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59" r:id="rId4"/>
  </p:sldMasterIdLst>
  <p:notesMasterIdLst>
    <p:notesMasterId r:id="rId61"/>
  </p:notesMasterIdLst>
  <p:handoutMasterIdLst>
    <p:handoutMasterId r:id="rId62"/>
  </p:handoutMasterIdLst>
  <p:sldIdLst>
    <p:sldId id="1264" r:id="rId5"/>
    <p:sldId id="1319" r:id="rId6"/>
    <p:sldId id="1320" r:id="rId7"/>
    <p:sldId id="1382" r:id="rId8"/>
    <p:sldId id="1322" r:id="rId9"/>
    <p:sldId id="1395" r:id="rId10"/>
    <p:sldId id="1400" r:id="rId11"/>
    <p:sldId id="1402" r:id="rId12"/>
    <p:sldId id="1403" r:id="rId13"/>
    <p:sldId id="1404" r:id="rId14"/>
    <p:sldId id="1405" r:id="rId15"/>
    <p:sldId id="1406" r:id="rId16"/>
    <p:sldId id="1407" r:id="rId17"/>
    <p:sldId id="1396" r:id="rId18"/>
    <p:sldId id="1408" r:id="rId19"/>
    <p:sldId id="1409" r:id="rId20"/>
    <p:sldId id="1410" r:id="rId21"/>
    <p:sldId id="1411" r:id="rId22"/>
    <p:sldId id="1412" r:id="rId23"/>
    <p:sldId id="1413" r:id="rId24"/>
    <p:sldId id="1415" r:id="rId25"/>
    <p:sldId id="1416" r:id="rId26"/>
    <p:sldId id="1417" r:id="rId27"/>
    <p:sldId id="1418" r:id="rId28"/>
    <p:sldId id="1419" r:id="rId29"/>
    <p:sldId id="1420" r:id="rId30"/>
    <p:sldId id="1421" r:id="rId31"/>
    <p:sldId id="1422" r:id="rId32"/>
    <p:sldId id="1423" r:id="rId33"/>
    <p:sldId id="1424" r:id="rId34"/>
    <p:sldId id="1425" r:id="rId35"/>
    <p:sldId id="1426" r:id="rId36"/>
    <p:sldId id="1427" r:id="rId37"/>
    <p:sldId id="1429" r:id="rId38"/>
    <p:sldId id="1430" r:id="rId39"/>
    <p:sldId id="1431" r:id="rId40"/>
    <p:sldId id="1432" r:id="rId41"/>
    <p:sldId id="1433" r:id="rId42"/>
    <p:sldId id="1434" r:id="rId43"/>
    <p:sldId id="1435" r:id="rId44"/>
    <p:sldId id="1436" r:id="rId45"/>
    <p:sldId id="1438" r:id="rId46"/>
    <p:sldId id="1439" r:id="rId47"/>
    <p:sldId id="1440" r:id="rId48"/>
    <p:sldId id="1441" r:id="rId49"/>
    <p:sldId id="1442" r:id="rId50"/>
    <p:sldId id="1443" r:id="rId51"/>
    <p:sldId id="1444" r:id="rId52"/>
    <p:sldId id="1445" r:id="rId53"/>
    <p:sldId id="1446" r:id="rId54"/>
    <p:sldId id="1388" r:id="rId55"/>
    <p:sldId id="1447" r:id="rId56"/>
    <p:sldId id="1380" r:id="rId57"/>
    <p:sldId id="1261" r:id="rId58"/>
    <p:sldId id="1256" r:id="rId59"/>
    <p:sldId id="1204" r:id="rId60"/>
  </p:sldIdLst>
  <p:sldSz cx="12192000" cy="6858000"/>
  <p:notesSz cx="7099300" cy="10234613"/>
  <p:defaultTextStyle>
    <a:defPPr>
      <a:defRPr lang="zh-CN"/>
    </a:defPPr>
    <a:lvl1pPr algn="l" rtl="0" fontAlgn="t">
      <a:spcBef>
        <a:spcPct val="0"/>
      </a:spcBef>
      <a:spcAft>
        <a:spcPct val="0"/>
      </a:spcAft>
      <a:defRPr sz="1000" kern="1200">
        <a:solidFill>
          <a:schemeClr val="tx1"/>
        </a:solidFill>
        <a:latin typeface="FrutigerNext LT Regular" pitchFamily="34" charset="0"/>
        <a:ea typeface="宋体" charset="-122"/>
        <a:cs typeface="+mn-cs"/>
      </a:defRPr>
    </a:lvl1pPr>
    <a:lvl2pPr marL="457200" algn="l" rtl="0" fontAlgn="t">
      <a:spcBef>
        <a:spcPct val="0"/>
      </a:spcBef>
      <a:spcAft>
        <a:spcPct val="0"/>
      </a:spcAft>
      <a:defRPr sz="1000" kern="1200">
        <a:solidFill>
          <a:schemeClr val="tx1"/>
        </a:solidFill>
        <a:latin typeface="FrutigerNext LT Regular" pitchFamily="34" charset="0"/>
        <a:ea typeface="宋体" charset="-122"/>
        <a:cs typeface="+mn-cs"/>
      </a:defRPr>
    </a:lvl2pPr>
    <a:lvl3pPr marL="914400" algn="l" rtl="0" fontAlgn="t">
      <a:spcBef>
        <a:spcPct val="0"/>
      </a:spcBef>
      <a:spcAft>
        <a:spcPct val="0"/>
      </a:spcAft>
      <a:defRPr sz="1000" kern="1200">
        <a:solidFill>
          <a:schemeClr val="tx1"/>
        </a:solidFill>
        <a:latin typeface="FrutigerNext LT Regular" pitchFamily="34" charset="0"/>
        <a:ea typeface="宋体" charset="-122"/>
        <a:cs typeface="+mn-cs"/>
      </a:defRPr>
    </a:lvl3pPr>
    <a:lvl4pPr marL="1371600" algn="l" rtl="0" fontAlgn="t">
      <a:spcBef>
        <a:spcPct val="0"/>
      </a:spcBef>
      <a:spcAft>
        <a:spcPct val="0"/>
      </a:spcAft>
      <a:defRPr sz="1000" kern="1200">
        <a:solidFill>
          <a:schemeClr val="tx1"/>
        </a:solidFill>
        <a:latin typeface="FrutigerNext LT Regular" pitchFamily="34" charset="0"/>
        <a:ea typeface="宋体" charset="-122"/>
        <a:cs typeface="+mn-cs"/>
      </a:defRPr>
    </a:lvl4pPr>
    <a:lvl5pPr marL="1828800" algn="l" rtl="0" fontAlgn="t">
      <a:spcBef>
        <a:spcPct val="0"/>
      </a:spcBef>
      <a:spcAft>
        <a:spcPct val="0"/>
      </a:spcAft>
      <a:defRPr sz="1000" kern="1200">
        <a:solidFill>
          <a:schemeClr val="tx1"/>
        </a:solidFill>
        <a:latin typeface="FrutigerNext LT Regular" pitchFamily="34" charset="0"/>
        <a:ea typeface="宋体" charset="-122"/>
        <a:cs typeface="+mn-cs"/>
      </a:defRPr>
    </a:lvl5pPr>
    <a:lvl6pPr marL="2286000" algn="l" defTabSz="914400" rtl="0" eaLnBrk="1" latinLnBrk="0" hangingPunct="1">
      <a:defRPr sz="1000" kern="1200">
        <a:solidFill>
          <a:schemeClr val="tx1"/>
        </a:solidFill>
        <a:latin typeface="FrutigerNext LT Regular" pitchFamily="34" charset="0"/>
        <a:ea typeface="宋体" charset="-122"/>
        <a:cs typeface="+mn-cs"/>
      </a:defRPr>
    </a:lvl6pPr>
    <a:lvl7pPr marL="2743200" algn="l" defTabSz="914400" rtl="0" eaLnBrk="1" latinLnBrk="0" hangingPunct="1">
      <a:defRPr sz="1000" kern="1200">
        <a:solidFill>
          <a:schemeClr val="tx1"/>
        </a:solidFill>
        <a:latin typeface="FrutigerNext LT Regular" pitchFamily="34" charset="0"/>
        <a:ea typeface="宋体" charset="-122"/>
        <a:cs typeface="+mn-cs"/>
      </a:defRPr>
    </a:lvl7pPr>
    <a:lvl8pPr marL="3200400" algn="l" defTabSz="914400" rtl="0" eaLnBrk="1" latinLnBrk="0" hangingPunct="1">
      <a:defRPr sz="1000" kern="1200">
        <a:solidFill>
          <a:schemeClr val="tx1"/>
        </a:solidFill>
        <a:latin typeface="FrutigerNext LT Regular" pitchFamily="34" charset="0"/>
        <a:ea typeface="宋体" charset="-122"/>
        <a:cs typeface="+mn-cs"/>
      </a:defRPr>
    </a:lvl8pPr>
    <a:lvl9pPr marL="3657600" algn="l" defTabSz="914400" rtl="0" eaLnBrk="1" latinLnBrk="0" hangingPunct="1">
      <a:defRPr sz="1000" kern="1200">
        <a:solidFill>
          <a:schemeClr val="tx1"/>
        </a:solidFill>
        <a:latin typeface="FrutigerNext LT Regular" pitchFamily="34" charset="0"/>
        <a:ea typeface="宋体" charset="-122"/>
        <a:cs typeface="+mn-cs"/>
      </a:defRPr>
    </a:lvl9pPr>
  </p:defaultTextStyle>
  <p:extLst>
    <p:ext uri="{EFAFB233-063F-42B5-8137-9DF3F51BA10A}">
      <p15:sldGuideLst xmlns:p15="http://schemas.microsoft.com/office/powerpoint/2012/main">
        <p15:guide id="1" pos="3840" userDrawn="1">
          <p15:clr>
            <a:srgbClr val="A4A3A4"/>
          </p15:clr>
        </p15:guide>
        <p15:guide id="2" orient="horz" pos="777" userDrawn="1">
          <p15:clr>
            <a:srgbClr val="A4A3A4"/>
          </p15:clr>
        </p15:guide>
        <p15:guide id="4" pos="642" userDrawn="1">
          <p15:clr>
            <a:srgbClr val="A4A3A4"/>
          </p15:clr>
        </p15:guide>
      </p15:sldGuideLst>
    </p:ext>
    <p:ext uri="{2D200454-40CA-4A62-9FC3-DE9A4176ACB9}">
      <p15:notesGuideLst xmlns:p15="http://schemas.microsoft.com/office/powerpoint/2012/main">
        <p15:guide id="2" orient="horz" pos="482" userDrawn="1">
          <p15:clr>
            <a:srgbClr val="A4A3A4"/>
          </p15:clr>
        </p15:guide>
        <p15:guide id="3" orient="horz" pos="2908" userDrawn="1">
          <p15:clr>
            <a:srgbClr val="A4A3A4"/>
          </p15:clr>
        </p15:guide>
        <p15:guide id="4" orient="horz" pos="5967">
          <p15:clr>
            <a:srgbClr val="A4A3A4"/>
          </p15:clr>
        </p15:guide>
        <p15:guide id="6" pos="2440">
          <p15:clr>
            <a:srgbClr val="A4A3A4"/>
          </p15:clr>
        </p15:guide>
        <p15:guide id="7" pos="431" userDrawn="1">
          <p15:clr>
            <a:srgbClr val="A4A3A4"/>
          </p15:clr>
        </p15:guide>
        <p15:guide id="8" pos="4028">
          <p15:clr>
            <a:srgbClr val="A4A3A4"/>
          </p15:clr>
        </p15:guide>
        <p15:guide id="9" pos="626">
          <p15:clr>
            <a:srgbClr val="A4A3A4"/>
          </p15:clr>
        </p15:guide>
        <p15:guide id="10" pos="384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00280246" initials="w" lastIdx="13" clrIdx="0"/>
  <p:cmAuthor id="1" name="huangwenyong" initials="h" lastIdx="22" clrIdx="1"/>
  <p:cmAuthor id="2" name="c00224892" initials="CML"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00B0F0"/>
    <a:srgbClr val="990000"/>
    <a:srgbClr val="FF0909"/>
    <a:srgbClr val="CF6B63"/>
    <a:srgbClr val="E7CCC7"/>
    <a:srgbClr val="FFC1C1"/>
    <a:srgbClr val="EE0000"/>
    <a:srgbClr val="540000"/>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20" autoAdjust="0"/>
    <p:restoredTop sz="85740" autoAdjust="0"/>
  </p:normalViewPr>
  <p:slideViewPr>
    <p:cSldViewPr showGuides="1">
      <p:cViewPr varScale="1">
        <p:scale>
          <a:sx n="59" d="100"/>
          <a:sy n="59" d="100"/>
        </p:scale>
        <p:origin x="966" y="66"/>
      </p:cViewPr>
      <p:guideLst>
        <p:guide pos="3840"/>
        <p:guide orient="horz" pos="777"/>
        <p:guide pos="642"/>
      </p:guideLst>
    </p:cSldViewPr>
  </p:slideViewPr>
  <p:notesTextViewPr>
    <p:cViewPr>
      <p:scale>
        <a:sx n="75" d="100"/>
        <a:sy n="75" d="100"/>
      </p:scale>
      <p:origin x="0" y="0"/>
    </p:cViewPr>
  </p:notesTextViewPr>
  <p:sorterViewPr>
    <p:cViewPr>
      <p:scale>
        <a:sx n="66" d="100"/>
        <a:sy n="66" d="100"/>
      </p:scale>
      <p:origin x="0" y="-8154"/>
    </p:cViewPr>
  </p:sorterViewPr>
  <p:notesViewPr>
    <p:cSldViewPr showGuides="1">
      <p:cViewPr>
        <p:scale>
          <a:sx n="51" d="100"/>
          <a:sy n="51" d="100"/>
        </p:scale>
        <p:origin x="2850" y="-66"/>
      </p:cViewPr>
      <p:guideLst>
        <p:guide orient="horz" pos="482"/>
        <p:guide orient="horz" pos="2908"/>
        <p:guide orient="horz" pos="5967"/>
        <p:guide pos="2440"/>
        <p:guide pos="431"/>
        <p:guide pos="4028"/>
        <p:guide pos="626"/>
        <p:guide pos="3846"/>
      </p:guideLst>
    </p:cSldViewPr>
  </p:notes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_rels/data3.xml.rels><?xml version="1.0" encoding="UTF-8" standalone="yes"?>
<Relationships xmlns="http://schemas.openxmlformats.org/package/2006/relationships"><Relationship Id="rId1" Type="http://schemas.openxmlformats.org/officeDocument/2006/relationships/image" Target="../media/image132.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3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91DF04-FA0F-4B01-98CA-208B2549F9B0}" type="doc">
      <dgm:prSet loTypeId="urn:microsoft.com/office/officeart/2005/8/layout/cycle7" loCatId="cycle" qsTypeId="urn:microsoft.com/office/officeart/2005/8/quickstyle/3d1" qsCatId="3D" csTypeId="urn:microsoft.com/office/officeart/2005/8/colors/accent1_2" csCatId="accent1" phldr="1"/>
      <dgm:spPr/>
      <dgm:t>
        <a:bodyPr/>
        <a:lstStyle/>
        <a:p>
          <a:endParaRPr lang="zh-CN" altLang="en-US"/>
        </a:p>
      </dgm:t>
    </dgm:pt>
    <dgm:pt modelId="{16D8429C-3632-4D19-8238-89084F8B0564}">
      <dgm:prSet phldrT="[文本]" custT="1"/>
      <dgm:spPr/>
      <dgm:t>
        <a:bodyPr/>
        <a:lstStyle/>
        <a:p>
          <a:r>
            <a:rPr lang="en-US" altLang="zh-CN" sz="1400" b="1" dirty="0">
              <a:solidFill>
                <a:srgbClr val="002060"/>
              </a:solidFill>
              <a:latin typeface="微软雅黑" panose="020B0503020204020204" pitchFamily="34" charset="-122"/>
              <a:cs typeface="Arial" panose="020B0604020202020204" pitchFamily="34" charset="0"/>
            </a:rPr>
            <a:t>Enterprise development</a:t>
          </a:r>
          <a:endParaRPr lang="zh-CN" altLang="en-US" sz="1400" b="1" dirty="0">
            <a:solidFill>
              <a:srgbClr val="002060"/>
            </a:solidFill>
            <a:latin typeface="微软雅黑" panose="020B0503020204020204" pitchFamily="34" charset="-122"/>
            <a:cs typeface="Arial" panose="020B0604020202020204" pitchFamily="34" charset="0"/>
          </a:endParaRPr>
        </a:p>
      </dgm:t>
    </dgm:pt>
    <dgm:pt modelId="{433A9D64-B8A0-465E-AAB8-1FE7656526BD}" type="parTrans" cxnId="{1BF92F5B-0E11-4491-AAEF-5F2C31962E77}">
      <dgm:prSet/>
      <dgm:spPr/>
      <dgm:t>
        <a:bodyPr/>
        <a:lstStyle/>
        <a:p>
          <a:endParaRPr lang="zh-CN" altLang="en-US"/>
        </a:p>
      </dgm:t>
    </dgm:pt>
    <dgm:pt modelId="{A2A261B6-27DA-457A-A6C0-AD28014F05EE}" type="sibTrans" cxnId="{1BF92F5B-0E11-4491-AAEF-5F2C31962E77}">
      <dgm:prSet/>
      <dgm:spPr/>
      <dgm:t>
        <a:bodyPr/>
        <a:lstStyle/>
        <a:p>
          <a:endParaRPr lang="zh-CN" altLang="en-US"/>
        </a:p>
      </dgm:t>
    </dgm:pt>
    <dgm:pt modelId="{DF02787A-12D1-47BF-AAFF-03CCA70C2DE2}">
      <dgm:prSet phldrT="[文本]" custT="1"/>
      <dgm:spPr/>
      <dgm:t>
        <a:bodyPr/>
        <a:lstStyle/>
        <a:p>
          <a:r>
            <a:rPr lang="en-US" altLang="zh-CN" sz="1400" b="1" dirty="0">
              <a:solidFill>
                <a:srgbClr val="002060"/>
              </a:solidFill>
              <a:latin typeface="微软雅黑" panose="020B0503020204020204" pitchFamily="34" charset="-122"/>
              <a:cs typeface="Arial" panose="020B0604020202020204" pitchFamily="34" charset="0"/>
            </a:rPr>
            <a:t>DC development</a:t>
          </a:r>
          <a:endParaRPr lang="zh-CN" altLang="en-US" sz="1400" b="1" dirty="0">
            <a:solidFill>
              <a:srgbClr val="002060"/>
            </a:solidFill>
            <a:latin typeface="微软雅黑" panose="020B0503020204020204" pitchFamily="34" charset="-122"/>
            <a:cs typeface="Arial" panose="020B0604020202020204" pitchFamily="34" charset="0"/>
          </a:endParaRPr>
        </a:p>
      </dgm:t>
    </dgm:pt>
    <dgm:pt modelId="{81990908-CB8F-422D-94A0-1E75CF14EA09}" type="parTrans" cxnId="{6C46FF7A-8CDA-4827-9624-248384F5B693}">
      <dgm:prSet/>
      <dgm:spPr/>
      <dgm:t>
        <a:bodyPr/>
        <a:lstStyle/>
        <a:p>
          <a:endParaRPr lang="zh-CN" altLang="en-US"/>
        </a:p>
      </dgm:t>
    </dgm:pt>
    <dgm:pt modelId="{C9CD1454-CFB9-4B90-8FDD-6432BA63FC0B}" type="sibTrans" cxnId="{6C46FF7A-8CDA-4827-9624-248384F5B693}">
      <dgm:prSet/>
      <dgm:spPr/>
      <dgm:t>
        <a:bodyPr/>
        <a:lstStyle/>
        <a:p>
          <a:endParaRPr lang="zh-CN" altLang="en-US"/>
        </a:p>
      </dgm:t>
    </dgm:pt>
    <dgm:pt modelId="{3F3CB4FF-505C-45F6-85DA-501C0EF69A9F}">
      <dgm:prSet phldrT="[文本]" custT="1"/>
      <dgm:spPr/>
      <dgm:t>
        <a:bodyPr/>
        <a:lstStyle/>
        <a:p>
          <a:r>
            <a:rPr lang="en-US" altLang="zh-CN" sz="1400" b="1" dirty="0">
              <a:solidFill>
                <a:srgbClr val="002060"/>
              </a:solidFill>
              <a:latin typeface="微软雅黑" panose="020B0503020204020204" pitchFamily="34" charset="-122"/>
              <a:cs typeface="Arial" panose="020B0604020202020204" pitchFamily="34" charset="0"/>
            </a:rPr>
            <a:t>New materials and technologies</a:t>
          </a:r>
          <a:endParaRPr lang="zh-CN" altLang="en-US" sz="1400" b="1" dirty="0">
            <a:solidFill>
              <a:srgbClr val="002060"/>
            </a:solidFill>
            <a:latin typeface="微软雅黑" panose="020B0503020204020204" pitchFamily="34" charset="-122"/>
            <a:cs typeface="Arial" panose="020B0604020202020204" pitchFamily="34" charset="0"/>
          </a:endParaRPr>
        </a:p>
      </dgm:t>
    </dgm:pt>
    <dgm:pt modelId="{BB1BDB71-0814-4427-B3D6-05AB378F05C4}" type="parTrans" cxnId="{137C7B87-D049-46D4-A788-C6A7D74F50F9}">
      <dgm:prSet/>
      <dgm:spPr/>
      <dgm:t>
        <a:bodyPr/>
        <a:lstStyle/>
        <a:p>
          <a:endParaRPr lang="zh-CN" altLang="en-US"/>
        </a:p>
      </dgm:t>
    </dgm:pt>
    <dgm:pt modelId="{5BF6028B-4080-4EC9-9D33-C895EF137C80}" type="sibTrans" cxnId="{137C7B87-D049-46D4-A788-C6A7D74F50F9}">
      <dgm:prSet/>
      <dgm:spPr/>
      <dgm:t>
        <a:bodyPr/>
        <a:lstStyle/>
        <a:p>
          <a:endParaRPr lang="zh-CN" altLang="en-US"/>
        </a:p>
      </dgm:t>
    </dgm:pt>
    <dgm:pt modelId="{61036D24-7D70-4A3B-AA6B-0B598D12B0B6}" type="pres">
      <dgm:prSet presAssocID="{1E91DF04-FA0F-4B01-98CA-208B2549F9B0}" presName="Name0" presStyleCnt="0">
        <dgm:presLayoutVars>
          <dgm:dir/>
          <dgm:resizeHandles val="exact"/>
        </dgm:presLayoutVars>
      </dgm:prSet>
      <dgm:spPr/>
      <dgm:t>
        <a:bodyPr/>
        <a:lstStyle/>
        <a:p>
          <a:endParaRPr lang="zh-CN" altLang="en-US"/>
        </a:p>
      </dgm:t>
    </dgm:pt>
    <dgm:pt modelId="{2E451D55-E397-4750-8456-AE1E3F8B31E6}" type="pres">
      <dgm:prSet presAssocID="{16D8429C-3632-4D19-8238-89084F8B0564}" presName="node" presStyleLbl="node1" presStyleIdx="0" presStyleCnt="3" custScaleX="122601" custRadScaleRad="100546" custRadScaleInc="105088">
        <dgm:presLayoutVars>
          <dgm:bulletEnabled val="1"/>
        </dgm:presLayoutVars>
      </dgm:prSet>
      <dgm:spPr/>
      <dgm:t>
        <a:bodyPr/>
        <a:lstStyle/>
        <a:p>
          <a:endParaRPr lang="zh-CN" altLang="en-US"/>
        </a:p>
      </dgm:t>
    </dgm:pt>
    <dgm:pt modelId="{F986DEA7-89DB-4CDA-859D-1EC9FF000207}" type="pres">
      <dgm:prSet presAssocID="{A2A261B6-27DA-457A-A6C0-AD28014F05EE}" presName="sibTrans" presStyleLbl="sibTrans2D1" presStyleIdx="0" presStyleCnt="3" custLinFactNeighborX="3542"/>
      <dgm:spPr/>
      <dgm:t>
        <a:bodyPr/>
        <a:lstStyle/>
        <a:p>
          <a:endParaRPr lang="zh-CN" altLang="en-US"/>
        </a:p>
      </dgm:t>
    </dgm:pt>
    <dgm:pt modelId="{3FD4D1C5-C7A7-47F5-9B72-7085C369E818}" type="pres">
      <dgm:prSet presAssocID="{A2A261B6-27DA-457A-A6C0-AD28014F05EE}" presName="connectorText" presStyleLbl="sibTrans2D1" presStyleIdx="0" presStyleCnt="3"/>
      <dgm:spPr/>
      <dgm:t>
        <a:bodyPr/>
        <a:lstStyle/>
        <a:p>
          <a:endParaRPr lang="zh-CN" altLang="en-US"/>
        </a:p>
      </dgm:t>
    </dgm:pt>
    <dgm:pt modelId="{8EE1CC74-1D48-4646-AFAB-CAC52AC4E13E}" type="pres">
      <dgm:prSet presAssocID="{DF02787A-12D1-47BF-AAFF-03CCA70C2DE2}" presName="node" presStyleLbl="node1" presStyleIdx="1" presStyleCnt="3" custScaleX="138465" custRadScaleRad="104769" custRadScaleInc="-2491">
        <dgm:presLayoutVars>
          <dgm:bulletEnabled val="1"/>
        </dgm:presLayoutVars>
      </dgm:prSet>
      <dgm:spPr/>
      <dgm:t>
        <a:bodyPr/>
        <a:lstStyle/>
        <a:p>
          <a:endParaRPr lang="zh-CN" altLang="en-US"/>
        </a:p>
      </dgm:t>
    </dgm:pt>
    <dgm:pt modelId="{D6997A15-F860-4D1A-B973-55035855A23E}" type="pres">
      <dgm:prSet presAssocID="{C9CD1454-CFB9-4B90-8FDD-6432BA63FC0B}" presName="sibTrans" presStyleLbl="sibTrans2D1" presStyleIdx="1" presStyleCnt="3" custLinFactNeighborX="2189" custLinFactNeighborY="5787"/>
      <dgm:spPr/>
      <dgm:t>
        <a:bodyPr/>
        <a:lstStyle/>
        <a:p>
          <a:endParaRPr lang="zh-CN" altLang="en-US"/>
        </a:p>
      </dgm:t>
    </dgm:pt>
    <dgm:pt modelId="{1BFC0105-DBE1-446B-986A-92894B087335}" type="pres">
      <dgm:prSet presAssocID="{C9CD1454-CFB9-4B90-8FDD-6432BA63FC0B}" presName="connectorText" presStyleLbl="sibTrans2D1" presStyleIdx="1" presStyleCnt="3"/>
      <dgm:spPr/>
      <dgm:t>
        <a:bodyPr/>
        <a:lstStyle/>
        <a:p>
          <a:endParaRPr lang="zh-CN" altLang="en-US"/>
        </a:p>
      </dgm:t>
    </dgm:pt>
    <dgm:pt modelId="{6148B693-60BD-4A56-BDCB-80E91376C0F8}" type="pres">
      <dgm:prSet presAssocID="{3F3CB4FF-505C-45F6-85DA-501C0EF69A9F}" presName="node" presStyleLbl="node1" presStyleIdx="2" presStyleCnt="3" custScaleX="132652">
        <dgm:presLayoutVars>
          <dgm:bulletEnabled val="1"/>
        </dgm:presLayoutVars>
      </dgm:prSet>
      <dgm:spPr/>
      <dgm:t>
        <a:bodyPr/>
        <a:lstStyle/>
        <a:p>
          <a:endParaRPr lang="zh-CN" altLang="en-US"/>
        </a:p>
      </dgm:t>
    </dgm:pt>
    <dgm:pt modelId="{EC459E5B-CF3B-4C9E-8051-F153F73F538F}" type="pres">
      <dgm:prSet presAssocID="{5BF6028B-4080-4EC9-9D33-C895EF137C80}" presName="sibTrans" presStyleLbl="sibTrans2D1" presStyleIdx="2" presStyleCnt="3"/>
      <dgm:spPr/>
      <dgm:t>
        <a:bodyPr/>
        <a:lstStyle/>
        <a:p>
          <a:endParaRPr lang="zh-CN" altLang="en-US"/>
        </a:p>
      </dgm:t>
    </dgm:pt>
    <dgm:pt modelId="{2B056A14-1745-4D7A-9083-AFE555955A7F}" type="pres">
      <dgm:prSet presAssocID="{5BF6028B-4080-4EC9-9D33-C895EF137C80}" presName="connectorText" presStyleLbl="sibTrans2D1" presStyleIdx="2" presStyleCnt="3"/>
      <dgm:spPr/>
      <dgm:t>
        <a:bodyPr/>
        <a:lstStyle/>
        <a:p>
          <a:endParaRPr lang="zh-CN" altLang="en-US"/>
        </a:p>
      </dgm:t>
    </dgm:pt>
  </dgm:ptLst>
  <dgm:cxnLst>
    <dgm:cxn modelId="{18E4818A-A911-403D-848B-999EC0E95DD2}" type="presOf" srcId="{DF02787A-12D1-47BF-AAFF-03CCA70C2DE2}" destId="{8EE1CC74-1D48-4646-AFAB-CAC52AC4E13E}" srcOrd="0" destOrd="0" presId="urn:microsoft.com/office/officeart/2005/8/layout/cycle7"/>
    <dgm:cxn modelId="{5FDB52D4-919B-44B7-A273-33BEBAA44B66}" type="presOf" srcId="{C9CD1454-CFB9-4B90-8FDD-6432BA63FC0B}" destId="{1BFC0105-DBE1-446B-986A-92894B087335}" srcOrd="1" destOrd="0" presId="urn:microsoft.com/office/officeart/2005/8/layout/cycle7"/>
    <dgm:cxn modelId="{55FE9F78-4233-4BF8-9260-AE91C49F7602}" type="presOf" srcId="{5BF6028B-4080-4EC9-9D33-C895EF137C80}" destId="{2B056A14-1745-4D7A-9083-AFE555955A7F}" srcOrd="1" destOrd="0" presId="urn:microsoft.com/office/officeart/2005/8/layout/cycle7"/>
    <dgm:cxn modelId="{BB18FC22-AF8E-4058-A9E1-EB61BEFFF3E3}" type="presOf" srcId="{A2A261B6-27DA-457A-A6C0-AD28014F05EE}" destId="{F986DEA7-89DB-4CDA-859D-1EC9FF000207}" srcOrd="0" destOrd="0" presId="urn:microsoft.com/office/officeart/2005/8/layout/cycle7"/>
    <dgm:cxn modelId="{CD02E178-0463-4C0D-BCDC-B2B5B5F99548}" type="presOf" srcId="{1E91DF04-FA0F-4B01-98CA-208B2549F9B0}" destId="{61036D24-7D70-4A3B-AA6B-0B598D12B0B6}" srcOrd="0" destOrd="0" presId="urn:microsoft.com/office/officeart/2005/8/layout/cycle7"/>
    <dgm:cxn modelId="{94D3D7A8-6D0F-447D-A7F2-A57B8755B1E2}" type="presOf" srcId="{5BF6028B-4080-4EC9-9D33-C895EF137C80}" destId="{EC459E5B-CF3B-4C9E-8051-F153F73F538F}" srcOrd="0" destOrd="0" presId="urn:microsoft.com/office/officeart/2005/8/layout/cycle7"/>
    <dgm:cxn modelId="{6C46FF7A-8CDA-4827-9624-248384F5B693}" srcId="{1E91DF04-FA0F-4B01-98CA-208B2549F9B0}" destId="{DF02787A-12D1-47BF-AAFF-03CCA70C2DE2}" srcOrd="1" destOrd="0" parTransId="{81990908-CB8F-422D-94A0-1E75CF14EA09}" sibTransId="{C9CD1454-CFB9-4B90-8FDD-6432BA63FC0B}"/>
    <dgm:cxn modelId="{6DA43011-379A-4430-A5A6-4E2C7F559D67}" type="presOf" srcId="{C9CD1454-CFB9-4B90-8FDD-6432BA63FC0B}" destId="{D6997A15-F860-4D1A-B973-55035855A23E}" srcOrd="0" destOrd="0" presId="urn:microsoft.com/office/officeart/2005/8/layout/cycle7"/>
    <dgm:cxn modelId="{14C0C841-D6B1-4817-9421-7A67A56EF97A}" type="presOf" srcId="{3F3CB4FF-505C-45F6-85DA-501C0EF69A9F}" destId="{6148B693-60BD-4A56-BDCB-80E91376C0F8}" srcOrd="0" destOrd="0" presId="urn:microsoft.com/office/officeart/2005/8/layout/cycle7"/>
    <dgm:cxn modelId="{1D3D93B2-8B95-4974-8D3C-E9CE9ECF5411}" type="presOf" srcId="{A2A261B6-27DA-457A-A6C0-AD28014F05EE}" destId="{3FD4D1C5-C7A7-47F5-9B72-7085C369E818}" srcOrd="1" destOrd="0" presId="urn:microsoft.com/office/officeart/2005/8/layout/cycle7"/>
    <dgm:cxn modelId="{137C7B87-D049-46D4-A788-C6A7D74F50F9}" srcId="{1E91DF04-FA0F-4B01-98CA-208B2549F9B0}" destId="{3F3CB4FF-505C-45F6-85DA-501C0EF69A9F}" srcOrd="2" destOrd="0" parTransId="{BB1BDB71-0814-4427-B3D6-05AB378F05C4}" sibTransId="{5BF6028B-4080-4EC9-9D33-C895EF137C80}"/>
    <dgm:cxn modelId="{1BBD5F53-7A28-4BD5-AB00-AB7285968EA4}" type="presOf" srcId="{16D8429C-3632-4D19-8238-89084F8B0564}" destId="{2E451D55-E397-4750-8456-AE1E3F8B31E6}" srcOrd="0" destOrd="0" presId="urn:microsoft.com/office/officeart/2005/8/layout/cycle7"/>
    <dgm:cxn modelId="{1BF92F5B-0E11-4491-AAEF-5F2C31962E77}" srcId="{1E91DF04-FA0F-4B01-98CA-208B2549F9B0}" destId="{16D8429C-3632-4D19-8238-89084F8B0564}" srcOrd="0" destOrd="0" parTransId="{433A9D64-B8A0-465E-AAB8-1FE7656526BD}" sibTransId="{A2A261B6-27DA-457A-A6C0-AD28014F05EE}"/>
    <dgm:cxn modelId="{A8BE6CAF-2AA4-44DD-B3B9-F91414E69096}" type="presParOf" srcId="{61036D24-7D70-4A3B-AA6B-0B598D12B0B6}" destId="{2E451D55-E397-4750-8456-AE1E3F8B31E6}" srcOrd="0" destOrd="0" presId="urn:microsoft.com/office/officeart/2005/8/layout/cycle7"/>
    <dgm:cxn modelId="{816F27D4-6182-4E03-B58B-1E7AE8830257}" type="presParOf" srcId="{61036D24-7D70-4A3B-AA6B-0B598D12B0B6}" destId="{F986DEA7-89DB-4CDA-859D-1EC9FF000207}" srcOrd="1" destOrd="0" presId="urn:microsoft.com/office/officeart/2005/8/layout/cycle7"/>
    <dgm:cxn modelId="{7341FA73-1B7F-4145-8222-13295910D8BE}" type="presParOf" srcId="{F986DEA7-89DB-4CDA-859D-1EC9FF000207}" destId="{3FD4D1C5-C7A7-47F5-9B72-7085C369E818}" srcOrd="0" destOrd="0" presId="urn:microsoft.com/office/officeart/2005/8/layout/cycle7"/>
    <dgm:cxn modelId="{61C717C8-A7A8-4FCF-8C1C-5E28DF081597}" type="presParOf" srcId="{61036D24-7D70-4A3B-AA6B-0B598D12B0B6}" destId="{8EE1CC74-1D48-4646-AFAB-CAC52AC4E13E}" srcOrd="2" destOrd="0" presId="urn:microsoft.com/office/officeart/2005/8/layout/cycle7"/>
    <dgm:cxn modelId="{27B34113-E558-42F6-9BAD-99345DB52515}" type="presParOf" srcId="{61036D24-7D70-4A3B-AA6B-0B598D12B0B6}" destId="{D6997A15-F860-4D1A-B973-55035855A23E}" srcOrd="3" destOrd="0" presId="urn:microsoft.com/office/officeart/2005/8/layout/cycle7"/>
    <dgm:cxn modelId="{5C6B5020-CE6B-49C2-9F39-990FEE3AA179}" type="presParOf" srcId="{D6997A15-F860-4D1A-B973-55035855A23E}" destId="{1BFC0105-DBE1-446B-986A-92894B087335}" srcOrd="0" destOrd="0" presId="urn:microsoft.com/office/officeart/2005/8/layout/cycle7"/>
    <dgm:cxn modelId="{B05E97AE-12E4-4E40-815E-6075DA7C49C5}" type="presParOf" srcId="{61036D24-7D70-4A3B-AA6B-0B598D12B0B6}" destId="{6148B693-60BD-4A56-BDCB-80E91376C0F8}" srcOrd="4" destOrd="0" presId="urn:microsoft.com/office/officeart/2005/8/layout/cycle7"/>
    <dgm:cxn modelId="{3ADDE5B9-1F11-4C45-8D45-0F6FB12C1618}" type="presParOf" srcId="{61036D24-7D70-4A3B-AA6B-0B598D12B0B6}" destId="{EC459E5B-CF3B-4C9E-8051-F153F73F538F}" srcOrd="5" destOrd="0" presId="urn:microsoft.com/office/officeart/2005/8/layout/cycle7"/>
    <dgm:cxn modelId="{3F186390-A441-468A-8B4E-00422105F03B}" type="presParOf" srcId="{EC459E5B-CF3B-4C9E-8051-F153F73F538F}" destId="{2B056A14-1745-4D7A-9083-AFE555955A7F}"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25AD14-677D-4A3F-BEB6-230C22F5AC31}" type="doc">
      <dgm:prSet loTypeId="urn:microsoft.com/office/officeart/2005/8/layout/matrix1" loCatId="matrix" qsTypeId="urn:microsoft.com/office/officeart/2005/8/quickstyle/simple3" qsCatId="simple" csTypeId="urn:microsoft.com/office/officeart/2005/8/colors/accent5_2" csCatId="accent5" phldr="1"/>
      <dgm:spPr/>
      <dgm:t>
        <a:bodyPr/>
        <a:lstStyle/>
        <a:p>
          <a:endParaRPr lang="zh-CN" altLang="en-US"/>
        </a:p>
      </dgm:t>
    </dgm:pt>
    <dgm:pt modelId="{51C34A3E-1221-468D-A089-69CDA9EEBA47}">
      <dgm:prSet phldrT="[文本]" custT="1"/>
      <dgm:spPr/>
      <dgm:t>
        <a:bodyPr/>
        <a:lstStyle/>
        <a:p>
          <a:r>
            <a:rPr lang="en-US" altLang="zh-CN" sz="1400" dirty="0">
              <a:latin typeface="微软雅黑" panose="020B0503020204020204" pitchFamily="34" charset="-122"/>
              <a:cs typeface="Arial" panose="020B0604020202020204" pitchFamily="34" charset="0"/>
            </a:rPr>
            <a:t>Management system</a:t>
          </a:r>
          <a:endParaRPr lang="zh-CN" altLang="en-US" sz="1400" dirty="0">
            <a:latin typeface="微软雅黑" panose="020B0503020204020204" pitchFamily="34" charset="-122"/>
            <a:cs typeface="Arial" panose="020B0604020202020204" pitchFamily="34" charset="0"/>
          </a:endParaRPr>
        </a:p>
      </dgm:t>
    </dgm:pt>
    <dgm:pt modelId="{BCC97FD3-AC1C-4E42-AD2D-9BCFB7FAF030}" type="parTrans" cxnId="{3B237D19-974C-433B-8B3A-106DB28E7959}">
      <dgm:prSet/>
      <dgm:spPr/>
      <dgm:t>
        <a:bodyPr/>
        <a:lstStyle/>
        <a:p>
          <a:endParaRPr lang="zh-CN" altLang="en-US" sz="1400">
            <a:latin typeface="Arial" panose="020B0604020202020204" pitchFamily="34" charset="0"/>
            <a:cs typeface="Arial" panose="020B0604020202020204" pitchFamily="34" charset="0"/>
          </a:endParaRPr>
        </a:p>
      </dgm:t>
    </dgm:pt>
    <dgm:pt modelId="{84CCA07C-6A85-4609-9003-DD25240C98A6}" type="sibTrans" cxnId="{3B237D19-974C-433B-8B3A-106DB28E7959}">
      <dgm:prSet/>
      <dgm:spPr/>
      <dgm:t>
        <a:bodyPr/>
        <a:lstStyle/>
        <a:p>
          <a:endParaRPr lang="zh-CN" altLang="en-US" sz="1400">
            <a:latin typeface="Arial" panose="020B0604020202020204" pitchFamily="34" charset="0"/>
            <a:cs typeface="Arial" panose="020B0604020202020204" pitchFamily="34" charset="0"/>
          </a:endParaRPr>
        </a:p>
      </dgm:t>
    </dgm:pt>
    <dgm:pt modelId="{577195E6-F2E8-44EA-981C-3E98354727C2}">
      <dgm:prSet phldrT="[文本]" custT="1"/>
      <dgm:spPr/>
      <dgm:t>
        <a:bodyPr/>
        <a:lstStyle/>
        <a:p>
          <a:r>
            <a:rPr lang="en-US" altLang="en-US" sz="1400" dirty="0">
              <a:latin typeface="微软雅黑" panose="020B0503020204020204" pitchFamily="34" charset="-122"/>
              <a:cs typeface="Arial" panose="020B0604020202020204" pitchFamily="34" charset="0"/>
            </a:rPr>
            <a:t>Electrical system</a:t>
          </a:r>
          <a:endParaRPr lang="zh-CN" altLang="en-US" sz="1400" dirty="0">
            <a:latin typeface="微软雅黑" panose="020B0503020204020204" pitchFamily="34" charset="-122"/>
            <a:cs typeface="Arial" panose="020B0604020202020204" pitchFamily="34" charset="0"/>
          </a:endParaRPr>
        </a:p>
      </dgm:t>
    </dgm:pt>
    <dgm:pt modelId="{B62B3302-9C68-4CC0-8159-08FB0DC9F9D7}" type="parTrans" cxnId="{DD19ACF0-E638-4DF2-8DB8-6E1E8CC0957D}">
      <dgm:prSet/>
      <dgm:spPr/>
      <dgm:t>
        <a:bodyPr/>
        <a:lstStyle/>
        <a:p>
          <a:endParaRPr lang="zh-CN" altLang="en-US" sz="1400">
            <a:latin typeface="Arial" panose="020B0604020202020204" pitchFamily="34" charset="0"/>
            <a:cs typeface="Arial" panose="020B0604020202020204" pitchFamily="34" charset="0"/>
          </a:endParaRPr>
        </a:p>
      </dgm:t>
    </dgm:pt>
    <dgm:pt modelId="{D4C817B6-4DA1-43DA-93A5-E7EB3C2DCE6A}" type="sibTrans" cxnId="{DD19ACF0-E638-4DF2-8DB8-6E1E8CC0957D}">
      <dgm:prSet/>
      <dgm:spPr/>
      <dgm:t>
        <a:bodyPr/>
        <a:lstStyle/>
        <a:p>
          <a:endParaRPr lang="zh-CN" altLang="en-US" sz="1400">
            <a:latin typeface="Arial" panose="020B0604020202020204" pitchFamily="34" charset="0"/>
            <a:cs typeface="Arial" panose="020B0604020202020204" pitchFamily="34" charset="0"/>
          </a:endParaRPr>
        </a:p>
      </dgm:t>
    </dgm:pt>
    <dgm:pt modelId="{FBFF0521-F3FC-4A90-AFC8-0923C7E5EC57}">
      <dgm:prSet phldrT="[文本]" custT="1"/>
      <dgm:spPr/>
      <dgm:t>
        <a:bodyPr/>
        <a:lstStyle/>
        <a:p>
          <a:r>
            <a:rPr lang="en-US" altLang="en-US" sz="1400" dirty="0">
              <a:latin typeface="微软雅黑" panose="020B0503020204020204" pitchFamily="34" charset="-122"/>
              <a:cs typeface="Arial" panose="020B0604020202020204" pitchFamily="34" charset="0"/>
            </a:rPr>
            <a:t>Air conditioning system</a:t>
          </a:r>
          <a:endParaRPr lang="zh-CN" altLang="en-US" sz="1400" dirty="0">
            <a:latin typeface="微软雅黑" panose="020B0503020204020204" pitchFamily="34" charset="-122"/>
            <a:cs typeface="Arial" panose="020B0604020202020204" pitchFamily="34" charset="0"/>
          </a:endParaRPr>
        </a:p>
      </dgm:t>
    </dgm:pt>
    <dgm:pt modelId="{72039A7E-FB74-4DD5-B14D-BA385491548B}" type="parTrans" cxnId="{5250A535-852F-4332-BF5F-C456059869C9}">
      <dgm:prSet/>
      <dgm:spPr/>
      <dgm:t>
        <a:bodyPr/>
        <a:lstStyle/>
        <a:p>
          <a:endParaRPr lang="zh-CN" altLang="en-US" sz="1400">
            <a:latin typeface="Arial" panose="020B0604020202020204" pitchFamily="34" charset="0"/>
            <a:cs typeface="Arial" panose="020B0604020202020204" pitchFamily="34" charset="0"/>
          </a:endParaRPr>
        </a:p>
      </dgm:t>
    </dgm:pt>
    <dgm:pt modelId="{9D2370BA-92C4-4493-B9EE-8456CD5F972C}" type="sibTrans" cxnId="{5250A535-852F-4332-BF5F-C456059869C9}">
      <dgm:prSet/>
      <dgm:spPr/>
      <dgm:t>
        <a:bodyPr/>
        <a:lstStyle/>
        <a:p>
          <a:endParaRPr lang="zh-CN" altLang="en-US" sz="1400">
            <a:latin typeface="Arial" panose="020B0604020202020204" pitchFamily="34" charset="0"/>
            <a:cs typeface="Arial" panose="020B0604020202020204" pitchFamily="34" charset="0"/>
          </a:endParaRPr>
        </a:p>
      </dgm:t>
    </dgm:pt>
    <dgm:pt modelId="{0A9BBECE-A604-461F-BDB0-AA98848DDA99}">
      <dgm:prSet phldrT="[文本]" custT="1"/>
      <dgm:spPr/>
      <dgm:t>
        <a:bodyPr/>
        <a:lstStyle/>
        <a:p>
          <a:r>
            <a:rPr lang="en-US" altLang="en-US" sz="1400" dirty="0">
              <a:latin typeface="微软雅黑" panose="020B0503020204020204" pitchFamily="34" charset="-122"/>
              <a:cs typeface="Arial" panose="020B0604020202020204" pitchFamily="34" charset="0"/>
            </a:rPr>
            <a:t>Fire extinguishing system</a:t>
          </a:r>
          <a:endParaRPr lang="zh-CN" altLang="en-US" sz="1400" dirty="0">
            <a:latin typeface="微软雅黑" panose="020B0503020204020204" pitchFamily="34" charset="-122"/>
            <a:cs typeface="Arial" panose="020B0604020202020204" pitchFamily="34" charset="0"/>
          </a:endParaRPr>
        </a:p>
      </dgm:t>
    </dgm:pt>
    <dgm:pt modelId="{DE738564-1D5C-4A6E-8774-2630FD56D2D8}" type="parTrans" cxnId="{4F7DCAF4-481C-47C9-B7B7-EEC449C9850A}">
      <dgm:prSet/>
      <dgm:spPr/>
      <dgm:t>
        <a:bodyPr/>
        <a:lstStyle/>
        <a:p>
          <a:endParaRPr lang="zh-CN" altLang="en-US" sz="1400">
            <a:latin typeface="Arial" panose="020B0604020202020204" pitchFamily="34" charset="0"/>
            <a:cs typeface="Arial" panose="020B0604020202020204" pitchFamily="34" charset="0"/>
          </a:endParaRPr>
        </a:p>
      </dgm:t>
    </dgm:pt>
    <dgm:pt modelId="{1A64A3BC-3F00-47DF-90A0-FEB4E1D8F2BB}" type="sibTrans" cxnId="{4F7DCAF4-481C-47C9-B7B7-EEC449C9850A}">
      <dgm:prSet/>
      <dgm:spPr/>
      <dgm:t>
        <a:bodyPr/>
        <a:lstStyle/>
        <a:p>
          <a:endParaRPr lang="zh-CN" altLang="en-US" sz="1400">
            <a:latin typeface="Arial" panose="020B0604020202020204" pitchFamily="34" charset="0"/>
            <a:cs typeface="Arial" panose="020B0604020202020204" pitchFamily="34" charset="0"/>
          </a:endParaRPr>
        </a:p>
      </dgm:t>
    </dgm:pt>
    <dgm:pt modelId="{5317FDC5-16DD-43FA-A3EB-1BF56A2A649E}">
      <dgm:prSet phldrT="[文本]" custT="1"/>
      <dgm:spPr/>
      <dgm:t>
        <a:bodyPr/>
        <a:lstStyle/>
        <a:p>
          <a:r>
            <a:rPr lang="en-US" altLang="en-US" sz="1400" dirty="0">
              <a:latin typeface="微软雅黑" panose="020B0503020204020204" pitchFamily="34" charset="-122"/>
              <a:cs typeface="Arial" panose="020B0604020202020204" pitchFamily="34" charset="0"/>
            </a:rPr>
            <a:t>Light current system</a:t>
          </a:r>
          <a:endParaRPr lang="zh-CN" altLang="en-US" sz="1400" dirty="0">
            <a:latin typeface="微软雅黑" panose="020B0503020204020204" pitchFamily="34" charset="-122"/>
            <a:cs typeface="Arial" panose="020B0604020202020204" pitchFamily="34" charset="0"/>
          </a:endParaRPr>
        </a:p>
      </dgm:t>
    </dgm:pt>
    <dgm:pt modelId="{7FAE7CA9-00D6-4938-9AA5-78810B4C56B4}" type="parTrans" cxnId="{D6C706E1-0650-4E99-9D9C-C6D1E5234D2C}">
      <dgm:prSet/>
      <dgm:spPr/>
      <dgm:t>
        <a:bodyPr/>
        <a:lstStyle/>
        <a:p>
          <a:endParaRPr lang="zh-CN" altLang="en-US" sz="1400">
            <a:latin typeface="Arial" panose="020B0604020202020204" pitchFamily="34" charset="0"/>
            <a:cs typeface="Arial" panose="020B0604020202020204" pitchFamily="34" charset="0"/>
          </a:endParaRPr>
        </a:p>
      </dgm:t>
    </dgm:pt>
    <dgm:pt modelId="{697C8B79-6E2D-468B-8907-A373F3F4094C}" type="sibTrans" cxnId="{D6C706E1-0650-4E99-9D9C-C6D1E5234D2C}">
      <dgm:prSet/>
      <dgm:spPr/>
      <dgm:t>
        <a:bodyPr/>
        <a:lstStyle/>
        <a:p>
          <a:endParaRPr lang="zh-CN" altLang="en-US" sz="1400">
            <a:latin typeface="Arial" panose="020B0604020202020204" pitchFamily="34" charset="0"/>
            <a:cs typeface="Arial" panose="020B0604020202020204" pitchFamily="34" charset="0"/>
          </a:endParaRPr>
        </a:p>
      </dgm:t>
    </dgm:pt>
    <dgm:pt modelId="{EA654AC3-C262-400A-A1FF-D77796D7ADC9}" type="pres">
      <dgm:prSet presAssocID="{D925AD14-677D-4A3F-BEB6-230C22F5AC31}" presName="diagram" presStyleCnt="0">
        <dgm:presLayoutVars>
          <dgm:chMax val="1"/>
          <dgm:dir/>
          <dgm:animLvl val="ctr"/>
          <dgm:resizeHandles val="exact"/>
        </dgm:presLayoutVars>
      </dgm:prSet>
      <dgm:spPr/>
      <dgm:t>
        <a:bodyPr/>
        <a:lstStyle/>
        <a:p>
          <a:endParaRPr lang="zh-CN" altLang="en-US"/>
        </a:p>
      </dgm:t>
    </dgm:pt>
    <dgm:pt modelId="{4ACB1145-7329-4BD1-A827-13B8E19D80BA}" type="pres">
      <dgm:prSet presAssocID="{D925AD14-677D-4A3F-BEB6-230C22F5AC31}" presName="matrix" presStyleCnt="0"/>
      <dgm:spPr/>
    </dgm:pt>
    <dgm:pt modelId="{86FCAC10-7945-4B68-890C-5446F89D3B4E}" type="pres">
      <dgm:prSet presAssocID="{D925AD14-677D-4A3F-BEB6-230C22F5AC31}" presName="tile1" presStyleLbl="node1" presStyleIdx="0" presStyleCnt="4" custLinFactNeighborY="-4153"/>
      <dgm:spPr/>
      <dgm:t>
        <a:bodyPr/>
        <a:lstStyle/>
        <a:p>
          <a:endParaRPr lang="zh-CN" altLang="en-US"/>
        </a:p>
      </dgm:t>
    </dgm:pt>
    <dgm:pt modelId="{82F40B3E-7C75-4BE1-ABA0-66AB4772050C}" type="pres">
      <dgm:prSet presAssocID="{D925AD14-677D-4A3F-BEB6-230C22F5AC31}" presName="tile1text" presStyleLbl="node1" presStyleIdx="0" presStyleCnt="4">
        <dgm:presLayoutVars>
          <dgm:chMax val="0"/>
          <dgm:chPref val="0"/>
          <dgm:bulletEnabled val="1"/>
        </dgm:presLayoutVars>
      </dgm:prSet>
      <dgm:spPr/>
      <dgm:t>
        <a:bodyPr/>
        <a:lstStyle/>
        <a:p>
          <a:endParaRPr lang="zh-CN" altLang="en-US"/>
        </a:p>
      </dgm:t>
    </dgm:pt>
    <dgm:pt modelId="{FEF20C3A-4511-4225-B4CC-217FCB5E4932}" type="pres">
      <dgm:prSet presAssocID="{D925AD14-677D-4A3F-BEB6-230C22F5AC31}" presName="tile2" presStyleLbl="node1" presStyleIdx="1" presStyleCnt="4" custLinFactNeighborY="-4153"/>
      <dgm:spPr/>
      <dgm:t>
        <a:bodyPr/>
        <a:lstStyle/>
        <a:p>
          <a:endParaRPr lang="zh-CN" altLang="en-US"/>
        </a:p>
      </dgm:t>
    </dgm:pt>
    <dgm:pt modelId="{B19367B6-9135-4527-BA7B-E1E4E4708DFE}" type="pres">
      <dgm:prSet presAssocID="{D925AD14-677D-4A3F-BEB6-230C22F5AC31}" presName="tile2text" presStyleLbl="node1" presStyleIdx="1" presStyleCnt="4">
        <dgm:presLayoutVars>
          <dgm:chMax val="0"/>
          <dgm:chPref val="0"/>
          <dgm:bulletEnabled val="1"/>
        </dgm:presLayoutVars>
      </dgm:prSet>
      <dgm:spPr/>
      <dgm:t>
        <a:bodyPr/>
        <a:lstStyle/>
        <a:p>
          <a:endParaRPr lang="zh-CN" altLang="en-US"/>
        </a:p>
      </dgm:t>
    </dgm:pt>
    <dgm:pt modelId="{8B50A723-4552-44ED-9F74-C4E4C0E97BAC}" type="pres">
      <dgm:prSet presAssocID="{D925AD14-677D-4A3F-BEB6-230C22F5AC31}" presName="tile3" presStyleLbl="node1" presStyleIdx="2" presStyleCnt="4"/>
      <dgm:spPr/>
      <dgm:t>
        <a:bodyPr/>
        <a:lstStyle/>
        <a:p>
          <a:endParaRPr lang="zh-CN" altLang="en-US"/>
        </a:p>
      </dgm:t>
    </dgm:pt>
    <dgm:pt modelId="{F3F719DB-FE6C-47C2-A08F-5583B632327C}" type="pres">
      <dgm:prSet presAssocID="{D925AD14-677D-4A3F-BEB6-230C22F5AC31}" presName="tile3text" presStyleLbl="node1" presStyleIdx="2" presStyleCnt="4">
        <dgm:presLayoutVars>
          <dgm:chMax val="0"/>
          <dgm:chPref val="0"/>
          <dgm:bulletEnabled val="1"/>
        </dgm:presLayoutVars>
      </dgm:prSet>
      <dgm:spPr/>
      <dgm:t>
        <a:bodyPr/>
        <a:lstStyle/>
        <a:p>
          <a:endParaRPr lang="zh-CN" altLang="en-US"/>
        </a:p>
      </dgm:t>
    </dgm:pt>
    <dgm:pt modelId="{89823592-702D-4AEC-8FE6-5F9E1B90F4C7}" type="pres">
      <dgm:prSet presAssocID="{D925AD14-677D-4A3F-BEB6-230C22F5AC31}" presName="tile4" presStyleLbl="node1" presStyleIdx="3" presStyleCnt="4"/>
      <dgm:spPr/>
      <dgm:t>
        <a:bodyPr/>
        <a:lstStyle/>
        <a:p>
          <a:endParaRPr lang="zh-CN" altLang="en-US"/>
        </a:p>
      </dgm:t>
    </dgm:pt>
    <dgm:pt modelId="{0CE54E8B-6DBD-45E0-BA80-D34428A52F84}" type="pres">
      <dgm:prSet presAssocID="{D925AD14-677D-4A3F-BEB6-230C22F5AC31}" presName="tile4text" presStyleLbl="node1" presStyleIdx="3" presStyleCnt="4">
        <dgm:presLayoutVars>
          <dgm:chMax val="0"/>
          <dgm:chPref val="0"/>
          <dgm:bulletEnabled val="1"/>
        </dgm:presLayoutVars>
      </dgm:prSet>
      <dgm:spPr/>
      <dgm:t>
        <a:bodyPr/>
        <a:lstStyle/>
        <a:p>
          <a:endParaRPr lang="zh-CN" altLang="en-US"/>
        </a:p>
      </dgm:t>
    </dgm:pt>
    <dgm:pt modelId="{E846B2F0-5DD2-4269-BC88-758FA7119626}" type="pres">
      <dgm:prSet presAssocID="{D925AD14-677D-4A3F-BEB6-230C22F5AC31}" presName="centerTile" presStyleLbl="fgShp" presStyleIdx="0" presStyleCnt="1" custScaleX="145931">
        <dgm:presLayoutVars>
          <dgm:chMax val="0"/>
          <dgm:chPref val="0"/>
        </dgm:presLayoutVars>
      </dgm:prSet>
      <dgm:spPr/>
      <dgm:t>
        <a:bodyPr/>
        <a:lstStyle/>
        <a:p>
          <a:endParaRPr lang="zh-CN" altLang="en-US"/>
        </a:p>
      </dgm:t>
    </dgm:pt>
  </dgm:ptLst>
  <dgm:cxnLst>
    <dgm:cxn modelId="{E9CB92B8-74E1-4C96-A414-1730B4838B24}" type="presOf" srcId="{FBFF0521-F3FC-4A90-AFC8-0923C7E5EC57}" destId="{B19367B6-9135-4527-BA7B-E1E4E4708DFE}" srcOrd="1" destOrd="0" presId="urn:microsoft.com/office/officeart/2005/8/layout/matrix1"/>
    <dgm:cxn modelId="{3B237D19-974C-433B-8B3A-106DB28E7959}" srcId="{D925AD14-677D-4A3F-BEB6-230C22F5AC31}" destId="{51C34A3E-1221-468D-A089-69CDA9EEBA47}" srcOrd="0" destOrd="0" parTransId="{BCC97FD3-AC1C-4E42-AD2D-9BCFB7FAF030}" sibTransId="{84CCA07C-6A85-4609-9003-DD25240C98A6}"/>
    <dgm:cxn modelId="{9D3BE089-AECB-4B1A-AA5E-04FECCC4EC37}" type="presOf" srcId="{5317FDC5-16DD-43FA-A3EB-1BF56A2A649E}" destId="{0CE54E8B-6DBD-45E0-BA80-D34428A52F84}" srcOrd="1" destOrd="0" presId="urn:microsoft.com/office/officeart/2005/8/layout/matrix1"/>
    <dgm:cxn modelId="{EABD2E89-A50C-4857-A983-7A994AE7FCDC}" type="presOf" srcId="{0A9BBECE-A604-461F-BDB0-AA98848DDA99}" destId="{8B50A723-4552-44ED-9F74-C4E4C0E97BAC}" srcOrd="0" destOrd="0" presId="urn:microsoft.com/office/officeart/2005/8/layout/matrix1"/>
    <dgm:cxn modelId="{1293363A-8FA9-415D-B00A-1EEEEC63F677}" type="presOf" srcId="{577195E6-F2E8-44EA-981C-3E98354727C2}" destId="{86FCAC10-7945-4B68-890C-5446F89D3B4E}" srcOrd="0" destOrd="0" presId="urn:microsoft.com/office/officeart/2005/8/layout/matrix1"/>
    <dgm:cxn modelId="{4F7DCAF4-481C-47C9-B7B7-EEC449C9850A}" srcId="{51C34A3E-1221-468D-A089-69CDA9EEBA47}" destId="{0A9BBECE-A604-461F-BDB0-AA98848DDA99}" srcOrd="2" destOrd="0" parTransId="{DE738564-1D5C-4A6E-8774-2630FD56D2D8}" sibTransId="{1A64A3BC-3F00-47DF-90A0-FEB4E1D8F2BB}"/>
    <dgm:cxn modelId="{1B144D03-2450-4547-823F-81A1A26C3530}" type="presOf" srcId="{FBFF0521-F3FC-4A90-AFC8-0923C7E5EC57}" destId="{FEF20C3A-4511-4225-B4CC-217FCB5E4932}" srcOrd="0" destOrd="0" presId="urn:microsoft.com/office/officeart/2005/8/layout/matrix1"/>
    <dgm:cxn modelId="{AF897E59-6235-45A3-BB81-A4995577145B}" type="presOf" srcId="{577195E6-F2E8-44EA-981C-3E98354727C2}" destId="{82F40B3E-7C75-4BE1-ABA0-66AB4772050C}" srcOrd="1" destOrd="0" presId="urn:microsoft.com/office/officeart/2005/8/layout/matrix1"/>
    <dgm:cxn modelId="{9556471A-B723-463F-B40C-621ABD1C3335}" type="presOf" srcId="{5317FDC5-16DD-43FA-A3EB-1BF56A2A649E}" destId="{89823592-702D-4AEC-8FE6-5F9E1B90F4C7}" srcOrd="0" destOrd="0" presId="urn:microsoft.com/office/officeart/2005/8/layout/matrix1"/>
    <dgm:cxn modelId="{D6C706E1-0650-4E99-9D9C-C6D1E5234D2C}" srcId="{51C34A3E-1221-468D-A089-69CDA9EEBA47}" destId="{5317FDC5-16DD-43FA-A3EB-1BF56A2A649E}" srcOrd="3" destOrd="0" parTransId="{7FAE7CA9-00D6-4938-9AA5-78810B4C56B4}" sibTransId="{697C8B79-6E2D-468B-8907-A373F3F4094C}"/>
    <dgm:cxn modelId="{5250A535-852F-4332-BF5F-C456059869C9}" srcId="{51C34A3E-1221-468D-A089-69CDA9EEBA47}" destId="{FBFF0521-F3FC-4A90-AFC8-0923C7E5EC57}" srcOrd="1" destOrd="0" parTransId="{72039A7E-FB74-4DD5-B14D-BA385491548B}" sibTransId="{9D2370BA-92C4-4493-B9EE-8456CD5F972C}"/>
    <dgm:cxn modelId="{DD19ACF0-E638-4DF2-8DB8-6E1E8CC0957D}" srcId="{51C34A3E-1221-468D-A089-69CDA9EEBA47}" destId="{577195E6-F2E8-44EA-981C-3E98354727C2}" srcOrd="0" destOrd="0" parTransId="{B62B3302-9C68-4CC0-8159-08FB0DC9F9D7}" sibTransId="{D4C817B6-4DA1-43DA-93A5-E7EB3C2DCE6A}"/>
    <dgm:cxn modelId="{94863DCF-4A5B-4D29-B632-1FBACF701307}" type="presOf" srcId="{51C34A3E-1221-468D-A089-69CDA9EEBA47}" destId="{E846B2F0-5DD2-4269-BC88-758FA7119626}" srcOrd="0" destOrd="0" presId="urn:microsoft.com/office/officeart/2005/8/layout/matrix1"/>
    <dgm:cxn modelId="{BC7D47C4-90AB-41E5-AC95-BD6C5644031C}" type="presOf" srcId="{0A9BBECE-A604-461F-BDB0-AA98848DDA99}" destId="{F3F719DB-FE6C-47C2-A08F-5583B632327C}" srcOrd="1" destOrd="0" presId="urn:microsoft.com/office/officeart/2005/8/layout/matrix1"/>
    <dgm:cxn modelId="{B794A801-5730-47FB-B56F-7BE8A24AC389}" type="presOf" srcId="{D925AD14-677D-4A3F-BEB6-230C22F5AC31}" destId="{EA654AC3-C262-400A-A1FF-D77796D7ADC9}" srcOrd="0" destOrd="0" presId="urn:microsoft.com/office/officeart/2005/8/layout/matrix1"/>
    <dgm:cxn modelId="{1523AF72-BCD1-4935-BBBB-301C1F06C87D}" type="presParOf" srcId="{EA654AC3-C262-400A-A1FF-D77796D7ADC9}" destId="{4ACB1145-7329-4BD1-A827-13B8E19D80BA}" srcOrd="0" destOrd="0" presId="urn:microsoft.com/office/officeart/2005/8/layout/matrix1"/>
    <dgm:cxn modelId="{7F5EFC26-355E-44EE-B48C-AFD4658A3883}" type="presParOf" srcId="{4ACB1145-7329-4BD1-A827-13B8E19D80BA}" destId="{86FCAC10-7945-4B68-890C-5446F89D3B4E}" srcOrd="0" destOrd="0" presId="urn:microsoft.com/office/officeart/2005/8/layout/matrix1"/>
    <dgm:cxn modelId="{4A9EA483-04FB-4A91-98A3-D18CE9544711}" type="presParOf" srcId="{4ACB1145-7329-4BD1-A827-13B8E19D80BA}" destId="{82F40B3E-7C75-4BE1-ABA0-66AB4772050C}" srcOrd="1" destOrd="0" presId="urn:microsoft.com/office/officeart/2005/8/layout/matrix1"/>
    <dgm:cxn modelId="{FB08378C-21CF-4320-9A02-A1F56BD99188}" type="presParOf" srcId="{4ACB1145-7329-4BD1-A827-13B8E19D80BA}" destId="{FEF20C3A-4511-4225-B4CC-217FCB5E4932}" srcOrd="2" destOrd="0" presId="urn:microsoft.com/office/officeart/2005/8/layout/matrix1"/>
    <dgm:cxn modelId="{40BB8851-0085-4F16-BA9E-9D1F9779B5D0}" type="presParOf" srcId="{4ACB1145-7329-4BD1-A827-13B8E19D80BA}" destId="{B19367B6-9135-4527-BA7B-E1E4E4708DFE}" srcOrd="3" destOrd="0" presId="urn:microsoft.com/office/officeart/2005/8/layout/matrix1"/>
    <dgm:cxn modelId="{B04B4099-E1F6-4B7E-AF12-F32F447C124E}" type="presParOf" srcId="{4ACB1145-7329-4BD1-A827-13B8E19D80BA}" destId="{8B50A723-4552-44ED-9F74-C4E4C0E97BAC}" srcOrd="4" destOrd="0" presId="urn:microsoft.com/office/officeart/2005/8/layout/matrix1"/>
    <dgm:cxn modelId="{17FD30C1-069D-459C-8BFD-A3FB937F4852}" type="presParOf" srcId="{4ACB1145-7329-4BD1-A827-13B8E19D80BA}" destId="{F3F719DB-FE6C-47C2-A08F-5583B632327C}" srcOrd="5" destOrd="0" presId="urn:microsoft.com/office/officeart/2005/8/layout/matrix1"/>
    <dgm:cxn modelId="{0C98080A-E022-41BB-929D-4C841AB07F36}" type="presParOf" srcId="{4ACB1145-7329-4BD1-A827-13B8E19D80BA}" destId="{89823592-702D-4AEC-8FE6-5F9E1B90F4C7}" srcOrd="6" destOrd="0" presId="urn:microsoft.com/office/officeart/2005/8/layout/matrix1"/>
    <dgm:cxn modelId="{8239F629-3390-4AF1-AB40-E03D507EA8BC}" type="presParOf" srcId="{4ACB1145-7329-4BD1-A827-13B8E19D80BA}" destId="{0CE54E8B-6DBD-45E0-BA80-D34428A52F84}" srcOrd="7" destOrd="0" presId="urn:microsoft.com/office/officeart/2005/8/layout/matrix1"/>
    <dgm:cxn modelId="{B17482CC-C636-4C11-89F5-F8A87051FC01}" type="presParOf" srcId="{EA654AC3-C262-400A-A1FF-D77796D7ADC9}" destId="{E846B2F0-5DD2-4269-BC88-758FA7119626}"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64C5E0-FC41-40DB-9A5C-AF651E723B31}" type="doc">
      <dgm:prSet loTypeId="urn:microsoft.com/office/officeart/2008/layout/HexagonCluster" loCatId="picture" qsTypeId="urn:microsoft.com/office/officeart/2005/8/quickstyle/simple1" qsCatId="simple" csTypeId="urn:microsoft.com/office/officeart/2005/8/colors/accent1_2" csCatId="accent1" phldr="1"/>
      <dgm:spPr/>
    </dgm:pt>
    <dgm:pt modelId="{218C23CE-95EE-4ED0-BEAA-3D54DE366F67}">
      <dgm:prSet phldrT="[文本]" phldr="1"/>
      <dgm:spPr/>
      <dgm:t>
        <a:bodyPr/>
        <a:lstStyle/>
        <a:p>
          <a:endParaRPr lang="zh-CN" altLang="en-US" dirty="0"/>
        </a:p>
      </dgm:t>
    </dgm:pt>
    <dgm:pt modelId="{BC0952ED-F4BA-4341-A543-1515214DC4AF}" type="sibTrans" cxnId="{B214BFF5-F2AC-43C8-87D7-51665A388341}">
      <dgm:prSet/>
      <dgm:spPr>
        <a:blipFill>
          <a:blip xmlns:r="http://schemas.openxmlformats.org/officeDocument/2006/relationships" r:embed="rId1" cstate="print"/>
          <a:srcRect/>
          <a:stretch>
            <a:fillRect t="-8000" b="-8000"/>
          </a:stretch>
        </a:blipFill>
      </dgm:spPr>
      <dgm:t>
        <a:bodyPr/>
        <a:lstStyle/>
        <a:p>
          <a:endParaRPr lang="zh-CN" altLang="en-US"/>
        </a:p>
      </dgm:t>
      <dgm:extLst>
        <a:ext uri="{E40237B7-FDA0-4F09-8148-C483321AD2D9}">
          <dgm14:cNvPr xmlns:dgm14="http://schemas.microsoft.com/office/drawing/2010/diagram" id="0" name="" descr="E:\01 日常工作\04 展厅相关设计\2015年\PPT\主打胶片\源文件\images\7+1_09.png"/>
        </a:ext>
      </dgm:extLst>
    </dgm:pt>
    <dgm:pt modelId="{ACF5ADB1-017A-4D07-A00C-3C24E47983AC}" type="parTrans" cxnId="{B214BFF5-F2AC-43C8-87D7-51665A388341}">
      <dgm:prSet/>
      <dgm:spPr/>
      <dgm:t>
        <a:bodyPr/>
        <a:lstStyle/>
        <a:p>
          <a:endParaRPr lang="zh-CN" altLang="en-US"/>
        </a:p>
      </dgm:t>
    </dgm:pt>
    <dgm:pt modelId="{DE2165DC-7011-41A3-9910-BADF207425BA}" type="pres">
      <dgm:prSet presAssocID="{1664C5E0-FC41-40DB-9A5C-AF651E723B31}" presName="Name0" presStyleCnt="0">
        <dgm:presLayoutVars>
          <dgm:chMax val="21"/>
          <dgm:chPref val="21"/>
        </dgm:presLayoutVars>
      </dgm:prSet>
      <dgm:spPr/>
    </dgm:pt>
    <dgm:pt modelId="{C767E372-3278-4BF9-8467-48644E1CC279}" type="pres">
      <dgm:prSet presAssocID="{218C23CE-95EE-4ED0-BEAA-3D54DE366F67}" presName="text1" presStyleCnt="0"/>
      <dgm:spPr/>
    </dgm:pt>
    <dgm:pt modelId="{0CA4350C-5A16-4378-A7C3-A1C45C490C4A}" type="pres">
      <dgm:prSet presAssocID="{218C23CE-95EE-4ED0-BEAA-3D54DE366F67}" presName="textRepeatNode" presStyleLbl="alignNode1" presStyleIdx="0" presStyleCnt="1" custLinFactNeighborX="-74249" custLinFactNeighborY="-53226">
        <dgm:presLayoutVars>
          <dgm:chMax val="0"/>
          <dgm:chPref val="0"/>
          <dgm:bulletEnabled val="1"/>
        </dgm:presLayoutVars>
      </dgm:prSet>
      <dgm:spPr/>
      <dgm:t>
        <a:bodyPr/>
        <a:lstStyle/>
        <a:p>
          <a:endParaRPr lang="zh-CN" altLang="en-US"/>
        </a:p>
      </dgm:t>
    </dgm:pt>
    <dgm:pt modelId="{F4A19C1F-287C-4442-9F40-2FAC048322C8}" type="pres">
      <dgm:prSet presAssocID="{218C23CE-95EE-4ED0-BEAA-3D54DE366F67}" presName="textaccent1" presStyleCnt="0"/>
      <dgm:spPr/>
    </dgm:pt>
    <dgm:pt modelId="{A71941CC-B90A-4272-A3FD-1C89AE88A8D3}" type="pres">
      <dgm:prSet presAssocID="{218C23CE-95EE-4ED0-BEAA-3D54DE366F67}" presName="accentRepeatNode" presStyleLbl="solidAlignAcc1" presStyleIdx="0" presStyleCnt="2"/>
      <dgm:spPr/>
    </dgm:pt>
    <dgm:pt modelId="{4F290ED4-80F1-4359-BCF7-87221787C555}" type="pres">
      <dgm:prSet presAssocID="{BC0952ED-F4BA-4341-A543-1515214DC4AF}" presName="image1" presStyleCnt="0"/>
      <dgm:spPr/>
    </dgm:pt>
    <dgm:pt modelId="{3099F76C-4DBD-4C50-B8C3-1797EFFCCD16}" type="pres">
      <dgm:prSet presAssocID="{BC0952ED-F4BA-4341-A543-1515214DC4AF}" presName="imageRepeatNode" presStyleLbl="alignAcc1" presStyleIdx="0" presStyleCnt="1" custScaleX="182882" custScaleY="193139"/>
      <dgm:spPr/>
      <dgm:t>
        <a:bodyPr/>
        <a:lstStyle/>
        <a:p>
          <a:endParaRPr lang="zh-CN" altLang="en-US"/>
        </a:p>
      </dgm:t>
    </dgm:pt>
    <dgm:pt modelId="{688E84BB-4CAB-43A0-B6AA-99A5B2DA10F9}" type="pres">
      <dgm:prSet presAssocID="{BC0952ED-F4BA-4341-A543-1515214DC4AF}" presName="imageaccent1" presStyleCnt="0"/>
      <dgm:spPr/>
    </dgm:pt>
    <dgm:pt modelId="{E7E186CD-992E-403E-94CF-A57684585DD4}" type="pres">
      <dgm:prSet presAssocID="{BC0952ED-F4BA-4341-A543-1515214DC4AF}" presName="accentRepeatNode" presStyleLbl="solidAlignAcc1" presStyleIdx="1" presStyleCnt="2" custFlipVert="1" custFlipHor="1" custScaleX="102319" custScaleY="99999" custLinFactX="-500000" custLinFactY="-154074" custLinFactNeighborX="-510653" custLinFactNeighborY="-200000"/>
      <dgm:spPr/>
    </dgm:pt>
  </dgm:ptLst>
  <dgm:cxnLst>
    <dgm:cxn modelId="{AC57AAE7-012A-4F90-9D88-4589C8F9EA28}" type="presOf" srcId="{218C23CE-95EE-4ED0-BEAA-3D54DE366F67}" destId="{0CA4350C-5A16-4378-A7C3-A1C45C490C4A}" srcOrd="0" destOrd="0" presId="urn:microsoft.com/office/officeart/2008/layout/HexagonCluster"/>
    <dgm:cxn modelId="{858B00FE-F86D-4366-97FE-A6550EF777AD}" type="presOf" srcId="{1664C5E0-FC41-40DB-9A5C-AF651E723B31}" destId="{DE2165DC-7011-41A3-9910-BADF207425BA}" srcOrd="0" destOrd="0" presId="urn:microsoft.com/office/officeart/2008/layout/HexagonCluster"/>
    <dgm:cxn modelId="{B214BFF5-F2AC-43C8-87D7-51665A388341}" srcId="{1664C5E0-FC41-40DB-9A5C-AF651E723B31}" destId="{218C23CE-95EE-4ED0-BEAA-3D54DE366F67}" srcOrd="0" destOrd="0" parTransId="{ACF5ADB1-017A-4D07-A00C-3C24E47983AC}" sibTransId="{BC0952ED-F4BA-4341-A543-1515214DC4AF}"/>
    <dgm:cxn modelId="{10A0552F-DBD7-4B1C-BF81-8B5929AC2C22}" type="presOf" srcId="{BC0952ED-F4BA-4341-A543-1515214DC4AF}" destId="{3099F76C-4DBD-4C50-B8C3-1797EFFCCD16}" srcOrd="0" destOrd="0" presId="urn:microsoft.com/office/officeart/2008/layout/HexagonCluster"/>
    <dgm:cxn modelId="{B029EF70-4C9F-491E-B98D-D1D989F65CDE}" type="presParOf" srcId="{DE2165DC-7011-41A3-9910-BADF207425BA}" destId="{C767E372-3278-4BF9-8467-48644E1CC279}" srcOrd="0" destOrd="0" presId="urn:microsoft.com/office/officeart/2008/layout/HexagonCluster"/>
    <dgm:cxn modelId="{DDB5B78B-B5C0-473B-A9B3-9889AC53468D}" type="presParOf" srcId="{C767E372-3278-4BF9-8467-48644E1CC279}" destId="{0CA4350C-5A16-4378-A7C3-A1C45C490C4A}" srcOrd="0" destOrd="0" presId="urn:microsoft.com/office/officeart/2008/layout/HexagonCluster"/>
    <dgm:cxn modelId="{24E0630F-61A1-4A55-9A8C-2C9D87D8639B}" type="presParOf" srcId="{DE2165DC-7011-41A3-9910-BADF207425BA}" destId="{F4A19C1F-287C-4442-9F40-2FAC048322C8}" srcOrd="1" destOrd="0" presId="urn:microsoft.com/office/officeart/2008/layout/HexagonCluster"/>
    <dgm:cxn modelId="{1FDE99CB-C582-4BE8-B474-0D90B6F4121F}" type="presParOf" srcId="{F4A19C1F-287C-4442-9F40-2FAC048322C8}" destId="{A71941CC-B90A-4272-A3FD-1C89AE88A8D3}" srcOrd="0" destOrd="0" presId="urn:microsoft.com/office/officeart/2008/layout/HexagonCluster"/>
    <dgm:cxn modelId="{1BBDFE4C-E2CA-4C32-9E62-5B125DB7EA74}" type="presParOf" srcId="{DE2165DC-7011-41A3-9910-BADF207425BA}" destId="{4F290ED4-80F1-4359-BCF7-87221787C555}" srcOrd="2" destOrd="0" presId="urn:microsoft.com/office/officeart/2008/layout/HexagonCluster"/>
    <dgm:cxn modelId="{5C1B8BB7-C514-453B-A65D-D6FDCE521BB5}" type="presParOf" srcId="{4F290ED4-80F1-4359-BCF7-87221787C555}" destId="{3099F76C-4DBD-4C50-B8C3-1797EFFCCD16}" srcOrd="0" destOrd="0" presId="urn:microsoft.com/office/officeart/2008/layout/HexagonCluster"/>
    <dgm:cxn modelId="{2A8BEE37-0455-4AEA-AFBE-D2FB3F4E051C}" type="presParOf" srcId="{DE2165DC-7011-41A3-9910-BADF207425BA}" destId="{688E84BB-4CAB-43A0-B6AA-99A5B2DA10F9}" srcOrd="3" destOrd="0" presId="urn:microsoft.com/office/officeart/2008/layout/HexagonCluster"/>
    <dgm:cxn modelId="{9DFC77DB-58AA-45E3-80A5-1E0435327789}" type="presParOf" srcId="{688E84BB-4CAB-43A0-B6AA-99A5B2DA10F9}" destId="{E7E186CD-992E-403E-94CF-A57684585DD4}" srcOrd="0" destOrd="0" presId="urn:microsoft.com/office/officeart/2008/layout/HexagonCluster"/>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451D55-E397-4750-8456-AE1E3F8B31E6}">
      <dsp:nvSpPr>
        <dsp:cNvPr id="0" name=""/>
        <dsp:cNvSpPr/>
      </dsp:nvSpPr>
      <dsp:spPr>
        <a:xfrm>
          <a:off x="2778304" y="755353"/>
          <a:ext cx="1782203" cy="72683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altLang="zh-CN" sz="1400" b="1" kern="1200" dirty="0">
              <a:solidFill>
                <a:srgbClr val="002060"/>
              </a:solidFill>
              <a:latin typeface="微软雅黑" panose="020B0503020204020204" pitchFamily="34" charset="-122"/>
              <a:cs typeface="Arial" panose="020B0604020202020204" pitchFamily="34" charset="0"/>
            </a:rPr>
            <a:t>Enterprise development</a:t>
          </a:r>
          <a:endParaRPr lang="zh-CN" altLang="en-US" sz="1400" b="1" kern="1200" dirty="0">
            <a:solidFill>
              <a:srgbClr val="002060"/>
            </a:solidFill>
            <a:latin typeface="微软雅黑" panose="020B0503020204020204" pitchFamily="34" charset="-122"/>
            <a:cs typeface="Arial" panose="020B0604020202020204" pitchFamily="34" charset="0"/>
          </a:endParaRPr>
        </a:p>
      </dsp:txBody>
      <dsp:txXfrm>
        <a:off x="2799592" y="776641"/>
        <a:ext cx="1739627" cy="684254"/>
      </dsp:txXfrm>
    </dsp:sp>
    <dsp:sp modelId="{F986DEA7-89DB-4CDA-859D-1EC9FF000207}">
      <dsp:nvSpPr>
        <dsp:cNvPr id="0" name=""/>
        <dsp:cNvSpPr/>
      </dsp:nvSpPr>
      <dsp:spPr>
        <a:xfrm rot="5312284">
          <a:off x="3498316" y="1653834"/>
          <a:ext cx="404650" cy="254390"/>
        </a:xfrm>
        <a:prstGeom prst="lef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zh-CN" altLang="en-US" sz="700" kern="1200"/>
        </a:p>
      </dsp:txBody>
      <dsp:txXfrm>
        <a:off x="3574633" y="1704712"/>
        <a:ext cx="252016" cy="152634"/>
      </dsp:txXfrm>
    </dsp:sp>
    <dsp:sp modelId="{8EE1CC74-1D48-4646-AFAB-CAC52AC4E13E}">
      <dsp:nvSpPr>
        <dsp:cNvPr id="0" name=""/>
        <dsp:cNvSpPr/>
      </dsp:nvSpPr>
      <dsp:spPr>
        <a:xfrm>
          <a:off x="2696803" y="2079876"/>
          <a:ext cx="2012812" cy="72683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altLang="zh-CN" sz="1400" b="1" kern="1200" dirty="0">
              <a:solidFill>
                <a:srgbClr val="002060"/>
              </a:solidFill>
              <a:latin typeface="微软雅黑" panose="020B0503020204020204" pitchFamily="34" charset="-122"/>
              <a:cs typeface="Arial" panose="020B0604020202020204" pitchFamily="34" charset="0"/>
            </a:rPr>
            <a:t>DC development</a:t>
          </a:r>
          <a:endParaRPr lang="zh-CN" altLang="en-US" sz="1400" b="1" kern="1200" dirty="0">
            <a:solidFill>
              <a:srgbClr val="002060"/>
            </a:solidFill>
            <a:latin typeface="微软雅黑" panose="020B0503020204020204" pitchFamily="34" charset="-122"/>
            <a:cs typeface="Arial" panose="020B0604020202020204" pitchFamily="34" charset="0"/>
          </a:endParaRPr>
        </a:p>
      </dsp:txBody>
      <dsp:txXfrm>
        <a:off x="2718091" y="2101164"/>
        <a:ext cx="1970236" cy="684254"/>
      </dsp:txXfrm>
    </dsp:sp>
    <dsp:sp modelId="{D6997A15-F860-4D1A-B973-55035855A23E}">
      <dsp:nvSpPr>
        <dsp:cNvPr id="0" name=""/>
        <dsp:cNvSpPr/>
      </dsp:nvSpPr>
      <dsp:spPr>
        <a:xfrm rot="10800002">
          <a:off x="2250430" y="2330817"/>
          <a:ext cx="404650" cy="254390"/>
        </a:xfrm>
        <a:prstGeom prst="lef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zh-CN" altLang="en-US" sz="700" kern="1200"/>
        </a:p>
      </dsp:txBody>
      <dsp:txXfrm rot="10800000">
        <a:off x="2326747" y="2381695"/>
        <a:ext cx="252016" cy="152634"/>
      </dsp:txXfrm>
    </dsp:sp>
    <dsp:sp modelId="{6148B693-60BD-4A56-BDCB-80E91376C0F8}">
      <dsp:nvSpPr>
        <dsp:cNvPr id="0" name=""/>
        <dsp:cNvSpPr/>
      </dsp:nvSpPr>
      <dsp:spPr>
        <a:xfrm>
          <a:off x="262680" y="2079874"/>
          <a:ext cx="1928311" cy="72683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altLang="zh-CN" sz="1400" b="1" kern="1200" dirty="0">
              <a:solidFill>
                <a:srgbClr val="002060"/>
              </a:solidFill>
              <a:latin typeface="微软雅黑" panose="020B0503020204020204" pitchFamily="34" charset="-122"/>
              <a:cs typeface="Arial" panose="020B0604020202020204" pitchFamily="34" charset="0"/>
            </a:rPr>
            <a:t>New materials and technologies</a:t>
          </a:r>
          <a:endParaRPr lang="zh-CN" altLang="en-US" sz="1400" b="1" kern="1200" dirty="0">
            <a:solidFill>
              <a:srgbClr val="002060"/>
            </a:solidFill>
            <a:latin typeface="微软雅黑" panose="020B0503020204020204" pitchFamily="34" charset="-122"/>
            <a:cs typeface="Arial" panose="020B0604020202020204" pitchFamily="34" charset="0"/>
          </a:endParaRPr>
        </a:p>
      </dsp:txBody>
      <dsp:txXfrm>
        <a:off x="283968" y="2101162"/>
        <a:ext cx="1885735" cy="684254"/>
      </dsp:txXfrm>
    </dsp:sp>
    <dsp:sp modelId="{EC459E5B-CF3B-4C9E-8051-F153F73F538F}">
      <dsp:nvSpPr>
        <dsp:cNvPr id="0" name=""/>
        <dsp:cNvSpPr/>
      </dsp:nvSpPr>
      <dsp:spPr>
        <a:xfrm rot="19891833">
          <a:off x="2245796" y="1653834"/>
          <a:ext cx="404650" cy="254390"/>
        </a:xfrm>
        <a:prstGeom prst="lef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zh-CN" altLang="en-US" sz="700" kern="1200"/>
        </a:p>
      </dsp:txBody>
      <dsp:txXfrm>
        <a:off x="2322113" y="1704712"/>
        <a:ext cx="252016" cy="1526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A4350C-5A16-4378-A7C3-A1C45C490C4A}">
      <dsp:nvSpPr>
        <dsp:cNvPr id="0" name=""/>
        <dsp:cNvSpPr/>
      </dsp:nvSpPr>
      <dsp:spPr>
        <a:xfrm>
          <a:off x="380365" y="487237"/>
          <a:ext cx="1307392" cy="1125879"/>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8100" rIns="0" bIns="38100" numCol="1" spcCol="1270" anchor="ctr" anchorCtr="0">
          <a:noAutofit/>
        </a:bodyPr>
        <a:lstStyle/>
        <a:p>
          <a:pPr lvl="0" algn="ctr" defTabSz="1333500">
            <a:lnSpc>
              <a:spcPct val="90000"/>
            </a:lnSpc>
            <a:spcBef>
              <a:spcPct val="0"/>
            </a:spcBef>
            <a:spcAft>
              <a:spcPct val="35000"/>
            </a:spcAft>
          </a:pPr>
          <a:endParaRPr lang="zh-CN" altLang="en-US" sz="3000" kern="1200" dirty="0"/>
        </a:p>
      </dsp:txBody>
      <dsp:txXfrm>
        <a:off x="583138" y="661857"/>
        <a:ext cx="901846" cy="776639"/>
      </dsp:txXfrm>
    </dsp:sp>
    <dsp:sp modelId="{A71941CC-B90A-4272-A3FD-1C89AE88A8D3}">
      <dsp:nvSpPr>
        <dsp:cNvPr id="0" name=""/>
        <dsp:cNvSpPr/>
      </dsp:nvSpPr>
      <dsp:spPr>
        <a:xfrm>
          <a:off x="1381417" y="1583675"/>
          <a:ext cx="152588" cy="131696"/>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99F76C-4DBD-4C50-B8C3-1797EFFCCD16}">
      <dsp:nvSpPr>
        <dsp:cNvPr id="0" name=""/>
        <dsp:cNvSpPr/>
      </dsp:nvSpPr>
      <dsp:spPr>
        <a:xfrm>
          <a:off x="-270551" y="-33307"/>
          <a:ext cx="2387929" cy="2173847"/>
        </a:xfrm>
        <a:prstGeom prst="hexagon">
          <a:avLst>
            <a:gd name="adj" fmla="val 25000"/>
            <a:gd name="vf" fmla="val 115470"/>
          </a:avLst>
        </a:prstGeom>
        <a:blipFill>
          <a:blip xmlns:r="http://schemas.openxmlformats.org/officeDocument/2006/relationships" r:embed="rId1" cstate="print"/>
          <a:srcRect/>
          <a:stretch>
            <a:fillRect t="-8000" b="-8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E186CD-992E-403E-94CF-A57684585DD4}">
      <dsp:nvSpPr>
        <dsp:cNvPr id="0" name=""/>
        <dsp:cNvSpPr/>
      </dsp:nvSpPr>
      <dsp:spPr>
        <a:xfrm flipH="1" flipV="1">
          <a:off x="0" y="994281"/>
          <a:ext cx="156127" cy="131695"/>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wmf"/><Relationship Id="rId1" Type="http://schemas.openxmlformats.org/officeDocument/2006/relationships/image" Target="../media/image3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wmf"/><Relationship Id="rId1" Type="http://schemas.openxmlformats.org/officeDocument/2006/relationships/image" Target="../media/image32.wmf"/><Relationship Id="rId5" Type="http://schemas.openxmlformats.org/officeDocument/2006/relationships/image" Target="../media/image39.emf"/><Relationship Id="rId4" Type="http://schemas.openxmlformats.org/officeDocument/2006/relationships/image" Target="../media/image3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02" name="Rectangle 2"/>
          <p:cNvSpPr>
            <a:spLocks noGrp="1" noChangeArrowheads="1"/>
          </p:cNvSpPr>
          <p:nvPr>
            <p:ph type="hdr" sz="quarter"/>
          </p:nvPr>
        </p:nvSpPr>
        <p:spPr bwMode="auto">
          <a:xfrm>
            <a:off x="0" y="0"/>
            <a:ext cx="3076575" cy="512763"/>
          </a:xfrm>
          <a:prstGeom prst="rect">
            <a:avLst/>
          </a:prstGeom>
          <a:noFill/>
          <a:ln w="9525">
            <a:noFill/>
            <a:miter lim="800000"/>
            <a:headEnd/>
            <a:tailEnd/>
          </a:ln>
          <a:effectLst/>
        </p:spPr>
        <p:txBody>
          <a:bodyPr vert="horz" wrap="square" lIns="96791" tIns="48396" rIns="96791" bIns="48396" numCol="1" anchor="t" anchorCtr="0" compatLnSpc="1">
            <a:prstTxWarp prst="textNoShape">
              <a:avLst/>
            </a:prstTxWarp>
          </a:bodyPr>
          <a:lstStyle>
            <a:lvl1pPr defTabSz="968375" fontAlgn="base">
              <a:defRPr sz="1300">
                <a:latin typeface="Arial" charset="0"/>
                <a:ea typeface="宋体" pitchFamily="2" charset="-122"/>
              </a:defRPr>
            </a:lvl1pPr>
          </a:lstStyle>
          <a:p>
            <a:pPr>
              <a:defRPr/>
            </a:pPr>
            <a:r>
              <a:rPr lang="zh-CN" altLang="en-US">
                <a:latin typeface="微软雅黑" panose="020B0503020204020204" pitchFamily="34" charset="-122"/>
              </a:rPr>
              <a:t>请将此处改为本章标题</a:t>
            </a:r>
            <a:endParaRPr lang="en-US" altLang="zh-CN">
              <a:latin typeface="微软雅黑" panose="020B0503020204020204" pitchFamily="34" charset="-122"/>
            </a:endParaRPr>
          </a:p>
        </p:txBody>
      </p:sp>
      <p:sp>
        <p:nvSpPr>
          <p:cNvPr id="512003" name="Rectangle 3"/>
          <p:cNvSpPr>
            <a:spLocks noGrp="1" noChangeArrowheads="1"/>
          </p:cNvSpPr>
          <p:nvPr>
            <p:ph type="dt" sz="quarter" idx="1"/>
          </p:nvPr>
        </p:nvSpPr>
        <p:spPr bwMode="auto">
          <a:xfrm>
            <a:off x="4021138" y="0"/>
            <a:ext cx="3076575" cy="512763"/>
          </a:xfrm>
          <a:prstGeom prst="rect">
            <a:avLst/>
          </a:prstGeom>
          <a:noFill/>
          <a:ln w="9525">
            <a:noFill/>
            <a:miter lim="800000"/>
            <a:headEnd/>
            <a:tailEnd/>
          </a:ln>
          <a:effectLst/>
        </p:spPr>
        <p:txBody>
          <a:bodyPr vert="horz" wrap="square" lIns="96791" tIns="48396" rIns="96791" bIns="48396" numCol="1" anchor="t" anchorCtr="0" compatLnSpc="1">
            <a:prstTxWarp prst="textNoShape">
              <a:avLst/>
            </a:prstTxWarp>
          </a:bodyPr>
          <a:lstStyle>
            <a:lvl1pPr algn="r" defTabSz="968375" fontAlgn="base">
              <a:defRPr sz="1300">
                <a:latin typeface="Arial" charset="0"/>
                <a:ea typeface="宋体" pitchFamily="2" charset="-122"/>
              </a:defRPr>
            </a:lvl1pPr>
          </a:lstStyle>
          <a:p>
            <a:pPr>
              <a:defRPr/>
            </a:pPr>
            <a:endParaRPr lang="en-US" altLang="zh-CN">
              <a:latin typeface="微软雅黑" panose="020B0503020204020204" pitchFamily="34" charset="-122"/>
            </a:endParaRPr>
          </a:p>
        </p:txBody>
      </p:sp>
      <p:sp>
        <p:nvSpPr>
          <p:cNvPr id="512004" name="Rectangle 4"/>
          <p:cNvSpPr>
            <a:spLocks noGrp="1" noChangeArrowheads="1"/>
          </p:cNvSpPr>
          <p:nvPr>
            <p:ph type="ftr" sz="quarter" idx="2"/>
          </p:nvPr>
        </p:nvSpPr>
        <p:spPr bwMode="auto">
          <a:xfrm>
            <a:off x="0" y="9720263"/>
            <a:ext cx="3076575" cy="512762"/>
          </a:xfrm>
          <a:prstGeom prst="rect">
            <a:avLst/>
          </a:prstGeom>
          <a:noFill/>
          <a:ln w="9525">
            <a:noFill/>
            <a:miter lim="800000"/>
            <a:headEnd/>
            <a:tailEnd/>
          </a:ln>
          <a:effectLst/>
        </p:spPr>
        <p:txBody>
          <a:bodyPr vert="horz" wrap="square" lIns="96791" tIns="48396" rIns="96791" bIns="48396" numCol="1" anchor="b" anchorCtr="0" compatLnSpc="1">
            <a:prstTxWarp prst="textNoShape">
              <a:avLst/>
            </a:prstTxWarp>
          </a:bodyPr>
          <a:lstStyle>
            <a:lvl1pPr defTabSz="968375" fontAlgn="base">
              <a:defRPr sz="1300">
                <a:latin typeface="Arial" charset="0"/>
                <a:ea typeface="宋体" pitchFamily="2" charset="-122"/>
              </a:defRPr>
            </a:lvl1pPr>
          </a:lstStyle>
          <a:p>
            <a:pPr>
              <a:defRPr/>
            </a:pPr>
            <a:endParaRPr lang="en-US" altLang="zh-CN">
              <a:latin typeface="微软雅黑" panose="020B0503020204020204" pitchFamily="34" charset="-122"/>
            </a:endParaRPr>
          </a:p>
        </p:txBody>
      </p:sp>
      <p:sp>
        <p:nvSpPr>
          <p:cNvPr id="512005" name="Rectangle 5"/>
          <p:cNvSpPr>
            <a:spLocks noGrp="1" noChangeArrowheads="1"/>
          </p:cNvSpPr>
          <p:nvPr>
            <p:ph type="sldNum" sz="quarter" idx="3"/>
          </p:nvPr>
        </p:nvSpPr>
        <p:spPr bwMode="auto">
          <a:xfrm>
            <a:off x="4021138" y="9720263"/>
            <a:ext cx="3076575" cy="512762"/>
          </a:xfrm>
          <a:prstGeom prst="rect">
            <a:avLst/>
          </a:prstGeom>
          <a:noFill/>
          <a:ln w="9525">
            <a:noFill/>
            <a:miter lim="800000"/>
            <a:headEnd/>
            <a:tailEnd/>
          </a:ln>
          <a:effectLst/>
        </p:spPr>
        <p:txBody>
          <a:bodyPr vert="horz" wrap="square" lIns="96791" tIns="48396" rIns="96791" bIns="48396" numCol="1" anchor="b" anchorCtr="0" compatLnSpc="1">
            <a:prstTxWarp prst="textNoShape">
              <a:avLst/>
            </a:prstTxWarp>
          </a:bodyPr>
          <a:lstStyle>
            <a:lvl1pPr algn="r" defTabSz="968375" fontAlgn="base">
              <a:defRPr sz="1300">
                <a:latin typeface="Arial" charset="0"/>
                <a:ea typeface="宋体" pitchFamily="2" charset="-122"/>
              </a:defRPr>
            </a:lvl1pPr>
          </a:lstStyle>
          <a:p>
            <a:pPr>
              <a:defRPr/>
            </a:pPr>
            <a:fld id="{DFB0E886-5559-4133-9D2D-4B2631545D0E}" type="slidenum">
              <a:rPr lang="en-US" altLang="zh-CN">
                <a:latin typeface="微软雅黑" panose="020B0503020204020204" pitchFamily="34" charset="-122"/>
              </a:rPr>
              <a:pPr>
                <a:defRPr/>
              </a:pPr>
              <a:t>‹#›</a:t>
            </a:fld>
            <a:endParaRPr lang="en-US" altLang="zh-CN">
              <a:latin typeface="微软雅黑" panose="020B0503020204020204" pitchFamily="34" charset="-122"/>
            </a:endParaRPr>
          </a:p>
        </p:txBody>
      </p:sp>
    </p:spTree>
    <p:extLst>
      <p:ext uri="{BB962C8B-B14F-4D97-AF65-F5344CB8AC3E}">
        <p14:creationId xmlns:p14="http://schemas.microsoft.com/office/powerpoint/2010/main" val="28947443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41" name="Rectangle 5"/>
          <p:cNvSpPr>
            <a:spLocks noGrp="1" noChangeArrowheads="1"/>
          </p:cNvSpPr>
          <p:nvPr>
            <p:ph type="body" sz="quarter" idx="3"/>
          </p:nvPr>
        </p:nvSpPr>
        <p:spPr bwMode="auto">
          <a:xfrm>
            <a:off x="583903" y="4616450"/>
            <a:ext cx="5931494" cy="5109368"/>
          </a:xfrm>
          <a:prstGeom prst="rect">
            <a:avLst/>
          </a:prstGeom>
          <a:noFill/>
          <a:ln w="9525">
            <a:noFill/>
            <a:miter lim="800000"/>
            <a:headEnd/>
            <a:tailEnd/>
          </a:ln>
          <a:effectLst/>
        </p:spPr>
        <p:txBody>
          <a:bodyPr vert="horz" wrap="square" lIns="96791" tIns="48396" rIns="96791" bIns="48396" numCol="1" anchor="t" anchorCtr="0" compatLnSpc="1">
            <a:prstTxWarp prst="textNoShape">
              <a:avLst/>
            </a:prstTxWarp>
          </a:bodyPr>
          <a:lstStyle/>
          <a:p>
            <a:pPr lvl="0"/>
            <a:r>
              <a:rPr lang="en-US" altLang="zh-CN" noProof="0" dirty="0" smtClean="0"/>
              <a:t>Click here to add content</a:t>
            </a:r>
            <a:endParaRPr lang="en-US" altLang="zh-CN" noProof="0" dirty="0"/>
          </a:p>
          <a:p>
            <a:pPr lvl="1"/>
            <a:r>
              <a:rPr lang="en-US" altLang="zh-CN" noProof="0" dirty="0"/>
              <a:t>Click here to add content</a:t>
            </a:r>
          </a:p>
          <a:p>
            <a:pPr lvl="2"/>
            <a:r>
              <a:rPr lang="en-US" altLang="zh-CN" noProof="0" dirty="0"/>
              <a:t>Click here to add content</a:t>
            </a:r>
          </a:p>
        </p:txBody>
      </p:sp>
      <p:sp>
        <p:nvSpPr>
          <p:cNvPr id="68610" name="Rectangle 4"/>
          <p:cNvSpPr>
            <a:spLocks noGrp="1" noRot="1" noChangeAspect="1" noChangeArrowheads="1" noTextEdit="1"/>
          </p:cNvSpPr>
          <p:nvPr>
            <p:ph type="sldImg" idx="2"/>
          </p:nvPr>
        </p:nvSpPr>
        <p:spPr bwMode="auto">
          <a:xfrm>
            <a:off x="583903" y="765609"/>
            <a:ext cx="5931493" cy="3336983"/>
          </a:xfrm>
          <a:prstGeom prst="rect">
            <a:avLst/>
          </a:prstGeom>
          <a:noFill/>
          <a:ln w="9525">
            <a:solidFill>
              <a:srgbClr val="000000"/>
            </a:solidFill>
            <a:miter lim="800000"/>
            <a:headEnd/>
            <a:tailEnd/>
          </a:ln>
        </p:spPr>
      </p:sp>
    </p:spTree>
    <p:extLst>
      <p:ext uri="{BB962C8B-B14F-4D97-AF65-F5344CB8AC3E}">
        <p14:creationId xmlns:p14="http://schemas.microsoft.com/office/powerpoint/2010/main" val="688167284"/>
      </p:ext>
    </p:extLst>
  </p:cSld>
  <p:clrMap bg1="lt1" tx1="dk1" bg2="lt2" tx2="dk2" accent1="accent1" accent2="accent2" accent3="accent3" accent4="accent4" accent5="accent5" accent6="accent6" hlink="hlink" folHlink="folHlink"/>
  <p:hf hdr="0" dt="0"/>
  <p:notesStyle>
    <a:lvl1pPr marL="180975" indent="-180975" algn="l" rtl="0" eaLnBrk="1" fontAlgn="base" hangingPunct="1">
      <a:lnSpc>
        <a:spcPct val="125000"/>
      </a:lnSpc>
      <a:spcBef>
        <a:spcPct val="0"/>
      </a:spcBef>
      <a:spcAft>
        <a:spcPts val="600"/>
      </a:spcAft>
      <a:buSzPct val="60000"/>
      <a:buFont typeface="Wingdings" pitchFamily="2" charset="2"/>
      <a:buChar char="l"/>
      <a:defRPr sz="1100" kern="1200">
        <a:solidFill>
          <a:schemeClr val="tx1"/>
        </a:solidFill>
        <a:latin typeface="微软雅黑" panose="020B0503020204020204" pitchFamily="34" charset="-122"/>
        <a:ea typeface="微软雅黑" panose="020B0503020204020204" pitchFamily="34" charset="-122"/>
        <a:cs typeface="+mn-cs"/>
      </a:defRPr>
    </a:lvl1pPr>
    <a:lvl2pPr marL="541338" indent="-180975" algn="l" rtl="0" eaLnBrk="1" fontAlgn="base" hangingPunct="1">
      <a:lnSpc>
        <a:spcPct val="125000"/>
      </a:lnSpc>
      <a:spcBef>
        <a:spcPct val="0"/>
      </a:spcBef>
      <a:spcAft>
        <a:spcPts val="600"/>
      </a:spcAft>
      <a:buSzPct val="50000"/>
      <a:buFont typeface="Wingdings" pitchFamily="2" charset="2"/>
      <a:buChar char="p"/>
      <a:defRPr sz="1100" kern="1200">
        <a:solidFill>
          <a:schemeClr val="tx1"/>
        </a:solidFill>
        <a:latin typeface="微软雅黑" panose="020B0503020204020204" pitchFamily="34" charset="-122"/>
        <a:ea typeface="微软雅黑" panose="020B0503020204020204" pitchFamily="34" charset="-122"/>
        <a:cs typeface="+mn-cs"/>
      </a:defRPr>
    </a:lvl2pPr>
    <a:lvl3pPr marL="895350" indent="-174625" algn="l" rtl="0" eaLnBrk="1" fontAlgn="base" hangingPunct="1">
      <a:lnSpc>
        <a:spcPct val="125000"/>
      </a:lnSpc>
      <a:spcBef>
        <a:spcPct val="0"/>
      </a:spcBef>
      <a:spcAft>
        <a:spcPts val="600"/>
      </a:spcAft>
      <a:buSzPct val="50000"/>
      <a:buFont typeface="Wingdings" pitchFamily="2" charset="2"/>
      <a:buChar char="n"/>
      <a:defRPr sz="11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just" rtl="0" eaLnBrk="0" fontAlgn="base" hangingPunct="0">
      <a:spcBef>
        <a:spcPct val="30000"/>
      </a:spcBef>
      <a:spcAft>
        <a:spcPct val="0"/>
      </a:spcAft>
      <a:defRPr sz="1100" kern="1200">
        <a:solidFill>
          <a:schemeClr val="tx1"/>
        </a:solidFill>
        <a:latin typeface="FrutigerNext LT Regular" pitchFamily="34" charset="0"/>
        <a:ea typeface="华文细黑" pitchFamily="2" charset="-122"/>
        <a:cs typeface="+mn-cs"/>
      </a:defRPr>
    </a:lvl4pPr>
    <a:lvl5pPr marL="2057400" indent="-228600" algn="just" rtl="0" eaLnBrk="0" fontAlgn="base" hangingPunct="0">
      <a:spcBef>
        <a:spcPct val="30000"/>
      </a:spcBef>
      <a:spcAft>
        <a:spcPct val="0"/>
      </a:spcAft>
      <a:defRPr sz="1100" kern="1200">
        <a:solidFill>
          <a:schemeClr val="tx1"/>
        </a:solidFill>
        <a:latin typeface="FrutigerNext LT Regular" pitchFamily="34" charset="0"/>
        <a:ea typeface="华文细黑"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mod="1">
    <p:ext uri="{620B2872-D7B9-4A21-9093-7833F8D536E1}">
      <p15:sldGuideLst xmlns:p15="http://schemas.microsoft.com/office/powerpoint/2012/main">
        <p15:guide id="1" orient="horz" pos="482" userDrawn="1">
          <p15:clr>
            <a:srgbClr val="F26B43"/>
          </p15:clr>
        </p15:guide>
        <p15:guide id="2" orient="horz" pos="2908"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083888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a:lnSpc>
                <a:spcPct val="100000"/>
              </a:lnSpc>
            </a:pPr>
            <a:r>
              <a:rPr lang="en-US" altLang="zh-CN" dirty="0" smtClean="0"/>
              <a:t>Modular DCs are a new generation of DCs based on cloud computing. To cope with the server development trends, such as cloud computing, virtualization, centralization, and high density, the modular design concept is adopted to minimize the coupling of infrastructure with the equipment room environment. Subsystems, such as power distribution, cooling, cabinet, air flow control, integrated cabling, and power and environment monitoring to improve the overall operation efficiency of the DC and achieve rapid deployment, flexible expansion, and energy saving. In terms of configuration form, DCs can be divided into MDCs and CDCs. </a:t>
            </a:r>
            <a:endParaRPr lang="zh-CN" altLang="zh-CN" dirty="0" smtClean="0"/>
          </a:p>
          <a:p>
            <a:pPr>
              <a:lnSpc>
                <a:spcPct val="100000"/>
              </a:lnSpc>
            </a:pPr>
            <a:r>
              <a:rPr lang="en-US" altLang="zh-CN" dirty="0" smtClean="0"/>
              <a:t>Modular DCs meet the urgent requirements of IT business departments for future DC infrastructure construction, such as standard design, component prefabrication, fast rollout and deployment, effective reduction of initial investment, energy pooling management in modules, high utilization of dynamic IT infrastructure resources, intelligent O&amp;M management, and assurance of important service continuity, shared IT services (such as cross-service infrastructure, information sharing, and application sharing), quick response to service requirement changes, and green DCs. </a:t>
            </a:r>
            <a:endParaRPr lang="zh-CN" altLang="zh-CN" dirty="0" smtClean="0"/>
          </a:p>
          <a:p>
            <a:pPr>
              <a:lnSpc>
                <a:spcPct val="100000"/>
              </a:lnSpc>
            </a:pPr>
            <a:r>
              <a:rPr lang="en-US" altLang="zh-CN" dirty="0" smtClean="0"/>
              <a:t>Advantages of modular DCs</a:t>
            </a:r>
            <a:endParaRPr lang="zh-CN" altLang="zh-CN" dirty="0" smtClean="0"/>
          </a:p>
          <a:p>
            <a:pPr lvl="1">
              <a:lnSpc>
                <a:spcPct val="100000"/>
              </a:lnSpc>
            </a:pPr>
            <a:r>
              <a:rPr lang="en-US" altLang="zh-CN" dirty="0" smtClean="0"/>
              <a:t>Standard modules with high reliability</a:t>
            </a:r>
            <a:endParaRPr lang="zh-CN" altLang="zh-CN" dirty="0" smtClean="0"/>
          </a:p>
          <a:p>
            <a:pPr lvl="2">
              <a:lnSpc>
                <a:spcPct val="100000"/>
              </a:lnSpc>
            </a:pPr>
            <a:r>
              <a:rPr lang="en-US" altLang="zh-CN" dirty="0" smtClean="0"/>
              <a:t>The modular DC adopts the modular, standard, and highly reliable design, which ensures the stability of the entire system. Based on customer requirements and actual conditions, the modular DC provides N+1, N+X, and 2N design solutions for core power supply and cooling devices. The design solutions are secure and reliable and meet the standards from Tier 3 to Tier 4.</a:t>
            </a:r>
          </a:p>
        </p:txBody>
      </p:sp>
      <p:sp>
        <p:nvSpPr>
          <p:cNvPr id="4" name="幻灯片图像占位符 3"/>
          <p:cNvSpPr>
            <a:spLocks noGrp="1" noRot="1" noChangeAspect="1"/>
          </p:cNvSpPr>
          <p:nvPr>
            <p:ph type="sldImg"/>
          </p:nvPr>
        </p:nvSpPr>
        <p:spPr/>
      </p:sp>
    </p:spTree>
    <p:extLst>
      <p:ext uri="{BB962C8B-B14F-4D97-AF65-F5344CB8AC3E}">
        <p14:creationId xmlns:p14="http://schemas.microsoft.com/office/powerpoint/2010/main" val="709515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a:xfrm>
            <a:off x="717550" y="760413"/>
            <a:ext cx="5676900" cy="4605338"/>
          </a:xfrm>
        </p:spPr>
        <p:txBody>
          <a:bodyPr/>
          <a:lstStyle/>
          <a:p>
            <a:pPr lvl="1"/>
            <a:r>
              <a:rPr lang="en-US" altLang="zh-CN" dirty="0" smtClean="0">
                <a:latin typeface="微软雅黑" panose="020B0503020204020204" pitchFamily="34" charset="-122"/>
              </a:rPr>
              <a:t>Rapid deployment, greatly shortening the construction period</a:t>
            </a:r>
            <a:endParaRPr lang="zh-CN" altLang="zh-CN" dirty="0" smtClean="0">
              <a:latin typeface="微软雅黑" panose="020B0503020204020204" pitchFamily="34" charset="-122"/>
            </a:endParaRPr>
          </a:p>
          <a:p>
            <a:pPr lvl="2"/>
            <a:r>
              <a:rPr lang="en-US" altLang="zh-CN" dirty="0" smtClean="0">
                <a:latin typeface="微软雅黑" panose="020B0503020204020204" pitchFamily="34" charset="-122"/>
              </a:rPr>
              <a:t>The MDC improves the planning and design efficiency. The system architecture can be properly configured based on IT service requirements, such as cabinet arrangement of modules, power supply and distribution devices, cooling solutions, and monitoring systems. </a:t>
            </a:r>
            <a:r>
              <a:rPr lang="en-US" altLang="zh-CN" dirty="0" err="1" smtClean="0">
                <a:latin typeface="微软雅黑" panose="020B0503020204020204" pitchFamily="34" charset="-122"/>
              </a:rPr>
              <a:t>Micromodules</a:t>
            </a:r>
            <a:r>
              <a:rPr lang="en-US" altLang="zh-CN" dirty="0" smtClean="0">
                <a:latin typeface="微软雅黑" panose="020B0503020204020204" pitchFamily="34" charset="-122"/>
              </a:rPr>
              <a:t> are produced in batches, which improves the supply speed. Standard components reduce the onsite assembly workload and speed up installation. </a:t>
            </a:r>
            <a:r>
              <a:rPr lang="en-US" altLang="zh-CN" dirty="0" err="1" smtClean="0">
                <a:latin typeface="微软雅黑" panose="020B0503020204020204" pitchFamily="34" charset="-122"/>
              </a:rPr>
              <a:t>Micromodules</a:t>
            </a:r>
            <a:r>
              <a:rPr lang="en-US" altLang="zh-CN" dirty="0" smtClean="0">
                <a:latin typeface="微软雅黑" panose="020B0503020204020204" pitchFamily="34" charset="-122"/>
              </a:rPr>
              <a:t> can be assembled and tested in factories to ensure the system debugging speed and reliability. With the modular design and integrated delivery of infrastructure and IT devices, the DC deployment period can be shortened to weeks. For the CDC, the joint commissioning can be performed in the factory. After the water, electricity, and network access is complete, the CDC is directly put into operation. </a:t>
            </a:r>
            <a:endParaRPr lang="zh-CN" altLang="zh-CN" dirty="0" smtClean="0">
              <a:latin typeface="微软雅黑" panose="020B0503020204020204" pitchFamily="34" charset="-122"/>
            </a:endParaRPr>
          </a:p>
          <a:p>
            <a:pPr lvl="1"/>
            <a:r>
              <a:rPr lang="en-US" altLang="zh-CN" dirty="0" smtClean="0">
                <a:latin typeface="微软雅黑" panose="020B0503020204020204" pitchFamily="34" charset="-122"/>
              </a:rPr>
              <a:t>Phased construction and flexible scalability</a:t>
            </a:r>
            <a:endParaRPr lang="zh-CN" altLang="zh-CN" dirty="0" smtClean="0">
              <a:latin typeface="微软雅黑" panose="020B0503020204020204" pitchFamily="34" charset="-122"/>
            </a:endParaRPr>
          </a:p>
          <a:p>
            <a:pPr lvl="2"/>
            <a:r>
              <a:rPr lang="en-US" altLang="zh-CN" dirty="0" smtClean="0">
                <a:latin typeface="微软雅黑" panose="020B0503020204020204" pitchFamily="34" charset="-122"/>
              </a:rPr>
              <a:t>The modular DC integrates modular components, such as end cooling, end power distribution, and end cabling. In addition to reducing initial investment, the modular DC allows on-demand deployment, avoids waste of idle fixed assets, and ensures that the infrastructure configuration in any IT space of a large DC reaches the optimal state. The MDC significantly reduces the cost in the life cycle of a DC. The MDC can be added rapidly to cope with service growth at any time, meeting the requirements of large-scale IDC construction. </a:t>
            </a:r>
            <a:endParaRPr lang="zh-CN" altLang="zh-CN" dirty="0" smtClean="0">
              <a:latin typeface="微软雅黑" panose="020B0503020204020204" pitchFamily="34" charset="-122"/>
            </a:endParaRPr>
          </a:p>
          <a:p>
            <a:pPr lvl="1"/>
            <a:r>
              <a:rPr lang="en-US" altLang="zh-CN" dirty="0" smtClean="0">
                <a:latin typeface="微软雅黑" panose="020B0503020204020204" pitchFamily="34" charset="-122"/>
              </a:rPr>
              <a:t>Energy saving</a:t>
            </a:r>
            <a:endParaRPr lang="zh-CN" altLang="zh-CN" dirty="0" smtClean="0">
              <a:latin typeface="微软雅黑" panose="020B0503020204020204" pitchFamily="34" charset="-122"/>
            </a:endParaRPr>
          </a:p>
          <a:p>
            <a:pPr lvl="2"/>
            <a:r>
              <a:rPr lang="en-US" altLang="zh-CN" dirty="0" smtClean="0">
                <a:latin typeface="微软雅黑" panose="020B0503020204020204" pitchFamily="34" charset="-122"/>
              </a:rPr>
              <a:t>Currently, the power consumption cost of DCs accounts for the largest part of the TCO in the life cycle. Modular DCs achieve on-demand power supply and cooling for IT devices, balancing the capacity and load requirements of the power supply and cooling systems. This improves work efficiency and reduces excessive configurations. The power conversion rate of </a:t>
            </a:r>
            <a:r>
              <a:rPr lang="en-US" altLang="zh-CN" dirty="0" err="1" smtClean="0">
                <a:latin typeface="微软雅黑" panose="020B0503020204020204" pitchFamily="34" charset="-122"/>
              </a:rPr>
              <a:t>micromodules</a:t>
            </a:r>
            <a:r>
              <a:rPr lang="en-US" altLang="zh-CN" dirty="0" smtClean="0">
                <a:latin typeface="微软雅黑" panose="020B0503020204020204" pitchFamily="34" charset="-122"/>
              </a:rPr>
              <a:t> is up to 95%. The standard interface and </a:t>
            </a:r>
            <a:r>
              <a:rPr lang="en-US" altLang="zh-CN" dirty="0" err="1" smtClean="0">
                <a:latin typeface="微软雅黑" panose="020B0503020204020204" pitchFamily="34" charset="-122"/>
              </a:rPr>
              <a:t>micromodule</a:t>
            </a:r>
            <a:r>
              <a:rPr lang="en-US" altLang="zh-CN" dirty="0" smtClean="0">
                <a:latin typeface="微软雅黑" panose="020B0503020204020204" pitchFamily="34" charset="-122"/>
              </a:rPr>
              <a:t> architecture are used, which greatly reduces power consumption and achieves system energy saving. </a:t>
            </a:r>
            <a:endParaRPr lang="zh-CN" altLang="zh-CN" dirty="0" smtClean="0">
              <a:latin typeface="微软雅黑" panose="020B0503020204020204" pitchFamily="34" charset="-122"/>
            </a:endParaRPr>
          </a:p>
        </p:txBody>
      </p:sp>
    </p:spTree>
    <p:extLst>
      <p:ext uri="{BB962C8B-B14F-4D97-AF65-F5344CB8AC3E}">
        <p14:creationId xmlns:p14="http://schemas.microsoft.com/office/powerpoint/2010/main" val="394155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备注占位符 4"/>
          <p:cNvSpPr>
            <a:spLocks noGrp="1"/>
          </p:cNvSpPr>
          <p:nvPr>
            <p:ph type="body" idx="1"/>
          </p:nvPr>
        </p:nvSpPr>
        <p:spPr>
          <a:xfrm>
            <a:off x="704850" y="814876"/>
            <a:ext cx="5676900" cy="8622910"/>
          </a:xfrm>
        </p:spPr>
        <p:txBody>
          <a:bodyPr/>
          <a:lstStyle/>
          <a:p>
            <a:pPr lvl="2"/>
            <a:r>
              <a:rPr lang="en-US" altLang="zh-CN" dirty="0">
                <a:latin typeface="微软雅黑" panose="020B0503020204020204" pitchFamily="34" charset="-122"/>
              </a:rPr>
              <a:t>The modular DC adopts the closed isolation of cold channels. The cold and hot air flows do not interfere with each other. This avoids the heat islands caused by the crosstalk of the airflow and prevents air volume and cooling loss. In addition, inter-column air conditioners and the near-heat source design of cooling devices are used to improve cooling efficiency, solving local hotspot problems and reducing operating costs of DCs. With the water cooling system and natural cooling system, the PUE can be reduced to less than 1.5. </a:t>
            </a:r>
            <a:endParaRPr lang="zh-CN" altLang="zh-CN" dirty="0">
              <a:latin typeface="微软雅黑" panose="020B0503020204020204" pitchFamily="34" charset="-122"/>
            </a:endParaRPr>
          </a:p>
          <a:p>
            <a:pPr lvl="1"/>
            <a:r>
              <a:rPr lang="en-US" altLang="zh-CN" dirty="0">
                <a:latin typeface="微软雅黑" panose="020B0503020204020204" pitchFamily="34" charset="-122"/>
              </a:rPr>
              <a:t>Intelligent management and refined O&amp;M</a:t>
            </a:r>
            <a:endParaRPr lang="zh-CN" altLang="zh-CN" dirty="0">
              <a:latin typeface="微软雅黑" panose="020B0503020204020204" pitchFamily="34" charset="-122"/>
            </a:endParaRPr>
          </a:p>
          <a:p>
            <a:pPr lvl="2"/>
            <a:r>
              <a:rPr lang="en-US" altLang="zh-CN" dirty="0">
                <a:latin typeface="微软雅黑" panose="020B0503020204020204" pitchFamily="34" charset="-122"/>
              </a:rPr>
              <a:t>The modular DC monitors the internal environment and power devices of </a:t>
            </a:r>
            <a:r>
              <a:rPr lang="en-US" altLang="zh-CN" dirty="0" err="1">
                <a:latin typeface="微软雅黑" panose="020B0503020204020204" pitchFamily="34" charset="-122"/>
              </a:rPr>
              <a:t>micromodules</a:t>
            </a:r>
            <a:r>
              <a:rPr lang="en-US" altLang="zh-CN" dirty="0">
                <a:latin typeface="微软雅黑" panose="020B0503020204020204" pitchFamily="34" charset="-122"/>
              </a:rPr>
              <a:t> in real time, and coordinates IT devices and infrastructure to implement refined O&amp;M of power and environment + IT devices. The intelligent management system provides visualized experience, helping customers implement multi-level and refined energy consumption management in DCs, accurately locating energy consumption points based on multiple reports, and reducing energy consumption. An energy-saving optimization solution is output based on big data analysis, and a green DC is built. Closed-loop management of asset information within the assets' lifecycle ensures timely update and maintenance of data. In addition, help users make an asset maintenance plan, implement proactive warning, dynamically adjust maintenance plans, output optimization solutions based on the actual situation, and build the optimal asset management function. </a:t>
            </a:r>
            <a:endParaRPr lang="zh-CN" altLang="zh-CN" dirty="0">
              <a:latin typeface="微软雅黑" panose="020B0503020204020204" pitchFamily="34" charset="-122"/>
            </a:endParaRPr>
          </a:p>
          <a:p>
            <a:pPr lvl="1"/>
            <a:r>
              <a:rPr lang="en-US" altLang="zh-CN" dirty="0">
                <a:latin typeface="微软雅黑" panose="020B0503020204020204" pitchFamily="34" charset="-122"/>
              </a:rPr>
              <a:t>Easy migration of a container DC</a:t>
            </a:r>
          </a:p>
          <a:p>
            <a:pPr lvl="2"/>
            <a:r>
              <a:rPr lang="en-US" altLang="zh-CN" dirty="0">
                <a:latin typeface="微软雅黑" panose="020B0503020204020204" pitchFamily="34" charset="-122"/>
              </a:rPr>
              <a:t>The container DC solution integrates the power distribution system, power and environment monitoring, cooling system, cabinet, cabling, and fire fighting infrastructure. This solution meets equipment room infrastructure requirements of traditional DCs and enables outdoor deployment and migration. </a:t>
            </a:r>
            <a:endParaRPr lang="zh-CN" altLang="en-US" dirty="0">
              <a:latin typeface="微软雅黑" panose="020B0503020204020204" pitchFamily="34" charset="-122"/>
            </a:endParaRPr>
          </a:p>
          <a:p>
            <a:endParaRPr lang="zh-CN" altLang="en-US" dirty="0">
              <a:latin typeface="微软雅黑" panose="020B0503020204020204" pitchFamily="34" charset="-122"/>
            </a:endParaRPr>
          </a:p>
        </p:txBody>
      </p:sp>
    </p:spTree>
    <p:extLst>
      <p:ext uri="{BB962C8B-B14F-4D97-AF65-F5344CB8AC3E}">
        <p14:creationId xmlns:p14="http://schemas.microsoft.com/office/powerpoint/2010/main" val="3386746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952937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5199128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幻灯片图像占位符 2"/>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304815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mtClean="0"/>
              <a:t>Especially Internet Data Centers (IDCs): Wikipedia (Switzerland) is in the underground shelter. </a:t>
            </a:r>
            <a:endParaRPr lang="zh-CN" altLang="zh-CN" smtClean="0"/>
          </a:p>
          <a:p>
            <a:pPr lvl="0"/>
            <a:r>
              <a:rPr lang="en-US" altLang="zh-CN" smtClean="0"/>
              <a:t>Computing network: connecting to computing resources and users </a:t>
            </a:r>
            <a:endParaRPr lang="zh-CN" altLang="zh-CN" smtClean="0"/>
          </a:p>
          <a:p>
            <a:pPr lvl="0"/>
            <a:r>
              <a:rPr lang="en-US" altLang="zh-CN" smtClean="0"/>
              <a:t>Storage network: connecting to storage </a:t>
            </a:r>
            <a:endParaRPr lang="zh-CN" altLang="zh-CN" smtClean="0"/>
          </a:p>
          <a:p>
            <a:pPr lvl="0"/>
            <a:r>
              <a:rPr lang="en-US" altLang="zh-CN" smtClean="0"/>
              <a:t>DC interconnection: connecting to cross-DC resources </a:t>
            </a:r>
            <a:endParaRPr lang="zh-CN" altLang="zh-CN" smtClean="0"/>
          </a:p>
          <a:p>
            <a:pPr lvl="0"/>
            <a:r>
              <a:rPr lang="en-US" altLang="zh-CN" smtClean="0"/>
              <a:t>L0: building: civil engineering and equipment room building. </a:t>
            </a:r>
            <a:endParaRPr lang="zh-CN" altLang="zh-CN" smtClean="0"/>
          </a:p>
          <a:p>
            <a:pPr lvl="0"/>
            <a:r>
              <a:rPr lang="en-US" altLang="zh-CN" smtClean="0"/>
              <a:t>L1: infrastructure: equipment room auxiliaries, such as equipment room decoration, power supply, and cooling fire fighting. </a:t>
            </a:r>
            <a:endParaRPr lang="zh-CN" altLang="zh-CN" smtClean="0"/>
          </a:p>
          <a:p>
            <a:pPr lvl="0"/>
            <a:r>
              <a:rPr lang="en-US" altLang="zh-CN" smtClean="0"/>
              <a:t>L2: IT infrastructure: infrastructure layer of the equipment room, including servers, storage devices, networks, and virtualization software. </a:t>
            </a:r>
            <a:endParaRPr lang="zh-CN" altLang="zh-CN" smtClean="0"/>
          </a:p>
          <a:p>
            <a:pPr lvl="0"/>
            <a:r>
              <a:rPr lang="en-US" altLang="zh-CN" smtClean="0"/>
              <a:t>L3: application platform, web hosting, and PASS. </a:t>
            </a:r>
            <a:endParaRPr lang="zh-CN" altLang="zh-CN" smtClean="0"/>
          </a:p>
          <a:p>
            <a:r>
              <a:rPr lang="en-US" altLang="zh-CN" smtClean="0"/>
              <a:t>L4: service: various services. </a:t>
            </a:r>
            <a:endParaRPr lang="zh-CN" altLang="en-US" dirty="0"/>
          </a:p>
        </p:txBody>
      </p:sp>
      <p:sp>
        <p:nvSpPr>
          <p:cNvPr id="5" name="幻灯片图像占位符 4"/>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1312390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mtClean="0"/>
              <a:t>As mentioned above, IT systems and informatization construction have become the driving forces behind the development of enterprises. That is to say, the development of enterprises, specifically, the development of their services, continuously raise requirements for IT systems and informatization construction, which is the driving force behind the development of DCs. </a:t>
            </a:r>
            <a:endParaRPr lang="zh-CN" altLang="zh-CN" smtClean="0"/>
          </a:p>
          <a:p>
            <a:pPr lvl="0"/>
            <a:r>
              <a:rPr lang="en-US" altLang="zh-CN" smtClean="0"/>
              <a:t>The development of DCs — the implementation of various functions and services also promotes the further development of enterprises. Likewise, the development of DCs raises new requirements for related materials and technologies. The emergence of new technologies and materials makes the new requirements of DCs possible, promoting enterprise development. </a:t>
            </a:r>
            <a:endParaRPr lang="zh-CN" altLang="zh-CN" smtClean="0"/>
          </a:p>
          <a:p>
            <a:pPr lvl="0"/>
            <a:r>
              <a:rPr lang="en-US" altLang="zh-CN" smtClean="0"/>
              <a:t>For example, an enterprise's business expansion makes its DC increasingly large. Daily O&amp;M management becomes increasingly complex, and costs and risks are increasing. The demand for intelligent management of DCs is put forward. The intelligent management of DCs imposes demanding requirements on materials such as automatic data collection as well as technologies such as databases, application processing programs, and front-end exhibition platforms. With the maturity of new materials and technologies, intelligent management of DCs improves DC performance, excludes the bottlenecks of enterprise development, and promotes the further development of enterprise business. </a:t>
            </a:r>
            <a:endParaRPr lang="zh-CN" altLang="zh-CN" dirty="0" smtClean="0"/>
          </a:p>
        </p:txBody>
      </p:sp>
      <p:sp>
        <p:nvSpPr>
          <p:cNvPr id="4" name="幻灯片图像占位符 3"/>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32436464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a:xfrm>
            <a:off x="684213" y="765175"/>
            <a:ext cx="5931494" cy="5109368"/>
          </a:xfrm>
        </p:spPr>
        <p:txBody>
          <a:bodyPr/>
          <a:lstStyle/>
          <a:p>
            <a:pPr lvl="0">
              <a:lnSpc>
                <a:spcPct val="100000"/>
              </a:lnSpc>
            </a:pPr>
            <a:r>
              <a:rPr lang="en-US" altLang="zh-CN" dirty="0" smtClean="0"/>
              <a:t>From the above example, we can see that the development of enterprise business, DCs, and new technologies/materials are complementary, mutually restricted, and mutually beneficial. Meanwhile, the development of enterprise business is the driving force of DC development. That is, requirements determine the development. </a:t>
            </a:r>
            <a:endParaRPr lang="zh-CN" altLang="zh-CN" dirty="0" smtClean="0"/>
          </a:p>
          <a:p>
            <a:pPr lvl="0">
              <a:lnSpc>
                <a:spcPct val="100000"/>
              </a:lnSpc>
            </a:pPr>
            <a:r>
              <a:rPr lang="en-US" altLang="zh-CN" dirty="0" smtClean="0"/>
              <a:t>What are the changes to DCs in recent years? </a:t>
            </a:r>
            <a:endParaRPr lang="zh-CN" altLang="zh-CN" dirty="0" smtClean="0"/>
          </a:p>
          <a:p>
            <a:pPr lvl="0">
              <a:lnSpc>
                <a:spcPct val="100000"/>
              </a:lnSpc>
            </a:pPr>
            <a:r>
              <a:rPr lang="en-US" altLang="zh-CN" dirty="0" smtClean="0"/>
              <a:t>First, DCs undergo the following changes: </a:t>
            </a:r>
            <a:endParaRPr lang="zh-CN" altLang="zh-CN" dirty="0" smtClean="0"/>
          </a:p>
          <a:p>
            <a:pPr>
              <a:lnSpc>
                <a:spcPct val="100000"/>
              </a:lnSpc>
            </a:pPr>
            <a:r>
              <a:rPr lang="en-US" altLang="zh-CN" dirty="0" smtClean="0"/>
              <a:t>DC services transform from simple services to multifunctional services. The early DC services are simple. For example, the early computing center is designed to provide support for the production of enterprises. The current DC provides more comprehensive service functions. It not only supports the production of enterprises, but also provides support for enterprise management, enterprise training, and daily activities of enterprises, and even provides external services. </a:t>
            </a:r>
          </a:p>
          <a:p>
            <a:pPr lvl="1">
              <a:lnSpc>
                <a:spcPct val="100000"/>
              </a:lnSpc>
            </a:pPr>
            <a:r>
              <a:rPr lang="en-US" altLang="zh-CN" dirty="0" smtClean="0"/>
              <a:t>The DC scale is increasing. Although IT devices have higher computing density and increasingly mature virtualization and cloud computing technologies, they cannot meet the requirements of society and enterprises for information system growth. Large DCs impose demanding requirements on system security and management. </a:t>
            </a:r>
            <a:endParaRPr lang="zh-CN" altLang="zh-CN" dirty="0" smtClean="0"/>
          </a:p>
          <a:p>
            <a:pPr lvl="1">
              <a:lnSpc>
                <a:spcPct val="100000"/>
              </a:lnSpc>
            </a:pPr>
            <a:r>
              <a:rPr lang="en-US" altLang="zh-CN" dirty="0" smtClean="0"/>
              <a:t>DCs are more and more important because they play an increasingly important role in the production and daily activities of enterprises. </a:t>
            </a:r>
            <a:endParaRPr lang="zh-CN" altLang="zh-CN" dirty="0" smtClean="0"/>
          </a:p>
          <a:p>
            <a:pPr lvl="1">
              <a:lnSpc>
                <a:spcPct val="100000"/>
              </a:lnSpc>
            </a:pPr>
            <a:r>
              <a:rPr lang="en-US" altLang="zh-CN" dirty="0" smtClean="0"/>
              <a:t>DCs shift from pure consumer products to profit-making products. Nowadays, more and more enterprises consider DCs (including information systems and IT infrastructure and site infrastructure that support their work) as resources. For internal management processes of enterprises, these resources can be used, but they need to be paid. In this way, enterprise management can effectively improve resource utilization. Enterprises can improve the management and development of DCs by improving service content and quality. </a:t>
            </a:r>
            <a:endParaRPr lang="zh-CN" altLang="zh-CN" dirty="0" smtClean="0"/>
          </a:p>
          <a:p>
            <a:pPr lvl="0">
              <a:lnSpc>
                <a:spcPct val="100000"/>
              </a:lnSpc>
            </a:pPr>
            <a:r>
              <a:rPr lang="en-US" altLang="zh-CN" dirty="0" smtClean="0"/>
              <a:t>The DC project also changes. </a:t>
            </a:r>
            <a:endParaRPr lang="zh-CN" altLang="zh-CN" dirty="0" smtClean="0"/>
          </a:p>
          <a:p>
            <a:pPr lvl="0">
              <a:lnSpc>
                <a:spcPct val="100000"/>
              </a:lnSpc>
            </a:pPr>
            <a:r>
              <a:rPr lang="en-US" altLang="zh-CN" dirty="0" smtClean="0"/>
              <a:t>As mentioned above, the development of the DC project is changed due to the change of the customer (or construction unit)'s focus on the project. As DCs need to meet more and more requirements, more and more functions need to be implemented, and the scale and system become increasingly complex. To ensure the final results, customers focus on IT services related to infrastructure, such as IT architecture of servers, storage devices, and networks, system security and O&amp;M management, system DR and migration, and even IT management and business processes. </a:t>
            </a:r>
            <a:endParaRPr lang="zh-CN" altLang="zh-CN" dirty="0" smtClean="0"/>
          </a:p>
          <a:p>
            <a:pPr lvl="0">
              <a:lnSpc>
                <a:spcPct val="100000"/>
              </a:lnSpc>
            </a:pPr>
            <a:r>
              <a:rPr lang="en-US" altLang="zh-CN" dirty="0" smtClean="0"/>
              <a:t>Most customers cannot meet all or part of engineering integration and engineering management requirements on capabilities and resources. Therefore, more and more customers require end-to-end services, general package integration services, or turnkey projects. </a:t>
            </a:r>
            <a:endParaRPr lang="zh-CN" altLang="zh-CN" dirty="0" smtClean="0"/>
          </a:p>
        </p:txBody>
      </p:sp>
    </p:spTree>
    <p:extLst>
      <p:ext uri="{BB962C8B-B14F-4D97-AF65-F5344CB8AC3E}">
        <p14:creationId xmlns:p14="http://schemas.microsoft.com/office/powerpoint/2010/main" val="13944880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a:xfrm>
            <a:off x="717550" y="772337"/>
            <a:ext cx="5676900" cy="4605338"/>
          </a:xfrm>
        </p:spPr>
        <p:txBody>
          <a:bodyPr/>
          <a:lstStyle/>
          <a:p>
            <a:pPr lvl="0"/>
            <a:r>
              <a:rPr lang="en-US" altLang="zh-CN" dirty="0" smtClean="0">
                <a:latin typeface="微软雅黑" panose="020B0503020204020204" pitchFamily="34" charset="-122"/>
              </a:rPr>
              <a:t>The focus of customers changes the technical focus of DCs. </a:t>
            </a:r>
            <a:endParaRPr lang="zh-CN" altLang="zh-CN" dirty="0" smtClean="0">
              <a:latin typeface="微软雅黑" panose="020B0503020204020204" pitchFamily="34" charset="-122"/>
            </a:endParaRPr>
          </a:p>
          <a:p>
            <a:pPr lvl="0"/>
            <a:r>
              <a:rPr lang="en-US" altLang="zh-CN" dirty="0" smtClean="0">
                <a:latin typeface="微软雅黑" panose="020B0503020204020204" pitchFamily="34" charset="-122"/>
              </a:rPr>
              <a:t>As mentioned above, DCs are becoming more and more important for enterprises. Enterprises require DCs to meet their various demands. </a:t>
            </a:r>
            <a:endParaRPr lang="zh-CN" altLang="zh-CN" dirty="0" smtClean="0">
              <a:latin typeface="微软雅黑" panose="020B0503020204020204" pitchFamily="34" charset="-122"/>
            </a:endParaRPr>
          </a:p>
          <a:p>
            <a:pPr lvl="0"/>
            <a:r>
              <a:rPr lang="en-US" altLang="zh-CN" dirty="0" smtClean="0">
                <a:latin typeface="微软雅黑" panose="020B0503020204020204" pitchFamily="34" charset="-122"/>
              </a:rPr>
              <a:t>What are the key points for DCs to meet enterprises' requirements? The focus is to support the development of enterprise business, reduce the OPEX, and fulfill the corporate social responsibility. All these have great impact on enterprises in terms of the scale and characteristics of DCs. </a:t>
            </a:r>
            <a:endParaRPr lang="zh-CN" altLang="zh-CN" dirty="0" smtClean="0">
              <a:latin typeface="微软雅黑" panose="020B0503020204020204" pitchFamily="34" charset="-122"/>
            </a:endParaRPr>
          </a:p>
          <a:p>
            <a:pPr lvl="0"/>
            <a:r>
              <a:rPr lang="en-US" altLang="zh-CN" dirty="0" smtClean="0">
                <a:latin typeface="微软雅黑" panose="020B0503020204020204" pitchFamily="34" charset="-122"/>
              </a:rPr>
              <a:t>Enterprise business development is changing and reflects uncertainty in a certain situation. It is necessary for a business support information system to flexibly change (mainly refers to flexible expansion). Flexible expansion is necessary for a basic DC. To reduce investments and improve flexible adaptability to the future, the DC puts forward the concepts of modular structure design and on-demand investment. </a:t>
            </a:r>
            <a:endParaRPr lang="zh-CN" altLang="zh-CN" dirty="0" smtClean="0">
              <a:latin typeface="微软雅黑" panose="020B0503020204020204" pitchFamily="34" charset="-122"/>
            </a:endParaRPr>
          </a:p>
          <a:p>
            <a:pPr lvl="0"/>
            <a:r>
              <a:rPr lang="en-US" altLang="zh-CN" dirty="0" smtClean="0">
                <a:latin typeface="微软雅黑" panose="020B0503020204020204" pitchFamily="34" charset="-122"/>
              </a:rPr>
              <a:t>To meet enterprises' requirements on operation costs and environmental protection, DCs are increasingly concerned about energy conservation and intelligent management and control. </a:t>
            </a:r>
            <a:endParaRPr lang="zh-CN" altLang="zh-CN" dirty="0" smtClean="0">
              <a:latin typeface="微软雅黑" panose="020B0503020204020204" pitchFamily="34" charset="-122"/>
            </a:endParaRPr>
          </a:p>
          <a:p>
            <a:r>
              <a:rPr lang="en-US" altLang="zh-CN" dirty="0" smtClean="0">
                <a:latin typeface="微软雅黑" panose="020B0503020204020204" pitchFamily="34" charset="-122"/>
              </a:rPr>
              <a:t>Therefore, the modular DC, green DC, and smart DC come out. </a:t>
            </a:r>
          </a:p>
          <a:p>
            <a:endParaRPr lang="zh-CN" altLang="en-US" dirty="0">
              <a:latin typeface="微软雅黑" panose="020B0503020204020204" pitchFamily="34" charset="-122"/>
            </a:endParaRPr>
          </a:p>
        </p:txBody>
      </p:sp>
    </p:spTree>
    <p:extLst>
      <p:ext uri="{BB962C8B-B14F-4D97-AF65-F5344CB8AC3E}">
        <p14:creationId xmlns:p14="http://schemas.microsoft.com/office/powerpoint/2010/main" val="1330369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4580883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29007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mtClean="0"/>
              <a:t>What will DCs in the future look like? </a:t>
            </a:r>
            <a:endParaRPr lang="zh-CN" altLang="zh-CN" smtClean="0"/>
          </a:p>
          <a:p>
            <a:pPr lvl="0"/>
            <a:r>
              <a:rPr lang="en-US" altLang="zh-CN" smtClean="0"/>
              <a:t>For starters, in terms of enterprise requirements and DC functions, DCs in the future will be no longer of civil engineering concepts. At least the site environment, IT devices, and monitoring management will be included in the DC category. The site environment ensures the reliable and stable running of the information system. The information system operates based on IT equipment. Monitoring management includes the effective management of the site infrastructure and IT infrastructure. </a:t>
            </a:r>
            <a:endParaRPr lang="zh-CN" altLang="zh-CN" smtClean="0"/>
          </a:p>
          <a:p>
            <a:pPr lvl="0"/>
            <a:r>
              <a:rPr lang="en-US" altLang="zh-CN" smtClean="0"/>
              <a:t>Second, we want to talk about the characteristics of DCs. In the previous slide, we mentioned the modular DC, green DC, and smart DC. Here, we want to add the concept of cloud DC. </a:t>
            </a:r>
            <a:endParaRPr lang="zh-CN" altLang="zh-CN" smtClean="0"/>
          </a:p>
          <a:p>
            <a:pPr lvl="0"/>
            <a:r>
              <a:rPr lang="en-US" altLang="zh-CN" smtClean="0"/>
              <a:t>Modular DCs meet the requirements of unpredictable service and IT growth and control the CAPEX and OPEX based on the IT requirements at the same time. They use modular power supply and cooling, and do not require service interruptions during system expansion. </a:t>
            </a:r>
            <a:endParaRPr lang="zh-CN" altLang="zh-CN" smtClean="0"/>
          </a:p>
          <a:p>
            <a:pPr lvl="0"/>
            <a:r>
              <a:rPr lang="en-US" altLang="zh-CN" smtClean="0"/>
              <a:t>Green DCs focus on energy conservation and consumption reduction, that is to say, using multiple technologies and means to effectively lower the OPEX (lowering PUE as the key). </a:t>
            </a:r>
            <a:endParaRPr lang="zh-CN" altLang="zh-CN" smtClean="0"/>
          </a:p>
          <a:p>
            <a:pPr lvl="0"/>
            <a:r>
              <a:rPr lang="en-US" altLang="zh-CN" smtClean="0"/>
              <a:t>Smart DCs monitor and manage IT devices, site facilities, and IT processes in a centralized manner, manage resources and assets, and implement real-time information, simulation, and remote monitoring technologies. </a:t>
            </a:r>
            <a:endParaRPr lang="zh-CN" altLang="zh-CN" dirty="0" smtClean="0"/>
          </a:p>
        </p:txBody>
      </p:sp>
      <p:sp>
        <p:nvSpPr>
          <p:cNvPr id="7" name="幻灯片图像占位符 6"/>
          <p:cNvSpPr>
            <a:spLocks noGrp="1" noRot="1" noChangeAspect="1"/>
          </p:cNvSpPr>
          <p:nvPr>
            <p:ph type="sldImg"/>
          </p:nvPr>
        </p:nvSpPr>
        <p:spPr/>
      </p:sp>
    </p:spTree>
    <p:extLst>
      <p:ext uri="{BB962C8B-B14F-4D97-AF65-F5344CB8AC3E}">
        <p14:creationId xmlns:p14="http://schemas.microsoft.com/office/powerpoint/2010/main" val="42457579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a:xfrm>
            <a:off x="717550" y="760413"/>
            <a:ext cx="5676900" cy="4605338"/>
          </a:xfrm>
        </p:spPr>
        <p:txBody>
          <a:bodyPr/>
          <a:lstStyle/>
          <a:p>
            <a:pPr lvl="0"/>
            <a:r>
              <a:rPr lang="en-US" altLang="zh-CN" dirty="0" smtClean="0">
                <a:latin typeface="微软雅黑" panose="020B0503020204020204" pitchFamily="34" charset="-122"/>
              </a:rPr>
              <a:t>Cloud DCs uses the cloud computing, which features: </a:t>
            </a:r>
            <a:endParaRPr lang="zh-CN" altLang="zh-CN" dirty="0" smtClean="0">
              <a:latin typeface="微软雅黑" panose="020B0503020204020204" pitchFamily="34" charset="-122"/>
            </a:endParaRPr>
          </a:p>
          <a:p>
            <a:pPr lvl="1"/>
            <a:r>
              <a:rPr lang="en-US" altLang="zh-CN" dirty="0" smtClean="0">
                <a:latin typeface="微软雅黑" panose="020B0503020204020204" pitchFamily="34" charset="-122"/>
              </a:rPr>
              <a:t>Massive computing and storage capacity based on the large-scale infrastructure. </a:t>
            </a:r>
            <a:endParaRPr lang="zh-CN" altLang="zh-CN" dirty="0" smtClean="0">
              <a:latin typeface="微软雅黑" panose="020B0503020204020204" pitchFamily="34" charset="-122"/>
            </a:endParaRPr>
          </a:p>
          <a:p>
            <a:pPr lvl="1"/>
            <a:r>
              <a:rPr lang="en-US" altLang="zh-CN" dirty="0" smtClean="0">
                <a:latin typeface="微软雅黑" panose="020B0503020204020204" pitchFamily="34" charset="-122"/>
              </a:rPr>
              <a:t>Various virtual technologies to improve the utilization rate of resources. </a:t>
            </a:r>
            <a:endParaRPr lang="zh-CN" altLang="zh-CN" dirty="0" smtClean="0">
              <a:latin typeface="微软雅黑" panose="020B0503020204020204" pitchFamily="34" charset="-122"/>
            </a:endParaRPr>
          </a:p>
          <a:p>
            <a:pPr lvl="1"/>
            <a:r>
              <a:rPr lang="en-US" altLang="zh-CN" dirty="0" smtClean="0">
                <a:latin typeface="微软雅黑" panose="020B0503020204020204" pitchFamily="34" charset="-122"/>
              </a:rPr>
              <a:t>On-demand access and payment as well as high availability based on the flexible expansion capacity. </a:t>
            </a:r>
            <a:endParaRPr lang="zh-CN" altLang="zh-CN" dirty="0" smtClean="0">
              <a:latin typeface="微软雅黑" panose="020B0503020204020204" pitchFamily="34" charset="-122"/>
            </a:endParaRPr>
          </a:p>
          <a:p>
            <a:pPr lvl="1"/>
            <a:r>
              <a:rPr lang="en-US" altLang="zh-CN" dirty="0" smtClean="0">
                <a:latin typeface="微软雅黑" panose="020B0503020204020204" pitchFamily="34" charset="-122"/>
              </a:rPr>
              <a:t>Professional O&amp;M support and automation technology.</a:t>
            </a:r>
            <a:endParaRPr lang="zh-CN" altLang="zh-CN" dirty="0" smtClean="0">
              <a:latin typeface="微软雅黑" panose="020B0503020204020204" pitchFamily="34" charset="-122"/>
            </a:endParaRPr>
          </a:p>
          <a:p>
            <a:r>
              <a:rPr lang="en-US" altLang="zh-CN" dirty="0" smtClean="0">
                <a:latin typeface="微软雅黑" panose="020B0503020204020204" pitchFamily="34" charset="-122"/>
              </a:rPr>
              <a:t>These basic features require DCs to support resource sharing and dynamic resource management with flexible delivery, high-density development trends, standard extension, and multi-center O&amp;M. </a:t>
            </a:r>
            <a:endParaRPr lang="zh-CN" altLang="en-US" dirty="0" smtClean="0">
              <a:latin typeface="微软雅黑" panose="020B0503020204020204" pitchFamily="34" charset="-122"/>
            </a:endParaRPr>
          </a:p>
          <a:p>
            <a:endParaRPr lang="zh-CN" altLang="en-US" dirty="0">
              <a:latin typeface="微软雅黑" panose="020B0503020204020204" pitchFamily="34" charset="-122"/>
            </a:endParaRPr>
          </a:p>
        </p:txBody>
      </p:sp>
    </p:spTree>
    <p:extLst>
      <p:ext uri="{BB962C8B-B14F-4D97-AF65-F5344CB8AC3E}">
        <p14:creationId xmlns:p14="http://schemas.microsoft.com/office/powerpoint/2010/main" val="32336290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mtClean="0"/>
              <a:t>The power conversion loss is about 10% when the mainstream UPS and power distribution system are used. The air conditioner cooling energy efficiency ratio (EER) is mostly between 3.5 and 5.5. The ideal PUE is between 1.6 and 2.0 and even lower when the impact of lighting, maintenance, and heat penetration (usually less than 5%) is ignored. </a:t>
            </a:r>
            <a:endParaRPr lang="zh-CN" altLang="zh-CN" smtClean="0"/>
          </a:p>
          <a:p>
            <a:r>
              <a:rPr lang="en-US" altLang="zh-CN" smtClean="0"/>
              <a:t>In DC construction, a too low PUE may reduce the return on investment. An effective way to reduce the PUE is to optimize the heat dissipation system design.</a:t>
            </a:r>
            <a:endParaRPr lang="zh-CN" altLang="en-US" dirty="0"/>
          </a:p>
        </p:txBody>
      </p:sp>
      <p:sp>
        <p:nvSpPr>
          <p:cNvPr id="5" name="幻灯片图像占位符 4"/>
          <p:cNvSpPr>
            <a:spLocks noGrp="1" noRot="1" noChangeAspect="1"/>
          </p:cNvSpPr>
          <p:nvPr>
            <p:ph type="sldImg"/>
          </p:nvPr>
        </p:nvSpPr>
        <p:spPr/>
      </p:sp>
    </p:spTree>
    <p:extLst>
      <p:ext uri="{BB962C8B-B14F-4D97-AF65-F5344CB8AC3E}">
        <p14:creationId xmlns:p14="http://schemas.microsoft.com/office/powerpoint/2010/main" val="9152824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mtClean="0"/>
              <a:t>We have talked about the function room and classifications of the infrastructure hierarchically. Next, we will talk about its systems and compositions. </a:t>
            </a:r>
            <a:endParaRPr lang="zh-CN" altLang="zh-CN" smtClean="0"/>
          </a:p>
          <a:p>
            <a:pPr lvl="0"/>
            <a:r>
              <a:rPr lang="en-US" altLang="zh-CN" smtClean="0"/>
              <a:t>As we all know, the DC site infrastructure is an integration of many subsystems. This picture illustrates the L1 infrastructure multi-system in a Huawei DC. It can be seen that we divide the infrastructure into eight systems. </a:t>
            </a:r>
            <a:endParaRPr lang="zh-CN" altLang="zh-CN" smtClean="0"/>
          </a:p>
          <a:p>
            <a:pPr lvl="0"/>
            <a:r>
              <a:rPr lang="en-US" altLang="zh-CN" smtClean="0"/>
              <a:t>Power supply system: It includes the DG, ATS, UPS. DC cabinet, AC cabinet, static transfer switch, storage battery, battery rack, and power cables. </a:t>
            </a:r>
            <a:endParaRPr lang="zh-CN" altLang="zh-CN" smtClean="0"/>
          </a:p>
          <a:p>
            <a:pPr lvl="0"/>
            <a:r>
              <a:rPr lang="en-US" altLang="zh-CN" smtClean="0"/>
              <a:t>Cooling system: It includes the precision air conditioner, comfort air conditioner, and ventilation system. </a:t>
            </a:r>
            <a:endParaRPr lang="zh-CN" altLang="zh-CN" smtClean="0"/>
          </a:p>
          <a:p>
            <a:pPr lvl="0"/>
            <a:r>
              <a:rPr lang="en-US" altLang="zh-CN" smtClean="0"/>
              <a:t>The other six systems include the interior decoration, cabinet, surge protection/grounding, fire-fighting, integrated cabling, and integration management, all of which contain some components. We will skip them here. </a:t>
            </a:r>
            <a:endParaRPr lang="zh-CN" altLang="zh-CN" smtClean="0"/>
          </a:p>
          <a:p>
            <a:r>
              <a:rPr lang="en-US" altLang="zh-CN" smtClean="0"/>
              <a:t>We find that the eight systems defined here put much emphasis on products, for example, speaking of the power distribution system, we tend to emphasize the DG, ATS, and UPS under the system. The DC construction is a site engineering project. To meet a certain function or meet a certain requirement of a user, the DC must be considered from the perspective of the system. A single device or the stack of some devices cannot meet the requirements. We must consider the relationship between devices, connections, and devices to ensure that the system design and installation can meet the requirements. </a:t>
            </a:r>
            <a:endParaRPr lang="zh-CN" altLang="en-US" dirty="0"/>
          </a:p>
        </p:txBody>
      </p:sp>
      <p:sp>
        <p:nvSpPr>
          <p:cNvPr id="4" name="幻灯片图像占位符 3"/>
          <p:cNvSpPr>
            <a:spLocks noGrp="1" noRot="1" noChangeAspect="1"/>
          </p:cNvSpPr>
          <p:nvPr>
            <p:ph type="sldImg"/>
          </p:nvPr>
        </p:nvSpPr>
        <p:spPr/>
      </p:sp>
    </p:spTree>
    <p:extLst>
      <p:ext uri="{BB962C8B-B14F-4D97-AF65-F5344CB8AC3E}">
        <p14:creationId xmlns:p14="http://schemas.microsoft.com/office/powerpoint/2010/main" val="36974702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dirty="0" smtClean="0"/>
              <a:t>Next, we will talk about the construction of L1 infrastructure in the DC from the perspective of the system. </a:t>
            </a:r>
            <a:endParaRPr lang="zh-CN" altLang="zh-CN" dirty="0" smtClean="0"/>
          </a:p>
          <a:p>
            <a:pPr lvl="0"/>
            <a:r>
              <a:rPr lang="en-US" altLang="zh-CN" dirty="0" smtClean="0"/>
              <a:t>Generally, building design institutes have several professional domains, including building, structure, electrical, heating, and water supply and drainage. Some design institutes are specially configured with hot energy and economics departments. Due to special characteristics of DCs, a DC is generally divided into decoration system, electrical system, air conditioning system, fire extinguishing system, light current system, and management system. (Some companies or design institutes also incorporate management systems into the light current systems.) </a:t>
            </a:r>
            <a:endParaRPr lang="zh-CN" altLang="zh-CN" dirty="0" smtClean="0"/>
          </a:p>
          <a:p>
            <a:pPr lvl="0"/>
            <a:r>
              <a:rPr lang="en-US" altLang="zh-CN" dirty="0" smtClean="0"/>
              <a:t>Each system has certain functions. </a:t>
            </a:r>
            <a:endParaRPr lang="zh-CN" altLang="zh-CN" dirty="0" smtClean="0"/>
          </a:p>
          <a:p>
            <a:pPr lvl="0"/>
            <a:r>
              <a:rPr lang="en-US" altLang="zh-CN" dirty="0" smtClean="0"/>
              <a:t>The electrical system meets the power supply requirements of equipment (including IT equipment, power equipment, and auxiliary equipment). The air conditioning system meets the air conditioning requirements in various environments. The fire extinguishing system meets the fire alarm and fire extinguishing requirements. The light current system meets various requirements, such as data communication, security defense, and environment device monitoring. These systems need to be decorated (including separation and deployment) to achieve effective operation through the management system. </a:t>
            </a:r>
          </a:p>
        </p:txBody>
      </p:sp>
      <p:sp>
        <p:nvSpPr>
          <p:cNvPr id="5" name="幻灯片图像占位符 4"/>
          <p:cNvSpPr>
            <a:spLocks noGrp="1" noRot="1" noChangeAspect="1"/>
          </p:cNvSpPr>
          <p:nvPr>
            <p:ph type="sldImg"/>
          </p:nvPr>
        </p:nvSpPr>
        <p:spPr/>
      </p:sp>
    </p:spTree>
    <p:extLst>
      <p:ext uri="{BB962C8B-B14F-4D97-AF65-F5344CB8AC3E}">
        <p14:creationId xmlns:p14="http://schemas.microsoft.com/office/powerpoint/2010/main" val="29360557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a:xfrm>
            <a:off x="730097" y="772337"/>
            <a:ext cx="5676900" cy="4605338"/>
          </a:xfrm>
        </p:spPr>
        <p:txBody>
          <a:bodyPr/>
          <a:lstStyle/>
          <a:p>
            <a:pPr lvl="0"/>
            <a:r>
              <a:rPr lang="en-US" altLang="zh-CN" dirty="0" smtClean="0">
                <a:latin typeface="微软雅黑" panose="020B0503020204020204" pitchFamily="34" charset="-122"/>
              </a:rPr>
              <a:t>It can be seen that the preceding systems jointly comprise the L1 infrastructure of a DC based on proper planning, deployment, and coordination. </a:t>
            </a:r>
            <a:endParaRPr lang="zh-CN" altLang="zh-CN" dirty="0" smtClean="0">
              <a:latin typeface="微软雅黑" panose="020B0503020204020204" pitchFamily="34" charset="-122"/>
            </a:endParaRPr>
          </a:p>
          <a:p>
            <a:pPr lvl="0"/>
            <a:r>
              <a:rPr lang="en-US" altLang="zh-CN" dirty="0" smtClean="0">
                <a:latin typeface="微软雅黑" panose="020B0503020204020204" pitchFamily="34" charset="-122"/>
              </a:rPr>
              <a:t>Next, let's look at each system. </a:t>
            </a:r>
            <a:endParaRPr lang="zh-CN" altLang="zh-CN" dirty="0" smtClean="0">
              <a:latin typeface="微软雅黑" panose="020B0503020204020204" pitchFamily="34" charset="-122"/>
            </a:endParaRPr>
          </a:p>
          <a:p>
            <a:pPr lvl="0"/>
            <a:r>
              <a:rPr lang="en-US" altLang="zh-CN" dirty="0" smtClean="0">
                <a:latin typeface="微软雅黑" panose="020B0503020204020204" pitchFamily="34" charset="-122"/>
              </a:rPr>
              <a:t>Decoration system: including the decoration of the ceilings, floors, and walls in various function rooms. </a:t>
            </a:r>
            <a:endParaRPr lang="zh-CN" altLang="zh-CN" dirty="0" smtClean="0">
              <a:latin typeface="微软雅黑" panose="020B0503020204020204" pitchFamily="34" charset="-122"/>
            </a:endParaRPr>
          </a:p>
          <a:p>
            <a:pPr lvl="0"/>
            <a:r>
              <a:rPr lang="en-US" altLang="zh-CN" dirty="0" smtClean="0">
                <a:latin typeface="微软雅黑" panose="020B0503020204020204" pitchFamily="34" charset="-122"/>
              </a:rPr>
              <a:t>Electrical system: including the power supply system, UPS system, power distribution system, lighting system, lightning protection/grounding system, and cabinet. The cabinet can also placed in the decoration system or in the light current system. </a:t>
            </a:r>
            <a:endParaRPr lang="zh-CN" altLang="zh-CN" dirty="0" smtClean="0">
              <a:latin typeface="微软雅黑" panose="020B0503020204020204" pitchFamily="34" charset="-122"/>
            </a:endParaRPr>
          </a:p>
          <a:p>
            <a:pPr lvl="0"/>
            <a:r>
              <a:rPr lang="en-US" altLang="zh-CN" dirty="0" smtClean="0">
                <a:latin typeface="微软雅黑" panose="020B0503020204020204" pitchFamily="34" charset="-122"/>
              </a:rPr>
              <a:t>Air conditioning system: including the precision air conditioning system, comfortable air conditioning system, fresh air system, and smoke exhaust system. </a:t>
            </a:r>
            <a:endParaRPr lang="zh-CN" altLang="zh-CN" dirty="0" smtClean="0">
              <a:latin typeface="微软雅黑" panose="020B0503020204020204" pitchFamily="34" charset="-122"/>
            </a:endParaRPr>
          </a:p>
          <a:p>
            <a:pPr lvl="0"/>
            <a:r>
              <a:rPr lang="en-US" altLang="zh-CN" dirty="0" smtClean="0">
                <a:latin typeface="微软雅黑" panose="020B0503020204020204" pitchFamily="34" charset="-122"/>
              </a:rPr>
              <a:t>Fire extinguishing system: including the automatic fire alarm system, fire extinguishing system, and early warning system. </a:t>
            </a:r>
            <a:endParaRPr lang="zh-CN" altLang="zh-CN" dirty="0" smtClean="0">
              <a:latin typeface="微软雅黑" panose="020B0503020204020204" pitchFamily="34" charset="-122"/>
            </a:endParaRPr>
          </a:p>
          <a:p>
            <a:pPr lvl="0"/>
            <a:r>
              <a:rPr lang="en-US" altLang="zh-CN" dirty="0" smtClean="0">
                <a:latin typeface="微软雅黑" panose="020B0503020204020204" pitchFamily="34" charset="-122"/>
              </a:rPr>
              <a:t>Light current system: including the integrated cabling system, security monitoring system, environment monitoring system, and device monitoring system. </a:t>
            </a:r>
            <a:endParaRPr lang="zh-CN" altLang="zh-CN" dirty="0" smtClean="0">
              <a:latin typeface="微软雅黑" panose="020B0503020204020204" pitchFamily="34" charset="-122"/>
            </a:endParaRPr>
          </a:p>
          <a:p>
            <a:r>
              <a:rPr lang="en-US" altLang="zh-CN" dirty="0" smtClean="0">
                <a:latin typeface="微软雅黑" panose="020B0503020204020204" pitchFamily="34" charset="-122"/>
              </a:rPr>
              <a:t>Management system: including the monitoring platform, large-screen display, conference system, KVM, and RFID.</a:t>
            </a:r>
          </a:p>
          <a:p>
            <a:endParaRPr lang="zh-CN" altLang="en-US" dirty="0">
              <a:latin typeface="微软雅黑" panose="020B0503020204020204" pitchFamily="34" charset="-122"/>
            </a:endParaRPr>
          </a:p>
        </p:txBody>
      </p:sp>
    </p:spTree>
    <p:extLst>
      <p:ext uri="{BB962C8B-B14F-4D97-AF65-F5344CB8AC3E}">
        <p14:creationId xmlns:p14="http://schemas.microsoft.com/office/powerpoint/2010/main" val="36733482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mtClean="0"/>
              <a:t>Two large DCs: active DC in Dongguan and DR center in Nanjing </a:t>
            </a:r>
            <a:endParaRPr lang="zh-CN" altLang="zh-CN" smtClean="0"/>
          </a:p>
          <a:p>
            <a:pPr lvl="0"/>
            <a:r>
              <a:rPr lang="en-US" altLang="zh-CN" smtClean="0"/>
              <a:t>Vertical layers: external access layer, network core layer, server access layer, and storage layer </a:t>
            </a:r>
            <a:endParaRPr lang="zh-CN" altLang="zh-CN" smtClean="0"/>
          </a:p>
          <a:p>
            <a:r>
              <a:rPr lang="en-US" altLang="zh-CN" smtClean="0"/>
              <a:t>Horizontal zones: service zone, production zone, test zone, big data zone, and DMZ</a:t>
            </a:r>
            <a:endParaRPr lang="en-US" altLang="zh-CN" dirty="0"/>
          </a:p>
        </p:txBody>
      </p:sp>
      <p:sp>
        <p:nvSpPr>
          <p:cNvPr id="4" name="幻灯片图像占位符 3"/>
          <p:cNvSpPr>
            <a:spLocks noGrp="1" noRot="1" noChangeAspect="1"/>
          </p:cNvSpPr>
          <p:nvPr>
            <p:ph type="sldImg"/>
          </p:nvPr>
        </p:nvSpPr>
        <p:spPr/>
      </p:sp>
    </p:spTree>
    <p:extLst>
      <p:ext uri="{BB962C8B-B14F-4D97-AF65-F5344CB8AC3E}">
        <p14:creationId xmlns:p14="http://schemas.microsoft.com/office/powerpoint/2010/main" val="19525788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8103051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843101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5101604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6545727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lnSpc>
                <a:spcPct val="110000"/>
              </a:lnSpc>
            </a:pPr>
            <a:r>
              <a:rPr lang="en-US" altLang="zh-CN" dirty="0" err="1" smtClean="0"/>
              <a:t>vRouter</a:t>
            </a:r>
            <a:r>
              <a:rPr lang="en-US" altLang="zh-CN" dirty="0" smtClean="0"/>
              <a:t> </a:t>
            </a:r>
            <a:endParaRPr lang="zh-CN" altLang="zh-CN" dirty="0" smtClean="0"/>
          </a:p>
          <a:p>
            <a:pPr lvl="1">
              <a:lnSpc>
                <a:spcPct val="110000"/>
              </a:lnSpc>
            </a:pPr>
            <a:r>
              <a:rPr lang="en-US" altLang="zh-CN" dirty="0" err="1" smtClean="0"/>
              <a:t>vRouter</a:t>
            </a:r>
            <a:r>
              <a:rPr lang="en-US" altLang="zh-CN" dirty="0" smtClean="0"/>
              <a:t> acts as a service subnet gateway for Layer 3 communication between subnets. </a:t>
            </a:r>
            <a:endParaRPr lang="zh-CN" altLang="zh-CN" dirty="0" smtClean="0"/>
          </a:p>
          <a:p>
            <a:pPr lvl="0">
              <a:lnSpc>
                <a:spcPct val="110000"/>
              </a:lnSpc>
            </a:pPr>
            <a:r>
              <a:rPr lang="zh-CN" altLang="zh-CN" dirty="0" smtClean="0"/>
              <a:t>Subnet</a:t>
            </a:r>
          </a:p>
          <a:p>
            <a:pPr lvl="1">
              <a:lnSpc>
                <a:spcPct val="110000"/>
              </a:lnSpc>
            </a:pPr>
            <a:r>
              <a:rPr lang="en-US" altLang="zh-CN" dirty="0" smtClean="0"/>
              <a:t>A subnet is used for isolating Layer 2 broadcast domains and corresponds to one subnet segment.</a:t>
            </a:r>
            <a:endParaRPr lang="zh-CN" altLang="zh-CN" dirty="0" smtClean="0"/>
          </a:p>
          <a:p>
            <a:pPr lvl="1">
              <a:lnSpc>
                <a:spcPct val="110000"/>
              </a:lnSpc>
            </a:pPr>
            <a:r>
              <a:rPr lang="en-US" altLang="zh-CN" dirty="0" smtClean="0"/>
              <a:t>The Layer 3 gateways of different subnets in one VPC are located on the same </a:t>
            </a:r>
            <a:r>
              <a:rPr lang="en-US" altLang="zh-CN" dirty="0" err="1" smtClean="0"/>
              <a:t>vRouter</a:t>
            </a:r>
            <a:r>
              <a:rPr lang="en-US" altLang="zh-CN" dirty="0" smtClean="0"/>
              <a:t>. </a:t>
            </a:r>
            <a:endParaRPr lang="zh-CN" altLang="zh-CN" dirty="0" smtClean="0"/>
          </a:p>
          <a:p>
            <a:pPr lvl="1">
              <a:lnSpc>
                <a:spcPct val="110000"/>
              </a:lnSpc>
            </a:pPr>
            <a:r>
              <a:rPr lang="en-US" altLang="zh-CN" dirty="0" smtClean="0"/>
              <a:t>Subnets communicate with each other by default and different subnets are interconnected by default. You can also enable isolation through security group. </a:t>
            </a:r>
            <a:endParaRPr lang="zh-CN" altLang="zh-CN" dirty="0" smtClean="0"/>
          </a:p>
          <a:p>
            <a:pPr lvl="0">
              <a:lnSpc>
                <a:spcPct val="110000"/>
              </a:lnSpc>
            </a:pPr>
            <a:r>
              <a:rPr lang="en-US" altLang="zh-CN" dirty="0" err="1" smtClean="0"/>
              <a:t>vFW</a:t>
            </a:r>
            <a:r>
              <a:rPr lang="en-US" altLang="zh-CN" dirty="0" smtClean="0"/>
              <a:t> </a:t>
            </a:r>
            <a:endParaRPr lang="zh-CN" altLang="zh-CN" dirty="0" smtClean="0"/>
          </a:p>
          <a:p>
            <a:pPr lvl="1">
              <a:lnSpc>
                <a:spcPct val="110000"/>
              </a:lnSpc>
            </a:pPr>
            <a:r>
              <a:rPr lang="en-US" altLang="zh-CN" dirty="0" smtClean="0"/>
              <a:t>As the VPC edge, </a:t>
            </a:r>
            <a:r>
              <a:rPr lang="en-US" altLang="zh-CN" dirty="0" err="1" smtClean="0"/>
              <a:t>vFW</a:t>
            </a:r>
            <a:r>
              <a:rPr lang="en-US" altLang="zh-CN" dirty="0" smtClean="0"/>
              <a:t> can control access from extranet to VPC to protect VPC resources, and provide access service from extranet to VPC. </a:t>
            </a:r>
            <a:endParaRPr lang="zh-CN" altLang="zh-CN" dirty="0" smtClean="0"/>
          </a:p>
          <a:p>
            <a:pPr lvl="1">
              <a:lnSpc>
                <a:spcPct val="110000"/>
              </a:lnSpc>
            </a:pPr>
            <a:r>
              <a:rPr lang="en-US" altLang="zh-CN" dirty="0" smtClean="0"/>
              <a:t>Available features: FW, EIP, SNAT and IPsec VPN. </a:t>
            </a:r>
            <a:endParaRPr lang="zh-CN" altLang="zh-CN" dirty="0" smtClean="0"/>
          </a:p>
          <a:p>
            <a:pPr lvl="0">
              <a:lnSpc>
                <a:spcPct val="110000"/>
              </a:lnSpc>
            </a:pPr>
            <a:r>
              <a:rPr lang="en-US" altLang="zh-CN" dirty="0" err="1" smtClean="0"/>
              <a:t>vLB</a:t>
            </a:r>
            <a:r>
              <a:rPr lang="en-US" altLang="zh-CN" dirty="0" smtClean="0"/>
              <a:t> </a:t>
            </a:r>
            <a:endParaRPr lang="zh-CN" altLang="zh-CN" dirty="0" smtClean="0"/>
          </a:p>
          <a:p>
            <a:pPr lvl="1">
              <a:lnSpc>
                <a:spcPct val="110000"/>
              </a:lnSpc>
            </a:pPr>
            <a:r>
              <a:rPr lang="en-US" altLang="zh-CN" dirty="0" err="1" smtClean="0"/>
              <a:t>vLB</a:t>
            </a:r>
            <a:r>
              <a:rPr lang="en-US" altLang="zh-CN" dirty="0" smtClean="0"/>
              <a:t> is used to provide load balancing between internal servers for external users.</a:t>
            </a:r>
          </a:p>
          <a:p>
            <a:pPr lvl="1">
              <a:lnSpc>
                <a:spcPct val="110000"/>
              </a:lnSpc>
            </a:pPr>
            <a:r>
              <a:rPr lang="en-US" altLang="zh-CN" dirty="0" smtClean="0"/>
              <a:t>A </a:t>
            </a:r>
            <a:r>
              <a:rPr lang="en-US" altLang="zh-CN" dirty="0" err="1" smtClean="0"/>
              <a:t>vLB</a:t>
            </a:r>
            <a:r>
              <a:rPr lang="en-US" altLang="zh-CN" dirty="0" smtClean="0"/>
              <a:t> can carry multiple servers. Users can apply for different servers for different services.</a:t>
            </a:r>
            <a:endParaRPr lang="zh-CN" altLang="en-US" dirty="0"/>
          </a:p>
        </p:txBody>
      </p:sp>
      <p:sp>
        <p:nvSpPr>
          <p:cNvPr id="7" name="幻灯片图像占位符 6"/>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17378948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p:cNvSpPr>
            <a:spLocks noGrp="1" noRot="1" noChangeAspect="1"/>
          </p:cNvSpPr>
          <p:nvPr>
            <p:ph type="sldImg"/>
          </p:nvPr>
        </p:nvSpPr>
        <p:spPr/>
      </p:sp>
      <p:sp>
        <p:nvSpPr>
          <p:cNvPr id="7" name="备注占位符 6"/>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3276777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2185361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smtClean="0"/>
              <a:t>IT advances expose numerous problems such as information islands in DCs, complicated service management, and low service efficiency, necessitating IT transformation in enterprises.</a:t>
            </a:r>
            <a:endParaRPr lang="zh-CN" altLang="en-US" dirty="0"/>
          </a:p>
        </p:txBody>
      </p:sp>
      <p:sp>
        <p:nvSpPr>
          <p:cNvPr id="7" name="幻灯片图像占位符 6"/>
          <p:cNvSpPr>
            <a:spLocks noGrp="1" noRot="1" noChangeAspect="1"/>
          </p:cNvSpPr>
          <p:nvPr>
            <p:ph type="sldImg"/>
          </p:nvPr>
        </p:nvSpPr>
        <p:spPr/>
      </p:sp>
    </p:spTree>
    <p:extLst>
      <p:ext uri="{BB962C8B-B14F-4D97-AF65-F5344CB8AC3E}">
        <p14:creationId xmlns:p14="http://schemas.microsoft.com/office/powerpoint/2010/main" val="16253737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mtClean="0"/>
              <a:t>Internet-based modes bring sweeping changes to every line of business. During enterprise IT transformation, the first concern is how to transform traditional IT systems towards cloud and manage the systems. Second, impact of Internet on business modes and technical framework must also be observed. </a:t>
            </a:r>
            <a:endParaRPr lang="zh-CN" altLang="zh-CN" smtClean="0"/>
          </a:p>
          <a:p>
            <a:pPr lvl="0"/>
            <a:r>
              <a:rPr lang="en-US" altLang="zh-CN" smtClean="0"/>
              <a:t>Google File System (GFS) is a dedicated file system designed by Google to store massive sets of search data. </a:t>
            </a:r>
            <a:endParaRPr lang="zh-CN" altLang="zh-CN" smtClean="0"/>
          </a:p>
          <a:p>
            <a:pPr lvl="0"/>
            <a:r>
              <a:rPr lang="en-US" altLang="zh-CN" smtClean="0"/>
              <a:t>BigTable is a distributed data storage system designed by Google. It is a non-relational database used to process massive sets of data. </a:t>
            </a:r>
            <a:endParaRPr lang="zh-CN" altLang="zh-CN" smtClean="0"/>
          </a:p>
          <a:p>
            <a:r>
              <a:rPr lang="en-US" altLang="zh-CN" smtClean="0"/>
              <a:t>Cassandra is a third-party component and an open-source distributed NoSQL database system. It was initially developed by Facebook and used to store simple data, such as inbox. It combines Google's BigTable data model and Amazon's Dynamo distributed architecture. It was open to the public in 2008. Featuring excellent scalability, Cassandra is widely used by well-known web 2.0 websites, such as Digg and Twitter and becomes a popular distributed structured data storage solution. </a:t>
            </a:r>
            <a:endParaRPr lang="zh-CN" altLang="en-US" dirty="0"/>
          </a:p>
        </p:txBody>
      </p:sp>
      <p:sp>
        <p:nvSpPr>
          <p:cNvPr id="7" name="幻灯片图像占位符 6"/>
          <p:cNvSpPr>
            <a:spLocks noGrp="1" noRot="1" noChangeAspect="1"/>
          </p:cNvSpPr>
          <p:nvPr>
            <p:ph type="sldImg"/>
          </p:nvPr>
        </p:nvSpPr>
        <p:spPr/>
      </p:sp>
    </p:spTree>
    <p:extLst>
      <p:ext uri="{BB962C8B-B14F-4D97-AF65-F5344CB8AC3E}">
        <p14:creationId xmlns:p14="http://schemas.microsoft.com/office/powerpoint/2010/main" val="2861117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Notes Placeholder 2"/>
          <p:cNvSpPr>
            <a:spLocks noGrp="1"/>
          </p:cNvSpPr>
          <p:nvPr>
            <p:ph type="body" idx="1"/>
          </p:nvPr>
        </p:nvSpPr>
        <p:spPr/>
        <p:txBody>
          <a:bodyPr/>
          <a:lstStyle/>
          <a:p>
            <a:r>
              <a:rPr lang="en-US" altLang="zh-CN" smtClean="0"/>
              <a:t>Cloud-based IT architecture and Internet-based move drive conventional IT services to the service-driven cloud-based mode. Private cloud is a key step in the current IT transformation.</a:t>
            </a:r>
            <a:endParaRPr lang="zh-CN" altLang="en-US" dirty="0"/>
          </a:p>
        </p:txBody>
      </p:sp>
      <p:sp>
        <p:nvSpPr>
          <p:cNvPr id="6" name="幻灯片图像占位符 5"/>
          <p:cNvSpPr>
            <a:spLocks noGrp="1" noRot="1" noChangeAspect="1"/>
          </p:cNvSpPr>
          <p:nvPr>
            <p:ph type="sldImg"/>
          </p:nvPr>
        </p:nvSpPr>
        <p:spPr/>
      </p:sp>
    </p:spTree>
    <p:extLst>
      <p:ext uri="{BB962C8B-B14F-4D97-AF65-F5344CB8AC3E}">
        <p14:creationId xmlns:p14="http://schemas.microsoft.com/office/powerpoint/2010/main" val="7868403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smtClean="0"/>
              <a:t>A cloud-based process can be divided into three phases, namely cloud 1.0 (virtualization-centric), cloud 2.0 (service-centric), and cloud 3.0 (cloud-native architecture). </a:t>
            </a:r>
          </a:p>
          <a:p>
            <a:pPr lvl="0"/>
            <a:r>
              <a:rPr lang="en-US" smtClean="0"/>
              <a:t>With private cloud solutions stepping into cloud 2.0, IaaS+, OpenStack, and services are now oriented to developers and hybrid cloud management. Enterprises are going all out to resolve problems that they face during enterprise IT cloud transformation.</a:t>
            </a:r>
          </a:p>
          <a:p>
            <a:endParaRPr lang="zh-CN" altLang="en-US" dirty="0"/>
          </a:p>
        </p:txBody>
      </p:sp>
      <p:sp>
        <p:nvSpPr>
          <p:cNvPr id="7" name="幻灯片图像占位符 6"/>
          <p:cNvSpPr>
            <a:spLocks noGrp="1" noRot="1" noChangeAspect="1"/>
          </p:cNvSpPr>
          <p:nvPr>
            <p:ph type="sldImg"/>
          </p:nvPr>
        </p:nvSpPr>
        <p:spPr/>
      </p:sp>
    </p:spTree>
    <p:extLst>
      <p:ext uri="{BB962C8B-B14F-4D97-AF65-F5344CB8AC3E}">
        <p14:creationId xmlns:p14="http://schemas.microsoft.com/office/powerpoint/2010/main" val="41780148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mtClean="0"/>
              <a:t>Enterprises are evolving from virtualization to private cloud during IT transformation. However, virtualization does not equal private cloud. NIST considers private cloud to have five key characteristics while Gartner and IBM have their own definition. </a:t>
            </a:r>
            <a:endParaRPr lang="zh-CN" altLang="zh-CN" smtClean="0"/>
          </a:p>
          <a:p>
            <a:r>
              <a:rPr lang="en-US" altLang="zh-CN" smtClean="0"/>
              <a:t>The whole transformation process is gray, which adds more uncertainties and barriers on enterprises' way to private cloud.</a:t>
            </a:r>
            <a:endParaRPr lang="zh-CN" altLang="zh-CN" dirty="0"/>
          </a:p>
        </p:txBody>
      </p:sp>
      <p:sp>
        <p:nvSpPr>
          <p:cNvPr id="6" name="幻灯片图像占位符 5"/>
          <p:cNvSpPr>
            <a:spLocks noGrp="1" noRot="1" noChangeAspect="1"/>
          </p:cNvSpPr>
          <p:nvPr>
            <p:ph type="sldImg"/>
          </p:nvPr>
        </p:nvSpPr>
        <p:spPr/>
      </p:sp>
    </p:spTree>
    <p:extLst>
      <p:ext uri="{BB962C8B-B14F-4D97-AF65-F5344CB8AC3E}">
        <p14:creationId xmlns:p14="http://schemas.microsoft.com/office/powerpoint/2010/main" val="29251267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smtClean="0"/>
              <a:t>According to analysis and surveys oriented to global customers, there are four major problems faced by enterprises during IT cloud transformation. The problems are virtual chimneys, resources unable to quickly match service needs, non-unified management, and large number of internal management and customized process needs.</a:t>
            </a:r>
            <a:endParaRPr lang="zh-CN" altLang="en-US" dirty="0"/>
          </a:p>
        </p:txBody>
      </p:sp>
      <p:sp>
        <p:nvSpPr>
          <p:cNvPr id="7" name="幻灯片图像占位符 6"/>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217798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4607061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smtClean="0"/>
              <a:t>Based on Huawei's operations experience and feedback from customers, engines that drive enterprise IT systems to move to the cloud are lowered costs, flexible service provisioning, and rock-solid reliability. </a:t>
            </a:r>
            <a:endParaRPr lang="zh-CN" altLang="en-US" dirty="0"/>
          </a:p>
        </p:txBody>
      </p:sp>
      <p:sp>
        <p:nvSpPr>
          <p:cNvPr id="7" name="幻灯片图像占位符 6"/>
          <p:cNvSpPr>
            <a:spLocks noGrp="1" noRot="1" noChangeAspect="1"/>
          </p:cNvSpPr>
          <p:nvPr>
            <p:ph type="sldImg"/>
          </p:nvPr>
        </p:nvSpPr>
        <p:spPr/>
      </p:sp>
    </p:spTree>
    <p:extLst>
      <p:ext uri="{BB962C8B-B14F-4D97-AF65-F5344CB8AC3E}">
        <p14:creationId xmlns:p14="http://schemas.microsoft.com/office/powerpoint/2010/main" val="40606949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p:cNvSpPr>
            <a:spLocks noGrp="1" noRot="1" noChangeAspect="1"/>
          </p:cNvSpPr>
          <p:nvPr>
            <p:ph type="sldImg"/>
          </p:nvPr>
        </p:nvSpPr>
        <p:spPr/>
      </p:sp>
      <p:sp>
        <p:nvSpPr>
          <p:cNvPr id="7" name="备注占位符 6"/>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9314863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smtClean="0"/>
              <a:t>Based on customers' requirements, Huawei plans a future-oriented cloud DC architecture (FusionCloud) to provide solutions for cloud services in various service scenarios, including infrastructure, cloud platform, cloud management, and cloud transformation.</a:t>
            </a:r>
            <a:endParaRPr lang="zh-CN" altLang="en-US" dirty="0"/>
          </a:p>
        </p:txBody>
      </p:sp>
      <p:sp>
        <p:nvSpPr>
          <p:cNvPr id="7" name="幻灯片图像占位符 6"/>
          <p:cNvSpPr>
            <a:spLocks noGrp="1" noRot="1" noChangeAspect="1"/>
          </p:cNvSpPr>
          <p:nvPr>
            <p:ph type="sldImg"/>
          </p:nvPr>
        </p:nvSpPr>
        <p:spPr/>
      </p:sp>
    </p:spTree>
    <p:extLst>
      <p:ext uri="{BB962C8B-B14F-4D97-AF65-F5344CB8AC3E}">
        <p14:creationId xmlns:p14="http://schemas.microsoft.com/office/powerpoint/2010/main" val="13459563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smtClean="0"/>
              <a:t>Let us look at efficient management first. Resource convergence is the first step to solve the current virtualization chimney. Huawei was elected as a Gold Member Board Director for the OpenStack 2015 Board and built a system framework based on the OpenStack architecture, which solved the problem of unified computing resource management. The system framework supports central monitoring, allocating, and recycling of physical servers, VMware, FusionSphere, and KVM (in the NFVI scenario) resources.</a:t>
            </a:r>
            <a:endParaRPr lang="zh-CN" altLang="en-US" dirty="0"/>
          </a:p>
        </p:txBody>
      </p:sp>
      <p:sp>
        <p:nvSpPr>
          <p:cNvPr id="7" name="幻灯片图像占位符 6"/>
          <p:cNvSpPr>
            <a:spLocks noGrp="1" noRot="1" noChangeAspect="1"/>
          </p:cNvSpPr>
          <p:nvPr>
            <p:ph type="sldImg"/>
          </p:nvPr>
        </p:nvSpPr>
        <p:spPr/>
      </p:sp>
    </p:spTree>
    <p:extLst>
      <p:ext uri="{BB962C8B-B14F-4D97-AF65-F5344CB8AC3E}">
        <p14:creationId xmlns:p14="http://schemas.microsoft.com/office/powerpoint/2010/main" val="12502716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smtClean="0"/>
              <a:t>Then, I will talk about the convergence of storage resources. Storage devices of different types and from different vendors are integrated, and serviceability requirements on different storage performance indicators are met, realizing storage SLA.</a:t>
            </a:r>
            <a:endParaRPr lang="zh-CN" altLang="en-US" dirty="0"/>
          </a:p>
        </p:txBody>
      </p:sp>
      <p:sp>
        <p:nvSpPr>
          <p:cNvPr id="7" name="幻灯片图像占位符 6"/>
          <p:cNvSpPr>
            <a:spLocks noGrp="1" noRot="1" noChangeAspect="1"/>
          </p:cNvSpPr>
          <p:nvPr>
            <p:ph type="sldImg"/>
          </p:nvPr>
        </p:nvSpPr>
        <p:spPr/>
      </p:sp>
    </p:spTree>
    <p:extLst>
      <p:ext uri="{BB962C8B-B14F-4D97-AF65-F5344CB8AC3E}">
        <p14:creationId xmlns:p14="http://schemas.microsoft.com/office/powerpoint/2010/main" val="31963973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mtClean="0"/>
              <a:t>Network resources are streamlined with Layer-2 resources through automation, implementing automatic network configuration and cross-domain business deployment. The solutions cover physical networks, virtual networks, and WANs.</a:t>
            </a:r>
            <a:endParaRPr lang="zh-CN" altLang="zh-CN" dirty="0" smtClean="0"/>
          </a:p>
        </p:txBody>
      </p:sp>
      <p:sp>
        <p:nvSpPr>
          <p:cNvPr id="7" name="幻灯片图像占位符 6"/>
          <p:cNvSpPr>
            <a:spLocks noGrp="1" noRot="1" noChangeAspect="1"/>
          </p:cNvSpPr>
          <p:nvPr>
            <p:ph type="sldImg"/>
          </p:nvPr>
        </p:nvSpPr>
        <p:spPr/>
      </p:sp>
    </p:spTree>
    <p:extLst>
      <p:ext uri="{BB962C8B-B14F-4D97-AF65-F5344CB8AC3E}">
        <p14:creationId xmlns:p14="http://schemas.microsoft.com/office/powerpoint/2010/main" val="36516018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smtClean="0"/>
              <a:t>The unified cloud service access platform enables cloud services to be quickly accessed and flexibly orchestrated. Distributed cloud DC management allows services to be automatically deployed across DCs within minutes. </a:t>
            </a:r>
            <a:endParaRPr lang="zh-CN" altLang="en-US" dirty="0"/>
          </a:p>
        </p:txBody>
      </p:sp>
      <p:sp>
        <p:nvSpPr>
          <p:cNvPr id="5" name="幻灯片图像占位符 4"/>
          <p:cNvSpPr>
            <a:spLocks noGrp="1" noRot="1" noChangeAspect="1"/>
          </p:cNvSpPr>
          <p:nvPr>
            <p:ph type="sldImg"/>
          </p:nvPr>
        </p:nvSpPr>
        <p:spPr/>
      </p:sp>
    </p:spTree>
    <p:extLst>
      <p:ext uri="{BB962C8B-B14F-4D97-AF65-F5344CB8AC3E}">
        <p14:creationId xmlns:p14="http://schemas.microsoft.com/office/powerpoint/2010/main" val="1903366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smtClean="0"/>
              <a:t>VDC can allocate resources across resource pools and match customer organizations, to realize rights- and domain-based cloud resource management. VDC has the self-operation capability that the business department allocates cloud resources and centralizes services while the IT department maintains the cloud platform. In this mode, usage and construction is separated so that services can drive resources in a better way.</a:t>
            </a:r>
            <a:endParaRPr lang="zh-CN" altLang="en-US" dirty="0"/>
          </a:p>
        </p:txBody>
      </p:sp>
      <p:sp>
        <p:nvSpPr>
          <p:cNvPr id="7" name="幻灯片图像占位符 6"/>
          <p:cNvSpPr>
            <a:spLocks noGrp="1" noRot="1" noChangeAspect="1"/>
          </p:cNvSpPr>
          <p:nvPr>
            <p:ph type="sldImg"/>
          </p:nvPr>
        </p:nvSpPr>
        <p:spPr/>
      </p:sp>
    </p:spTree>
    <p:extLst>
      <p:ext uri="{BB962C8B-B14F-4D97-AF65-F5344CB8AC3E}">
        <p14:creationId xmlns:p14="http://schemas.microsoft.com/office/powerpoint/2010/main" val="8621607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smtClean="0"/>
              <a:t>Different services have varying requirements on resource performance and functions. With services detected, the system can allocate resources to dedicated services as required by different applications in a strategic way by categorizing the SLA levels of these resources.</a:t>
            </a:r>
            <a:endParaRPr lang="zh-CN" altLang="en-US" dirty="0"/>
          </a:p>
        </p:txBody>
      </p:sp>
      <p:sp>
        <p:nvSpPr>
          <p:cNvPr id="7" name="幻灯片图像占位符 6"/>
          <p:cNvSpPr>
            <a:spLocks noGrp="1" noRot="1" noChangeAspect="1"/>
          </p:cNvSpPr>
          <p:nvPr>
            <p:ph type="sldImg"/>
          </p:nvPr>
        </p:nvSpPr>
        <p:spPr/>
      </p:sp>
    </p:spTree>
    <p:extLst>
      <p:ext uri="{BB962C8B-B14F-4D97-AF65-F5344CB8AC3E}">
        <p14:creationId xmlns:p14="http://schemas.microsoft.com/office/powerpoint/2010/main" val="10973535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smtClean="0"/>
              <a:t>During service operation, the system can also dynamically respond to the resource performance and quantity requirements, and can initiate appropriate strategies to realize elastic expansion or scheduling of resources when FusionCloud detecting a specific service requirement.</a:t>
            </a:r>
            <a:endParaRPr lang="zh-CN" altLang="en-US" dirty="0"/>
          </a:p>
        </p:txBody>
      </p:sp>
      <p:sp>
        <p:nvSpPr>
          <p:cNvPr id="7" name="幻灯片图像占位符 6"/>
          <p:cNvSpPr>
            <a:spLocks noGrp="1" noRot="1" noChangeAspect="1"/>
          </p:cNvSpPr>
          <p:nvPr>
            <p:ph type="sldImg"/>
          </p:nvPr>
        </p:nvSpPr>
        <p:spPr/>
      </p:sp>
    </p:spTree>
    <p:extLst>
      <p:ext uri="{BB962C8B-B14F-4D97-AF65-F5344CB8AC3E}">
        <p14:creationId xmlns:p14="http://schemas.microsoft.com/office/powerpoint/2010/main" val="980084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0869937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smtClean="0"/>
              <a:t>Unified hybrid cloud management expands the scope of resource scalability and establishes viability solutions for surge in enterprise services and service disaster recovery, ensuring seamless enterprise service expansion.</a:t>
            </a:r>
            <a:endParaRPr lang="zh-CN" altLang="en-US" dirty="0"/>
          </a:p>
        </p:txBody>
      </p:sp>
      <p:sp>
        <p:nvSpPr>
          <p:cNvPr id="7" name="幻灯片图像占位符 6"/>
          <p:cNvSpPr>
            <a:spLocks noGrp="1" noRot="1" noChangeAspect="1"/>
          </p:cNvSpPr>
          <p:nvPr>
            <p:ph type="sldImg"/>
          </p:nvPr>
        </p:nvSpPr>
        <p:spPr/>
      </p:sp>
    </p:spTree>
    <p:extLst>
      <p:ext uri="{BB962C8B-B14F-4D97-AF65-F5344CB8AC3E}">
        <p14:creationId xmlns:p14="http://schemas.microsoft.com/office/powerpoint/2010/main" val="31493015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44366253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80975" marR="0" lvl="0" indent="-180975" algn="l" defTabSz="914400" rtl="0" eaLnBrk="1" fontAlgn="base" latinLnBrk="0" hangingPunct="1">
              <a:lnSpc>
                <a:spcPct val="125000"/>
              </a:lnSpc>
              <a:spcBef>
                <a:spcPct val="0"/>
              </a:spcBef>
              <a:spcAft>
                <a:spcPts val="600"/>
              </a:spcAft>
              <a:buClrTx/>
              <a:buSzPct val="60000"/>
              <a:buFont typeface="Wingdings" pitchFamily="2" charset="2"/>
              <a:buChar char="l"/>
              <a:tabLst/>
              <a:defRPr/>
            </a:pPr>
            <a:r>
              <a:rPr lang="en-US" altLang="zh-CN" dirty="0" smtClean="0"/>
              <a:t>What are the modularizations of data centers?</a:t>
            </a:r>
          </a:p>
          <a:p>
            <a:pPr lvl="1"/>
            <a:r>
              <a:rPr lang="en-US" altLang="zh-CN" dirty="0" smtClean="0"/>
              <a:t>A DC is a service-oriented infrastructure. It supports the operation and growth of enterprise businesses. It consists of the following: Secure network architecture, reliable support facilities (equipment rooms, generators, UPSs, and air conditioning systems), integrated servers/application platforms, centralized storage and backup, unified system management platforms, and O&amp;M management organizations and processes oriented to customer services.</a:t>
            </a:r>
          </a:p>
          <a:p>
            <a:pPr marL="180975" marR="0" lvl="0" indent="-180975" algn="l" defTabSz="914400" rtl="0" eaLnBrk="1" fontAlgn="base" latinLnBrk="0" hangingPunct="1">
              <a:lnSpc>
                <a:spcPct val="125000"/>
              </a:lnSpc>
              <a:spcBef>
                <a:spcPct val="0"/>
              </a:spcBef>
              <a:spcAft>
                <a:spcPts val="600"/>
              </a:spcAft>
              <a:buClrTx/>
              <a:buSzPct val="60000"/>
              <a:buFont typeface="Wingdings" pitchFamily="2" charset="2"/>
              <a:buChar char="l"/>
              <a:tabLst/>
              <a:defRPr/>
            </a:pPr>
            <a:r>
              <a:rPr lang="en-US" altLang="zh-CN" dirty="0" smtClean="0"/>
              <a:t>What is the relationship between the VDC and the VPC in cloud data center ?</a:t>
            </a:r>
            <a:endParaRPr lang="zh-CN" altLang="en-US" dirty="0" smtClean="0"/>
          </a:p>
          <a:p>
            <a:pPr lvl="1"/>
            <a:r>
              <a:rPr lang="en-US" altLang="zh-CN" dirty="0" smtClean="0"/>
              <a:t>Virtual Data Center (VDC): A VDC is a collection of resources available for an organization. Such resources include computing, storage, and network resources. </a:t>
            </a:r>
          </a:p>
          <a:p>
            <a:pPr lvl="1"/>
            <a:r>
              <a:rPr lang="en-US" altLang="zh-CN" dirty="0" smtClean="0"/>
              <a:t>Virtual Private Cloud (VPC): VPCs use resources in VDCs. Each VPC belongs to one VDC, and each VDC can have multiple VPCs. Each VPC is a security zone, serving one service, application, or department. </a:t>
            </a:r>
            <a:endParaRPr lang="zh-CN" altLang="en-US" dirty="0"/>
          </a:p>
        </p:txBody>
      </p:sp>
    </p:spTree>
    <p:extLst>
      <p:ext uri="{BB962C8B-B14F-4D97-AF65-F5344CB8AC3E}">
        <p14:creationId xmlns:p14="http://schemas.microsoft.com/office/powerpoint/2010/main" val="35779438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latin typeface="微软雅黑" panose="020B0503020204020204" pitchFamily="34" charset="-122"/>
            </a:endParaRPr>
          </a:p>
        </p:txBody>
      </p:sp>
    </p:spTree>
    <p:extLst>
      <p:ext uri="{BB962C8B-B14F-4D97-AF65-F5344CB8AC3E}">
        <p14:creationId xmlns:p14="http://schemas.microsoft.com/office/powerpoint/2010/main" val="20809376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latin typeface="微软雅黑" panose="020B0503020204020204" pitchFamily="34" charset="-122"/>
            </a:endParaRPr>
          </a:p>
        </p:txBody>
      </p:sp>
    </p:spTree>
    <p:extLst>
      <p:ext uri="{BB962C8B-B14F-4D97-AF65-F5344CB8AC3E}">
        <p14:creationId xmlns:p14="http://schemas.microsoft.com/office/powerpoint/2010/main" val="6021279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41839895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253651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674328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zh-CN" altLang="zh-CN" smtClean="0"/>
              <a:t>Transistorized computers were the second generation of electronic computers. In 1954, Bell Labs in the United States successfully developed the first computer using transistor circuits and called it "TRADIC" with 800 transistors.</a:t>
            </a:r>
          </a:p>
          <a:p>
            <a:r>
              <a:rPr lang="zh-CN" altLang="zh-CN" smtClean="0"/>
              <a:t>In the first generation before the 1950s, electronic tubes were used as components in computers. Too much heat generated by the tube elements during operation, poor reliability, unpleasant operation, high cost, and large size restricted computer development. Thus, the transistor began to be used as a computer component. The transistor could not only realize the functions of electron tubes, but also featured small size, light weight, long life, high efficiency, less heat, and low power consumption. After the transistor was used, the structure of the electronic circuit was greatly improved, making high-speed electronic computers even easier to implement. </a:t>
            </a:r>
            <a:endParaRPr lang="zh-CN" altLang="zh-CN" dirty="0"/>
          </a:p>
        </p:txBody>
      </p:sp>
      <p:sp>
        <p:nvSpPr>
          <p:cNvPr id="4" name="幻灯片图像占位符 3"/>
          <p:cNvSpPr>
            <a:spLocks noGrp="1" noRot="1" noChangeAspect="1"/>
          </p:cNvSpPr>
          <p:nvPr>
            <p:ph type="sldImg"/>
          </p:nvPr>
        </p:nvSpPr>
        <p:spPr/>
      </p:sp>
    </p:spTree>
    <p:extLst>
      <p:ext uri="{BB962C8B-B14F-4D97-AF65-F5344CB8AC3E}">
        <p14:creationId xmlns:p14="http://schemas.microsoft.com/office/powerpoint/2010/main" val="2361301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dirty="0" smtClean="0"/>
              <a:t>Client/Server (C/S) structure </a:t>
            </a:r>
            <a:endParaRPr lang="zh-CN" altLang="zh-CN" dirty="0" smtClean="0"/>
          </a:p>
          <a:p>
            <a:pPr lvl="1"/>
            <a:r>
              <a:rPr lang="en-US" altLang="zh-CN" dirty="0" smtClean="0"/>
              <a:t>The C/S structure is a well-known software system structure. It appropriately allocates tasks to the client and server, reducing the communication overhead. A client is required to perform management operations. </a:t>
            </a:r>
            <a:endParaRPr lang="zh-CN" altLang="zh-CN" dirty="0" smtClean="0"/>
          </a:p>
          <a:p>
            <a:pPr lvl="1"/>
            <a:r>
              <a:rPr lang="en-US" altLang="zh-CN" dirty="0" smtClean="0"/>
              <a:t>The programs running on a client are different from those running on a server. Users' programs reside on clients. The programs running on a server provide data management, data sharing, data and system maintenance, and concurrency control, and those running on a client process specific services. </a:t>
            </a:r>
            <a:endParaRPr lang="zh-CN" altLang="zh-CN" dirty="0" smtClean="0"/>
          </a:p>
          <a:p>
            <a:pPr lvl="1"/>
            <a:r>
              <a:rPr lang="en-US" altLang="zh-CN" dirty="0" smtClean="0"/>
              <a:t>Programs are easy to develop and operate. However, it is difficult to upgrade the applications and maintain the client programs. </a:t>
            </a:r>
            <a:endParaRPr lang="zh-CN" altLang="zh-CN" dirty="0" smtClean="0"/>
          </a:p>
          <a:p>
            <a:pPr lvl="0"/>
            <a:r>
              <a:rPr lang="en-US" altLang="zh-CN" dirty="0" smtClean="0"/>
              <a:t>Browser/Server (B/S) structure </a:t>
            </a:r>
            <a:endParaRPr lang="zh-CN" altLang="zh-CN" dirty="0" smtClean="0"/>
          </a:p>
          <a:p>
            <a:pPr lvl="1"/>
            <a:r>
              <a:rPr lang="en-US" altLang="zh-CN" dirty="0" smtClean="0"/>
              <a:t>The B/S structure is a change or improved structure to the C/S structure with the emergence of Internet technology. In this structure, the user interface is implemented through the WWW browser. </a:t>
            </a:r>
          </a:p>
          <a:p>
            <a:pPr lvl="1"/>
            <a:r>
              <a:rPr lang="en-US" altLang="zh-CN" dirty="0" smtClean="0"/>
              <a:t>The client does not have dedicated applications, and applications are basically on the server. Therefore, application upgrade and maintenance are performed on the server, which is convenient. Because the client uses a browser, the user interface is diversified, but functions such as data printing and output are limited. To overcome this disadvantage, the function that is difficult to implement by using a browser is developed into a control, which can be invoked by the client applications. </a:t>
            </a:r>
            <a:endParaRPr lang="zh-CN" altLang="en-US" dirty="0"/>
          </a:p>
        </p:txBody>
      </p:sp>
      <p:sp>
        <p:nvSpPr>
          <p:cNvPr id="4" name="幻灯片图像占位符 3"/>
          <p:cNvSpPr>
            <a:spLocks noGrp="1" noRot="1" noChangeAspect="1"/>
          </p:cNvSpPr>
          <p:nvPr>
            <p:ph type="sldImg"/>
          </p:nvPr>
        </p:nvSpPr>
        <p:spPr/>
      </p:sp>
    </p:spTree>
    <p:extLst>
      <p:ext uri="{BB962C8B-B14F-4D97-AF65-F5344CB8AC3E}">
        <p14:creationId xmlns:p14="http://schemas.microsoft.com/office/powerpoint/2010/main" val="587615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081486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Revision Record">
    <p:spTree>
      <p:nvGrpSpPr>
        <p:cNvPr id="1" name=""/>
        <p:cNvGrpSpPr/>
        <p:nvPr/>
      </p:nvGrpSpPr>
      <p:grpSpPr>
        <a:xfrm>
          <a:off x="0" y="0"/>
          <a:ext cx="0" cy="0"/>
          <a:chOff x="0" y="0"/>
          <a:chExt cx="0" cy="0"/>
        </a:xfrm>
      </p:grpSpPr>
      <p:sp>
        <p:nvSpPr>
          <p:cNvPr id="63" name="Rectangle 2"/>
          <p:cNvSpPr>
            <a:spLocks noChangeArrowheads="1"/>
          </p:cNvSpPr>
          <p:nvPr userDrawn="1"/>
        </p:nvSpPr>
        <p:spPr bwMode="auto">
          <a:xfrm>
            <a:off x="952501" y="368660"/>
            <a:ext cx="4207395" cy="479425"/>
          </a:xfrm>
          <a:prstGeom prst="rect">
            <a:avLst/>
          </a:prstGeom>
          <a:noFill/>
          <a:ln w="9525">
            <a:noFill/>
            <a:miter lim="800000"/>
            <a:headEnd/>
            <a:tailEnd/>
          </a:ln>
        </p:spPr>
        <p:txBody>
          <a:bodyPr lIns="78258" tIns="39127" rIns="78258" bIns="39127" anchor="ctr"/>
          <a:lstStyle/>
          <a:p>
            <a:pPr marL="0" marR="0" lvl="0" indent="0" algn="l" defTabSz="1001624" rtl="0" eaLnBrk="0" fontAlgn="t" latinLnBrk="0" hangingPunct="0">
              <a:lnSpc>
                <a:spcPct val="100000"/>
              </a:lnSpc>
              <a:spcBef>
                <a:spcPct val="0"/>
              </a:spcBef>
              <a:spcAft>
                <a:spcPct val="0"/>
              </a:spcAft>
              <a:buClrTx/>
              <a:buSzTx/>
              <a:buFontTx/>
              <a:buNone/>
              <a:tabLst/>
              <a:defRPr/>
            </a:pPr>
            <a:r>
              <a:rPr lang="en-US" altLang="zh-CN" sz="3500" b="1" dirty="0" smtClean="0">
                <a:solidFill>
                  <a:schemeClr val="tx1">
                    <a:lumMod val="75000"/>
                    <a:lumOff val="25000"/>
                  </a:schemeClr>
                </a:solidFill>
                <a:latin typeface="微软雅黑" panose="020B0503020204020204" pitchFamily="34" charset="-122"/>
                <a:ea typeface="+mn-ea"/>
              </a:rPr>
              <a:t>Revision Record</a:t>
            </a:r>
            <a:endParaRPr lang="zh-CN" altLang="en-US" sz="3500" b="1" dirty="0" smtClean="0">
              <a:solidFill>
                <a:schemeClr val="tx1">
                  <a:lumMod val="75000"/>
                  <a:lumOff val="25000"/>
                </a:schemeClr>
              </a:solidFill>
              <a:latin typeface="微软雅黑" panose="020B0503020204020204" pitchFamily="34" charset="-122"/>
              <a:ea typeface="+mn-ea"/>
            </a:endParaRPr>
          </a:p>
        </p:txBody>
      </p:sp>
      <p:sp>
        <p:nvSpPr>
          <p:cNvPr id="64" name="Text Box 58"/>
          <p:cNvSpPr txBox="1">
            <a:spLocks noChangeArrowheads="1"/>
          </p:cNvSpPr>
          <p:nvPr userDrawn="1"/>
        </p:nvSpPr>
        <p:spPr bwMode="auto">
          <a:xfrm>
            <a:off x="7487791" y="368660"/>
            <a:ext cx="3996445" cy="523220"/>
          </a:xfrm>
          <a:prstGeom prst="rect">
            <a:avLst/>
          </a:prstGeom>
          <a:noFill/>
          <a:ln w="9525" algn="ctr">
            <a:noFill/>
            <a:miter lim="800000"/>
            <a:headEnd/>
            <a:tailEnd/>
          </a:ln>
        </p:spPr>
        <p:txBody>
          <a:bodyPr wrap="square">
            <a:spAutoFit/>
          </a:bodyPr>
          <a:lstStyle/>
          <a:p>
            <a:pPr>
              <a:spcBef>
                <a:spcPct val="50000"/>
              </a:spcBef>
            </a:pPr>
            <a:r>
              <a:rPr lang="en-US" altLang="zh-CN" sz="2800" kern="1200" dirty="0" smtClean="0">
                <a:solidFill>
                  <a:srgbClr val="4D4D4D"/>
                </a:solidFill>
                <a:latin typeface="微软雅黑" panose="020B0503020204020204" pitchFamily="34" charset="-122"/>
                <a:ea typeface="+mn-ea"/>
                <a:cs typeface="+mn-cs"/>
              </a:rPr>
              <a:t>Do Not Print this Page</a:t>
            </a:r>
            <a:endParaRPr lang="zh-CN" altLang="en-US" sz="2800" kern="1200" dirty="0">
              <a:solidFill>
                <a:srgbClr val="4D4D4D"/>
              </a:solidFill>
              <a:latin typeface="微软雅黑" panose="020B0503020204020204" pitchFamily="34" charset="-122"/>
              <a:ea typeface="+mn-ea"/>
              <a:cs typeface="+mn-cs"/>
            </a:endParaRPr>
          </a:p>
        </p:txBody>
      </p:sp>
      <p:graphicFrame>
        <p:nvGraphicFramePr>
          <p:cNvPr id="30" name="Group 3"/>
          <p:cNvGraphicFramePr>
            <a:graphicFrameLocks noGrp="1"/>
          </p:cNvGraphicFramePr>
          <p:nvPr userDrawn="1">
            <p:extLst>
              <p:ext uri="{D42A27DB-BD31-4B8C-83A1-F6EECF244321}">
                <p14:modId xmlns:p14="http://schemas.microsoft.com/office/powerpoint/2010/main" val="3494048295"/>
              </p:ext>
            </p:extLst>
          </p:nvPr>
        </p:nvGraphicFramePr>
        <p:xfrm>
          <a:off x="1007534" y="1232756"/>
          <a:ext cx="10464802" cy="1082675"/>
        </p:xfrm>
        <a:graphic>
          <a:graphicData uri="http://schemas.openxmlformats.org/drawingml/2006/table">
            <a:tbl>
              <a:tblPr/>
              <a:tblGrid>
                <a:gridCol w="3059004">
                  <a:extLst>
                    <a:ext uri="{9D8B030D-6E8A-4147-A177-3AD203B41FA5}">
                      <a16:colId xmlns="" xmlns:a16="http://schemas.microsoft.com/office/drawing/2014/main" val="20000"/>
                    </a:ext>
                  </a:extLst>
                </a:gridCol>
                <a:gridCol w="2155444">
                  <a:extLst>
                    <a:ext uri="{9D8B030D-6E8A-4147-A177-3AD203B41FA5}">
                      <a16:colId xmlns="" xmlns:a16="http://schemas.microsoft.com/office/drawing/2014/main" val="20001"/>
                    </a:ext>
                  </a:extLst>
                </a:gridCol>
                <a:gridCol w="2873927">
                  <a:extLst>
                    <a:ext uri="{9D8B030D-6E8A-4147-A177-3AD203B41FA5}">
                      <a16:colId xmlns="" xmlns:a16="http://schemas.microsoft.com/office/drawing/2014/main" val="20002"/>
                    </a:ext>
                  </a:extLst>
                </a:gridCol>
                <a:gridCol w="2376427">
                  <a:extLst>
                    <a:ext uri="{9D8B030D-6E8A-4147-A177-3AD203B41FA5}">
                      <a16:colId xmlns="" xmlns:a16="http://schemas.microsoft.com/office/drawing/2014/main"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微软雅黑" panose="020B0503020204020204" pitchFamily="34" charset="-122"/>
                          <a:ea typeface="+mn-ea"/>
                        </a:rPr>
                        <a:t>Course Code</a:t>
                      </a:r>
                      <a:endParaRPr kumimoji="1" lang="zh-CN" altLang="en-US" sz="1600" b="1" i="0" u="none" strike="noStrike" cap="none" normalizeH="0" baseline="0" dirty="0">
                        <a:ln>
                          <a:noFill/>
                        </a:ln>
                        <a:solidFill>
                          <a:schemeClr val="tx1"/>
                        </a:solidFill>
                        <a:effectLst/>
                        <a:latin typeface="微软雅黑" panose="020B0503020204020204" pitchFamily="34" charset="-122"/>
                        <a:ea typeface="+mn-ea"/>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微软雅黑" panose="020B0503020204020204" pitchFamily="34" charset="-122"/>
                          <a:ea typeface="+mn-ea"/>
                        </a:rPr>
                        <a:t>Product</a:t>
                      </a:r>
                      <a:endParaRPr kumimoji="1" lang="zh-CN" altLang="en-US" sz="1600" b="1" i="0" u="none" strike="noStrike" cap="none" normalizeH="0" baseline="0" dirty="0">
                        <a:ln>
                          <a:noFill/>
                        </a:ln>
                        <a:solidFill>
                          <a:schemeClr val="tx1"/>
                        </a:solidFill>
                        <a:effectLst/>
                        <a:latin typeface="微软雅黑" panose="020B0503020204020204" pitchFamily="34" charset="-122"/>
                        <a:ea typeface="+mn-ea"/>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微软雅黑" panose="020B0503020204020204" pitchFamily="34" charset="-122"/>
                          <a:ea typeface="+mn-ea"/>
                        </a:rPr>
                        <a:t>Product Version</a:t>
                      </a:r>
                      <a:endParaRPr kumimoji="1" lang="zh-CN" altLang="en-US" sz="1600" b="1" i="0" u="none" strike="noStrike" cap="none" normalizeH="0" baseline="0" dirty="0">
                        <a:ln>
                          <a:noFill/>
                        </a:ln>
                        <a:solidFill>
                          <a:schemeClr val="tx1"/>
                        </a:solidFill>
                        <a:effectLst/>
                        <a:latin typeface="微软雅黑" panose="020B0503020204020204" pitchFamily="34" charset="-122"/>
                        <a:ea typeface="+mn-ea"/>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a:ln>
                            <a:noFill/>
                          </a:ln>
                          <a:solidFill>
                            <a:schemeClr val="tx1"/>
                          </a:solidFill>
                          <a:effectLst/>
                          <a:latin typeface="微软雅黑" panose="020B0503020204020204" pitchFamily="34" charset="-122"/>
                          <a:ea typeface="+mn-ea"/>
                        </a:rPr>
                        <a:t>Course Version</a:t>
                      </a: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微软雅黑" panose="020B0503020204020204" pitchFamily="34" charset="-122"/>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微软雅黑" panose="020B0503020204020204" pitchFamily="34" charset="-122"/>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微软雅黑" panose="020B0503020204020204" pitchFamily="34" charset="-122"/>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微软雅黑" panose="020B0503020204020204" pitchFamily="34" charset="-122"/>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bl>
          </a:graphicData>
        </a:graphic>
      </p:graphicFrame>
      <p:graphicFrame>
        <p:nvGraphicFramePr>
          <p:cNvPr id="31" name="Group 21"/>
          <p:cNvGraphicFramePr>
            <a:graphicFrameLocks noGrp="1"/>
          </p:cNvGraphicFramePr>
          <p:nvPr userDrawn="1">
            <p:extLst>
              <p:ext uri="{D42A27DB-BD31-4B8C-83A1-F6EECF244321}">
                <p14:modId xmlns:p14="http://schemas.microsoft.com/office/powerpoint/2010/main" val="3173793265"/>
              </p:ext>
            </p:extLst>
          </p:nvPr>
        </p:nvGraphicFramePr>
        <p:xfrm>
          <a:off x="1007533" y="2529867"/>
          <a:ext cx="10464800" cy="3527425"/>
        </p:xfrm>
        <a:graphic>
          <a:graphicData uri="http://schemas.openxmlformats.org/drawingml/2006/table">
            <a:tbl>
              <a:tblPr/>
              <a:tblGrid>
                <a:gridCol w="3085809">
                  <a:extLst>
                    <a:ext uri="{9D8B030D-6E8A-4147-A177-3AD203B41FA5}">
                      <a16:colId xmlns="" xmlns:a16="http://schemas.microsoft.com/office/drawing/2014/main" val="20000"/>
                    </a:ext>
                  </a:extLst>
                </a:gridCol>
                <a:gridCol w="2155920">
                  <a:extLst>
                    <a:ext uri="{9D8B030D-6E8A-4147-A177-3AD203B41FA5}">
                      <a16:colId xmlns="" xmlns:a16="http://schemas.microsoft.com/office/drawing/2014/main" val="20001"/>
                    </a:ext>
                  </a:extLst>
                </a:gridCol>
                <a:gridCol w="2912127">
                  <a:extLst>
                    <a:ext uri="{9D8B030D-6E8A-4147-A177-3AD203B41FA5}">
                      <a16:colId xmlns="" xmlns:a16="http://schemas.microsoft.com/office/drawing/2014/main" val="20002"/>
                    </a:ext>
                  </a:extLst>
                </a:gridCol>
                <a:gridCol w="2310944">
                  <a:extLst>
                    <a:ext uri="{9D8B030D-6E8A-4147-A177-3AD203B41FA5}">
                      <a16:colId xmlns="" xmlns:a16="http://schemas.microsoft.com/office/drawing/2014/main"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微软雅黑" panose="020B0503020204020204" pitchFamily="34" charset="-122"/>
                          <a:ea typeface="+mn-ea"/>
                        </a:rPr>
                        <a:t>Author/ID</a:t>
                      </a:r>
                      <a:endParaRPr kumimoji="1" lang="zh-CN" altLang="en-US" sz="1600" b="1" i="0" u="none" strike="noStrike" cap="none" normalizeH="0" baseline="0" dirty="0">
                        <a:ln>
                          <a:noFill/>
                        </a:ln>
                        <a:solidFill>
                          <a:schemeClr val="tx1"/>
                        </a:solidFill>
                        <a:effectLst/>
                        <a:latin typeface="微软雅黑" panose="020B0503020204020204" pitchFamily="34" charset="-122"/>
                        <a:ea typeface="+mn-ea"/>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微软雅黑" panose="020B0503020204020204" pitchFamily="34" charset="-122"/>
                          <a:ea typeface="+mn-ea"/>
                        </a:rPr>
                        <a:t>Date</a:t>
                      </a:r>
                      <a:endParaRPr kumimoji="1" lang="zh-CN" altLang="en-US" sz="1600" b="1" i="0" u="none" strike="noStrike" cap="none" normalizeH="0" baseline="0" dirty="0">
                        <a:ln>
                          <a:noFill/>
                        </a:ln>
                        <a:solidFill>
                          <a:schemeClr val="tx1"/>
                        </a:solidFill>
                        <a:effectLst/>
                        <a:latin typeface="微软雅黑" panose="020B0503020204020204" pitchFamily="34" charset="-122"/>
                        <a:ea typeface="+mn-ea"/>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微软雅黑" panose="020B0503020204020204" pitchFamily="34" charset="-122"/>
                          <a:ea typeface="+mn-ea"/>
                        </a:rPr>
                        <a:t>Reviewer/ID</a:t>
                      </a:r>
                      <a:endParaRPr kumimoji="1" lang="zh-CN" altLang="en-US" sz="1600" b="1" i="0" u="none" strike="noStrike" cap="none" normalizeH="0" baseline="0" dirty="0">
                        <a:ln>
                          <a:noFill/>
                        </a:ln>
                        <a:solidFill>
                          <a:schemeClr val="tx1"/>
                        </a:solidFill>
                        <a:effectLst/>
                        <a:latin typeface="微软雅黑" panose="020B0503020204020204" pitchFamily="34" charset="-122"/>
                        <a:ea typeface="+mn-ea"/>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微软雅黑" panose="020B0503020204020204" pitchFamily="34" charset="-122"/>
                          <a:ea typeface="+mn-ea"/>
                        </a:rPr>
                        <a:t>New</a:t>
                      </a:r>
                      <a:r>
                        <a:rPr kumimoji="1" lang="zh-CN" altLang="zh-CN" sz="1600" b="1" i="0" u="none" strike="noStrike" cap="none" normalizeH="0" baseline="0" dirty="0">
                          <a:ln>
                            <a:noFill/>
                          </a:ln>
                          <a:solidFill>
                            <a:schemeClr val="tx1"/>
                          </a:solidFill>
                          <a:effectLst/>
                          <a:latin typeface="微软雅黑" panose="020B0503020204020204" pitchFamily="34" charset="-122"/>
                          <a:ea typeface="+mn-ea"/>
                        </a:rPr>
                        <a:t>/</a:t>
                      </a:r>
                      <a:r>
                        <a:rPr kumimoji="1" lang="en-US" altLang="zh-CN" sz="1600" b="1" i="0" u="none" strike="noStrike" cap="none" normalizeH="0" baseline="0" dirty="0">
                          <a:ln>
                            <a:noFill/>
                          </a:ln>
                          <a:solidFill>
                            <a:schemeClr val="tx1"/>
                          </a:solidFill>
                          <a:effectLst/>
                          <a:latin typeface="微软雅黑" panose="020B0503020204020204" pitchFamily="34" charset="-122"/>
                          <a:ea typeface="+mn-ea"/>
                        </a:rPr>
                        <a:t> Update</a:t>
                      </a:r>
                      <a:endParaRPr kumimoji="1" lang="zh-CN" altLang="en-US" sz="1600" b="1" i="0" u="none" strike="noStrike" cap="none" normalizeH="0" baseline="0" dirty="0">
                        <a:ln>
                          <a:noFill/>
                        </a:ln>
                        <a:solidFill>
                          <a:schemeClr val="tx1"/>
                        </a:solidFill>
                        <a:effectLst/>
                        <a:latin typeface="微软雅黑" panose="020B0503020204020204" pitchFamily="34" charset="-122"/>
                        <a:ea typeface="+mn-ea"/>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微软雅黑" panose="020B0503020204020204" pitchFamily="34" charset="-122"/>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微软雅黑" panose="020B0503020204020204" pitchFamily="34" charset="-122"/>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微软雅黑" panose="020B0503020204020204" pitchFamily="34" charset="-122"/>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微软雅黑" panose="020B0503020204020204" pitchFamily="34" charset="-122"/>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微软雅黑" panose="020B0503020204020204" pitchFamily="34" charset="-122"/>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微软雅黑" panose="020B0503020204020204" pitchFamily="34" charset="-122"/>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微软雅黑" panose="020B0503020204020204" pitchFamily="34" charset="-122"/>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微软雅黑" panose="020B0503020204020204" pitchFamily="34" charset="-122"/>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微软雅黑" panose="020B0503020204020204" pitchFamily="34" charset="-122"/>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微软雅黑" panose="020B0503020204020204" pitchFamily="34" charset="-122"/>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微软雅黑" panose="020B0503020204020204" pitchFamily="34" charset="-122"/>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微软雅黑" panose="020B0503020204020204" pitchFamily="34" charset="-122"/>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微软雅黑" panose="020B0503020204020204" pitchFamily="34" charset="-122"/>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微软雅黑" panose="020B0503020204020204" pitchFamily="34" charset="-122"/>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微软雅黑" panose="020B0503020204020204" pitchFamily="34" charset="-122"/>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微软雅黑" panose="020B0503020204020204" pitchFamily="34" charset="-122"/>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微软雅黑" panose="020B0503020204020204" pitchFamily="34" charset="-122"/>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微软雅黑" panose="020B0503020204020204" pitchFamily="34" charset="-122"/>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微软雅黑" panose="020B0503020204020204" pitchFamily="34" charset="-122"/>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微软雅黑" panose="020B0503020204020204" pitchFamily="34" charset="-122"/>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微软雅黑" panose="020B0503020204020204" pitchFamily="34" charset="-122"/>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微软雅黑" panose="020B0503020204020204" pitchFamily="34" charset="-122"/>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微软雅黑" panose="020B0503020204020204" pitchFamily="34" charset="-122"/>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微软雅黑" panose="020B0503020204020204" pitchFamily="34" charset="-122"/>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470491851"/>
                  </a:ext>
                </a:extLst>
              </a:tr>
            </a:tbl>
          </a:graphicData>
        </a:graphic>
      </p:graphicFrame>
      <p:sp>
        <p:nvSpPr>
          <p:cNvPr id="32" name="文本占位符 7"/>
          <p:cNvSpPr>
            <a:spLocks noGrp="1"/>
          </p:cNvSpPr>
          <p:nvPr>
            <p:ph type="body" sz="quarter" idx="17" hasCustomPrompt="1"/>
          </p:nvPr>
        </p:nvSpPr>
        <p:spPr>
          <a:xfrm>
            <a:off x="1007535" y="1803960"/>
            <a:ext cx="3024237"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Course Code</a:t>
            </a:r>
          </a:p>
        </p:txBody>
      </p:sp>
      <p:sp>
        <p:nvSpPr>
          <p:cNvPr id="33" name="文本占位符 7"/>
          <p:cNvSpPr>
            <a:spLocks noGrp="1"/>
          </p:cNvSpPr>
          <p:nvPr>
            <p:ph type="body" sz="quarter" idx="18" hasCustomPrompt="1"/>
          </p:nvPr>
        </p:nvSpPr>
        <p:spPr>
          <a:xfrm>
            <a:off x="4079776" y="1803960"/>
            <a:ext cx="21100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Product</a:t>
            </a:r>
          </a:p>
        </p:txBody>
      </p:sp>
      <p:sp>
        <p:nvSpPr>
          <p:cNvPr id="34" name="文本占位符 7"/>
          <p:cNvSpPr>
            <a:spLocks noGrp="1"/>
          </p:cNvSpPr>
          <p:nvPr>
            <p:ph type="body" sz="quarter" idx="19" hasCustomPrompt="1"/>
          </p:nvPr>
        </p:nvSpPr>
        <p:spPr>
          <a:xfrm>
            <a:off x="6239934" y="1803960"/>
            <a:ext cx="284439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X.X</a:t>
            </a:r>
          </a:p>
        </p:txBody>
      </p:sp>
      <p:sp>
        <p:nvSpPr>
          <p:cNvPr id="47" name="文本占位符 7"/>
          <p:cNvSpPr>
            <a:spLocks noGrp="1"/>
          </p:cNvSpPr>
          <p:nvPr>
            <p:ph type="body" sz="quarter" idx="20" hasCustomPrompt="1"/>
          </p:nvPr>
        </p:nvSpPr>
        <p:spPr>
          <a:xfrm>
            <a:off x="9084332" y="1803960"/>
            <a:ext cx="2388001"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X.X</a:t>
            </a:r>
          </a:p>
        </p:txBody>
      </p:sp>
      <p:sp>
        <p:nvSpPr>
          <p:cNvPr id="48" name="文本占位符 7"/>
          <p:cNvSpPr>
            <a:spLocks noGrp="1"/>
          </p:cNvSpPr>
          <p:nvPr>
            <p:ph type="body" sz="quarter" idx="13" hasCustomPrompt="1"/>
          </p:nvPr>
        </p:nvSpPr>
        <p:spPr>
          <a:xfrm>
            <a:off x="1007533" y="3089025"/>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Author/ID</a:t>
            </a:r>
          </a:p>
        </p:txBody>
      </p:sp>
      <p:sp>
        <p:nvSpPr>
          <p:cNvPr id="49" name="文本占位符 7"/>
          <p:cNvSpPr>
            <a:spLocks noGrp="1"/>
          </p:cNvSpPr>
          <p:nvPr>
            <p:ph type="body" sz="quarter" idx="14" hasCustomPrompt="1"/>
          </p:nvPr>
        </p:nvSpPr>
        <p:spPr>
          <a:xfrm>
            <a:off x="4079776" y="3089025"/>
            <a:ext cx="2160157"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2015.01.25</a:t>
            </a:r>
            <a:endParaRPr lang="zh-CN" altLang="en-US" dirty="0"/>
          </a:p>
        </p:txBody>
      </p:sp>
      <p:sp>
        <p:nvSpPr>
          <p:cNvPr id="50" name="文本占位符 7"/>
          <p:cNvSpPr>
            <a:spLocks noGrp="1"/>
          </p:cNvSpPr>
          <p:nvPr>
            <p:ph type="body" sz="quarter" idx="15" hasCustomPrompt="1"/>
          </p:nvPr>
        </p:nvSpPr>
        <p:spPr>
          <a:xfrm>
            <a:off x="6239933" y="3089025"/>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Reviewer/ID</a:t>
            </a:r>
          </a:p>
        </p:txBody>
      </p:sp>
      <p:sp>
        <p:nvSpPr>
          <p:cNvPr id="51" name="文本占位符 7"/>
          <p:cNvSpPr>
            <a:spLocks noGrp="1"/>
          </p:cNvSpPr>
          <p:nvPr>
            <p:ph type="body" sz="quarter" idx="16" hasCustomPrompt="1"/>
          </p:nvPr>
        </p:nvSpPr>
        <p:spPr>
          <a:xfrm>
            <a:off x="9168341" y="3089025"/>
            <a:ext cx="2303992"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Type</a:t>
            </a:r>
            <a:endParaRPr lang="zh-CN" altLang="en-US" dirty="0"/>
          </a:p>
        </p:txBody>
      </p:sp>
      <p:sp>
        <p:nvSpPr>
          <p:cNvPr id="52" name="文本占位符 7">
            <a:extLst>
              <a:ext uri="{FF2B5EF4-FFF2-40B4-BE49-F238E27FC236}">
                <a16:creationId xmlns="" xmlns:a16="http://schemas.microsoft.com/office/drawing/2014/main" id="{44F86C3E-C49E-485B-8EB0-960F41282238}"/>
              </a:ext>
            </a:extLst>
          </p:cNvPr>
          <p:cNvSpPr>
            <a:spLocks noGrp="1"/>
          </p:cNvSpPr>
          <p:nvPr>
            <p:ph type="body" sz="quarter" idx="21" hasCustomPrompt="1"/>
          </p:nvPr>
        </p:nvSpPr>
        <p:spPr>
          <a:xfrm>
            <a:off x="1019436" y="3608189"/>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Author/ID</a:t>
            </a:r>
          </a:p>
        </p:txBody>
      </p:sp>
      <p:sp>
        <p:nvSpPr>
          <p:cNvPr id="53" name="文本占位符 7">
            <a:extLst>
              <a:ext uri="{FF2B5EF4-FFF2-40B4-BE49-F238E27FC236}">
                <a16:creationId xmlns="" xmlns:a16="http://schemas.microsoft.com/office/drawing/2014/main" id="{DB3D228B-4BFD-4782-B68D-12F66EA8C589}"/>
              </a:ext>
            </a:extLst>
          </p:cNvPr>
          <p:cNvSpPr>
            <a:spLocks noGrp="1"/>
          </p:cNvSpPr>
          <p:nvPr>
            <p:ph type="body" sz="quarter" idx="22" hasCustomPrompt="1"/>
          </p:nvPr>
        </p:nvSpPr>
        <p:spPr>
          <a:xfrm>
            <a:off x="4091679" y="3608189"/>
            <a:ext cx="2160157"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2015.01.25</a:t>
            </a:r>
            <a:endParaRPr lang="zh-CN" altLang="en-US" dirty="0"/>
          </a:p>
        </p:txBody>
      </p:sp>
      <p:sp>
        <p:nvSpPr>
          <p:cNvPr id="54" name="文本占位符 7">
            <a:extLst>
              <a:ext uri="{FF2B5EF4-FFF2-40B4-BE49-F238E27FC236}">
                <a16:creationId xmlns="" xmlns:a16="http://schemas.microsoft.com/office/drawing/2014/main" id="{FECCD724-6B1F-4104-8A9B-6B6764A3F859}"/>
              </a:ext>
            </a:extLst>
          </p:cNvPr>
          <p:cNvSpPr>
            <a:spLocks noGrp="1"/>
          </p:cNvSpPr>
          <p:nvPr>
            <p:ph type="body" sz="quarter" idx="23" hasCustomPrompt="1"/>
          </p:nvPr>
        </p:nvSpPr>
        <p:spPr>
          <a:xfrm>
            <a:off x="6251836" y="3608189"/>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Reviewer/ID</a:t>
            </a:r>
          </a:p>
        </p:txBody>
      </p:sp>
      <p:sp>
        <p:nvSpPr>
          <p:cNvPr id="55" name="文本占位符 7">
            <a:extLst>
              <a:ext uri="{FF2B5EF4-FFF2-40B4-BE49-F238E27FC236}">
                <a16:creationId xmlns="" xmlns:a16="http://schemas.microsoft.com/office/drawing/2014/main" id="{57E1C633-41F6-4A25-9DB3-D6799CE610DD}"/>
              </a:ext>
            </a:extLst>
          </p:cNvPr>
          <p:cNvSpPr>
            <a:spLocks noGrp="1"/>
          </p:cNvSpPr>
          <p:nvPr>
            <p:ph type="body" sz="quarter" idx="24" hasCustomPrompt="1"/>
          </p:nvPr>
        </p:nvSpPr>
        <p:spPr>
          <a:xfrm>
            <a:off x="9180244" y="3608189"/>
            <a:ext cx="2303992"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Type</a:t>
            </a:r>
            <a:endParaRPr lang="zh-CN" altLang="en-US" dirty="0"/>
          </a:p>
        </p:txBody>
      </p:sp>
      <p:sp>
        <p:nvSpPr>
          <p:cNvPr id="56" name="文本占位符 7">
            <a:extLst>
              <a:ext uri="{FF2B5EF4-FFF2-40B4-BE49-F238E27FC236}">
                <a16:creationId xmlns="" xmlns:a16="http://schemas.microsoft.com/office/drawing/2014/main" id="{C68CBD59-B896-4217-9781-389A1B11CE8D}"/>
              </a:ext>
            </a:extLst>
          </p:cNvPr>
          <p:cNvSpPr>
            <a:spLocks noGrp="1"/>
          </p:cNvSpPr>
          <p:nvPr>
            <p:ph type="body" sz="quarter" idx="25" hasCustomPrompt="1"/>
          </p:nvPr>
        </p:nvSpPr>
        <p:spPr>
          <a:xfrm>
            <a:off x="995796" y="4077072"/>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Author/ID</a:t>
            </a:r>
          </a:p>
        </p:txBody>
      </p:sp>
      <p:sp>
        <p:nvSpPr>
          <p:cNvPr id="57" name="文本占位符 7">
            <a:extLst>
              <a:ext uri="{FF2B5EF4-FFF2-40B4-BE49-F238E27FC236}">
                <a16:creationId xmlns="" xmlns:a16="http://schemas.microsoft.com/office/drawing/2014/main" id="{791E82EE-AF55-486C-953D-3BD5CEE81CE4}"/>
              </a:ext>
            </a:extLst>
          </p:cNvPr>
          <p:cNvSpPr>
            <a:spLocks noGrp="1"/>
          </p:cNvSpPr>
          <p:nvPr>
            <p:ph type="body" sz="quarter" idx="26" hasCustomPrompt="1"/>
          </p:nvPr>
        </p:nvSpPr>
        <p:spPr>
          <a:xfrm>
            <a:off x="4068039" y="4077072"/>
            <a:ext cx="2160157"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2015.01.25</a:t>
            </a:r>
            <a:endParaRPr lang="zh-CN" altLang="en-US" dirty="0"/>
          </a:p>
        </p:txBody>
      </p:sp>
      <p:sp>
        <p:nvSpPr>
          <p:cNvPr id="58" name="文本占位符 7">
            <a:extLst>
              <a:ext uri="{FF2B5EF4-FFF2-40B4-BE49-F238E27FC236}">
                <a16:creationId xmlns="" xmlns:a16="http://schemas.microsoft.com/office/drawing/2014/main" id="{0F4FBCD0-2E04-4942-AFAF-B2774F425FB6}"/>
              </a:ext>
            </a:extLst>
          </p:cNvPr>
          <p:cNvSpPr>
            <a:spLocks noGrp="1"/>
          </p:cNvSpPr>
          <p:nvPr>
            <p:ph type="body" sz="quarter" idx="27" hasCustomPrompt="1"/>
          </p:nvPr>
        </p:nvSpPr>
        <p:spPr>
          <a:xfrm>
            <a:off x="6228196" y="4077072"/>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Reviewer/ID</a:t>
            </a:r>
          </a:p>
        </p:txBody>
      </p:sp>
      <p:sp>
        <p:nvSpPr>
          <p:cNvPr id="59" name="文本占位符 7">
            <a:extLst>
              <a:ext uri="{FF2B5EF4-FFF2-40B4-BE49-F238E27FC236}">
                <a16:creationId xmlns="" xmlns:a16="http://schemas.microsoft.com/office/drawing/2014/main" id="{701F8BDF-8D3E-4528-8B32-92CDA38CF25C}"/>
              </a:ext>
            </a:extLst>
          </p:cNvPr>
          <p:cNvSpPr>
            <a:spLocks noGrp="1"/>
          </p:cNvSpPr>
          <p:nvPr>
            <p:ph type="body" sz="quarter" idx="28" hasCustomPrompt="1"/>
          </p:nvPr>
        </p:nvSpPr>
        <p:spPr>
          <a:xfrm>
            <a:off x="9156604" y="4077072"/>
            <a:ext cx="2303992"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Type</a:t>
            </a:r>
            <a:endParaRPr lang="zh-CN" altLang="en-US" dirty="0"/>
          </a:p>
        </p:txBody>
      </p:sp>
      <p:sp>
        <p:nvSpPr>
          <p:cNvPr id="60" name="文本占位符 7">
            <a:extLst>
              <a:ext uri="{FF2B5EF4-FFF2-40B4-BE49-F238E27FC236}">
                <a16:creationId xmlns="" xmlns:a16="http://schemas.microsoft.com/office/drawing/2014/main" id="{2DAE044E-F1B2-424B-BDD0-3E92A10C4695}"/>
              </a:ext>
            </a:extLst>
          </p:cNvPr>
          <p:cNvSpPr>
            <a:spLocks noGrp="1"/>
          </p:cNvSpPr>
          <p:nvPr>
            <p:ph type="body" sz="quarter" idx="29" hasCustomPrompt="1"/>
          </p:nvPr>
        </p:nvSpPr>
        <p:spPr>
          <a:xfrm>
            <a:off x="1019436" y="4581128"/>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Author/ID</a:t>
            </a:r>
          </a:p>
        </p:txBody>
      </p:sp>
      <p:sp>
        <p:nvSpPr>
          <p:cNvPr id="61" name="文本占位符 7">
            <a:extLst>
              <a:ext uri="{FF2B5EF4-FFF2-40B4-BE49-F238E27FC236}">
                <a16:creationId xmlns="" xmlns:a16="http://schemas.microsoft.com/office/drawing/2014/main" id="{19929436-360F-44DC-A864-1DA42B59198F}"/>
              </a:ext>
            </a:extLst>
          </p:cNvPr>
          <p:cNvSpPr>
            <a:spLocks noGrp="1"/>
          </p:cNvSpPr>
          <p:nvPr>
            <p:ph type="body" sz="quarter" idx="30" hasCustomPrompt="1"/>
          </p:nvPr>
        </p:nvSpPr>
        <p:spPr>
          <a:xfrm>
            <a:off x="4091679" y="4581128"/>
            <a:ext cx="2160157"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2015.01.25</a:t>
            </a:r>
            <a:endParaRPr lang="zh-CN" altLang="en-US" dirty="0"/>
          </a:p>
        </p:txBody>
      </p:sp>
      <p:sp>
        <p:nvSpPr>
          <p:cNvPr id="62" name="文本占位符 7">
            <a:extLst>
              <a:ext uri="{FF2B5EF4-FFF2-40B4-BE49-F238E27FC236}">
                <a16:creationId xmlns="" xmlns:a16="http://schemas.microsoft.com/office/drawing/2014/main" id="{E3F04EDE-0D87-45F2-9033-289878AAF2FA}"/>
              </a:ext>
            </a:extLst>
          </p:cNvPr>
          <p:cNvSpPr>
            <a:spLocks noGrp="1"/>
          </p:cNvSpPr>
          <p:nvPr>
            <p:ph type="body" sz="quarter" idx="31" hasCustomPrompt="1"/>
          </p:nvPr>
        </p:nvSpPr>
        <p:spPr>
          <a:xfrm>
            <a:off x="6251836" y="4581128"/>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Reviewer/ID</a:t>
            </a:r>
          </a:p>
        </p:txBody>
      </p:sp>
      <p:sp>
        <p:nvSpPr>
          <p:cNvPr id="77" name="文本占位符 7">
            <a:extLst>
              <a:ext uri="{FF2B5EF4-FFF2-40B4-BE49-F238E27FC236}">
                <a16:creationId xmlns="" xmlns:a16="http://schemas.microsoft.com/office/drawing/2014/main" id="{3F9FD2BB-87FB-42F0-8418-F87E96763F68}"/>
              </a:ext>
            </a:extLst>
          </p:cNvPr>
          <p:cNvSpPr>
            <a:spLocks noGrp="1"/>
          </p:cNvSpPr>
          <p:nvPr>
            <p:ph type="body" sz="quarter" idx="32" hasCustomPrompt="1"/>
          </p:nvPr>
        </p:nvSpPr>
        <p:spPr>
          <a:xfrm>
            <a:off x="9180244" y="4581128"/>
            <a:ext cx="2303992"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Type</a:t>
            </a:r>
            <a:endParaRPr lang="zh-CN" altLang="en-US" dirty="0"/>
          </a:p>
        </p:txBody>
      </p:sp>
      <p:sp>
        <p:nvSpPr>
          <p:cNvPr id="78" name="文本占位符 7">
            <a:extLst>
              <a:ext uri="{FF2B5EF4-FFF2-40B4-BE49-F238E27FC236}">
                <a16:creationId xmlns="" xmlns:a16="http://schemas.microsoft.com/office/drawing/2014/main" id="{450C36C1-EC46-4EAC-8A54-EFB2EF58F730}"/>
              </a:ext>
            </a:extLst>
          </p:cNvPr>
          <p:cNvSpPr>
            <a:spLocks noGrp="1"/>
          </p:cNvSpPr>
          <p:nvPr>
            <p:ph type="body" sz="quarter" idx="33" hasCustomPrompt="1"/>
          </p:nvPr>
        </p:nvSpPr>
        <p:spPr>
          <a:xfrm>
            <a:off x="995796" y="5049180"/>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Author/ID</a:t>
            </a:r>
          </a:p>
        </p:txBody>
      </p:sp>
      <p:sp>
        <p:nvSpPr>
          <p:cNvPr id="79" name="文本占位符 7">
            <a:extLst>
              <a:ext uri="{FF2B5EF4-FFF2-40B4-BE49-F238E27FC236}">
                <a16:creationId xmlns="" xmlns:a16="http://schemas.microsoft.com/office/drawing/2014/main" id="{06E305FB-6351-4BDD-B27A-CA91C0B55424}"/>
              </a:ext>
            </a:extLst>
          </p:cNvPr>
          <p:cNvSpPr>
            <a:spLocks noGrp="1"/>
          </p:cNvSpPr>
          <p:nvPr>
            <p:ph type="body" sz="quarter" idx="34" hasCustomPrompt="1"/>
          </p:nvPr>
        </p:nvSpPr>
        <p:spPr>
          <a:xfrm>
            <a:off x="4068039" y="5049180"/>
            <a:ext cx="2160157"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2015.01.25</a:t>
            </a:r>
            <a:endParaRPr lang="zh-CN" altLang="en-US" dirty="0"/>
          </a:p>
        </p:txBody>
      </p:sp>
      <p:sp>
        <p:nvSpPr>
          <p:cNvPr id="80" name="文本占位符 7">
            <a:extLst>
              <a:ext uri="{FF2B5EF4-FFF2-40B4-BE49-F238E27FC236}">
                <a16:creationId xmlns="" xmlns:a16="http://schemas.microsoft.com/office/drawing/2014/main" id="{986CE630-9BBE-44AB-B3AC-29A48255E185}"/>
              </a:ext>
            </a:extLst>
          </p:cNvPr>
          <p:cNvSpPr>
            <a:spLocks noGrp="1"/>
          </p:cNvSpPr>
          <p:nvPr>
            <p:ph type="body" sz="quarter" idx="35" hasCustomPrompt="1"/>
          </p:nvPr>
        </p:nvSpPr>
        <p:spPr>
          <a:xfrm>
            <a:off x="6228196" y="5049180"/>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Reviewer/ID</a:t>
            </a:r>
          </a:p>
        </p:txBody>
      </p:sp>
      <p:sp>
        <p:nvSpPr>
          <p:cNvPr id="81" name="文本占位符 7">
            <a:extLst>
              <a:ext uri="{FF2B5EF4-FFF2-40B4-BE49-F238E27FC236}">
                <a16:creationId xmlns="" xmlns:a16="http://schemas.microsoft.com/office/drawing/2014/main" id="{4DDD786F-E21B-4BBC-A377-D2EC3EE50688}"/>
              </a:ext>
            </a:extLst>
          </p:cNvPr>
          <p:cNvSpPr>
            <a:spLocks noGrp="1"/>
          </p:cNvSpPr>
          <p:nvPr>
            <p:ph type="body" sz="quarter" idx="36" hasCustomPrompt="1"/>
          </p:nvPr>
        </p:nvSpPr>
        <p:spPr>
          <a:xfrm>
            <a:off x="9156604" y="5049180"/>
            <a:ext cx="2303992"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Type</a:t>
            </a:r>
            <a:endParaRPr lang="zh-CN" altLang="en-US" dirty="0"/>
          </a:p>
        </p:txBody>
      </p:sp>
      <p:sp>
        <p:nvSpPr>
          <p:cNvPr id="82" name="文本占位符 7">
            <a:extLst>
              <a:ext uri="{FF2B5EF4-FFF2-40B4-BE49-F238E27FC236}">
                <a16:creationId xmlns="" xmlns:a16="http://schemas.microsoft.com/office/drawing/2014/main" id="{EE728293-3BC5-4224-A4F0-27996EC76EA2}"/>
              </a:ext>
            </a:extLst>
          </p:cNvPr>
          <p:cNvSpPr>
            <a:spLocks noGrp="1"/>
          </p:cNvSpPr>
          <p:nvPr>
            <p:ph type="body" sz="quarter" idx="37" hasCustomPrompt="1"/>
          </p:nvPr>
        </p:nvSpPr>
        <p:spPr>
          <a:xfrm>
            <a:off x="1019436" y="5553236"/>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Author/ID</a:t>
            </a:r>
          </a:p>
        </p:txBody>
      </p:sp>
      <p:sp>
        <p:nvSpPr>
          <p:cNvPr id="83" name="文本占位符 7">
            <a:extLst>
              <a:ext uri="{FF2B5EF4-FFF2-40B4-BE49-F238E27FC236}">
                <a16:creationId xmlns="" xmlns:a16="http://schemas.microsoft.com/office/drawing/2014/main" id="{84C5C924-BCE5-46C8-9041-30EDC3D85E52}"/>
              </a:ext>
            </a:extLst>
          </p:cNvPr>
          <p:cNvSpPr>
            <a:spLocks noGrp="1"/>
          </p:cNvSpPr>
          <p:nvPr>
            <p:ph type="body" sz="quarter" idx="38" hasCustomPrompt="1"/>
          </p:nvPr>
        </p:nvSpPr>
        <p:spPr>
          <a:xfrm>
            <a:off x="4091679" y="5553236"/>
            <a:ext cx="2160157"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2015.01.25</a:t>
            </a:r>
            <a:endParaRPr lang="zh-CN" altLang="en-US" dirty="0"/>
          </a:p>
        </p:txBody>
      </p:sp>
      <p:sp>
        <p:nvSpPr>
          <p:cNvPr id="84" name="文本占位符 7">
            <a:extLst>
              <a:ext uri="{FF2B5EF4-FFF2-40B4-BE49-F238E27FC236}">
                <a16:creationId xmlns="" xmlns:a16="http://schemas.microsoft.com/office/drawing/2014/main" id="{1DBD4C29-C885-4339-873D-B55FBD81DDFE}"/>
              </a:ext>
            </a:extLst>
          </p:cNvPr>
          <p:cNvSpPr>
            <a:spLocks noGrp="1"/>
          </p:cNvSpPr>
          <p:nvPr>
            <p:ph type="body" sz="quarter" idx="39" hasCustomPrompt="1"/>
          </p:nvPr>
        </p:nvSpPr>
        <p:spPr>
          <a:xfrm>
            <a:off x="6251836" y="5553236"/>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Reviewer/ID</a:t>
            </a:r>
          </a:p>
        </p:txBody>
      </p:sp>
      <p:sp>
        <p:nvSpPr>
          <p:cNvPr id="85" name="文本占位符 7">
            <a:extLst>
              <a:ext uri="{FF2B5EF4-FFF2-40B4-BE49-F238E27FC236}">
                <a16:creationId xmlns="" xmlns:a16="http://schemas.microsoft.com/office/drawing/2014/main" id="{6D84506C-645A-472E-A06C-3A65A7744312}"/>
              </a:ext>
            </a:extLst>
          </p:cNvPr>
          <p:cNvSpPr>
            <a:spLocks noGrp="1"/>
          </p:cNvSpPr>
          <p:nvPr>
            <p:ph type="body" sz="quarter" idx="40" hasCustomPrompt="1"/>
          </p:nvPr>
        </p:nvSpPr>
        <p:spPr>
          <a:xfrm>
            <a:off x="9180244" y="5553236"/>
            <a:ext cx="2303992"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Type</a:t>
            </a:r>
            <a:endParaRPr lang="zh-CN" altLang="en-US"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Quiz">
    <p:spTree>
      <p:nvGrpSpPr>
        <p:cNvPr id="1" name=""/>
        <p:cNvGrpSpPr/>
        <p:nvPr/>
      </p:nvGrpSpPr>
      <p:grpSpPr>
        <a:xfrm>
          <a:off x="0" y="0"/>
          <a:ext cx="0" cy="0"/>
          <a:chOff x="0" y="0"/>
          <a:chExt cx="0" cy="0"/>
        </a:xfrm>
      </p:grpSpPr>
      <p:sp>
        <p:nvSpPr>
          <p:cNvPr id="4" name="文本占位符 6"/>
          <p:cNvSpPr>
            <a:spLocks noGrp="1"/>
          </p:cNvSpPr>
          <p:nvPr>
            <p:ph type="body" sz="quarter" idx="10" hasCustomPrompt="1"/>
          </p:nvPr>
        </p:nvSpPr>
        <p:spPr>
          <a:xfrm>
            <a:off x="912285" y="1233487"/>
            <a:ext cx="10560049" cy="4680000"/>
          </a:xfrm>
          <a:prstGeom prst="rect">
            <a:avLst/>
          </a:prstGeom>
        </p:spPr>
        <p:txBody>
          <a:bodyPr/>
          <a:lstStyle>
            <a:lvl1pPr marL="457200" marR="0" indent="-457200" algn="just" defTabSz="801688" rtl="0" eaLnBrk="1" fontAlgn="base" latinLnBrk="0" hangingPunct="1">
              <a:lnSpc>
                <a:spcPct val="140000"/>
              </a:lnSpc>
              <a:spcBef>
                <a:spcPct val="30000"/>
              </a:spcBef>
              <a:spcAft>
                <a:spcPct val="0"/>
              </a:spcAft>
              <a:buClr>
                <a:srgbClr val="808080"/>
              </a:buClr>
              <a:buSzPct val="100000"/>
              <a:buFont typeface="+mj-lt"/>
              <a:buAutoNum type="arabicPeriod"/>
              <a:tabLst/>
              <a:defRPr sz="2000">
                <a:latin typeface="+mn-ea"/>
                <a:ea typeface="+mn-ea"/>
                <a:cs typeface="Arial" panose="020B0604020202020204" pitchFamily="34" charset="0"/>
              </a:defRPr>
            </a:lvl1pPr>
            <a:lvl2pPr marL="401637" indent="0" algn="just">
              <a:buSzPct val="100000"/>
              <a:buFont typeface="+mj-lt"/>
              <a:buNone/>
              <a:defRPr sz="1800"/>
            </a:lvl2pPr>
            <a:lvl3pPr>
              <a:defRPr/>
            </a:lvl3pPr>
            <a:lvl5pPr>
              <a:buNone/>
              <a:defRPr/>
            </a:lvl5pPr>
          </a:lstStyle>
          <a:p>
            <a:r>
              <a:rPr lang="en-US" altLang="zh-CN" dirty="0" smtClean="0"/>
              <a:t>Question description.</a:t>
            </a:r>
            <a:endParaRPr lang="en-US" altLang="zh-CN" dirty="0"/>
          </a:p>
        </p:txBody>
      </p:sp>
      <p:sp>
        <p:nvSpPr>
          <p:cNvPr id="5"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1665402"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a:r>
              <a:rPr lang="en-US" altLang="zh-CN" dirty="0" smtClean="0">
                <a:latin typeface="微软雅黑" panose="020B0503020204020204" pitchFamily="34" charset="-122"/>
              </a:rPr>
              <a:t>Quiz</a:t>
            </a:r>
            <a:endParaRPr lang="en-US" altLang="zh-CN" dirty="0">
              <a:latin typeface="微软雅黑" panose="020B0503020204020204" pitchFamily="34" charset="-122"/>
            </a:endParaRPr>
          </a:p>
        </p:txBody>
      </p:sp>
      <p:sp>
        <p:nvSpPr>
          <p:cNvPr id="8"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微软雅黑" panose="020B0503020204020204" pitchFamily="34" charset="-122"/>
              <a:ea typeface="+mn-ea"/>
            </a:endParaRPr>
          </a:p>
        </p:txBody>
      </p:sp>
      <p:sp>
        <p:nvSpPr>
          <p:cNvPr id="9"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微软雅黑" panose="020B0503020204020204" pitchFamily="34" charset="-122"/>
              <a:ea typeface="+mn-ea"/>
            </a:endParaRPr>
          </a:p>
        </p:txBody>
      </p:sp>
      <p:grpSp>
        <p:nvGrpSpPr>
          <p:cNvPr id="10" name="组合 9"/>
          <p:cNvGrpSpPr/>
          <p:nvPr userDrawn="1"/>
        </p:nvGrpSpPr>
        <p:grpSpPr>
          <a:xfrm>
            <a:off x="479376" y="424270"/>
            <a:ext cx="495619" cy="592462"/>
            <a:chOff x="5554662" y="2422526"/>
            <a:chExt cx="690564" cy="825500"/>
          </a:xfrm>
          <a:solidFill>
            <a:schemeClr val="bg1"/>
          </a:solidFill>
        </p:grpSpPr>
        <p:sp>
          <p:nvSpPr>
            <p:cNvPr id="11" name="Freeform 30"/>
            <p:cNvSpPr>
              <a:spLocks/>
            </p:cNvSpPr>
            <p:nvPr/>
          </p:nvSpPr>
          <p:spPr bwMode="auto">
            <a:xfrm>
              <a:off x="5554662" y="2487613"/>
              <a:ext cx="258763" cy="760413"/>
            </a:xfrm>
            <a:custGeom>
              <a:avLst/>
              <a:gdLst>
                <a:gd name="T0" fmla="*/ 233 w 245"/>
                <a:gd name="T1" fmla="*/ 722 h 722"/>
                <a:gd name="T2" fmla="*/ 245 w 245"/>
                <a:gd name="T3" fmla="*/ 710 h 722"/>
                <a:gd name="T4" fmla="*/ 245 w 245"/>
                <a:gd name="T5" fmla="*/ 614 h 722"/>
                <a:gd name="T6" fmla="*/ 187 w 245"/>
                <a:gd name="T7" fmla="*/ 559 h 722"/>
                <a:gd name="T8" fmla="*/ 93 w 245"/>
                <a:gd name="T9" fmla="*/ 499 h 722"/>
                <a:gd name="T10" fmla="*/ 93 w 245"/>
                <a:gd name="T11" fmla="*/ 401 h 722"/>
                <a:gd name="T12" fmla="*/ 82 w 245"/>
                <a:gd name="T13" fmla="*/ 398 h 722"/>
                <a:gd name="T14" fmla="*/ 38 w 245"/>
                <a:gd name="T15" fmla="*/ 381 h 722"/>
                <a:gd name="T16" fmla="*/ 102 w 245"/>
                <a:gd name="T17" fmla="*/ 255 h 722"/>
                <a:gd name="T18" fmla="*/ 106 w 245"/>
                <a:gd name="T19" fmla="*/ 250 h 722"/>
                <a:gd name="T20" fmla="*/ 105 w 245"/>
                <a:gd name="T21" fmla="*/ 244 h 722"/>
                <a:gd name="T22" fmla="*/ 218 w 245"/>
                <a:gd name="T23" fmla="*/ 31 h 722"/>
                <a:gd name="T24" fmla="*/ 225 w 245"/>
                <a:gd name="T25" fmla="*/ 15 h 722"/>
                <a:gd name="T26" fmla="*/ 222 w 245"/>
                <a:gd name="T27" fmla="*/ 9 h 722"/>
                <a:gd name="T28" fmla="*/ 207 w 245"/>
                <a:gd name="T29" fmla="*/ 3 h 722"/>
                <a:gd name="T30" fmla="*/ 86 w 245"/>
                <a:gd name="T31" fmla="*/ 148 h 722"/>
                <a:gd name="T32" fmla="*/ 75 w 245"/>
                <a:gd name="T33" fmla="*/ 240 h 722"/>
                <a:gd name="T34" fmla="*/ 8 w 245"/>
                <a:gd name="T35" fmla="*/ 390 h 722"/>
                <a:gd name="T36" fmla="*/ 8 w 245"/>
                <a:gd name="T37" fmla="*/ 391 h 722"/>
                <a:gd name="T38" fmla="*/ 8 w 245"/>
                <a:gd name="T39" fmla="*/ 393 h 722"/>
                <a:gd name="T40" fmla="*/ 63 w 245"/>
                <a:gd name="T41" fmla="*/ 424 h 722"/>
                <a:gd name="T42" fmla="*/ 63 w 245"/>
                <a:gd name="T43" fmla="*/ 500 h 722"/>
                <a:gd name="T44" fmla="*/ 179 w 245"/>
                <a:gd name="T45" fmla="*/ 588 h 722"/>
                <a:gd name="T46" fmla="*/ 215 w 245"/>
                <a:gd name="T47" fmla="*/ 612 h 722"/>
                <a:gd name="T48" fmla="*/ 215 w 245"/>
                <a:gd name="T49" fmla="*/ 614 h 722"/>
                <a:gd name="T50" fmla="*/ 215 w 245"/>
                <a:gd name="T51" fmla="*/ 710 h 722"/>
                <a:gd name="T52" fmla="*/ 227 w 245"/>
                <a:gd name="T53" fmla="*/ 722 h 722"/>
                <a:gd name="T54" fmla="*/ 233 w 245"/>
                <a:gd name="T55" fmla="*/ 722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5" h="722">
                  <a:moveTo>
                    <a:pt x="233" y="722"/>
                  </a:moveTo>
                  <a:cubicBezTo>
                    <a:pt x="240" y="722"/>
                    <a:pt x="245" y="717"/>
                    <a:pt x="245" y="710"/>
                  </a:cubicBezTo>
                  <a:cubicBezTo>
                    <a:pt x="245" y="614"/>
                    <a:pt x="245" y="614"/>
                    <a:pt x="245" y="614"/>
                  </a:cubicBezTo>
                  <a:cubicBezTo>
                    <a:pt x="245" y="605"/>
                    <a:pt x="242" y="574"/>
                    <a:pt x="187" y="559"/>
                  </a:cubicBezTo>
                  <a:cubicBezTo>
                    <a:pt x="128" y="543"/>
                    <a:pt x="94" y="522"/>
                    <a:pt x="93" y="499"/>
                  </a:cubicBezTo>
                  <a:cubicBezTo>
                    <a:pt x="93" y="401"/>
                    <a:pt x="93" y="401"/>
                    <a:pt x="93" y="401"/>
                  </a:cubicBezTo>
                  <a:cubicBezTo>
                    <a:pt x="82" y="398"/>
                    <a:pt x="82" y="398"/>
                    <a:pt x="82" y="398"/>
                  </a:cubicBezTo>
                  <a:cubicBezTo>
                    <a:pt x="64" y="393"/>
                    <a:pt x="45" y="385"/>
                    <a:pt x="38" y="381"/>
                  </a:cubicBezTo>
                  <a:cubicBezTo>
                    <a:pt x="38" y="369"/>
                    <a:pt x="44" y="325"/>
                    <a:pt x="102" y="255"/>
                  </a:cubicBezTo>
                  <a:cubicBezTo>
                    <a:pt x="106" y="250"/>
                    <a:pt x="106" y="250"/>
                    <a:pt x="106" y="250"/>
                  </a:cubicBezTo>
                  <a:cubicBezTo>
                    <a:pt x="105" y="244"/>
                    <a:pt x="105" y="244"/>
                    <a:pt x="105" y="244"/>
                  </a:cubicBezTo>
                  <a:cubicBezTo>
                    <a:pt x="105" y="237"/>
                    <a:pt x="92" y="92"/>
                    <a:pt x="218" y="31"/>
                  </a:cubicBezTo>
                  <a:cubicBezTo>
                    <a:pt x="224" y="28"/>
                    <a:pt x="227" y="21"/>
                    <a:pt x="225" y="15"/>
                  </a:cubicBezTo>
                  <a:cubicBezTo>
                    <a:pt x="222" y="9"/>
                    <a:pt x="222" y="9"/>
                    <a:pt x="222" y="9"/>
                  </a:cubicBezTo>
                  <a:cubicBezTo>
                    <a:pt x="220" y="3"/>
                    <a:pt x="213" y="0"/>
                    <a:pt x="207" y="3"/>
                  </a:cubicBezTo>
                  <a:cubicBezTo>
                    <a:pt x="147" y="31"/>
                    <a:pt x="105" y="81"/>
                    <a:pt x="86" y="148"/>
                  </a:cubicBezTo>
                  <a:cubicBezTo>
                    <a:pt x="74" y="189"/>
                    <a:pt x="74" y="226"/>
                    <a:pt x="75" y="240"/>
                  </a:cubicBezTo>
                  <a:cubicBezTo>
                    <a:pt x="0" y="333"/>
                    <a:pt x="7" y="385"/>
                    <a:pt x="8" y="390"/>
                  </a:cubicBezTo>
                  <a:cubicBezTo>
                    <a:pt x="8" y="391"/>
                    <a:pt x="8" y="391"/>
                    <a:pt x="8" y="391"/>
                  </a:cubicBezTo>
                  <a:cubicBezTo>
                    <a:pt x="8" y="393"/>
                    <a:pt x="8" y="393"/>
                    <a:pt x="8" y="393"/>
                  </a:cubicBezTo>
                  <a:cubicBezTo>
                    <a:pt x="10" y="397"/>
                    <a:pt x="14" y="409"/>
                    <a:pt x="63" y="424"/>
                  </a:cubicBezTo>
                  <a:cubicBezTo>
                    <a:pt x="63" y="500"/>
                    <a:pt x="63" y="500"/>
                    <a:pt x="63" y="500"/>
                  </a:cubicBezTo>
                  <a:cubicBezTo>
                    <a:pt x="65" y="539"/>
                    <a:pt x="104" y="569"/>
                    <a:pt x="179" y="588"/>
                  </a:cubicBezTo>
                  <a:cubicBezTo>
                    <a:pt x="213" y="597"/>
                    <a:pt x="215" y="611"/>
                    <a:pt x="215" y="612"/>
                  </a:cubicBezTo>
                  <a:cubicBezTo>
                    <a:pt x="215" y="614"/>
                    <a:pt x="215" y="614"/>
                    <a:pt x="215" y="614"/>
                  </a:cubicBezTo>
                  <a:cubicBezTo>
                    <a:pt x="215" y="710"/>
                    <a:pt x="215" y="710"/>
                    <a:pt x="215" y="710"/>
                  </a:cubicBezTo>
                  <a:cubicBezTo>
                    <a:pt x="215" y="717"/>
                    <a:pt x="220" y="722"/>
                    <a:pt x="227" y="722"/>
                  </a:cubicBezTo>
                  <a:lnTo>
                    <a:pt x="233" y="7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mn-ea"/>
              </a:endParaRPr>
            </a:p>
          </p:txBody>
        </p:sp>
        <p:sp>
          <p:nvSpPr>
            <p:cNvPr id="12" name="Freeform 31"/>
            <p:cNvSpPr>
              <a:spLocks/>
            </p:cNvSpPr>
            <p:nvPr/>
          </p:nvSpPr>
          <p:spPr bwMode="auto">
            <a:xfrm>
              <a:off x="6029325" y="2752726"/>
              <a:ext cx="169863" cy="495300"/>
            </a:xfrm>
            <a:custGeom>
              <a:avLst/>
              <a:gdLst>
                <a:gd name="T0" fmla="*/ 21 w 162"/>
                <a:gd name="T1" fmla="*/ 470 h 470"/>
                <a:gd name="T2" fmla="*/ 33 w 162"/>
                <a:gd name="T3" fmla="*/ 458 h 470"/>
                <a:gd name="T4" fmla="*/ 33 w 162"/>
                <a:gd name="T5" fmla="*/ 361 h 470"/>
                <a:gd name="T6" fmla="*/ 108 w 162"/>
                <a:gd name="T7" fmla="*/ 168 h 470"/>
                <a:gd name="T8" fmla="*/ 162 w 162"/>
                <a:gd name="T9" fmla="*/ 13 h 470"/>
                <a:gd name="T10" fmla="*/ 151 w 162"/>
                <a:gd name="T11" fmla="*/ 1 h 470"/>
                <a:gd name="T12" fmla="*/ 144 w 162"/>
                <a:gd name="T13" fmla="*/ 0 h 470"/>
                <a:gd name="T14" fmla="*/ 131 w 162"/>
                <a:gd name="T15" fmla="*/ 12 h 470"/>
                <a:gd name="T16" fmla="*/ 84 w 162"/>
                <a:gd name="T17" fmla="*/ 149 h 470"/>
                <a:gd name="T18" fmla="*/ 3 w 162"/>
                <a:gd name="T19" fmla="*/ 362 h 470"/>
                <a:gd name="T20" fmla="*/ 3 w 162"/>
                <a:gd name="T21" fmla="*/ 458 h 470"/>
                <a:gd name="T22" fmla="*/ 15 w 162"/>
                <a:gd name="T23" fmla="*/ 470 h 470"/>
                <a:gd name="T24" fmla="*/ 21 w 162"/>
                <a:gd name="T25" fmla="*/ 47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470">
                  <a:moveTo>
                    <a:pt x="21" y="470"/>
                  </a:moveTo>
                  <a:cubicBezTo>
                    <a:pt x="28" y="470"/>
                    <a:pt x="33" y="465"/>
                    <a:pt x="33" y="458"/>
                  </a:cubicBezTo>
                  <a:cubicBezTo>
                    <a:pt x="33" y="361"/>
                    <a:pt x="33" y="361"/>
                    <a:pt x="33" y="361"/>
                  </a:cubicBezTo>
                  <a:cubicBezTo>
                    <a:pt x="33" y="360"/>
                    <a:pt x="29" y="262"/>
                    <a:pt x="108" y="168"/>
                  </a:cubicBezTo>
                  <a:cubicBezTo>
                    <a:pt x="137" y="133"/>
                    <a:pt x="157" y="75"/>
                    <a:pt x="162" y="13"/>
                  </a:cubicBezTo>
                  <a:cubicBezTo>
                    <a:pt x="162" y="7"/>
                    <a:pt x="157" y="1"/>
                    <a:pt x="151" y="1"/>
                  </a:cubicBezTo>
                  <a:cubicBezTo>
                    <a:pt x="144" y="0"/>
                    <a:pt x="144" y="0"/>
                    <a:pt x="144" y="0"/>
                  </a:cubicBezTo>
                  <a:cubicBezTo>
                    <a:pt x="138" y="0"/>
                    <a:pt x="132" y="5"/>
                    <a:pt x="131" y="12"/>
                  </a:cubicBezTo>
                  <a:cubicBezTo>
                    <a:pt x="127" y="67"/>
                    <a:pt x="110" y="119"/>
                    <a:pt x="84" y="149"/>
                  </a:cubicBezTo>
                  <a:cubicBezTo>
                    <a:pt x="0" y="249"/>
                    <a:pt x="3" y="353"/>
                    <a:pt x="3" y="362"/>
                  </a:cubicBezTo>
                  <a:cubicBezTo>
                    <a:pt x="3" y="458"/>
                    <a:pt x="3" y="458"/>
                    <a:pt x="3" y="458"/>
                  </a:cubicBezTo>
                  <a:cubicBezTo>
                    <a:pt x="3" y="465"/>
                    <a:pt x="8" y="470"/>
                    <a:pt x="15" y="470"/>
                  </a:cubicBezTo>
                  <a:lnTo>
                    <a:pt x="21" y="4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mn-ea"/>
              </a:endParaRPr>
            </a:p>
          </p:txBody>
        </p:sp>
        <p:sp>
          <p:nvSpPr>
            <p:cNvPr id="13" name="Freeform 32"/>
            <p:cNvSpPr>
              <a:spLocks/>
            </p:cNvSpPr>
            <p:nvPr/>
          </p:nvSpPr>
          <p:spPr bwMode="auto">
            <a:xfrm>
              <a:off x="5851525" y="2489201"/>
              <a:ext cx="325437" cy="406401"/>
            </a:xfrm>
            <a:custGeom>
              <a:avLst/>
              <a:gdLst>
                <a:gd name="T0" fmla="*/ 155 w 309"/>
                <a:gd name="T1" fmla="*/ 386 h 386"/>
                <a:gd name="T2" fmla="*/ 189 w 309"/>
                <a:gd name="T3" fmla="*/ 363 h 386"/>
                <a:gd name="T4" fmla="*/ 208 w 309"/>
                <a:gd name="T5" fmla="*/ 363 h 386"/>
                <a:gd name="T6" fmla="*/ 232 w 309"/>
                <a:gd name="T7" fmla="*/ 353 h 386"/>
                <a:gd name="T8" fmla="*/ 242 w 309"/>
                <a:gd name="T9" fmla="*/ 329 h 386"/>
                <a:gd name="T10" fmla="*/ 242 w 309"/>
                <a:gd name="T11" fmla="*/ 308 h 386"/>
                <a:gd name="T12" fmla="*/ 212 w 309"/>
                <a:gd name="T13" fmla="*/ 308 h 386"/>
                <a:gd name="T14" fmla="*/ 212 w 309"/>
                <a:gd name="T15" fmla="*/ 329 h 386"/>
                <a:gd name="T16" fmla="*/ 210 w 309"/>
                <a:gd name="T17" fmla="*/ 332 h 386"/>
                <a:gd name="T18" fmla="*/ 208 w 309"/>
                <a:gd name="T19" fmla="*/ 333 h 386"/>
                <a:gd name="T20" fmla="*/ 162 w 309"/>
                <a:gd name="T21" fmla="*/ 333 h 386"/>
                <a:gd name="T22" fmla="*/ 162 w 309"/>
                <a:gd name="T23" fmla="*/ 348 h 386"/>
                <a:gd name="T24" fmla="*/ 155 w 309"/>
                <a:gd name="T25" fmla="*/ 356 h 386"/>
                <a:gd name="T26" fmla="*/ 147 w 309"/>
                <a:gd name="T27" fmla="*/ 348 h 386"/>
                <a:gd name="T28" fmla="*/ 147 w 309"/>
                <a:gd name="T29" fmla="*/ 333 h 386"/>
                <a:gd name="T30" fmla="*/ 101 w 309"/>
                <a:gd name="T31" fmla="*/ 333 h 386"/>
                <a:gd name="T32" fmla="*/ 98 w 309"/>
                <a:gd name="T33" fmla="*/ 329 h 386"/>
                <a:gd name="T34" fmla="*/ 98 w 309"/>
                <a:gd name="T35" fmla="*/ 266 h 386"/>
                <a:gd name="T36" fmla="*/ 90 w 309"/>
                <a:gd name="T37" fmla="*/ 262 h 386"/>
                <a:gd name="T38" fmla="*/ 30 w 309"/>
                <a:gd name="T39" fmla="*/ 155 h 386"/>
                <a:gd name="T40" fmla="*/ 155 w 309"/>
                <a:gd name="T41" fmla="*/ 31 h 386"/>
                <a:gd name="T42" fmla="*/ 279 w 309"/>
                <a:gd name="T43" fmla="*/ 155 h 386"/>
                <a:gd name="T44" fmla="*/ 222 w 309"/>
                <a:gd name="T45" fmla="*/ 260 h 386"/>
                <a:gd name="T46" fmla="*/ 174 w 309"/>
                <a:gd name="T47" fmla="*/ 259 h 386"/>
                <a:gd name="T48" fmla="*/ 170 w 309"/>
                <a:gd name="T49" fmla="*/ 255 h 386"/>
                <a:gd name="T50" fmla="*/ 170 w 309"/>
                <a:gd name="T51" fmla="*/ 188 h 386"/>
                <a:gd name="T52" fmla="*/ 139 w 309"/>
                <a:gd name="T53" fmla="*/ 188 h 386"/>
                <a:gd name="T54" fmla="*/ 139 w 309"/>
                <a:gd name="T55" fmla="*/ 255 h 386"/>
                <a:gd name="T56" fmla="*/ 174 w 309"/>
                <a:gd name="T57" fmla="*/ 290 h 386"/>
                <a:gd name="T58" fmla="*/ 231 w 309"/>
                <a:gd name="T59" fmla="*/ 290 h 386"/>
                <a:gd name="T60" fmla="*/ 235 w 309"/>
                <a:gd name="T61" fmla="*/ 288 h 386"/>
                <a:gd name="T62" fmla="*/ 309 w 309"/>
                <a:gd name="T63" fmla="*/ 155 h 386"/>
                <a:gd name="T64" fmla="*/ 155 w 309"/>
                <a:gd name="T65" fmla="*/ 0 h 386"/>
                <a:gd name="T66" fmla="*/ 0 w 309"/>
                <a:gd name="T67" fmla="*/ 155 h 386"/>
                <a:gd name="T68" fmla="*/ 67 w 309"/>
                <a:gd name="T69" fmla="*/ 283 h 386"/>
                <a:gd name="T70" fmla="*/ 67 w 309"/>
                <a:gd name="T71" fmla="*/ 329 h 386"/>
                <a:gd name="T72" fmla="*/ 101 w 309"/>
                <a:gd name="T73" fmla="*/ 363 h 386"/>
                <a:gd name="T74" fmla="*/ 120 w 309"/>
                <a:gd name="T75" fmla="*/ 363 h 386"/>
                <a:gd name="T76" fmla="*/ 155 w 309"/>
                <a:gd name="T77" fmla="*/ 38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9" h="386">
                  <a:moveTo>
                    <a:pt x="155" y="386"/>
                  </a:moveTo>
                  <a:cubicBezTo>
                    <a:pt x="170" y="386"/>
                    <a:pt x="184" y="377"/>
                    <a:pt x="189" y="363"/>
                  </a:cubicBezTo>
                  <a:cubicBezTo>
                    <a:pt x="208" y="363"/>
                    <a:pt x="208" y="363"/>
                    <a:pt x="208" y="363"/>
                  </a:cubicBezTo>
                  <a:cubicBezTo>
                    <a:pt x="217" y="363"/>
                    <a:pt x="226" y="360"/>
                    <a:pt x="232" y="353"/>
                  </a:cubicBezTo>
                  <a:cubicBezTo>
                    <a:pt x="238" y="347"/>
                    <a:pt x="242" y="338"/>
                    <a:pt x="242" y="329"/>
                  </a:cubicBezTo>
                  <a:cubicBezTo>
                    <a:pt x="242" y="308"/>
                    <a:pt x="242" y="308"/>
                    <a:pt x="242" y="308"/>
                  </a:cubicBezTo>
                  <a:cubicBezTo>
                    <a:pt x="212" y="308"/>
                    <a:pt x="212" y="308"/>
                    <a:pt x="212" y="308"/>
                  </a:cubicBezTo>
                  <a:cubicBezTo>
                    <a:pt x="212" y="329"/>
                    <a:pt x="212" y="329"/>
                    <a:pt x="212" y="329"/>
                  </a:cubicBezTo>
                  <a:cubicBezTo>
                    <a:pt x="212" y="330"/>
                    <a:pt x="211" y="331"/>
                    <a:pt x="210" y="332"/>
                  </a:cubicBezTo>
                  <a:cubicBezTo>
                    <a:pt x="210" y="332"/>
                    <a:pt x="209" y="333"/>
                    <a:pt x="208" y="333"/>
                  </a:cubicBezTo>
                  <a:cubicBezTo>
                    <a:pt x="162" y="333"/>
                    <a:pt x="162" y="333"/>
                    <a:pt x="162" y="333"/>
                  </a:cubicBezTo>
                  <a:cubicBezTo>
                    <a:pt x="162" y="348"/>
                    <a:pt x="162" y="348"/>
                    <a:pt x="162" y="348"/>
                  </a:cubicBezTo>
                  <a:cubicBezTo>
                    <a:pt x="162" y="352"/>
                    <a:pt x="159" y="356"/>
                    <a:pt x="155" y="356"/>
                  </a:cubicBezTo>
                  <a:cubicBezTo>
                    <a:pt x="150" y="356"/>
                    <a:pt x="147" y="352"/>
                    <a:pt x="147" y="348"/>
                  </a:cubicBezTo>
                  <a:cubicBezTo>
                    <a:pt x="147" y="333"/>
                    <a:pt x="147" y="333"/>
                    <a:pt x="147" y="333"/>
                  </a:cubicBezTo>
                  <a:cubicBezTo>
                    <a:pt x="101" y="333"/>
                    <a:pt x="101" y="333"/>
                    <a:pt x="101" y="333"/>
                  </a:cubicBezTo>
                  <a:cubicBezTo>
                    <a:pt x="99" y="333"/>
                    <a:pt x="98" y="331"/>
                    <a:pt x="98" y="329"/>
                  </a:cubicBezTo>
                  <a:cubicBezTo>
                    <a:pt x="98" y="266"/>
                    <a:pt x="98" y="266"/>
                    <a:pt x="98" y="266"/>
                  </a:cubicBezTo>
                  <a:cubicBezTo>
                    <a:pt x="90" y="262"/>
                    <a:pt x="90" y="262"/>
                    <a:pt x="90" y="262"/>
                  </a:cubicBezTo>
                  <a:cubicBezTo>
                    <a:pt x="53" y="239"/>
                    <a:pt x="30" y="199"/>
                    <a:pt x="30" y="155"/>
                  </a:cubicBezTo>
                  <a:cubicBezTo>
                    <a:pt x="30" y="87"/>
                    <a:pt x="86" y="31"/>
                    <a:pt x="155" y="31"/>
                  </a:cubicBezTo>
                  <a:cubicBezTo>
                    <a:pt x="223" y="31"/>
                    <a:pt x="279" y="87"/>
                    <a:pt x="279" y="155"/>
                  </a:cubicBezTo>
                  <a:cubicBezTo>
                    <a:pt x="279" y="198"/>
                    <a:pt x="258" y="236"/>
                    <a:pt x="222" y="260"/>
                  </a:cubicBezTo>
                  <a:cubicBezTo>
                    <a:pt x="174" y="259"/>
                    <a:pt x="174" y="259"/>
                    <a:pt x="174" y="259"/>
                  </a:cubicBezTo>
                  <a:cubicBezTo>
                    <a:pt x="172" y="259"/>
                    <a:pt x="170" y="258"/>
                    <a:pt x="170" y="255"/>
                  </a:cubicBezTo>
                  <a:cubicBezTo>
                    <a:pt x="170" y="188"/>
                    <a:pt x="170" y="188"/>
                    <a:pt x="170" y="188"/>
                  </a:cubicBezTo>
                  <a:cubicBezTo>
                    <a:pt x="139" y="188"/>
                    <a:pt x="139" y="188"/>
                    <a:pt x="139" y="188"/>
                  </a:cubicBezTo>
                  <a:cubicBezTo>
                    <a:pt x="139" y="255"/>
                    <a:pt x="139" y="255"/>
                    <a:pt x="139" y="255"/>
                  </a:cubicBezTo>
                  <a:cubicBezTo>
                    <a:pt x="139" y="274"/>
                    <a:pt x="155" y="290"/>
                    <a:pt x="174" y="290"/>
                  </a:cubicBezTo>
                  <a:cubicBezTo>
                    <a:pt x="231" y="290"/>
                    <a:pt x="231" y="290"/>
                    <a:pt x="231" y="290"/>
                  </a:cubicBezTo>
                  <a:cubicBezTo>
                    <a:pt x="235" y="288"/>
                    <a:pt x="235" y="288"/>
                    <a:pt x="235" y="288"/>
                  </a:cubicBezTo>
                  <a:cubicBezTo>
                    <a:pt x="281" y="259"/>
                    <a:pt x="309" y="210"/>
                    <a:pt x="309" y="155"/>
                  </a:cubicBezTo>
                  <a:cubicBezTo>
                    <a:pt x="309" y="70"/>
                    <a:pt x="240" y="0"/>
                    <a:pt x="155" y="0"/>
                  </a:cubicBezTo>
                  <a:cubicBezTo>
                    <a:pt x="69" y="0"/>
                    <a:pt x="0" y="70"/>
                    <a:pt x="0" y="155"/>
                  </a:cubicBezTo>
                  <a:cubicBezTo>
                    <a:pt x="0" y="207"/>
                    <a:pt x="25" y="254"/>
                    <a:pt x="67" y="283"/>
                  </a:cubicBezTo>
                  <a:cubicBezTo>
                    <a:pt x="67" y="329"/>
                    <a:pt x="67" y="329"/>
                    <a:pt x="67" y="329"/>
                  </a:cubicBezTo>
                  <a:cubicBezTo>
                    <a:pt x="67" y="348"/>
                    <a:pt x="83" y="363"/>
                    <a:pt x="101" y="363"/>
                  </a:cubicBezTo>
                  <a:cubicBezTo>
                    <a:pt x="120" y="363"/>
                    <a:pt x="120" y="363"/>
                    <a:pt x="120" y="363"/>
                  </a:cubicBezTo>
                  <a:cubicBezTo>
                    <a:pt x="126" y="377"/>
                    <a:pt x="139" y="386"/>
                    <a:pt x="155"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mn-ea"/>
              </a:endParaRPr>
            </a:p>
          </p:txBody>
        </p:sp>
        <p:sp>
          <p:nvSpPr>
            <p:cNvPr id="14" name="Freeform 33"/>
            <p:cNvSpPr>
              <a:spLocks noEditPoints="1"/>
            </p:cNvSpPr>
            <p:nvPr/>
          </p:nvSpPr>
          <p:spPr bwMode="auto">
            <a:xfrm>
              <a:off x="5956300" y="2597151"/>
              <a:ext cx="114300" cy="114300"/>
            </a:xfrm>
            <a:custGeom>
              <a:avLst/>
              <a:gdLst>
                <a:gd name="T0" fmla="*/ 55 w 109"/>
                <a:gd name="T1" fmla="*/ 108 h 108"/>
                <a:gd name="T2" fmla="*/ 109 w 109"/>
                <a:gd name="T3" fmla="*/ 54 h 108"/>
                <a:gd name="T4" fmla="*/ 55 w 109"/>
                <a:gd name="T5" fmla="*/ 0 h 108"/>
                <a:gd name="T6" fmla="*/ 0 w 109"/>
                <a:gd name="T7" fmla="*/ 54 h 108"/>
                <a:gd name="T8" fmla="*/ 55 w 109"/>
                <a:gd name="T9" fmla="*/ 108 h 108"/>
                <a:gd name="T10" fmla="*/ 55 w 109"/>
                <a:gd name="T11" fmla="*/ 30 h 108"/>
                <a:gd name="T12" fmla="*/ 78 w 109"/>
                <a:gd name="T13" fmla="*/ 54 h 108"/>
                <a:gd name="T14" fmla="*/ 55 w 109"/>
                <a:gd name="T15" fmla="*/ 78 h 108"/>
                <a:gd name="T16" fmla="*/ 31 w 109"/>
                <a:gd name="T17" fmla="*/ 54 h 108"/>
                <a:gd name="T18" fmla="*/ 55 w 109"/>
                <a:gd name="T19" fmla="*/ 3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8">
                  <a:moveTo>
                    <a:pt x="55" y="108"/>
                  </a:moveTo>
                  <a:cubicBezTo>
                    <a:pt x="84" y="108"/>
                    <a:pt x="109" y="84"/>
                    <a:pt x="109" y="54"/>
                  </a:cubicBezTo>
                  <a:cubicBezTo>
                    <a:pt x="109" y="24"/>
                    <a:pt x="84" y="0"/>
                    <a:pt x="55" y="0"/>
                  </a:cubicBezTo>
                  <a:cubicBezTo>
                    <a:pt x="25" y="0"/>
                    <a:pt x="0" y="24"/>
                    <a:pt x="0" y="54"/>
                  </a:cubicBezTo>
                  <a:cubicBezTo>
                    <a:pt x="0" y="84"/>
                    <a:pt x="25" y="108"/>
                    <a:pt x="55" y="108"/>
                  </a:cubicBezTo>
                  <a:close/>
                  <a:moveTo>
                    <a:pt x="55" y="30"/>
                  </a:moveTo>
                  <a:cubicBezTo>
                    <a:pt x="68" y="30"/>
                    <a:pt x="78" y="41"/>
                    <a:pt x="78" y="54"/>
                  </a:cubicBezTo>
                  <a:cubicBezTo>
                    <a:pt x="78" y="67"/>
                    <a:pt x="68" y="78"/>
                    <a:pt x="55" y="78"/>
                  </a:cubicBezTo>
                  <a:cubicBezTo>
                    <a:pt x="41" y="78"/>
                    <a:pt x="31" y="67"/>
                    <a:pt x="31" y="54"/>
                  </a:cubicBezTo>
                  <a:cubicBezTo>
                    <a:pt x="31" y="41"/>
                    <a:pt x="41" y="30"/>
                    <a:pt x="55"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mn-ea"/>
              </a:endParaRPr>
            </a:p>
          </p:txBody>
        </p:sp>
        <p:sp>
          <p:nvSpPr>
            <p:cNvPr id="15" name="Rectangle 34"/>
            <p:cNvSpPr>
              <a:spLocks noChangeArrowheads="1"/>
            </p:cNvSpPr>
            <p:nvPr/>
          </p:nvSpPr>
          <p:spPr bwMode="auto">
            <a:xfrm>
              <a:off x="5997575" y="2422526"/>
              <a:ext cx="333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mn-ea"/>
              </a:endParaRPr>
            </a:p>
          </p:txBody>
        </p:sp>
        <p:sp>
          <p:nvSpPr>
            <p:cNvPr id="16" name="Freeform 35"/>
            <p:cNvSpPr>
              <a:spLocks/>
            </p:cNvSpPr>
            <p:nvPr/>
          </p:nvSpPr>
          <p:spPr bwMode="auto">
            <a:xfrm>
              <a:off x="6132513" y="2479676"/>
              <a:ext cx="57150" cy="55563"/>
            </a:xfrm>
            <a:custGeom>
              <a:avLst/>
              <a:gdLst>
                <a:gd name="T0" fmla="*/ 14 w 36"/>
                <a:gd name="T1" fmla="*/ 35 h 35"/>
                <a:gd name="T2" fmla="*/ 36 w 36"/>
                <a:gd name="T3" fmla="*/ 14 h 35"/>
                <a:gd name="T4" fmla="*/ 21 w 36"/>
                <a:gd name="T5" fmla="*/ 0 h 35"/>
                <a:gd name="T6" fmla="*/ 0 w 36"/>
                <a:gd name="T7" fmla="*/ 21 h 35"/>
                <a:gd name="T8" fmla="*/ 14 w 36"/>
                <a:gd name="T9" fmla="*/ 35 h 35"/>
              </a:gdLst>
              <a:ahLst/>
              <a:cxnLst>
                <a:cxn ang="0">
                  <a:pos x="T0" y="T1"/>
                </a:cxn>
                <a:cxn ang="0">
                  <a:pos x="T2" y="T3"/>
                </a:cxn>
                <a:cxn ang="0">
                  <a:pos x="T4" y="T5"/>
                </a:cxn>
                <a:cxn ang="0">
                  <a:pos x="T6" y="T7"/>
                </a:cxn>
                <a:cxn ang="0">
                  <a:pos x="T8" y="T9"/>
                </a:cxn>
              </a:cxnLst>
              <a:rect l="0" t="0" r="r" b="b"/>
              <a:pathLst>
                <a:path w="36" h="35">
                  <a:moveTo>
                    <a:pt x="14" y="35"/>
                  </a:moveTo>
                  <a:lnTo>
                    <a:pt x="36" y="14"/>
                  </a:lnTo>
                  <a:lnTo>
                    <a:pt x="21" y="0"/>
                  </a:lnTo>
                  <a:lnTo>
                    <a:pt x="0" y="21"/>
                  </a:lnTo>
                  <a:lnTo>
                    <a:pt x="1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mn-ea"/>
              </a:endParaRPr>
            </a:p>
          </p:txBody>
        </p:sp>
        <p:sp>
          <p:nvSpPr>
            <p:cNvPr id="17" name="Rectangle 36"/>
            <p:cNvSpPr>
              <a:spLocks noChangeArrowheads="1"/>
            </p:cNvSpPr>
            <p:nvPr/>
          </p:nvSpPr>
          <p:spPr bwMode="auto">
            <a:xfrm>
              <a:off x="6196013" y="2638426"/>
              <a:ext cx="49213"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mn-ea"/>
              </a:endParaRPr>
            </a:p>
          </p:txBody>
        </p:sp>
        <p:sp>
          <p:nvSpPr>
            <p:cNvPr id="18" name="Rectangle 37"/>
            <p:cNvSpPr>
              <a:spLocks noChangeArrowheads="1"/>
            </p:cNvSpPr>
            <p:nvPr/>
          </p:nvSpPr>
          <p:spPr bwMode="auto">
            <a:xfrm>
              <a:off x="5783263" y="2638426"/>
              <a:ext cx="47625"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mn-ea"/>
              </a:endParaRPr>
            </a:p>
          </p:txBody>
        </p:sp>
        <p:sp>
          <p:nvSpPr>
            <p:cNvPr id="19" name="Freeform 38"/>
            <p:cNvSpPr>
              <a:spLocks/>
            </p:cNvSpPr>
            <p:nvPr/>
          </p:nvSpPr>
          <p:spPr bwMode="auto">
            <a:xfrm>
              <a:off x="5840413" y="2479676"/>
              <a:ext cx="55563" cy="55563"/>
            </a:xfrm>
            <a:custGeom>
              <a:avLst/>
              <a:gdLst>
                <a:gd name="T0" fmla="*/ 21 w 35"/>
                <a:gd name="T1" fmla="*/ 35 h 35"/>
                <a:gd name="T2" fmla="*/ 35 w 35"/>
                <a:gd name="T3" fmla="*/ 21 h 35"/>
                <a:gd name="T4" fmla="*/ 14 w 35"/>
                <a:gd name="T5" fmla="*/ 0 h 35"/>
                <a:gd name="T6" fmla="*/ 0 w 35"/>
                <a:gd name="T7" fmla="*/ 14 h 35"/>
                <a:gd name="T8" fmla="*/ 21 w 35"/>
                <a:gd name="T9" fmla="*/ 35 h 35"/>
              </a:gdLst>
              <a:ahLst/>
              <a:cxnLst>
                <a:cxn ang="0">
                  <a:pos x="T0" y="T1"/>
                </a:cxn>
                <a:cxn ang="0">
                  <a:pos x="T2" y="T3"/>
                </a:cxn>
                <a:cxn ang="0">
                  <a:pos x="T4" y="T5"/>
                </a:cxn>
                <a:cxn ang="0">
                  <a:pos x="T6" y="T7"/>
                </a:cxn>
                <a:cxn ang="0">
                  <a:pos x="T8" y="T9"/>
                </a:cxn>
              </a:cxnLst>
              <a:rect l="0" t="0" r="r" b="b"/>
              <a:pathLst>
                <a:path w="35" h="35">
                  <a:moveTo>
                    <a:pt x="21" y="35"/>
                  </a:moveTo>
                  <a:lnTo>
                    <a:pt x="35" y="21"/>
                  </a:lnTo>
                  <a:lnTo>
                    <a:pt x="14" y="0"/>
                  </a:lnTo>
                  <a:lnTo>
                    <a:pt x="0" y="14"/>
                  </a:lnTo>
                  <a:lnTo>
                    <a:pt x="2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mn-ea"/>
              </a:endParaRPr>
            </a:p>
          </p:txBody>
        </p:sp>
        <p:sp>
          <p:nvSpPr>
            <p:cNvPr id="20" name="Freeform 39"/>
            <p:cNvSpPr>
              <a:spLocks/>
            </p:cNvSpPr>
            <p:nvPr/>
          </p:nvSpPr>
          <p:spPr bwMode="auto">
            <a:xfrm>
              <a:off x="5913438" y="2433638"/>
              <a:ext cx="47625" cy="55563"/>
            </a:xfrm>
            <a:custGeom>
              <a:avLst/>
              <a:gdLst>
                <a:gd name="T0" fmla="*/ 11 w 30"/>
                <a:gd name="T1" fmla="*/ 35 h 35"/>
                <a:gd name="T2" fmla="*/ 30 w 30"/>
                <a:gd name="T3" fmla="*/ 28 h 35"/>
                <a:gd name="T4" fmla="*/ 19 w 30"/>
                <a:gd name="T5" fmla="*/ 0 h 35"/>
                <a:gd name="T6" fmla="*/ 0 w 30"/>
                <a:gd name="T7" fmla="*/ 7 h 35"/>
                <a:gd name="T8" fmla="*/ 11 w 30"/>
                <a:gd name="T9" fmla="*/ 35 h 35"/>
              </a:gdLst>
              <a:ahLst/>
              <a:cxnLst>
                <a:cxn ang="0">
                  <a:pos x="T0" y="T1"/>
                </a:cxn>
                <a:cxn ang="0">
                  <a:pos x="T2" y="T3"/>
                </a:cxn>
                <a:cxn ang="0">
                  <a:pos x="T4" y="T5"/>
                </a:cxn>
                <a:cxn ang="0">
                  <a:pos x="T6" y="T7"/>
                </a:cxn>
                <a:cxn ang="0">
                  <a:pos x="T8" y="T9"/>
                </a:cxn>
              </a:cxnLst>
              <a:rect l="0" t="0" r="r" b="b"/>
              <a:pathLst>
                <a:path w="30" h="35">
                  <a:moveTo>
                    <a:pt x="11" y="35"/>
                  </a:moveTo>
                  <a:lnTo>
                    <a:pt x="30" y="28"/>
                  </a:lnTo>
                  <a:lnTo>
                    <a:pt x="19" y="0"/>
                  </a:lnTo>
                  <a:lnTo>
                    <a:pt x="0" y="7"/>
                  </a:lnTo>
                  <a:lnTo>
                    <a:pt x="1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mn-ea"/>
              </a:endParaRPr>
            </a:p>
          </p:txBody>
        </p:sp>
        <p:sp>
          <p:nvSpPr>
            <p:cNvPr id="21" name="Freeform 40"/>
            <p:cNvSpPr>
              <a:spLocks/>
            </p:cNvSpPr>
            <p:nvPr/>
          </p:nvSpPr>
          <p:spPr bwMode="auto">
            <a:xfrm>
              <a:off x="6070600" y="2435226"/>
              <a:ext cx="49213" cy="57150"/>
            </a:xfrm>
            <a:custGeom>
              <a:avLst/>
              <a:gdLst>
                <a:gd name="T0" fmla="*/ 19 w 31"/>
                <a:gd name="T1" fmla="*/ 36 h 36"/>
                <a:gd name="T2" fmla="*/ 31 w 31"/>
                <a:gd name="T3" fmla="*/ 8 h 36"/>
                <a:gd name="T4" fmla="*/ 12 w 31"/>
                <a:gd name="T5" fmla="*/ 0 h 36"/>
                <a:gd name="T6" fmla="*/ 0 w 31"/>
                <a:gd name="T7" fmla="*/ 28 h 36"/>
                <a:gd name="T8" fmla="*/ 19 w 31"/>
                <a:gd name="T9" fmla="*/ 36 h 36"/>
              </a:gdLst>
              <a:ahLst/>
              <a:cxnLst>
                <a:cxn ang="0">
                  <a:pos x="T0" y="T1"/>
                </a:cxn>
                <a:cxn ang="0">
                  <a:pos x="T2" y="T3"/>
                </a:cxn>
                <a:cxn ang="0">
                  <a:pos x="T4" y="T5"/>
                </a:cxn>
                <a:cxn ang="0">
                  <a:pos x="T6" y="T7"/>
                </a:cxn>
                <a:cxn ang="0">
                  <a:pos x="T8" y="T9"/>
                </a:cxn>
              </a:cxnLst>
              <a:rect l="0" t="0" r="r" b="b"/>
              <a:pathLst>
                <a:path w="31" h="36">
                  <a:moveTo>
                    <a:pt x="19" y="36"/>
                  </a:moveTo>
                  <a:lnTo>
                    <a:pt x="31" y="8"/>
                  </a:lnTo>
                  <a:lnTo>
                    <a:pt x="12" y="0"/>
                  </a:lnTo>
                  <a:lnTo>
                    <a:pt x="0" y="28"/>
                  </a:lnTo>
                  <a:lnTo>
                    <a:pt x="19"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mn-ea"/>
              </a:endParaRPr>
            </a:p>
          </p:txBody>
        </p:sp>
        <p:sp>
          <p:nvSpPr>
            <p:cNvPr id="22" name="Freeform 41"/>
            <p:cNvSpPr>
              <a:spLocks/>
            </p:cNvSpPr>
            <p:nvPr/>
          </p:nvSpPr>
          <p:spPr bwMode="auto">
            <a:xfrm>
              <a:off x="6176963" y="2554288"/>
              <a:ext cx="57150" cy="47625"/>
            </a:xfrm>
            <a:custGeom>
              <a:avLst/>
              <a:gdLst>
                <a:gd name="T0" fmla="*/ 8 w 36"/>
                <a:gd name="T1" fmla="*/ 30 h 30"/>
                <a:gd name="T2" fmla="*/ 36 w 36"/>
                <a:gd name="T3" fmla="*/ 18 h 30"/>
                <a:gd name="T4" fmla="*/ 29 w 36"/>
                <a:gd name="T5" fmla="*/ 0 h 30"/>
                <a:gd name="T6" fmla="*/ 0 w 36"/>
                <a:gd name="T7" fmla="*/ 11 h 30"/>
                <a:gd name="T8" fmla="*/ 8 w 36"/>
                <a:gd name="T9" fmla="*/ 30 h 30"/>
              </a:gdLst>
              <a:ahLst/>
              <a:cxnLst>
                <a:cxn ang="0">
                  <a:pos x="T0" y="T1"/>
                </a:cxn>
                <a:cxn ang="0">
                  <a:pos x="T2" y="T3"/>
                </a:cxn>
                <a:cxn ang="0">
                  <a:pos x="T4" y="T5"/>
                </a:cxn>
                <a:cxn ang="0">
                  <a:pos x="T6" y="T7"/>
                </a:cxn>
                <a:cxn ang="0">
                  <a:pos x="T8" y="T9"/>
                </a:cxn>
              </a:cxnLst>
              <a:rect l="0" t="0" r="r" b="b"/>
              <a:pathLst>
                <a:path w="36" h="30">
                  <a:moveTo>
                    <a:pt x="8" y="30"/>
                  </a:moveTo>
                  <a:lnTo>
                    <a:pt x="36" y="18"/>
                  </a:lnTo>
                  <a:lnTo>
                    <a:pt x="29" y="0"/>
                  </a:lnTo>
                  <a:lnTo>
                    <a:pt x="0" y="11"/>
                  </a:lnTo>
                  <a:lnTo>
                    <a:pt x="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mn-ea"/>
              </a:endParaRPr>
            </a:p>
          </p:txBody>
        </p:sp>
        <p:sp>
          <p:nvSpPr>
            <p:cNvPr id="23" name="Freeform 42"/>
            <p:cNvSpPr>
              <a:spLocks/>
            </p:cNvSpPr>
            <p:nvPr/>
          </p:nvSpPr>
          <p:spPr bwMode="auto">
            <a:xfrm>
              <a:off x="5795963" y="2547938"/>
              <a:ext cx="57150" cy="47625"/>
            </a:xfrm>
            <a:custGeom>
              <a:avLst/>
              <a:gdLst>
                <a:gd name="T0" fmla="*/ 28 w 36"/>
                <a:gd name="T1" fmla="*/ 30 h 30"/>
                <a:gd name="T2" fmla="*/ 36 w 36"/>
                <a:gd name="T3" fmla="*/ 12 h 30"/>
                <a:gd name="T4" fmla="*/ 8 w 36"/>
                <a:gd name="T5" fmla="*/ 0 h 30"/>
                <a:gd name="T6" fmla="*/ 0 w 36"/>
                <a:gd name="T7" fmla="*/ 18 h 30"/>
                <a:gd name="T8" fmla="*/ 28 w 36"/>
                <a:gd name="T9" fmla="*/ 30 h 30"/>
              </a:gdLst>
              <a:ahLst/>
              <a:cxnLst>
                <a:cxn ang="0">
                  <a:pos x="T0" y="T1"/>
                </a:cxn>
                <a:cxn ang="0">
                  <a:pos x="T2" y="T3"/>
                </a:cxn>
                <a:cxn ang="0">
                  <a:pos x="T4" y="T5"/>
                </a:cxn>
                <a:cxn ang="0">
                  <a:pos x="T6" y="T7"/>
                </a:cxn>
                <a:cxn ang="0">
                  <a:pos x="T8" y="T9"/>
                </a:cxn>
              </a:cxnLst>
              <a:rect l="0" t="0" r="r" b="b"/>
              <a:pathLst>
                <a:path w="36" h="30">
                  <a:moveTo>
                    <a:pt x="28" y="30"/>
                  </a:moveTo>
                  <a:lnTo>
                    <a:pt x="36" y="12"/>
                  </a:lnTo>
                  <a:lnTo>
                    <a:pt x="8" y="0"/>
                  </a:lnTo>
                  <a:lnTo>
                    <a:pt x="0" y="18"/>
                  </a:lnTo>
                  <a:lnTo>
                    <a:pt x="2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mn-ea"/>
              </a:endParaRPr>
            </a:p>
          </p:txBody>
        </p:sp>
      </p:grpSp>
      <p:sp>
        <p:nvSpPr>
          <p:cNvPr id="24" name="Freeform 6"/>
          <p:cNvSpPr>
            <a:spLocks/>
          </p:cNvSpPr>
          <p:nvPr userDrawn="1"/>
        </p:nvSpPr>
        <p:spPr bwMode="auto">
          <a:xfrm>
            <a:off x="3288528" y="296368"/>
            <a:ext cx="8892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微软雅黑" panose="020B0503020204020204" pitchFamily="34" charset="-122"/>
              <a:ea typeface="+mn-ea"/>
            </a:endParaRPr>
          </a:p>
        </p:txBody>
      </p:sp>
      <p:sp>
        <p:nvSpPr>
          <p:cNvPr id="25" name="Freeform 11"/>
          <p:cNvSpPr>
            <a:spLocks/>
          </p:cNvSpPr>
          <p:nvPr userDrawn="1"/>
        </p:nvSpPr>
        <p:spPr bwMode="auto">
          <a:xfrm>
            <a:off x="3180516"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微软雅黑" panose="020B0503020204020204" pitchFamily="34" charset="-122"/>
              <a:ea typeface="+mn-ea"/>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Section Summary(Optional)">
    <p:spTree>
      <p:nvGrpSpPr>
        <p:cNvPr id="1" name=""/>
        <p:cNvGrpSpPr/>
        <p:nvPr/>
      </p:nvGrpSpPr>
      <p:grpSpPr>
        <a:xfrm>
          <a:off x="0" y="0"/>
          <a:ext cx="0" cy="0"/>
          <a:chOff x="0" y="0"/>
          <a:chExt cx="0" cy="0"/>
        </a:xfrm>
      </p:grpSpPr>
      <p:sp>
        <p:nvSpPr>
          <p:cNvPr id="8" name="文本占位符 6"/>
          <p:cNvSpPr>
            <a:spLocks noGrp="1"/>
          </p:cNvSpPr>
          <p:nvPr>
            <p:ph type="body" sz="quarter" idx="10" hasCustomPrompt="1"/>
          </p:nvPr>
        </p:nvSpPr>
        <p:spPr>
          <a:xfrm>
            <a:off x="912285" y="1233487"/>
            <a:ext cx="10560049" cy="4680000"/>
          </a:xfrm>
          <a:prstGeom prst="rect">
            <a:avLst/>
          </a:prstGeom>
        </p:spPr>
        <p:txBody>
          <a:bodyPr/>
          <a:lstStyle>
            <a:lvl1pPr algn="just">
              <a:defRPr>
                <a:latin typeface="+mn-ea"/>
                <a:ea typeface="+mn-ea"/>
                <a:cs typeface="Arial" panose="020B0604020202020204" pitchFamily="34" charset="0"/>
              </a:defRPr>
            </a:lvl1pPr>
            <a:lvl5pPr>
              <a:buNone/>
              <a:defRPr/>
            </a:lvl5pPr>
          </a:lstStyle>
          <a:p>
            <a:r>
              <a:rPr lang="en-US" altLang="zh-CN" dirty="0" smtClean="0"/>
              <a:t>Click here to edit summary</a:t>
            </a:r>
            <a:endParaRPr lang="zh-CN" altLang="en-US" dirty="0"/>
          </a:p>
        </p:txBody>
      </p:sp>
      <p:sp>
        <p:nvSpPr>
          <p:cNvPr id="5"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4248472"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a:r>
              <a:rPr lang="en-US" altLang="zh-CN" dirty="0" smtClean="0">
                <a:latin typeface="微软雅黑" panose="020B0503020204020204" pitchFamily="34" charset="-122"/>
              </a:rPr>
              <a:t>Section Summary</a:t>
            </a:r>
            <a:endParaRPr lang="en-US" altLang="zh-CN" dirty="0">
              <a:latin typeface="微软雅黑" panose="020B0503020204020204" pitchFamily="34" charset="-122"/>
            </a:endParaRPr>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微软雅黑" panose="020B0503020204020204" pitchFamily="34" charset="-122"/>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微软雅黑" panose="020B0503020204020204" pitchFamily="34" charset="-122"/>
              <a:ea typeface="+mn-ea"/>
            </a:endParaRPr>
          </a:p>
        </p:txBody>
      </p:sp>
      <p:grpSp>
        <p:nvGrpSpPr>
          <p:cNvPr id="11" name="组合 10"/>
          <p:cNvGrpSpPr/>
          <p:nvPr userDrawn="1"/>
        </p:nvGrpSpPr>
        <p:grpSpPr>
          <a:xfrm>
            <a:off x="515380" y="490848"/>
            <a:ext cx="470694" cy="475421"/>
            <a:chOff x="5540375" y="2868613"/>
            <a:chExt cx="1106488" cy="1117600"/>
          </a:xfrm>
          <a:solidFill>
            <a:schemeClr val="bg1"/>
          </a:solidFill>
        </p:grpSpPr>
        <p:sp>
          <p:nvSpPr>
            <p:cNvPr id="12" name="Freeform 6"/>
            <p:cNvSpPr>
              <a:spLocks/>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mn-ea"/>
              </a:endParaRPr>
            </a:p>
          </p:txBody>
        </p:sp>
        <p:sp>
          <p:nvSpPr>
            <p:cNvPr id="13" name="Freeform 7"/>
            <p:cNvSpPr>
              <a:spLocks/>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mn-ea"/>
              </a:endParaRPr>
            </a:p>
          </p:txBody>
        </p:sp>
      </p:gr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Summary">
    <p:spTree>
      <p:nvGrpSpPr>
        <p:cNvPr id="1" name=""/>
        <p:cNvGrpSpPr/>
        <p:nvPr/>
      </p:nvGrpSpPr>
      <p:grpSpPr>
        <a:xfrm>
          <a:off x="0" y="0"/>
          <a:ext cx="0" cy="0"/>
          <a:chOff x="0" y="0"/>
          <a:chExt cx="0" cy="0"/>
        </a:xfrm>
      </p:grpSpPr>
      <p:sp>
        <p:nvSpPr>
          <p:cNvPr id="5"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2412268" cy="639559"/>
          </a:xfrm>
          <a:prstGeom prst="rect">
            <a:avLst/>
          </a:prstGeom>
          <a:noFill/>
          <a:ln w="9525">
            <a:noFill/>
            <a:miter lim="800000"/>
            <a:headEnd/>
            <a:tailEnd/>
          </a:ln>
        </p:spPr>
        <p:txBody>
          <a:bodyPr wrap="square" lIns="99980" tIns="49987" rIns="99980" bIns="49987" rtlCol="0">
            <a:spAutoFit/>
          </a:bodyPr>
          <a:lstStyle/>
          <a:p>
            <a:pPr algn="l" defTabSz="1001624" rtl="0" eaLnBrk="0" fontAlgn="t" hangingPunct="0">
              <a:spcBef>
                <a:spcPct val="0"/>
              </a:spcBef>
              <a:spcAft>
                <a:spcPct val="0"/>
              </a:spcAft>
            </a:pPr>
            <a:r>
              <a:rPr lang="en-US" altLang="zh-CN" sz="3500" b="1" kern="1200" dirty="0" smtClean="0">
                <a:solidFill>
                  <a:schemeClr val="tx1">
                    <a:lumMod val="75000"/>
                    <a:lumOff val="25000"/>
                  </a:schemeClr>
                </a:solidFill>
                <a:latin typeface="微软雅黑" panose="020B0503020204020204" pitchFamily="34" charset="-122"/>
                <a:ea typeface="+mn-ea"/>
                <a:cs typeface="Arial" pitchFamily="34" charset="0"/>
              </a:rPr>
              <a:t>Summary</a:t>
            </a:r>
            <a:endParaRPr lang="en-US" altLang="zh-CN" sz="3500" b="1" kern="1200" dirty="0">
              <a:solidFill>
                <a:schemeClr val="tx1">
                  <a:lumMod val="75000"/>
                  <a:lumOff val="25000"/>
                </a:schemeClr>
              </a:solidFill>
              <a:latin typeface="微软雅黑" panose="020B0503020204020204" pitchFamily="34" charset="-122"/>
              <a:ea typeface="+mn-ea"/>
              <a:cs typeface="Arial" pitchFamily="34" charset="0"/>
            </a:endParaRPr>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微软雅黑" panose="020B0503020204020204" pitchFamily="34" charset="-122"/>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微软雅黑" panose="020B0503020204020204" pitchFamily="34" charset="-122"/>
              <a:ea typeface="+mn-ea"/>
            </a:endParaRPr>
          </a:p>
        </p:txBody>
      </p:sp>
      <p:grpSp>
        <p:nvGrpSpPr>
          <p:cNvPr id="11" name="组合 10"/>
          <p:cNvGrpSpPr/>
          <p:nvPr userDrawn="1"/>
        </p:nvGrpSpPr>
        <p:grpSpPr>
          <a:xfrm>
            <a:off x="515380" y="490848"/>
            <a:ext cx="470694" cy="475421"/>
            <a:chOff x="5540375" y="2868613"/>
            <a:chExt cx="1106488" cy="1117600"/>
          </a:xfrm>
          <a:solidFill>
            <a:schemeClr val="bg1"/>
          </a:solidFill>
        </p:grpSpPr>
        <p:sp>
          <p:nvSpPr>
            <p:cNvPr id="12" name="Freeform 6"/>
            <p:cNvSpPr>
              <a:spLocks/>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mn-ea"/>
              </a:endParaRPr>
            </a:p>
          </p:txBody>
        </p:sp>
        <p:sp>
          <p:nvSpPr>
            <p:cNvPr id="13" name="Freeform 7"/>
            <p:cNvSpPr>
              <a:spLocks/>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mn-ea"/>
              </a:endParaRPr>
            </a:p>
          </p:txBody>
        </p:sp>
      </p:grpSp>
      <p:sp>
        <p:nvSpPr>
          <p:cNvPr id="14" name="文本占位符 6"/>
          <p:cNvSpPr>
            <a:spLocks noGrp="1"/>
          </p:cNvSpPr>
          <p:nvPr>
            <p:ph type="body" sz="quarter" idx="11" hasCustomPrompt="1"/>
          </p:nvPr>
        </p:nvSpPr>
        <p:spPr>
          <a:xfrm>
            <a:off x="911424" y="1232756"/>
            <a:ext cx="10560049" cy="4680000"/>
          </a:xfrm>
        </p:spPr>
        <p:txBody>
          <a:bodyPr/>
          <a:lstStyle>
            <a:lvl1pPr algn="just">
              <a:defRPr>
                <a:latin typeface="+mn-ea"/>
                <a:ea typeface="+mn-ea"/>
                <a:cs typeface="Arial" panose="020B0604020202020204" pitchFamily="34" charset="0"/>
              </a:defRPr>
            </a:lvl1pPr>
            <a:lvl5pPr>
              <a:buNone/>
              <a:defRPr/>
            </a:lvl5pPr>
          </a:lstStyle>
          <a:p>
            <a:pPr lvl="0"/>
            <a:r>
              <a:rPr lang="en-US" altLang="zh-CN" dirty="0" smtClean="0"/>
              <a:t>Click to edit</a:t>
            </a:r>
            <a:endParaRPr lang="zh-CN" altLang="en-US"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userDrawn="1">
          <p15:clr>
            <a:srgbClr val="FBAE40"/>
          </p15:clr>
        </p15:guide>
        <p15:guide id="2" pos="57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More Information(Optional)">
    <p:spTree>
      <p:nvGrpSpPr>
        <p:cNvPr id="1" name=""/>
        <p:cNvGrpSpPr/>
        <p:nvPr/>
      </p:nvGrpSpPr>
      <p:grpSpPr>
        <a:xfrm>
          <a:off x="0" y="0"/>
          <a:ext cx="0" cy="0"/>
          <a:chOff x="0" y="0"/>
          <a:chExt cx="0" cy="0"/>
        </a:xfrm>
      </p:grpSpPr>
      <p:sp>
        <p:nvSpPr>
          <p:cNvPr id="9" name="文本占位符 6"/>
          <p:cNvSpPr>
            <a:spLocks noGrp="1"/>
          </p:cNvSpPr>
          <p:nvPr>
            <p:ph type="body" sz="quarter" idx="10" hasCustomPrompt="1"/>
          </p:nvPr>
        </p:nvSpPr>
        <p:spPr>
          <a:xfrm>
            <a:off x="912285" y="1233487"/>
            <a:ext cx="10560049" cy="4680000"/>
          </a:xfrm>
          <a:prstGeom prst="rect">
            <a:avLst/>
          </a:prstGeom>
        </p:spPr>
        <p:txBody>
          <a:bodyPr/>
          <a:lstStyle>
            <a:lvl1pPr algn="just">
              <a:defRPr>
                <a:latin typeface="+mn-ea"/>
                <a:ea typeface="+mn-ea"/>
                <a:cs typeface="Arial" panose="020B0604020202020204" pitchFamily="34" charset="0"/>
              </a:defRPr>
            </a:lvl1pPr>
            <a:lvl5pPr>
              <a:buNone/>
              <a:defRPr/>
            </a:lvl5pPr>
          </a:lstStyle>
          <a:p>
            <a:r>
              <a:rPr lang="en-US" altLang="zh-CN" dirty="0" smtClean="0"/>
              <a:t>More information for trainees</a:t>
            </a:r>
            <a:endParaRPr lang="zh-CN" altLang="en-US" dirty="0"/>
          </a:p>
        </p:txBody>
      </p:sp>
      <p:sp>
        <p:nvSpPr>
          <p:cNvPr id="5"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5040560" cy="639559"/>
          </a:xfrm>
          <a:prstGeom prst="rect">
            <a:avLst/>
          </a:prstGeom>
          <a:noFill/>
          <a:ln w="9525">
            <a:noFill/>
            <a:miter lim="800000"/>
            <a:headEnd/>
            <a:tailEnd/>
          </a:ln>
        </p:spPr>
        <p:txBody>
          <a:bodyPr wrap="square" lIns="99980" tIns="49987" rIns="99980" bIns="49987" rtlCol="0">
            <a:spAutoFit/>
          </a:bodyPr>
          <a:lstStyle/>
          <a:p>
            <a:pPr algn="l" defTabSz="1001624" rtl="0" eaLnBrk="0" fontAlgn="t" hangingPunct="0">
              <a:spcBef>
                <a:spcPct val="0"/>
              </a:spcBef>
              <a:spcAft>
                <a:spcPct val="0"/>
              </a:spcAft>
            </a:pPr>
            <a:r>
              <a:rPr lang="en-US" altLang="zh-CN" sz="3500" b="1" kern="1200" dirty="0" smtClean="0">
                <a:solidFill>
                  <a:schemeClr val="tx1">
                    <a:lumMod val="75000"/>
                    <a:lumOff val="25000"/>
                  </a:schemeClr>
                </a:solidFill>
                <a:latin typeface="微软雅黑" panose="020B0503020204020204" pitchFamily="34" charset="-122"/>
                <a:ea typeface="+mn-ea"/>
                <a:cs typeface="Arial" pitchFamily="34" charset="0"/>
              </a:rPr>
              <a:t>More Information</a:t>
            </a:r>
            <a:endParaRPr lang="en-US" altLang="zh-CN" sz="3500" b="1" kern="1200" dirty="0">
              <a:solidFill>
                <a:schemeClr val="tx1">
                  <a:lumMod val="75000"/>
                  <a:lumOff val="25000"/>
                </a:schemeClr>
              </a:solidFill>
              <a:latin typeface="微软雅黑" panose="020B0503020204020204" pitchFamily="34" charset="-122"/>
              <a:ea typeface="+mn-ea"/>
              <a:cs typeface="Arial" pitchFamily="34" charset="0"/>
            </a:endParaRPr>
          </a:p>
        </p:txBody>
      </p:sp>
      <p:sp>
        <p:nvSpPr>
          <p:cNvPr id="6"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微软雅黑" panose="020B0503020204020204" pitchFamily="34" charset="-122"/>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微软雅黑" panose="020B0503020204020204" pitchFamily="34" charset="-122"/>
              <a:ea typeface="+mn-ea"/>
            </a:endParaRPr>
          </a:p>
        </p:txBody>
      </p:sp>
      <p:grpSp>
        <p:nvGrpSpPr>
          <p:cNvPr id="11" name="组合 10"/>
          <p:cNvGrpSpPr/>
          <p:nvPr userDrawn="1"/>
        </p:nvGrpSpPr>
        <p:grpSpPr>
          <a:xfrm>
            <a:off x="479376" y="480268"/>
            <a:ext cx="496581" cy="496581"/>
            <a:chOff x="4485904" y="3429000"/>
            <a:chExt cx="2003425" cy="2003425"/>
          </a:xfrm>
          <a:solidFill>
            <a:schemeClr val="bg1"/>
          </a:solidFill>
        </p:grpSpPr>
        <p:sp>
          <p:nvSpPr>
            <p:cNvPr id="12" name="Freeform 6"/>
            <p:cNvSpPr>
              <a:spLocks noEditPoints="1"/>
            </p:cNvSpPr>
            <p:nvPr/>
          </p:nvSpPr>
          <p:spPr bwMode="auto">
            <a:xfrm>
              <a:off x="4485904" y="3429000"/>
              <a:ext cx="2003425" cy="2003425"/>
            </a:xfrm>
            <a:custGeom>
              <a:avLst/>
              <a:gdLst>
                <a:gd name="T0" fmla="*/ 669 w 1338"/>
                <a:gd name="T1" fmla="*/ 0 h 1338"/>
                <a:gd name="T2" fmla="*/ 1338 w 1338"/>
                <a:gd name="T3" fmla="*/ 669 h 1338"/>
                <a:gd name="T4" fmla="*/ 669 w 1338"/>
                <a:gd name="T5" fmla="*/ 1338 h 1338"/>
                <a:gd name="T6" fmla="*/ 0 w 1338"/>
                <a:gd name="T7" fmla="*/ 669 h 1338"/>
                <a:gd name="T8" fmla="*/ 669 w 1338"/>
                <a:gd name="T9" fmla="*/ 0 h 1338"/>
                <a:gd name="T10" fmla="*/ 669 w 1338"/>
                <a:gd name="T11" fmla="*/ 92 h 1338"/>
                <a:gd name="T12" fmla="*/ 1246 w 1338"/>
                <a:gd name="T13" fmla="*/ 669 h 1338"/>
                <a:gd name="T14" fmla="*/ 669 w 1338"/>
                <a:gd name="T15" fmla="*/ 1246 h 1338"/>
                <a:gd name="T16" fmla="*/ 92 w 1338"/>
                <a:gd name="T17" fmla="*/ 669 h 1338"/>
                <a:gd name="T18" fmla="*/ 669 w 1338"/>
                <a:gd name="T19" fmla="*/ 92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8" h="1338">
                  <a:moveTo>
                    <a:pt x="669" y="0"/>
                  </a:moveTo>
                  <a:cubicBezTo>
                    <a:pt x="1039" y="0"/>
                    <a:pt x="1338" y="299"/>
                    <a:pt x="1338" y="669"/>
                  </a:cubicBezTo>
                  <a:cubicBezTo>
                    <a:pt x="1338" y="1039"/>
                    <a:pt x="1039" y="1338"/>
                    <a:pt x="669" y="1338"/>
                  </a:cubicBezTo>
                  <a:cubicBezTo>
                    <a:pt x="299" y="1338"/>
                    <a:pt x="0" y="1039"/>
                    <a:pt x="0" y="669"/>
                  </a:cubicBezTo>
                  <a:cubicBezTo>
                    <a:pt x="0" y="299"/>
                    <a:pt x="299" y="0"/>
                    <a:pt x="669" y="0"/>
                  </a:cubicBezTo>
                  <a:close/>
                  <a:moveTo>
                    <a:pt x="669" y="92"/>
                  </a:moveTo>
                  <a:cubicBezTo>
                    <a:pt x="988" y="92"/>
                    <a:pt x="1246" y="350"/>
                    <a:pt x="1246" y="669"/>
                  </a:cubicBezTo>
                  <a:cubicBezTo>
                    <a:pt x="1246" y="988"/>
                    <a:pt x="988" y="1246"/>
                    <a:pt x="669" y="1246"/>
                  </a:cubicBezTo>
                  <a:cubicBezTo>
                    <a:pt x="350" y="1246"/>
                    <a:pt x="92" y="988"/>
                    <a:pt x="92" y="669"/>
                  </a:cubicBezTo>
                  <a:cubicBezTo>
                    <a:pt x="92" y="350"/>
                    <a:pt x="350" y="92"/>
                    <a:pt x="669"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mn-ea"/>
              </a:endParaRPr>
            </a:p>
          </p:txBody>
        </p:sp>
        <p:sp>
          <p:nvSpPr>
            <p:cNvPr id="13" name="Freeform 7"/>
            <p:cNvSpPr>
              <a:spLocks/>
            </p:cNvSpPr>
            <p:nvPr/>
          </p:nvSpPr>
          <p:spPr bwMode="auto">
            <a:xfrm>
              <a:off x="4978029" y="4324350"/>
              <a:ext cx="212725" cy="212725"/>
            </a:xfrm>
            <a:custGeom>
              <a:avLst/>
              <a:gdLst>
                <a:gd name="T0" fmla="*/ 0 w 142"/>
                <a:gd name="T1" fmla="*/ 72 h 142"/>
                <a:gd name="T2" fmla="*/ 0 w 142"/>
                <a:gd name="T3" fmla="*/ 70 h 142"/>
                <a:gd name="T4" fmla="*/ 71 w 142"/>
                <a:gd name="T5" fmla="*/ 0 h 142"/>
                <a:gd name="T6" fmla="*/ 71 w 142"/>
                <a:gd name="T7" fmla="*/ 0 h 142"/>
                <a:gd name="T8" fmla="*/ 142 w 142"/>
                <a:gd name="T9" fmla="*/ 70 h 142"/>
                <a:gd name="T10" fmla="*/ 142 w 142"/>
                <a:gd name="T11" fmla="*/ 72 h 142"/>
                <a:gd name="T12" fmla="*/ 71 w 142"/>
                <a:gd name="T13" fmla="*/ 142 h 142"/>
                <a:gd name="T14" fmla="*/ 71 w 142"/>
                <a:gd name="T15" fmla="*/ 142 h 142"/>
                <a:gd name="T16" fmla="*/ 0 w 142"/>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2">
                  <a:moveTo>
                    <a:pt x="0" y="72"/>
                  </a:moveTo>
                  <a:cubicBezTo>
                    <a:pt x="0" y="70"/>
                    <a:pt x="0" y="70"/>
                    <a:pt x="0" y="70"/>
                  </a:cubicBezTo>
                  <a:cubicBezTo>
                    <a:pt x="0" y="32"/>
                    <a:pt x="32" y="0"/>
                    <a:pt x="71" y="0"/>
                  </a:cubicBezTo>
                  <a:cubicBezTo>
                    <a:pt x="71" y="0"/>
                    <a:pt x="71" y="0"/>
                    <a:pt x="71" y="0"/>
                  </a:cubicBezTo>
                  <a:cubicBezTo>
                    <a:pt x="110" y="0"/>
                    <a:pt x="142" y="32"/>
                    <a:pt x="142" y="70"/>
                  </a:cubicBezTo>
                  <a:cubicBezTo>
                    <a:pt x="142" y="72"/>
                    <a:pt x="142" y="72"/>
                    <a:pt x="142" y="72"/>
                  </a:cubicBezTo>
                  <a:cubicBezTo>
                    <a:pt x="142" y="110"/>
                    <a:pt x="110" y="142"/>
                    <a:pt x="71" y="142"/>
                  </a:cubicBezTo>
                  <a:cubicBezTo>
                    <a:pt x="71" y="142"/>
                    <a:pt x="71" y="142"/>
                    <a:pt x="71"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mn-ea"/>
              </a:endParaRPr>
            </a:p>
          </p:txBody>
        </p:sp>
        <p:sp>
          <p:nvSpPr>
            <p:cNvPr id="14" name="Freeform 8"/>
            <p:cNvSpPr>
              <a:spLocks/>
            </p:cNvSpPr>
            <p:nvPr/>
          </p:nvSpPr>
          <p:spPr bwMode="auto">
            <a:xfrm>
              <a:off x="5395542"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1"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1"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mn-ea"/>
              </a:endParaRPr>
            </a:p>
          </p:txBody>
        </p:sp>
        <p:sp>
          <p:nvSpPr>
            <p:cNvPr id="15" name="Freeform 9"/>
            <p:cNvSpPr>
              <a:spLocks/>
            </p:cNvSpPr>
            <p:nvPr/>
          </p:nvSpPr>
          <p:spPr bwMode="auto">
            <a:xfrm>
              <a:off x="5809879"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2"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mn-ea"/>
              </a:endParaRPr>
            </a:p>
          </p:txBody>
        </p:sp>
      </p:gr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Recommendations(Optional)">
    <p:spTree>
      <p:nvGrpSpPr>
        <p:cNvPr id="1" name=""/>
        <p:cNvGrpSpPr/>
        <p:nvPr/>
      </p:nvGrpSpPr>
      <p:grpSpPr>
        <a:xfrm>
          <a:off x="0" y="0"/>
          <a:ext cx="0" cy="0"/>
          <a:chOff x="0" y="0"/>
          <a:chExt cx="0" cy="0"/>
        </a:xfrm>
      </p:grpSpPr>
      <p:sp>
        <p:nvSpPr>
          <p:cNvPr id="6" name="文本占位符 6"/>
          <p:cNvSpPr>
            <a:spLocks noGrp="1"/>
          </p:cNvSpPr>
          <p:nvPr>
            <p:ph type="body" sz="quarter" idx="10"/>
          </p:nvPr>
        </p:nvSpPr>
        <p:spPr>
          <a:xfrm>
            <a:off x="912285" y="1233487"/>
            <a:ext cx="10560049" cy="4680000"/>
          </a:xfrm>
          <a:prstGeom prst="rect">
            <a:avLst/>
          </a:prstGeom>
        </p:spPr>
        <p:txBody>
          <a:bodyPr/>
          <a:lstStyle>
            <a:lvl1pPr algn="just">
              <a:defRPr>
                <a:latin typeface="+mn-ea"/>
                <a:ea typeface="+mn-ea"/>
                <a:cs typeface="Arial" panose="020B0604020202020204" pitchFamily="34" charset="0"/>
              </a:defRPr>
            </a:lvl1pPr>
          </a:lstStyle>
          <a:p>
            <a:endParaRPr lang="zh-CN" altLang="en-US" dirty="0"/>
          </a:p>
        </p:txBody>
      </p:sp>
      <p:sp>
        <p:nvSpPr>
          <p:cNvPr id="8"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5040560" cy="639559"/>
          </a:xfrm>
          <a:prstGeom prst="rect">
            <a:avLst/>
          </a:prstGeom>
          <a:noFill/>
          <a:ln w="9525">
            <a:noFill/>
            <a:miter lim="800000"/>
            <a:headEnd/>
            <a:tailEnd/>
          </a:ln>
        </p:spPr>
        <p:txBody>
          <a:bodyPr wrap="square" lIns="99980" tIns="49987" rIns="99980" bIns="49987" rtlCol="0">
            <a:spAutoFit/>
          </a:bodyPr>
          <a:lstStyle/>
          <a:p>
            <a:pPr algn="l" defTabSz="1001624" rtl="0" eaLnBrk="0" fontAlgn="t" hangingPunct="0">
              <a:spcBef>
                <a:spcPct val="0"/>
              </a:spcBef>
              <a:spcAft>
                <a:spcPct val="0"/>
              </a:spcAft>
            </a:pPr>
            <a:r>
              <a:rPr lang="en-US" altLang="zh-CN" sz="3500" b="1" kern="1200" dirty="0" smtClean="0">
                <a:solidFill>
                  <a:schemeClr val="tx1">
                    <a:lumMod val="75000"/>
                    <a:lumOff val="25000"/>
                  </a:schemeClr>
                </a:solidFill>
                <a:latin typeface="微软雅黑" panose="020B0503020204020204" pitchFamily="34" charset="-122"/>
                <a:ea typeface="+mn-ea"/>
                <a:cs typeface="Arial" pitchFamily="34" charset="0"/>
              </a:rPr>
              <a:t>Recommendations</a:t>
            </a:r>
            <a:endParaRPr lang="en-US" altLang="zh-CN" sz="3500" b="1" kern="1200" dirty="0">
              <a:solidFill>
                <a:schemeClr val="tx1">
                  <a:lumMod val="75000"/>
                  <a:lumOff val="25000"/>
                </a:schemeClr>
              </a:solidFill>
              <a:latin typeface="微软雅黑" panose="020B0503020204020204" pitchFamily="34" charset="-122"/>
              <a:ea typeface="+mn-ea"/>
              <a:cs typeface="Arial" pitchFamily="34" charset="0"/>
            </a:endParaRPr>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微软雅黑" panose="020B0503020204020204" pitchFamily="34" charset="-122"/>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微软雅黑" panose="020B0503020204020204" pitchFamily="34" charset="-122"/>
              <a:ea typeface="+mn-ea"/>
            </a:endParaRPr>
          </a:p>
        </p:txBody>
      </p:sp>
      <p:grpSp>
        <p:nvGrpSpPr>
          <p:cNvPr id="11" name="组合 10"/>
          <p:cNvGrpSpPr/>
          <p:nvPr userDrawn="1"/>
        </p:nvGrpSpPr>
        <p:grpSpPr>
          <a:xfrm>
            <a:off x="515380" y="456929"/>
            <a:ext cx="461963" cy="485190"/>
            <a:chOff x="-779463" y="1835151"/>
            <a:chExt cx="1136650" cy="1193799"/>
          </a:xfrm>
          <a:solidFill>
            <a:schemeClr val="bg1"/>
          </a:solidFill>
        </p:grpSpPr>
        <p:sp>
          <p:nvSpPr>
            <p:cNvPr id="12" name="Freeform 6"/>
            <p:cNvSpPr>
              <a:spLocks/>
            </p:cNvSpPr>
            <p:nvPr/>
          </p:nvSpPr>
          <p:spPr bwMode="auto">
            <a:xfrm>
              <a:off x="-727075" y="2262188"/>
              <a:ext cx="1031875" cy="625475"/>
            </a:xfrm>
            <a:custGeom>
              <a:avLst/>
              <a:gdLst>
                <a:gd name="T0" fmla="*/ 946 w 968"/>
                <a:gd name="T1" fmla="*/ 587 h 587"/>
                <a:gd name="T2" fmla="*/ 22 w 968"/>
                <a:gd name="T3" fmla="*/ 587 h 587"/>
                <a:gd name="T4" fmla="*/ 0 w 968"/>
                <a:gd name="T5" fmla="*/ 565 h 587"/>
                <a:gd name="T6" fmla="*/ 0 w 968"/>
                <a:gd name="T7" fmla="*/ 63 h 587"/>
                <a:gd name="T8" fmla="*/ 62 w 968"/>
                <a:gd name="T9" fmla="*/ 0 h 587"/>
                <a:gd name="T10" fmla="*/ 104 w 968"/>
                <a:gd name="T11" fmla="*/ 0 h 587"/>
                <a:gd name="T12" fmla="*/ 126 w 968"/>
                <a:gd name="T13" fmla="*/ 22 h 587"/>
                <a:gd name="T14" fmla="*/ 104 w 968"/>
                <a:gd name="T15" fmla="*/ 43 h 587"/>
                <a:gd name="T16" fmla="*/ 62 w 968"/>
                <a:gd name="T17" fmla="*/ 43 h 587"/>
                <a:gd name="T18" fmla="*/ 43 w 968"/>
                <a:gd name="T19" fmla="*/ 63 h 587"/>
                <a:gd name="T20" fmla="*/ 43 w 968"/>
                <a:gd name="T21" fmla="*/ 544 h 587"/>
                <a:gd name="T22" fmla="*/ 925 w 968"/>
                <a:gd name="T23" fmla="*/ 544 h 587"/>
                <a:gd name="T24" fmla="*/ 925 w 968"/>
                <a:gd name="T25" fmla="*/ 63 h 587"/>
                <a:gd name="T26" fmla="*/ 906 w 968"/>
                <a:gd name="T27" fmla="*/ 43 h 587"/>
                <a:gd name="T28" fmla="*/ 859 w 968"/>
                <a:gd name="T29" fmla="*/ 43 h 587"/>
                <a:gd name="T30" fmla="*/ 837 w 968"/>
                <a:gd name="T31" fmla="*/ 22 h 587"/>
                <a:gd name="T32" fmla="*/ 859 w 968"/>
                <a:gd name="T33" fmla="*/ 0 h 587"/>
                <a:gd name="T34" fmla="*/ 906 w 968"/>
                <a:gd name="T35" fmla="*/ 0 h 587"/>
                <a:gd name="T36" fmla="*/ 968 w 968"/>
                <a:gd name="T37" fmla="*/ 63 h 587"/>
                <a:gd name="T38" fmla="*/ 968 w 968"/>
                <a:gd name="T39" fmla="*/ 565 h 587"/>
                <a:gd name="T40" fmla="*/ 946 w 968"/>
                <a:gd name="T41"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8" h="587">
                  <a:moveTo>
                    <a:pt x="946" y="587"/>
                  </a:moveTo>
                  <a:cubicBezTo>
                    <a:pt x="22" y="587"/>
                    <a:pt x="22" y="587"/>
                    <a:pt x="22" y="587"/>
                  </a:cubicBezTo>
                  <a:cubicBezTo>
                    <a:pt x="10" y="587"/>
                    <a:pt x="0" y="577"/>
                    <a:pt x="0" y="565"/>
                  </a:cubicBezTo>
                  <a:cubicBezTo>
                    <a:pt x="0" y="63"/>
                    <a:pt x="0" y="63"/>
                    <a:pt x="0" y="63"/>
                  </a:cubicBezTo>
                  <a:cubicBezTo>
                    <a:pt x="0" y="28"/>
                    <a:pt x="28" y="0"/>
                    <a:pt x="62" y="0"/>
                  </a:cubicBezTo>
                  <a:cubicBezTo>
                    <a:pt x="104" y="0"/>
                    <a:pt x="104" y="0"/>
                    <a:pt x="104" y="0"/>
                  </a:cubicBezTo>
                  <a:cubicBezTo>
                    <a:pt x="116" y="0"/>
                    <a:pt x="126" y="10"/>
                    <a:pt x="126" y="22"/>
                  </a:cubicBezTo>
                  <a:cubicBezTo>
                    <a:pt x="126" y="34"/>
                    <a:pt x="116" y="43"/>
                    <a:pt x="104" y="43"/>
                  </a:cubicBezTo>
                  <a:cubicBezTo>
                    <a:pt x="62" y="43"/>
                    <a:pt x="62" y="43"/>
                    <a:pt x="62" y="43"/>
                  </a:cubicBezTo>
                  <a:cubicBezTo>
                    <a:pt x="52" y="43"/>
                    <a:pt x="43" y="52"/>
                    <a:pt x="43" y="63"/>
                  </a:cubicBezTo>
                  <a:cubicBezTo>
                    <a:pt x="43" y="544"/>
                    <a:pt x="43" y="544"/>
                    <a:pt x="43" y="544"/>
                  </a:cubicBezTo>
                  <a:cubicBezTo>
                    <a:pt x="925" y="544"/>
                    <a:pt x="925" y="544"/>
                    <a:pt x="925" y="544"/>
                  </a:cubicBezTo>
                  <a:cubicBezTo>
                    <a:pt x="925" y="63"/>
                    <a:pt x="925" y="63"/>
                    <a:pt x="925" y="63"/>
                  </a:cubicBezTo>
                  <a:cubicBezTo>
                    <a:pt x="925" y="52"/>
                    <a:pt x="916" y="43"/>
                    <a:pt x="906" y="43"/>
                  </a:cubicBezTo>
                  <a:cubicBezTo>
                    <a:pt x="859" y="43"/>
                    <a:pt x="859" y="43"/>
                    <a:pt x="859" y="43"/>
                  </a:cubicBezTo>
                  <a:cubicBezTo>
                    <a:pt x="847" y="43"/>
                    <a:pt x="837" y="34"/>
                    <a:pt x="837" y="22"/>
                  </a:cubicBezTo>
                  <a:cubicBezTo>
                    <a:pt x="837" y="10"/>
                    <a:pt x="847" y="0"/>
                    <a:pt x="859" y="0"/>
                  </a:cubicBezTo>
                  <a:cubicBezTo>
                    <a:pt x="906" y="0"/>
                    <a:pt x="906" y="0"/>
                    <a:pt x="906" y="0"/>
                  </a:cubicBezTo>
                  <a:cubicBezTo>
                    <a:pt x="940" y="0"/>
                    <a:pt x="968" y="28"/>
                    <a:pt x="968" y="63"/>
                  </a:cubicBezTo>
                  <a:cubicBezTo>
                    <a:pt x="968" y="565"/>
                    <a:pt x="968" y="565"/>
                    <a:pt x="968" y="565"/>
                  </a:cubicBezTo>
                  <a:cubicBezTo>
                    <a:pt x="968" y="577"/>
                    <a:pt x="958" y="587"/>
                    <a:pt x="946" y="5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mn-ea"/>
              </a:endParaRPr>
            </a:p>
          </p:txBody>
        </p:sp>
        <p:sp>
          <p:nvSpPr>
            <p:cNvPr id="13" name="Freeform 7"/>
            <p:cNvSpPr>
              <a:spLocks noEditPoints="1"/>
            </p:cNvSpPr>
            <p:nvPr/>
          </p:nvSpPr>
          <p:spPr bwMode="auto">
            <a:xfrm>
              <a:off x="-779463" y="2841625"/>
              <a:ext cx="1136650" cy="187325"/>
            </a:xfrm>
            <a:custGeom>
              <a:avLst/>
              <a:gdLst>
                <a:gd name="T0" fmla="*/ 1024 w 1066"/>
                <a:gd name="T1" fmla="*/ 176 h 176"/>
                <a:gd name="T2" fmla="*/ 42 w 1066"/>
                <a:gd name="T3" fmla="*/ 176 h 176"/>
                <a:gd name="T4" fmla="*/ 0 w 1066"/>
                <a:gd name="T5" fmla="*/ 134 h 176"/>
                <a:gd name="T6" fmla="*/ 0 w 1066"/>
                <a:gd name="T7" fmla="*/ 42 h 176"/>
                <a:gd name="T8" fmla="*/ 42 w 1066"/>
                <a:gd name="T9" fmla="*/ 0 h 176"/>
                <a:gd name="T10" fmla="*/ 1024 w 1066"/>
                <a:gd name="T11" fmla="*/ 0 h 176"/>
                <a:gd name="T12" fmla="*/ 1066 w 1066"/>
                <a:gd name="T13" fmla="*/ 42 h 176"/>
                <a:gd name="T14" fmla="*/ 1066 w 1066"/>
                <a:gd name="T15" fmla="*/ 134 h 176"/>
                <a:gd name="T16" fmla="*/ 1024 w 1066"/>
                <a:gd name="T17" fmla="*/ 176 h 176"/>
                <a:gd name="T18" fmla="*/ 1023 w 1066"/>
                <a:gd name="T19" fmla="*/ 42 h 176"/>
                <a:gd name="T20" fmla="*/ 42 w 1066"/>
                <a:gd name="T21" fmla="*/ 43 h 176"/>
                <a:gd name="T22" fmla="*/ 43 w 1066"/>
                <a:gd name="T23" fmla="*/ 134 h 176"/>
                <a:gd name="T24" fmla="*/ 1023 w 1066"/>
                <a:gd name="T25" fmla="*/ 133 h 176"/>
                <a:gd name="T26" fmla="*/ 1023 w 1066"/>
                <a:gd name="T27" fmla="*/ 4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6" h="176">
                  <a:moveTo>
                    <a:pt x="1024" y="176"/>
                  </a:moveTo>
                  <a:cubicBezTo>
                    <a:pt x="42" y="176"/>
                    <a:pt x="42" y="176"/>
                    <a:pt x="42" y="176"/>
                  </a:cubicBezTo>
                  <a:cubicBezTo>
                    <a:pt x="19" y="176"/>
                    <a:pt x="0" y="157"/>
                    <a:pt x="0" y="134"/>
                  </a:cubicBezTo>
                  <a:cubicBezTo>
                    <a:pt x="0" y="42"/>
                    <a:pt x="0" y="42"/>
                    <a:pt x="0" y="42"/>
                  </a:cubicBezTo>
                  <a:cubicBezTo>
                    <a:pt x="0" y="18"/>
                    <a:pt x="19" y="0"/>
                    <a:pt x="42" y="0"/>
                  </a:cubicBezTo>
                  <a:cubicBezTo>
                    <a:pt x="1024" y="0"/>
                    <a:pt x="1024" y="0"/>
                    <a:pt x="1024" y="0"/>
                  </a:cubicBezTo>
                  <a:cubicBezTo>
                    <a:pt x="1047" y="0"/>
                    <a:pt x="1066" y="18"/>
                    <a:pt x="1066" y="42"/>
                  </a:cubicBezTo>
                  <a:cubicBezTo>
                    <a:pt x="1066" y="134"/>
                    <a:pt x="1066" y="134"/>
                    <a:pt x="1066" y="134"/>
                  </a:cubicBezTo>
                  <a:cubicBezTo>
                    <a:pt x="1066" y="157"/>
                    <a:pt x="1047" y="176"/>
                    <a:pt x="1024" y="176"/>
                  </a:cubicBezTo>
                  <a:close/>
                  <a:moveTo>
                    <a:pt x="1023" y="42"/>
                  </a:moveTo>
                  <a:cubicBezTo>
                    <a:pt x="42" y="43"/>
                    <a:pt x="42" y="43"/>
                    <a:pt x="42" y="43"/>
                  </a:cubicBezTo>
                  <a:cubicBezTo>
                    <a:pt x="43" y="134"/>
                    <a:pt x="43" y="134"/>
                    <a:pt x="43" y="134"/>
                  </a:cubicBezTo>
                  <a:cubicBezTo>
                    <a:pt x="1023" y="133"/>
                    <a:pt x="1023" y="133"/>
                    <a:pt x="1023" y="133"/>
                  </a:cubicBezTo>
                  <a:lnTo>
                    <a:pt x="1023"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mn-ea"/>
              </a:endParaRPr>
            </a:p>
          </p:txBody>
        </p:sp>
        <p:sp>
          <p:nvSpPr>
            <p:cNvPr id="14" name="Freeform 8"/>
            <p:cNvSpPr>
              <a:spLocks/>
            </p:cNvSpPr>
            <p:nvPr/>
          </p:nvSpPr>
          <p:spPr bwMode="auto">
            <a:xfrm>
              <a:off x="-303213" y="2911475"/>
              <a:ext cx="184150" cy="46037"/>
            </a:xfrm>
            <a:custGeom>
              <a:avLst/>
              <a:gdLst>
                <a:gd name="T0" fmla="*/ 151 w 172"/>
                <a:gd name="T1" fmla="*/ 43 h 43"/>
                <a:gd name="T2" fmla="*/ 21 w 172"/>
                <a:gd name="T3" fmla="*/ 43 h 43"/>
                <a:gd name="T4" fmla="*/ 0 w 172"/>
                <a:gd name="T5" fmla="*/ 22 h 43"/>
                <a:gd name="T6" fmla="*/ 21 w 172"/>
                <a:gd name="T7" fmla="*/ 0 h 43"/>
                <a:gd name="T8" fmla="*/ 151 w 172"/>
                <a:gd name="T9" fmla="*/ 0 h 43"/>
                <a:gd name="T10" fmla="*/ 172 w 172"/>
                <a:gd name="T11" fmla="*/ 22 h 43"/>
                <a:gd name="T12" fmla="*/ 151 w 172"/>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172" h="43">
                  <a:moveTo>
                    <a:pt x="151" y="43"/>
                  </a:moveTo>
                  <a:cubicBezTo>
                    <a:pt x="21" y="43"/>
                    <a:pt x="21" y="43"/>
                    <a:pt x="21" y="43"/>
                  </a:cubicBezTo>
                  <a:cubicBezTo>
                    <a:pt x="10" y="43"/>
                    <a:pt x="0" y="34"/>
                    <a:pt x="0" y="22"/>
                  </a:cubicBezTo>
                  <a:cubicBezTo>
                    <a:pt x="0" y="10"/>
                    <a:pt x="10" y="0"/>
                    <a:pt x="21" y="0"/>
                  </a:cubicBezTo>
                  <a:cubicBezTo>
                    <a:pt x="151" y="0"/>
                    <a:pt x="151" y="0"/>
                    <a:pt x="151" y="0"/>
                  </a:cubicBezTo>
                  <a:cubicBezTo>
                    <a:pt x="162" y="0"/>
                    <a:pt x="172" y="10"/>
                    <a:pt x="172" y="22"/>
                  </a:cubicBezTo>
                  <a:cubicBezTo>
                    <a:pt x="172" y="34"/>
                    <a:pt x="162" y="43"/>
                    <a:pt x="15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mn-ea"/>
              </a:endParaRPr>
            </a:p>
          </p:txBody>
        </p:sp>
        <p:sp>
          <p:nvSpPr>
            <p:cNvPr id="15" name="Freeform 9"/>
            <p:cNvSpPr>
              <a:spLocks noEditPoints="1"/>
            </p:cNvSpPr>
            <p:nvPr/>
          </p:nvSpPr>
          <p:spPr bwMode="auto">
            <a:xfrm>
              <a:off x="-568325" y="1835151"/>
              <a:ext cx="712788" cy="852487"/>
            </a:xfrm>
            <a:custGeom>
              <a:avLst/>
              <a:gdLst>
                <a:gd name="T0" fmla="*/ 335 w 668"/>
                <a:gd name="T1" fmla="*/ 800 h 800"/>
                <a:gd name="T2" fmla="*/ 316 w 668"/>
                <a:gd name="T3" fmla="*/ 789 h 800"/>
                <a:gd name="T4" fmla="*/ 246 w 668"/>
                <a:gd name="T5" fmla="*/ 662 h 800"/>
                <a:gd name="T6" fmla="*/ 57 w 668"/>
                <a:gd name="T7" fmla="*/ 508 h 800"/>
                <a:gd name="T8" fmla="*/ 49 w 668"/>
                <a:gd name="T9" fmla="*/ 492 h 800"/>
                <a:gd name="T10" fmla="*/ 84 w 668"/>
                <a:gd name="T11" fmla="*/ 168 h 800"/>
                <a:gd name="T12" fmla="*/ 202 w 668"/>
                <a:gd name="T13" fmla="*/ 73 h 800"/>
                <a:gd name="T14" fmla="*/ 621 w 668"/>
                <a:gd name="T15" fmla="*/ 226 h 800"/>
                <a:gd name="T16" fmla="*/ 621 w 668"/>
                <a:gd name="T17" fmla="*/ 226 h 800"/>
                <a:gd name="T18" fmla="*/ 594 w 668"/>
                <a:gd name="T19" fmla="*/ 538 h 800"/>
                <a:gd name="T20" fmla="*/ 468 w 668"/>
                <a:gd name="T21" fmla="*/ 645 h 800"/>
                <a:gd name="T22" fmla="*/ 412 w 668"/>
                <a:gd name="T23" fmla="*/ 665 h 800"/>
                <a:gd name="T24" fmla="*/ 355 w 668"/>
                <a:gd name="T25" fmla="*/ 787 h 800"/>
                <a:gd name="T26" fmla="*/ 336 w 668"/>
                <a:gd name="T27" fmla="*/ 800 h 800"/>
                <a:gd name="T28" fmla="*/ 335 w 668"/>
                <a:gd name="T29" fmla="*/ 800 h 800"/>
                <a:gd name="T30" fmla="*/ 334 w 668"/>
                <a:gd name="T31" fmla="*/ 87 h 800"/>
                <a:gd name="T32" fmla="*/ 220 w 668"/>
                <a:gd name="T33" fmla="*/ 112 h 800"/>
                <a:gd name="T34" fmla="*/ 119 w 668"/>
                <a:gd name="T35" fmla="*/ 194 h 800"/>
                <a:gd name="T36" fmla="*/ 88 w 668"/>
                <a:gd name="T37" fmla="*/ 474 h 800"/>
                <a:gd name="T38" fmla="*/ 95 w 668"/>
                <a:gd name="T39" fmla="*/ 487 h 800"/>
                <a:gd name="T40" fmla="*/ 266 w 668"/>
                <a:gd name="T41" fmla="*/ 622 h 800"/>
                <a:gd name="T42" fmla="*/ 280 w 668"/>
                <a:gd name="T43" fmla="*/ 633 h 800"/>
                <a:gd name="T44" fmla="*/ 333 w 668"/>
                <a:gd name="T45" fmla="*/ 731 h 800"/>
                <a:gd name="T46" fmla="*/ 377 w 668"/>
                <a:gd name="T47" fmla="*/ 637 h 800"/>
                <a:gd name="T48" fmla="*/ 392 w 668"/>
                <a:gd name="T49" fmla="*/ 625 h 800"/>
                <a:gd name="T50" fmla="*/ 450 w 668"/>
                <a:gd name="T51" fmla="*/ 606 h 800"/>
                <a:gd name="T52" fmla="*/ 559 w 668"/>
                <a:gd name="T53" fmla="*/ 514 h 800"/>
                <a:gd name="T54" fmla="*/ 582 w 668"/>
                <a:gd name="T55" fmla="*/ 244 h 800"/>
                <a:gd name="T56" fmla="*/ 582 w 668"/>
                <a:gd name="T57" fmla="*/ 244 h 800"/>
                <a:gd name="T58" fmla="*/ 334 w 668"/>
                <a:gd name="T59" fmla="*/ 87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68" h="800">
                  <a:moveTo>
                    <a:pt x="335" y="800"/>
                  </a:moveTo>
                  <a:cubicBezTo>
                    <a:pt x="327" y="800"/>
                    <a:pt x="320" y="796"/>
                    <a:pt x="316" y="789"/>
                  </a:cubicBezTo>
                  <a:cubicBezTo>
                    <a:pt x="246" y="662"/>
                    <a:pt x="246" y="662"/>
                    <a:pt x="246" y="662"/>
                  </a:cubicBezTo>
                  <a:cubicBezTo>
                    <a:pt x="165" y="638"/>
                    <a:pt x="97" y="582"/>
                    <a:pt x="57" y="508"/>
                  </a:cubicBezTo>
                  <a:cubicBezTo>
                    <a:pt x="54" y="502"/>
                    <a:pt x="52" y="497"/>
                    <a:pt x="49" y="492"/>
                  </a:cubicBezTo>
                  <a:cubicBezTo>
                    <a:pt x="0" y="385"/>
                    <a:pt x="13" y="261"/>
                    <a:pt x="84" y="168"/>
                  </a:cubicBezTo>
                  <a:cubicBezTo>
                    <a:pt x="115" y="127"/>
                    <a:pt x="155" y="95"/>
                    <a:pt x="202" y="73"/>
                  </a:cubicBezTo>
                  <a:cubicBezTo>
                    <a:pt x="360" y="0"/>
                    <a:pt x="548" y="69"/>
                    <a:pt x="621" y="226"/>
                  </a:cubicBezTo>
                  <a:cubicBezTo>
                    <a:pt x="621" y="226"/>
                    <a:pt x="621" y="226"/>
                    <a:pt x="621" y="226"/>
                  </a:cubicBezTo>
                  <a:cubicBezTo>
                    <a:pt x="668" y="327"/>
                    <a:pt x="658" y="447"/>
                    <a:pt x="594" y="538"/>
                  </a:cubicBezTo>
                  <a:cubicBezTo>
                    <a:pt x="563" y="584"/>
                    <a:pt x="519" y="621"/>
                    <a:pt x="468" y="645"/>
                  </a:cubicBezTo>
                  <a:cubicBezTo>
                    <a:pt x="450" y="653"/>
                    <a:pt x="431" y="660"/>
                    <a:pt x="412" y="665"/>
                  </a:cubicBezTo>
                  <a:cubicBezTo>
                    <a:pt x="355" y="787"/>
                    <a:pt x="355" y="787"/>
                    <a:pt x="355" y="787"/>
                  </a:cubicBezTo>
                  <a:cubicBezTo>
                    <a:pt x="351" y="795"/>
                    <a:pt x="344" y="800"/>
                    <a:pt x="336" y="800"/>
                  </a:cubicBezTo>
                  <a:cubicBezTo>
                    <a:pt x="335" y="800"/>
                    <a:pt x="335" y="800"/>
                    <a:pt x="335" y="800"/>
                  </a:cubicBezTo>
                  <a:close/>
                  <a:moveTo>
                    <a:pt x="334" y="87"/>
                  </a:moveTo>
                  <a:cubicBezTo>
                    <a:pt x="296" y="87"/>
                    <a:pt x="257" y="95"/>
                    <a:pt x="220" y="112"/>
                  </a:cubicBezTo>
                  <a:cubicBezTo>
                    <a:pt x="180" y="131"/>
                    <a:pt x="145" y="159"/>
                    <a:pt x="119" y="194"/>
                  </a:cubicBezTo>
                  <a:cubicBezTo>
                    <a:pt x="57" y="275"/>
                    <a:pt x="45" y="382"/>
                    <a:pt x="88" y="474"/>
                  </a:cubicBezTo>
                  <a:cubicBezTo>
                    <a:pt x="90" y="478"/>
                    <a:pt x="92" y="483"/>
                    <a:pt x="95" y="487"/>
                  </a:cubicBezTo>
                  <a:cubicBezTo>
                    <a:pt x="130" y="554"/>
                    <a:pt x="193" y="603"/>
                    <a:pt x="266" y="622"/>
                  </a:cubicBezTo>
                  <a:cubicBezTo>
                    <a:pt x="272" y="624"/>
                    <a:pt x="277" y="628"/>
                    <a:pt x="280" y="633"/>
                  </a:cubicBezTo>
                  <a:cubicBezTo>
                    <a:pt x="333" y="731"/>
                    <a:pt x="333" y="731"/>
                    <a:pt x="333" y="731"/>
                  </a:cubicBezTo>
                  <a:cubicBezTo>
                    <a:pt x="377" y="637"/>
                    <a:pt x="377" y="637"/>
                    <a:pt x="377" y="637"/>
                  </a:cubicBezTo>
                  <a:cubicBezTo>
                    <a:pt x="380" y="631"/>
                    <a:pt x="386" y="626"/>
                    <a:pt x="392" y="625"/>
                  </a:cubicBezTo>
                  <a:cubicBezTo>
                    <a:pt x="413" y="621"/>
                    <a:pt x="432" y="614"/>
                    <a:pt x="450" y="606"/>
                  </a:cubicBezTo>
                  <a:cubicBezTo>
                    <a:pt x="494" y="585"/>
                    <a:pt x="532" y="554"/>
                    <a:pt x="559" y="514"/>
                  </a:cubicBezTo>
                  <a:cubicBezTo>
                    <a:pt x="613" y="435"/>
                    <a:pt x="622" y="331"/>
                    <a:pt x="582" y="244"/>
                  </a:cubicBezTo>
                  <a:cubicBezTo>
                    <a:pt x="582" y="244"/>
                    <a:pt x="582" y="244"/>
                    <a:pt x="582" y="244"/>
                  </a:cubicBezTo>
                  <a:cubicBezTo>
                    <a:pt x="536" y="145"/>
                    <a:pt x="437" y="87"/>
                    <a:pt x="334"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mn-ea"/>
              </a:endParaRPr>
            </a:p>
          </p:txBody>
        </p:sp>
        <p:sp>
          <p:nvSpPr>
            <p:cNvPr id="16" name="Freeform 10"/>
            <p:cNvSpPr>
              <a:spLocks noEditPoints="1"/>
            </p:cNvSpPr>
            <p:nvPr/>
          </p:nvSpPr>
          <p:spPr bwMode="auto">
            <a:xfrm>
              <a:off x="-354013" y="2181225"/>
              <a:ext cx="280988" cy="187325"/>
            </a:xfrm>
            <a:custGeom>
              <a:avLst/>
              <a:gdLst>
                <a:gd name="T0" fmla="*/ 140 w 263"/>
                <a:gd name="T1" fmla="*/ 177 h 177"/>
                <a:gd name="T2" fmla="*/ 130 w 263"/>
                <a:gd name="T3" fmla="*/ 177 h 177"/>
                <a:gd name="T4" fmla="*/ 2 w 263"/>
                <a:gd name="T5" fmla="*/ 115 h 177"/>
                <a:gd name="T6" fmla="*/ 3 w 263"/>
                <a:gd name="T7" fmla="*/ 21 h 177"/>
                <a:gd name="T8" fmla="*/ 25 w 263"/>
                <a:gd name="T9" fmla="*/ 0 h 177"/>
                <a:gd name="T10" fmla="*/ 46 w 263"/>
                <a:gd name="T11" fmla="*/ 21 h 177"/>
                <a:gd name="T12" fmla="*/ 45 w 263"/>
                <a:gd name="T13" fmla="*/ 113 h 177"/>
                <a:gd name="T14" fmla="*/ 131 w 263"/>
                <a:gd name="T15" fmla="*/ 134 h 177"/>
                <a:gd name="T16" fmla="*/ 218 w 263"/>
                <a:gd name="T17" fmla="*/ 119 h 177"/>
                <a:gd name="T18" fmla="*/ 220 w 263"/>
                <a:gd name="T19" fmla="*/ 27 h 177"/>
                <a:gd name="T20" fmla="*/ 242 w 263"/>
                <a:gd name="T21" fmla="*/ 6 h 177"/>
                <a:gd name="T22" fmla="*/ 263 w 263"/>
                <a:gd name="T23" fmla="*/ 28 h 177"/>
                <a:gd name="T24" fmla="*/ 261 w 263"/>
                <a:gd name="T25" fmla="*/ 122 h 177"/>
                <a:gd name="T26" fmla="*/ 214 w 263"/>
                <a:gd name="T27" fmla="*/ 168 h 177"/>
                <a:gd name="T28" fmla="*/ 140 w 263"/>
                <a:gd name="T29" fmla="*/ 177 h 177"/>
                <a:gd name="T30" fmla="*/ 45 w 263"/>
                <a:gd name="T31" fmla="*/ 116 h 177"/>
                <a:gd name="T32" fmla="*/ 45 w 263"/>
                <a:gd name="T33" fmla="*/ 116 h 177"/>
                <a:gd name="T34" fmla="*/ 45 w 263"/>
                <a:gd name="T35" fmla="*/ 11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 h="177">
                  <a:moveTo>
                    <a:pt x="140" y="177"/>
                  </a:moveTo>
                  <a:cubicBezTo>
                    <a:pt x="137" y="177"/>
                    <a:pt x="133" y="177"/>
                    <a:pt x="130" y="177"/>
                  </a:cubicBezTo>
                  <a:cubicBezTo>
                    <a:pt x="65" y="175"/>
                    <a:pt x="0" y="155"/>
                    <a:pt x="2" y="115"/>
                  </a:cubicBezTo>
                  <a:cubicBezTo>
                    <a:pt x="3" y="21"/>
                    <a:pt x="3" y="21"/>
                    <a:pt x="3" y="21"/>
                  </a:cubicBezTo>
                  <a:cubicBezTo>
                    <a:pt x="3" y="9"/>
                    <a:pt x="14" y="0"/>
                    <a:pt x="25" y="0"/>
                  </a:cubicBezTo>
                  <a:cubicBezTo>
                    <a:pt x="37" y="0"/>
                    <a:pt x="47" y="10"/>
                    <a:pt x="46" y="21"/>
                  </a:cubicBezTo>
                  <a:cubicBezTo>
                    <a:pt x="45" y="113"/>
                    <a:pt x="45" y="113"/>
                    <a:pt x="45" y="113"/>
                  </a:cubicBezTo>
                  <a:cubicBezTo>
                    <a:pt x="51" y="120"/>
                    <a:pt x="82" y="133"/>
                    <a:pt x="131" y="134"/>
                  </a:cubicBezTo>
                  <a:cubicBezTo>
                    <a:pt x="180" y="136"/>
                    <a:pt x="211" y="125"/>
                    <a:pt x="218" y="119"/>
                  </a:cubicBezTo>
                  <a:cubicBezTo>
                    <a:pt x="220" y="27"/>
                    <a:pt x="220" y="27"/>
                    <a:pt x="220" y="27"/>
                  </a:cubicBezTo>
                  <a:cubicBezTo>
                    <a:pt x="220" y="15"/>
                    <a:pt x="231" y="5"/>
                    <a:pt x="242" y="6"/>
                  </a:cubicBezTo>
                  <a:cubicBezTo>
                    <a:pt x="254" y="6"/>
                    <a:pt x="263" y="16"/>
                    <a:pt x="263" y="28"/>
                  </a:cubicBezTo>
                  <a:cubicBezTo>
                    <a:pt x="261" y="122"/>
                    <a:pt x="261" y="122"/>
                    <a:pt x="261" y="122"/>
                  </a:cubicBezTo>
                  <a:cubicBezTo>
                    <a:pt x="261" y="136"/>
                    <a:pt x="252" y="156"/>
                    <a:pt x="214" y="168"/>
                  </a:cubicBezTo>
                  <a:cubicBezTo>
                    <a:pt x="193" y="174"/>
                    <a:pt x="167" y="177"/>
                    <a:pt x="140" y="177"/>
                  </a:cubicBezTo>
                  <a:close/>
                  <a:moveTo>
                    <a:pt x="45" y="116"/>
                  </a:moveTo>
                  <a:cubicBezTo>
                    <a:pt x="45" y="116"/>
                    <a:pt x="45" y="116"/>
                    <a:pt x="45" y="116"/>
                  </a:cubicBezTo>
                  <a:cubicBezTo>
                    <a:pt x="45" y="116"/>
                    <a:pt x="45" y="116"/>
                    <a:pt x="45"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mn-ea"/>
              </a:endParaRPr>
            </a:p>
          </p:txBody>
        </p:sp>
        <p:sp>
          <p:nvSpPr>
            <p:cNvPr id="17" name="Freeform 11"/>
            <p:cNvSpPr>
              <a:spLocks noEditPoints="1"/>
            </p:cNvSpPr>
            <p:nvPr/>
          </p:nvSpPr>
          <p:spPr bwMode="auto">
            <a:xfrm>
              <a:off x="-420688" y="2066925"/>
              <a:ext cx="419100" cy="209550"/>
            </a:xfrm>
            <a:custGeom>
              <a:avLst/>
              <a:gdLst>
                <a:gd name="T0" fmla="*/ 195 w 394"/>
                <a:gd name="T1" fmla="*/ 197 h 197"/>
                <a:gd name="T2" fmla="*/ 186 w 394"/>
                <a:gd name="T3" fmla="*/ 195 h 197"/>
                <a:gd name="T4" fmla="*/ 13 w 394"/>
                <a:gd name="T5" fmla="*/ 117 h 197"/>
                <a:gd name="T6" fmla="*/ 0 w 394"/>
                <a:gd name="T7" fmla="*/ 97 h 197"/>
                <a:gd name="T8" fmla="*/ 14 w 394"/>
                <a:gd name="T9" fmla="*/ 77 h 197"/>
                <a:gd name="T10" fmla="*/ 191 w 394"/>
                <a:gd name="T11" fmla="*/ 2 h 197"/>
                <a:gd name="T12" fmla="*/ 209 w 394"/>
                <a:gd name="T13" fmla="*/ 3 h 197"/>
                <a:gd name="T14" fmla="*/ 382 w 394"/>
                <a:gd name="T15" fmla="*/ 88 h 197"/>
                <a:gd name="T16" fmla="*/ 394 w 394"/>
                <a:gd name="T17" fmla="*/ 108 h 197"/>
                <a:gd name="T18" fmla="*/ 380 w 394"/>
                <a:gd name="T19" fmla="*/ 128 h 197"/>
                <a:gd name="T20" fmla="*/ 203 w 394"/>
                <a:gd name="T21" fmla="*/ 195 h 197"/>
                <a:gd name="T22" fmla="*/ 195 w 394"/>
                <a:gd name="T23" fmla="*/ 197 h 197"/>
                <a:gd name="T24" fmla="*/ 76 w 394"/>
                <a:gd name="T25" fmla="*/ 98 h 197"/>
                <a:gd name="T26" fmla="*/ 196 w 394"/>
                <a:gd name="T27" fmla="*/ 152 h 197"/>
                <a:gd name="T28" fmla="*/ 318 w 394"/>
                <a:gd name="T29" fmla="*/ 105 h 197"/>
                <a:gd name="T30" fmla="*/ 199 w 394"/>
                <a:gd name="T31" fmla="*/ 46 h 197"/>
                <a:gd name="T32" fmla="*/ 76 w 394"/>
                <a:gd name="T33" fmla="*/ 9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4" h="197">
                  <a:moveTo>
                    <a:pt x="195" y="197"/>
                  </a:moveTo>
                  <a:cubicBezTo>
                    <a:pt x="192" y="197"/>
                    <a:pt x="189" y="196"/>
                    <a:pt x="186" y="195"/>
                  </a:cubicBezTo>
                  <a:cubicBezTo>
                    <a:pt x="13" y="117"/>
                    <a:pt x="13" y="117"/>
                    <a:pt x="13" y="117"/>
                  </a:cubicBezTo>
                  <a:cubicBezTo>
                    <a:pt x="5" y="113"/>
                    <a:pt x="0" y="105"/>
                    <a:pt x="0" y="97"/>
                  </a:cubicBezTo>
                  <a:cubicBezTo>
                    <a:pt x="1" y="88"/>
                    <a:pt x="6" y="80"/>
                    <a:pt x="14" y="77"/>
                  </a:cubicBezTo>
                  <a:cubicBezTo>
                    <a:pt x="191" y="2"/>
                    <a:pt x="191" y="2"/>
                    <a:pt x="191" y="2"/>
                  </a:cubicBezTo>
                  <a:cubicBezTo>
                    <a:pt x="197" y="0"/>
                    <a:pt x="203" y="0"/>
                    <a:pt x="209" y="3"/>
                  </a:cubicBezTo>
                  <a:cubicBezTo>
                    <a:pt x="382" y="88"/>
                    <a:pt x="382" y="88"/>
                    <a:pt x="382" y="88"/>
                  </a:cubicBezTo>
                  <a:cubicBezTo>
                    <a:pt x="389" y="92"/>
                    <a:pt x="394" y="100"/>
                    <a:pt x="394" y="108"/>
                  </a:cubicBezTo>
                  <a:cubicBezTo>
                    <a:pt x="393" y="117"/>
                    <a:pt x="388" y="124"/>
                    <a:pt x="380" y="128"/>
                  </a:cubicBezTo>
                  <a:cubicBezTo>
                    <a:pt x="203" y="195"/>
                    <a:pt x="203" y="195"/>
                    <a:pt x="203" y="195"/>
                  </a:cubicBezTo>
                  <a:cubicBezTo>
                    <a:pt x="200" y="196"/>
                    <a:pt x="197" y="197"/>
                    <a:pt x="195" y="197"/>
                  </a:cubicBezTo>
                  <a:close/>
                  <a:moveTo>
                    <a:pt x="76" y="98"/>
                  </a:moveTo>
                  <a:cubicBezTo>
                    <a:pt x="196" y="152"/>
                    <a:pt x="196" y="152"/>
                    <a:pt x="196" y="152"/>
                  </a:cubicBezTo>
                  <a:cubicBezTo>
                    <a:pt x="318" y="105"/>
                    <a:pt x="318" y="105"/>
                    <a:pt x="318" y="105"/>
                  </a:cubicBezTo>
                  <a:cubicBezTo>
                    <a:pt x="199" y="46"/>
                    <a:pt x="199" y="46"/>
                    <a:pt x="199" y="46"/>
                  </a:cubicBezTo>
                  <a:lnTo>
                    <a:pt x="76"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mn-ea"/>
              </a:endParaRPr>
            </a:p>
          </p:txBody>
        </p:sp>
      </p:gr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5#Thank You">
    <p:spTree>
      <p:nvGrpSpPr>
        <p:cNvPr id="1" name=""/>
        <p:cNvGrpSpPr/>
        <p:nvPr/>
      </p:nvGrpSpPr>
      <p:grpSpPr>
        <a:xfrm>
          <a:off x="0" y="0"/>
          <a:ext cx="0" cy="0"/>
          <a:chOff x="0" y="0"/>
          <a:chExt cx="0" cy="0"/>
        </a:xfrm>
      </p:grpSpPr>
      <p:pic>
        <p:nvPicPr>
          <p:cNvPr id="7" name="Picture 2" descr="D:\201207257配图\培训\shutterstock_242224906.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t="17896" b="10658"/>
          <a:stretch/>
        </p:blipFill>
        <p:spPr bwMode="auto">
          <a:xfrm>
            <a:off x="0" y="0"/>
            <a:ext cx="12193664"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userDrawn="1"/>
        </p:nvSpPr>
        <p:spPr bwMode="auto">
          <a:xfrm>
            <a:off x="-24680" y="-8620"/>
            <a:ext cx="12240000" cy="6876000"/>
          </a:xfrm>
          <a:prstGeom prst="rect">
            <a:avLst/>
          </a:prstGeom>
          <a:solidFill>
            <a:srgbClr val="003C78">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微软雅黑" panose="020B0503020204020204" pitchFamily="34" charset="-122"/>
              <a:ea typeface="+mn-ea"/>
            </a:endParaRPr>
          </a:p>
        </p:txBody>
      </p:sp>
      <p:grpSp>
        <p:nvGrpSpPr>
          <p:cNvPr id="4" name="组合 3"/>
          <p:cNvGrpSpPr/>
          <p:nvPr userDrawn="1"/>
        </p:nvGrpSpPr>
        <p:grpSpPr>
          <a:xfrm>
            <a:off x="4106469" y="2676330"/>
            <a:ext cx="3971726" cy="1543241"/>
            <a:chOff x="4698555" y="2537610"/>
            <a:chExt cx="3971726" cy="1543241"/>
          </a:xfrm>
        </p:grpSpPr>
        <p:sp>
          <p:nvSpPr>
            <p:cNvPr id="5" name="Text Box 9">
              <a:extLst>
                <a:ext uri="{FF2B5EF4-FFF2-40B4-BE49-F238E27FC236}">
                  <a16:creationId xmlns="" xmlns:a16="http://schemas.microsoft.com/office/drawing/2014/main" id="{9D36E720-0E25-41AB-8346-B547D8B86001}"/>
                </a:ext>
              </a:extLst>
            </p:cNvPr>
            <p:cNvSpPr txBox="1">
              <a:spLocks noChangeArrowheads="1"/>
            </p:cNvSpPr>
            <p:nvPr/>
          </p:nvSpPr>
          <p:spPr bwMode="auto">
            <a:xfrm>
              <a:off x="4698555" y="3447730"/>
              <a:ext cx="3971726" cy="633121"/>
            </a:xfrm>
            <a:prstGeom prst="rect">
              <a:avLst/>
            </a:prstGeom>
            <a:noFill/>
            <a:ln w="9525">
              <a:noFill/>
              <a:miter lim="800000"/>
              <a:headEnd/>
              <a:tailEnd/>
            </a:ln>
          </p:spPr>
          <p:txBody>
            <a:bodyPr wrap="none" lIns="78358" tIns="39179" rIns="78358" bIns="39179">
              <a:spAutoFit/>
            </a:bodyPr>
            <a:lstStyle>
              <a:defPPr>
                <a:defRPr lang="zh-CN"/>
              </a:defPPr>
              <a:lvl1pPr defTabSz="784225" eaLnBrk="0" hangingPunct="0">
                <a:buSzPct val="100000"/>
                <a:defRPr sz="3600">
                  <a:solidFill>
                    <a:schemeClr val="bg1"/>
                  </a:solidFill>
                  <a:effectLst>
                    <a:outerShdw blurRad="38100" dist="38100" dir="2700000" algn="tl">
                      <a:srgbClr val="000000">
                        <a:alpha val="43137"/>
                      </a:srgbClr>
                    </a:outerShdw>
                  </a:effectLst>
                  <a:latin typeface="+mn-ea"/>
                  <a:ea typeface="+mn-ea"/>
                  <a:cs typeface="Arial" panose="020B0604020202020204" pitchFamily="34" charset="0"/>
                </a:defRPr>
              </a:lvl1pPr>
            </a:lstStyle>
            <a:p>
              <a:pPr lvl="0"/>
              <a:r>
                <a:rPr lang="zh-CN" altLang="zh-CN" dirty="0">
                  <a:latin typeface="微软雅黑" panose="020B0503020204020204" pitchFamily="34" charset="-122"/>
                  <a:sym typeface="FrutigerNext LT Regular" pitchFamily="34" charset="0"/>
                </a:rPr>
                <a:t>www.huawei.com</a:t>
              </a:r>
            </a:p>
          </p:txBody>
        </p:sp>
        <p:sp>
          <p:nvSpPr>
            <p:cNvPr id="6" name="Text Box 8">
              <a:extLst>
                <a:ext uri="{FF2B5EF4-FFF2-40B4-BE49-F238E27FC236}">
                  <a16:creationId xmlns="" xmlns:a16="http://schemas.microsoft.com/office/drawing/2014/main" id="{11ED55EC-FD16-4B98-B04D-4605D3C0D784}"/>
                </a:ext>
              </a:extLst>
            </p:cNvPr>
            <p:cNvSpPr txBox="1">
              <a:spLocks noChangeArrowheads="1"/>
            </p:cNvSpPr>
            <p:nvPr/>
          </p:nvSpPr>
          <p:spPr bwMode="auto">
            <a:xfrm>
              <a:off x="4891281" y="2537610"/>
              <a:ext cx="3593610" cy="910120"/>
            </a:xfrm>
            <a:prstGeom prst="rect">
              <a:avLst/>
            </a:prstGeom>
            <a:noFill/>
            <a:ln w="9525">
              <a:noFill/>
              <a:miter lim="800000"/>
              <a:headEnd/>
              <a:tailEnd/>
            </a:ln>
          </p:spPr>
          <p:txBody>
            <a:bodyPr wrap="none" lIns="78358" tIns="39179" rIns="78358" bIns="39179">
              <a:spAutoFit/>
            </a:bodyPr>
            <a:lstStyle>
              <a:defPPr>
                <a:defRPr lang="zh-CN"/>
              </a:defPPr>
              <a:lvl1pPr defTabSz="784225" eaLnBrk="0" fontAlgn="base" hangingPunct="0">
                <a:buSzPct val="100000"/>
                <a:defRPr sz="5400">
                  <a:solidFill>
                    <a:schemeClr val="bg1"/>
                  </a:solidFill>
                  <a:effectLst>
                    <a:outerShdw blurRad="38100" dist="38100" dir="2700000" algn="tl">
                      <a:srgbClr val="000000">
                        <a:alpha val="43137"/>
                      </a:srgbClr>
                    </a:outerShdw>
                  </a:effectLst>
                  <a:latin typeface="+mn-ea"/>
                  <a:ea typeface="+mn-ea"/>
                </a:defRPr>
              </a:lvl1pPr>
            </a:lstStyle>
            <a:p>
              <a:pPr lvl="0"/>
              <a:r>
                <a:rPr lang="en-US" altLang="zh-CN" dirty="0" smtClean="0">
                  <a:latin typeface="微软雅黑" panose="020B0503020204020204" pitchFamily="34" charset="-122"/>
                  <a:sym typeface="FrutigerNext LT Regular" pitchFamily="34" charset="0"/>
                </a:rPr>
                <a:t>Thank You</a:t>
              </a:r>
              <a:endParaRPr lang="zh-CN" altLang="zh-CN" dirty="0">
                <a:latin typeface="微软雅黑" panose="020B0503020204020204" pitchFamily="34" charset="-122"/>
                <a:sym typeface="FrutigerNext LT Regular" pitchFamily="34" charset="0"/>
              </a:endParaRPr>
            </a:p>
          </p:txBody>
        </p:sp>
      </p:grpSp>
    </p:spTree>
    <p:extLst>
      <p:ext uri="{BB962C8B-B14F-4D97-AF65-F5344CB8AC3E}">
        <p14:creationId xmlns:p14="http://schemas.microsoft.com/office/powerpoint/2010/main" val="39710190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Title">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 y="84"/>
            <a:ext cx="12192000" cy="7109753"/>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41"/>
          <p:cNvSpPr>
            <a:spLocks noGrp="1" noChangeArrowheads="1"/>
          </p:cNvSpPr>
          <p:nvPr>
            <p:ph type="ctrTitle" sz="quarter" hasCustomPrompt="1"/>
          </p:nvPr>
        </p:nvSpPr>
        <p:spPr>
          <a:xfrm>
            <a:off x="1031295" y="4957156"/>
            <a:ext cx="10441567" cy="831600"/>
          </a:xfrm>
          <a:prstGeom prst="rect">
            <a:avLst/>
          </a:prstGeom>
          <a:ln algn="ctr"/>
        </p:spPr>
        <p:txBody>
          <a:bodyPr lIns="87802" tIns="43901" rIns="87802" bIns="43901"/>
          <a:lstStyle>
            <a:lvl1pPr algn="l" defTabSz="801688" rtl="0" eaLnBrk="0" fontAlgn="base" hangingPunct="0">
              <a:spcBef>
                <a:spcPct val="0"/>
              </a:spcBef>
              <a:spcAft>
                <a:spcPct val="0"/>
              </a:spcAft>
              <a:defRPr lang="zh-CN" altLang="en-US" sz="4300" b="1" kern="1200" dirty="0">
                <a:solidFill>
                  <a:srgbClr val="0070C0"/>
                </a:solidFill>
                <a:latin typeface="+mn-ea"/>
                <a:ea typeface="+mn-ea"/>
                <a:cs typeface="Arial" panose="020B0604020202020204" pitchFamily="34" charset="0"/>
              </a:defRPr>
            </a:lvl1pPr>
          </a:lstStyle>
          <a:p>
            <a:r>
              <a:rPr lang="en-US" altLang="zh-CN" dirty="0" smtClean="0"/>
              <a:t>Click to Edit Title</a:t>
            </a:r>
            <a:endParaRPr lang="zh-CN" altLang="en-US" dirty="0"/>
          </a:p>
        </p:txBody>
      </p:sp>
      <p:sp>
        <p:nvSpPr>
          <p:cNvPr id="30" name="文本占位符 29"/>
          <p:cNvSpPr>
            <a:spLocks noGrp="1"/>
          </p:cNvSpPr>
          <p:nvPr>
            <p:ph type="body" sz="quarter" idx="10" hasCustomPrompt="1"/>
          </p:nvPr>
        </p:nvSpPr>
        <p:spPr>
          <a:xfrm>
            <a:off x="1031295" y="5816120"/>
            <a:ext cx="6912000" cy="493200"/>
          </a:xfrm>
          <a:prstGeom prst="rect">
            <a:avLst/>
          </a:prstGeom>
        </p:spPr>
        <p:txBody>
          <a:bodyPr/>
          <a:lstStyle>
            <a:lvl1pPr marL="0" indent="0" algn="l" defTabSz="801688" rtl="0" eaLnBrk="0" fontAlgn="base" hangingPunct="0">
              <a:spcBef>
                <a:spcPct val="0"/>
              </a:spcBef>
              <a:spcAft>
                <a:spcPct val="0"/>
              </a:spcAft>
              <a:buNone/>
              <a:defRPr lang="zh-CN" altLang="en-US" sz="2000" kern="1200" dirty="0" smtClean="0">
                <a:solidFill>
                  <a:srgbClr val="0070C0"/>
                </a:solidFill>
                <a:latin typeface="+mn-ea"/>
                <a:ea typeface="+mn-ea"/>
                <a:cs typeface="Arial" panose="020B0604020202020204" pitchFamily="34" charset="0"/>
              </a:defRPr>
            </a:lvl1pPr>
          </a:lstStyle>
          <a:p>
            <a:pPr lvl="0"/>
            <a:r>
              <a:rPr lang="en-US" altLang="zh-CN" dirty="0" smtClean="0"/>
              <a:t>Click to Edit Title</a:t>
            </a:r>
            <a:endParaRPr lang="zh-CN" altLang="en-US" dirty="0" smtClean="0"/>
          </a:p>
        </p:txBody>
      </p:sp>
      <p:sp>
        <p:nvSpPr>
          <p:cNvPr id="9" name="Rectangle 54"/>
          <p:cNvSpPr>
            <a:spLocks noChangeArrowheads="1"/>
          </p:cNvSpPr>
          <p:nvPr userDrawn="1"/>
        </p:nvSpPr>
        <p:spPr bwMode="auto">
          <a:xfrm>
            <a:off x="947428" y="6500581"/>
            <a:ext cx="5174805"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en-US" altLang="zh-CN" sz="1200" dirty="0">
                <a:latin typeface="微软雅黑" panose="020B0503020204020204" pitchFamily="34" charset="-122"/>
                <a:ea typeface="MS PGothic" pitchFamily="34" charset="-128"/>
                <a:cs typeface="Arial" pitchFamily="34" charset="0"/>
              </a:rPr>
              <a:t>Copyright © </a:t>
            </a:r>
            <a:r>
              <a:rPr lang="en-US" altLang="zh-CN" sz="1200" dirty="0" smtClean="0">
                <a:latin typeface="微软雅黑" panose="020B0503020204020204" pitchFamily="34" charset="-122"/>
                <a:ea typeface="MS PGothic" pitchFamily="34" charset="-128"/>
                <a:cs typeface="Arial" pitchFamily="34" charset="0"/>
              </a:rPr>
              <a:t>2019 </a:t>
            </a:r>
            <a:r>
              <a:rPr lang="en-US" altLang="zh-CN" sz="1200" dirty="0">
                <a:latin typeface="微软雅黑" panose="020B0503020204020204" pitchFamily="34" charset="-122"/>
                <a:ea typeface="MS PGothic" pitchFamily="34" charset="-128"/>
                <a:cs typeface="Arial" pitchFamily="34" charset="0"/>
              </a:rPr>
              <a:t>Huawei Technologies Co., Ltd. All rights reserved. </a:t>
            </a:r>
          </a:p>
        </p:txBody>
      </p:sp>
      <p:pic>
        <p:nvPicPr>
          <p:cNvPr id="10" name="图片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1889" y="251069"/>
            <a:ext cx="1965600" cy="430102"/>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Foreword">
    <p:bg>
      <p:bgRef idx="1001">
        <a:schemeClr val="bg1"/>
      </p:bgRef>
    </p:bg>
    <p:spTree>
      <p:nvGrpSpPr>
        <p:cNvPr id="1" name=""/>
        <p:cNvGrpSpPr/>
        <p:nvPr/>
      </p:nvGrpSpPr>
      <p:grpSpPr>
        <a:xfrm>
          <a:off x="0" y="0"/>
          <a:ext cx="0" cy="0"/>
          <a:chOff x="0" y="0"/>
          <a:chExt cx="0" cy="0"/>
        </a:xfrm>
      </p:grpSpPr>
      <p:sp>
        <p:nvSpPr>
          <p:cNvPr id="8" name="文本占位符 6"/>
          <p:cNvSpPr>
            <a:spLocks noGrp="1"/>
          </p:cNvSpPr>
          <p:nvPr>
            <p:ph type="body" sz="quarter" idx="10" hasCustomPrompt="1"/>
          </p:nvPr>
        </p:nvSpPr>
        <p:spPr>
          <a:xfrm>
            <a:off x="912284" y="1233488"/>
            <a:ext cx="10558800" cy="4679788"/>
          </a:xfrm>
          <a:prstGeom prst="rect">
            <a:avLst/>
          </a:prstGeom>
        </p:spPr>
        <p:txBody>
          <a:bodyPr/>
          <a:lstStyle>
            <a:lvl1pPr algn="just" eaLnBrk="1" hangingPunct="1">
              <a:defRPr>
                <a:latin typeface="+mn-lt"/>
                <a:ea typeface="+mn-ea"/>
                <a:cs typeface="Arial" panose="020B0604020202020204" pitchFamily="34" charset="0"/>
              </a:defRPr>
            </a:lvl1pPr>
            <a:lvl5pPr>
              <a:buNone/>
              <a:defRPr/>
            </a:lvl5pPr>
          </a:lstStyle>
          <a:p>
            <a:pPr eaLnBrk="1" hangingPunct="1"/>
            <a:r>
              <a:rPr lang="en-US" altLang="zh-CN" dirty="0" smtClean="0"/>
              <a:t>The chapter describes ...</a:t>
            </a:r>
            <a:endParaRPr lang="zh-CN" altLang="en-US" dirty="0"/>
          </a:p>
        </p:txBody>
      </p:sp>
      <p:sp>
        <p:nvSpPr>
          <p:cNvPr id="7"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2376264"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a:r>
              <a:rPr lang="en-US" altLang="zh-CN" dirty="0" smtClean="0">
                <a:latin typeface="微软雅黑" panose="020B0503020204020204" pitchFamily="34" charset="-122"/>
              </a:rPr>
              <a:t>Foreword</a:t>
            </a:r>
            <a:endParaRPr lang="zh-CN" altLang="en-US" dirty="0">
              <a:latin typeface="微软雅黑" panose="020B0503020204020204" pitchFamily="34" charset="-122"/>
            </a:endParaRPr>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微软雅黑" panose="020B0503020204020204" pitchFamily="34" charset="-122"/>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微软雅黑" panose="020B0503020204020204" pitchFamily="34" charset="-122"/>
              <a:ea typeface="+mn-ea"/>
            </a:endParaRPr>
          </a:p>
        </p:txBody>
      </p:sp>
      <p:grpSp>
        <p:nvGrpSpPr>
          <p:cNvPr id="11" name="组合 10"/>
          <p:cNvGrpSpPr/>
          <p:nvPr userDrawn="1"/>
        </p:nvGrpSpPr>
        <p:grpSpPr>
          <a:xfrm>
            <a:off x="335360" y="498828"/>
            <a:ext cx="628158" cy="459460"/>
            <a:chOff x="3275013" y="1363663"/>
            <a:chExt cx="5645150" cy="4129087"/>
          </a:xfrm>
          <a:solidFill>
            <a:schemeClr val="bg1"/>
          </a:solidFill>
        </p:grpSpPr>
        <p:sp>
          <p:nvSpPr>
            <p:cNvPr id="12" name="Freeform 6"/>
            <p:cNvSpPr>
              <a:spLocks noEditPoints="1"/>
            </p:cNvSpPr>
            <p:nvPr/>
          </p:nvSpPr>
          <p:spPr bwMode="auto">
            <a:xfrm>
              <a:off x="3275013" y="1363663"/>
              <a:ext cx="5645150" cy="4129087"/>
            </a:xfrm>
            <a:custGeom>
              <a:avLst/>
              <a:gdLst>
                <a:gd name="T0" fmla="*/ 1410 w 1505"/>
                <a:gd name="T1" fmla="*/ 250 h 1101"/>
                <a:gd name="T2" fmla="*/ 780 w 1505"/>
                <a:gd name="T3" fmla="*/ 250 h 1101"/>
                <a:gd name="T4" fmla="*/ 780 w 1505"/>
                <a:gd name="T5" fmla="*/ 81 h 1101"/>
                <a:gd name="T6" fmla="*/ 699 w 1505"/>
                <a:gd name="T7" fmla="*/ 0 h 1101"/>
                <a:gd name="T8" fmla="*/ 81 w 1505"/>
                <a:gd name="T9" fmla="*/ 0 h 1101"/>
                <a:gd name="T10" fmla="*/ 0 w 1505"/>
                <a:gd name="T11" fmla="*/ 81 h 1101"/>
                <a:gd name="T12" fmla="*/ 0 w 1505"/>
                <a:gd name="T13" fmla="*/ 464 h 1101"/>
                <a:gd name="T14" fmla="*/ 81 w 1505"/>
                <a:gd name="T15" fmla="*/ 545 h 1101"/>
                <a:gd name="T16" fmla="*/ 124 w 1505"/>
                <a:gd name="T17" fmla="*/ 545 h 1101"/>
                <a:gd name="T18" fmla="*/ 124 w 1505"/>
                <a:gd name="T19" fmla="*/ 668 h 1101"/>
                <a:gd name="T20" fmla="*/ 137 w 1505"/>
                <a:gd name="T21" fmla="*/ 688 h 1101"/>
                <a:gd name="T22" fmla="*/ 147 w 1505"/>
                <a:gd name="T23" fmla="*/ 690 h 1101"/>
                <a:gd name="T24" fmla="*/ 161 w 1505"/>
                <a:gd name="T25" fmla="*/ 685 h 1101"/>
                <a:gd name="T26" fmla="*/ 316 w 1505"/>
                <a:gd name="T27" fmla="*/ 554 h 1101"/>
                <a:gd name="T28" fmla="*/ 341 w 1505"/>
                <a:gd name="T29" fmla="*/ 545 h 1101"/>
                <a:gd name="T30" fmla="*/ 542 w 1505"/>
                <a:gd name="T31" fmla="*/ 545 h 1101"/>
                <a:gd name="T32" fmla="*/ 542 w 1505"/>
                <a:gd name="T33" fmla="*/ 824 h 1101"/>
                <a:gd name="T34" fmla="*/ 637 w 1505"/>
                <a:gd name="T35" fmla="*/ 919 h 1101"/>
                <a:gd name="T36" fmla="*/ 1084 w 1505"/>
                <a:gd name="T37" fmla="*/ 919 h 1101"/>
                <a:gd name="T38" fmla="*/ 1120 w 1505"/>
                <a:gd name="T39" fmla="*/ 932 h 1101"/>
                <a:gd name="T40" fmla="*/ 1313 w 1505"/>
                <a:gd name="T41" fmla="*/ 1096 h 1101"/>
                <a:gd name="T42" fmla="*/ 1328 w 1505"/>
                <a:gd name="T43" fmla="*/ 1101 h 1101"/>
                <a:gd name="T44" fmla="*/ 1337 w 1505"/>
                <a:gd name="T45" fmla="*/ 1099 h 1101"/>
                <a:gd name="T46" fmla="*/ 1350 w 1505"/>
                <a:gd name="T47" fmla="*/ 1078 h 1101"/>
                <a:gd name="T48" fmla="*/ 1350 w 1505"/>
                <a:gd name="T49" fmla="*/ 919 h 1101"/>
                <a:gd name="T50" fmla="*/ 1410 w 1505"/>
                <a:gd name="T51" fmla="*/ 919 h 1101"/>
                <a:gd name="T52" fmla="*/ 1505 w 1505"/>
                <a:gd name="T53" fmla="*/ 824 h 1101"/>
                <a:gd name="T54" fmla="*/ 1505 w 1505"/>
                <a:gd name="T55" fmla="*/ 345 h 1101"/>
                <a:gd name="T56" fmla="*/ 1410 w 1505"/>
                <a:gd name="T57" fmla="*/ 250 h 1101"/>
                <a:gd name="T58" fmla="*/ 341 w 1505"/>
                <a:gd name="T59" fmla="*/ 500 h 1101"/>
                <a:gd name="T60" fmla="*/ 287 w 1505"/>
                <a:gd name="T61" fmla="*/ 520 h 1101"/>
                <a:gd name="T62" fmla="*/ 169 w 1505"/>
                <a:gd name="T63" fmla="*/ 619 h 1101"/>
                <a:gd name="T64" fmla="*/ 169 w 1505"/>
                <a:gd name="T65" fmla="*/ 535 h 1101"/>
                <a:gd name="T66" fmla="*/ 133 w 1505"/>
                <a:gd name="T67" fmla="*/ 500 h 1101"/>
                <a:gd name="T68" fmla="*/ 81 w 1505"/>
                <a:gd name="T69" fmla="*/ 500 h 1101"/>
                <a:gd name="T70" fmla="*/ 45 w 1505"/>
                <a:gd name="T71" fmla="*/ 464 h 1101"/>
                <a:gd name="T72" fmla="*/ 45 w 1505"/>
                <a:gd name="T73" fmla="*/ 81 h 1101"/>
                <a:gd name="T74" fmla="*/ 81 w 1505"/>
                <a:gd name="T75" fmla="*/ 45 h 1101"/>
                <a:gd name="T76" fmla="*/ 699 w 1505"/>
                <a:gd name="T77" fmla="*/ 45 h 1101"/>
                <a:gd name="T78" fmla="*/ 735 w 1505"/>
                <a:gd name="T79" fmla="*/ 81 h 1101"/>
                <a:gd name="T80" fmla="*/ 735 w 1505"/>
                <a:gd name="T81" fmla="*/ 250 h 1101"/>
                <a:gd name="T82" fmla="*/ 637 w 1505"/>
                <a:gd name="T83" fmla="*/ 250 h 1101"/>
                <a:gd name="T84" fmla="*/ 542 w 1505"/>
                <a:gd name="T85" fmla="*/ 345 h 1101"/>
                <a:gd name="T86" fmla="*/ 542 w 1505"/>
                <a:gd name="T87" fmla="*/ 500 h 1101"/>
                <a:gd name="T88" fmla="*/ 341 w 1505"/>
                <a:gd name="T89" fmla="*/ 500 h 1101"/>
                <a:gd name="T90" fmla="*/ 1460 w 1505"/>
                <a:gd name="T91" fmla="*/ 824 h 1101"/>
                <a:gd name="T92" fmla="*/ 1410 w 1505"/>
                <a:gd name="T93" fmla="*/ 874 h 1101"/>
                <a:gd name="T94" fmla="*/ 1344 w 1505"/>
                <a:gd name="T95" fmla="*/ 874 h 1101"/>
                <a:gd name="T96" fmla="*/ 1305 w 1505"/>
                <a:gd name="T97" fmla="*/ 913 h 1101"/>
                <a:gd name="T98" fmla="*/ 1305 w 1505"/>
                <a:gd name="T99" fmla="*/ 1030 h 1101"/>
                <a:gd name="T100" fmla="*/ 1149 w 1505"/>
                <a:gd name="T101" fmla="*/ 898 h 1101"/>
                <a:gd name="T102" fmla="*/ 1084 w 1505"/>
                <a:gd name="T103" fmla="*/ 874 h 1101"/>
                <a:gd name="T104" fmla="*/ 637 w 1505"/>
                <a:gd name="T105" fmla="*/ 874 h 1101"/>
                <a:gd name="T106" fmla="*/ 587 w 1505"/>
                <a:gd name="T107" fmla="*/ 824 h 1101"/>
                <a:gd name="T108" fmla="*/ 587 w 1505"/>
                <a:gd name="T109" fmla="*/ 345 h 1101"/>
                <a:gd name="T110" fmla="*/ 637 w 1505"/>
                <a:gd name="T111" fmla="*/ 295 h 1101"/>
                <a:gd name="T112" fmla="*/ 1410 w 1505"/>
                <a:gd name="T113" fmla="*/ 295 h 1101"/>
                <a:gd name="T114" fmla="*/ 1460 w 1505"/>
                <a:gd name="T115" fmla="*/ 345 h 1101"/>
                <a:gd name="T116" fmla="*/ 1460 w 1505"/>
                <a:gd name="T117" fmla="*/ 824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05" h="1101">
                  <a:moveTo>
                    <a:pt x="1410" y="250"/>
                  </a:moveTo>
                  <a:cubicBezTo>
                    <a:pt x="780" y="250"/>
                    <a:pt x="780" y="250"/>
                    <a:pt x="780" y="250"/>
                  </a:cubicBezTo>
                  <a:cubicBezTo>
                    <a:pt x="780" y="81"/>
                    <a:pt x="780" y="81"/>
                    <a:pt x="780" y="81"/>
                  </a:cubicBezTo>
                  <a:cubicBezTo>
                    <a:pt x="780" y="37"/>
                    <a:pt x="743" y="0"/>
                    <a:pt x="699" y="0"/>
                  </a:cubicBezTo>
                  <a:cubicBezTo>
                    <a:pt x="81" y="0"/>
                    <a:pt x="81" y="0"/>
                    <a:pt x="81" y="0"/>
                  </a:cubicBezTo>
                  <a:cubicBezTo>
                    <a:pt x="36" y="0"/>
                    <a:pt x="0" y="37"/>
                    <a:pt x="0" y="81"/>
                  </a:cubicBezTo>
                  <a:cubicBezTo>
                    <a:pt x="0" y="464"/>
                    <a:pt x="0" y="464"/>
                    <a:pt x="0" y="464"/>
                  </a:cubicBezTo>
                  <a:cubicBezTo>
                    <a:pt x="0" y="509"/>
                    <a:pt x="36" y="545"/>
                    <a:pt x="81" y="545"/>
                  </a:cubicBezTo>
                  <a:cubicBezTo>
                    <a:pt x="124" y="545"/>
                    <a:pt x="124" y="545"/>
                    <a:pt x="124" y="545"/>
                  </a:cubicBezTo>
                  <a:cubicBezTo>
                    <a:pt x="124" y="668"/>
                    <a:pt x="124" y="668"/>
                    <a:pt x="124" y="668"/>
                  </a:cubicBezTo>
                  <a:cubicBezTo>
                    <a:pt x="124" y="676"/>
                    <a:pt x="129" y="684"/>
                    <a:pt x="137" y="688"/>
                  </a:cubicBezTo>
                  <a:cubicBezTo>
                    <a:pt x="140" y="689"/>
                    <a:pt x="143" y="690"/>
                    <a:pt x="147" y="690"/>
                  </a:cubicBezTo>
                  <a:cubicBezTo>
                    <a:pt x="152" y="690"/>
                    <a:pt x="157" y="688"/>
                    <a:pt x="161" y="685"/>
                  </a:cubicBezTo>
                  <a:cubicBezTo>
                    <a:pt x="316" y="554"/>
                    <a:pt x="316" y="554"/>
                    <a:pt x="316" y="554"/>
                  </a:cubicBezTo>
                  <a:cubicBezTo>
                    <a:pt x="323" y="548"/>
                    <a:pt x="332" y="545"/>
                    <a:pt x="341" y="545"/>
                  </a:cubicBezTo>
                  <a:cubicBezTo>
                    <a:pt x="542" y="545"/>
                    <a:pt x="542" y="545"/>
                    <a:pt x="542" y="545"/>
                  </a:cubicBezTo>
                  <a:cubicBezTo>
                    <a:pt x="542" y="824"/>
                    <a:pt x="542" y="824"/>
                    <a:pt x="542" y="824"/>
                  </a:cubicBezTo>
                  <a:cubicBezTo>
                    <a:pt x="542" y="877"/>
                    <a:pt x="585" y="919"/>
                    <a:pt x="637" y="919"/>
                  </a:cubicBezTo>
                  <a:cubicBezTo>
                    <a:pt x="1084" y="919"/>
                    <a:pt x="1084" y="919"/>
                    <a:pt x="1084" y="919"/>
                  </a:cubicBezTo>
                  <a:cubicBezTo>
                    <a:pt x="1097" y="919"/>
                    <a:pt x="1110" y="924"/>
                    <a:pt x="1120" y="932"/>
                  </a:cubicBezTo>
                  <a:cubicBezTo>
                    <a:pt x="1313" y="1096"/>
                    <a:pt x="1313" y="1096"/>
                    <a:pt x="1313" y="1096"/>
                  </a:cubicBezTo>
                  <a:cubicBezTo>
                    <a:pt x="1317" y="1099"/>
                    <a:pt x="1322" y="1101"/>
                    <a:pt x="1328" y="1101"/>
                  </a:cubicBezTo>
                  <a:cubicBezTo>
                    <a:pt x="1331" y="1101"/>
                    <a:pt x="1334" y="1100"/>
                    <a:pt x="1337" y="1099"/>
                  </a:cubicBezTo>
                  <a:cubicBezTo>
                    <a:pt x="1345" y="1095"/>
                    <a:pt x="1350" y="1087"/>
                    <a:pt x="1350" y="1078"/>
                  </a:cubicBezTo>
                  <a:cubicBezTo>
                    <a:pt x="1350" y="919"/>
                    <a:pt x="1350" y="919"/>
                    <a:pt x="1350" y="919"/>
                  </a:cubicBezTo>
                  <a:cubicBezTo>
                    <a:pt x="1410" y="919"/>
                    <a:pt x="1410" y="919"/>
                    <a:pt x="1410" y="919"/>
                  </a:cubicBezTo>
                  <a:cubicBezTo>
                    <a:pt x="1463" y="919"/>
                    <a:pt x="1505" y="877"/>
                    <a:pt x="1505" y="824"/>
                  </a:cubicBezTo>
                  <a:cubicBezTo>
                    <a:pt x="1505" y="345"/>
                    <a:pt x="1505" y="345"/>
                    <a:pt x="1505" y="345"/>
                  </a:cubicBezTo>
                  <a:cubicBezTo>
                    <a:pt x="1505" y="293"/>
                    <a:pt x="1463" y="250"/>
                    <a:pt x="1410" y="250"/>
                  </a:cubicBezTo>
                  <a:close/>
                  <a:moveTo>
                    <a:pt x="341" y="500"/>
                  </a:moveTo>
                  <a:cubicBezTo>
                    <a:pt x="322" y="500"/>
                    <a:pt x="302" y="507"/>
                    <a:pt x="287" y="520"/>
                  </a:cubicBezTo>
                  <a:cubicBezTo>
                    <a:pt x="169" y="619"/>
                    <a:pt x="169" y="619"/>
                    <a:pt x="169" y="619"/>
                  </a:cubicBezTo>
                  <a:cubicBezTo>
                    <a:pt x="169" y="535"/>
                    <a:pt x="169" y="535"/>
                    <a:pt x="169" y="535"/>
                  </a:cubicBezTo>
                  <a:cubicBezTo>
                    <a:pt x="169" y="516"/>
                    <a:pt x="153" y="500"/>
                    <a:pt x="133" y="500"/>
                  </a:cubicBezTo>
                  <a:cubicBezTo>
                    <a:pt x="81" y="500"/>
                    <a:pt x="81" y="500"/>
                    <a:pt x="81" y="500"/>
                  </a:cubicBezTo>
                  <a:cubicBezTo>
                    <a:pt x="61" y="500"/>
                    <a:pt x="45" y="484"/>
                    <a:pt x="45" y="464"/>
                  </a:cubicBezTo>
                  <a:cubicBezTo>
                    <a:pt x="45" y="81"/>
                    <a:pt x="45" y="81"/>
                    <a:pt x="45" y="81"/>
                  </a:cubicBezTo>
                  <a:cubicBezTo>
                    <a:pt x="45" y="61"/>
                    <a:pt x="61" y="45"/>
                    <a:pt x="81" y="45"/>
                  </a:cubicBezTo>
                  <a:cubicBezTo>
                    <a:pt x="699" y="45"/>
                    <a:pt x="699" y="45"/>
                    <a:pt x="699" y="45"/>
                  </a:cubicBezTo>
                  <a:cubicBezTo>
                    <a:pt x="719" y="45"/>
                    <a:pt x="735" y="61"/>
                    <a:pt x="735" y="81"/>
                  </a:cubicBezTo>
                  <a:cubicBezTo>
                    <a:pt x="735" y="250"/>
                    <a:pt x="735" y="250"/>
                    <a:pt x="735" y="250"/>
                  </a:cubicBezTo>
                  <a:cubicBezTo>
                    <a:pt x="637" y="250"/>
                    <a:pt x="637" y="250"/>
                    <a:pt x="637" y="250"/>
                  </a:cubicBezTo>
                  <a:cubicBezTo>
                    <a:pt x="585" y="250"/>
                    <a:pt x="542" y="293"/>
                    <a:pt x="542" y="345"/>
                  </a:cubicBezTo>
                  <a:cubicBezTo>
                    <a:pt x="542" y="500"/>
                    <a:pt x="542" y="500"/>
                    <a:pt x="542" y="500"/>
                  </a:cubicBezTo>
                  <a:lnTo>
                    <a:pt x="341" y="500"/>
                  </a:lnTo>
                  <a:close/>
                  <a:moveTo>
                    <a:pt x="1460" y="824"/>
                  </a:moveTo>
                  <a:cubicBezTo>
                    <a:pt x="1460" y="852"/>
                    <a:pt x="1438" y="874"/>
                    <a:pt x="1410" y="874"/>
                  </a:cubicBezTo>
                  <a:cubicBezTo>
                    <a:pt x="1344" y="874"/>
                    <a:pt x="1344" y="874"/>
                    <a:pt x="1344" y="874"/>
                  </a:cubicBezTo>
                  <a:cubicBezTo>
                    <a:pt x="1323" y="874"/>
                    <a:pt x="1305" y="892"/>
                    <a:pt x="1305" y="913"/>
                  </a:cubicBezTo>
                  <a:cubicBezTo>
                    <a:pt x="1305" y="1030"/>
                    <a:pt x="1305" y="1030"/>
                    <a:pt x="1305" y="1030"/>
                  </a:cubicBezTo>
                  <a:cubicBezTo>
                    <a:pt x="1149" y="898"/>
                    <a:pt x="1149" y="898"/>
                    <a:pt x="1149" y="898"/>
                  </a:cubicBezTo>
                  <a:cubicBezTo>
                    <a:pt x="1131" y="883"/>
                    <a:pt x="1108" y="874"/>
                    <a:pt x="1084" y="874"/>
                  </a:cubicBezTo>
                  <a:cubicBezTo>
                    <a:pt x="637" y="874"/>
                    <a:pt x="637" y="874"/>
                    <a:pt x="637" y="874"/>
                  </a:cubicBezTo>
                  <a:cubicBezTo>
                    <a:pt x="610" y="874"/>
                    <a:pt x="587" y="852"/>
                    <a:pt x="587" y="824"/>
                  </a:cubicBezTo>
                  <a:cubicBezTo>
                    <a:pt x="587" y="345"/>
                    <a:pt x="587" y="345"/>
                    <a:pt x="587" y="345"/>
                  </a:cubicBezTo>
                  <a:cubicBezTo>
                    <a:pt x="587" y="318"/>
                    <a:pt x="610" y="295"/>
                    <a:pt x="637" y="295"/>
                  </a:cubicBezTo>
                  <a:cubicBezTo>
                    <a:pt x="1410" y="295"/>
                    <a:pt x="1410" y="295"/>
                    <a:pt x="1410" y="295"/>
                  </a:cubicBezTo>
                  <a:cubicBezTo>
                    <a:pt x="1438" y="295"/>
                    <a:pt x="1460" y="318"/>
                    <a:pt x="1460" y="345"/>
                  </a:cubicBezTo>
                  <a:lnTo>
                    <a:pt x="1460" y="8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mn-ea"/>
              </a:endParaRPr>
            </a:p>
          </p:txBody>
        </p:sp>
        <p:sp>
          <p:nvSpPr>
            <p:cNvPr id="13" name="Freeform 7"/>
            <p:cNvSpPr>
              <a:spLocks/>
            </p:cNvSpPr>
            <p:nvPr/>
          </p:nvSpPr>
          <p:spPr bwMode="auto">
            <a:xfrm>
              <a:off x="6208713" y="3227388"/>
              <a:ext cx="1833563" cy="173037"/>
            </a:xfrm>
            <a:custGeom>
              <a:avLst/>
              <a:gdLst>
                <a:gd name="T0" fmla="*/ 489 w 489"/>
                <a:gd name="T1" fmla="*/ 23 h 46"/>
                <a:gd name="T2" fmla="*/ 467 w 489"/>
                <a:gd name="T3" fmla="*/ 46 h 46"/>
                <a:gd name="T4" fmla="*/ 23 w 489"/>
                <a:gd name="T5" fmla="*/ 46 h 46"/>
                <a:gd name="T6" fmla="*/ 0 w 489"/>
                <a:gd name="T7" fmla="*/ 23 h 46"/>
                <a:gd name="T8" fmla="*/ 23 w 489"/>
                <a:gd name="T9" fmla="*/ 0 h 46"/>
                <a:gd name="T10" fmla="*/ 467 w 489"/>
                <a:gd name="T11" fmla="*/ 0 h 46"/>
                <a:gd name="T12" fmla="*/ 489 w 489"/>
                <a:gd name="T13" fmla="*/ 23 h 46"/>
              </a:gdLst>
              <a:ahLst/>
              <a:cxnLst>
                <a:cxn ang="0">
                  <a:pos x="T0" y="T1"/>
                </a:cxn>
                <a:cxn ang="0">
                  <a:pos x="T2" y="T3"/>
                </a:cxn>
                <a:cxn ang="0">
                  <a:pos x="T4" y="T5"/>
                </a:cxn>
                <a:cxn ang="0">
                  <a:pos x="T6" y="T7"/>
                </a:cxn>
                <a:cxn ang="0">
                  <a:pos x="T8" y="T9"/>
                </a:cxn>
                <a:cxn ang="0">
                  <a:pos x="T10" y="T11"/>
                </a:cxn>
                <a:cxn ang="0">
                  <a:pos x="T12" y="T13"/>
                </a:cxn>
              </a:cxnLst>
              <a:rect l="0" t="0" r="r" b="b"/>
              <a:pathLst>
                <a:path w="489" h="46">
                  <a:moveTo>
                    <a:pt x="489" y="23"/>
                  </a:moveTo>
                  <a:cubicBezTo>
                    <a:pt x="489" y="35"/>
                    <a:pt x="479" y="46"/>
                    <a:pt x="467" y="46"/>
                  </a:cubicBezTo>
                  <a:cubicBezTo>
                    <a:pt x="23" y="46"/>
                    <a:pt x="23" y="46"/>
                    <a:pt x="23" y="46"/>
                  </a:cubicBezTo>
                  <a:cubicBezTo>
                    <a:pt x="10" y="46"/>
                    <a:pt x="0" y="35"/>
                    <a:pt x="0" y="23"/>
                  </a:cubicBezTo>
                  <a:cubicBezTo>
                    <a:pt x="0" y="10"/>
                    <a:pt x="10" y="0"/>
                    <a:pt x="23" y="0"/>
                  </a:cubicBezTo>
                  <a:cubicBezTo>
                    <a:pt x="467" y="0"/>
                    <a:pt x="467" y="0"/>
                    <a:pt x="467" y="0"/>
                  </a:cubicBezTo>
                  <a:cubicBezTo>
                    <a:pt x="479" y="0"/>
                    <a:pt x="489" y="10"/>
                    <a:pt x="489"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mn-ea"/>
              </a:endParaRPr>
            </a:p>
          </p:txBody>
        </p:sp>
        <p:sp>
          <p:nvSpPr>
            <p:cNvPr id="14" name="Freeform 8"/>
            <p:cNvSpPr>
              <a:spLocks/>
            </p:cNvSpPr>
            <p:nvPr/>
          </p:nvSpPr>
          <p:spPr bwMode="auto">
            <a:xfrm>
              <a:off x="6208713" y="3786188"/>
              <a:ext cx="1833563" cy="168275"/>
            </a:xfrm>
            <a:custGeom>
              <a:avLst/>
              <a:gdLst>
                <a:gd name="T0" fmla="*/ 489 w 489"/>
                <a:gd name="T1" fmla="*/ 22 h 45"/>
                <a:gd name="T2" fmla="*/ 467 w 489"/>
                <a:gd name="T3" fmla="*/ 45 h 45"/>
                <a:gd name="T4" fmla="*/ 23 w 489"/>
                <a:gd name="T5" fmla="*/ 45 h 45"/>
                <a:gd name="T6" fmla="*/ 0 w 489"/>
                <a:gd name="T7" fmla="*/ 22 h 45"/>
                <a:gd name="T8" fmla="*/ 23 w 489"/>
                <a:gd name="T9" fmla="*/ 0 h 45"/>
                <a:gd name="T10" fmla="*/ 467 w 489"/>
                <a:gd name="T11" fmla="*/ 0 h 45"/>
                <a:gd name="T12" fmla="*/ 489 w 489"/>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89" h="45">
                  <a:moveTo>
                    <a:pt x="489" y="22"/>
                  </a:moveTo>
                  <a:cubicBezTo>
                    <a:pt x="489" y="35"/>
                    <a:pt x="479" y="45"/>
                    <a:pt x="467" y="45"/>
                  </a:cubicBezTo>
                  <a:cubicBezTo>
                    <a:pt x="23" y="45"/>
                    <a:pt x="23" y="45"/>
                    <a:pt x="23" y="45"/>
                  </a:cubicBezTo>
                  <a:cubicBezTo>
                    <a:pt x="10" y="45"/>
                    <a:pt x="0" y="35"/>
                    <a:pt x="0" y="22"/>
                  </a:cubicBezTo>
                  <a:cubicBezTo>
                    <a:pt x="0" y="10"/>
                    <a:pt x="10" y="0"/>
                    <a:pt x="23" y="0"/>
                  </a:cubicBezTo>
                  <a:cubicBezTo>
                    <a:pt x="467" y="0"/>
                    <a:pt x="467" y="0"/>
                    <a:pt x="467" y="0"/>
                  </a:cubicBezTo>
                  <a:cubicBezTo>
                    <a:pt x="479" y="0"/>
                    <a:pt x="489" y="10"/>
                    <a:pt x="48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mn-ea"/>
              </a:endParaRPr>
            </a:p>
          </p:txBody>
        </p:sp>
        <p:sp>
          <p:nvSpPr>
            <p:cNvPr id="15" name="Freeform 9"/>
            <p:cNvSpPr>
              <a:spLocks/>
            </p:cNvSpPr>
            <p:nvPr/>
          </p:nvSpPr>
          <p:spPr bwMode="auto">
            <a:xfrm>
              <a:off x="3924301" y="1936750"/>
              <a:ext cx="1593850" cy="169862"/>
            </a:xfrm>
            <a:custGeom>
              <a:avLst/>
              <a:gdLst>
                <a:gd name="T0" fmla="*/ 425 w 425"/>
                <a:gd name="T1" fmla="*/ 22 h 45"/>
                <a:gd name="T2" fmla="*/ 403 w 425"/>
                <a:gd name="T3" fmla="*/ 45 h 45"/>
                <a:gd name="T4" fmla="*/ 23 w 425"/>
                <a:gd name="T5" fmla="*/ 45 h 45"/>
                <a:gd name="T6" fmla="*/ 0 w 425"/>
                <a:gd name="T7" fmla="*/ 22 h 45"/>
                <a:gd name="T8" fmla="*/ 23 w 425"/>
                <a:gd name="T9" fmla="*/ 0 h 45"/>
                <a:gd name="T10" fmla="*/ 403 w 425"/>
                <a:gd name="T11" fmla="*/ 0 h 45"/>
                <a:gd name="T12" fmla="*/ 425 w 425"/>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25" h="45">
                  <a:moveTo>
                    <a:pt x="425" y="22"/>
                  </a:moveTo>
                  <a:cubicBezTo>
                    <a:pt x="425" y="35"/>
                    <a:pt x="415" y="45"/>
                    <a:pt x="403" y="45"/>
                  </a:cubicBezTo>
                  <a:cubicBezTo>
                    <a:pt x="23" y="45"/>
                    <a:pt x="23" y="45"/>
                    <a:pt x="23" y="45"/>
                  </a:cubicBezTo>
                  <a:cubicBezTo>
                    <a:pt x="11" y="45"/>
                    <a:pt x="0" y="35"/>
                    <a:pt x="0" y="22"/>
                  </a:cubicBezTo>
                  <a:cubicBezTo>
                    <a:pt x="0" y="10"/>
                    <a:pt x="11" y="0"/>
                    <a:pt x="23" y="0"/>
                  </a:cubicBezTo>
                  <a:cubicBezTo>
                    <a:pt x="403" y="0"/>
                    <a:pt x="403" y="0"/>
                    <a:pt x="403" y="0"/>
                  </a:cubicBezTo>
                  <a:cubicBezTo>
                    <a:pt x="415" y="0"/>
                    <a:pt x="425" y="10"/>
                    <a:pt x="425"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mn-ea"/>
              </a:endParaRPr>
            </a:p>
          </p:txBody>
        </p:sp>
        <p:sp>
          <p:nvSpPr>
            <p:cNvPr id="16" name="Freeform 10"/>
            <p:cNvSpPr>
              <a:spLocks/>
            </p:cNvSpPr>
            <p:nvPr/>
          </p:nvSpPr>
          <p:spPr bwMode="auto">
            <a:xfrm>
              <a:off x="3924301" y="2371725"/>
              <a:ext cx="1136650" cy="169862"/>
            </a:xfrm>
            <a:custGeom>
              <a:avLst/>
              <a:gdLst>
                <a:gd name="T0" fmla="*/ 303 w 303"/>
                <a:gd name="T1" fmla="*/ 23 h 45"/>
                <a:gd name="T2" fmla="*/ 281 w 303"/>
                <a:gd name="T3" fmla="*/ 45 h 45"/>
                <a:gd name="T4" fmla="*/ 23 w 303"/>
                <a:gd name="T5" fmla="*/ 45 h 45"/>
                <a:gd name="T6" fmla="*/ 0 w 303"/>
                <a:gd name="T7" fmla="*/ 23 h 45"/>
                <a:gd name="T8" fmla="*/ 23 w 303"/>
                <a:gd name="T9" fmla="*/ 0 h 45"/>
                <a:gd name="T10" fmla="*/ 281 w 303"/>
                <a:gd name="T11" fmla="*/ 0 h 45"/>
                <a:gd name="T12" fmla="*/ 303 w 303"/>
                <a:gd name="T13" fmla="*/ 23 h 45"/>
              </a:gdLst>
              <a:ahLst/>
              <a:cxnLst>
                <a:cxn ang="0">
                  <a:pos x="T0" y="T1"/>
                </a:cxn>
                <a:cxn ang="0">
                  <a:pos x="T2" y="T3"/>
                </a:cxn>
                <a:cxn ang="0">
                  <a:pos x="T4" y="T5"/>
                </a:cxn>
                <a:cxn ang="0">
                  <a:pos x="T6" y="T7"/>
                </a:cxn>
                <a:cxn ang="0">
                  <a:pos x="T8" y="T9"/>
                </a:cxn>
                <a:cxn ang="0">
                  <a:pos x="T10" y="T11"/>
                </a:cxn>
                <a:cxn ang="0">
                  <a:pos x="T12" y="T13"/>
                </a:cxn>
              </a:cxnLst>
              <a:rect l="0" t="0" r="r" b="b"/>
              <a:pathLst>
                <a:path w="303" h="45">
                  <a:moveTo>
                    <a:pt x="303" y="23"/>
                  </a:moveTo>
                  <a:cubicBezTo>
                    <a:pt x="303" y="35"/>
                    <a:pt x="293" y="45"/>
                    <a:pt x="281" y="45"/>
                  </a:cubicBezTo>
                  <a:cubicBezTo>
                    <a:pt x="23" y="45"/>
                    <a:pt x="23" y="45"/>
                    <a:pt x="23" y="45"/>
                  </a:cubicBezTo>
                  <a:cubicBezTo>
                    <a:pt x="11" y="45"/>
                    <a:pt x="0" y="35"/>
                    <a:pt x="0" y="23"/>
                  </a:cubicBezTo>
                  <a:cubicBezTo>
                    <a:pt x="0" y="10"/>
                    <a:pt x="11" y="0"/>
                    <a:pt x="23" y="0"/>
                  </a:cubicBezTo>
                  <a:cubicBezTo>
                    <a:pt x="281" y="0"/>
                    <a:pt x="281" y="0"/>
                    <a:pt x="281" y="0"/>
                  </a:cubicBezTo>
                  <a:cubicBezTo>
                    <a:pt x="293" y="0"/>
                    <a:pt x="303" y="10"/>
                    <a:pt x="303"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mn-ea"/>
              </a:endParaRPr>
            </a:p>
          </p:txBody>
        </p:sp>
      </p:grpSp>
      <p:sp>
        <p:nvSpPr>
          <p:cNvPr id="17" name="Freeform 6"/>
          <p:cNvSpPr>
            <a:spLocks/>
          </p:cNvSpPr>
          <p:nvPr userDrawn="1"/>
        </p:nvSpPr>
        <p:spPr bwMode="auto">
          <a:xfrm>
            <a:off x="4619836" y="296368"/>
            <a:ext cx="7560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微软雅黑" panose="020B0503020204020204" pitchFamily="34" charset="-122"/>
              <a:ea typeface="+mn-ea"/>
            </a:endParaRPr>
          </a:p>
        </p:txBody>
      </p:sp>
      <p:sp>
        <p:nvSpPr>
          <p:cNvPr id="18" name="Freeform 11"/>
          <p:cNvSpPr>
            <a:spLocks/>
          </p:cNvSpPr>
          <p:nvPr userDrawn="1"/>
        </p:nvSpPr>
        <p:spPr bwMode="auto">
          <a:xfrm>
            <a:off x="4511824"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微软雅黑" panose="020B0503020204020204" pitchFamily="34" charset="-122"/>
              <a:ea typeface="+mn-ea"/>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Objectives">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912284" y="1233487"/>
            <a:ext cx="10558800" cy="4680000"/>
          </a:xfrm>
          <a:prstGeom prst="rect">
            <a:avLst/>
          </a:prstGeom>
        </p:spPr>
        <p:txBody>
          <a:bodyPr/>
          <a:lstStyle>
            <a:lvl1pPr marL="301618" marR="0" indent="-301618" algn="l" defTabSz="801668" rtl="0" eaLnBrk="0" fontAlgn="base" latinLnBrk="0" hangingPunct="0">
              <a:lnSpc>
                <a:spcPct val="140000"/>
              </a:lnSpc>
              <a:spcBef>
                <a:spcPct val="30000"/>
              </a:spcBef>
              <a:spcAft>
                <a:spcPct val="0"/>
              </a:spcAft>
              <a:buClr>
                <a:srgbClr val="808080"/>
              </a:buClr>
              <a:buSzPct val="60000"/>
              <a:buFont typeface="Wingdings" pitchFamily="2" charset="2"/>
              <a:buChar char="l"/>
              <a:tabLst/>
              <a:defRPr kumimoji="0" lang="zh-CN" altLang="en-US" sz="2200" b="0" i="0" u="none" strike="noStrike" kern="0" cap="none" spc="0" normalizeH="0" baseline="0" noProof="0"/>
            </a:lvl1pPr>
            <a:lvl2pPr algn="just" eaLnBrk="1" hangingPunct="1">
              <a:defRPr>
                <a:latin typeface="+mn-ea"/>
                <a:ea typeface="+mn-ea"/>
                <a:cs typeface="Arial" panose="020B0604020202020204" pitchFamily="34" charset="0"/>
              </a:defRPr>
            </a:lvl2pPr>
            <a:lvl3pPr algn="just" eaLnBrk="1" hangingPunct="1">
              <a:defRPr>
                <a:latin typeface="+mn-ea"/>
                <a:ea typeface="+mn-ea"/>
                <a:cs typeface="Arial" panose="020B0604020202020204" pitchFamily="34" charset="0"/>
              </a:defRPr>
            </a:lvl3pPr>
            <a:lvl4pPr algn="just" eaLnBrk="1" hangingPunct="1">
              <a:defRPr>
                <a:latin typeface="+mn-ea"/>
                <a:ea typeface="+mn-ea"/>
                <a:cs typeface="Arial" panose="020B0604020202020204" pitchFamily="34" charset="0"/>
              </a:defRPr>
            </a:lvl4pPr>
            <a:lvl5pPr algn="just" eaLnBrk="1" hangingPunct="1">
              <a:defRPr>
                <a:latin typeface="+mn-ea"/>
                <a:ea typeface="+mn-ea"/>
                <a:cs typeface="Arial" panose="020B0604020202020204" pitchFamily="34" charset="0"/>
              </a:defRPr>
            </a:lvl5pPr>
          </a:lstStyle>
          <a:p>
            <a:pPr marL="301618" marR="0" lvl="0" indent="-301618" algn="l" defTabSz="801668" rtl="0" eaLnBrk="0" fontAlgn="base" latinLnBrk="0" hangingPunct="0">
              <a:lnSpc>
                <a:spcPct val="140000"/>
              </a:lnSpc>
              <a:spcBef>
                <a:spcPct val="30000"/>
              </a:spcBef>
              <a:spcAft>
                <a:spcPct val="0"/>
              </a:spcAft>
              <a:buClr>
                <a:srgbClr val="808080"/>
              </a:buClr>
              <a:buSzPct val="60000"/>
              <a:buFont typeface="Wingdings" pitchFamily="2" charset="2"/>
              <a:buChar char="l"/>
              <a:tabLst/>
              <a:defRPr/>
            </a:pPr>
            <a:r>
              <a:rPr kumimoji="0" lang="en-US" altLang="zh-CN" sz="2200" b="0" i="0" u="none" strike="noStrike" kern="0" cap="none" spc="0" normalizeH="0" baseline="0" noProof="0" dirty="0" smtClean="0">
                <a:ln>
                  <a:noFill/>
                </a:ln>
                <a:solidFill>
                  <a:srgbClr val="000000"/>
                </a:solidFill>
                <a:effectLst/>
                <a:uLnTx/>
                <a:uFillTx/>
                <a:latin typeface="+mn-lt"/>
                <a:ea typeface="+mn-ea"/>
                <a:cs typeface="+mn-cs"/>
              </a:rPr>
              <a:t>On completion of this course, you will be able to:</a:t>
            </a:r>
            <a:endParaRPr kumimoji="0" lang="zh-CN" altLang="en-US" sz="2200" b="0" i="0" u="none" strike="noStrike" kern="0" cap="none" spc="0" normalizeH="0" baseline="0" noProof="0" dirty="0" smtClean="0">
              <a:ln>
                <a:noFill/>
              </a:ln>
              <a:solidFill>
                <a:srgbClr val="000000"/>
              </a:solidFill>
              <a:effectLst/>
              <a:uLnTx/>
              <a:uFillTx/>
              <a:latin typeface="+mn-lt"/>
              <a:ea typeface="+mn-ea"/>
              <a:cs typeface="+mn-cs"/>
            </a:endParaRP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7"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2592288"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a:r>
              <a:rPr lang="en-US" altLang="zh-CN" dirty="0" smtClean="0">
                <a:latin typeface="微软雅黑" panose="020B0503020204020204" pitchFamily="34" charset="-122"/>
              </a:rPr>
              <a:t>Objectives</a:t>
            </a:r>
            <a:endParaRPr lang="en-US" altLang="zh-CN" dirty="0">
              <a:latin typeface="微软雅黑" panose="020B0503020204020204" pitchFamily="34" charset="-122"/>
            </a:endParaRPr>
          </a:p>
        </p:txBody>
      </p:sp>
      <p:sp>
        <p:nvSpPr>
          <p:cNvPr id="8"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微软雅黑" panose="020B0503020204020204" pitchFamily="34" charset="-122"/>
              <a:ea typeface="+mn-ea"/>
            </a:endParaRPr>
          </a:p>
        </p:txBody>
      </p:sp>
      <p:sp>
        <p:nvSpPr>
          <p:cNvPr id="9"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微软雅黑" panose="020B0503020204020204" pitchFamily="34" charset="-122"/>
              <a:ea typeface="+mn-ea"/>
            </a:endParaRPr>
          </a:p>
        </p:txBody>
      </p:sp>
      <p:grpSp>
        <p:nvGrpSpPr>
          <p:cNvPr id="10" name="组合 9"/>
          <p:cNvGrpSpPr/>
          <p:nvPr userDrawn="1"/>
        </p:nvGrpSpPr>
        <p:grpSpPr>
          <a:xfrm>
            <a:off x="443372" y="440668"/>
            <a:ext cx="533970" cy="533470"/>
            <a:chOff x="2960687" y="4865687"/>
            <a:chExt cx="1698626" cy="1697038"/>
          </a:xfrm>
          <a:solidFill>
            <a:schemeClr val="bg1"/>
          </a:solidFill>
        </p:grpSpPr>
        <p:sp>
          <p:nvSpPr>
            <p:cNvPr id="11" name="Freeform 6"/>
            <p:cNvSpPr>
              <a:spLocks/>
            </p:cNvSpPr>
            <p:nvPr/>
          </p:nvSpPr>
          <p:spPr bwMode="auto">
            <a:xfrm>
              <a:off x="2960687" y="5251450"/>
              <a:ext cx="1311275" cy="1311275"/>
            </a:xfrm>
            <a:custGeom>
              <a:avLst/>
              <a:gdLst>
                <a:gd name="T0" fmla="*/ 1114 w 1293"/>
                <a:gd name="T1" fmla="*/ 294 h 1293"/>
                <a:gd name="T2" fmla="*/ 1233 w 1293"/>
                <a:gd name="T3" fmla="*/ 647 h 1293"/>
                <a:gd name="T4" fmla="*/ 647 w 1293"/>
                <a:gd name="T5" fmla="*/ 1233 h 1293"/>
                <a:gd name="T6" fmla="*/ 60 w 1293"/>
                <a:gd name="T7" fmla="*/ 647 h 1293"/>
                <a:gd name="T8" fmla="*/ 647 w 1293"/>
                <a:gd name="T9" fmla="*/ 60 h 1293"/>
                <a:gd name="T10" fmla="*/ 1001 w 1293"/>
                <a:gd name="T11" fmla="*/ 180 h 1293"/>
                <a:gd name="T12" fmla="*/ 1044 w 1293"/>
                <a:gd name="T13" fmla="*/ 137 h 1293"/>
                <a:gd name="T14" fmla="*/ 647 w 1293"/>
                <a:gd name="T15" fmla="*/ 0 h 1293"/>
                <a:gd name="T16" fmla="*/ 0 w 1293"/>
                <a:gd name="T17" fmla="*/ 647 h 1293"/>
                <a:gd name="T18" fmla="*/ 647 w 1293"/>
                <a:gd name="T19" fmla="*/ 1293 h 1293"/>
                <a:gd name="T20" fmla="*/ 1293 w 1293"/>
                <a:gd name="T21" fmla="*/ 647 h 1293"/>
                <a:gd name="T22" fmla="*/ 1157 w 1293"/>
                <a:gd name="T23" fmla="*/ 251 h 1293"/>
                <a:gd name="T24" fmla="*/ 1114 w 1293"/>
                <a:gd name="T25" fmla="*/ 294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3" h="1293">
                  <a:moveTo>
                    <a:pt x="1114" y="294"/>
                  </a:moveTo>
                  <a:cubicBezTo>
                    <a:pt x="1189" y="392"/>
                    <a:pt x="1233" y="514"/>
                    <a:pt x="1233" y="647"/>
                  </a:cubicBezTo>
                  <a:cubicBezTo>
                    <a:pt x="1233" y="970"/>
                    <a:pt x="970" y="1233"/>
                    <a:pt x="647" y="1233"/>
                  </a:cubicBezTo>
                  <a:cubicBezTo>
                    <a:pt x="323" y="1233"/>
                    <a:pt x="60" y="970"/>
                    <a:pt x="60" y="647"/>
                  </a:cubicBezTo>
                  <a:cubicBezTo>
                    <a:pt x="60" y="323"/>
                    <a:pt x="323" y="60"/>
                    <a:pt x="647" y="60"/>
                  </a:cubicBezTo>
                  <a:cubicBezTo>
                    <a:pt x="780" y="60"/>
                    <a:pt x="903" y="105"/>
                    <a:pt x="1001" y="180"/>
                  </a:cubicBezTo>
                  <a:cubicBezTo>
                    <a:pt x="1044" y="137"/>
                    <a:pt x="1044" y="137"/>
                    <a:pt x="1044" y="137"/>
                  </a:cubicBezTo>
                  <a:cubicBezTo>
                    <a:pt x="934" y="52"/>
                    <a:pt x="796" y="0"/>
                    <a:pt x="647" y="0"/>
                  </a:cubicBezTo>
                  <a:cubicBezTo>
                    <a:pt x="290" y="0"/>
                    <a:pt x="0" y="290"/>
                    <a:pt x="0" y="647"/>
                  </a:cubicBezTo>
                  <a:cubicBezTo>
                    <a:pt x="0" y="1003"/>
                    <a:pt x="290" y="1293"/>
                    <a:pt x="647" y="1293"/>
                  </a:cubicBezTo>
                  <a:cubicBezTo>
                    <a:pt x="1003" y="1293"/>
                    <a:pt x="1293" y="1003"/>
                    <a:pt x="1293" y="647"/>
                  </a:cubicBezTo>
                  <a:cubicBezTo>
                    <a:pt x="1293" y="498"/>
                    <a:pt x="1242" y="360"/>
                    <a:pt x="1157" y="251"/>
                  </a:cubicBezTo>
                  <a:lnTo>
                    <a:pt x="1114" y="2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mn-ea"/>
              </a:endParaRPr>
            </a:p>
          </p:txBody>
        </p:sp>
        <p:sp>
          <p:nvSpPr>
            <p:cNvPr id="12" name="Freeform 7"/>
            <p:cNvSpPr>
              <a:spLocks/>
            </p:cNvSpPr>
            <p:nvPr/>
          </p:nvSpPr>
          <p:spPr bwMode="auto">
            <a:xfrm>
              <a:off x="3168650" y="5459413"/>
              <a:ext cx="895350" cy="895350"/>
            </a:xfrm>
            <a:custGeom>
              <a:avLst/>
              <a:gdLst>
                <a:gd name="T0" fmla="*/ 762 w 883"/>
                <a:gd name="T1" fmla="*/ 235 h 883"/>
                <a:gd name="T2" fmla="*/ 823 w 883"/>
                <a:gd name="T3" fmla="*/ 442 h 883"/>
                <a:gd name="T4" fmla="*/ 442 w 883"/>
                <a:gd name="T5" fmla="*/ 823 h 883"/>
                <a:gd name="T6" fmla="*/ 60 w 883"/>
                <a:gd name="T7" fmla="*/ 442 h 883"/>
                <a:gd name="T8" fmla="*/ 442 w 883"/>
                <a:gd name="T9" fmla="*/ 60 h 883"/>
                <a:gd name="T10" fmla="*/ 649 w 883"/>
                <a:gd name="T11" fmla="*/ 122 h 883"/>
                <a:gd name="T12" fmla="*/ 692 w 883"/>
                <a:gd name="T13" fmla="*/ 78 h 883"/>
                <a:gd name="T14" fmla="*/ 442 w 883"/>
                <a:gd name="T15" fmla="*/ 0 h 883"/>
                <a:gd name="T16" fmla="*/ 0 w 883"/>
                <a:gd name="T17" fmla="*/ 442 h 883"/>
                <a:gd name="T18" fmla="*/ 442 w 883"/>
                <a:gd name="T19" fmla="*/ 883 h 883"/>
                <a:gd name="T20" fmla="*/ 883 w 883"/>
                <a:gd name="T21" fmla="*/ 442 h 883"/>
                <a:gd name="T22" fmla="*/ 806 w 883"/>
                <a:gd name="T23" fmla="*/ 192 h 883"/>
                <a:gd name="T24" fmla="*/ 762 w 883"/>
                <a:gd name="T25" fmla="*/ 235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3" h="883">
                  <a:moveTo>
                    <a:pt x="762" y="235"/>
                  </a:moveTo>
                  <a:cubicBezTo>
                    <a:pt x="801" y="295"/>
                    <a:pt x="823" y="366"/>
                    <a:pt x="823" y="442"/>
                  </a:cubicBezTo>
                  <a:cubicBezTo>
                    <a:pt x="823" y="652"/>
                    <a:pt x="652" y="823"/>
                    <a:pt x="442" y="823"/>
                  </a:cubicBezTo>
                  <a:cubicBezTo>
                    <a:pt x="231" y="823"/>
                    <a:pt x="60" y="652"/>
                    <a:pt x="60" y="442"/>
                  </a:cubicBezTo>
                  <a:cubicBezTo>
                    <a:pt x="60" y="231"/>
                    <a:pt x="231" y="60"/>
                    <a:pt x="442" y="60"/>
                  </a:cubicBezTo>
                  <a:cubicBezTo>
                    <a:pt x="518" y="60"/>
                    <a:pt x="589" y="83"/>
                    <a:pt x="649" y="122"/>
                  </a:cubicBezTo>
                  <a:cubicBezTo>
                    <a:pt x="692" y="78"/>
                    <a:pt x="692" y="78"/>
                    <a:pt x="692" y="78"/>
                  </a:cubicBezTo>
                  <a:cubicBezTo>
                    <a:pt x="621" y="29"/>
                    <a:pt x="535" y="0"/>
                    <a:pt x="442" y="0"/>
                  </a:cubicBezTo>
                  <a:cubicBezTo>
                    <a:pt x="198" y="0"/>
                    <a:pt x="0" y="198"/>
                    <a:pt x="0" y="442"/>
                  </a:cubicBezTo>
                  <a:cubicBezTo>
                    <a:pt x="0" y="685"/>
                    <a:pt x="198" y="883"/>
                    <a:pt x="442" y="883"/>
                  </a:cubicBezTo>
                  <a:cubicBezTo>
                    <a:pt x="685" y="883"/>
                    <a:pt x="883" y="685"/>
                    <a:pt x="883" y="442"/>
                  </a:cubicBezTo>
                  <a:cubicBezTo>
                    <a:pt x="883" y="349"/>
                    <a:pt x="855" y="263"/>
                    <a:pt x="806" y="192"/>
                  </a:cubicBezTo>
                  <a:lnTo>
                    <a:pt x="762" y="2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mn-ea"/>
              </a:endParaRPr>
            </a:p>
          </p:txBody>
        </p:sp>
        <p:sp>
          <p:nvSpPr>
            <p:cNvPr id="13" name="Freeform 8"/>
            <p:cNvSpPr>
              <a:spLocks/>
            </p:cNvSpPr>
            <p:nvPr/>
          </p:nvSpPr>
          <p:spPr bwMode="auto">
            <a:xfrm>
              <a:off x="3384550" y="5675313"/>
              <a:ext cx="463550" cy="463550"/>
            </a:xfrm>
            <a:custGeom>
              <a:avLst/>
              <a:gdLst>
                <a:gd name="T0" fmla="*/ 390 w 457"/>
                <a:gd name="T1" fmla="*/ 181 h 457"/>
                <a:gd name="T2" fmla="*/ 397 w 457"/>
                <a:gd name="T3" fmla="*/ 229 h 457"/>
                <a:gd name="T4" fmla="*/ 229 w 457"/>
                <a:gd name="T5" fmla="*/ 397 h 457"/>
                <a:gd name="T6" fmla="*/ 60 w 457"/>
                <a:gd name="T7" fmla="*/ 229 h 457"/>
                <a:gd name="T8" fmla="*/ 229 w 457"/>
                <a:gd name="T9" fmla="*/ 60 h 457"/>
                <a:gd name="T10" fmla="*/ 277 w 457"/>
                <a:gd name="T11" fmla="*/ 67 h 457"/>
                <a:gd name="T12" fmla="*/ 324 w 457"/>
                <a:gd name="T13" fmla="*/ 21 h 457"/>
                <a:gd name="T14" fmla="*/ 229 w 457"/>
                <a:gd name="T15" fmla="*/ 0 h 457"/>
                <a:gd name="T16" fmla="*/ 0 w 457"/>
                <a:gd name="T17" fmla="*/ 229 h 457"/>
                <a:gd name="T18" fmla="*/ 229 w 457"/>
                <a:gd name="T19" fmla="*/ 457 h 457"/>
                <a:gd name="T20" fmla="*/ 457 w 457"/>
                <a:gd name="T21" fmla="*/ 229 h 457"/>
                <a:gd name="T22" fmla="*/ 437 w 457"/>
                <a:gd name="T23" fmla="*/ 134 h 457"/>
                <a:gd name="T24" fmla="*/ 390 w 457"/>
                <a:gd name="T25" fmla="*/ 181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457">
                  <a:moveTo>
                    <a:pt x="390" y="181"/>
                  </a:moveTo>
                  <a:cubicBezTo>
                    <a:pt x="395" y="196"/>
                    <a:pt x="397" y="212"/>
                    <a:pt x="397" y="229"/>
                  </a:cubicBezTo>
                  <a:cubicBezTo>
                    <a:pt x="397" y="322"/>
                    <a:pt x="322" y="397"/>
                    <a:pt x="229" y="397"/>
                  </a:cubicBezTo>
                  <a:cubicBezTo>
                    <a:pt x="136" y="397"/>
                    <a:pt x="60" y="322"/>
                    <a:pt x="60" y="229"/>
                  </a:cubicBezTo>
                  <a:cubicBezTo>
                    <a:pt x="60" y="136"/>
                    <a:pt x="136" y="60"/>
                    <a:pt x="229" y="60"/>
                  </a:cubicBezTo>
                  <a:cubicBezTo>
                    <a:pt x="245" y="60"/>
                    <a:pt x="262" y="63"/>
                    <a:pt x="277" y="67"/>
                  </a:cubicBezTo>
                  <a:cubicBezTo>
                    <a:pt x="324" y="21"/>
                    <a:pt x="324" y="21"/>
                    <a:pt x="324" y="21"/>
                  </a:cubicBezTo>
                  <a:cubicBezTo>
                    <a:pt x="295" y="8"/>
                    <a:pt x="263" y="0"/>
                    <a:pt x="229" y="0"/>
                  </a:cubicBezTo>
                  <a:cubicBezTo>
                    <a:pt x="103" y="0"/>
                    <a:pt x="0" y="103"/>
                    <a:pt x="0" y="229"/>
                  </a:cubicBezTo>
                  <a:cubicBezTo>
                    <a:pt x="0" y="355"/>
                    <a:pt x="103" y="457"/>
                    <a:pt x="229" y="457"/>
                  </a:cubicBezTo>
                  <a:cubicBezTo>
                    <a:pt x="355" y="457"/>
                    <a:pt x="457" y="355"/>
                    <a:pt x="457" y="229"/>
                  </a:cubicBezTo>
                  <a:cubicBezTo>
                    <a:pt x="457" y="195"/>
                    <a:pt x="450" y="163"/>
                    <a:pt x="437" y="134"/>
                  </a:cubicBezTo>
                  <a:lnTo>
                    <a:pt x="390"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mn-ea"/>
              </a:endParaRPr>
            </a:p>
          </p:txBody>
        </p:sp>
        <p:sp>
          <p:nvSpPr>
            <p:cNvPr id="14" name="Freeform 9"/>
            <p:cNvSpPr>
              <a:spLocks/>
            </p:cNvSpPr>
            <p:nvPr/>
          </p:nvSpPr>
          <p:spPr bwMode="auto">
            <a:xfrm>
              <a:off x="3582988" y="5092700"/>
              <a:ext cx="850900" cy="844550"/>
            </a:xfrm>
            <a:custGeom>
              <a:avLst/>
              <a:gdLst>
                <a:gd name="T0" fmla="*/ 33 w 839"/>
                <a:gd name="T1" fmla="*/ 834 h 834"/>
                <a:gd name="T2" fmla="*/ 11 w 839"/>
                <a:gd name="T3" fmla="*/ 825 h 834"/>
                <a:gd name="T4" fmla="*/ 11 w 839"/>
                <a:gd name="T5" fmla="*/ 782 h 834"/>
                <a:gd name="T6" fmla="*/ 785 w 839"/>
                <a:gd name="T7" fmla="*/ 12 h 834"/>
                <a:gd name="T8" fmla="*/ 827 w 839"/>
                <a:gd name="T9" fmla="*/ 12 h 834"/>
                <a:gd name="T10" fmla="*/ 827 w 839"/>
                <a:gd name="T11" fmla="*/ 54 h 834"/>
                <a:gd name="T12" fmla="*/ 54 w 839"/>
                <a:gd name="T13" fmla="*/ 825 h 834"/>
                <a:gd name="T14" fmla="*/ 33 w 839"/>
                <a:gd name="T15" fmla="*/ 834 h 8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9" h="834">
                  <a:moveTo>
                    <a:pt x="33" y="834"/>
                  </a:moveTo>
                  <a:cubicBezTo>
                    <a:pt x="25" y="834"/>
                    <a:pt x="17" y="831"/>
                    <a:pt x="11" y="825"/>
                  </a:cubicBezTo>
                  <a:cubicBezTo>
                    <a:pt x="0" y="813"/>
                    <a:pt x="0" y="794"/>
                    <a:pt x="11" y="782"/>
                  </a:cubicBezTo>
                  <a:cubicBezTo>
                    <a:pt x="785" y="12"/>
                    <a:pt x="785" y="12"/>
                    <a:pt x="785" y="12"/>
                  </a:cubicBezTo>
                  <a:cubicBezTo>
                    <a:pt x="796" y="0"/>
                    <a:pt x="815" y="0"/>
                    <a:pt x="827" y="12"/>
                  </a:cubicBezTo>
                  <a:cubicBezTo>
                    <a:pt x="839" y="24"/>
                    <a:pt x="839" y="43"/>
                    <a:pt x="827" y="54"/>
                  </a:cubicBezTo>
                  <a:cubicBezTo>
                    <a:pt x="54" y="825"/>
                    <a:pt x="54" y="825"/>
                    <a:pt x="54" y="825"/>
                  </a:cubicBezTo>
                  <a:cubicBezTo>
                    <a:pt x="48" y="831"/>
                    <a:pt x="40" y="834"/>
                    <a:pt x="33" y="8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mn-ea"/>
              </a:endParaRPr>
            </a:p>
          </p:txBody>
        </p:sp>
        <p:sp>
          <p:nvSpPr>
            <p:cNvPr id="15" name="Freeform 10"/>
            <p:cNvSpPr>
              <a:spLocks noEditPoints="1"/>
            </p:cNvSpPr>
            <p:nvPr/>
          </p:nvSpPr>
          <p:spPr bwMode="auto">
            <a:xfrm>
              <a:off x="4140200" y="4865687"/>
              <a:ext cx="301625" cy="500063"/>
            </a:xfrm>
            <a:custGeom>
              <a:avLst/>
              <a:gdLst>
                <a:gd name="T0" fmla="*/ 50 w 298"/>
                <a:gd name="T1" fmla="*/ 492 h 492"/>
                <a:gd name="T2" fmla="*/ 40 w 298"/>
                <a:gd name="T3" fmla="*/ 490 h 492"/>
                <a:gd name="T4" fmla="*/ 20 w 298"/>
                <a:gd name="T5" fmla="*/ 464 h 492"/>
                <a:gd name="T6" fmla="*/ 1 w 298"/>
                <a:gd name="T7" fmla="*/ 252 h 492"/>
                <a:gd name="T8" fmla="*/ 10 w 298"/>
                <a:gd name="T9" fmla="*/ 228 h 492"/>
                <a:gd name="T10" fmla="*/ 227 w 298"/>
                <a:gd name="T11" fmla="*/ 11 h 492"/>
                <a:gd name="T12" fmla="*/ 259 w 298"/>
                <a:gd name="T13" fmla="*/ 4 h 492"/>
                <a:gd name="T14" fmla="*/ 278 w 298"/>
                <a:gd name="T15" fmla="*/ 29 h 492"/>
                <a:gd name="T16" fmla="*/ 297 w 298"/>
                <a:gd name="T17" fmla="*/ 242 h 492"/>
                <a:gd name="T18" fmla="*/ 289 w 298"/>
                <a:gd name="T19" fmla="*/ 266 h 492"/>
                <a:gd name="T20" fmla="*/ 71 w 298"/>
                <a:gd name="T21" fmla="*/ 483 h 492"/>
                <a:gd name="T22" fmla="*/ 50 w 298"/>
                <a:gd name="T23" fmla="*/ 492 h 492"/>
                <a:gd name="T24" fmla="*/ 62 w 298"/>
                <a:gd name="T25" fmla="*/ 260 h 492"/>
                <a:gd name="T26" fmla="*/ 74 w 298"/>
                <a:gd name="T27" fmla="*/ 395 h 492"/>
                <a:gd name="T28" fmla="*/ 236 w 298"/>
                <a:gd name="T29" fmla="*/ 233 h 492"/>
                <a:gd name="T30" fmla="*/ 224 w 298"/>
                <a:gd name="T31" fmla="*/ 99 h 492"/>
                <a:gd name="T32" fmla="*/ 62 w 298"/>
                <a:gd name="T33" fmla="*/ 26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8" h="492">
                  <a:moveTo>
                    <a:pt x="50" y="492"/>
                  </a:moveTo>
                  <a:cubicBezTo>
                    <a:pt x="46" y="492"/>
                    <a:pt x="43" y="491"/>
                    <a:pt x="40" y="490"/>
                  </a:cubicBezTo>
                  <a:cubicBezTo>
                    <a:pt x="29" y="486"/>
                    <a:pt x="21" y="476"/>
                    <a:pt x="20" y="464"/>
                  </a:cubicBezTo>
                  <a:cubicBezTo>
                    <a:pt x="1" y="252"/>
                    <a:pt x="1" y="252"/>
                    <a:pt x="1" y="252"/>
                  </a:cubicBezTo>
                  <a:cubicBezTo>
                    <a:pt x="0" y="243"/>
                    <a:pt x="3" y="234"/>
                    <a:pt x="10" y="228"/>
                  </a:cubicBezTo>
                  <a:cubicBezTo>
                    <a:pt x="227" y="11"/>
                    <a:pt x="227" y="11"/>
                    <a:pt x="227" y="11"/>
                  </a:cubicBezTo>
                  <a:cubicBezTo>
                    <a:pt x="235" y="2"/>
                    <a:pt x="248" y="0"/>
                    <a:pt x="259" y="4"/>
                  </a:cubicBezTo>
                  <a:cubicBezTo>
                    <a:pt x="270" y="7"/>
                    <a:pt x="277" y="17"/>
                    <a:pt x="278" y="29"/>
                  </a:cubicBezTo>
                  <a:cubicBezTo>
                    <a:pt x="297" y="242"/>
                    <a:pt x="297" y="242"/>
                    <a:pt x="297" y="242"/>
                  </a:cubicBezTo>
                  <a:cubicBezTo>
                    <a:pt x="298" y="251"/>
                    <a:pt x="295" y="259"/>
                    <a:pt x="289" y="266"/>
                  </a:cubicBezTo>
                  <a:cubicBezTo>
                    <a:pt x="71" y="483"/>
                    <a:pt x="71" y="483"/>
                    <a:pt x="71" y="483"/>
                  </a:cubicBezTo>
                  <a:cubicBezTo>
                    <a:pt x="65" y="489"/>
                    <a:pt x="58" y="492"/>
                    <a:pt x="50" y="492"/>
                  </a:cubicBezTo>
                  <a:close/>
                  <a:moveTo>
                    <a:pt x="62" y="260"/>
                  </a:moveTo>
                  <a:cubicBezTo>
                    <a:pt x="74" y="395"/>
                    <a:pt x="74" y="395"/>
                    <a:pt x="74" y="395"/>
                  </a:cubicBezTo>
                  <a:cubicBezTo>
                    <a:pt x="236" y="233"/>
                    <a:pt x="236" y="233"/>
                    <a:pt x="236" y="233"/>
                  </a:cubicBezTo>
                  <a:cubicBezTo>
                    <a:pt x="224" y="99"/>
                    <a:pt x="224" y="99"/>
                    <a:pt x="224" y="99"/>
                  </a:cubicBezTo>
                  <a:lnTo>
                    <a:pt x="62" y="2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mn-ea"/>
              </a:endParaRPr>
            </a:p>
          </p:txBody>
        </p:sp>
        <p:sp>
          <p:nvSpPr>
            <p:cNvPr id="16" name="Freeform 11"/>
            <p:cNvSpPr>
              <a:spLocks noEditPoints="1"/>
            </p:cNvSpPr>
            <p:nvPr/>
          </p:nvSpPr>
          <p:spPr bwMode="auto">
            <a:xfrm>
              <a:off x="4157663" y="5083175"/>
              <a:ext cx="501650" cy="301625"/>
            </a:xfrm>
            <a:custGeom>
              <a:avLst/>
              <a:gdLst>
                <a:gd name="T0" fmla="*/ 245 w 494"/>
                <a:gd name="T1" fmla="*/ 297 h 297"/>
                <a:gd name="T2" fmla="*/ 242 w 494"/>
                <a:gd name="T3" fmla="*/ 296 h 297"/>
                <a:gd name="T4" fmla="*/ 29 w 494"/>
                <a:gd name="T5" fmla="*/ 278 h 297"/>
                <a:gd name="T6" fmla="*/ 4 w 494"/>
                <a:gd name="T7" fmla="*/ 258 h 297"/>
                <a:gd name="T8" fmla="*/ 11 w 494"/>
                <a:gd name="T9" fmla="*/ 226 h 297"/>
                <a:gd name="T10" fmla="*/ 228 w 494"/>
                <a:gd name="T11" fmla="*/ 9 h 297"/>
                <a:gd name="T12" fmla="*/ 252 w 494"/>
                <a:gd name="T13" fmla="*/ 0 h 297"/>
                <a:gd name="T14" fmla="*/ 464 w 494"/>
                <a:gd name="T15" fmla="*/ 19 h 297"/>
                <a:gd name="T16" fmla="*/ 490 w 494"/>
                <a:gd name="T17" fmla="*/ 39 h 297"/>
                <a:gd name="T18" fmla="*/ 483 w 494"/>
                <a:gd name="T19" fmla="*/ 70 h 297"/>
                <a:gd name="T20" fmla="*/ 266 w 494"/>
                <a:gd name="T21" fmla="*/ 288 h 297"/>
                <a:gd name="T22" fmla="*/ 245 w 494"/>
                <a:gd name="T23" fmla="*/ 297 h 297"/>
                <a:gd name="T24" fmla="*/ 99 w 494"/>
                <a:gd name="T25" fmla="*/ 223 h 297"/>
                <a:gd name="T26" fmla="*/ 233 w 494"/>
                <a:gd name="T27" fmla="*/ 235 h 297"/>
                <a:gd name="T28" fmla="*/ 395 w 494"/>
                <a:gd name="T29" fmla="*/ 73 h 297"/>
                <a:gd name="T30" fmla="*/ 261 w 494"/>
                <a:gd name="T31" fmla="*/ 62 h 297"/>
                <a:gd name="T32" fmla="*/ 99 w 494"/>
                <a:gd name="T33" fmla="*/ 22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4" h="297">
                  <a:moveTo>
                    <a:pt x="245" y="297"/>
                  </a:moveTo>
                  <a:cubicBezTo>
                    <a:pt x="244" y="297"/>
                    <a:pt x="243" y="297"/>
                    <a:pt x="242" y="296"/>
                  </a:cubicBezTo>
                  <a:cubicBezTo>
                    <a:pt x="29" y="278"/>
                    <a:pt x="29" y="278"/>
                    <a:pt x="29" y="278"/>
                  </a:cubicBezTo>
                  <a:cubicBezTo>
                    <a:pt x="18" y="277"/>
                    <a:pt x="8" y="269"/>
                    <a:pt x="4" y="258"/>
                  </a:cubicBezTo>
                  <a:cubicBezTo>
                    <a:pt x="0" y="247"/>
                    <a:pt x="2" y="235"/>
                    <a:pt x="11" y="226"/>
                  </a:cubicBezTo>
                  <a:cubicBezTo>
                    <a:pt x="228" y="9"/>
                    <a:pt x="228" y="9"/>
                    <a:pt x="228" y="9"/>
                  </a:cubicBezTo>
                  <a:cubicBezTo>
                    <a:pt x="234" y="3"/>
                    <a:pt x="243" y="0"/>
                    <a:pt x="252" y="0"/>
                  </a:cubicBezTo>
                  <a:cubicBezTo>
                    <a:pt x="464" y="19"/>
                    <a:pt x="464" y="19"/>
                    <a:pt x="464" y="19"/>
                  </a:cubicBezTo>
                  <a:cubicBezTo>
                    <a:pt x="476" y="20"/>
                    <a:pt x="486" y="28"/>
                    <a:pt x="490" y="39"/>
                  </a:cubicBezTo>
                  <a:cubicBezTo>
                    <a:pt x="494" y="50"/>
                    <a:pt x="491" y="62"/>
                    <a:pt x="483" y="70"/>
                  </a:cubicBezTo>
                  <a:cubicBezTo>
                    <a:pt x="266" y="288"/>
                    <a:pt x="266" y="288"/>
                    <a:pt x="266" y="288"/>
                  </a:cubicBezTo>
                  <a:cubicBezTo>
                    <a:pt x="260" y="293"/>
                    <a:pt x="252" y="297"/>
                    <a:pt x="245" y="297"/>
                  </a:cubicBezTo>
                  <a:close/>
                  <a:moveTo>
                    <a:pt x="99" y="223"/>
                  </a:moveTo>
                  <a:cubicBezTo>
                    <a:pt x="233" y="235"/>
                    <a:pt x="233" y="235"/>
                    <a:pt x="233" y="235"/>
                  </a:cubicBezTo>
                  <a:cubicBezTo>
                    <a:pt x="395" y="73"/>
                    <a:pt x="395" y="73"/>
                    <a:pt x="395" y="73"/>
                  </a:cubicBezTo>
                  <a:cubicBezTo>
                    <a:pt x="261" y="62"/>
                    <a:pt x="261" y="62"/>
                    <a:pt x="261" y="62"/>
                  </a:cubicBezTo>
                  <a:lnTo>
                    <a:pt x="99"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mn-ea"/>
              </a:endParaRPr>
            </a:p>
          </p:txBody>
        </p:sp>
      </p:grpSp>
      <p:sp>
        <p:nvSpPr>
          <p:cNvPr id="19" name="Freeform 6"/>
          <p:cNvSpPr>
            <a:spLocks/>
          </p:cNvSpPr>
          <p:nvPr userDrawn="1"/>
        </p:nvSpPr>
        <p:spPr bwMode="auto">
          <a:xfrm>
            <a:off x="4619836" y="296368"/>
            <a:ext cx="7560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微软雅黑" panose="020B0503020204020204" pitchFamily="34" charset="-122"/>
              <a:ea typeface="+mn-ea"/>
            </a:endParaRPr>
          </a:p>
        </p:txBody>
      </p:sp>
      <p:sp>
        <p:nvSpPr>
          <p:cNvPr id="20" name="Freeform 11"/>
          <p:cNvSpPr>
            <a:spLocks/>
          </p:cNvSpPr>
          <p:nvPr userDrawn="1"/>
        </p:nvSpPr>
        <p:spPr bwMode="auto">
          <a:xfrm>
            <a:off x="4511824"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微软雅黑" panose="020B0503020204020204" pitchFamily="34" charset="-122"/>
              <a:ea typeface="+mn-ea"/>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Contents">
    <p:spTree>
      <p:nvGrpSpPr>
        <p:cNvPr id="1" name=""/>
        <p:cNvGrpSpPr/>
        <p:nvPr/>
      </p:nvGrpSpPr>
      <p:grpSpPr>
        <a:xfrm>
          <a:off x="0" y="0"/>
          <a:ext cx="0" cy="0"/>
          <a:chOff x="0" y="0"/>
          <a:chExt cx="0" cy="0"/>
        </a:xfrm>
      </p:grpSpPr>
      <p:sp>
        <p:nvSpPr>
          <p:cNvPr id="6"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2232248" cy="639559"/>
          </a:xfrm>
          <a:prstGeom prst="rect">
            <a:avLst/>
          </a:prstGeom>
          <a:noFill/>
          <a:ln w="9525">
            <a:noFill/>
            <a:miter lim="800000"/>
            <a:headEnd/>
            <a:tailEnd/>
          </a:ln>
        </p:spPr>
        <p:txBody>
          <a:bodyPr wrap="square" lIns="99980" tIns="49987" rIns="99980" bIns="49987" rtlCol="0">
            <a:spAutoFit/>
          </a:bodyPr>
          <a:lstStyle/>
          <a:p>
            <a:pPr algn="l" defTabSz="1001624" eaLnBrk="0" hangingPunct="0"/>
            <a:r>
              <a:rPr lang="en-US" altLang="zh-CN" sz="3500" b="1" kern="1200" dirty="0" smtClean="0">
                <a:solidFill>
                  <a:schemeClr val="tx1">
                    <a:lumMod val="75000"/>
                    <a:lumOff val="25000"/>
                  </a:schemeClr>
                </a:solidFill>
                <a:latin typeface="微软雅黑" panose="020B0503020204020204" pitchFamily="34" charset="-122"/>
                <a:ea typeface="+mn-ea"/>
                <a:cs typeface="Arial" pitchFamily="34" charset="0"/>
              </a:rPr>
              <a:t>Contents</a:t>
            </a:r>
            <a:endParaRPr lang="en-US" altLang="zh-CN" sz="3500" b="1" kern="1200" dirty="0">
              <a:solidFill>
                <a:schemeClr val="tx1">
                  <a:lumMod val="75000"/>
                  <a:lumOff val="25000"/>
                </a:schemeClr>
              </a:solidFill>
              <a:latin typeface="微软雅黑" panose="020B0503020204020204" pitchFamily="34" charset="-122"/>
              <a:ea typeface="+mn-ea"/>
              <a:cs typeface="Arial" pitchFamily="34" charset="0"/>
            </a:endParaRPr>
          </a:p>
        </p:txBody>
      </p:sp>
      <p:sp>
        <p:nvSpPr>
          <p:cNvPr id="7"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微软雅黑" panose="020B0503020204020204" pitchFamily="34" charset="-122"/>
              <a:ea typeface="+mn-ea"/>
            </a:endParaRPr>
          </a:p>
        </p:txBody>
      </p:sp>
      <p:sp>
        <p:nvSpPr>
          <p:cNvPr id="9"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微软雅黑" panose="020B0503020204020204" pitchFamily="34" charset="-122"/>
              <a:ea typeface="+mn-ea"/>
            </a:endParaRPr>
          </a:p>
        </p:txBody>
      </p:sp>
      <p:grpSp>
        <p:nvGrpSpPr>
          <p:cNvPr id="10" name="组合 9"/>
          <p:cNvGrpSpPr/>
          <p:nvPr userDrawn="1"/>
        </p:nvGrpSpPr>
        <p:grpSpPr>
          <a:xfrm>
            <a:off x="587388" y="515379"/>
            <a:ext cx="358335" cy="426359"/>
            <a:chOff x="3295650" y="230188"/>
            <a:chExt cx="936625" cy="1114426"/>
          </a:xfrm>
          <a:solidFill>
            <a:schemeClr val="bg1"/>
          </a:solidFill>
        </p:grpSpPr>
        <p:sp>
          <p:nvSpPr>
            <p:cNvPr id="11" name="Rectangle 16"/>
            <p:cNvSpPr>
              <a:spLocks noChangeArrowheads="1"/>
            </p:cNvSpPr>
            <p:nvPr/>
          </p:nvSpPr>
          <p:spPr bwMode="auto">
            <a:xfrm>
              <a:off x="3959225" y="876301"/>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mn-ea"/>
              </a:endParaRPr>
            </a:p>
          </p:txBody>
        </p:sp>
        <p:sp>
          <p:nvSpPr>
            <p:cNvPr id="13" name="Rectangle 17"/>
            <p:cNvSpPr>
              <a:spLocks noChangeArrowheads="1"/>
            </p:cNvSpPr>
            <p:nvPr/>
          </p:nvSpPr>
          <p:spPr bwMode="auto">
            <a:xfrm>
              <a:off x="3959225" y="777876"/>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mn-ea"/>
              </a:endParaRPr>
            </a:p>
          </p:txBody>
        </p:sp>
        <p:sp>
          <p:nvSpPr>
            <p:cNvPr id="14" name="Rectangle 18"/>
            <p:cNvSpPr>
              <a:spLocks noChangeArrowheads="1"/>
            </p:cNvSpPr>
            <p:nvPr/>
          </p:nvSpPr>
          <p:spPr bwMode="auto">
            <a:xfrm>
              <a:off x="3959225" y="67786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mn-ea"/>
              </a:endParaRPr>
            </a:p>
          </p:txBody>
        </p:sp>
        <p:sp>
          <p:nvSpPr>
            <p:cNvPr id="15" name="Rectangle 19"/>
            <p:cNvSpPr>
              <a:spLocks noChangeArrowheads="1"/>
            </p:cNvSpPr>
            <p:nvPr/>
          </p:nvSpPr>
          <p:spPr bwMode="auto">
            <a:xfrm>
              <a:off x="3959225" y="582613"/>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mn-ea"/>
              </a:endParaRPr>
            </a:p>
          </p:txBody>
        </p:sp>
        <p:sp>
          <p:nvSpPr>
            <p:cNvPr id="16" name="Rectangle 20"/>
            <p:cNvSpPr>
              <a:spLocks noChangeArrowheads="1"/>
            </p:cNvSpPr>
            <p:nvPr/>
          </p:nvSpPr>
          <p:spPr bwMode="auto">
            <a:xfrm>
              <a:off x="3676650" y="1101726"/>
              <a:ext cx="469900"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mn-ea"/>
              </a:endParaRPr>
            </a:p>
          </p:txBody>
        </p:sp>
        <p:sp>
          <p:nvSpPr>
            <p:cNvPr id="17" name="Rectangle 21"/>
            <p:cNvSpPr>
              <a:spLocks noChangeArrowheads="1"/>
            </p:cNvSpPr>
            <p:nvPr/>
          </p:nvSpPr>
          <p:spPr bwMode="auto">
            <a:xfrm>
              <a:off x="3676650" y="1198563"/>
              <a:ext cx="469900"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mn-ea"/>
              </a:endParaRPr>
            </a:p>
          </p:txBody>
        </p:sp>
        <p:sp>
          <p:nvSpPr>
            <p:cNvPr id="18" name="Freeform 22"/>
            <p:cNvSpPr>
              <a:spLocks/>
            </p:cNvSpPr>
            <p:nvPr/>
          </p:nvSpPr>
          <p:spPr bwMode="auto">
            <a:xfrm>
              <a:off x="3590925" y="482601"/>
              <a:ext cx="641350" cy="862013"/>
            </a:xfrm>
            <a:custGeom>
              <a:avLst/>
              <a:gdLst>
                <a:gd name="T0" fmla="*/ 229 w 404"/>
                <a:gd name="T1" fmla="*/ 0 h 543"/>
                <a:gd name="T2" fmla="*/ 229 w 404"/>
                <a:gd name="T3" fmla="*/ 30 h 543"/>
                <a:gd name="T4" fmla="*/ 373 w 404"/>
                <a:gd name="T5" fmla="*/ 30 h 543"/>
                <a:gd name="T6" fmla="*/ 373 w 404"/>
                <a:gd name="T7" fmla="*/ 513 h 543"/>
                <a:gd name="T8" fmla="*/ 33 w 404"/>
                <a:gd name="T9" fmla="*/ 513 h 543"/>
                <a:gd name="T10" fmla="*/ 31 w 404"/>
                <a:gd name="T11" fmla="*/ 387 h 543"/>
                <a:gd name="T12" fmla="*/ 0 w 404"/>
                <a:gd name="T13" fmla="*/ 387 h 543"/>
                <a:gd name="T14" fmla="*/ 0 w 404"/>
                <a:gd name="T15" fmla="*/ 543 h 543"/>
                <a:gd name="T16" fmla="*/ 404 w 404"/>
                <a:gd name="T17" fmla="*/ 543 h 543"/>
                <a:gd name="T18" fmla="*/ 404 w 404"/>
                <a:gd name="T19" fmla="*/ 0 h 543"/>
                <a:gd name="T20" fmla="*/ 229 w 404"/>
                <a:gd name="T21" fmla="*/ 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4" h="543">
                  <a:moveTo>
                    <a:pt x="229" y="0"/>
                  </a:moveTo>
                  <a:lnTo>
                    <a:pt x="229" y="30"/>
                  </a:lnTo>
                  <a:lnTo>
                    <a:pt x="373" y="30"/>
                  </a:lnTo>
                  <a:lnTo>
                    <a:pt x="373" y="513"/>
                  </a:lnTo>
                  <a:lnTo>
                    <a:pt x="33" y="513"/>
                  </a:lnTo>
                  <a:lnTo>
                    <a:pt x="31" y="387"/>
                  </a:lnTo>
                  <a:lnTo>
                    <a:pt x="0" y="387"/>
                  </a:lnTo>
                  <a:lnTo>
                    <a:pt x="0" y="543"/>
                  </a:lnTo>
                  <a:lnTo>
                    <a:pt x="404" y="543"/>
                  </a:lnTo>
                  <a:lnTo>
                    <a:pt x="404" y="0"/>
                  </a:lnTo>
                  <a:lnTo>
                    <a:pt x="2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mn-ea"/>
              </a:endParaRPr>
            </a:p>
          </p:txBody>
        </p:sp>
        <p:sp>
          <p:nvSpPr>
            <p:cNvPr id="19" name="Rectangle 23"/>
            <p:cNvSpPr>
              <a:spLocks noChangeArrowheads="1"/>
            </p:cNvSpPr>
            <p:nvPr/>
          </p:nvSpPr>
          <p:spPr bwMode="auto">
            <a:xfrm>
              <a:off x="3959225" y="98901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mn-ea"/>
              </a:endParaRPr>
            </a:p>
          </p:txBody>
        </p:sp>
        <p:sp>
          <p:nvSpPr>
            <p:cNvPr id="20" name="Freeform 24"/>
            <p:cNvSpPr>
              <a:spLocks noEditPoints="1"/>
            </p:cNvSpPr>
            <p:nvPr/>
          </p:nvSpPr>
          <p:spPr bwMode="auto">
            <a:xfrm>
              <a:off x="3295650" y="230188"/>
              <a:ext cx="639763" cy="852488"/>
            </a:xfrm>
            <a:custGeom>
              <a:avLst/>
              <a:gdLst>
                <a:gd name="T0" fmla="*/ 403 w 403"/>
                <a:gd name="T1" fmla="*/ 0 h 537"/>
                <a:gd name="T2" fmla="*/ 0 w 403"/>
                <a:gd name="T3" fmla="*/ 0 h 537"/>
                <a:gd name="T4" fmla="*/ 0 w 403"/>
                <a:gd name="T5" fmla="*/ 447 h 537"/>
                <a:gd name="T6" fmla="*/ 92 w 403"/>
                <a:gd name="T7" fmla="*/ 537 h 537"/>
                <a:gd name="T8" fmla="*/ 403 w 403"/>
                <a:gd name="T9" fmla="*/ 537 h 537"/>
                <a:gd name="T10" fmla="*/ 403 w 403"/>
                <a:gd name="T11" fmla="*/ 0 h 537"/>
                <a:gd name="T12" fmla="*/ 373 w 403"/>
                <a:gd name="T13" fmla="*/ 508 h 537"/>
                <a:gd name="T14" fmla="*/ 108 w 403"/>
                <a:gd name="T15" fmla="*/ 508 h 537"/>
                <a:gd name="T16" fmla="*/ 108 w 403"/>
                <a:gd name="T17" fmla="*/ 433 h 537"/>
                <a:gd name="T18" fmla="*/ 30 w 403"/>
                <a:gd name="T19" fmla="*/ 433 h 537"/>
                <a:gd name="T20" fmla="*/ 30 w 403"/>
                <a:gd name="T21" fmla="*/ 31 h 537"/>
                <a:gd name="T22" fmla="*/ 373 w 403"/>
                <a:gd name="T23" fmla="*/ 31 h 537"/>
                <a:gd name="T24" fmla="*/ 373 w 403"/>
                <a:gd name="T25" fmla="*/ 50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37">
                  <a:moveTo>
                    <a:pt x="403" y="0"/>
                  </a:moveTo>
                  <a:lnTo>
                    <a:pt x="0" y="0"/>
                  </a:lnTo>
                  <a:lnTo>
                    <a:pt x="0" y="447"/>
                  </a:lnTo>
                  <a:lnTo>
                    <a:pt x="92" y="537"/>
                  </a:lnTo>
                  <a:lnTo>
                    <a:pt x="403" y="537"/>
                  </a:lnTo>
                  <a:lnTo>
                    <a:pt x="403" y="0"/>
                  </a:lnTo>
                  <a:close/>
                  <a:moveTo>
                    <a:pt x="373" y="508"/>
                  </a:moveTo>
                  <a:lnTo>
                    <a:pt x="108" y="508"/>
                  </a:lnTo>
                  <a:lnTo>
                    <a:pt x="108" y="433"/>
                  </a:lnTo>
                  <a:lnTo>
                    <a:pt x="30" y="433"/>
                  </a:lnTo>
                  <a:lnTo>
                    <a:pt x="30" y="31"/>
                  </a:lnTo>
                  <a:lnTo>
                    <a:pt x="373" y="31"/>
                  </a:lnTo>
                  <a:lnTo>
                    <a:pt x="373" y="5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mn-ea"/>
              </a:endParaRPr>
            </a:p>
          </p:txBody>
        </p:sp>
        <p:sp>
          <p:nvSpPr>
            <p:cNvPr id="21" name="Rectangle 25"/>
            <p:cNvSpPr>
              <a:spLocks noChangeArrowheads="1"/>
            </p:cNvSpPr>
            <p:nvPr/>
          </p:nvSpPr>
          <p:spPr bwMode="auto">
            <a:xfrm>
              <a:off x="3441700" y="376238"/>
              <a:ext cx="176213" cy="323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mn-ea"/>
              </a:endParaRPr>
            </a:p>
          </p:txBody>
        </p:sp>
        <p:sp>
          <p:nvSpPr>
            <p:cNvPr id="22" name="Rectangle 26"/>
            <p:cNvSpPr>
              <a:spLocks noChangeArrowheads="1"/>
            </p:cNvSpPr>
            <p:nvPr/>
          </p:nvSpPr>
          <p:spPr bwMode="auto">
            <a:xfrm>
              <a:off x="3411538" y="755651"/>
              <a:ext cx="438150"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mn-ea"/>
              </a:endParaRPr>
            </a:p>
          </p:txBody>
        </p:sp>
        <p:sp>
          <p:nvSpPr>
            <p:cNvPr id="23" name="Rectangle 27"/>
            <p:cNvSpPr>
              <a:spLocks noChangeArrowheads="1"/>
            </p:cNvSpPr>
            <p:nvPr/>
          </p:nvSpPr>
          <p:spPr bwMode="auto">
            <a:xfrm>
              <a:off x="3670300" y="565151"/>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mn-ea"/>
              </a:endParaRPr>
            </a:p>
          </p:txBody>
        </p:sp>
        <p:sp>
          <p:nvSpPr>
            <p:cNvPr id="24" name="Rectangle 28"/>
            <p:cNvSpPr>
              <a:spLocks noChangeArrowheads="1"/>
            </p:cNvSpPr>
            <p:nvPr/>
          </p:nvSpPr>
          <p:spPr bwMode="auto">
            <a:xfrm>
              <a:off x="3670300" y="658813"/>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mn-ea"/>
              </a:endParaRPr>
            </a:p>
          </p:txBody>
        </p:sp>
        <p:sp>
          <p:nvSpPr>
            <p:cNvPr id="25" name="Rectangle 29"/>
            <p:cNvSpPr>
              <a:spLocks noChangeArrowheads="1"/>
            </p:cNvSpPr>
            <p:nvPr/>
          </p:nvSpPr>
          <p:spPr bwMode="auto">
            <a:xfrm>
              <a:off x="3670300" y="471488"/>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mn-ea"/>
              </a:endParaRPr>
            </a:p>
          </p:txBody>
        </p:sp>
        <p:sp>
          <p:nvSpPr>
            <p:cNvPr id="26" name="Rectangle 30"/>
            <p:cNvSpPr>
              <a:spLocks noChangeArrowheads="1"/>
            </p:cNvSpPr>
            <p:nvPr/>
          </p:nvSpPr>
          <p:spPr bwMode="auto">
            <a:xfrm>
              <a:off x="3670300" y="376238"/>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mn-ea"/>
              </a:endParaRPr>
            </a:p>
          </p:txBody>
        </p:sp>
        <p:sp>
          <p:nvSpPr>
            <p:cNvPr id="27" name="Rectangle 31"/>
            <p:cNvSpPr>
              <a:spLocks noChangeArrowheads="1"/>
            </p:cNvSpPr>
            <p:nvPr/>
          </p:nvSpPr>
          <p:spPr bwMode="auto">
            <a:xfrm>
              <a:off x="3411538" y="842963"/>
              <a:ext cx="43815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mn-ea"/>
              </a:endParaRPr>
            </a:p>
          </p:txBody>
        </p:sp>
      </p:grpSp>
      <p:sp>
        <p:nvSpPr>
          <p:cNvPr id="28" name="文本占位符 6"/>
          <p:cNvSpPr>
            <a:spLocks noGrp="1"/>
          </p:cNvSpPr>
          <p:nvPr>
            <p:ph type="body" sz="quarter" idx="10" hasCustomPrompt="1"/>
          </p:nvPr>
        </p:nvSpPr>
        <p:spPr>
          <a:xfrm>
            <a:off x="912285" y="1233488"/>
            <a:ext cx="10560048" cy="4680000"/>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lvl1pPr marL="457200" marR="0" indent="-457200" algn="l" defTabSz="801668" rtl="0" eaLnBrk="0" fontAlgn="base" latinLnBrk="0" hangingPunct="0">
              <a:lnSpc>
                <a:spcPct val="140000"/>
              </a:lnSpc>
              <a:spcBef>
                <a:spcPct val="30000"/>
              </a:spcBef>
              <a:spcAft>
                <a:spcPct val="0"/>
              </a:spcAft>
              <a:buClr>
                <a:schemeClr val="tx1"/>
              </a:buClr>
              <a:buSzPct val="100000"/>
              <a:buFont typeface="+mj-lt"/>
              <a:buAutoNum type="arabicPeriod"/>
              <a:tabLst/>
              <a:defRPr lang="zh-CN" altLang="en-US" sz="2200" baseline="0" dirty="0">
                <a:solidFill>
                  <a:schemeClr val="tx1"/>
                </a:solidFill>
                <a:latin typeface="+mn-lt"/>
                <a:ea typeface="+mn-ea"/>
                <a:cs typeface="+mn-cs"/>
              </a:defRPr>
            </a:lvl1pPr>
          </a:lstStyle>
          <a:p>
            <a:r>
              <a:rPr lang="en-US" altLang="zh-CN" dirty="0" smtClean="0"/>
              <a:t>Item 1</a:t>
            </a:r>
            <a:endParaRPr lang="zh-CN" altLang="en-US" dirty="0"/>
          </a:p>
        </p:txBody>
      </p:sp>
      <p:sp>
        <p:nvSpPr>
          <p:cNvPr id="29" name="Freeform 6"/>
          <p:cNvSpPr>
            <a:spLocks/>
          </p:cNvSpPr>
          <p:nvPr userDrawn="1"/>
        </p:nvSpPr>
        <p:spPr bwMode="auto">
          <a:xfrm>
            <a:off x="4619836" y="296368"/>
            <a:ext cx="7560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微软雅黑" panose="020B0503020204020204" pitchFamily="34" charset="-122"/>
              <a:ea typeface="+mn-ea"/>
            </a:endParaRPr>
          </a:p>
        </p:txBody>
      </p:sp>
      <p:sp>
        <p:nvSpPr>
          <p:cNvPr id="30" name="Freeform 11"/>
          <p:cNvSpPr>
            <a:spLocks/>
          </p:cNvSpPr>
          <p:nvPr userDrawn="1"/>
        </p:nvSpPr>
        <p:spPr bwMode="auto">
          <a:xfrm>
            <a:off x="4511824"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微软雅黑" panose="020B0503020204020204" pitchFamily="34" charset="-122"/>
              <a:ea typeface="+mn-ea"/>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Overview and Objectives(Optional)">
    <p:spTree>
      <p:nvGrpSpPr>
        <p:cNvPr id="1" name=""/>
        <p:cNvGrpSpPr/>
        <p:nvPr/>
      </p:nvGrpSpPr>
      <p:grpSpPr>
        <a:xfrm>
          <a:off x="0" y="0"/>
          <a:ext cx="0" cy="0"/>
          <a:chOff x="0" y="0"/>
          <a:chExt cx="0" cy="0"/>
        </a:xfrm>
      </p:grpSpPr>
      <p:sp>
        <p:nvSpPr>
          <p:cNvPr id="7" name="内容占位符 6"/>
          <p:cNvSpPr>
            <a:spLocks noGrp="1"/>
          </p:cNvSpPr>
          <p:nvPr>
            <p:ph sz="quarter" idx="10"/>
          </p:nvPr>
        </p:nvSpPr>
        <p:spPr>
          <a:xfrm>
            <a:off x="912285" y="1233487"/>
            <a:ext cx="10560049" cy="4680000"/>
          </a:xfrm>
          <a:prstGeom prst="rect">
            <a:avLst/>
          </a:prstGeom>
        </p:spPr>
        <p:txBody>
          <a:bodyPr/>
          <a:lstStyle>
            <a:lvl1pPr algn="just">
              <a:defRPr>
                <a:latin typeface="+mn-ea"/>
                <a:ea typeface="+mn-ea"/>
                <a:cs typeface="Arial" panose="020B0604020202020204" pitchFamily="34" charset="0"/>
              </a:defRPr>
            </a:lvl1pPr>
            <a:lvl2pPr algn="just">
              <a:defRPr>
                <a:latin typeface="+mn-ea"/>
                <a:ea typeface="+mn-ea"/>
                <a:cs typeface="Arial" panose="020B0604020202020204" pitchFamily="34" charset="0"/>
              </a:defRPr>
            </a:lvl2pPr>
            <a:lvl3pPr algn="just">
              <a:defRPr>
                <a:latin typeface="+mn-ea"/>
                <a:ea typeface="+mn-ea"/>
                <a:cs typeface="Arial" panose="020B0604020202020204" pitchFamily="34" charset="0"/>
              </a:defRPr>
            </a:lvl3pPr>
            <a:lvl4pPr algn="just">
              <a:defRPr>
                <a:latin typeface="+mn-ea"/>
                <a:ea typeface="+mn-ea"/>
                <a:cs typeface="Arial" panose="020B0604020202020204" pitchFamily="34" charset="0"/>
              </a:defRPr>
            </a:lvl4pPr>
            <a:lvl5pPr algn="just">
              <a:defRPr>
                <a:latin typeface="+mn-ea"/>
                <a:ea typeface="+mn-ea"/>
                <a:cs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9829738"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a:r>
              <a:rPr lang="en-US" altLang="zh-CN" dirty="0" smtClean="0">
                <a:latin typeface="微软雅黑" panose="020B0503020204020204" pitchFamily="34" charset="-122"/>
              </a:rPr>
              <a:t>Overview and Objectives</a:t>
            </a:r>
            <a:endParaRPr lang="en-US" altLang="zh-CN" dirty="0">
              <a:latin typeface="微软雅黑" panose="020B0503020204020204" pitchFamily="34" charset="-122"/>
            </a:endParaRPr>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微软雅黑" panose="020B0503020204020204" pitchFamily="34" charset="-122"/>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微软雅黑" panose="020B0503020204020204" pitchFamily="34" charset="-122"/>
              <a:ea typeface="+mn-ea"/>
            </a:endParaRPr>
          </a:p>
        </p:txBody>
      </p:sp>
      <p:grpSp>
        <p:nvGrpSpPr>
          <p:cNvPr id="11" name="组合 10"/>
          <p:cNvGrpSpPr/>
          <p:nvPr userDrawn="1"/>
        </p:nvGrpSpPr>
        <p:grpSpPr>
          <a:xfrm>
            <a:off x="587388" y="505779"/>
            <a:ext cx="374708" cy="445558"/>
            <a:chOff x="-1647825" y="2492375"/>
            <a:chExt cx="1947863" cy="2316163"/>
          </a:xfrm>
          <a:solidFill>
            <a:schemeClr val="bg1"/>
          </a:solidFill>
        </p:grpSpPr>
        <p:sp>
          <p:nvSpPr>
            <p:cNvPr id="12"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mn-ea"/>
              </a:endParaRPr>
            </a:p>
          </p:txBody>
        </p:sp>
        <p:sp>
          <p:nvSpPr>
            <p:cNvPr id="13"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mn-ea"/>
              </a:endParaRPr>
            </a:p>
          </p:txBody>
        </p:sp>
      </p:gr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3" orient="horz" pos="216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Title and Content">
    <p:spTree>
      <p:nvGrpSpPr>
        <p:cNvPr id="1" name=""/>
        <p:cNvGrpSpPr/>
        <p:nvPr/>
      </p:nvGrpSpPr>
      <p:grpSpPr>
        <a:xfrm>
          <a:off x="0" y="0"/>
          <a:ext cx="0" cy="0"/>
          <a:chOff x="0" y="0"/>
          <a:chExt cx="0" cy="0"/>
        </a:xfrm>
      </p:grpSpPr>
      <p:sp>
        <p:nvSpPr>
          <p:cNvPr id="3" name="文本占位符 6"/>
          <p:cNvSpPr>
            <a:spLocks noGrp="1"/>
          </p:cNvSpPr>
          <p:nvPr>
            <p:ph type="body" sz="quarter" idx="10" hasCustomPrompt="1"/>
          </p:nvPr>
        </p:nvSpPr>
        <p:spPr>
          <a:xfrm>
            <a:off x="912285" y="1233488"/>
            <a:ext cx="10560048" cy="4680000"/>
          </a:xfrm>
          <a:prstGeom prst="rect">
            <a:avLst/>
          </a:prstGeom>
        </p:spPr>
        <p:txBody>
          <a:bodyPr/>
          <a:lstStyle>
            <a:lvl1pPr algn="just">
              <a:defRPr>
                <a:latin typeface="+mn-ea"/>
                <a:ea typeface="+mn-ea"/>
                <a:cs typeface="Arial" panose="020B0604020202020204" pitchFamily="34" charset="0"/>
              </a:defRPr>
            </a:lvl1pPr>
          </a:lstStyle>
          <a:p>
            <a:r>
              <a:rPr lang="en-US" altLang="zh-CN" dirty="0" smtClean="0"/>
              <a:t>Click here to edit</a:t>
            </a:r>
            <a:endParaRPr lang="zh-CN" altLang="en-US" dirty="0"/>
          </a:p>
        </p:txBody>
      </p:sp>
      <p:sp>
        <p:nvSpPr>
          <p:cNvPr id="6"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微软雅黑" panose="020B0503020204020204" pitchFamily="34" charset="-122"/>
              <a:ea typeface="+mn-ea"/>
            </a:endParaRPr>
          </a:p>
        </p:txBody>
      </p:sp>
      <p:sp>
        <p:nvSpPr>
          <p:cNvPr id="7"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微软雅黑" panose="020B0503020204020204" pitchFamily="34" charset="-122"/>
              <a:ea typeface="+mn-ea"/>
            </a:endParaRPr>
          </a:p>
        </p:txBody>
      </p:sp>
      <p:grpSp>
        <p:nvGrpSpPr>
          <p:cNvPr id="8" name="组合 7"/>
          <p:cNvGrpSpPr/>
          <p:nvPr userDrawn="1"/>
        </p:nvGrpSpPr>
        <p:grpSpPr>
          <a:xfrm>
            <a:off x="587388" y="505779"/>
            <a:ext cx="374708" cy="445558"/>
            <a:chOff x="-1647825" y="2492375"/>
            <a:chExt cx="1947863" cy="2316163"/>
          </a:xfrm>
          <a:solidFill>
            <a:schemeClr val="bg1"/>
          </a:solidFill>
        </p:grpSpPr>
        <p:sp>
          <p:nvSpPr>
            <p:cNvPr id="9"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mn-ea"/>
              </a:endParaRPr>
            </a:p>
          </p:txBody>
        </p:sp>
        <p:sp>
          <p:nvSpPr>
            <p:cNvPr id="10"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mn-ea"/>
              </a:endParaRPr>
            </a:p>
          </p:txBody>
        </p:sp>
      </p:grpSp>
      <p:sp>
        <p:nvSpPr>
          <p:cNvPr id="11" name="文本占位符 29"/>
          <p:cNvSpPr>
            <a:spLocks noGrp="1"/>
          </p:cNvSpPr>
          <p:nvPr>
            <p:ph type="body" sz="quarter" idx="12" hasCustomPrompt="1"/>
          </p:nvPr>
        </p:nvSpPr>
        <p:spPr>
          <a:xfrm>
            <a:off x="1595500" y="410400"/>
            <a:ext cx="9831600" cy="639559"/>
          </a:xfrm>
          <a:noFill/>
          <a:ln w="9525">
            <a:noFill/>
            <a:miter lim="800000"/>
            <a:headEnd/>
            <a:tailEnd/>
          </a:ln>
        </p:spPr>
        <p:txBody>
          <a:bodyPr wrap="square" lIns="99980" tIns="49987" rIns="99980" bIns="49987" rtlCol="0" anchor="t">
            <a:spAutoFit/>
          </a:bodyPr>
          <a:lstStyle>
            <a:lvl1pPr marL="0" indent="0" algn="l">
              <a:lnSpc>
                <a:spcPct val="100000"/>
              </a:lnSpc>
              <a:buNone/>
              <a:defRPr lang="zh-CN" altLang="en-US" sz="3500" b="1" kern="1200" dirty="0">
                <a:solidFill>
                  <a:schemeClr val="tx1">
                    <a:lumMod val="75000"/>
                    <a:lumOff val="25000"/>
                  </a:schemeClr>
                </a:solidFill>
                <a:latin typeface="+mn-ea"/>
                <a:cs typeface="Arial" pitchFamily="34" charset="0"/>
              </a:defRPr>
            </a:lvl1pPr>
          </a:lstStyle>
          <a:p>
            <a:pPr lvl="0" defTabSz="1001624" eaLnBrk="0" fontAlgn="t" hangingPunct="0">
              <a:spcBef>
                <a:spcPct val="0"/>
              </a:spcBef>
            </a:pPr>
            <a:r>
              <a:rPr lang="en-US" altLang="zh-CN" sz="3500" b="1" kern="1200" dirty="0" smtClean="0">
                <a:solidFill>
                  <a:schemeClr val="tx1">
                    <a:lumMod val="75000"/>
                    <a:lumOff val="25000"/>
                  </a:schemeClr>
                </a:solidFill>
                <a:latin typeface="+mn-ea"/>
                <a:ea typeface="+mn-ea"/>
                <a:cs typeface="Arial" pitchFamily="34" charset="0"/>
              </a:rPr>
              <a:t>Title</a:t>
            </a:r>
            <a:endParaRPr lang="zh-CN" altLang="en-US" sz="3500" b="1" kern="1200" dirty="0">
              <a:solidFill>
                <a:schemeClr val="tx1">
                  <a:lumMod val="75000"/>
                  <a:lumOff val="25000"/>
                </a:schemeClr>
              </a:solidFill>
              <a:latin typeface="+mn-ea"/>
              <a:ea typeface="+mn-ea"/>
              <a:cs typeface="Arial" pitchFamily="34" charset="0"/>
            </a:endParaRPr>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Title Only">
    <p:spTree>
      <p:nvGrpSpPr>
        <p:cNvPr id="1" name=""/>
        <p:cNvGrpSpPr/>
        <p:nvPr/>
      </p:nvGrpSpPr>
      <p:grpSpPr>
        <a:xfrm>
          <a:off x="0" y="0"/>
          <a:ext cx="0" cy="0"/>
          <a:chOff x="0" y="0"/>
          <a:chExt cx="0" cy="0"/>
        </a:xfrm>
      </p:grpSpPr>
      <p:sp>
        <p:nvSpPr>
          <p:cNvPr id="10"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微软雅黑" panose="020B0503020204020204" pitchFamily="34" charset="-122"/>
              <a:ea typeface="宋体" pitchFamily="2" charset="-122"/>
            </a:endParaRPr>
          </a:p>
        </p:txBody>
      </p:sp>
      <p:sp>
        <p:nvSpPr>
          <p:cNvPr id="11"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微软雅黑" panose="020B0503020204020204" pitchFamily="34" charset="-122"/>
              <a:ea typeface="宋体" pitchFamily="2" charset="-122"/>
            </a:endParaRPr>
          </a:p>
        </p:txBody>
      </p:sp>
      <p:sp>
        <p:nvSpPr>
          <p:cNvPr id="12" name="Freeform 12"/>
          <p:cNvSpPr>
            <a:spLocks noEditPoints="1"/>
          </p:cNvSpPr>
          <p:nvPr userDrawn="1"/>
        </p:nvSpPr>
        <p:spPr bwMode="auto">
          <a:xfrm>
            <a:off x="479376" y="474075"/>
            <a:ext cx="508162" cy="508967"/>
          </a:xfrm>
          <a:custGeom>
            <a:avLst/>
            <a:gdLst>
              <a:gd name="T0" fmla="*/ 1433 w 2867"/>
              <a:gd name="T1" fmla="*/ 0 h 2867"/>
              <a:gd name="T2" fmla="*/ 0 w 2867"/>
              <a:gd name="T3" fmla="*/ 1433 h 2867"/>
              <a:gd name="T4" fmla="*/ 1433 w 2867"/>
              <a:gd name="T5" fmla="*/ 2867 h 2867"/>
              <a:gd name="T6" fmla="*/ 2867 w 2867"/>
              <a:gd name="T7" fmla="*/ 1433 h 2867"/>
              <a:gd name="T8" fmla="*/ 1433 w 2867"/>
              <a:gd name="T9" fmla="*/ 0 h 2867"/>
              <a:gd name="T10" fmla="*/ 1433 w 2867"/>
              <a:gd name="T11" fmla="*/ 2662 h 2867"/>
              <a:gd name="T12" fmla="*/ 205 w 2867"/>
              <a:gd name="T13" fmla="*/ 1433 h 2867"/>
              <a:gd name="T14" fmla="*/ 1433 w 2867"/>
              <a:gd name="T15" fmla="*/ 205 h 2867"/>
              <a:gd name="T16" fmla="*/ 2662 w 2867"/>
              <a:gd name="T17" fmla="*/ 1433 h 2867"/>
              <a:gd name="T18" fmla="*/ 1433 w 2867"/>
              <a:gd name="T19" fmla="*/ 2662 h 2867"/>
              <a:gd name="T20" fmla="*/ 2336 w 2867"/>
              <a:gd name="T21" fmla="*/ 2066 h 2867"/>
              <a:gd name="T22" fmla="*/ 523 w 2867"/>
              <a:gd name="T23" fmla="*/ 2066 h 2867"/>
              <a:gd name="T24" fmla="*/ 976 w 2867"/>
              <a:gd name="T25" fmla="*/ 1432 h 2867"/>
              <a:gd name="T26" fmla="*/ 1255 w 2867"/>
              <a:gd name="T27" fmla="*/ 1810 h 2867"/>
              <a:gd name="T28" fmla="*/ 1792 w 2867"/>
              <a:gd name="T29" fmla="*/ 1069 h 2867"/>
              <a:gd name="T30" fmla="*/ 2336 w 2867"/>
              <a:gd name="T31" fmla="*/ 2066 h 2867"/>
              <a:gd name="T32" fmla="*/ 704 w 2867"/>
              <a:gd name="T33" fmla="*/ 978 h 2867"/>
              <a:gd name="T34" fmla="*/ 886 w 2867"/>
              <a:gd name="T35" fmla="*/ 797 h 2867"/>
              <a:gd name="T36" fmla="*/ 1067 w 2867"/>
              <a:gd name="T37" fmla="*/ 978 h 2867"/>
              <a:gd name="T38" fmla="*/ 886 w 2867"/>
              <a:gd name="T39" fmla="*/ 1160 h 2867"/>
              <a:gd name="T40" fmla="*/ 704 w 2867"/>
              <a:gd name="T41" fmla="*/ 978 h 2867"/>
              <a:gd name="T42" fmla="*/ 704 w 2867"/>
              <a:gd name="T43" fmla="*/ 978 h 2867"/>
              <a:gd name="T44" fmla="*/ 704 w 2867"/>
              <a:gd name="T45" fmla="*/ 978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67" h="2867">
                <a:moveTo>
                  <a:pt x="1433" y="0"/>
                </a:moveTo>
                <a:cubicBezTo>
                  <a:pt x="643" y="0"/>
                  <a:pt x="0" y="643"/>
                  <a:pt x="0" y="1433"/>
                </a:cubicBezTo>
                <a:cubicBezTo>
                  <a:pt x="0" y="2224"/>
                  <a:pt x="643" y="2867"/>
                  <a:pt x="1433" y="2867"/>
                </a:cubicBezTo>
                <a:cubicBezTo>
                  <a:pt x="2224" y="2867"/>
                  <a:pt x="2867" y="2224"/>
                  <a:pt x="2867" y="1433"/>
                </a:cubicBezTo>
                <a:cubicBezTo>
                  <a:pt x="2867" y="643"/>
                  <a:pt x="2224" y="0"/>
                  <a:pt x="1433" y="0"/>
                </a:cubicBezTo>
                <a:close/>
                <a:moveTo>
                  <a:pt x="1433" y="2662"/>
                </a:moveTo>
                <a:cubicBezTo>
                  <a:pt x="756" y="2662"/>
                  <a:pt x="205" y="2111"/>
                  <a:pt x="205" y="1433"/>
                </a:cubicBezTo>
                <a:cubicBezTo>
                  <a:pt x="205" y="756"/>
                  <a:pt x="756" y="205"/>
                  <a:pt x="1433" y="205"/>
                </a:cubicBezTo>
                <a:cubicBezTo>
                  <a:pt x="2111" y="205"/>
                  <a:pt x="2662" y="756"/>
                  <a:pt x="2662" y="1433"/>
                </a:cubicBezTo>
                <a:cubicBezTo>
                  <a:pt x="2662" y="2111"/>
                  <a:pt x="2111" y="2662"/>
                  <a:pt x="1433" y="2662"/>
                </a:cubicBezTo>
                <a:close/>
                <a:moveTo>
                  <a:pt x="2336" y="2066"/>
                </a:moveTo>
                <a:cubicBezTo>
                  <a:pt x="523" y="2066"/>
                  <a:pt x="523" y="2066"/>
                  <a:pt x="523" y="2066"/>
                </a:cubicBezTo>
                <a:cubicBezTo>
                  <a:pt x="976" y="1432"/>
                  <a:pt x="976" y="1432"/>
                  <a:pt x="976" y="1432"/>
                </a:cubicBezTo>
                <a:cubicBezTo>
                  <a:pt x="1255" y="1810"/>
                  <a:pt x="1255" y="1810"/>
                  <a:pt x="1255" y="1810"/>
                </a:cubicBezTo>
                <a:cubicBezTo>
                  <a:pt x="1792" y="1069"/>
                  <a:pt x="1792" y="1069"/>
                  <a:pt x="1792" y="1069"/>
                </a:cubicBezTo>
                <a:lnTo>
                  <a:pt x="2336" y="2066"/>
                </a:lnTo>
                <a:close/>
                <a:moveTo>
                  <a:pt x="704" y="978"/>
                </a:moveTo>
                <a:cubicBezTo>
                  <a:pt x="704" y="878"/>
                  <a:pt x="786" y="797"/>
                  <a:pt x="886" y="797"/>
                </a:cubicBezTo>
                <a:cubicBezTo>
                  <a:pt x="986" y="797"/>
                  <a:pt x="1067" y="878"/>
                  <a:pt x="1067" y="978"/>
                </a:cubicBezTo>
                <a:cubicBezTo>
                  <a:pt x="1067" y="1079"/>
                  <a:pt x="986" y="1160"/>
                  <a:pt x="886" y="1160"/>
                </a:cubicBezTo>
                <a:cubicBezTo>
                  <a:pt x="786" y="1160"/>
                  <a:pt x="704" y="1079"/>
                  <a:pt x="704" y="978"/>
                </a:cubicBezTo>
                <a:close/>
                <a:moveTo>
                  <a:pt x="704" y="978"/>
                </a:moveTo>
                <a:cubicBezTo>
                  <a:pt x="704" y="978"/>
                  <a:pt x="704" y="978"/>
                  <a:pt x="704" y="97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ndParaRPr>
          </a:p>
        </p:txBody>
      </p:sp>
      <p:sp>
        <p:nvSpPr>
          <p:cNvPr id="7" name="文本占位符 29"/>
          <p:cNvSpPr>
            <a:spLocks noGrp="1"/>
          </p:cNvSpPr>
          <p:nvPr>
            <p:ph type="body" sz="quarter" idx="12" hasCustomPrompt="1"/>
          </p:nvPr>
        </p:nvSpPr>
        <p:spPr>
          <a:xfrm>
            <a:off x="1595500" y="410400"/>
            <a:ext cx="9831600" cy="639559"/>
          </a:xfrm>
          <a:noFill/>
          <a:ln w="9525">
            <a:noFill/>
            <a:miter lim="800000"/>
            <a:headEnd/>
            <a:tailEnd/>
          </a:ln>
        </p:spPr>
        <p:txBody>
          <a:bodyPr wrap="square" lIns="99980" tIns="49987" rIns="99980" bIns="49987" rtlCol="0" anchor="t">
            <a:spAutoFit/>
          </a:bodyPr>
          <a:lstStyle>
            <a:lvl1pPr marL="0" indent="0" algn="l">
              <a:lnSpc>
                <a:spcPct val="100000"/>
              </a:lnSpc>
              <a:buNone/>
              <a:defRPr lang="zh-CN" altLang="en-US" sz="3500" b="1" kern="1200" dirty="0">
                <a:solidFill>
                  <a:schemeClr val="tx1">
                    <a:lumMod val="75000"/>
                    <a:lumOff val="25000"/>
                  </a:schemeClr>
                </a:solidFill>
                <a:latin typeface="+mn-ea"/>
                <a:cs typeface="Arial" pitchFamily="34" charset="0"/>
              </a:defRPr>
            </a:lvl1pPr>
          </a:lstStyle>
          <a:p>
            <a:pPr lvl="0" defTabSz="1001624" eaLnBrk="0" fontAlgn="t" hangingPunct="0">
              <a:spcBef>
                <a:spcPct val="0"/>
              </a:spcBef>
            </a:pPr>
            <a:r>
              <a:rPr lang="en-US" altLang="zh-CN" sz="3500" b="1" kern="1200" dirty="0" smtClean="0">
                <a:solidFill>
                  <a:schemeClr val="tx1">
                    <a:lumMod val="75000"/>
                    <a:lumOff val="25000"/>
                  </a:schemeClr>
                </a:solidFill>
                <a:latin typeface="+mn-ea"/>
                <a:ea typeface="+mn-ea"/>
                <a:cs typeface="Arial" pitchFamily="34" charset="0"/>
              </a:rPr>
              <a:t>Title</a:t>
            </a:r>
            <a:endParaRPr lang="zh-CN" altLang="en-US" sz="3500" b="1" kern="1200" dirty="0">
              <a:solidFill>
                <a:schemeClr val="tx1">
                  <a:lumMod val="75000"/>
                  <a:lumOff val="25000"/>
                </a:schemeClr>
              </a:solidFill>
              <a:latin typeface="+mn-ea"/>
              <a:ea typeface="+mn-ea"/>
              <a:cs typeface="Arial" pitchFamily="34" charset="0"/>
            </a:endParaRPr>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9#White Backgroun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674829" y="6504031"/>
            <a:ext cx="1249200" cy="273343"/>
          </a:xfrm>
          <a:prstGeom prst="rect">
            <a:avLst/>
          </a:prstGeom>
        </p:spPr>
      </p:pic>
      <p:sp>
        <p:nvSpPr>
          <p:cNvPr id="7" name="Rectangle 6"/>
          <p:cNvSpPr>
            <a:spLocks noGrp="1" noChangeArrowheads="1"/>
          </p:cNvSpPr>
          <p:nvPr>
            <p:ph type="title"/>
          </p:nvPr>
        </p:nvSpPr>
        <p:spPr bwMode="auto">
          <a:xfrm>
            <a:off x="911424" y="262036"/>
            <a:ext cx="10602383" cy="868363"/>
          </a:xfrm>
          <a:prstGeom prst="rect">
            <a:avLst/>
          </a:prstGeom>
          <a:noFill/>
          <a:ln w="9525">
            <a:noFill/>
            <a:miter lim="800000"/>
            <a:headEnd/>
            <a:tailEnd/>
          </a:ln>
        </p:spPr>
        <p:txBody>
          <a:bodyPr vert="horz" wrap="square" lIns="80128" tIns="40064" rIns="80128" bIns="40064" numCol="1" anchor="ctr" anchorCtr="0" compatLnSpc="1">
            <a:prstTxWarp prst="textNoShape">
              <a:avLst/>
            </a:prstTxWarp>
          </a:bodyPr>
          <a:lstStyle/>
          <a:p>
            <a:pPr lvl="0"/>
            <a:r>
              <a:rPr lang="en-US" altLang="zh-CN" dirty="0"/>
              <a:t>Click to Edit</a:t>
            </a:r>
            <a:endParaRPr lang="zh-CN" altLang="en-US" dirty="0"/>
          </a:p>
        </p:txBody>
      </p:sp>
      <p:sp>
        <p:nvSpPr>
          <p:cNvPr id="9" name="Rectangle 57"/>
          <p:cNvSpPr>
            <a:spLocks noGrp="1" noChangeArrowheads="1"/>
          </p:cNvSpPr>
          <p:nvPr>
            <p:ph type="body" idx="1"/>
          </p:nvPr>
        </p:nvSpPr>
        <p:spPr bwMode="auto">
          <a:xfrm>
            <a:off x="911425" y="1249461"/>
            <a:ext cx="10572749" cy="5048672"/>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 name="Rectangle 69"/>
          <p:cNvSpPr>
            <a:spLocks noChangeArrowheads="1"/>
          </p:cNvSpPr>
          <p:nvPr userDrawn="1"/>
        </p:nvSpPr>
        <p:spPr bwMode="auto">
          <a:xfrm>
            <a:off x="119336" y="6500581"/>
            <a:ext cx="704672"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en-US" altLang="zh-CN" sz="1200" dirty="0">
                <a:latin typeface="微软雅黑" panose="020B0503020204020204" pitchFamily="34" charset="-122"/>
                <a:ea typeface="+mn-ea"/>
                <a:cs typeface="Arial" pitchFamily="34" charset="0"/>
              </a:rPr>
              <a:t>Page</a:t>
            </a:r>
            <a:r>
              <a:rPr lang="en-US" altLang="zh-CN" sz="1200" baseline="0" dirty="0">
                <a:latin typeface="微软雅黑" panose="020B0503020204020204" pitchFamily="34" charset="-122"/>
                <a:ea typeface="+mn-ea"/>
                <a:cs typeface="Arial" pitchFamily="34" charset="0"/>
              </a:rPr>
              <a:t> </a:t>
            </a:r>
            <a:fld id="{2F2CF7F5-F178-4429-B6CA-28062DF31937}" type="slidenum">
              <a:rPr lang="en-US" altLang="zh-CN" sz="1200" smtClean="0">
                <a:latin typeface="微软雅黑" panose="020B0503020204020204" pitchFamily="34" charset="-122"/>
                <a:ea typeface="+mn-ea"/>
                <a:cs typeface="Arial" pitchFamily="34" charset="0"/>
              </a:rPr>
              <a:pPr defTabSz="801668" eaLnBrk="0" fontAlgn="base" hangingPunct="0">
                <a:defRPr/>
              </a:pPr>
              <a:t>‹#›</a:t>
            </a:fld>
            <a:endParaRPr lang="en-US" altLang="zh-CN" sz="1200" dirty="0">
              <a:latin typeface="微软雅黑" panose="020B0503020204020204" pitchFamily="34" charset="-122"/>
              <a:ea typeface="+mn-ea"/>
              <a:cs typeface="Arial" pitchFamily="34" charset="0"/>
            </a:endParaRPr>
          </a:p>
        </p:txBody>
      </p:sp>
      <p:sp>
        <p:nvSpPr>
          <p:cNvPr id="11" name="Rectangle 54"/>
          <p:cNvSpPr>
            <a:spLocks noChangeArrowheads="1"/>
          </p:cNvSpPr>
          <p:nvPr userDrawn="1"/>
        </p:nvSpPr>
        <p:spPr bwMode="auto">
          <a:xfrm>
            <a:off x="947428" y="6500581"/>
            <a:ext cx="5174805"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en-US" altLang="zh-CN" sz="1200" dirty="0">
                <a:latin typeface="微软雅黑" panose="020B0503020204020204" pitchFamily="34" charset="-122"/>
                <a:ea typeface="MS PGothic" pitchFamily="34" charset="-128"/>
                <a:cs typeface="Arial" pitchFamily="34" charset="0"/>
              </a:rPr>
              <a:t>Copyright © </a:t>
            </a:r>
            <a:r>
              <a:rPr lang="en-US" altLang="zh-CN" sz="1200" dirty="0" smtClean="0">
                <a:latin typeface="微软雅黑" panose="020B0503020204020204" pitchFamily="34" charset="-122"/>
                <a:ea typeface="MS PGothic" pitchFamily="34" charset="-128"/>
                <a:cs typeface="Arial" pitchFamily="34" charset="0"/>
              </a:rPr>
              <a:t>2019 </a:t>
            </a:r>
            <a:r>
              <a:rPr lang="en-US" altLang="zh-CN" sz="1200" dirty="0">
                <a:latin typeface="微软雅黑" panose="020B0503020204020204" pitchFamily="34" charset="-122"/>
                <a:ea typeface="MS PGothic" pitchFamily="34" charset="-128"/>
                <a:cs typeface="Arial" pitchFamily="34" charset="0"/>
              </a:rPr>
              <a:t>Huawei Technologies Co., Ltd. All rights reserved. </a:t>
            </a:r>
          </a:p>
        </p:txBody>
      </p:sp>
    </p:spTree>
  </p:cSld>
  <p:clrMap bg1="lt1" tx1="dk1" bg2="lt2" tx2="dk2" accent1="accent1" accent2="accent2" accent3="accent3" accent4="accent4" accent5="accent5" accent6="accent6" hlink="hlink" folHlink="folHlink"/>
  <p:sldLayoutIdLst>
    <p:sldLayoutId id="2147483855" r:id="rId1"/>
    <p:sldLayoutId id="2147483830" r:id="rId2"/>
    <p:sldLayoutId id="2147483846" r:id="rId3"/>
    <p:sldLayoutId id="2147483826" r:id="rId4"/>
    <p:sldLayoutId id="2147483848" r:id="rId5"/>
    <p:sldLayoutId id="2147483849" r:id="rId6"/>
    <p:sldLayoutId id="2147483858" r:id="rId7"/>
    <p:sldLayoutId id="2147483828" r:id="rId8"/>
    <p:sldLayoutId id="2147483863" r:id="rId9"/>
    <p:sldLayoutId id="2147483862" r:id="rId10"/>
    <p:sldLayoutId id="2147483851" r:id="rId11"/>
    <p:sldLayoutId id="2147483852" r:id="rId12"/>
    <p:sldLayoutId id="2147483850" r:id="rId13"/>
    <p:sldLayoutId id="2147483861" r:id="rId14"/>
    <p:sldLayoutId id="2147483866" r:id="rId15"/>
  </p:sldLayoutIdLst>
  <p:timing>
    <p:tnLst>
      <p:par>
        <p:cTn id="1" dur="indefinite" restart="never" nodeType="tmRoot"/>
      </p:par>
    </p:tnLst>
  </p:timing>
  <p:hf hdr="0" ftr="0" dt="0"/>
  <p:txStyles>
    <p:titleStyle>
      <a:lvl1pPr algn="l" defTabSz="801688" rtl="0" eaLnBrk="0" fontAlgn="base" hangingPunct="0">
        <a:spcBef>
          <a:spcPct val="0"/>
        </a:spcBef>
        <a:spcAft>
          <a:spcPct val="0"/>
        </a:spcAft>
        <a:defRPr sz="3500" b="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p:titleStyle>
    <p:body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35" userDrawn="1">
          <p15:clr>
            <a:srgbClr val="F26B43"/>
          </p15:clr>
        </p15:guide>
        <p15:guide id="2" pos="7227" userDrawn="1">
          <p15:clr>
            <a:srgbClr val="F26B43"/>
          </p15:clr>
        </p15:guide>
        <p15:guide id="3" orient="horz" pos="777" userDrawn="1">
          <p15:clr>
            <a:srgbClr val="F26B43"/>
          </p15:clr>
        </p15:guide>
        <p15:guide id="4" orient="horz" pos="4020" userDrawn="1">
          <p15:clr>
            <a:srgbClr val="F26B43"/>
          </p15:clr>
        </p15:guide>
        <p15:guide id="6" orient="horz" pos="2341" userDrawn="1">
          <p15:clr>
            <a:srgbClr val="F26B43"/>
          </p15:clr>
        </p15:guide>
        <p15:guide id="7"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jpe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20.xml"/><Relationship Id="rId16" Type="http://schemas.openxmlformats.org/officeDocument/2006/relationships/image" Target="../media/image22.png"/><Relationship Id="rId1" Type="http://schemas.openxmlformats.org/officeDocument/2006/relationships/slideLayout" Target="../slideLayouts/slideLayout8.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png"/><Relationship Id="rId14" Type="http://schemas.openxmlformats.org/officeDocument/2006/relationships/image" Target="../media/image20.png"/></Relationships>
</file>

<file path=ppt/slides/_rels/slide2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jpeg"/><Relationship Id="rId7" Type="http://schemas.openxmlformats.org/officeDocument/2006/relationships/image" Target="../media/image28.wmf"/><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image" Target="../media/image27.jpeg"/><Relationship Id="rId5" Type="http://schemas.openxmlformats.org/officeDocument/2006/relationships/hyperlink" Target="http://www.google.com.hk/imgres?imgurl=http://www.tp-sun.com/pic/201010/30.jpg&amp;imgrefurl=http://www.tp-sun.com/products.asp?classid=1&amp;usg=___pABQVcdfVO9ueBh_7XjlorqpfM=&amp;h=353&amp;w=510&amp;sz=24&amp;hl=zh-CN&amp;start=1&amp;zoom=1&amp;tbnid=ns4C--6qQl4xwM:&amp;tbnh=91&amp;tbnw=131&amp;ei=VC9zTvzeLcGViQeIuZW3DQ&amp;prev=/search?q=%E9%A3%8E%E5%8A%9B%E5%8F%91%E7%94%B5&amp;um=1&amp;hl=zh-CN&amp;newwindow=1&amp;safe=strict&amp;sa=N&amp;tbm=isch&amp;um=1&amp;itbs=1" TargetMode="External"/><Relationship Id="rId4" Type="http://schemas.openxmlformats.org/officeDocument/2006/relationships/image" Target="../media/image26.jpeg"/><Relationship Id="rId9" Type="http://schemas.openxmlformats.org/officeDocument/2006/relationships/image" Target="../media/image3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8.xml"/><Relationship Id="rId1" Type="http://schemas.openxmlformats.org/officeDocument/2006/relationships/vmlDrawing" Target="../drawings/vmlDrawing1.vml"/><Relationship Id="rId5" Type="http://schemas.openxmlformats.org/officeDocument/2006/relationships/image" Target="../media/image31.emf"/><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8" Type="http://schemas.openxmlformats.org/officeDocument/2006/relationships/image" Target="../media/image35.emf"/><Relationship Id="rId13" Type="http://schemas.openxmlformats.org/officeDocument/2006/relationships/image" Target="../media/image36.png"/><Relationship Id="rId3" Type="http://schemas.openxmlformats.org/officeDocument/2006/relationships/notesSlide" Target="../notesSlides/notesSlide27.xml"/><Relationship Id="rId7" Type="http://schemas.openxmlformats.org/officeDocument/2006/relationships/oleObject" Target="../embeddings/oleObject4.bin"/><Relationship Id="rId12" Type="http://schemas.openxmlformats.org/officeDocument/2006/relationships/image" Target="../media/image34.emf"/><Relationship Id="rId2" Type="http://schemas.openxmlformats.org/officeDocument/2006/relationships/slideLayout" Target="../slideLayouts/slideLayout8.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oleObject" Target="../embeddings/oleObject6.bin"/><Relationship Id="rId5" Type="http://schemas.openxmlformats.org/officeDocument/2006/relationships/image" Target="../media/image32.wmf"/><Relationship Id="rId10" Type="http://schemas.openxmlformats.org/officeDocument/2006/relationships/image" Target="../media/image33.wmf"/><Relationship Id="rId4" Type="http://schemas.openxmlformats.org/officeDocument/2006/relationships/oleObject" Target="../embeddings/oleObject2.bin"/><Relationship Id="rId9" Type="http://schemas.openxmlformats.org/officeDocument/2006/relationships/oleObject" Target="../embeddings/oleObject5.bin"/><Relationship Id="rId14" Type="http://schemas.openxmlformats.org/officeDocument/2006/relationships/image" Target="../media/image37.png"/></Relationships>
</file>

<file path=ppt/slides/_rels/slide28.xml.rels><?xml version="1.0" encoding="UTF-8" standalone="yes"?>
<Relationships xmlns="http://schemas.openxmlformats.org/package/2006/relationships"><Relationship Id="rId13" Type="http://schemas.openxmlformats.org/officeDocument/2006/relationships/oleObject" Target="../embeddings/oleObject11.bin"/><Relationship Id="rId18" Type="http://schemas.openxmlformats.org/officeDocument/2006/relationships/oleObject" Target="../embeddings/oleObject13.bin"/><Relationship Id="rId26" Type="http://schemas.openxmlformats.org/officeDocument/2006/relationships/oleObject" Target="../embeddings/oleObject19.bin"/><Relationship Id="rId39" Type="http://schemas.openxmlformats.org/officeDocument/2006/relationships/oleObject" Target="../embeddings/oleObject28.bin"/><Relationship Id="rId21" Type="http://schemas.openxmlformats.org/officeDocument/2006/relationships/image" Target="../media/image38.emf"/><Relationship Id="rId34" Type="http://schemas.openxmlformats.org/officeDocument/2006/relationships/oleObject" Target="../embeddings/oleObject26.bin"/><Relationship Id="rId42" Type="http://schemas.openxmlformats.org/officeDocument/2006/relationships/oleObject" Target="../embeddings/oleObject31.bin"/><Relationship Id="rId47" Type="http://schemas.openxmlformats.org/officeDocument/2006/relationships/image" Target="../media/image48.png"/><Relationship Id="rId50" Type="http://schemas.openxmlformats.org/officeDocument/2006/relationships/image" Target="../media/image51.png"/><Relationship Id="rId7" Type="http://schemas.openxmlformats.org/officeDocument/2006/relationships/image" Target="../media/image41.png"/><Relationship Id="rId2" Type="http://schemas.openxmlformats.org/officeDocument/2006/relationships/slideLayout" Target="../slideLayouts/slideLayout8.xml"/><Relationship Id="rId16" Type="http://schemas.openxmlformats.org/officeDocument/2006/relationships/image" Target="../media/image37.png"/><Relationship Id="rId29" Type="http://schemas.openxmlformats.org/officeDocument/2006/relationships/oleObject" Target="../embeddings/oleObject21.bin"/><Relationship Id="rId11" Type="http://schemas.openxmlformats.org/officeDocument/2006/relationships/oleObject" Target="../embeddings/oleObject9.bin"/><Relationship Id="rId24" Type="http://schemas.openxmlformats.org/officeDocument/2006/relationships/oleObject" Target="../embeddings/oleObject17.bin"/><Relationship Id="rId32" Type="http://schemas.openxmlformats.org/officeDocument/2006/relationships/oleObject" Target="../embeddings/oleObject24.bin"/><Relationship Id="rId37" Type="http://schemas.openxmlformats.org/officeDocument/2006/relationships/image" Target="../media/image45.png"/><Relationship Id="rId40" Type="http://schemas.openxmlformats.org/officeDocument/2006/relationships/oleObject" Target="../embeddings/oleObject29.bin"/><Relationship Id="rId45" Type="http://schemas.openxmlformats.org/officeDocument/2006/relationships/oleObject" Target="../embeddings/oleObject34.bin"/><Relationship Id="rId5" Type="http://schemas.openxmlformats.org/officeDocument/2006/relationships/image" Target="../media/image32.wmf"/><Relationship Id="rId15" Type="http://schemas.openxmlformats.org/officeDocument/2006/relationships/image" Target="../media/image36.png"/><Relationship Id="rId23" Type="http://schemas.openxmlformats.org/officeDocument/2006/relationships/oleObject" Target="../embeddings/oleObject16.bin"/><Relationship Id="rId28" Type="http://schemas.openxmlformats.org/officeDocument/2006/relationships/oleObject" Target="../embeddings/oleObject20.bin"/><Relationship Id="rId36" Type="http://schemas.openxmlformats.org/officeDocument/2006/relationships/image" Target="../media/image44.png"/><Relationship Id="rId49" Type="http://schemas.openxmlformats.org/officeDocument/2006/relationships/image" Target="../media/image50.wmf"/><Relationship Id="rId10" Type="http://schemas.openxmlformats.org/officeDocument/2006/relationships/oleObject" Target="../embeddings/oleObject8.bin"/><Relationship Id="rId19" Type="http://schemas.openxmlformats.org/officeDocument/2006/relationships/image" Target="../media/image34.emf"/><Relationship Id="rId31" Type="http://schemas.openxmlformats.org/officeDocument/2006/relationships/oleObject" Target="../embeddings/oleObject23.bin"/><Relationship Id="rId44" Type="http://schemas.openxmlformats.org/officeDocument/2006/relationships/oleObject" Target="../embeddings/oleObject33.bin"/><Relationship Id="rId52" Type="http://schemas.openxmlformats.org/officeDocument/2006/relationships/image" Target="../media/image53.png"/><Relationship Id="rId4" Type="http://schemas.openxmlformats.org/officeDocument/2006/relationships/oleObject" Target="../embeddings/oleObject7.bin"/><Relationship Id="rId9" Type="http://schemas.openxmlformats.org/officeDocument/2006/relationships/image" Target="../media/image43.png"/><Relationship Id="rId14" Type="http://schemas.openxmlformats.org/officeDocument/2006/relationships/image" Target="../media/image33.wmf"/><Relationship Id="rId22" Type="http://schemas.openxmlformats.org/officeDocument/2006/relationships/oleObject" Target="../embeddings/oleObject15.bin"/><Relationship Id="rId27" Type="http://schemas.openxmlformats.org/officeDocument/2006/relationships/image" Target="../media/image39.emf"/><Relationship Id="rId30" Type="http://schemas.openxmlformats.org/officeDocument/2006/relationships/oleObject" Target="../embeddings/oleObject22.bin"/><Relationship Id="rId35" Type="http://schemas.openxmlformats.org/officeDocument/2006/relationships/oleObject" Target="../embeddings/oleObject27.bin"/><Relationship Id="rId43" Type="http://schemas.openxmlformats.org/officeDocument/2006/relationships/oleObject" Target="../embeddings/oleObject32.bin"/><Relationship Id="rId48" Type="http://schemas.openxmlformats.org/officeDocument/2006/relationships/image" Target="../media/image49.png"/><Relationship Id="rId8" Type="http://schemas.openxmlformats.org/officeDocument/2006/relationships/image" Target="../media/image42.png"/><Relationship Id="rId51" Type="http://schemas.openxmlformats.org/officeDocument/2006/relationships/image" Target="../media/image52.png"/><Relationship Id="rId3" Type="http://schemas.openxmlformats.org/officeDocument/2006/relationships/notesSlide" Target="../notesSlides/notesSlide28.xml"/><Relationship Id="rId12" Type="http://schemas.openxmlformats.org/officeDocument/2006/relationships/oleObject" Target="../embeddings/oleObject10.bin"/><Relationship Id="rId17" Type="http://schemas.openxmlformats.org/officeDocument/2006/relationships/oleObject" Target="../embeddings/oleObject12.bin"/><Relationship Id="rId25" Type="http://schemas.openxmlformats.org/officeDocument/2006/relationships/oleObject" Target="../embeddings/oleObject18.bin"/><Relationship Id="rId33" Type="http://schemas.openxmlformats.org/officeDocument/2006/relationships/oleObject" Target="../embeddings/oleObject25.bin"/><Relationship Id="rId38" Type="http://schemas.openxmlformats.org/officeDocument/2006/relationships/image" Target="../media/image46.png"/><Relationship Id="rId46" Type="http://schemas.openxmlformats.org/officeDocument/2006/relationships/image" Target="../media/image47.png"/><Relationship Id="rId20" Type="http://schemas.openxmlformats.org/officeDocument/2006/relationships/oleObject" Target="../embeddings/oleObject14.bin"/><Relationship Id="rId41" Type="http://schemas.openxmlformats.org/officeDocument/2006/relationships/oleObject" Target="../embeddings/oleObject30.bin"/><Relationship Id="rId1" Type="http://schemas.openxmlformats.org/officeDocument/2006/relationships/vmlDrawing" Target="../drawings/vmlDrawing3.vml"/><Relationship Id="rId6" Type="http://schemas.openxmlformats.org/officeDocument/2006/relationships/image" Target="../media/image40.png"/></Relationships>
</file>

<file path=ppt/slides/_rels/slide29.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7.jpeg"/><Relationship Id="rId7" Type="http://schemas.openxmlformats.org/officeDocument/2006/relationships/image" Target="../media/image57.png"/><Relationship Id="rId2" Type="http://schemas.openxmlformats.org/officeDocument/2006/relationships/notesSlide" Target="../notesSlides/notesSlide29.xml"/><Relationship Id="rId1" Type="http://schemas.openxmlformats.org/officeDocument/2006/relationships/slideLayout" Target="../slideLayouts/slideLayout8.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 Id="rId9" Type="http://schemas.openxmlformats.org/officeDocument/2006/relationships/image" Target="../media/image5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60.png"/><Relationship Id="rId7" Type="http://schemas.openxmlformats.org/officeDocument/2006/relationships/image" Target="../media/image57.png"/><Relationship Id="rId2" Type="http://schemas.openxmlformats.org/officeDocument/2006/relationships/notesSlide" Target="../notesSlides/notesSlide30.xml"/><Relationship Id="rId1" Type="http://schemas.openxmlformats.org/officeDocument/2006/relationships/slideLayout" Target="../slideLayouts/slideLayout8.xml"/><Relationship Id="rId6" Type="http://schemas.openxmlformats.org/officeDocument/2006/relationships/image" Target="../media/image56.png"/><Relationship Id="rId11" Type="http://schemas.openxmlformats.org/officeDocument/2006/relationships/image" Target="../media/image66.png"/><Relationship Id="rId5" Type="http://schemas.openxmlformats.org/officeDocument/2006/relationships/image" Target="../media/image62.png"/><Relationship Id="rId10" Type="http://schemas.openxmlformats.org/officeDocument/2006/relationships/image" Target="../media/image65.png"/><Relationship Id="rId4" Type="http://schemas.openxmlformats.org/officeDocument/2006/relationships/image" Target="../media/image61.png"/><Relationship Id="rId9" Type="http://schemas.openxmlformats.org/officeDocument/2006/relationships/image" Target="../media/image6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78.jpeg"/><Relationship Id="rId18" Type="http://schemas.openxmlformats.org/officeDocument/2006/relationships/image" Target="../media/image83.jpeg"/><Relationship Id="rId26" Type="http://schemas.openxmlformats.org/officeDocument/2006/relationships/image" Target="../media/image91.jpeg"/><Relationship Id="rId3" Type="http://schemas.openxmlformats.org/officeDocument/2006/relationships/image" Target="../media/image68.png"/><Relationship Id="rId21" Type="http://schemas.openxmlformats.org/officeDocument/2006/relationships/image" Target="../media/image86.png"/><Relationship Id="rId7" Type="http://schemas.openxmlformats.org/officeDocument/2006/relationships/image" Target="../media/image72.jpeg"/><Relationship Id="rId12" Type="http://schemas.openxmlformats.org/officeDocument/2006/relationships/image" Target="../media/image77.jpeg"/><Relationship Id="rId17" Type="http://schemas.openxmlformats.org/officeDocument/2006/relationships/image" Target="../media/image82.jpeg"/><Relationship Id="rId25" Type="http://schemas.openxmlformats.org/officeDocument/2006/relationships/image" Target="../media/image90.jpeg"/><Relationship Id="rId2" Type="http://schemas.openxmlformats.org/officeDocument/2006/relationships/notesSlide" Target="../notesSlides/notesSlide35.xml"/><Relationship Id="rId16" Type="http://schemas.openxmlformats.org/officeDocument/2006/relationships/image" Target="../media/image81.jpeg"/><Relationship Id="rId20" Type="http://schemas.openxmlformats.org/officeDocument/2006/relationships/image" Target="../media/image85.jpeg"/><Relationship Id="rId29" Type="http://schemas.openxmlformats.org/officeDocument/2006/relationships/image" Target="../media/image94.png"/><Relationship Id="rId1" Type="http://schemas.openxmlformats.org/officeDocument/2006/relationships/slideLayout" Target="../slideLayouts/slideLayout7.xml"/><Relationship Id="rId6" Type="http://schemas.openxmlformats.org/officeDocument/2006/relationships/image" Target="../media/image71.jpeg"/><Relationship Id="rId11" Type="http://schemas.openxmlformats.org/officeDocument/2006/relationships/image" Target="../media/image76.png"/><Relationship Id="rId24" Type="http://schemas.openxmlformats.org/officeDocument/2006/relationships/image" Target="../media/image89.jpeg"/><Relationship Id="rId5" Type="http://schemas.openxmlformats.org/officeDocument/2006/relationships/image" Target="../media/image70.png"/><Relationship Id="rId15" Type="http://schemas.openxmlformats.org/officeDocument/2006/relationships/image" Target="../media/image80.jpeg"/><Relationship Id="rId23" Type="http://schemas.openxmlformats.org/officeDocument/2006/relationships/image" Target="../media/image88.jpeg"/><Relationship Id="rId28" Type="http://schemas.openxmlformats.org/officeDocument/2006/relationships/image" Target="../media/image93.jpeg"/><Relationship Id="rId10" Type="http://schemas.openxmlformats.org/officeDocument/2006/relationships/image" Target="../media/image75.jpeg"/><Relationship Id="rId19" Type="http://schemas.openxmlformats.org/officeDocument/2006/relationships/image" Target="../media/image84.png"/><Relationship Id="rId4" Type="http://schemas.openxmlformats.org/officeDocument/2006/relationships/image" Target="../media/image69.png"/><Relationship Id="rId9" Type="http://schemas.openxmlformats.org/officeDocument/2006/relationships/image" Target="../media/image74.gif"/><Relationship Id="rId14" Type="http://schemas.openxmlformats.org/officeDocument/2006/relationships/image" Target="../media/image79.jpeg"/><Relationship Id="rId22" Type="http://schemas.openxmlformats.org/officeDocument/2006/relationships/image" Target="../media/image87.jpeg"/><Relationship Id="rId27" Type="http://schemas.openxmlformats.org/officeDocument/2006/relationships/image" Target="../media/image92.png"/></Relationships>
</file>

<file path=ppt/slides/_rels/slide36.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97.png"/><Relationship Id="rId4" Type="http://schemas.openxmlformats.org/officeDocument/2006/relationships/image" Target="../media/image96.png"/></Relationships>
</file>

<file path=ppt/slides/_rels/slide37.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08.png"/><Relationship Id="rId3" Type="http://schemas.openxmlformats.org/officeDocument/2006/relationships/image" Target="../media/image98.png"/><Relationship Id="rId7" Type="http://schemas.openxmlformats.org/officeDocument/2006/relationships/image" Target="../media/image102.png"/><Relationship Id="rId12" Type="http://schemas.openxmlformats.org/officeDocument/2006/relationships/image" Target="../media/image107.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101.png"/><Relationship Id="rId11" Type="http://schemas.openxmlformats.org/officeDocument/2006/relationships/image" Target="../media/image106.png"/><Relationship Id="rId5" Type="http://schemas.openxmlformats.org/officeDocument/2006/relationships/image" Target="../media/image100.png"/><Relationship Id="rId10" Type="http://schemas.openxmlformats.org/officeDocument/2006/relationships/image" Target="../media/image105.png"/><Relationship Id="rId4" Type="http://schemas.openxmlformats.org/officeDocument/2006/relationships/image" Target="../media/image99.png"/><Relationship Id="rId9" Type="http://schemas.openxmlformats.org/officeDocument/2006/relationships/image" Target="../media/image104.png"/></Relationships>
</file>

<file path=ppt/slides/_rels/slide38.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10.png"/></Relationships>
</file>

<file path=ppt/slides/_rels/slide39.xml.rels><?xml version="1.0" encoding="UTF-8" standalone="yes"?>
<Relationships xmlns="http://schemas.openxmlformats.org/package/2006/relationships"><Relationship Id="rId8" Type="http://schemas.openxmlformats.org/officeDocument/2006/relationships/image" Target="../media/image116.png"/><Relationship Id="rId13" Type="http://schemas.openxmlformats.org/officeDocument/2006/relationships/image" Target="../media/image121.png"/><Relationship Id="rId18" Type="http://schemas.openxmlformats.org/officeDocument/2006/relationships/image" Target="../media/image126.png"/><Relationship Id="rId26" Type="http://schemas.openxmlformats.org/officeDocument/2006/relationships/diagramQuickStyle" Target="../diagrams/quickStyle3.xml"/><Relationship Id="rId3" Type="http://schemas.openxmlformats.org/officeDocument/2006/relationships/image" Target="../media/image111.png"/><Relationship Id="rId21" Type="http://schemas.openxmlformats.org/officeDocument/2006/relationships/image" Target="../media/image129.png"/><Relationship Id="rId7" Type="http://schemas.openxmlformats.org/officeDocument/2006/relationships/image" Target="../media/image115.png"/><Relationship Id="rId12" Type="http://schemas.openxmlformats.org/officeDocument/2006/relationships/image" Target="../media/image120.png"/><Relationship Id="rId17" Type="http://schemas.openxmlformats.org/officeDocument/2006/relationships/image" Target="../media/image125.png"/><Relationship Id="rId25" Type="http://schemas.openxmlformats.org/officeDocument/2006/relationships/diagramLayout" Target="../diagrams/layout3.xml"/><Relationship Id="rId2" Type="http://schemas.openxmlformats.org/officeDocument/2006/relationships/notesSlide" Target="../notesSlides/notesSlide39.xml"/><Relationship Id="rId16" Type="http://schemas.openxmlformats.org/officeDocument/2006/relationships/image" Target="../media/image124.png"/><Relationship Id="rId20" Type="http://schemas.openxmlformats.org/officeDocument/2006/relationships/image" Target="../media/image128.png"/><Relationship Id="rId1" Type="http://schemas.openxmlformats.org/officeDocument/2006/relationships/slideLayout" Target="../slideLayouts/slideLayout7.xml"/><Relationship Id="rId6" Type="http://schemas.openxmlformats.org/officeDocument/2006/relationships/image" Target="../media/image114.png"/><Relationship Id="rId11" Type="http://schemas.openxmlformats.org/officeDocument/2006/relationships/image" Target="../media/image119.png"/><Relationship Id="rId24" Type="http://schemas.openxmlformats.org/officeDocument/2006/relationships/diagramData" Target="../diagrams/data3.xml"/><Relationship Id="rId5" Type="http://schemas.openxmlformats.org/officeDocument/2006/relationships/image" Target="../media/image113.png"/><Relationship Id="rId15" Type="http://schemas.openxmlformats.org/officeDocument/2006/relationships/image" Target="../media/image123.png"/><Relationship Id="rId23" Type="http://schemas.openxmlformats.org/officeDocument/2006/relationships/image" Target="../media/image131.png"/><Relationship Id="rId28" Type="http://schemas.microsoft.com/office/2007/relationships/diagramDrawing" Target="../diagrams/drawing3.xml"/><Relationship Id="rId10" Type="http://schemas.openxmlformats.org/officeDocument/2006/relationships/image" Target="../media/image118.png"/><Relationship Id="rId19" Type="http://schemas.openxmlformats.org/officeDocument/2006/relationships/image" Target="../media/image127.png"/><Relationship Id="rId4" Type="http://schemas.openxmlformats.org/officeDocument/2006/relationships/image" Target="../media/image112.png"/><Relationship Id="rId9" Type="http://schemas.openxmlformats.org/officeDocument/2006/relationships/image" Target="../media/image117.png"/><Relationship Id="rId14" Type="http://schemas.openxmlformats.org/officeDocument/2006/relationships/image" Target="../media/image122.png"/><Relationship Id="rId22" Type="http://schemas.openxmlformats.org/officeDocument/2006/relationships/image" Target="../media/image130.png"/><Relationship Id="rId27" Type="http://schemas.openxmlformats.org/officeDocument/2006/relationships/diagramColors" Target="../diagrams/colors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135.jpeg"/><Relationship Id="rId4" Type="http://schemas.openxmlformats.org/officeDocument/2006/relationships/image" Target="../media/image134.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8" Type="http://schemas.openxmlformats.org/officeDocument/2006/relationships/image" Target="../media/image140.emf"/><Relationship Id="rId13" Type="http://schemas.openxmlformats.org/officeDocument/2006/relationships/image" Target="../media/image145.png"/><Relationship Id="rId18" Type="http://schemas.openxmlformats.org/officeDocument/2006/relationships/image" Target="../media/image150.png"/><Relationship Id="rId26" Type="http://schemas.openxmlformats.org/officeDocument/2006/relationships/image" Target="../media/image158.png"/><Relationship Id="rId3" Type="http://schemas.openxmlformats.org/officeDocument/2006/relationships/image" Target="../media/image136.png"/><Relationship Id="rId21" Type="http://schemas.openxmlformats.org/officeDocument/2006/relationships/image" Target="../media/image153.png"/><Relationship Id="rId7" Type="http://schemas.openxmlformats.org/officeDocument/2006/relationships/image" Target="../media/image139.emf"/><Relationship Id="rId12" Type="http://schemas.openxmlformats.org/officeDocument/2006/relationships/image" Target="../media/image144.png"/><Relationship Id="rId17" Type="http://schemas.openxmlformats.org/officeDocument/2006/relationships/image" Target="../media/image149.png"/><Relationship Id="rId25" Type="http://schemas.openxmlformats.org/officeDocument/2006/relationships/image" Target="../media/image157.png"/><Relationship Id="rId2" Type="http://schemas.openxmlformats.org/officeDocument/2006/relationships/notesSlide" Target="../notesSlides/notesSlide42.xml"/><Relationship Id="rId16" Type="http://schemas.openxmlformats.org/officeDocument/2006/relationships/image" Target="../media/image148.emf"/><Relationship Id="rId20" Type="http://schemas.openxmlformats.org/officeDocument/2006/relationships/image" Target="../media/image152.png"/><Relationship Id="rId29" Type="http://schemas.openxmlformats.org/officeDocument/2006/relationships/image" Target="../media/image161.png"/><Relationship Id="rId1" Type="http://schemas.openxmlformats.org/officeDocument/2006/relationships/slideLayout" Target="../slideLayouts/slideLayout8.xml"/><Relationship Id="rId6" Type="http://schemas.openxmlformats.org/officeDocument/2006/relationships/image" Target="../media/image138.png"/><Relationship Id="rId11" Type="http://schemas.openxmlformats.org/officeDocument/2006/relationships/image" Target="../media/image143.png"/><Relationship Id="rId24" Type="http://schemas.openxmlformats.org/officeDocument/2006/relationships/image" Target="../media/image156.png"/><Relationship Id="rId5" Type="http://schemas.openxmlformats.org/officeDocument/2006/relationships/image" Target="../media/image137.png"/><Relationship Id="rId15" Type="http://schemas.openxmlformats.org/officeDocument/2006/relationships/image" Target="../media/image147.emf"/><Relationship Id="rId23" Type="http://schemas.openxmlformats.org/officeDocument/2006/relationships/image" Target="../media/image155.png"/><Relationship Id="rId28" Type="http://schemas.openxmlformats.org/officeDocument/2006/relationships/image" Target="../media/image160.png"/><Relationship Id="rId10" Type="http://schemas.openxmlformats.org/officeDocument/2006/relationships/image" Target="../media/image142.emf"/><Relationship Id="rId19" Type="http://schemas.openxmlformats.org/officeDocument/2006/relationships/image" Target="../media/image151.png"/><Relationship Id="rId4" Type="http://schemas.microsoft.com/office/2007/relationships/hdphoto" Target="../media/hdphoto1.wdp"/><Relationship Id="rId9" Type="http://schemas.openxmlformats.org/officeDocument/2006/relationships/image" Target="../media/image141.emf"/><Relationship Id="rId14" Type="http://schemas.openxmlformats.org/officeDocument/2006/relationships/image" Target="../media/image146.emf"/><Relationship Id="rId22" Type="http://schemas.openxmlformats.org/officeDocument/2006/relationships/image" Target="../media/image154.png"/><Relationship Id="rId27" Type="http://schemas.openxmlformats.org/officeDocument/2006/relationships/image" Target="../media/image159.png"/></Relationships>
</file>

<file path=ppt/slides/_rels/slide43.xml.rels><?xml version="1.0" encoding="UTF-8" standalone="yes"?>
<Relationships xmlns="http://schemas.openxmlformats.org/package/2006/relationships"><Relationship Id="rId8" Type="http://schemas.openxmlformats.org/officeDocument/2006/relationships/image" Target="../media/image145.png"/><Relationship Id="rId3" Type="http://schemas.openxmlformats.org/officeDocument/2006/relationships/image" Target="../media/image139.emf"/><Relationship Id="rId7" Type="http://schemas.openxmlformats.org/officeDocument/2006/relationships/image" Target="../media/image144.png"/><Relationship Id="rId2" Type="http://schemas.openxmlformats.org/officeDocument/2006/relationships/notesSlide" Target="../notesSlides/notesSlide43.xml"/><Relationship Id="rId1" Type="http://schemas.openxmlformats.org/officeDocument/2006/relationships/slideLayout" Target="../slideLayouts/slideLayout8.xml"/><Relationship Id="rId6" Type="http://schemas.openxmlformats.org/officeDocument/2006/relationships/image" Target="../media/image143.png"/><Relationship Id="rId5" Type="http://schemas.openxmlformats.org/officeDocument/2006/relationships/image" Target="../media/image141.emf"/><Relationship Id="rId4" Type="http://schemas.openxmlformats.org/officeDocument/2006/relationships/image" Target="../media/image140.emf"/><Relationship Id="rId9" Type="http://schemas.openxmlformats.org/officeDocument/2006/relationships/image" Target="../media/image146.emf"/></Relationships>
</file>

<file path=ppt/slides/_rels/slide44.xml.rels><?xml version="1.0" encoding="UTF-8" standalone="yes"?>
<Relationships xmlns="http://schemas.openxmlformats.org/package/2006/relationships"><Relationship Id="rId8" Type="http://schemas.openxmlformats.org/officeDocument/2006/relationships/image" Target="../media/image166.png"/><Relationship Id="rId13" Type="http://schemas.openxmlformats.org/officeDocument/2006/relationships/image" Target="../media/image171.png"/><Relationship Id="rId3" Type="http://schemas.openxmlformats.org/officeDocument/2006/relationships/image" Target="../media/image162.png"/><Relationship Id="rId7" Type="http://schemas.openxmlformats.org/officeDocument/2006/relationships/hyperlink" Target="http://www.huawei.com/cn/" TargetMode="External"/><Relationship Id="rId12" Type="http://schemas.openxmlformats.org/officeDocument/2006/relationships/image" Target="../media/image170.png"/><Relationship Id="rId17" Type="http://schemas.openxmlformats.org/officeDocument/2006/relationships/image" Target="../media/image175.png"/><Relationship Id="rId2" Type="http://schemas.openxmlformats.org/officeDocument/2006/relationships/notesSlide" Target="../notesSlides/notesSlide44.xml"/><Relationship Id="rId16" Type="http://schemas.openxmlformats.org/officeDocument/2006/relationships/image" Target="../media/image174.png"/><Relationship Id="rId1" Type="http://schemas.openxmlformats.org/officeDocument/2006/relationships/slideLayout" Target="../slideLayouts/slideLayout8.xml"/><Relationship Id="rId6" Type="http://schemas.openxmlformats.org/officeDocument/2006/relationships/image" Target="../media/image165.png"/><Relationship Id="rId11" Type="http://schemas.openxmlformats.org/officeDocument/2006/relationships/image" Target="../media/image169.png"/><Relationship Id="rId5" Type="http://schemas.openxmlformats.org/officeDocument/2006/relationships/image" Target="../media/image164.png"/><Relationship Id="rId15" Type="http://schemas.openxmlformats.org/officeDocument/2006/relationships/image" Target="../media/image173.png"/><Relationship Id="rId10" Type="http://schemas.openxmlformats.org/officeDocument/2006/relationships/image" Target="../media/image168.png"/><Relationship Id="rId4" Type="http://schemas.openxmlformats.org/officeDocument/2006/relationships/image" Target="../media/image163.png"/><Relationship Id="rId9" Type="http://schemas.openxmlformats.org/officeDocument/2006/relationships/image" Target="../media/image167.jpeg"/><Relationship Id="rId14" Type="http://schemas.openxmlformats.org/officeDocument/2006/relationships/image" Target="../media/image172.png"/></Relationships>
</file>

<file path=ppt/slides/_rels/slide45.xml.rels><?xml version="1.0" encoding="UTF-8" standalone="yes"?>
<Relationships xmlns="http://schemas.openxmlformats.org/package/2006/relationships"><Relationship Id="rId3" Type="http://schemas.openxmlformats.org/officeDocument/2006/relationships/image" Target="../media/image176.png"/><Relationship Id="rId2" Type="http://schemas.openxmlformats.org/officeDocument/2006/relationships/notesSlide" Target="../notesSlides/notesSlide45.xml"/><Relationship Id="rId1" Type="http://schemas.openxmlformats.org/officeDocument/2006/relationships/slideLayout" Target="../slideLayouts/slideLayout8.xml"/><Relationship Id="rId4" Type="http://schemas.openxmlformats.org/officeDocument/2006/relationships/image" Target="../media/image177.png"/></Relationships>
</file>

<file path=ppt/slides/_rels/slide46.xml.rels><?xml version="1.0" encoding="UTF-8" standalone="yes"?>
<Relationships xmlns="http://schemas.openxmlformats.org/package/2006/relationships"><Relationship Id="rId8" Type="http://schemas.openxmlformats.org/officeDocument/2006/relationships/image" Target="../media/image156.png"/><Relationship Id="rId13" Type="http://schemas.openxmlformats.org/officeDocument/2006/relationships/image" Target="../media/image180.emf"/><Relationship Id="rId3" Type="http://schemas.openxmlformats.org/officeDocument/2006/relationships/image" Target="../media/image176.png"/><Relationship Id="rId7" Type="http://schemas.openxmlformats.org/officeDocument/2006/relationships/image" Target="../media/image154.png"/><Relationship Id="rId12" Type="http://schemas.openxmlformats.org/officeDocument/2006/relationships/image" Target="../media/image153.png"/><Relationship Id="rId2" Type="http://schemas.openxmlformats.org/officeDocument/2006/relationships/notesSlide" Target="../notesSlides/notesSlide46.xml"/><Relationship Id="rId1" Type="http://schemas.openxmlformats.org/officeDocument/2006/relationships/slideLayout" Target="../slideLayouts/slideLayout8.xml"/><Relationship Id="rId6" Type="http://schemas.openxmlformats.org/officeDocument/2006/relationships/image" Target="../media/image152.png"/><Relationship Id="rId11" Type="http://schemas.openxmlformats.org/officeDocument/2006/relationships/image" Target="../media/image179.png"/><Relationship Id="rId5" Type="http://schemas.openxmlformats.org/officeDocument/2006/relationships/image" Target="../media/image178.png"/><Relationship Id="rId10" Type="http://schemas.openxmlformats.org/officeDocument/2006/relationships/image" Target="../media/image158.png"/><Relationship Id="rId4" Type="http://schemas.openxmlformats.org/officeDocument/2006/relationships/image" Target="../media/image150.png"/><Relationship Id="rId9" Type="http://schemas.openxmlformats.org/officeDocument/2006/relationships/image" Target="../media/image157.png"/><Relationship Id="rId14" Type="http://schemas.openxmlformats.org/officeDocument/2006/relationships/image" Target="../media/image181.png"/></Relationships>
</file>

<file path=ppt/slides/_rels/slide47.xml.rels><?xml version="1.0" encoding="UTF-8" standalone="yes"?>
<Relationships xmlns="http://schemas.openxmlformats.org/package/2006/relationships"><Relationship Id="rId8" Type="http://schemas.openxmlformats.org/officeDocument/2006/relationships/image" Target="../media/image140.emf"/><Relationship Id="rId13" Type="http://schemas.openxmlformats.org/officeDocument/2006/relationships/image" Target="../media/image146.emf"/><Relationship Id="rId3" Type="http://schemas.openxmlformats.org/officeDocument/2006/relationships/image" Target="../media/image147.emf"/><Relationship Id="rId7" Type="http://schemas.openxmlformats.org/officeDocument/2006/relationships/image" Target="../media/image139.emf"/><Relationship Id="rId12" Type="http://schemas.openxmlformats.org/officeDocument/2006/relationships/image" Target="../media/image145.png"/><Relationship Id="rId2" Type="http://schemas.openxmlformats.org/officeDocument/2006/relationships/notesSlide" Target="../notesSlides/notesSlide47.xml"/><Relationship Id="rId1" Type="http://schemas.openxmlformats.org/officeDocument/2006/relationships/slideLayout" Target="../slideLayouts/slideLayout8.xml"/><Relationship Id="rId6" Type="http://schemas.openxmlformats.org/officeDocument/2006/relationships/image" Target="../media/image138.png"/><Relationship Id="rId11" Type="http://schemas.openxmlformats.org/officeDocument/2006/relationships/image" Target="../media/image144.png"/><Relationship Id="rId5" Type="http://schemas.openxmlformats.org/officeDocument/2006/relationships/image" Target="../media/image149.png"/><Relationship Id="rId10" Type="http://schemas.openxmlformats.org/officeDocument/2006/relationships/image" Target="../media/image143.png"/><Relationship Id="rId4" Type="http://schemas.openxmlformats.org/officeDocument/2006/relationships/image" Target="../media/image148.emf"/><Relationship Id="rId9" Type="http://schemas.openxmlformats.org/officeDocument/2006/relationships/image" Target="../media/image141.emf"/></Relationships>
</file>

<file path=ppt/slides/_rels/slide48.xml.rels><?xml version="1.0" encoding="UTF-8" standalone="yes"?>
<Relationships xmlns="http://schemas.openxmlformats.org/package/2006/relationships"><Relationship Id="rId3" Type="http://schemas.openxmlformats.org/officeDocument/2006/relationships/image" Target="../media/image147.emf"/><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182.png"/><Relationship Id="rId2" Type="http://schemas.openxmlformats.org/officeDocument/2006/relationships/notesSlide" Target="../notesSlides/notesSlide49.xml"/><Relationship Id="rId1" Type="http://schemas.openxmlformats.org/officeDocument/2006/relationships/slideLayout" Target="../slideLayouts/slideLayout8.xml"/><Relationship Id="rId5" Type="http://schemas.openxmlformats.org/officeDocument/2006/relationships/image" Target="../media/image183.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8" Type="http://schemas.openxmlformats.org/officeDocument/2006/relationships/image" Target="../media/image188.png"/><Relationship Id="rId3" Type="http://schemas.openxmlformats.org/officeDocument/2006/relationships/image" Target="../media/image184.png"/><Relationship Id="rId7" Type="http://schemas.openxmlformats.org/officeDocument/2006/relationships/image" Target="../media/image143.png"/><Relationship Id="rId2" Type="http://schemas.openxmlformats.org/officeDocument/2006/relationships/notesSlide" Target="../notesSlides/notesSlide50.xml"/><Relationship Id="rId1" Type="http://schemas.openxmlformats.org/officeDocument/2006/relationships/slideLayout" Target="../slideLayouts/slideLayout8.xml"/><Relationship Id="rId6" Type="http://schemas.openxmlformats.org/officeDocument/2006/relationships/image" Target="../media/image187.png"/><Relationship Id="rId11" Type="http://schemas.openxmlformats.org/officeDocument/2006/relationships/image" Target="../media/image190.png"/><Relationship Id="rId5" Type="http://schemas.openxmlformats.org/officeDocument/2006/relationships/image" Target="../media/image186.png"/><Relationship Id="rId10" Type="http://schemas.openxmlformats.org/officeDocument/2006/relationships/image" Target="../media/image189.png"/><Relationship Id="rId4" Type="http://schemas.openxmlformats.org/officeDocument/2006/relationships/image" Target="../media/image185.png"/><Relationship Id="rId9" Type="http://schemas.openxmlformats.org/officeDocument/2006/relationships/image" Target="../media/image145.png"/></Relationships>
</file>

<file path=ppt/slides/_rels/slide51.xml.rels><?xml version="1.0" encoding="UTF-8" standalone="yes"?>
<Relationships xmlns="http://schemas.openxmlformats.org/package/2006/relationships"><Relationship Id="rId8" Type="http://schemas.openxmlformats.org/officeDocument/2006/relationships/image" Target="../media/image139.emf"/><Relationship Id="rId13" Type="http://schemas.openxmlformats.org/officeDocument/2006/relationships/image" Target="../media/image144.png"/><Relationship Id="rId3" Type="http://schemas.openxmlformats.org/officeDocument/2006/relationships/image" Target="../media/image191.emf"/><Relationship Id="rId7" Type="http://schemas.openxmlformats.org/officeDocument/2006/relationships/image" Target="../media/image138.png"/><Relationship Id="rId12" Type="http://schemas.openxmlformats.org/officeDocument/2006/relationships/image" Target="../media/image143.png"/><Relationship Id="rId17" Type="http://schemas.openxmlformats.org/officeDocument/2006/relationships/image" Target="../media/image177.png"/><Relationship Id="rId2" Type="http://schemas.openxmlformats.org/officeDocument/2006/relationships/notesSlide" Target="../notesSlides/notesSlide51.xml"/><Relationship Id="rId16" Type="http://schemas.openxmlformats.org/officeDocument/2006/relationships/image" Target="../media/image176.png"/><Relationship Id="rId1" Type="http://schemas.openxmlformats.org/officeDocument/2006/relationships/slideLayout" Target="../slideLayouts/slideLayout8.xml"/><Relationship Id="rId6" Type="http://schemas.openxmlformats.org/officeDocument/2006/relationships/image" Target="../media/image149.png"/><Relationship Id="rId11" Type="http://schemas.openxmlformats.org/officeDocument/2006/relationships/image" Target="../media/image142.emf"/><Relationship Id="rId5" Type="http://schemas.openxmlformats.org/officeDocument/2006/relationships/image" Target="../media/image148.emf"/><Relationship Id="rId15" Type="http://schemas.openxmlformats.org/officeDocument/2006/relationships/image" Target="../media/image146.emf"/><Relationship Id="rId10" Type="http://schemas.openxmlformats.org/officeDocument/2006/relationships/image" Target="../media/image141.emf"/><Relationship Id="rId4" Type="http://schemas.openxmlformats.org/officeDocument/2006/relationships/image" Target="../media/image147.emf"/><Relationship Id="rId9" Type="http://schemas.openxmlformats.org/officeDocument/2006/relationships/image" Target="../media/image140.emf"/><Relationship Id="rId14" Type="http://schemas.openxmlformats.org/officeDocument/2006/relationships/image" Target="../media/image145.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2" name="文本占位符 54"/>
          <p:cNvSpPr>
            <a:spLocks noGrp="1"/>
          </p:cNvSpPr>
          <p:nvPr>
            <p:ph type="body" sz="quarter" idx="17"/>
          </p:nvPr>
        </p:nvSpPr>
        <p:spPr/>
        <p:txBody>
          <a:bodyPr/>
          <a:lstStyle/>
          <a:p>
            <a:r>
              <a:rPr lang="en-US" altLang="zh-CN" smtClean="0"/>
              <a:t>HCDCA101</a:t>
            </a:r>
            <a:endParaRPr lang="en-US" altLang="zh-CN" dirty="0"/>
          </a:p>
        </p:txBody>
      </p:sp>
      <p:sp>
        <p:nvSpPr>
          <p:cNvPr id="83" name="文本占位符 55"/>
          <p:cNvSpPr>
            <a:spLocks noGrp="1"/>
          </p:cNvSpPr>
          <p:nvPr>
            <p:ph type="body" sz="quarter" idx="18"/>
          </p:nvPr>
        </p:nvSpPr>
        <p:spPr/>
        <p:txBody>
          <a:bodyPr/>
          <a:lstStyle/>
          <a:p>
            <a:r>
              <a:rPr lang="en-US" altLang="zh-CN" smtClean="0"/>
              <a:t>DC</a:t>
            </a:r>
            <a:endParaRPr lang="en-US" altLang="zh-CN" dirty="0"/>
          </a:p>
        </p:txBody>
      </p:sp>
      <p:sp>
        <p:nvSpPr>
          <p:cNvPr id="84" name="文本占位符 56"/>
          <p:cNvSpPr>
            <a:spLocks noGrp="1"/>
          </p:cNvSpPr>
          <p:nvPr>
            <p:ph type="body" sz="quarter" idx="19"/>
          </p:nvPr>
        </p:nvSpPr>
        <p:spPr/>
        <p:txBody>
          <a:bodyPr/>
          <a:lstStyle/>
          <a:p>
            <a:r>
              <a:rPr lang="en-US" altLang="zh-CN" smtClean="0"/>
              <a:t>V1R1</a:t>
            </a:r>
            <a:endParaRPr lang="en-US" altLang="zh-CN" dirty="0"/>
          </a:p>
        </p:txBody>
      </p:sp>
      <p:sp>
        <p:nvSpPr>
          <p:cNvPr id="85" name="文本占位符 57"/>
          <p:cNvSpPr>
            <a:spLocks noGrp="1"/>
          </p:cNvSpPr>
          <p:nvPr>
            <p:ph type="body" sz="quarter" idx="20"/>
          </p:nvPr>
        </p:nvSpPr>
        <p:spPr/>
        <p:txBody>
          <a:bodyPr/>
          <a:lstStyle/>
          <a:p>
            <a:r>
              <a:rPr lang="en-US" altLang="zh-CN" dirty="0" smtClean="0"/>
              <a:t>1.5</a:t>
            </a:r>
            <a:endParaRPr lang="en-US" altLang="zh-CN" dirty="0"/>
          </a:p>
        </p:txBody>
      </p:sp>
      <p:sp>
        <p:nvSpPr>
          <p:cNvPr id="86" name="文本占位符 52"/>
          <p:cNvSpPr>
            <a:spLocks noGrp="1"/>
          </p:cNvSpPr>
          <p:nvPr>
            <p:ph type="body" sz="quarter" idx="13"/>
          </p:nvPr>
        </p:nvSpPr>
        <p:spPr/>
        <p:txBody>
          <a:bodyPr/>
          <a:lstStyle/>
          <a:p>
            <a:r>
              <a:rPr lang="en-US" altLang="zh-CN" dirty="0" smtClean="0"/>
              <a:t>Yuan </a:t>
            </a:r>
            <a:r>
              <a:rPr lang="en-US" altLang="zh-CN" dirty="0" err="1" smtClean="0"/>
              <a:t>Weihua</a:t>
            </a:r>
            <a:r>
              <a:rPr lang="en-US" altLang="zh-CN" dirty="0" smtClean="0"/>
              <a:t>/WX462781</a:t>
            </a:r>
            <a:endParaRPr lang="zh-CN" altLang="en-US" dirty="0" smtClean="0"/>
          </a:p>
        </p:txBody>
      </p:sp>
      <p:sp>
        <p:nvSpPr>
          <p:cNvPr id="87" name="文本占位符 3"/>
          <p:cNvSpPr>
            <a:spLocks noGrp="1"/>
          </p:cNvSpPr>
          <p:nvPr>
            <p:ph type="body" sz="quarter" idx="14"/>
          </p:nvPr>
        </p:nvSpPr>
        <p:spPr/>
        <p:txBody>
          <a:bodyPr/>
          <a:lstStyle/>
          <a:p>
            <a:r>
              <a:rPr lang="en-US" altLang="zh-CN" smtClean="0"/>
              <a:t>2019-04-10</a:t>
            </a:r>
            <a:endParaRPr lang="en-US" altLang="zh-CN" dirty="0"/>
          </a:p>
        </p:txBody>
      </p:sp>
      <p:sp>
        <p:nvSpPr>
          <p:cNvPr id="88" name="文本占位符 53"/>
          <p:cNvSpPr>
            <a:spLocks noGrp="1"/>
          </p:cNvSpPr>
          <p:nvPr>
            <p:ph type="body" sz="quarter" idx="15"/>
          </p:nvPr>
        </p:nvSpPr>
        <p:spPr/>
        <p:txBody>
          <a:bodyPr/>
          <a:lstStyle/>
          <a:p>
            <a:r>
              <a:rPr lang="en-US" altLang="zh-CN" smtClean="0"/>
              <a:t>Liu Lican/00180730</a:t>
            </a:r>
            <a:endParaRPr lang="en-US" altLang="zh-CN" dirty="0"/>
          </a:p>
        </p:txBody>
      </p:sp>
      <p:sp>
        <p:nvSpPr>
          <p:cNvPr id="89" name="文本占位符 5"/>
          <p:cNvSpPr>
            <a:spLocks noGrp="1"/>
          </p:cNvSpPr>
          <p:nvPr>
            <p:ph type="body" sz="quarter" idx="16"/>
          </p:nvPr>
        </p:nvSpPr>
        <p:spPr/>
        <p:txBody>
          <a:bodyPr/>
          <a:lstStyle/>
          <a:p>
            <a:r>
              <a:rPr lang="en-US" altLang="zh-CN" dirty="0"/>
              <a:t>Update</a:t>
            </a:r>
          </a:p>
        </p:txBody>
      </p:sp>
      <p:sp>
        <p:nvSpPr>
          <p:cNvPr id="93" name="文本占位符 60"/>
          <p:cNvSpPr>
            <a:spLocks noGrp="1"/>
          </p:cNvSpPr>
          <p:nvPr>
            <p:ph type="body" sz="quarter" idx="21"/>
          </p:nvPr>
        </p:nvSpPr>
        <p:spPr/>
        <p:txBody>
          <a:bodyPr/>
          <a:lstStyle/>
          <a:p>
            <a:r>
              <a:rPr lang="en-US" altLang="zh-CN" smtClean="0"/>
              <a:t>Update</a:t>
            </a:r>
            <a:endParaRPr lang="en-US" altLang="zh-CN" dirty="0"/>
          </a:p>
        </p:txBody>
      </p:sp>
      <p:sp>
        <p:nvSpPr>
          <p:cNvPr id="97" name="文本占位符 64"/>
          <p:cNvSpPr>
            <a:spLocks noGrp="1"/>
          </p:cNvSpPr>
          <p:nvPr>
            <p:ph type="body" sz="quarter" idx="22"/>
          </p:nvPr>
        </p:nvSpPr>
        <p:spPr/>
        <p:txBody>
          <a:bodyPr/>
          <a:lstStyle/>
          <a:p>
            <a:r>
              <a:rPr lang="en-US" altLang="zh-CN" dirty="0" smtClean="0"/>
              <a:t>Update</a:t>
            </a:r>
            <a:endParaRPr lang="en-US" altLang="zh-CN" dirty="0"/>
          </a:p>
        </p:txBody>
      </p:sp>
      <p:sp>
        <p:nvSpPr>
          <p:cNvPr id="101" name="文本占位符 68"/>
          <p:cNvSpPr>
            <a:spLocks noGrp="1"/>
          </p:cNvSpPr>
          <p:nvPr>
            <p:ph type="body" sz="quarter" idx="23"/>
          </p:nvPr>
        </p:nvSpPr>
        <p:spPr/>
        <p:txBody>
          <a:bodyPr/>
          <a:lstStyle/>
          <a:p>
            <a:r>
              <a:rPr lang="en-US" altLang="zh-CN" dirty="0" smtClean="0"/>
              <a:t>Update</a:t>
            </a:r>
          </a:p>
        </p:txBody>
      </p:sp>
      <p:sp>
        <p:nvSpPr>
          <p:cNvPr id="105" name="文本占位符 72"/>
          <p:cNvSpPr>
            <a:spLocks noGrp="1"/>
          </p:cNvSpPr>
          <p:nvPr>
            <p:ph type="body" sz="quarter" idx="24"/>
          </p:nvPr>
        </p:nvSpPr>
        <p:spPr/>
        <p:txBody>
          <a:bodyPr/>
          <a:lstStyle/>
          <a:p>
            <a:r>
              <a:rPr lang="en-US" altLang="zh-CN" dirty="0" smtClean="0"/>
              <a:t>Update</a:t>
            </a:r>
          </a:p>
        </p:txBody>
      </p:sp>
      <p:sp>
        <p:nvSpPr>
          <p:cNvPr id="30" name="文本占位符 29"/>
          <p:cNvSpPr>
            <a:spLocks noGrp="1"/>
          </p:cNvSpPr>
          <p:nvPr>
            <p:ph type="body" sz="quarter" idx="25"/>
          </p:nvPr>
        </p:nvSpPr>
        <p:spPr/>
        <p:txBody>
          <a:bodyPr/>
          <a:lstStyle/>
          <a:p>
            <a:endParaRPr lang="zh-CN" altLang="en-US"/>
          </a:p>
        </p:txBody>
      </p:sp>
      <p:sp>
        <p:nvSpPr>
          <p:cNvPr id="31" name="文本占位符 30"/>
          <p:cNvSpPr>
            <a:spLocks noGrp="1"/>
          </p:cNvSpPr>
          <p:nvPr>
            <p:ph type="body" sz="quarter" idx="26"/>
          </p:nvPr>
        </p:nvSpPr>
        <p:spPr/>
        <p:txBody>
          <a:bodyPr/>
          <a:lstStyle/>
          <a:p>
            <a:endParaRPr lang="zh-CN" altLang="en-US"/>
          </a:p>
        </p:txBody>
      </p:sp>
      <p:sp>
        <p:nvSpPr>
          <p:cNvPr id="32" name="文本占位符 31"/>
          <p:cNvSpPr>
            <a:spLocks noGrp="1"/>
          </p:cNvSpPr>
          <p:nvPr>
            <p:ph type="body" sz="quarter" idx="27"/>
          </p:nvPr>
        </p:nvSpPr>
        <p:spPr/>
        <p:txBody>
          <a:bodyPr/>
          <a:lstStyle/>
          <a:p>
            <a:endParaRPr lang="zh-CN" altLang="en-US"/>
          </a:p>
        </p:txBody>
      </p:sp>
      <p:sp>
        <p:nvSpPr>
          <p:cNvPr id="33" name="文本占位符 32"/>
          <p:cNvSpPr>
            <a:spLocks noGrp="1"/>
          </p:cNvSpPr>
          <p:nvPr>
            <p:ph type="body" sz="quarter" idx="28"/>
          </p:nvPr>
        </p:nvSpPr>
        <p:spPr/>
        <p:txBody>
          <a:bodyPr/>
          <a:lstStyle/>
          <a:p>
            <a:endParaRPr lang="zh-CN" altLang="en-US"/>
          </a:p>
        </p:txBody>
      </p:sp>
      <p:sp>
        <p:nvSpPr>
          <p:cNvPr id="34" name="文本占位符 33"/>
          <p:cNvSpPr>
            <a:spLocks noGrp="1"/>
          </p:cNvSpPr>
          <p:nvPr>
            <p:ph type="body" sz="quarter" idx="29"/>
          </p:nvPr>
        </p:nvSpPr>
        <p:spPr/>
        <p:txBody>
          <a:bodyPr/>
          <a:lstStyle/>
          <a:p>
            <a:endParaRPr lang="zh-CN" altLang="en-US"/>
          </a:p>
        </p:txBody>
      </p:sp>
      <p:sp>
        <p:nvSpPr>
          <p:cNvPr id="35" name="文本占位符 34"/>
          <p:cNvSpPr>
            <a:spLocks noGrp="1"/>
          </p:cNvSpPr>
          <p:nvPr>
            <p:ph type="body" sz="quarter" idx="30"/>
          </p:nvPr>
        </p:nvSpPr>
        <p:spPr/>
        <p:txBody>
          <a:bodyPr/>
          <a:lstStyle/>
          <a:p>
            <a:endParaRPr lang="zh-CN" altLang="en-US"/>
          </a:p>
        </p:txBody>
      </p:sp>
      <p:sp>
        <p:nvSpPr>
          <p:cNvPr id="36" name="文本占位符 35"/>
          <p:cNvSpPr>
            <a:spLocks noGrp="1"/>
          </p:cNvSpPr>
          <p:nvPr>
            <p:ph type="body" sz="quarter" idx="31"/>
          </p:nvPr>
        </p:nvSpPr>
        <p:spPr/>
        <p:txBody>
          <a:bodyPr/>
          <a:lstStyle/>
          <a:p>
            <a:endParaRPr lang="zh-CN" altLang="en-US"/>
          </a:p>
        </p:txBody>
      </p:sp>
      <p:sp>
        <p:nvSpPr>
          <p:cNvPr id="37" name="文本占位符 36"/>
          <p:cNvSpPr>
            <a:spLocks noGrp="1"/>
          </p:cNvSpPr>
          <p:nvPr>
            <p:ph type="body" sz="quarter" idx="32"/>
          </p:nvPr>
        </p:nvSpPr>
        <p:spPr/>
        <p:txBody>
          <a:bodyPr/>
          <a:lstStyle/>
          <a:p>
            <a:endParaRPr lang="zh-CN" altLang="en-US"/>
          </a:p>
        </p:txBody>
      </p:sp>
      <p:sp>
        <p:nvSpPr>
          <p:cNvPr id="38" name="文本占位符 37"/>
          <p:cNvSpPr>
            <a:spLocks noGrp="1"/>
          </p:cNvSpPr>
          <p:nvPr>
            <p:ph type="body" sz="quarter" idx="33"/>
          </p:nvPr>
        </p:nvSpPr>
        <p:spPr/>
        <p:txBody>
          <a:bodyPr/>
          <a:lstStyle/>
          <a:p>
            <a:endParaRPr lang="zh-CN" altLang="en-US"/>
          </a:p>
        </p:txBody>
      </p:sp>
      <p:sp>
        <p:nvSpPr>
          <p:cNvPr id="39" name="文本占位符 38"/>
          <p:cNvSpPr>
            <a:spLocks noGrp="1"/>
          </p:cNvSpPr>
          <p:nvPr>
            <p:ph type="body" sz="quarter" idx="34"/>
          </p:nvPr>
        </p:nvSpPr>
        <p:spPr/>
        <p:txBody>
          <a:bodyPr/>
          <a:lstStyle/>
          <a:p>
            <a:endParaRPr lang="zh-CN" altLang="en-US"/>
          </a:p>
        </p:txBody>
      </p:sp>
      <p:sp>
        <p:nvSpPr>
          <p:cNvPr id="40" name="文本占位符 39"/>
          <p:cNvSpPr>
            <a:spLocks noGrp="1"/>
          </p:cNvSpPr>
          <p:nvPr>
            <p:ph type="body" sz="quarter" idx="35"/>
          </p:nvPr>
        </p:nvSpPr>
        <p:spPr/>
        <p:txBody>
          <a:bodyPr/>
          <a:lstStyle/>
          <a:p>
            <a:endParaRPr lang="zh-CN" altLang="en-US"/>
          </a:p>
        </p:txBody>
      </p:sp>
      <p:sp>
        <p:nvSpPr>
          <p:cNvPr id="41" name="文本占位符 40"/>
          <p:cNvSpPr>
            <a:spLocks noGrp="1"/>
          </p:cNvSpPr>
          <p:nvPr>
            <p:ph type="body" sz="quarter" idx="36"/>
          </p:nvPr>
        </p:nvSpPr>
        <p:spPr/>
        <p:txBody>
          <a:bodyPr/>
          <a:lstStyle/>
          <a:p>
            <a:endParaRPr lang="zh-CN" altLang="en-US"/>
          </a:p>
        </p:txBody>
      </p:sp>
      <p:sp>
        <p:nvSpPr>
          <p:cNvPr id="42" name="文本占位符 41"/>
          <p:cNvSpPr>
            <a:spLocks noGrp="1"/>
          </p:cNvSpPr>
          <p:nvPr>
            <p:ph type="body" sz="quarter" idx="37"/>
          </p:nvPr>
        </p:nvSpPr>
        <p:spPr/>
        <p:txBody>
          <a:bodyPr/>
          <a:lstStyle/>
          <a:p>
            <a:endParaRPr lang="zh-CN" altLang="en-US"/>
          </a:p>
        </p:txBody>
      </p:sp>
      <p:sp>
        <p:nvSpPr>
          <p:cNvPr id="43" name="文本占位符 42"/>
          <p:cNvSpPr>
            <a:spLocks noGrp="1"/>
          </p:cNvSpPr>
          <p:nvPr>
            <p:ph type="body" sz="quarter" idx="38"/>
          </p:nvPr>
        </p:nvSpPr>
        <p:spPr/>
        <p:txBody>
          <a:bodyPr/>
          <a:lstStyle/>
          <a:p>
            <a:endParaRPr lang="zh-CN" altLang="en-US"/>
          </a:p>
        </p:txBody>
      </p:sp>
      <p:sp>
        <p:nvSpPr>
          <p:cNvPr id="44" name="文本占位符 43"/>
          <p:cNvSpPr>
            <a:spLocks noGrp="1"/>
          </p:cNvSpPr>
          <p:nvPr>
            <p:ph type="body" sz="quarter" idx="39"/>
          </p:nvPr>
        </p:nvSpPr>
        <p:spPr/>
        <p:txBody>
          <a:bodyPr/>
          <a:lstStyle/>
          <a:p>
            <a:endParaRPr lang="zh-CN" altLang="en-US"/>
          </a:p>
        </p:txBody>
      </p:sp>
      <p:sp>
        <p:nvSpPr>
          <p:cNvPr id="45" name="文本占位符 44"/>
          <p:cNvSpPr>
            <a:spLocks noGrp="1"/>
          </p:cNvSpPr>
          <p:nvPr>
            <p:ph type="body" sz="quarter" idx="40"/>
          </p:nvPr>
        </p:nvSpPr>
        <p:spPr/>
        <p:txBody>
          <a:bodyPr/>
          <a:lstStyle/>
          <a:p>
            <a:endParaRPr lang="zh-CN" alt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a:extLst>
              <a:ext uri="{FF2B5EF4-FFF2-40B4-BE49-F238E27FC236}">
                <a16:creationId xmlns:a16="http://schemas.microsoft.com/office/drawing/2014/main" xmlns="" id="{D1F9848D-89F1-4108-A38C-658F0052EC95}"/>
              </a:ext>
            </a:extLst>
          </p:cNvPr>
          <p:cNvSpPr>
            <a:spLocks noGrp="1"/>
          </p:cNvSpPr>
          <p:nvPr>
            <p:ph type="body" sz="quarter" idx="10"/>
          </p:nvPr>
        </p:nvSpPr>
        <p:spPr>
          <a:xfrm>
            <a:off x="912285" y="1233488"/>
            <a:ext cx="10560578" cy="4680000"/>
          </a:xfrm>
        </p:spPr>
        <p:txBody>
          <a:bodyPr/>
          <a:lstStyle/>
          <a:p>
            <a:r>
              <a:rPr lang="en-US" altLang="zh-CN" sz="1800" dirty="0" smtClean="0"/>
              <a:t>Modular DCs are also called container DCs because the devices are deployed in containers. Sun </a:t>
            </a:r>
            <a:r>
              <a:rPr lang="en-US" altLang="zh-CN" sz="1800" dirty="0" err="1" smtClean="0"/>
              <a:t>BlackBox</a:t>
            </a:r>
            <a:r>
              <a:rPr lang="en-US" altLang="zh-CN" sz="1800" dirty="0" smtClean="0"/>
              <a:t> is one of the most famous modular DCs. In Sun </a:t>
            </a:r>
            <a:r>
              <a:rPr lang="en-US" altLang="zh-CN" sz="1800" dirty="0" err="1" smtClean="0"/>
              <a:t>BlackBox</a:t>
            </a:r>
            <a:r>
              <a:rPr lang="en-US" altLang="zh-CN" sz="1800" dirty="0" smtClean="0"/>
              <a:t>, 280 servers are deployed in 20-inch cabinets in the containers and carried to different locations worldwide. </a:t>
            </a:r>
          </a:p>
          <a:p>
            <a:r>
              <a:rPr lang="en-US" altLang="zh-CN" sz="1800" dirty="0" smtClean="0"/>
              <a:t>Although modular DCs are not as magnificent as conventional DCs, their construction cost is only 1% of conventional DCs. Additionally, modular DCs are flexible, remarkably reducing the time required for DC deployment. </a:t>
            </a:r>
            <a:endParaRPr lang="en-US" altLang="zh-CN" sz="1800" dirty="0"/>
          </a:p>
        </p:txBody>
      </p:sp>
      <p:sp>
        <p:nvSpPr>
          <p:cNvPr id="4" name="文本占位符 3"/>
          <p:cNvSpPr>
            <a:spLocks noGrp="1"/>
          </p:cNvSpPr>
          <p:nvPr>
            <p:ph type="body" sz="quarter" idx="12"/>
          </p:nvPr>
        </p:nvSpPr>
        <p:spPr/>
        <p:txBody>
          <a:bodyPr/>
          <a:lstStyle/>
          <a:p>
            <a:r>
              <a:rPr lang="en-US" altLang="zh-CN" smtClean="0"/>
              <a:t>Modular DCs</a:t>
            </a:r>
            <a:endParaRPr lang="zh-CN" altLang="en-US" dirty="0"/>
          </a:p>
        </p:txBody>
      </p:sp>
      <p:pic>
        <p:nvPicPr>
          <p:cNvPr id="3074" name="Picture 2" descr="https://timgsa.baidu.com/timg?image&amp;quality=80&amp;size=b9999_10000&amp;sec=1504521997502&amp;di=9bb4267b279c25bfe389c7b2f3c43b9c&amp;imgtype=0&amp;src=http%3A%2F%2Fwww.doserv.com%2FSTOR_IMAGES%2F2008-01-14%2F10256.jpg">
            <a:extLst>
              <a:ext uri="{FF2B5EF4-FFF2-40B4-BE49-F238E27FC236}">
                <a16:creationId xmlns:a16="http://schemas.microsoft.com/office/drawing/2014/main" xmlns="" id="{AF00FCB1-D270-4FC5-A518-9C857DF3E6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16080" y="3284984"/>
            <a:ext cx="4044399" cy="2887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969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3874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0609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a:extLst>
              <a:ext uri="{FF2B5EF4-FFF2-40B4-BE49-F238E27FC236}">
                <a16:creationId xmlns:a16="http://schemas.microsoft.com/office/drawing/2014/main" xmlns="" id="{4A2E1776-B370-4B8B-8DCD-9AE9ECA4E012}"/>
              </a:ext>
            </a:extLst>
          </p:cNvPr>
          <p:cNvSpPr>
            <a:spLocks noGrp="1"/>
          </p:cNvSpPr>
          <p:nvPr>
            <p:ph type="body" sz="quarter" idx="10"/>
          </p:nvPr>
        </p:nvSpPr>
        <p:spPr/>
        <p:txBody>
          <a:bodyPr/>
          <a:lstStyle/>
          <a:p>
            <a:r>
              <a:rPr lang="en-US" altLang="zh-CN" smtClean="0"/>
              <a:t>Software as a service (SaaS) enables the shift from computing resource subscription based on infrastructure to on-demand subscription. Network infrastructure and DC operators work together to provide rapidly-increasing data bandwidth resources, which support a wide array of IT services. </a:t>
            </a:r>
          </a:p>
          <a:p>
            <a:r>
              <a:rPr lang="en-US" altLang="zh-CN" smtClean="0"/>
              <a:t>At the beginning, providers did not realize the rapid development of cloud DCs. However, cloud service providers such as Amazon and several other infrastructure service providers had a large number of users based on the cloud DC platform.</a:t>
            </a:r>
            <a:endParaRPr lang="en-US" altLang="zh-CN" dirty="0"/>
          </a:p>
        </p:txBody>
      </p:sp>
      <p:sp>
        <p:nvSpPr>
          <p:cNvPr id="4" name="文本占位符 3"/>
          <p:cNvSpPr>
            <a:spLocks noGrp="1"/>
          </p:cNvSpPr>
          <p:nvPr>
            <p:ph type="body" sz="quarter" idx="12"/>
          </p:nvPr>
        </p:nvSpPr>
        <p:spPr/>
        <p:txBody>
          <a:bodyPr/>
          <a:lstStyle/>
          <a:p>
            <a:r>
              <a:rPr lang="en-US" altLang="zh-CN" smtClean="0"/>
              <a:t>Cloud DC</a:t>
            </a:r>
            <a:endParaRPr lang="zh-CN" altLang="en-US" dirty="0"/>
          </a:p>
        </p:txBody>
      </p:sp>
    </p:spTree>
    <p:extLst>
      <p:ext uri="{BB962C8B-B14F-4D97-AF65-F5344CB8AC3E}">
        <p14:creationId xmlns:p14="http://schemas.microsoft.com/office/powerpoint/2010/main" val="41758301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smtClean="0">
                <a:solidFill>
                  <a:schemeClr val="bg1">
                    <a:lumMod val="50000"/>
                  </a:schemeClr>
                </a:solidFill>
                <a:latin typeface="微软雅黑" panose="020B0503020204020204" pitchFamily="34" charset="-122"/>
                <a:ea typeface="微软雅黑" panose="020B0503020204020204" pitchFamily="34" charset="-122"/>
              </a:rPr>
              <a:t>DC Development Course</a:t>
            </a:r>
          </a:p>
          <a:p>
            <a:r>
              <a:rPr lang="en-US" altLang="zh-CN" b="1" dirty="0" smtClean="0">
                <a:latin typeface="微软雅黑" panose="020B0503020204020204" pitchFamily="34" charset="-122"/>
                <a:ea typeface="微软雅黑" panose="020B0503020204020204" pitchFamily="34" charset="-122"/>
              </a:rPr>
              <a:t>Basic Modules of a DC</a:t>
            </a:r>
          </a:p>
          <a:p>
            <a:r>
              <a:rPr lang="en-US" altLang="zh-CN" dirty="0" smtClean="0">
                <a:solidFill>
                  <a:schemeClr val="bg1">
                    <a:lumMod val="50000"/>
                  </a:schemeClr>
                </a:solidFill>
                <a:latin typeface="微软雅黑" panose="020B0503020204020204" pitchFamily="34" charset="-122"/>
                <a:ea typeface="微软雅黑" panose="020B0503020204020204" pitchFamily="34" charset="-122"/>
              </a:rPr>
              <a:t>Evolution Trends of Cloud DCs</a:t>
            </a:r>
          </a:p>
          <a:p>
            <a:endParaRPr lang="en-US" altLang="zh-CN"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798666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5"/>
          <p:cNvSpPr>
            <a:spLocks noGrp="1"/>
          </p:cNvSpPr>
          <p:nvPr>
            <p:ph type="body" sz="quarter" idx="12"/>
          </p:nvPr>
        </p:nvSpPr>
        <p:spPr/>
        <p:txBody>
          <a:bodyPr/>
          <a:lstStyle/>
          <a:p>
            <a:r>
              <a:rPr lang="en-US" altLang="zh-CN" smtClean="0"/>
              <a:t>What Is a DC?</a:t>
            </a:r>
            <a:endParaRPr lang="zh-CN" altLang="en-US" dirty="0"/>
          </a:p>
        </p:txBody>
      </p:sp>
      <p:cxnSp>
        <p:nvCxnSpPr>
          <p:cNvPr id="10" name="直接连接符 9"/>
          <p:cNvCxnSpPr>
            <a:cxnSpLocks/>
          </p:cNvCxnSpPr>
          <p:nvPr/>
        </p:nvCxnSpPr>
        <p:spPr>
          <a:xfrm>
            <a:off x="1007532" y="3225226"/>
            <a:ext cx="10464800" cy="0"/>
          </a:xfrm>
          <a:prstGeom prst="line">
            <a:avLst/>
          </a:prstGeom>
          <a:ln>
            <a:solidFill>
              <a:srgbClr val="F3981C"/>
            </a:solidFill>
          </a:ln>
        </p:spPr>
        <p:style>
          <a:lnRef idx="1">
            <a:schemeClr val="accent1"/>
          </a:lnRef>
          <a:fillRef idx="0">
            <a:schemeClr val="accent1"/>
          </a:fillRef>
          <a:effectRef idx="0">
            <a:schemeClr val="accent1"/>
          </a:effectRef>
          <a:fontRef idx="minor">
            <a:schemeClr val="tx1"/>
          </a:fontRef>
        </p:style>
      </p:cxnSp>
      <p:sp>
        <p:nvSpPr>
          <p:cNvPr id="11" name="TextBox 496"/>
          <p:cNvSpPr txBox="1"/>
          <p:nvPr/>
        </p:nvSpPr>
        <p:spPr bwMode="auto">
          <a:xfrm>
            <a:off x="1007533" y="1233488"/>
            <a:ext cx="10464800" cy="1122131"/>
          </a:xfrm>
          <a:prstGeom prst="roundRect">
            <a:avLst/>
          </a:prstGeom>
          <a:solidFill>
            <a:schemeClr val="bg1">
              <a:lumMod val="85000"/>
            </a:schemeClr>
          </a:solidFill>
          <a:ln w="9525">
            <a:noFill/>
            <a:miter lim="800000"/>
            <a:headEnd/>
            <a:tailEnd/>
          </a:ln>
          <a:effectLst/>
        </p:spPr>
        <p:txBody>
          <a:bodyPr wrap="square" lIns="0" tIns="0" rIns="0" bIns="0" rtlCol="0" anchor="ctr" anchorCtr="0">
            <a:noAutofit/>
          </a:bodyPr>
          <a:lstStyle/>
          <a:p>
            <a:pPr marL="122756">
              <a:buClr>
                <a:schemeClr val="bg1"/>
              </a:buClr>
            </a:pPr>
            <a:r>
              <a:rPr lang="en-US" altLang="zh-CN" sz="1800" b="1" i="1" dirty="0">
                <a:solidFill>
                  <a:srgbClr val="C00000"/>
                </a:solidFill>
                <a:latin typeface="微软雅黑" panose="020B0503020204020204" pitchFamily="34" charset="-122"/>
                <a:ea typeface="微软雅黑" panose="020B0503020204020204" pitchFamily="34" charset="-122"/>
                <a:cs typeface="Arial" pitchFamily="34" charset="0"/>
                <a:sym typeface="Arial"/>
              </a:rPr>
              <a:t>Wikipedia: </a:t>
            </a:r>
            <a:r>
              <a:rPr lang="en-US" altLang="zh-CN" sz="1400" dirty="0">
                <a:latin typeface="微软雅黑" panose="020B0503020204020204" pitchFamily="34" charset="-122"/>
                <a:ea typeface="微软雅黑" panose="020B0503020204020204" pitchFamily="34" charset="-122"/>
                <a:cs typeface="Arial" pitchFamily="34" charset="0"/>
                <a:sym typeface="Arial"/>
              </a:rPr>
              <a:t>A DC is a facility used to house computer systems and associated components, such as telecommunications and storage systems. It generally includes redundant or backup power supplies, redundant data communications connections, environmental controls </a:t>
            </a:r>
            <a:r>
              <a:rPr lang="en-US" altLang="zh-CN" sz="1400" dirty="0" smtClean="0">
                <a:latin typeface="微软雅黑" panose="020B0503020204020204" pitchFamily="34" charset="-122"/>
                <a:ea typeface="微软雅黑" panose="020B0503020204020204" pitchFamily="34" charset="-122"/>
                <a:cs typeface="Arial" pitchFamily="34" charset="0"/>
                <a:sym typeface="Arial"/>
              </a:rPr>
              <a:t>(for example, </a:t>
            </a:r>
            <a:r>
              <a:rPr lang="en-US" altLang="zh-CN" sz="1400" dirty="0">
                <a:latin typeface="微软雅黑" panose="020B0503020204020204" pitchFamily="34" charset="-122"/>
                <a:ea typeface="微软雅黑" panose="020B0503020204020204" pitchFamily="34" charset="-122"/>
                <a:cs typeface="Arial" pitchFamily="34" charset="0"/>
                <a:sym typeface="Arial"/>
              </a:rPr>
              <a:t>air </a:t>
            </a:r>
            <a:r>
              <a:rPr lang="en-US" altLang="zh-CN" sz="1400" dirty="0" smtClean="0">
                <a:latin typeface="微软雅黑" panose="020B0503020204020204" pitchFamily="34" charset="-122"/>
                <a:ea typeface="微软雅黑" panose="020B0503020204020204" pitchFamily="34" charset="-122"/>
                <a:cs typeface="Arial" pitchFamily="34" charset="0"/>
                <a:sym typeface="Arial"/>
              </a:rPr>
              <a:t>conditioning and </a:t>
            </a:r>
            <a:r>
              <a:rPr lang="en-US" altLang="zh-CN" sz="1400" dirty="0">
                <a:latin typeface="微软雅黑" panose="020B0503020204020204" pitchFamily="34" charset="-122"/>
                <a:ea typeface="微软雅黑" panose="020B0503020204020204" pitchFamily="34" charset="-122"/>
                <a:cs typeface="Arial" pitchFamily="34" charset="0"/>
                <a:sym typeface="Arial"/>
              </a:rPr>
              <a:t>fire suppression) and various security devices.</a:t>
            </a:r>
          </a:p>
        </p:txBody>
      </p:sp>
      <p:sp>
        <p:nvSpPr>
          <p:cNvPr id="12" name="TextBox 34"/>
          <p:cNvSpPr txBox="1"/>
          <p:nvPr/>
        </p:nvSpPr>
        <p:spPr bwMode="auto">
          <a:xfrm>
            <a:off x="1007538" y="2428191"/>
            <a:ext cx="10464799" cy="715478"/>
          </a:xfrm>
          <a:prstGeom prst="roundRect">
            <a:avLst/>
          </a:prstGeom>
          <a:solidFill>
            <a:schemeClr val="bg1">
              <a:lumMod val="85000"/>
            </a:schemeClr>
          </a:solidFill>
          <a:ln w="9525">
            <a:noFill/>
            <a:miter lim="800000"/>
            <a:headEnd/>
            <a:tailEnd/>
          </a:ln>
          <a:effectLst/>
        </p:spPr>
        <p:txBody>
          <a:bodyPr wrap="square" lIns="0" tIns="0" rIns="0" bIns="0" rtlCol="0" anchor="ctr" anchorCtr="0">
            <a:noAutofit/>
          </a:bodyPr>
          <a:lstStyle/>
          <a:p>
            <a:pPr marL="122756">
              <a:buClr>
                <a:schemeClr val="bg1"/>
              </a:buClr>
            </a:pPr>
            <a:r>
              <a:rPr lang="en-US" altLang="zh-CN" sz="1800" b="1" i="1" dirty="0">
                <a:solidFill>
                  <a:srgbClr val="C00000"/>
                </a:solidFill>
                <a:latin typeface="微软雅黑" panose="020B0503020204020204" pitchFamily="34" charset="-122"/>
                <a:ea typeface="微软雅黑" panose="020B0503020204020204" pitchFamily="34" charset="-122"/>
                <a:cs typeface="Arial" pitchFamily="34" charset="0"/>
                <a:sym typeface="Arial"/>
              </a:rPr>
              <a:t>Google: </a:t>
            </a:r>
            <a:r>
              <a:rPr lang="en-US" altLang="zh-CN" sz="1400" dirty="0">
                <a:latin typeface="微软雅黑" panose="020B0503020204020204" pitchFamily="34" charset="-122"/>
                <a:ea typeface="微软雅黑" panose="020B0503020204020204" pitchFamily="34" charset="-122"/>
                <a:cs typeface="Arial" pitchFamily="34" charset="0"/>
                <a:sym typeface="Arial"/>
              </a:rPr>
              <a:t>A DC is a multifunctional facility that can contain multiple servers and other communication devices. These communication devices have the same requirements on environments and physical security.</a:t>
            </a:r>
          </a:p>
        </p:txBody>
      </p:sp>
      <p:sp>
        <p:nvSpPr>
          <p:cNvPr id="13" name="TextBox 35"/>
          <p:cNvSpPr txBox="1"/>
          <p:nvPr/>
        </p:nvSpPr>
        <p:spPr bwMode="auto">
          <a:xfrm>
            <a:off x="1007538" y="3350067"/>
            <a:ext cx="10464799" cy="526836"/>
          </a:xfrm>
          <a:prstGeom prst="roundRect">
            <a:avLst/>
          </a:prstGeom>
          <a:solidFill>
            <a:srgbClr val="EA5404"/>
          </a:solidFill>
          <a:ln w="9525">
            <a:noFill/>
            <a:miter lim="800000"/>
            <a:headEnd/>
            <a:tailEnd/>
          </a:ln>
          <a:effectLst/>
        </p:spPr>
        <p:txBody>
          <a:bodyPr wrap="square" lIns="0" tIns="0" rIns="0" bIns="0" rtlCol="0" anchor="ctr" anchorCtr="0">
            <a:noAutofit/>
          </a:bodyPr>
          <a:lstStyle/>
          <a:p>
            <a:pPr marL="122756">
              <a:lnSpc>
                <a:spcPct val="120000"/>
              </a:lnSpc>
              <a:buClr>
                <a:schemeClr val="bg1"/>
              </a:buClr>
            </a:pPr>
            <a:r>
              <a:rPr lang="en-US" altLang="zh-CN" sz="1800" b="1" i="1" dirty="0">
                <a:solidFill>
                  <a:schemeClr val="bg1"/>
                </a:solidFill>
                <a:latin typeface="微软雅黑" panose="020B0503020204020204" pitchFamily="34" charset="-122"/>
                <a:ea typeface="微软雅黑" panose="020B0503020204020204" pitchFamily="34" charset="-122"/>
                <a:cs typeface="Arial" pitchFamily="34" charset="0"/>
                <a:sym typeface="Arial"/>
              </a:rPr>
              <a:t>Huawei: Enterprise </a:t>
            </a:r>
            <a:r>
              <a:rPr lang="en-US" altLang="zh-CN" sz="1800" b="1" i="1" dirty="0" err="1">
                <a:solidFill>
                  <a:schemeClr val="bg1"/>
                </a:solidFill>
                <a:latin typeface="微软雅黑" panose="020B0503020204020204" pitchFamily="34" charset="-122"/>
                <a:ea typeface="微软雅黑" panose="020B0503020204020204" pitchFamily="34" charset="-122"/>
                <a:cs typeface="Arial" pitchFamily="34" charset="0"/>
                <a:sym typeface="Arial"/>
              </a:rPr>
              <a:t>DCs</a:t>
            </a:r>
            <a:r>
              <a:rPr lang="en-US" altLang="zh-CN" sz="1800" b="1" i="1" dirty="0">
                <a:solidFill>
                  <a:schemeClr val="bg1"/>
                </a:solidFill>
                <a:latin typeface="微软雅黑" panose="020B0503020204020204" pitchFamily="34" charset="-122"/>
                <a:ea typeface="微软雅黑" panose="020B0503020204020204" pitchFamily="34" charset="-122"/>
                <a:cs typeface="Arial" pitchFamily="34" charset="0"/>
                <a:sym typeface="Arial"/>
              </a:rPr>
              <a:t> are like reservoirs, and DC solutions are like the </a:t>
            </a:r>
            <a:r>
              <a:rPr lang="en-US" altLang="zh-CN" sz="1800" b="1" i="1" dirty="0" err="1">
                <a:solidFill>
                  <a:schemeClr val="bg1"/>
                </a:solidFill>
                <a:latin typeface="微软雅黑" panose="020B0503020204020204" pitchFamily="34" charset="-122"/>
                <a:ea typeface="微软雅黑" panose="020B0503020204020204" pitchFamily="34" charset="-122"/>
                <a:cs typeface="Arial" pitchFamily="34" charset="0"/>
                <a:sym typeface="Arial"/>
              </a:rPr>
              <a:t>Dongting</a:t>
            </a:r>
            <a:r>
              <a:rPr lang="en-US" altLang="zh-CN" sz="1800" b="1" i="1" dirty="0">
                <a:solidFill>
                  <a:schemeClr val="bg1"/>
                </a:solidFill>
                <a:latin typeface="微软雅黑" panose="020B0503020204020204" pitchFamily="34" charset="-122"/>
                <a:ea typeface="微软雅黑" panose="020B0503020204020204" pitchFamily="34" charset="-122"/>
                <a:cs typeface="Arial" pitchFamily="34" charset="0"/>
                <a:sym typeface="Arial"/>
              </a:rPr>
              <a:t> Lake.</a:t>
            </a:r>
            <a:endParaRPr lang="en-US" altLang="zh-CN" sz="1400" b="1" dirty="0">
              <a:solidFill>
                <a:schemeClr val="bg1"/>
              </a:solidFill>
              <a:latin typeface="微软雅黑" panose="020B0503020204020204" pitchFamily="34" charset="-122"/>
              <a:ea typeface="微软雅黑" panose="020B0503020204020204" pitchFamily="34" charset="-122"/>
              <a:cs typeface="Arial" pitchFamily="34" charset="0"/>
              <a:sym typeface="Arial"/>
            </a:endParaRPr>
          </a:p>
        </p:txBody>
      </p:sp>
      <p:sp>
        <p:nvSpPr>
          <p:cNvPr id="15" name="TextBox 39"/>
          <p:cNvSpPr txBox="1"/>
          <p:nvPr/>
        </p:nvSpPr>
        <p:spPr>
          <a:xfrm>
            <a:off x="1007534" y="3993820"/>
            <a:ext cx="10801101" cy="1938950"/>
          </a:xfrm>
          <a:prstGeom prst="rect">
            <a:avLst/>
          </a:prstGeom>
          <a:noFill/>
        </p:spPr>
        <p:txBody>
          <a:bodyPr wrap="square" lIns="91397" tIns="45699" rIns="91397" bIns="45699" rtlCol="0">
            <a:spAutoFit/>
          </a:bodyPr>
          <a:lstStyle/>
          <a:p>
            <a:pPr>
              <a:lnSpc>
                <a:spcPct val="150000"/>
              </a:lnSpc>
              <a:buFont typeface="Wingdings" pitchFamily="2" charset="2"/>
              <a:buChar char="p"/>
            </a:pPr>
            <a:r>
              <a:rPr lang="en-US" altLang="zh-CN" sz="1600" b="1" dirty="0" smtClean="0">
                <a:solidFill>
                  <a:srgbClr val="C00000"/>
                </a:solidFill>
                <a:latin typeface="微软雅黑" panose="020B0503020204020204" pitchFamily="34" charset="-122"/>
                <a:ea typeface="微软雅黑" panose="020B0503020204020204" pitchFamily="34" charset="-122"/>
              </a:rPr>
              <a:t> Reservoir + Lake = DC (data computing, storage, and exchange center)</a:t>
            </a:r>
          </a:p>
          <a:p>
            <a:pPr>
              <a:lnSpc>
                <a:spcPct val="150000"/>
              </a:lnSpc>
              <a:buFont typeface="Wingdings" pitchFamily="2" charset="2"/>
              <a:buChar char="p"/>
            </a:pPr>
            <a:r>
              <a:rPr lang="en-US" altLang="zh-CN" sz="1600" dirty="0" smtClean="0">
                <a:latin typeface="微软雅黑" panose="020B0503020204020204" pitchFamily="34" charset="-122"/>
                <a:ea typeface="微软雅黑" panose="020B0503020204020204" pitchFamily="34" charset="-122"/>
              </a:rPr>
              <a:t> Pacific + Yangtze River + Yellow River = Carriers' network channels</a:t>
            </a:r>
          </a:p>
          <a:p>
            <a:pPr>
              <a:lnSpc>
                <a:spcPct val="150000"/>
              </a:lnSpc>
              <a:buFont typeface="Wingdings" pitchFamily="2" charset="2"/>
              <a:buChar char="p"/>
            </a:pPr>
            <a:r>
              <a:rPr lang="en-US" altLang="zh-CN" sz="1600" dirty="0" smtClean="0">
                <a:latin typeface="微软雅黑" panose="020B0503020204020204" pitchFamily="34" charset="-122"/>
                <a:ea typeface="微软雅黑" panose="020B0503020204020204" pitchFamily="34" charset="-122"/>
              </a:rPr>
              <a:t> Tributaries + Urban pipeline networks = Enterprise network channels</a:t>
            </a:r>
          </a:p>
          <a:p>
            <a:pPr>
              <a:lnSpc>
                <a:spcPct val="150000"/>
              </a:lnSpc>
              <a:buFont typeface="Wingdings" pitchFamily="2" charset="2"/>
              <a:buChar char="p"/>
            </a:pPr>
            <a:r>
              <a:rPr lang="en-US" altLang="zh-CN" sz="1600" dirty="0" smtClean="0">
                <a:latin typeface="微软雅黑" panose="020B0503020204020204" pitchFamily="34" charset="-122"/>
                <a:ea typeface="微软雅黑" panose="020B0503020204020204" pitchFamily="34" charset="-122"/>
              </a:rPr>
              <a:t> Water faucets = Network terminals</a:t>
            </a:r>
          </a:p>
          <a:p>
            <a:pPr>
              <a:lnSpc>
                <a:spcPct val="150000"/>
              </a:lnSpc>
              <a:buFont typeface="Wingdings" pitchFamily="2" charset="2"/>
              <a:buChar char="p"/>
            </a:pPr>
            <a:r>
              <a:rPr lang="en-US" altLang="zh-CN" sz="1600" dirty="0" smtClean="0">
                <a:latin typeface="微软雅黑" panose="020B0503020204020204" pitchFamily="34" charset="-122"/>
                <a:ea typeface="微软雅黑" panose="020B0503020204020204" pitchFamily="34" charset="-122"/>
              </a:rPr>
              <a:t> Water = Data flows (voice/data/video)</a:t>
            </a:r>
            <a:endParaRPr lang="en-US" altLang="zh-CN" dirty="0">
              <a:latin typeface="微软雅黑" panose="020B0503020204020204" pitchFamily="34" charset="-122"/>
              <a:ea typeface="微软雅黑" panose="020B0503020204020204" pitchFamily="34" charset="-122"/>
            </a:endParaRPr>
          </a:p>
        </p:txBody>
      </p:sp>
      <p:sp>
        <p:nvSpPr>
          <p:cNvPr id="16" name="矩形 15"/>
          <p:cNvSpPr/>
          <p:nvPr/>
        </p:nvSpPr>
        <p:spPr bwMode="auto">
          <a:xfrm>
            <a:off x="1007535" y="3993820"/>
            <a:ext cx="10464800" cy="1975858"/>
          </a:xfrm>
          <a:prstGeom prst="rect">
            <a:avLst/>
          </a:prstGeom>
          <a:noFill/>
          <a:ln w="9525">
            <a:solidFill>
              <a:schemeClr val="tx1">
                <a:lumMod val="50000"/>
                <a:lumOff val="50000"/>
              </a:schemeClr>
            </a:solidFill>
            <a:miter lim="800000"/>
            <a:headEnd/>
            <a:tailEnd/>
          </a:ln>
        </p:spPr>
        <p:txBody>
          <a:bodyPr vert="horz" wrap="square" lIns="91397" tIns="45699" rIns="91397" bIns="45699" numCol="1" rtlCol="0" anchor="t" anchorCtr="0" compatLnSpc="1">
            <a:prstTxWarp prst="textNoShape">
              <a:avLst/>
            </a:prstTxWarp>
          </a:bodyPr>
          <a:lstStyle/>
          <a:p>
            <a:pPr defTabSz="913942">
              <a:buClr>
                <a:srgbClr val="CC9900"/>
              </a:buClr>
              <a:buFont typeface="Wingdings" pitchFamily="2" charset="2"/>
              <a:buChar char="n"/>
            </a:pPr>
            <a:endParaRPr lang="en-US" altLang="zh-CN" sz="17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945783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6240016" y="1563489"/>
            <a:ext cx="5232317" cy="24459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21912" tIns="60956" rIns="121912" bIns="60956" rtlCol="0" anchor="ctr"/>
          <a:lstStyle/>
          <a:p>
            <a:pPr algn="ctr"/>
            <a:endParaRPr lang="en-US" altLang="zh-CN" sz="700" dirty="0">
              <a:latin typeface="微软雅黑" panose="020B0503020204020204" pitchFamily="34" charset="-122"/>
              <a:ea typeface="微软雅黑" panose="020B0503020204020204" pitchFamily="34" charset="-122"/>
            </a:endParaRPr>
          </a:p>
        </p:txBody>
      </p:sp>
      <p:sp>
        <p:nvSpPr>
          <p:cNvPr id="139" name="矩形 138"/>
          <p:cNvSpPr/>
          <p:nvPr/>
        </p:nvSpPr>
        <p:spPr>
          <a:xfrm>
            <a:off x="1019175" y="5717797"/>
            <a:ext cx="10453245" cy="663531"/>
          </a:xfrm>
          <a:prstGeom prst="rect">
            <a:avLst/>
          </a:prstGeom>
          <a:solidFill>
            <a:srgbClr val="EA5404"/>
          </a:solidFill>
          <a:ln w="9525">
            <a:noFill/>
            <a:miter lim="800000"/>
            <a:headEnd/>
            <a:tailEnd/>
          </a:ln>
          <a:effectLst/>
        </p:spPr>
        <p:txBody>
          <a:bodyPr wrap="square" lIns="0" tIns="0" rIns="0" bIns="0" rtlCol="0" anchor="ctr" anchorCtr="0">
            <a:noAutofit/>
          </a:bodyPr>
          <a:lstStyle/>
          <a:p>
            <a:pPr marL="122756">
              <a:lnSpc>
                <a:spcPct val="120000"/>
              </a:lnSpc>
              <a:buClr>
                <a:schemeClr val="bg1"/>
              </a:buClr>
            </a:pPr>
            <a:endParaRPr lang="en-US" altLang="zh-CN" sz="1900" b="1" i="1" dirty="0">
              <a:solidFill>
                <a:schemeClr val="bg1"/>
              </a:solidFill>
              <a:latin typeface="微软雅黑" panose="020B0503020204020204" pitchFamily="34" charset="-122"/>
              <a:ea typeface="微软雅黑" panose="020B0503020204020204" pitchFamily="34" charset="-122"/>
              <a:cs typeface="Arial" pitchFamily="34" charset="0"/>
            </a:endParaRPr>
          </a:p>
        </p:txBody>
      </p:sp>
      <p:sp>
        <p:nvSpPr>
          <p:cNvPr id="20" name="TextBox 19"/>
          <p:cNvSpPr txBox="1"/>
          <p:nvPr/>
        </p:nvSpPr>
        <p:spPr>
          <a:xfrm>
            <a:off x="1151454" y="1219761"/>
            <a:ext cx="4241913" cy="278548"/>
          </a:xfrm>
          <a:prstGeom prst="rect">
            <a:avLst/>
          </a:prstGeom>
          <a:noFill/>
          <a:ln>
            <a:noFill/>
          </a:ln>
          <a:effectLst/>
          <a:scene3d>
            <a:camera prst="orthographicFront">
              <a:rot lat="0" lon="0" rev="0"/>
            </a:camera>
            <a:lightRig rig="balanced" dir="t">
              <a:rot lat="0" lon="0" rev="8700000"/>
            </a:lightRig>
          </a:scene3d>
          <a:sp3d>
            <a:bevelT w="190500" h="38100"/>
          </a:sp3d>
        </p:spPr>
        <p:txBody>
          <a:bodyPr wrap="square" lIns="121860" tIns="60932" rIns="121860" bIns="60932" rtlCol="0" anchor="ctr">
            <a:noAutofit/>
          </a:bodyPr>
          <a:lstStyle/>
          <a:p>
            <a:pPr algn="ctr"/>
            <a:r>
              <a:rPr lang="en-US" altLang="zh-CN" sz="1200" b="1" dirty="0" smtClean="0">
                <a:solidFill>
                  <a:srgbClr val="C00000"/>
                </a:solidFill>
                <a:latin typeface="微软雅黑" panose="020B0503020204020204" pitchFamily="34" charset="-122"/>
                <a:ea typeface="微软雅黑" panose="020B0503020204020204" pitchFamily="34" charset="-122"/>
                <a:cs typeface="Arial" pitchFamily="34" charset="0"/>
              </a:rPr>
              <a:t>DC Layer 1 (infrastructure)</a:t>
            </a:r>
            <a:endParaRPr lang="en-US" altLang="zh-CN" sz="1200" b="1" dirty="0">
              <a:solidFill>
                <a:srgbClr val="C00000"/>
              </a:solidFill>
              <a:latin typeface="微软雅黑" panose="020B0503020204020204" pitchFamily="34" charset="-122"/>
              <a:ea typeface="微软雅黑" panose="020B0503020204020204" pitchFamily="34" charset="-122"/>
              <a:cs typeface="Arial" pitchFamily="34" charset="0"/>
            </a:endParaRPr>
          </a:p>
        </p:txBody>
      </p:sp>
      <p:sp>
        <p:nvSpPr>
          <p:cNvPr id="56" name="TextBox 55"/>
          <p:cNvSpPr txBox="1"/>
          <p:nvPr/>
        </p:nvSpPr>
        <p:spPr>
          <a:xfrm>
            <a:off x="1008063" y="5716303"/>
            <a:ext cx="9937104" cy="666935"/>
          </a:xfrm>
          <a:prstGeom prst="rect">
            <a:avLst/>
          </a:prstGeom>
          <a:noFill/>
        </p:spPr>
        <p:txBody>
          <a:bodyPr wrap="square" lIns="91397" tIns="45699" rIns="91397" bIns="45699" rtlCol="0">
            <a:spAutoFit/>
          </a:bodyPr>
          <a:lstStyle/>
          <a:p>
            <a:pPr algn="ctr"/>
            <a:r>
              <a:rPr lang="en-US" altLang="zh-CN" sz="1800" b="1" dirty="0" smtClean="0">
                <a:solidFill>
                  <a:schemeClr val="bg1"/>
                </a:solidFill>
                <a:latin typeface="微软雅黑" panose="020B0503020204020204" pitchFamily="34" charset="-122"/>
                <a:ea typeface="微软雅黑" panose="020B0503020204020204" pitchFamily="34" charset="-122"/>
              </a:rPr>
              <a:t>Functions of DC networks: connects to server, storage, and cross-DC resources. The computing network is the core of the DC networks.</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grpSp>
        <p:nvGrpSpPr>
          <p:cNvPr id="2" name="组合 115"/>
          <p:cNvGrpSpPr>
            <a:grpSpLocks noChangeAspect="1"/>
          </p:cNvGrpSpPr>
          <p:nvPr/>
        </p:nvGrpSpPr>
        <p:grpSpPr>
          <a:xfrm>
            <a:off x="1046378" y="1494712"/>
            <a:ext cx="5004733" cy="3056528"/>
            <a:chOff x="987821" y="616636"/>
            <a:chExt cx="6868959" cy="4023836"/>
          </a:xfrm>
        </p:grpSpPr>
        <p:pic>
          <p:nvPicPr>
            <p:cNvPr id="117" name="Picture 15" descr="机房鸟瞰图"/>
            <p:cNvPicPr>
              <a:picLocks noChangeAspect="1" noChangeArrowheads="1"/>
            </p:cNvPicPr>
            <p:nvPr/>
          </p:nvPicPr>
          <p:blipFill>
            <a:blip r:embed="rId3" cstate="print"/>
            <a:srcRect/>
            <a:stretch>
              <a:fillRect/>
            </a:stretch>
          </p:blipFill>
          <p:spPr bwMode="auto">
            <a:xfrm>
              <a:off x="987821" y="616636"/>
              <a:ext cx="6868959" cy="4023836"/>
            </a:xfrm>
            <a:prstGeom prst="rect">
              <a:avLst/>
            </a:prstGeom>
            <a:noFill/>
            <a:ln w="9525">
              <a:noFill/>
              <a:miter lim="800000"/>
              <a:headEnd/>
              <a:tailEnd/>
            </a:ln>
          </p:spPr>
        </p:pic>
        <p:sp>
          <p:nvSpPr>
            <p:cNvPr id="128" name="Text Box 14"/>
            <p:cNvSpPr txBox="1">
              <a:spLocks noChangeArrowheads="1"/>
            </p:cNvSpPr>
            <p:nvPr/>
          </p:nvSpPr>
          <p:spPr bwMode="auto">
            <a:xfrm>
              <a:off x="1151827" y="4118749"/>
              <a:ext cx="2766975" cy="398865"/>
            </a:xfrm>
            <a:prstGeom prst="rect">
              <a:avLst/>
            </a:prstGeom>
            <a:noFill/>
            <a:ln w="9525" algn="ctr">
              <a:noFill/>
              <a:miter lim="800000"/>
              <a:headEnd/>
              <a:tailEnd/>
            </a:ln>
          </p:spPr>
          <p:txBody>
            <a:bodyPr wrap="none" lIns="86688" tIns="43345" rIns="86688" bIns="43345">
              <a:spAutoFit/>
            </a:bodyPr>
            <a:lstStyle/>
            <a:p>
              <a:pPr defTabSz="1170200"/>
              <a:r>
                <a:rPr lang="en-US" altLang="zh-CN" sz="1400" b="1" dirty="0" smtClean="0">
                  <a:solidFill>
                    <a:schemeClr val="bg1"/>
                  </a:solidFill>
                  <a:latin typeface="微软雅黑" panose="020B0503020204020204" pitchFamily="34" charset="-122"/>
                  <a:ea typeface="微软雅黑" panose="020B0503020204020204" pitchFamily="34" charset="-122"/>
                </a:rPr>
                <a:t>DC equipment room</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grpSp>
      <p:sp>
        <p:nvSpPr>
          <p:cNvPr id="14" name="平行四边形 13"/>
          <p:cNvSpPr/>
          <p:nvPr/>
        </p:nvSpPr>
        <p:spPr>
          <a:xfrm rot="1293781">
            <a:off x="2398732" y="1934199"/>
            <a:ext cx="2276203" cy="218660"/>
          </a:xfrm>
          <a:custGeom>
            <a:avLst/>
            <a:gdLst>
              <a:gd name="connsiteX0" fmla="*/ 0 w 1952167"/>
              <a:gd name="connsiteY0" fmla="*/ 463729 h 463729"/>
              <a:gd name="connsiteX1" fmla="*/ 118316 w 1952167"/>
              <a:gd name="connsiteY1" fmla="*/ 0 h 463729"/>
              <a:gd name="connsiteX2" fmla="*/ 1952167 w 1952167"/>
              <a:gd name="connsiteY2" fmla="*/ 0 h 463729"/>
              <a:gd name="connsiteX3" fmla="*/ 1833851 w 1952167"/>
              <a:gd name="connsiteY3" fmla="*/ 463729 h 463729"/>
              <a:gd name="connsiteX4" fmla="*/ 0 w 1952167"/>
              <a:gd name="connsiteY4" fmla="*/ 463729 h 463729"/>
              <a:gd name="connsiteX0" fmla="*/ 0 w 1952167"/>
              <a:gd name="connsiteY0" fmla="*/ 463729 h 463729"/>
              <a:gd name="connsiteX1" fmla="*/ 161217 w 1952167"/>
              <a:gd name="connsiteY1" fmla="*/ 108562 h 463729"/>
              <a:gd name="connsiteX2" fmla="*/ 1952167 w 1952167"/>
              <a:gd name="connsiteY2" fmla="*/ 0 h 463729"/>
              <a:gd name="connsiteX3" fmla="*/ 1833851 w 1952167"/>
              <a:gd name="connsiteY3" fmla="*/ 463729 h 463729"/>
              <a:gd name="connsiteX4" fmla="*/ 0 w 1952167"/>
              <a:gd name="connsiteY4" fmla="*/ 463729 h 463729"/>
              <a:gd name="connsiteX0" fmla="*/ 0 w 1833851"/>
              <a:gd name="connsiteY0" fmla="*/ 466061 h 466061"/>
              <a:gd name="connsiteX1" fmla="*/ 161217 w 1833851"/>
              <a:gd name="connsiteY1" fmla="*/ 110894 h 466061"/>
              <a:gd name="connsiteX2" fmla="*/ 1825729 w 1833851"/>
              <a:gd name="connsiteY2" fmla="*/ 0 h 466061"/>
              <a:gd name="connsiteX3" fmla="*/ 1833851 w 1833851"/>
              <a:gd name="connsiteY3" fmla="*/ 466061 h 466061"/>
              <a:gd name="connsiteX4" fmla="*/ 0 w 1833851"/>
              <a:gd name="connsiteY4" fmla="*/ 466061 h 466061"/>
              <a:gd name="connsiteX0" fmla="*/ 0 w 1825729"/>
              <a:gd name="connsiteY0" fmla="*/ 466061 h 466061"/>
              <a:gd name="connsiteX1" fmla="*/ 161217 w 1825729"/>
              <a:gd name="connsiteY1" fmla="*/ 110894 h 466061"/>
              <a:gd name="connsiteX2" fmla="*/ 1825729 w 1825729"/>
              <a:gd name="connsiteY2" fmla="*/ 0 h 466061"/>
              <a:gd name="connsiteX3" fmla="*/ 1729300 w 1825729"/>
              <a:gd name="connsiteY3" fmla="*/ 413240 h 466061"/>
              <a:gd name="connsiteX4" fmla="*/ 0 w 1825729"/>
              <a:gd name="connsiteY4" fmla="*/ 466061 h 466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5729" h="466061">
                <a:moveTo>
                  <a:pt x="0" y="466061"/>
                </a:moveTo>
                <a:lnTo>
                  <a:pt x="161217" y="110894"/>
                </a:lnTo>
                <a:lnTo>
                  <a:pt x="1825729" y="0"/>
                </a:lnTo>
                <a:lnTo>
                  <a:pt x="1729300" y="413240"/>
                </a:lnTo>
                <a:lnTo>
                  <a:pt x="0" y="466061"/>
                </a:lnTo>
                <a:close/>
              </a:path>
            </a:pathLst>
          </a:cu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2" tIns="60956" rIns="121912" bIns="60956" rtlCol="0" anchor="ctr"/>
          <a:lstStyle/>
          <a:p>
            <a:pPr algn="ctr"/>
            <a:r>
              <a:rPr lang="en-US" altLang="zh-CN" sz="1100" b="1" dirty="0" smtClean="0">
                <a:solidFill>
                  <a:schemeClr val="tx1"/>
                </a:solidFill>
                <a:latin typeface="微软雅黑" panose="020B0503020204020204" pitchFamily="34" charset="-122"/>
                <a:ea typeface="微软雅黑" panose="020B0503020204020204" pitchFamily="34" charset="-122"/>
              </a:rPr>
              <a:t>Power distribution facilities</a:t>
            </a:r>
            <a:endParaRPr lang="en-US" altLang="zh-CN" sz="1100" b="1" dirty="0">
              <a:solidFill>
                <a:schemeClr val="tx1"/>
              </a:solidFill>
              <a:latin typeface="微软雅黑" panose="020B0503020204020204" pitchFamily="34" charset="-122"/>
              <a:ea typeface="微软雅黑" panose="020B0503020204020204" pitchFamily="34" charset="-122"/>
            </a:endParaRPr>
          </a:p>
        </p:txBody>
      </p:sp>
      <p:sp>
        <p:nvSpPr>
          <p:cNvPr id="129" name="平行四边形 13"/>
          <p:cNvSpPr/>
          <p:nvPr/>
        </p:nvSpPr>
        <p:spPr>
          <a:xfrm rot="1293781">
            <a:off x="1196971" y="2389133"/>
            <a:ext cx="2468488" cy="540316"/>
          </a:xfrm>
          <a:custGeom>
            <a:avLst/>
            <a:gdLst>
              <a:gd name="connsiteX0" fmla="*/ 0 w 1952167"/>
              <a:gd name="connsiteY0" fmla="*/ 463729 h 463729"/>
              <a:gd name="connsiteX1" fmla="*/ 118316 w 1952167"/>
              <a:gd name="connsiteY1" fmla="*/ 0 h 463729"/>
              <a:gd name="connsiteX2" fmla="*/ 1952167 w 1952167"/>
              <a:gd name="connsiteY2" fmla="*/ 0 h 463729"/>
              <a:gd name="connsiteX3" fmla="*/ 1833851 w 1952167"/>
              <a:gd name="connsiteY3" fmla="*/ 463729 h 463729"/>
              <a:gd name="connsiteX4" fmla="*/ 0 w 1952167"/>
              <a:gd name="connsiteY4" fmla="*/ 463729 h 463729"/>
              <a:gd name="connsiteX0" fmla="*/ 0 w 1952167"/>
              <a:gd name="connsiteY0" fmla="*/ 463729 h 463729"/>
              <a:gd name="connsiteX1" fmla="*/ 161217 w 1952167"/>
              <a:gd name="connsiteY1" fmla="*/ 108562 h 463729"/>
              <a:gd name="connsiteX2" fmla="*/ 1952167 w 1952167"/>
              <a:gd name="connsiteY2" fmla="*/ 0 h 463729"/>
              <a:gd name="connsiteX3" fmla="*/ 1833851 w 1952167"/>
              <a:gd name="connsiteY3" fmla="*/ 463729 h 463729"/>
              <a:gd name="connsiteX4" fmla="*/ 0 w 1952167"/>
              <a:gd name="connsiteY4" fmla="*/ 463729 h 463729"/>
              <a:gd name="connsiteX0" fmla="*/ 0 w 1833851"/>
              <a:gd name="connsiteY0" fmla="*/ 466061 h 466061"/>
              <a:gd name="connsiteX1" fmla="*/ 161217 w 1833851"/>
              <a:gd name="connsiteY1" fmla="*/ 110894 h 466061"/>
              <a:gd name="connsiteX2" fmla="*/ 1825729 w 1833851"/>
              <a:gd name="connsiteY2" fmla="*/ 0 h 466061"/>
              <a:gd name="connsiteX3" fmla="*/ 1833851 w 1833851"/>
              <a:gd name="connsiteY3" fmla="*/ 466061 h 466061"/>
              <a:gd name="connsiteX4" fmla="*/ 0 w 1833851"/>
              <a:gd name="connsiteY4" fmla="*/ 466061 h 466061"/>
              <a:gd name="connsiteX0" fmla="*/ 0 w 1825729"/>
              <a:gd name="connsiteY0" fmla="*/ 466061 h 466061"/>
              <a:gd name="connsiteX1" fmla="*/ 161217 w 1825729"/>
              <a:gd name="connsiteY1" fmla="*/ 110894 h 466061"/>
              <a:gd name="connsiteX2" fmla="*/ 1825729 w 1825729"/>
              <a:gd name="connsiteY2" fmla="*/ 0 h 466061"/>
              <a:gd name="connsiteX3" fmla="*/ 1729300 w 1825729"/>
              <a:gd name="connsiteY3" fmla="*/ 413240 h 466061"/>
              <a:gd name="connsiteX4" fmla="*/ 0 w 1825729"/>
              <a:gd name="connsiteY4" fmla="*/ 466061 h 466061"/>
              <a:gd name="connsiteX0" fmla="*/ 0 w 1825729"/>
              <a:gd name="connsiteY0" fmla="*/ 466061 h 1345755"/>
              <a:gd name="connsiteX1" fmla="*/ 161217 w 1825729"/>
              <a:gd name="connsiteY1" fmla="*/ 110894 h 1345755"/>
              <a:gd name="connsiteX2" fmla="*/ 1825729 w 1825729"/>
              <a:gd name="connsiteY2" fmla="*/ 0 h 1345755"/>
              <a:gd name="connsiteX3" fmla="*/ 1211532 w 1825729"/>
              <a:gd name="connsiteY3" fmla="*/ 1345755 h 1345755"/>
              <a:gd name="connsiteX4" fmla="*/ 0 w 1825729"/>
              <a:gd name="connsiteY4" fmla="*/ 466061 h 1345755"/>
              <a:gd name="connsiteX0" fmla="*/ 0 w 1435394"/>
              <a:gd name="connsiteY0" fmla="*/ 456230 h 1335924"/>
              <a:gd name="connsiteX1" fmla="*/ 161217 w 1435394"/>
              <a:gd name="connsiteY1" fmla="*/ 101063 h 1335924"/>
              <a:gd name="connsiteX2" fmla="*/ 1435394 w 1435394"/>
              <a:gd name="connsiteY2" fmla="*/ 0 h 1335924"/>
              <a:gd name="connsiteX3" fmla="*/ 1211532 w 1435394"/>
              <a:gd name="connsiteY3" fmla="*/ 1335924 h 1335924"/>
              <a:gd name="connsiteX4" fmla="*/ 0 w 1435394"/>
              <a:gd name="connsiteY4" fmla="*/ 456230 h 1335924"/>
              <a:gd name="connsiteX0" fmla="*/ 0 w 1816307"/>
              <a:gd name="connsiteY0" fmla="*/ 1117871 h 1335924"/>
              <a:gd name="connsiteX1" fmla="*/ 542130 w 1816307"/>
              <a:gd name="connsiteY1" fmla="*/ 101063 h 1335924"/>
              <a:gd name="connsiteX2" fmla="*/ 1816307 w 1816307"/>
              <a:gd name="connsiteY2" fmla="*/ 0 h 1335924"/>
              <a:gd name="connsiteX3" fmla="*/ 1592445 w 1816307"/>
              <a:gd name="connsiteY3" fmla="*/ 1335924 h 1335924"/>
              <a:gd name="connsiteX4" fmla="*/ 0 w 1816307"/>
              <a:gd name="connsiteY4" fmla="*/ 1117871 h 1335924"/>
              <a:gd name="connsiteX0" fmla="*/ 0 w 1816307"/>
              <a:gd name="connsiteY0" fmla="*/ 1117871 h 1151655"/>
              <a:gd name="connsiteX1" fmla="*/ 542130 w 1816307"/>
              <a:gd name="connsiteY1" fmla="*/ 101063 h 1151655"/>
              <a:gd name="connsiteX2" fmla="*/ 1816307 w 1816307"/>
              <a:gd name="connsiteY2" fmla="*/ 0 h 1151655"/>
              <a:gd name="connsiteX3" fmla="*/ 1577541 w 1816307"/>
              <a:gd name="connsiteY3" fmla="*/ 1151655 h 1151655"/>
              <a:gd name="connsiteX4" fmla="*/ 0 w 1816307"/>
              <a:gd name="connsiteY4" fmla="*/ 1117871 h 1151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6307" h="1151655">
                <a:moveTo>
                  <a:pt x="0" y="1117871"/>
                </a:moveTo>
                <a:lnTo>
                  <a:pt x="542130" y="101063"/>
                </a:lnTo>
                <a:lnTo>
                  <a:pt x="1816307" y="0"/>
                </a:lnTo>
                <a:lnTo>
                  <a:pt x="1577541" y="1151655"/>
                </a:lnTo>
                <a:lnTo>
                  <a:pt x="0" y="1117871"/>
                </a:lnTo>
                <a:close/>
              </a:path>
            </a:pathLst>
          </a:custGeom>
          <a:solidFill>
            <a:srgbClr val="FFC0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2" tIns="60956" rIns="121912" bIns="60956" rtlCol="0" anchor="ctr"/>
          <a:lstStyle/>
          <a:p>
            <a:pPr algn="ctr"/>
            <a:r>
              <a:rPr lang="en-US" altLang="zh-CN" sz="1100" b="1" dirty="0" smtClean="0">
                <a:solidFill>
                  <a:schemeClr val="tx1"/>
                </a:solidFill>
                <a:latin typeface="微软雅黑" panose="020B0503020204020204" pitchFamily="34" charset="-122"/>
                <a:ea typeface="微软雅黑" panose="020B0503020204020204" pitchFamily="34" charset="-122"/>
              </a:rPr>
              <a:t>Cabinets + Cabling system</a:t>
            </a:r>
            <a:endParaRPr lang="en-US" altLang="zh-CN" sz="1100" b="1" dirty="0">
              <a:solidFill>
                <a:schemeClr val="tx1"/>
              </a:solidFill>
              <a:latin typeface="微软雅黑" panose="020B0503020204020204" pitchFamily="34" charset="-122"/>
              <a:ea typeface="微软雅黑" panose="020B0503020204020204" pitchFamily="34" charset="-122"/>
            </a:endParaRPr>
          </a:p>
        </p:txBody>
      </p:sp>
      <p:sp>
        <p:nvSpPr>
          <p:cNvPr id="130" name="平行四边形 13"/>
          <p:cNvSpPr/>
          <p:nvPr/>
        </p:nvSpPr>
        <p:spPr>
          <a:xfrm rot="1293781">
            <a:off x="707583" y="3198314"/>
            <a:ext cx="2105968" cy="143391"/>
          </a:xfrm>
          <a:custGeom>
            <a:avLst/>
            <a:gdLst>
              <a:gd name="connsiteX0" fmla="*/ 0 w 1952167"/>
              <a:gd name="connsiteY0" fmla="*/ 463729 h 463729"/>
              <a:gd name="connsiteX1" fmla="*/ 118316 w 1952167"/>
              <a:gd name="connsiteY1" fmla="*/ 0 h 463729"/>
              <a:gd name="connsiteX2" fmla="*/ 1952167 w 1952167"/>
              <a:gd name="connsiteY2" fmla="*/ 0 h 463729"/>
              <a:gd name="connsiteX3" fmla="*/ 1833851 w 1952167"/>
              <a:gd name="connsiteY3" fmla="*/ 463729 h 463729"/>
              <a:gd name="connsiteX4" fmla="*/ 0 w 1952167"/>
              <a:gd name="connsiteY4" fmla="*/ 463729 h 463729"/>
              <a:gd name="connsiteX0" fmla="*/ 0 w 1952167"/>
              <a:gd name="connsiteY0" fmla="*/ 463729 h 463729"/>
              <a:gd name="connsiteX1" fmla="*/ 161217 w 1952167"/>
              <a:gd name="connsiteY1" fmla="*/ 108562 h 463729"/>
              <a:gd name="connsiteX2" fmla="*/ 1952167 w 1952167"/>
              <a:gd name="connsiteY2" fmla="*/ 0 h 463729"/>
              <a:gd name="connsiteX3" fmla="*/ 1833851 w 1952167"/>
              <a:gd name="connsiteY3" fmla="*/ 463729 h 463729"/>
              <a:gd name="connsiteX4" fmla="*/ 0 w 1952167"/>
              <a:gd name="connsiteY4" fmla="*/ 463729 h 463729"/>
              <a:gd name="connsiteX0" fmla="*/ 0 w 1833851"/>
              <a:gd name="connsiteY0" fmla="*/ 466061 h 466061"/>
              <a:gd name="connsiteX1" fmla="*/ 161217 w 1833851"/>
              <a:gd name="connsiteY1" fmla="*/ 110894 h 466061"/>
              <a:gd name="connsiteX2" fmla="*/ 1825729 w 1833851"/>
              <a:gd name="connsiteY2" fmla="*/ 0 h 466061"/>
              <a:gd name="connsiteX3" fmla="*/ 1833851 w 1833851"/>
              <a:gd name="connsiteY3" fmla="*/ 466061 h 466061"/>
              <a:gd name="connsiteX4" fmla="*/ 0 w 1833851"/>
              <a:gd name="connsiteY4" fmla="*/ 466061 h 466061"/>
              <a:gd name="connsiteX0" fmla="*/ 0 w 1825729"/>
              <a:gd name="connsiteY0" fmla="*/ 466061 h 466061"/>
              <a:gd name="connsiteX1" fmla="*/ 161217 w 1825729"/>
              <a:gd name="connsiteY1" fmla="*/ 110894 h 466061"/>
              <a:gd name="connsiteX2" fmla="*/ 1825729 w 1825729"/>
              <a:gd name="connsiteY2" fmla="*/ 0 h 466061"/>
              <a:gd name="connsiteX3" fmla="*/ 1729300 w 1825729"/>
              <a:gd name="connsiteY3" fmla="*/ 413240 h 466061"/>
              <a:gd name="connsiteX4" fmla="*/ 0 w 1825729"/>
              <a:gd name="connsiteY4" fmla="*/ 466061 h 466061"/>
              <a:gd name="connsiteX0" fmla="*/ 0 w 1769030"/>
              <a:gd name="connsiteY0" fmla="*/ 381363 h 413240"/>
              <a:gd name="connsiteX1" fmla="*/ 104518 w 1769030"/>
              <a:gd name="connsiteY1" fmla="*/ 110894 h 413240"/>
              <a:gd name="connsiteX2" fmla="*/ 1769030 w 1769030"/>
              <a:gd name="connsiteY2" fmla="*/ 0 h 413240"/>
              <a:gd name="connsiteX3" fmla="*/ 1672601 w 1769030"/>
              <a:gd name="connsiteY3" fmla="*/ 413240 h 413240"/>
              <a:gd name="connsiteX4" fmla="*/ 0 w 1769030"/>
              <a:gd name="connsiteY4" fmla="*/ 381363 h 413240"/>
              <a:gd name="connsiteX0" fmla="*/ 0 w 1769030"/>
              <a:gd name="connsiteY0" fmla="*/ 381363 h 413240"/>
              <a:gd name="connsiteX1" fmla="*/ 104518 w 1769030"/>
              <a:gd name="connsiteY1" fmla="*/ 110894 h 413240"/>
              <a:gd name="connsiteX2" fmla="*/ 1769030 w 1769030"/>
              <a:gd name="connsiteY2" fmla="*/ 0 h 413240"/>
              <a:gd name="connsiteX3" fmla="*/ 1672601 w 1769030"/>
              <a:gd name="connsiteY3" fmla="*/ 413240 h 413240"/>
              <a:gd name="connsiteX4" fmla="*/ 0 w 1769030"/>
              <a:gd name="connsiteY4" fmla="*/ 381363 h 413240"/>
              <a:gd name="connsiteX0" fmla="*/ 0 w 1755190"/>
              <a:gd name="connsiteY0" fmla="*/ 305195 h 337072"/>
              <a:gd name="connsiteX1" fmla="*/ 104518 w 1755190"/>
              <a:gd name="connsiteY1" fmla="*/ 34726 h 337072"/>
              <a:gd name="connsiteX2" fmla="*/ 1755190 w 1755190"/>
              <a:gd name="connsiteY2" fmla="*/ 0 h 337072"/>
              <a:gd name="connsiteX3" fmla="*/ 1672601 w 1755190"/>
              <a:gd name="connsiteY3" fmla="*/ 337072 h 337072"/>
              <a:gd name="connsiteX4" fmla="*/ 0 w 1755190"/>
              <a:gd name="connsiteY4" fmla="*/ 305195 h 337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5190" h="337072">
                <a:moveTo>
                  <a:pt x="0" y="305195"/>
                </a:moveTo>
                <a:lnTo>
                  <a:pt x="104518" y="34726"/>
                </a:lnTo>
                <a:lnTo>
                  <a:pt x="1755190" y="0"/>
                </a:lnTo>
                <a:lnTo>
                  <a:pt x="1672601" y="337072"/>
                </a:lnTo>
                <a:lnTo>
                  <a:pt x="0" y="305195"/>
                </a:lnTo>
                <a:close/>
              </a:path>
            </a:pathLst>
          </a:cu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2" tIns="60956" rIns="121912" bIns="60956" rtlCol="0" anchor="ctr"/>
          <a:lstStyle/>
          <a:p>
            <a:pPr algn="ctr"/>
            <a:r>
              <a:rPr lang="en-US" altLang="zh-CN" sz="1100" b="1" dirty="0" smtClean="0">
                <a:solidFill>
                  <a:schemeClr val="tx1"/>
                </a:solidFill>
                <a:latin typeface="微软雅黑" panose="020B0503020204020204" pitchFamily="34" charset="-122"/>
                <a:ea typeface="微软雅黑" panose="020B0503020204020204" pitchFamily="34" charset="-122"/>
              </a:rPr>
              <a:t>Cooling facilities</a:t>
            </a:r>
            <a:endParaRPr lang="en-US" altLang="zh-CN" sz="1100" b="1" dirty="0">
              <a:solidFill>
                <a:schemeClr val="tx1"/>
              </a:solidFill>
              <a:latin typeface="微软雅黑" panose="020B0503020204020204" pitchFamily="34" charset="-122"/>
              <a:ea typeface="微软雅黑" panose="020B0503020204020204" pitchFamily="34" charset="-122"/>
            </a:endParaRPr>
          </a:p>
        </p:txBody>
      </p:sp>
      <p:sp>
        <p:nvSpPr>
          <p:cNvPr id="131" name="平行四边形 13"/>
          <p:cNvSpPr/>
          <p:nvPr/>
        </p:nvSpPr>
        <p:spPr>
          <a:xfrm rot="1293781">
            <a:off x="3411374" y="2674894"/>
            <a:ext cx="813397" cy="1062725"/>
          </a:xfrm>
          <a:custGeom>
            <a:avLst/>
            <a:gdLst>
              <a:gd name="connsiteX0" fmla="*/ 0 w 1952167"/>
              <a:gd name="connsiteY0" fmla="*/ 463729 h 463729"/>
              <a:gd name="connsiteX1" fmla="*/ 118316 w 1952167"/>
              <a:gd name="connsiteY1" fmla="*/ 0 h 463729"/>
              <a:gd name="connsiteX2" fmla="*/ 1952167 w 1952167"/>
              <a:gd name="connsiteY2" fmla="*/ 0 h 463729"/>
              <a:gd name="connsiteX3" fmla="*/ 1833851 w 1952167"/>
              <a:gd name="connsiteY3" fmla="*/ 463729 h 463729"/>
              <a:gd name="connsiteX4" fmla="*/ 0 w 1952167"/>
              <a:gd name="connsiteY4" fmla="*/ 463729 h 463729"/>
              <a:gd name="connsiteX0" fmla="*/ 0 w 1952167"/>
              <a:gd name="connsiteY0" fmla="*/ 463729 h 463729"/>
              <a:gd name="connsiteX1" fmla="*/ 161217 w 1952167"/>
              <a:gd name="connsiteY1" fmla="*/ 108562 h 463729"/>
              <a:gd name="connsiteX2" fmla="*/ 1952167 w 1952167"/>
              <a:gd name="connsiteY2" fmla="*/ 0 h 463729"/>
              <a:gd name="connsiteX3" fmla="*/ 1833851 w 1952167"/>
              <a:gd name="connsiteY3" fmla="*/ 463729 h 463729"/>
              <a:gd name="connsiteX4" fmla="*/ 0 w 1952167"/>
              <a:gd name="connsiteY4" fmla="*/ 463729 h 463729"/>
              <a:gd name="connsiteX0" fmla="*/ 0 w 1833851"/>
              <a:gd name="connsiteY0" fmla="*/ 466061 h 466061"/>
              <a:gd name="connsiteX1" fmla="*/ 161217 w 1833851"/>
              <a:gd name="connsiteY1" fmla="*/ 110894 h 466061"/>
              <a:gd name="connsiteX2" fmla="*/ 1825729 w 1833851"/>
              <a:gd name="connsiteY2" fmla="*/ 0 h 466061"/>
              <a:gd name="connsiteX3" fmla="*/ 1833851 w 1833851"/>
              <a:gd name="connsiteY3" fmla="*/ 466061 h 466061"/>
              <a:gd name="connsiteX4" fmla="*/ 0 w 1833851"/>
              <a:gd name="connsiteY4" fmla="*/ 466061 h 466061"/>
              <a:gd name="connsiteX0" fmla="*/ 0 w 1825729"/>
              <a:gd name="connsiteY0" fmla="*/ 466061 h 466061"/>
              <a:gd name="connsiteX1" fmla="*/ 161217 w 1825729"/>
              <a:gd name="connsiteY1" fmla="*/ 110894 h 466061"/>
              <a:gd name="connsiteX2" fmla="*/ 1825729 w 1825729"/>
              <a:gd name="connsiteY2" fmla="*/ 0 h 466061"/>
              <a:gd name="connsiteX3" fmla="*/ 1729300 w 1825729"/>
              <a:gd name="connsiteY3" fmla="*/ 413240 h 466061"/>
              <a:gd name="connsiteX4" fmla="*/ 0 w 1825729"/>
              <a:gd name="connsiteY4" fmla="*/ 466061 h 466061"/>
              <a:gd name="connsiteX0" fmla="*/ 0 w 3414121"/>
              <a:gd name="connsiteY0" fmla="*/ 440781 h 440781"/>
              <a:gd name="connsiteX1" fmla="*/ 161217 w 3414121"/>
              <a:gd name="connsiteY1" fmla="*/ 85614 h 440781"/>
              <a:gd name="connsiteX2" fmla="*/ 3414121 w 3414121"/>
              <a:gd name="connsiteY2" fmla="*/ 0 h 440781"/>
              <a:gd name="connsiteX3" fmla="*/ 1729300 w 3414121"/>
              <a:gd name="connsiteY3" fmla="*/ 387960 h 440781"/>
              <a:gd name="connsiteX4" fmla="*/ 0 w 3414121"/>
              <a:gd name="connsiteY4" fmla="*/ 440781 h 440781"/>
              <a:gd name="connsiteX0" fmla="*/ 0 w 3414121"/>
              <a:gd name="connsiteY0" fmla="*/ 450765 h 450765"/>
              <a:gd name="connsiteX1" fmla="*/ 278134 w 3414121"/>
              <a:gd name="connsiteY1" fmla="*/ 0 h 450765"/>
              <a:gd name="connsiteX2" fmla="*/ 3414121 w 3414121"/>
              <a:gd name="connsiteY2" fmla="*/ 9984 h 450765"/>
              <a:gd name="connsiteX3" fmla="*/ 1729300 w 3414121"/>
              <a:gd name="connsiteY3" fmla="*/ 397944 h 450765"/>
              <a:gd name="connsiteX4" fmla="*/ 0 w 3414121"/>
              <a:gd name="connsiteY4" fmla="*/ 450765 h 450765"/>
              <a:gd name="connsiteX0" fmla="*/ 0 w 6006081"/>
              <a:gd name="connsiteY0" fmla="*/ 450321 h 450321"/>
              <a:gd name="connsiteX1" fmla="*/ 2870094 w 6006081"/>
              <a:gd name="connsiteY1" fmla="*/ 0 h 450321"/>
              <a:gd name="connsiteX2" fmla="*/ 6006081 w 6006081"/>
              <a:gd name="connsiteY2" fmla="*/ 9984 h 450321"/>
              <a:gd name="connsiteX3" fmla="*/ 4321260 w 6006081"/>
              <a:gd name="connsiteY3" fmla="*/ 397944 h 450321"/>
              <a:gd name="connsiteX4" fmla="*/ 0 w 6006081"/>
              <a:gd name="connsiteY4" fmla="*/ 450321 h 450321"/>
              <a:gd name="connsiteX0" fmla="*/ 0 w 6006081"/>
              <a:gd name="connsiteY0" fmla="*/ 450321 h 460566"/>
              <a:gd name="connsiteX1" fmla="*/ 2870094 w 6006081"/>
              <a:gd name="connsiteY1" fmla="*/ 0 h 460566"/>
              <a:gd name="connsiteX2" fmla="*/ 6006081 w 6006081"/>
              <a:gd name="connsiteY2" fmla="*/ 9984 h 460566"/>
              <a:gd name="connsiteX3" fmla="*/ 4922708 w 6006081"/>
              <a:gd name="connsiteY3" fmla="*/ 460566 h 460566"/>
              <a:gd name="connsiteX4" fmla="*/ 0 w 6006081"/>
              <a:gd name="connsiteY4" fmla="*/ 450321 h 460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6081" h="460566">
                <a:moveTo>
                  <a:pt x="0" y="450321"/>
                </a:moveTo>
                <a:lnTo>
                  <a:pt x="2870094" y="0"/>
                </a:lnTo>
                <a:lnTo>
                  <a:pt x="6006081" y="9984"/>
                </a:lnTo>
                <a:lnTo>
                  <a:pt x="4922708" y="460566"/>
                </a:lnTo>
                <a:lnTo>
                  <a:pt x="0" y="450321"/>
                </a:lnTo>
                <a:close/>
              </a:path>
            </a:pathLst>
          </a:cu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0" tIns="60956" rIns="0" bIns="60956" rtlCol="0" anchor="ctr"/>
          <a:lstStyle/>
          <a:p>
            <a:pPr algn="ctr"/>
            <a:r>
              <a:rPr lang="en-US" altLang="zh-CN" sz="1100" b="1" dirty="0" smtClean="0">
                <a:solidFill>
                  <a:schemeClr val="tx1"/>
                </a:solidFill>
                <a:latin typeface="微软雅黑" panose="020B0503020204020204" pitchFamily="34" charset="-122"/>
                <a:ea typeface="微软雅黑" panose="020B0503020204020204" pitchFamily="34" charset="-122"/>
              </a:rPr>
              <a:t>Management and O&amp;M center</a:t>
            </a:r>
            <a:endParaRPr lang="en-US" altLang="zh-CN" sz="1100" b="1" dirty="0">
              <a:solidFill>
                <a:schemeClr val="tx1"/>
              </a:solidFill>
              <a:latin typeface="微软雅黑" panose="020B0503020204020204" pitchFamily="34" charset="-122"/>
              <a:ea typeface="微软雅黑" panose="020B0503020204020204" pitchFamily="34" charset="-122"/>
            </a:endParaRPr>
          </a:p>
        </p:txBody>
      </p:sp>
      <p:sp>
        <p:nvSpPr>
          <p:cNvPr id="114" name="TextBox 19"/>
          <p:cNvSpPr txBox="1"/>
          <p:nvPr/>
        </p:nvSpPr>
        <p:spPr>
          <a:xfrm>
            <a:off x="6992569" y="1219761"/>
            <a:ext cx="4241913" cy="278548"/>
          </a:xfrm>
          <a:prstGeom prst="rect">
            <a:avLst/>
          </a:prstGeom>
          <a:noFill/>
          <a:ln>
            <a:noFill/>
          </a:ln>
          <a:effectLst/>
          <a:scene3d>
            <a:camera prst="orthographicFront">
              <a:rot lat="0" lon="0" rev="0"/>
            </a:camera>
            <a:lightRig rig="balanced" dir="t">
              <a:rot lat="0" lon="0" rev="8700000"/>
            </a:lightRig>
          </a:scene3d>
          <a:sp3d>
            <a:bevelT w="190500" h="38100"/>
          </a:sp3d>
        </p:spPr>
        <p:txBody>
          <a:bodyPr wrap="square" lIns="121860" tIns="60932" rIns="121860" bIns="60932" rtlCol="0" anchor="ctr">
            <a:noAutofit/>
          </a:bodyPr>
          <a:lstStyle/>
          <a:p>
            <a:pPr algn="ctr"/>
            <a:r>
              <a:rPr lang="en-US" altLang="zh-CN" sz="1200" b="1" dirty="0" smtClean="0">
                <a:solidFill>
                  <a:srgbClr val="C00000"/>
                </a:solidFill>
                <a:latin typeface="微软雅黑" panose="020B0503020204020204" pitchFamily="34" charset="-122"/>
                <a:ea typeface="微软雅黑" panose="020B0503020204020204" pitchFamily="34" charset="-122"/>
                <a:cs typeface="Arial" pitchFamily="34" charset="0"/>
              </a:rPr>
              <a:t>DC Layer 2 (ICT devices)</a:t>
            </a:r>
            <a:endParaRPr lang="en-US" altLang="zh-CN" sz="1200" b="1" dirty="0">
              <a:solidFill>
                <a:srgbClr val="C00000"/>
              </a:solidFill>
              <a:latin typeface="微软雅黑" panose="020B0503020204020204" pitchFamily="34" charset="-122"/>
              <a:ea typeface="微软雅黑" panose="020B0503020204020204" pitchFamily="34" charset="-122"/>
              <a:cs typeface="Arial" pitchFamily="34" charset="0"/>
            </a:endParaRPr>
          </a:p>
        </p:txBody>
      </p:sp>
      <p:grpSp>
        <p:nvGrpSpPr>
          <p:cNvPr id="3" name="组合 27"/>
          <p:cNvGrpSpPr/>
          <p:nvPr/>
        </p:nvGrpSpPr>
        <p:grpSpPr>
          <a:xfrm>
            <a:off x="6701893" y="2427475"/>
            <a:ext cx="4734545" cy="1380378"/>
            <a:chOff x="4879208" y="1659718"/>
            <a:chExt cx="4000947" cy="2548910"/>
          </a:xfrm>
        </p:grpSpPr>
        <p:pic>
          <p:nvPicPr>
            <p:cNvPr id="16" name="Picture 7"/>
            <p:cNvPicPr>
              <a:picLocks noChangeAspect="1" noChangeArrowheads="1"/>
            </p:cNvPicPr>
            <p:nvPr/>
          </p:nvPicPr>
          <p:blipFill>
            <a:blip r:embed="rId4" cstate="print"/>
            <a:srcRect/>
            <a:stretch>
              <a:fillRect/>
            </a:stretch>
          </p:blipFill>
          <p:spPr bwMode="auto">
            <a:xfrm>
              <a:off x="4879208" y="1659718"/>
              <a:ext cx="4000947" cy="2453085"/>
            </a:xfrm>
            <a:prstGeom prst="rect">
              <a:avLst/>
            </a:prstGeom>
            <a:solidFill>
              <a:srgbClr val="FF6600"/>
            </a:solidFill>
          </p:spPr>
        </p:pic>
        <p:sp>
          <p:nvSpPr>
            <p:cNvPr id="21" name="矩形 20"/>
            <p:cNvSpPr/>
            <p:nvPr/>
          </p:nvSpPr>
          <p:spPr>
            <a:xfrm rot="1363222">
              <a:off x="5284418" y="2687884"/>
              <a:ext cx="2218996" cy="1141904"/>
            </a:xfrm>
            <a:custGeom>
              <a:avLst/>
              <a:gdLst>
                <a:gd name="connsiteX0" fmla="*/ 0 w 2031823"/>
                <a:gd name="connsiteY0" fmla="*/ 0 h 1075474"/>
                <a:gd name="connsiteX1" fmla="*/ 2031823 w 2031823"/>
                <a:gd name="connsiteY1" fmla="*/ 0 h 1075474"/>
                <a:gd name="connsiteX2" fmla="*/ 2031823 w 2031823"/>
                <a:gd name="connsiteY2" fmla="*/ 1075474 h 1075474"/>
                <a:gd name="connsiteX3" fmla="*/ 0 w 2031823"/>
                <a:gd name="connsiteY3" fmla="*/ 1075474 h 1075474"/>
                <a:gd name="connsiteX4" fmla="*/ 0 w 2031823"/>
                <a:gd name="connsiteY4" fmla="*/ 0 h 1075474"/>
                <a:gd name="connsiteX0" fmla="*/ 138264 w 2031823"/>
                <a:gd name="connsiteY0" fmla="*/ 73486 h 1075474"/>
                <a:gd name="connsiteX1" fmla="*/ 2031823 w 2031823"/>
                <a:gd name="connsiteY1" fmla="*/ 0 h 1075474"/>
                <a:gd name="connsiteX2" fmla="*/ 2031823 w 2031823"/>
                <a:gd name="connsiteY2" fmla="*/ 1075474 h 1075474"/>
                <a:gd name="connsiteX3" fmla="*/ 0 w 2031823"/>
                <a:gd name="connsiteY3" fmla="*/ 1075474 h 1075474"/>
                <a:gd name="connsiteX4" fmla="*/ 138264 w 2031823"/>
                <a:gd name="connsiteY4" fmla="*/ 73486 h 1075474"/>
                <a:gd name="connsiteX0" fmla="*/ 138264 w 2031823"/>
                <a:gd name="connsiteY0" fmla="*/ 213851 h 1215839"/>
                <a:gd name="connsiteX1" fmla="*/ 1853611 w 2031823"/>
                <a:gd name="connsiteY1" fmla="*/ 0 h 1215839"/>
                <a:gd name="connsiteX2" fmla="*/ 2031823 w 2031823"/>
                <a:gd name="connsiteY2" fmla="*/ 1215839 h 1215839"/>
                <a:gd name="connsiteX3" fmla="*/ 0 w 2031823"/>
                <a:gd name="connsiteY3" fmla="*/ 1215839 h 1215839"/>
                <a:gd name="connsiteX4" fmla="*/ 138264 w 2031823"/>
                <a:gd name="connsiteY4" fmla="*/ 213851 h 1215839"/>
                <a:gd name="connsiteX0" fmla="*/ 138264 w 1853611"/>
                <a:gd name="connsiteY0" fmla="*/ 213851 h 1215839"/>
                <a:gd name="connsiteX1" fmla="*/ 1853611 w 1853611"/>
                <a:gd name="connsiteY1" fmla="*/ 0 h 1215839"/>
                <a:gd name="connsiteX2" fmla="*/ 1790737 w 1853611"/>
                <a:gd name="connsiteY2" fmla="*/ 982364 h 1215839"/>
                <a:gd name="connsiteX3" fmla="*/ 0 w 1853611"/>
                <a:gd name="connsiteY3" fmla="*/ 1215839 h 1215839"/>
                <a:gd name="connsiteX4" fmla="*/ 138264 w 1853611"/>
                <a:gd name="connsiteY4" fmla="*/ 213851 h 1215839"/>
                <a:gd name="connsiteX0" fmla="*/ 330193 w 2045540"/>
                <a:gd name="connsiteY0" fmla="*/ 213851 h 985668"/>
                <a:gd name="connsiteX1" fmla="*/ 2045540 w 2045540"/>
                <a:gd name="connsiteY1" fmla="*/ 0 h 985668"/>
                <a:gd name="connsiteX2" fmla="*/ 1982666 w 2045540"/>
                <a:gd name="connsiteY2" fmla="*/ 982364 h 985668"/>
                <a:gd name="connsiteX3" fmla="*/ 0 w 2045540"/>
                <a:gd name="connsiteY3" fmla="*/ 985668 h 985668"/>
                <a:gd name="connsiteX4" fmla="*/ 330193 w 2045540"/>
                <a:gd name="connsiteY4" fmla="*/ 213851 h 985668"/>
                <a:gd name="connsiteX0" fmla="*/ 348615 w 2063962"/>
                <a:gd name="connsiteY0" fmla="*/ 213851 h 1112819"/>
                <a:gd name="connsiteX1" fmla="*/ 2063962 w 2063962"/>
                <a:gd name="connsiteY1" fmla="*/ 0 h 1112819"/>
                <a:gd name="connsiteX2" fmla="*/ 2001088 w 2063962"/>
                <a:gd name="connsiteY2" fmla="*/ 982364 h 1112819"/>
                <a:gd name="connsiteX3" fmla="*/ 0 w 2063962"/>
                <a:gd name="connsiteY3" fmla="*/ 1112819 h 1112819"/>
                <a:gd name="connsiteX4" fmla="*/ 348615 w 2063962"/>
                <a:gd name="connsiteY4" fmla="*/ 213851 h 1112819"/>
                <a:gd name="connsiteX0" fmla="*/ 396121 w 2063962"/>
                <a:gd name="connsiteY0" fmla="*/ 241733 h 1112819"/>
                <a:gd name="connsiteX1" fmla="*/ 2063962 w 2063962"/>
                <a:gd name="connsiteY1" fmla="*/ 0 h 1112819"/>
                <a:gd name="connsiteX2" fmla="*/ 2001088 w 2063962"/>
                <a:gd name="connsiteY2" fmla="*/ 982364 h 1112819"/>
                <a:gd name="connsiteX3" fmla="*/ 0 w 2063962"/>
                <a:gd name="connsiteY3" fmla="*/ 1112819 h 1112819"/>
                <a:gd name="connsiteX4" fmla="*/ 396121 w 2063962"/>
                <a:gd name="connsiteY4" fmla="*/ 241733 h 1112819"/>
                <a:gd name="connsiteX0" fmla="*/ 396121 w 2159675"/>
                <a:gd name="connsiteY0" fmla="*/ 269867 h 1140953"/>
                <a:gd name="connsiteX1" fmla="*/ 2159675 w 2159675"/>
                <a:gd name="connsiteY1" fmla="*/ 0 h 1140953"/>
                <a:gd name="connsiteX2" fmla="*/ 2001088 w 2159675"/>
                <a:gd name="connsiteY2" fmla="*/ 1010498 h 1140953"/>
                <a:gd name="connsiteX3" fmla="*/ 0 w 2159675"/>
                <a:gd name="connsiteY3" fmla="*/ 1140953 h 1140953"/>
                <a:gd name="connsiteX4" fmla="*/ 396121 w 2159675"/>
                <a:gd name="connsiteY4" fmla="*/ 269867 h 1140953"/>
                <a:gd name="connsiteX0" fmla="*/ 455442 w 2218996"/>
                <a:gd name="connsiteY0" fmla="*/ 269867 h 1141904"/>
                <a:gd name="connsiteX1" fmla="*/ 2218996 w 2218996"/>
                <a:gd name="connsiteY1" fmla="*/ 0 h 1141904"/>
                <a:gd name="connsiteX2" fmla="*/ 2060409 w 2218996"/>
                <a:gd name="connsiteY2" fmla="*/ 1010498 h 1141904"/>
                <a:gd name="connsiteX3" fmla="*/ 0 w 2218996"/>
                <a:gd name="connsiteY3" fmla="*/ 1141904 h 1141904"/>
                <a:gd name="connsiteX4" fmla="*/ 455442 w 2218996"/>
                <a:gd name="connsiteY4" fmla="*/ 269867 h 1141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8996" h="1141904">
                  <a:moveTo>
                    <a:pt x="455442" y="269867"/>
                  </a:moveTo>
                  <a:lnTo>
                    <a:pt x="2218996" y="0"/>
                  </a:lnTo>
                  <a:lnTo>
                    <a:pt x="2060409" y="1010498"/>
                  </a:lnTo>
                  <a:lnTo>
                    <a:pt x="0" y="1141904"/>
                  </a:lnTo>
                  <a:lnTo>
                    <a:pt x="455442" y="269867"/>
                  </a:lnTo>
                  <a:close/>
                </a:path>
              </a:pathLst>
            </a:custGeom>
            <a:solidFill>
              <a:srgbClr val="00B0F0">
                <a:alpha val="39000"/>
              </a:srgb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500" dirty="0">
                <a:latin typeface="微软雅黑" panose="020B0503020204020204" pitchFamily="34" charset="-122"/>
                <a:ea typeface="微软雅黑" panose="020B0503020204020204" pitchFamily="34" charset="-122"/>
              </a:endParaRPr>
            </a:p>
          </p:txBody>
        </p:sp>
        <p:sp>
          <p:nvSpPr>
            <p:cNvPr id="23" name="文本框 22"/>
            <p:cNvSpPr txBox="1"/>
            <p:nvPr/>
          </p:nvSpPr>
          <p:spPr>
            <a:xfrm rot="946023">
              <a:off x="5922759" y="3107291"/>
              <a:ext cx="1476480" cy="483071"/>
            </a:xfrm>
            <a:prstGeom prst="rect">
              <a:avLst/>
            </a:prstGeom>
            <a:noFill/>
          </p:spPr>
          <p:txBody>
            <a:bodyPr wrap="square" rtlCol="0">
              <a:spAutoFit/>
            </a:bodyPr>
            <a:lstStyle/>
            <a:p>
              <a:r>
                <a:rPr lang="en-US" altLang="zh-CN" sz="1050" b="1" dirty="0" smtClean="0">
                  <a:solidFill>
                    <a:srgbClr val="C00000"/>
                  </a:solidFill>
                  <a:latin typeface="微软雅黑" panose="020B0503020204020204" pitchFamily="34" charset="-122"/>
                  <a:ea typeface="微软雅黑" panose="020B0503020204020204" pitchFamily="34" charset="-122"/>
                </a:rPr>
                <a:t>Computing network</a:t>
              </a:r>
              <a:endParaRPr lang="en-US" altLang="zh-CN" sz="1050" b="1" dirty="0">
                <a:solidFill>
                  <a:srgbClr val="C00000"/>
                </a:solidFill>
                <a:latin typeface="微软雅黑" panose="020B0503020204020204" pitchFamily="34" charset="-122"/>
                <a:ea typeface="微软雅黑" panose="020B0503020204020204" pitchFamily="34" charset="-122"/>
              </a:endParaRPr>
            </a:p>
          </p:txBody>
        </p:sp>
        <p:sp>
          <p:nvSpPr>
            <p:cNvPr id="121" name="矩形 20"/>
            <p:cNvSpPr/>
            <p:nvPr/>
          </p:nvSpPr>
          <p:spPr>
            <a:xfrm rot="1363222">
              <a:off x="6063476" y="2492068"/>
              <a:ext cx="1790926" cy="530351"/>
            </a:xfrm>
            <a:custGeom>
              <a:avLst/>
              <a:gdLst>
                <a:gd name="connsiteX0" fmla="*/ 0 w 2031823"/>
                <a:gd name="connsiteY0" fmla="*/ 0 h 1075474"/>
                <a:gd name="connsiteX1" fmla="*/ 2031823 w 2031823"/>
                <a:gd name="connsiteY1" fmla="*/ 0 h 1075474"/>
                <a:gd name="connsiteX2" fmla="*/ 2031823 w 2031823"/>
                <a:gd name="connsiteY2" fmla="*/ 1075474 h 1075474"/>
                <a:gd name="connsiteX3" fmla="*/ 0 w 2031823"/>
                <a:gd name="connsiteY3" fmla="*/ 1075474 h 1075474"/>
                <a:gd name="connsiteX4" fmla="*/ 0 w 2031823"/>
                <a:gd name="connsiteY4" fmla="*/ 0 h 1075474"/>
                <a:gd name="connsiteX0" fmla="*/ 138264 w 2031823"/>
                <a:gd name="connsiteY0" fmla="*/ 73486 h 1075474"/>
                <a:gd name="connsiteX1" fmla="*/ 2031823 w 2031823"/>
                <a:gd name="connsiteY1" fmla="*/ 0 h 1075474"/>
                <a:gd name="connsiteX2" fmla="*/ 2031823 w 2031823"/>
                <a:gd name="connsiteY2" fmla="*/ 1075474 h 1075474"/>
                <a:gd name="connsiteX3" fmla="*/ 0 w 2031823"/>
                <a:gd name="connsiteY3" fmla="*/ 1075474 h 1075474"/>
                <a:gd name="connsiteX4" fmla="*/ 138264 w 2031823"/>
                <a:gd name="connsiteY4" fmla="*/ 73486 h 1075474"/>
                <a:gd name="connsiteX0" fmla="*/ 138264 w 2031823"/>
                <a:gd name="connsiteY0" fmla="*/ 213851 h 1215839"/>
                <a:gd name="connsiteX1" fmla="*/ 1853611 w 2031823"/>
                <a:gd name="connsiteY1" fmla="*/ 0 h 1215839"/>
                <a:gd name="connsiteX2" fmla="*/ 2031823 w 2031823"/>
                <a:gd name="connsiteY2" fmla="*/ 1215839 h 1215839"/>
                <a:gd name="connsiteX3" fmla="*/ 0 w 2031823"/>
                <a:gd name="connsiteY3" fmla="*/ 1215839 h 1215839"/>
                <a:gd name="connsiteX4" fmla="*/ 138264 w 2031823"/>
                <a:gd name="connsiteY4" fmla="*/ 213851 h 1215839"/>
                <a:gd name="connsiteX0" fmla="*/ 138264 w 1853611"/>
                <a:gd name="connsiteY0" fmla="*/ 213851 h 1215839"/>
                <a:gd name="connsiteX1" fmla="*/ 1853611 w 1853611"/>
                <a:gd name="connsiteY1" fmla="*/ 0 h 1215839"/>
                <a:gd name="connsiteX2" fmla="*/ 1790737 w 1853611"/>
                <a:gd name="connsiteY2" fmla="*/ 982364 h 1215839"/>
                <a:gd name="connsiteX3" fmla="*/ 0 w 1853611"/>
                <a:gd name="connsiteY3" fmla="*/ 1215839 h 1215839"/>
                <a:gd name="connsiteX4" fmla="*/ 138264 w 1853611"/>
                <a:gd name="connsiteY4" fmla="*/ 213851 h 1215839"/>
                <a:gd name="connsiteX0" fmla="*/ 330193 w 2045540"/>
                <a:gd name="connsiteY0" fmla="*/ 213851 h 985668"/>
                <a:gd name="connsiteX1" fmla="*/ 2045540 w 2045540"/>
                <a:gd name="connsiteY1" fmla="*/ 0 h 985668"/>
                <a:gd name="connsiteX2" fmla="*/ 1982666 w 2045540"/>
                <a:gd name="connsiteY2" fmla="*/ 982364 h 985668"/>
                <a:gd name="connsiteX3" fmla="*/ 0 w 2045540"/>
                <a:gd name="connsiteY3" fmla="*/ 985668 h 985668"/>
                <a:gd name="connsiteX4" fmla="*/ 330193 w 2045540"/>
                <a:gd name="connsiteY4" fmla="*/ 213851 h 985668"/>
                <a:gd name="connsiteX0" fmla="*/ 348615 w 2063962"/>
                <a:gd name="connsiteY0" fmla="*/ 213851 h 1112819"/>
                <a:gd name="connsiteX1" fmla="*/ 2063962 w 2063962"/>
                <a:gd name="connsiteY1" fmla="*/ 0 h 1112819"/>
                <a:gd name="connsiteX2" fmla="*/ 2001088 w 2063962"/>
                <a:gd name="connsiteY2" fmla="*/ 982364 h 1112819"/>
                <a:gd name="connsiteX3" fmla="*/ 0 w 2063962"/>
                <a:gd name="connsiteY3" fmla="*/ 1112819 h 1112819"/>
                <a:gd name="connsiteX4" fmla="*/ 348615 w 2063962"/>
                <a:gd name="connsiteY4" fmla="*/ 213851 h 1112819"/>
                <a:gd name="connsiteX0" fmla="*/ 396121 w 2063962"/>
                <a:gd name="connsiteY0" fmla="*/ 241733 h 1112819"/>
                <a:gd name="connsiteX1" fmla="*/ 2063962 w 2063962"/>
                <a:gd name="connsiteY1" fmla="*/ 0 h 1112819"/>
                <a:gd name="connsiteX2" fmla="*/ 2001088 w 2063962"/>
                <a:gd name="connsiteY2" fmla="*/ 982364 h 1112819"/>
                <a:gd name="connsiteX3" fmla="*/ 0 w 2063962"/>
                <a:gd name="connsiteY3" fmla="*/ 1112819 h 1112819"/>
                <a:gd name="connsiteX4" fmla="*/ 396121 w 2063962"/>
                <a:gd name="connsiteY4" fmla="*/ 241733 h 1112819"/>
                <a:gd name="connsiteX0" fmla="*/ 603525 w 2063962"/>
                <a:gd name="connsiteY0" fmla="*/ 751084 h 1112819"/>
                <a:gd name="connsiteX1" fmla="*/ 2063962 w 2063962"/>
                <a:gd name="connsiteY1" fmla="*/ 0 h 1112819"/>
                <a:gd name="connsiteX2" fmla="*/ 2001088 w 2063962"/>
                <a:gd name="connsiteY2" fmla="*/ 982364 h 1112819"/>
                <a:gd name="connsiteX3" fmla="*/ 0 w 2063962"/>
                <a:gd name="connsiteY3" fmla="*/ 1112819 h 1112819"/>
                <a:gd name="connsiteX4" fmla="*/ 603525 w 2063962"/>
                <a:gd name="connsiteY4" fmla="*/ 751084 h 1112819"/>
                <a:gd name="connsiteX0" fmla="*/ 603525 w 2001088"/>
                <a:gd name="connsiteY0" fmla="*/ 244163 h 605898"/>
                <a:gd name="connsiteX1" fmla="*/ 1831651 w 2001088"/>
                <a:gd name="connsiteY1" fmla="*/ 1 h 605898"/>
                <a:gd name="connsiteX2" fmla="*/ 2001088 w 2001088"/>
                <a:gd name="connsiteY2" fmla="*/ 475443 h 605898"/>
                <a:gd name="connsiteX3" fmla="*/ 0 w 2001088"/>
                <a:gd name="connsiteY3" fmla="*/ 605898 h 605898"/>
                <a:gd name="connsiteX4" fmla="*/ 603525 w 2001088"/>
                <a:gd name="connsiteY4" fmla="*/ 244163 h 605898"/>
                <a:gd name="connsiteX0" fmla="*/ 380350 w 1777913"/>
                <a:gd name="connsiteY0" fmla="*/ 244162 h 934901"/>
                <a:gd name="connsiteX1" fmla="*/ 1608476 w 1777913"/>
                <a:gd name="connsiteY1" fmla="*/ 0 h 934901"/>
                <a:gd name="connsiteX2" fmla="*/ 1777913 w 1777913"/>
                <a:gd name="connsiteY2" fmla="*/ 475442 h 934901"/>
                <a:gd name="connsiteX3" fmla="*/ 0 w 1777913"/>
                <a:gd name="connsiteY3" fmla="*/ 934901 h 934901"/>
                <a:gd name="connsiteX4" fmla="*/ 380350 w 1777913"/>
                <a:gd name="connsiteY4" fmla="*/ 244162 h 934901"/>
                <a:gd name="connsiteX0" fmla="*/ 380350 w 1743189"/>
                <a:gd name="connsiteY0" fmla="*/ 244162 h 934901"/>
                <a:gd name="connsiteX1" fmla="*/ 1608476 w 1743189"/>
                <a:gd name="connsiteY1" fmla="*/ 0 h 934901"/>
                <a:gd name="connsiteX2" fmla="*/ 1743189 w 1743189"/>
                <a:gd name="connsiteY2" fmla="*/ 602401 h 934901"/>
                <a:gd name="connsiteX3" fmla="*/ 0 w 1743189"/>
                <a:gd name="connsiteY3" fmla="*/ 934901 h 934901"/>
                <a:gd name="connsiteX4" fmla="*/ 380350 w 1743189"/>
                <a:gd name="connsiteY4" fmla="*/ 244162 h 934901"/>
                <a:gd name="connsiteX0" fmla="*/ 286934 w 1743189"/>
                <a:gd name="connsiteY0" fmla="*/ 243243 h 934901"/>
                <a:gd name="connsiteX1" fmla="*/ 1608476 w 1743189"/>
                <a:gd name="connsiteY1" fmla="*/ 0 h 934901"/>
                <a:gd name="connsiteX2" fmla="*/ 1743189 w 1743189"/>
                <a:gd name="connsiteY2" fmla="*/ 602401 h 934901"/>
                <a:gd name="connsiteX3" fmla="*/ 0 w 1743189"/>
                <a:gd name="connsiteY3" fmla="*/ 934901 h 934901"/>
                <a:gd name="connsiteX4" fmla="*/ 286934 w 1743189"/>
                <a:gd name="connsiteY4" fmla="*/ 243243 h 934901"/>
                <a:gd name="connsiteX0" fmla="*/ 27842 w 1743189"/>
                <a:gd name="connsiteY0" fmla="*/ 513682 h 934901"/>
                <a:gd name="connsiteX1" fmla="*/ 1608476 w 1743189"/>
                <a:gd name="connsiteY1" fmla="*/ 0 h 934901"/>
                <a:gd name="connsiteX2" fmla="*/ 1743189 w 1743189"/>
                <a:gd name="connsiteY2" fmla="*/ 602401 h 934901"/>
                <a:gd name="connsiteX3" fmla="*/ 0 w 1743189"/>
                <a:gd name="connsiteY3" fmla="*/ 934901 h 934901"/>
                <a:gd name="connsiteX4" fmla="*/ 27842 w 1743189"/>
                <a:gd name="connsiteY4" fmla="*/ 513682 h 934901"/>
                <a:gd name="connsiteX0" fmla="*/ 27842 w 1823170"/>
                <a:gd name="connsiteY0" fmla="*/ 584709 h 1005928"/>
                <a:gd name="connsiteX1" fmla="*/ 1823170 w 1823170"/>
                <a:gd name="connsiteY1" fmla="*/ 1 h 1005928"/>
                <a:gd name="connsiteX2" fmla="*/ 1743189 w 1823170"/>
                <a:gd name="connsiteY2" fmla="*/ 673428 h 1005928"/>
                <a:gd name="connsiteX3" fmla="*/ 0 w 1823170"/>
                <a:gd name="connsiteY3" fmla="*/ 1005928 h 1005928"/>
                <a:gd name="connsiteX4" fmla="*/ 27842 w 1823170"/>
                <a:gd name="connsiteY4" fmla="*/ 584709 h 1005928"/>
                <a:gd name="connsiteX0" fmla="*/ 27842 w 1823170"/>
                <a:gd name="connsiteY0" fmla="*/ 584707 h 1005926"/>
                <a:gd name="connsiteX1" fmla="*/ 1823170 w 1823170"/>
                <a:gd name="connsiteY1" fmla="*/ -1 h 1005926"/>
                <a:gd name="connsiteX2" fmla="*/ 1820324 w 1823170"/>
                <a:gd name="connsiteY2" fmla="*/ 448784 h 1005926"/>
                <a:gd name="connsiteX3" fmla="*/ 0 w 1823170"/>
                <a:gd name="connsiteY3" fmla="*/ 1005926 h 1005926"/>
                <a:gd name="connsiteX4" fmla="*/ 27842 w 1823170"/>
                <a:gd name="connsiteY4" fmla="*/ 584707 h 1005926"/>
                <a:gd name="connsiteX0" fmla="*/ 82401 w 1877729"/>
                <a:gd name="connsiteY0" fmla="*/ 584709 h 1047967"/>
                <a:gd name="connsiteX1" fmla="*/ 1877729 w 1877729"/>
                <a:gd name="connsiteY1" fmla="*/ 1 h 1047967"/>
                <a:gd name="connsiteX2" fmla="*/ 1874883 w 1877729"/>
                <a:gd name="connsiteY2" fmla="*/ 448786 h 1047967"/>
                <a:gd name="connsiteX3" fmla="*/ 0 w 1877729"/>
                <a:gd name="connsiteY3" fmla="*/ 1047967 h 1047967"/>
                <a:gd name="connsiteX4" fmla="*/ 82401 w 1877729"/>
                <a:gd name="connsiteY4" fmla="*/ 584709 h 1047967"/>
                <a:gd name="connsiteX0" fmla="*/ 231622 w 1877729"/>
                <a:gd name="connsiteY0" fmla="*/ 564132 h 1047965"/>
                <a:gd name="connsiteX1" fmla="*/ 1877729 w 1877729"/>
                <a:gd name="connsiteY1" fmla="*/ -1 h 1047965"/>
                <a:gd name="connsiteX2" fmla="*/ 1874883 w 1877729"/>
                <a:gd name="connsiteY2" fmla="*/ 448784 h 1047965"/>
                <a:gd name="connsiteX3" fmla="*/ 0 w 1877729"/>
                <a:gd name="connsiteY3" fmla="*/ 1047965 h 1047965"/>
                <a:gd name="connsiteX4" fmla="*/ 231622 w 1877729"/>
                <a:gd name="connsiteY4" fmla="*/ 564132 h 1047965"/>
                <a:gd name="connsiteX0" fmla="*/ 231622 w 1923114"/>
                <a:gd name="connsiteY0" fmla="*/ 564134 h 1047967"/>
                <a:gd name="connsiteX1" fmla="*/ 1877729 w 1923114"/>
                <a:gd name="connsiteY1" fmla="*/ 1 h 1047967"/>
                <a:gd name="connsiteX2" fmla="*/ 1923100 w 1923114"/>
                <a:gd name="connsiteY2" fmla="*/ 435235 h 1047967"/>
                <a:gd name="connsiteX3" fmla="*/ 0 w 1923114"/>
                <a:gd name="connsiteY3" fmla="*/ 1047967 h 1047967"/>
                <a:gd name="connsiteX4" fmla="*/ 231622 w 1923114"/>
                <a:gd name="connsiteY4" fmla="*/ 564134 h 1047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3114" h="1047967">
                  <a:moveTo>
                    <a:pt x="231622" y="564134"/>
                  </a:moveTo>
                  <a:lnTo>
                    <a:pt x="1877729" y="1"/>
                  </a:lnTo>
                  <a:cubicBezTo>
                    <a:pt x="1876780" y="149596"/>
                    <a:pt x="1924049" y="285640"/>
                    <a:pt x="1923100" y="435235"/>
                  </a:cubicBezTo>
                  <a:lnTo>
                    <a:pt x="0" y="1047967"/>
                  </a:lnTo>
                  <a:lnTo>
                    <a:pt x="231622" y="564134"/>
                  </a:lnTo>
                  <a:close/>
                </a:path>
              </a:pathLst>
            </a:custGeom>
            <a:solidFill>
              <a:schemeClr val="tx2">
                <a:lumMod val="40000"/>
                <a:lumOff val="60000"/>
                <a:alpha val="39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500" dirty="0">
                <a:latin typeface="微软雅黑" panose="020B0503020204020204" pitchFamily="34" charset="-122"/>
                <a:ea typeface="微软雅黑" panose="020B0503020204020204" pitchFamily="34" charset="-122"/>
              </a:endParaRPr>
            </a:p>
          </p:txBody>
        </p:sp>
        <p:sp>
          <p:nvSpPr>
            <p:cNvPr id="125" name="文本框 124"/>
            <p:cNvSpPr txBox="1"/>
            <p:nvPr/>
          </p:nvSpPr>
          <p:spPr>
            <a:xfrm rot="946023">
              <a:off x="6550087" y="2579717"/>
              <a:ext cx="1160642" cy="483071"/>
            </a:xfrm>
            <a:prstGeom prst="rect">
              <a:avLst/>
            </a:prstGeom>
            <a:noFill/>
          </p:spPr>
          <p:txBody>
            <a:bodyPr wrap="square" rtlCol="0">
              <a:spAutoFit/>
            </a:bodyPr>
            <a:lstStyle/>
            <a:p>
              <a:r>
                <a:rPr lang="en-US" altLang="zh-CN" sz="1050" b="1" dirty="0" smtClean="0">
                  <a:latin typeface="微软雅黑" panose="020B0503020204020204" pitchFamily="34" charset="-122"/>
                  <a:ea typeface="微软雅黑" panose="020B0503020204020204" pitchFamily="34" charset="-122"/>
                </a:rPr>
                <a:t>Servers</a:t>
              </a:r>
              <a:endParaRPr lang="en-US" altLang="zh-CN" sz="1050" b="1" dirty="0">
                <a:latin typeface="微软雅黑" panose="020B0503020204020204" pitchFamily="34" charset="-122"/>
                <a:ea typeface="微软雅黑" panose="020B0503020204020204" pitchFamily="34" charset="-122"/>
              </a:endParaRPr>
            </a:p>
          </p:txBody>
        </p:sp>
        <p:sp>
          <p:nvSpPr>
            <p:cNvPr id="24" name="平行四边形 23"/>
            <p:cNvSpPr/>
            <p:nvPr/>
          </p:nvSpPr>
          <p:spPr>
            <a:xfrm>
              <a:off x="6414018" y="2051440"/>
              <a:ext cx="1787119" cy="737025"/>
            </a:xfrm>
            <a:custGeom>
              <a:avLst/>
              <a:gdLst>
                <a:gd name="connsiteX0" fmla="*/ 0 w 1588814"/>
                <a:gd name="connsiteY0" fmla="*/ 737024 h 737024"/>
                <a:gd name="connsiteX1" fmla="*/ 184256 w 1588814"/>
                <a:gd name="connsiteY1" fmla="*/ 0 h 737024"/>
                <a:gd name="connsiteX2" fmla="*/ 1588814 w 1588814"/>
                <a:gd name="connsiteY2" fmla="*/ 0 h 737024"/>
                <a:gd name="connsiteX3" fmla="*/ 1404558 w 1588814"/>
                <a:gd name="connsiteY3" fmla="*/ 737024 h 737024"/>
                <a:gd name="connsiteX4" fmla="*/ 0 w 1588814"/>
                <a:gd name="connsiteY4" fmla="*/ 737024 h 737024"/>
                <a:gd name="connsiteX0" fmla="*/ 0 w 1588814"/>
                <a:gd name="connsiteY0" fmla="*/ 825159 h 825159"/>
                <a:gd name="connsiteX1" fmla="*/ 140189 w 1588814"/>
                <a:gd name="connsiteY1" fmla="*/ 0 h 825159"/>
                <a:gd name="connsiteX2" fmla="*/ 1588814 w 1588814"/>
                <a:gd name="connsiteY2" fmla="*/ 88135 h 825159"/>
                <a:gd name="connsiteX3" fmla="*/ 1404558 w 1588814"/>
                <a:gd name="connsiteY3" fmla="*/ 825159 h 825159"/>
                <a:gd name="connsiteX4" fmla="*/ 0 w 1588814"/>
                <a:gd name="connsiteY4" fmla="*/ 825159 h 825159"/>
                <a:gd name="connsiteX0" fmla="*/ 0 w 1533730"/>
                <a:gd name="connsiteY0" fmla="*/ 825159 h 825159"/>
                <a:gd name="connsiteX1" fmla="*/ 140189 w 1533730"/>
                <a:gd name="connsiteY1" fmla="*/ 0 h 825159"/>
                <a:gd name="connsiteX2" fmla="*/ 1533730 w 1533730"/>
                <a:gd name="connsiteY2" fmla="*/ 385590 h 825159"/>
                <a:gd name="connsiteX3" fmla="*/ 1404558 w 1533730"/>
                <a:gd name="connsiteY3" fmla="*/ 825159 h 825159"/>
                <a:gd name="connsiteX4" fmla="*/ 0 w 1533730"/>
                <a:gd name="connsiteY4" fmla="*/ 825159 h 825159"/>
                <a:gd name="connsiteX0" fmla="*/ 0 w 1710000"/>
                <a:gd name="connsiteY0" fmla="*/ 384484 h 825159"/>
                <a:gd name="connsiteX1" fmla="*/ 316459 w 1710000"/>
                <a:gd name="connsiteY1" fmla="*/ 0 h 825159"/>
                <a:gd name="connsiteX2" fmla="*/ 1710000 w 1710000"/>
                <a:gd name="connsiteY2" fmla="*/ 385590 h 825159"/>
                <a:gd name="connsiteX3" fmla="*/ 1580828 w 1710000"/>
                <a:gd name="connsiteY3" fmla="*/ 825159 h 825159"/>
                <a:gd name="connsiteX4" fmla="*/ 0 w 1710000"/>
                <a:gd name="connsiteY4" fmla="*/ 384484 h 825159"/>
                <a:gd name="connsiteX0" fmla="*/ 0 w 1710000"/>
                <a:gd name="connsiteY0" fmla="*/ 384484 h 770075"/>
                <a:gd name="connsiteX1" fmla="*/ 316459 w 1710000"/>
                <a:gd name="connsiteY1" fmla="*/ 0 h 770075"/>
                <a:gd name="connsiteX2" fmla="*/ 1710000 w 1710000"/>
                <a:gd name="connsiteY2" fmla="*/ 385590 h 770075"/>
                <a:gd name="connsiteX3" fmla="*/ 1481676 w 1710000"/>
                <a:gd name="connsiteY3" fmla="*/ 770075 h 770075"/>
                <a:gd name="connsiteX4" fmla="*/ 0 w 1710000"/>
                <a:gd name="connsiteY4" fmla="*/ 384484 h 770075"/>
                <a:gd name="connsiteX0" fmla="*/ 0 w 1710000"/>
                <a:gd name="connsiteY0" fmla="*/ 329400 h 714991"/>
                <a:gd name="connsiteX1" fmla="*/ 415611 w 1710000"/>
                <a:gd name="connsiteY1" fmla="*/ 0 h 714991"/>
                <a:gd name="connsiteX2" fmla="*/ 1710000 w 1710000"/>
                <a:gd name="connsiteY2" fmla="*/ 330506 h 714991"/>
                <a:gd name="connsiteX3" fmla="*/ 1481676 w 1710000"/>
                <a:gd name="connsiteY3" fmla="*/ 714991 h 714991"/>
                <a:gd name="connsiteX4" fmla="*/ 0 w 1710000"/>
                <a:gd name="connsiteY4" fmla="*/ 329400 h 714991"/>
                <a:gd name="connsiteX0" fmla="*/ 0 w 1787119"/>
                <a:gd name="connsiteY0" fmla="*/ 329400 h 714991"/>
                <a:gd name="connsiteX1" fmla="*/ 415611 w 1787119"/>
                <a:gd name="connsiteY1" fmla="*/ 0 h 714991"/>
                <a:gd name="connsiteX2" fmla="*/ 1787119 w 1787119"/>
                <a:gd name="connsiteY2" fmla="*/ 352539 h 714991"/>
                <a:gd name="connsiteX3" fmla="*/ 1481676 w 1787119"/>
                <a:gd name="connsiteY3" fmla="*/ 714991 h 714991"/>
                <a:gd name="connsiteX4" fmla="*/ 0 w 1787119"/>
                <a:gd name="connsiteY4" fmla="*/ 329400 h 714991"/>
                <a:gd name="connsiteX0" fmla="*/ 0 w 1787119"/>
                <a:gd name="connsiteY0" fmla="*/ 329400 h 737025"/>
                <a:gd name="connsiteX1" fmla="*/ 415611 w 1787119"/>
                <a:gd name="connsiteY1" fmla="*/ 0 h 737025"/>
                <a:gd name="connsiteX2" fmla="*/ 1787119 w 1787119"/>
                <a:gd name="connsiteY2" fmla="*/ 352539 h 737025"/>
                <a:gd name="connsiteX3" fmla="*/ 1448625 w 1787119"/>
                <a:gd name="connsiteY3" fmla="*/ 737025 h 737025"/>
                <a:gd name="connsiteX4" fmla="*/ 0 w 1787119"/>
                <a:gd name="connsiteY4" fmla="*/ 329400 h 737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7119" h="737025">
                  <a:moveTo>
                    <a:pt x="0" y="329400"/>
                  </a:moveTo>
                  <a:lnTo>
                    <a:pt x="415611" y="0"/>
                  </a:lnTo>
                  <a:lnTo>
                    <a:pt x="1787119" y="352539"/>
                  </a:lnTo>
                  <a:lnTo>
                    <a:pt x="1448625" y="737025"/>
                  </a:lnTo>
                  <a:lnTo>
                    <a:pt x="0" y="329400"/>
                  </a:lnTo>
                  <a:close/>
                </a:path>
              </a:pathLst>
            </a:custGeom>
            <a:solidFill>
              <a:srgbClr val="00B0F0">
                <a:alpha val="39000"/>
              </a:srgb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500" dirty="0">
                <a:latin typeface="微软雅黑" panose="020B0503020204020204" pitchFamily="34" charset="-122"/>
                <a:ea typeface="微软雅黑" panose="020B0503020204020204" pitchFamily="34" charset="-122"/>
              </a:endParaRPr>
            </a:p>
          </p:txBody>
        </p:sp>
        <p:sp>
          <p:nvSpPr>
            <p:cNvPr id="126" name="平行四边形 23"/>
            <p:cNvSpPr/>
            <p:nvPr/>
          </p:nvSpPr>
          <p:spPr>
            <a:xfrm>
              <a:off x="6900505" y="1909250"/>
              <a:ext cx="1521672" cy="471077"/>
            </a:xfrm>
            <a:custGeom>
              <a:avLst/>
              <a:gdLst>
                <a:gd name="connsiteX0" fmla="*/ 0 w 1588814"/>
                <a:gd name="connsiteY0" fmla="*/ 737024 h 737024"/>
                <a:gd name="connsiteX1" fmla="*/ 184256 w 1588814"/>
                <a:gd name="connsiteY1" fmla="*/ 0 h 737024"/>
                <a:gd name="connsiteX2" fmla="*/ 1588814 w 1588814"/>
                <a:gd name="connsiteY2" fmla="*/ 0 h 737024"/>
                <a:gd name="connsiteX3" fmla="*/ 1404558 w 1588814"/>
                <a:gd name="connsiteY3" fmla="*/ 737024 h 737024"/>
                <a:gd name="connsiteX4" fmla="*/ 0 w 1588814"/>
                <a:gd name="connsiteY4" fmla="*/ 737024 h 737024"/>
                <a:gd name="connsiteX0" fmla="*/ 0 w 1588814"/>
                <a:gd name="connsiteY0" fmla="*/ 825159 h 825159"/>
                <a:gd name="connsiteX1" fmla="*/ 140189 w 1588814"/>
                <a:gd name="connsiteY1" fmla="*/ 0 h 825159"/>
                <a:gd name="connsiteX2" fmla="*/ 1588814 w 1588814"/>
                <a:gd name="connsiteY2" fmla="*/ 88135 h 825159"/>
                <a:gd name="connsiteX3" fmla="*/ 1404558 w 1588814"/>
                <a:gd name="connsiteY3" fmla="*/ 825159 h 825159"/>
                <a:gd name="connsiteX4" fmla="*/ 0 w 1588814"/>
                <a:gd name="connsiteY4" fmla="*/ 825159 h 825159"/>
                <a:gd name="connsiteX0" fmla="*/ 0 w 1533730"/>
                <a:gd name="connsiteY0" fmla="*/ 825159 h 825159"/>
                <a:gd name="connsiteX1" fmla="*/ 140189 w 1533730"/>
                <a:gd name="connsiteY1" fmla="*/ 0 h 825159"/>
                <a:gd name="connsiteX2" fmla="*/ 1533730 w 1533730"/>
                <a:gd name="connsiteY2" fmla="*/ 385590 h 825159"/>
                <a:gd name="connsiteX3" fmla="*/ 1404558 w 1533730"/>
                <a:gd name="connsiteY3" fmla="*/ 825159 h 825159"/>
                <a:gd name="connsiteX4" fmla="*/ 0 w 1533730"/>
                <a:gd name="connsiteY4" fmla="*/ 825159 h 825159"/>
                <a:gd name="connsiteX0" fmla="*/ 0 w 1710000"/>
                <a:gd name="connsiteY0" fmla="*/ 384484 h 825159"/>
                <a:gd name="connsiteX1" fmla="*/ 316459 w 1710000"/>
                <a:gd name="connsiteY1" fmla="*/ 0 h 825159"/>
                <a:gd name="connsiteX2" fmla="*/ 1710000 w 1710000"/>
                <a:gd name="connsiteY2" fmla="*/ 385590 h 825159"/>
                <a:gd name="connsiteX3" fmla="*/ 1580828 w 1710000"/>
                <a:gd name="connsiteY3" fmla="*/ 825159 h 825159"/>
                <a:gd name="connsiteX4" fmla="*/ 0 w 1710000"/>
                <a:gd name="connsiteY4" fmla="*/ 384484 h 825159"/>
                <a:gd name="connsiteX0" fmla="*/ 0 w 1710000"/>
                <a:gd name="connsiteY0" fmla="*/ 384484 h 770075"/>
                <a:gd name="connsiteX1" fmla="*/ 316459 w 1710000"/>
                <a:gd name="connsiteY1" fmla="*/ 0 h 770075"/>
                <a:gd name="connsiteX2" fmla="*/ 1710000 w 1710000"/>
                <a:gd name="connsiteY2" fmla="*/ 385590 h 770075"/>
                <a:gd name="connsiteX3" fmla="*/ 1481676 w 1710000"/>
                <a:gd name="connsiteY3" fmla="*/ 770075 h 770075"/>
                <a:gd name="connsiteX4" fmla="*/ 0 w 1710000"/>
                <a:gd name="connsiteY4" fmla="*/ 384484 h 770075"/>
                <a:gd name="connsiteX0" fmla="*/ 0 w 1710000"/>
                <a:gd name="connsiteY0" fmla="*/ 329400 h 714991"/>
                <a:gd name="connsiteX1" fmla="*/ 415611 w 1710000"/>
                <a:gd name="connsiteY1" fmla="*/ 0 h 714991"/>
                <a:gd name="connsiteX2" fmla="*/ 1710000 w 1710000"/>
                <a:gd name="connsiteY2" fmla="*/ 330506 h 714991"/>
                <a:gd name="connsiteX3" fmla="*/ 1481676 w 1710000"/>
                <a:gd name="connsiteY3" fmla="*/ 714991 h 714991"/>
                <a:gd name="connsiteX4" fmla="*/ 0 w 1710000"/>
                <a:gd name="connsiteY4" fmla="*/ 329400 h 714991"/>
                <a:gd name="connsiteX0" fmla="*/ 0 w 1787119"/>
                <a:gd name="connsiteY0" fmla="*/ 329400 h 714991"/>
                <a:gd name="connsiteX1" fmla="*/ 415611 w 1787119"/>
                <a:gd name="connsiteY1" fmla="*/ 0 h 714991"/>
                <a:gd name="connsiteX2" fmla="*/ 1787119 w 1787119"/>
                <a:gd name="connsiteY2" fmla="*/ 352539 h 714991"/>
                <a:gd name="connsiteX3" fmla="*/ 1481676 w 1787119"/>
                <a:gd name="connsiteY3" fmla="*/ 714991 h 714991"/>
                <a:gd name="connsiteX4" fmla="*/ 0 w 1787119"/>
                <a:gd name="connsiteY4" fmla="*/ 329400 h 714991"/>
                <a:gd name="connsiteX0" fmla="*/ 0 w 1787119"/>
                <a:gd name="connsiteY0" fmla="*/ 329400 h 737025"/>
                <a:gd name="connsiteX1" fmla="*/ 415611 w 1787119"/>
                <a:gd name="connsiteY1" fmla="*/ 0 h 737025"/>
                <a:gd name="connsiteX2" fmla="*/ 1787119 w 1787119"/>
                <a:gd name="connsiteY2" fmla="*/ 352539 h 737025"/>
                <a:gd name="connsiteX3" fmla="*/ 1448625 w 1787119"/>
                <a:gd name="connsiteY3" fmla="*/ 737025 h 737025"/>
                <a:gd name="connsiteX4" fmla="*/ 0 w 1787119"/>
                <a:gd name="connsiteY4" fmla="*/ 329400 h 737025"/>
                <a:gd name="connsiteX0" fmla="*/ 0 w 1726792"/>
                <a:gd name="connsiteY0" fmla="*/ 198720 h 737025"/>
                <a:gd name="connsiteX1" fmla="*/ 355284 w 1726792"/>
                <a:gd name="connsiteY1" fmla="*/ 0 h 737025"/>
                <a:gd name="connsiteX2" fmla="*/ 1726792 w 1726792"/>
                <a:gd name="connsiteY2" fmla="*/ 352539 h 737025"/>
                <a:gd name="connsiteX3" fmla="*/ 1388298 w 1726792"/>
                <a:gd name="connsiteY3" fmla="*/ 737025 h 737025"/>
                <a:gd name="connsiteX4" fmla="*/ 0 w 1726792"/>
                <a:gd name="connsiteY4" fmla="*/ 198720 h 737025"/>
                <a:gd name="connsiteX0" fmla="*/ 0 w 1726792"/>
                <a:gd name="connsiteY0" fmla="*/ 198720 h 664426"/>
                <a:gd name="connsiteX1" fmla="*/ 355284 w 1726792"/>
                <a:gd name="connsiteY1" fmla="*/ 0 h 664426"/>
                <a:gd name="connsiteX2" fmla="*/ 1726792 w 1726792"/>
                <a:gd name="connsiteY2" fmla="*/ 352539 h 664426"/>
                <a:gd name="connsiteX3" fmla="*/ 1460689 w 1726792"/>
                <a:gd name="connsiteY3" fmla="*/ 664426 h 664426"/>
                <a:gd name="connsiteX4" fmla="*/ 0 w 1726792"/>
                <a:gd name="connsiteY4" fmla="*/ 198720 h 664426"/>
                <a:gd name="connsiteX0" fmla="*/ 0 w 1666466"/>
                <a:gd name="connsiteY0" fmla="*/ 198720 h 664426"/>
                <a:gd name="connsiteX1" fmla="*/ 355284 w 1666466"/>
                <a:gd name="connsiteY1" fmla="*/ 0 h 664426"/>
                <a:gd name="connsiteX2" fmla="*/ 1666466 w 1666466"/>
                <a:gd name="connsiteY2" fmla="*/ 410619 h 664426"/>
                <a:gd name="connsiteX3" fmla="*/ 1460689 w 1666466"/>
                <a:gd name="connsiteY3" fmla="*/ 664426 h 664426"/>
                <a:gd name="connsiteX4" fmla="*/ 0 w 1666466"/>
                <a:gd name="connsiteY4" fmla="*/ 198720 h 664426"/>
                <a:gd name="connsiteX0" fmla="*/ 0 w 1666466"/>
                <a:gd name="connsiteY0" fmla="*/ 155161 h 620867"/>
                <a:gd name="connsiteX1" fmla="*/ 210503 w 1666466"/>
                <a:gd name="connsiteY1" fmla="*/ 0 h 620867"/>
                <a:gd name="connsiteX2" fmla="*/ 1666466 w 1666466"/>
                <a:gd name="connsiteY2" fmla="*/ 367060 h 620867"/>
                <a:gd name="connsiteX3" fmla="*/ 1460689 w 1666466"/>
                <a:gd name="connsiteY3" fmla="*/ 620867 h 620867"/>
                <a:gd name="connsiteX4" fmla="*/ 0 w 1666466"/>
                <a:gd name="connsiteY4" fmla="*/ 155161 h 620867"/>
                <a:gd name="connsiteX0" fmla="*/ 0 w 1666466"/>
                <a:gd name="connsiteY0" fmla="*/ 184201 h 620867"/>
                <a:gd name="connsiteX1" fmla="*/ 210503 w 1666466"/>
                <a:gd name="connsiteY1" fmla="*/ 0 h 620867"/>
                <a:gd name="connsiteX2" fmla="*/ 1666466 w 1666466"/>
                <a:gd name="connsiteY2" fmla="*/ 367060 h 620867"/>
                <a:gd name="connsiteX3" fmla="*/ 1460689 w 1666466"/>
                <a:gd name="connsiteY3" fmla="*/ 620867 h 620867"/>
                <a:gd name="connsiteX4" fmla="*/ 0 w 1666466"/>
                <a:gd name="connsiteY4" fmla="*/ 184201 h 620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466" h="620867">
                  <a:moveTo>
                    <a:pt x="0" y="184201"/>
                  </a:moveTo>
                  <a:lnTo>
                    <a:pt x="210503" y="0"/>
                  </a:lnTo>
                  <a:lnTo>
                    <a:pt x="1666466" y="367060"/>
                  </a:lnTo>
                  <a:lnTo>
                    <a:pt x="1460689" y="620867"/>
                  </a:lnTo>
                  <a:lnTo>
                    <a:pt x="0" y="184201"/>
                  </a:lnTo>
                  <a:close/>
                </a:path>
              </a:pathLst>
            </a:custGeom>
            <a:solidFill>
              <a:srgbClr val="FFC0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500" dirty="0">
                <a:latin typeface="微软雅黑" panose="020B0503020204020204" pitchFamily="34" charset="-122"/>
                <a:ea typeface="微软雅黑" panose="020B0503020204020204" pitchFamily="34" charset="-122"/>
              </a:endParaRPr>
            </a:p>
          </p:txBody>
        </p:sp>
        <p:sp>
          <p:nvSpPr>
            <p:cNvPr id="127" name="文本框 126"/>
            <p:cNvSpPr txBox="1"/>
            <p:nvPr/>
          </p:nvSpPr>
          <p:spPr>
            <a:xfrm rot="808101">
              <a:off x="6821414" y="2160962"/>
              <a:ext cx="1160642" cy="483071"/>
            </a:xfrm>
            <a:prstGeom prst="rect">
              <a:avLst/>
            </a:prstGeom>
            <a:noFill/>
          </p:spPr>
          <p:txBody>
            <a:bodyPr wrap="square" rtlCol="0">
              <a:spAutoFit/>
            </a:bodyPr>
            <a:lstStyle/>
            <a:p>
              <a:r>
                <a:rPr lang="en-US" altLang="zh-CN" sz="1050" b="1" dirty="0" smtClean="0">
                  <a:solidFill>
                    <a:srgbClr val="C00000"/>
                  </a:solidFill>
                  <a:latin typeface="微软雅黑" panose="020B0503020204020204" pitchFamily="34" charset="-122"/>
                  <a:ea typeface="微软雅黑" panose="020B0503020204020204" pitchFamily="34" charset="-122"/>
                </a:rPr>
                <a:t>Storage network</a:t>
              </a:r>
              <a:endParaRPr lang="en-US" altLang="zh-CN" sz="1050" b="1" dirty="0">
                <a:solidFill>
                  <a:srgbClr val="C00000"/>
                </a:solidFill>
                <a:latin typeface="微软雅黑" panose="020B0503020204020204" pitchFamily="34" charset="-122"/>
                <a:ea typeface="微软雅黑" panose="020B0503020204020204" pitchFamily="34" charset="-122"/>
              </a:endParaRPr>
            </a:p>
          </p:txBody>
        </p:sp>
        <p:sp>
          <p:nvSpPr>
            <p:cNvPr id="132" name="文本框 131"/>
            <p:cNvSpPr txBox="1"/>
            <p:nvPr/>
          </p:nvSpPr>
          <p:spPr>
            <a:xfrm rot="271864">
              <a:off x="7137657" y="1885848"/>
              <a:ext cx="1160642" cy="483071"/>
            </a:xfrm>
            <a:prstGeom prst="rect">
              <a:avLst/>
            </a:prstGeom>
            <a:noFill/>
          </p:spPr>
          <p:txBody>
            <a:bodyPr wrap="square" rtlCol="0">
              <a:spAutoFit/>
            </a:bodyPr>
            <a:lstStyle/>
            <a:p>
              <a:pPr algn="ctr"/>
              <a:r>
                <a:rPr lang="en-US" altLang="zh-CN" sz="1050" b="1" dirty="0" smtClean="0">
                  <a:latin typeface="微软雅黑" panose="020B0503020204020204" pitchFamily="34" charset="-122"/>
                  <a:ea typeface="微软雅黑" panose="020B0503020204020204" pitchFamily="34" charset="-122"/>
                </a:rPr>
                <a:t>Storage</a:t>
              </a:r>
              <a:endParaRPr lang="en-US" altLang="zh-CN" sz="1050" b="1" dirty="0">
                <a:latin typeface="微软雅黑" panose="020B0503020204020204" pitchFamily="34" charset="-122"/>
                <a:ea typeface="微软雅黑" panose="020B0503020204020204" pitchFamily="34" charset="-122"/>
              </a:endParaRPr>
            </a:p>
          </p:txBody>
        </p:sp>
        <p:sp>
          <p:nvSpPr>
            <p:cNvPr id="25" name="平行四边形 24"/>
            <p:cNvSpPr/>
            <p:nvPr/>
          </p:nvSpPr>
          <p:spPr>
            <a:xfrm>
              <a:off x="7124942" y="2216515"/>
              <a:ext cx="1744734" cy="1992113"/>
            </a:xfrm>
            <a:custGeom>
              <a:avLst/>
              <a:gdLst>
                <a:gd name="connsiteX0" fmla="*/ 0 w 1326093"/>
                <a:gd name="connsiteY0" fmla="*/ 1782792 h 1782792"/>
                <a:gd name="connsiteX1" fmla="*/ 331523 w 1326093"/>
                <a:gd name="connsiteY1" fmla="*/ 0 h 1782792"/>
                <a:gd name="connsiteX2" fmla="*/ 1326093 w 1326093"/>
                <a:gd name="connsiteY2" fmla="*/ 0 h 1782792"/>
                <a:gd name="connsiteX3" fmla="*/ 994570 w 1326093"/>
                <a:gd name="connsiteY3" fmla="*/ 1782792 h 1782792"/>
                <a:gd name="connsiteX4" fmla="*/ 0 w 1326093"/>
                <a:gd name="connsiteY4" fmla="*/ 1782792 h 1782792"/>
                <a:gd name="connsiteX0" fmla="*/ 0 w 1326093"/>
                <a:gd name="connsiteY0" fmla="*/ 1870927 h 1870927"/>
                <a:gd name="connsiteX1" fmla="*/ 1278973 w 1326093"/>
                <a:gd name="connsiteY1" fmla="*/ 0 h 1870927"/>
                <a:gd name="connsiteX2" fmla="*/ 1326093 w 1326093"/>
                <a:gd name="connsiteY2" fmla="*/ 88135 h 1870927"/>
                <a:gd name="connsiteX3" fmla="*/ 994570 w 1326093"/>
                <a:gd name="connsiteY3" fmla="*/ 1870927 h 1870927"/>
                <a:gd name="connsiteX4" fmla="*/ 0 w 1326093"/>
                <a:gd name="connsiteY4" fmla="*/ 1870927 h 1870927"/>
                <a:gd name="connsiteX0" fmla="*/ 0 w 1711683"/>
                <a:gd name="connsiteY0" fmla="*/ 1870927 h 1870927"/>
                <a:gd name="connsiteX1" fmla="*/ 1278973 w 1711683"/>
                <a:gd name="connsiteY1" fmla="*/ 0 h 1870927"/>
                <a:gd name="connsiteX2" fmla="*/ 1711683 w 1711683"/>
                <a:gd name="connsiteY2" fmla="*/ 209321 h 1870927"/>
                <a:gd name="connsiteX3" fmla="*/ 994570 w 1711683"/>
                <a:gd name="connsiteY3" fmla="*/ 1870927 h 1870927"/>
                <a:gd name="connsiteX4" fmla="*/ 0 w 1711683"/>
                <a:gd name="connsiteY4" fmla="*/ 1870927 h 1870927"/>
                <a:gd name="connsiteX0" fmla="*/ 0 w 1711683"/>
                <a:gd name="connsiteY0" fmla="*/ 1870927 h 2091265"/>
                <a:gd name="connsiteX1" fmla="*/ 1278973 w 1711683"/>
                <a:gd name="connsiteY1" fmla="*/ 0 h 2091265"/>
                <a:gd name="connsiteX2" fmla="*/ 1711683 w 1711683"/>
                <a:gd name="connsiteY2" fmla="*/ 209321 h 2091265"/>
                <a:gd name="connsiteX3" fmla="*/ 388642 w 1711683"/>
                <a:gd name="connsiteY3" fmla="*/ 2091265 h 2091265"/>
                <a:gd name="connsiteX4" fmla="*/ 0 w 1711683"/>
                <a:gd name="connsiteY4" fmla="*/ 1870927 h 2091265"/>
                <a:gd name="connsiteX0" fmla="*/ 0 w 1711683"/>
                <a:gd name="connsiteY0" fmla="*/ 1870927 h 1992113"/>
                <a:gd name="connsiteX1" fmla="*/ 1278973 w 1711683"/>
                <a:gd name="connsiteY1" fmla="*/ 0 h 1992113"/>
                <a:gd name="connsiteX2" fmla="*/ 1711683 w 1711683"/>
                <a:gd name="connsiteY2" fmla="*/ 209321 h 1992113"/>
                <a:gd name="connsiteX3" fmla="*/ 553895 w 1711683"/>
                <a:gd name="connsiteY3" fmla="*/ 1992113 h 1992113"/>
                <a:gd name="connsiteX4" fmla="*/ 0 w 1711683"/>
                <a:gd name="connsiteY4" fmla="*/ 1870927 h 1992113"/>
                <a:gd name="connsiteX0" fmla="*/ 0 w 1744734"/>
                <a:gd name="connsiteY0" fmla="*/ 1870927 h 1992113"/>
                <a:gd name="connsiteX1" fmla="*/ 1278973 w 1744734"/>
                <a:gd name="connsiteY1" fmla="*/ 0 h 1992113"/>
                <a:gd name="connsiteX2" fmla="*/ 1744734 w 1744734"/>
                <a:gd name="connsiteY2" fmla="*/ 0 h 1992113"/>
                <a:gd name="connsiteX3" fmla="*/ 553895 w 1744734"/>
                <a:gd name="connsiteY3" fmla="*/ 1992113 h 1992113"/>
                <a:gd name="connsiteX4" fmla="*/ 0 w 1744734"/>
                <a:gd name="connsiteY4" fmla="*/ 1870927 h 1992113"/>
                <a:gd name="connsiteX0" fmla="*/ 0 w 1744734"/>
                <a:gd name="connsiteY0" fmla="*/ 1870927 h 1992113"/>
                <a:gd name="connsiteX1" fmla="*/ 1278973 w 1744734"/>
                <a:gd name="connsiteY1" fmla="*/ 0 h 1992113"/>
                <a:gd name="connsiteX2" fmla="*/ 1744734 w 1744734"/>
                <a:gd name="connsiteY2" fmla="*/ 121185 h 1992113"/>
                <a:gd name="connsiteX3" fmla="*/ 553895 w 1744734"/>
                <a:gd name="connsiteY3" fmla="*/ 1992113 h 1992113"/>
                <a:gd name="connsiteX4" fmla="*/ 0 w 1744734"/>
                <a:gd name="connsiteY4" fmla="*/ 1870927 h 1992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34" h="1992113">
                  <a:moveTo>
                    <a:pt x="0" y="1870927"/>
                  </a:moveTo>
                  <a:lnTo>
                    <a:pt x="1278973" y="0"/>
                  </a:lnTo>
                  <a:lnTo>
                    <a:pt x="1744734" y="121185"/>
                  </a:lnTo>
                  <a:lnTo>
                    <a:pt x="553895" y="1992113"/>
                  </a:lnTo>
                  <a:lnTo>
                    <a:pt x="0" y="1870927"/>
                  </a:lnTo>
                  <a:close/>
                </a:path>
              </a:pathLst>
            </a:custGeom>
            <a:solidFill>
              <a:srgbClr val="00B0F0">
                <a:alpha val="39000"/>
              </a:srgb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500" dirty="0">
                <a:latin typeface="微软雅黑" panose="020B0503020204020204" pitchFamily="34" charset="-122"/>
                <a:ea typeface="微软雅黑" panose="020B0503020204020204" pitchFamily="34" charset="-122"/>
              </a:endParaRPr>
            </a:p>
          </p:txBody>
        </p:sp>
        <p:sp>
          <p:nvSpPr>
            <p:cNvPr id="26" name="文本框 25"/>
            <p:cNvSpPr txBox="1"/>
            <p:nvPr/>
          </p:nvSpPr>
          <p:spPr>
            <a:xfrm rot="3139156">
              <a:off x="7415394" y="2591675"/>
              <a:ext cx="1236093" cy="1056420"/>
            </a:xfrm>
            <a:prstGeom prst="rect">
              <a:avLst/>
            </a:prstGeom>
            <a:noFill/>
          </p:spPr>
          <p:txBody>
            <a:bodyPr vert="vert270" wrap="square" rtlCol="0">
              <a:spAutoFit/>
            </a:bodyPr>
            <a:lstStyle/>
            <a:p>
              <a:pPr algn="ctr"/>
              <a:r>
                <a:rPr lang="en-US" altLang="zh-CN" sz="1050" b="1" dirty="0" smtClean="0">
                  <a:solidFill>
                    <a:srgbClr val="C00000"/>
                  </a:solidFill>
                  <a:latin typeface="微软雅黑" panose="020B0503020204020204" pitchFamily="34" charset="-122"/>
                  <a:ea typeface="微软雅黑" panose="020B0503020204020204" pitchFamily="34" charset="-122"/>
                </a:rPr>
                <a:t>DC interconnection network</a:t>
              </a:r>
              <a:endParaRPr lang="en-US" altLang="zh-CN" sz="1050" b="1" dirty="0">
                <a:solidFill>
                  <a:srgbClr val="C00000"/>
                </a:solidFill>
                <a:latin typeface="微软雅黑" panose="020B0503020204020204" pitchFamily="34" charset="-122"/>
                <a:ea typeface="微软雅黑" panose="020B0503020204020204" pitchFamily="34" charset="-122"/>
              </a:endParaRPr>
            </a:p>
          </p:txBody>
        </p:sp>
      </p:grpSp>
      <p:sp>
        <p:nvSpPr>
          <p:cNvPr id="134" name="Freeform 51"/>
          <p:cNvSpPr>
            <a:spLocks noEditPoints="1"/>
          </p:cNvSpPr>
          <p:nvPr/>
        </p:nvSpPr>
        <p:spPr bwMode="auto">
          <a:xfrm>
            <a:off x="9974462" y="4164067"/>
            <a:ext cx="442767" cy="310060"/>
          </a:xfrm>
          <a:custGeom>
            <a:avLst/>
            <a:gdLst/>
            <a:ahLst/>
            <a:cxnLst>
              <a:cxn ang="0">
                <a:pos x="391" y="7288"/>
              </a:cxn>
              <a:cxn ang="0">
                <a:pos x="13792" y="12965"/>
              </a:cxn>
              <a:cxn ang="0">
                <a:pos x="13245" y="13213"/>
              </a:cxn>
              <a:cxn ang="0">
                <a:pos x="12490" y="13411"/>
              </a:cxn>
              <a:cxn ang="0">
                <a:pos x="11310" y="13607"/>
              </a:cxn>
              <a:cxn ang="0">
                <a:pos x="10102" y="13737"/>
              </a:cxn>
              <a:cxn ang="0">
                <a:pos x="9765" y="13625"/>
              </a:cxn>
              <a:cxn ang="0">
                <a:pos x="9327" y="13338"/>
              </a:cxn>
              <a:cxn ang="0">
                <a:pos x="9113" y="12822"/>
              </a:cxn>
              <a:cxn ang="0">
                <a:pos x="9383" y="12393"/>
              </a:cxn>
              <a:cxn ang="0">
                <a:pos x="9949" y="12210"/>
              </a:cxn>
              <a:cxn ang="0">
                <a:pos x="10630" y="12169"/>
              </a:cxn>
              <a:cxn ang="0">
                <a:pos x="12049" y="12134"/>
              </a:cxn>
              <a:cxn ang="0">
                <a:pos x="12551" y="12105"/>
              </a:cxn>
              <a:cxn ang="0">
                <a:pos x="13123" y="11940"/>
              </a:cxn>
              <a:cxn ang="0">
                <a:pos x="13706" y="11450"/>
              </a:cxn>
              <a:cxn ang="0">
                <a:pos x="14007" y="10312"/>
              </a:cxn>
              <a:cxn ang="0">
                <a:pos x="14572" y="7703"/>
              </a:cxn>
              <a:cxn ang="0">
                <a:pos x="14727" y="7230"/>
              </a:cxn>
              <a:cxn ang="0">
                <a:pos x="14994" y="6843"/>
              </a:cxn>
              <a:cxn ang="0">
                <a:pos x="15429" y="6611"/>
              </a:cxn>
              <a:cxn ang="0">
                <a:pos x="15803" y="6766"/>
              </a:cxn>
              <a:cxn ang="0">
                <a:pos x="15891" y="7203"/>
              </a:cxn>
              <a:cxn ang="0">
                <a:pos x="15859" y="7947"/>
              </a:cxn>
              <a:cxn ang="0">
                <a:pos x="15662" y="9073"/>
              </a:cxn>
              <a:cxn ang="0">
                <a:pos x="15078" y="11556"/>
              </a:cxn>
              <a:cxn ang="0">
                <a:pos x="14970" y="11842"/>
              </a:cxn>
              <a:cxn ang="0">
                <a:pos x="14699" y="12227"/>
              </a:cxn>
              <a:cxn ang="0">
                <a:pos x="13153" y="4420"/>
              </a:cxn>
              <a:cxn ang="0">
                <a:pos x="12907" y="10857"/>
              </a:cxn>
              <a:cxn ang="0">
                <a:pos x="12413" y="11409"/>
              </a:cxn>
              <a:cxn ang="0">
                <a:pos x="11601" y="11647"/>
              </a:cxn>
              <a:cxn ang="0">
                <a:pos x="9374" y="11647"/>
              </a:cxn>
              <a:cxn ang="0">
                <a:pos x="9589" y="7083"/>
              </a:cxn>
              <a:cxn ang="0">
                <a:pos x="9370" y="7220"/>
              </a:cxn>
              <a:cxn ang="0">
                <a:pos x="8999" y="7317"/>
              </a:cxn>
              <a:cxn ang="0">
                <a:pos x="8401" y="7307"/>
              </a:cxn>
              <a:cxn ang="0">
                <a:pos x="6475" y="7315"/>
              </a:cxn>
              <a:cxn ang="0">
                <a:pos x="6013" y="7169"/>
              </a:cxn>
              <a:cxn ang="0">
                <a:pos x="5848" y="6899"/>
              </a:cxn>
              <a:cxn ang="0">
                <a:pos x="5796" y="6532"/>
              </a:cxn>
              <a:cxn ang="0">
                <a:pos x="6013" y="6285"/>
              </a:cxn>
              <a:cxn ang="0">
                <a:pos x="6390" y="6187"/>
              </a:cxn>
              <a:cxn ang="0">
                <a:pos x="11009" y="4005"/>
              </a:cxn>
              <a:cxn ang="0">
                <a:pos x="11406" y="3863"/>
              </a:cxn>
              <a:cxn ang="0">
                <a:pos x="12047" y="3830"/>
              </a:cxn>
              <a:cxn ang="0">
                <a:pos x="12712" y="4000"/>
              </a:cxn>
              <a:cxn ang="0">
                <a:pos x="13042" y="4235"/>
              </a:cxn>
              <a:cxn ang="0">
                <a:pos x="13153" y="4420"/>
              </a:cxn>
              <a:cxn ang="0">
                <a:pos x="12929" y="155"/>
              </a:cxn>
              <a:cxn ang="0">
                <a:pos x="13505" y="631"/>
              </a:cxn>
              <a:cxn ang="0">
                <a:pos x="13800" y="1331"/>
              </a:cxn>
              <a:cxn ang="0">
                <a:pos x="13723" y="2107"/>
              </a:cxn>
              <a:cxn ang="0">
                <a:pos x="13303" y="2729"/>
              </a:cxn>
              <a:cxn ang="0">
                <a:pos x="12640" y="3088"/>
              </a:cxn>
              <a:cxn ang="0">
                <a:pos x="11859" y="3088"/>
              </a:cxn>
              <a:cxn ang="0">
                <a:pos x="11197" y="2729"/>
              </a:cxn>
              <a:cxn ang="0">
                <a:pos x="10777" y="2107"/>
              </a:cxn>
              <a:cxn ang="0">
                <a:pos x="10701" y="1331"/>
              </a:cxn>
              <a:cxn ang="0">
                <a:pos x="10994" y="631"/>
              </a:cxn>
              <a:cxn ang="0">
                <a:pos x="11571" y="155"/>
              </a:cxn>
            </a:cxnLst>
            <a:rect l="0" t="0" r="r" b="b"/>
            <a:pathLst>
              <a:path w="16432" h="16784">
                <a:moveTo>
                  <a:pt x="0" y="7972"/>
                </a:moveTo>
                <a:lnTo>
                  <a:pt x="7829" y="7972"/>
                </a:lnTo>
                <a:lnTo>
                  <a:pt x="7829" y="16784"/>
                </a:lnTo>
                <a:lnTo>
                  <a:pt x="0" y="16784"/>
                </a:lnTo>
                <a:lnTo>
                  <a:pt x="0" y="7972"/>
                </a:lnTo>
                <a:close/>
                <a:moveTo>
                  <a:pt x="695" y="6789"/>
                </a:moveTo>
                <a:lnTo>
                  <a:pt x="4866" y="6789"/>
                </a:lnTo>
                <a:lnTo>
                  <a:pt x="4866" y="7288"/>
                </a:lnTo>
                <a:lnTo>
                  <a:pt x="695" y="7288"/>
                </a:lnTo>
                <a:lnTo>
                  <a:pt x="391" y="7288"/>
                </a:lnTo>
                <a:lnTo>
                  <a:pt x="196" y="7288"/>
                </a:lnTo>
                <a:lnTo>
                  <a:pt x="196" y="2812"/>
                </a:lnTo>
                <a:lnTo>
                  <a:pt x="696" y="2811"/>
                </a:lnTo>
                <a:lnTo>
                  <a:pt x="695" y="6789"/>
                </a:lnTo>
                <a:close/>
                <a:moveTo>
                  <a:pt x="14433" y="12499"/>
                </a:moveTo>
                <a:lnTo>
                  <a:pt x="16432" y="16543"/>
                </a:lnTo>
                <a:lnTo>
                  <a:pt x="15575" y="16543"/>
                </a:lnTo>
                <a:lnTo>
                  <a:pt x="13886" y="12908"/>
                </a:lnTo>
                <a:lnTo>
                  <a:pt x="13839" y="12936"/>
                </a:lnTo>
                <a:lnTo>
                  <a:pt x="13792" y="12965"/>
                </a:lnTo>
                <a:lnTo>
                  <a:pt x="13742" y="12992"/>
                </a:lnTo>
                <a:lnTo>
                  <a:pt x="13693" y="13018"/>
                </a:lnTo>
                <a:lnTo>
                  <a:pt x="13643" y="13045"/>
                </a:lnTo>
                <a:lnTo>
                  <a:pt x="13591" y="13071"/>
                </a:lnTo>
                <a:lnTo>
                  <a:pt x="13539" y="13096"/>
                </a:lnTo>
                <a:lnTo>
                  <a:pt x="13486" y="13120"/>
                </a:lnTo>
                <a:lnTo>
                  <a:pt x="13430" y="13145"/>
                </a:lnTo>
                <a:lnTo>
                  <a:pt x="13371" y="13168"/>
                </a:lnTo>
                <a:lnTo>
                  <a:pt x="13309" y="13191"/>
                </a:lnTo>
                <a:lnTo>
                  <a:pt x="13245" y="13213"/>
                </a:lnTo>
                <a:lnTo>
                  <a:pt x="13179" y="13236"/>
                </a:lnTo>
                <a:lnTo>
                  <a:pt x="13110" y="13257"/>
                </a:lnTo>
                <a:lnTo>
                  <a:pt x="13039" y="13278"/>
                </a:lnTo>
                <a:lnTo>
                  <a:pt x="12965" y="13299"/>
                </a:lnTo>
                <a:lnTo>
                  <a:pt x="12890" y="13319"/>
                </a:lnTo>
                <a:lnTo>
                  <a:pt x="12812" y="13338"/>
                </a:lnTo>
                <a:lnTo>
                  <a:pt x="12734" y="13358"/>
                </a:lnTo>
                <a:lnTo>
                  <a:pt x="12654" y="13376"/>
                </a:lnTo>
                <a:lnTo>
                  <a:pt x="12572" y="13394"/>
                </a:lnTo>
                <a:lnTo>
                  <a:pt x="12490" y="13411"/>
                </a:lnTo>
                <a:lnTo>
                  <a:pt x="12407" y="13428"/>
                </a:lnTo>
                <a:lnTo>
                  <a:pt x="12323" y="13445"/>
                </a:lnTo>
                <a:lnTo>
                  <a:pt x="12238" y="13461"/>
                </a:lnTo>
                <a:lnTo>
                  <a:pt x="12153" y="13477"/>
                </a:lnTo>
                <a:lnTo>
                  <a:pt x="12067" y="13492"/>
                </a:lnTo>
                <a:lnTo>
                  <a:pt x="11982" y="13507"/>
                </a:lnTo>
                <a:lnTo>
                  <a:pt x="11810" y="13534"/>
                </a:lnTo>
                <a:lnTo>
                  <a:pt x="11640" y="13560"/>
                </a:lnTo>
                <a:lnTo>
                  <a:pt x="11473" y="13585"/>
                </a:lnTo>
                <a:lnTo>
                  <a:pt x="11310" y="13607"/>
                </a:lnTo>
                <a:lnTo>
                  <a:pt x="11151" y="13628"/>
                </a:lnTo>
                <a:lnTo>
                  <a:pt x="10999" y="13645"/>
                </a:lnTo>
                <a:lnTo>
                  <a:pt x="9637" y="16543"/>
                </a:lnTo>
                <a:lnTo>
                  <a:pt x="8877" y="16543"/>
                </a:lnTo>
                <a:lnTo>
                  <a:pt x="10243" y="13726"/>
                </a:lnTo>
                <a:lnTo>
                  <a:pt x="10187" y="13731"/>
                </a:lnTo>
                <a:lnTo>
                  <a:pt x="10146" y="13736"/>
                </a:lnTo>
                <a:lnTo>
                  <a:pt x="10121" y="13738"/>
                </a:lnTo>
                <a:lnTo>
                  <a:pt x="10112" y="13739"/>
                </a:lnTo>
                <a:lnTo>
                  <a:pt x="10102" y="13737"/>
                </a:lnTo>
                <a:lnTo>
                  <a:pt x="10071" y="13729"/>
                </a:lnTo>
                <a:lnTo>
                  <a:pt x="10049" y="13724"/>
                </a:lnTo>
                <a:lnTo>
                  <a:pt x="10024" y="13717"/>
                </a:lnTo>
                <a:lnTo>
                  <a:pt x="9995" y="13708"/>
                </a:lnTo>
                <a:lnTo>
                  <a:pt x="9962" y="13698"/>
                </a:lnTo>
                <a:lnTo>
                  <a:pt x="9928" y="13687"/>
                </a:lnTo>
                <a:lnTo>
                  <a:pt x="9890" y="13674"/>
                </a:lnTo>
                <a:lnTo>
                  <a:pt x="9850" y="13660"/>
                </a:lnTo>
                <a:lnTo>
                  <a:pt x="9808" y="13643"/>
                </a:lnTo>
                <a:lnTo>
                  <a:pt x="9765" y="13625"/>
                </a:lnTo>
                <a:lnTo>
                  <a:pt x="9721" y="13606"/>
                </a:lnTo>
                <a:lnTo>
                  <a:pt x="9676" y="13585"/>
                </a:lnTo>
                <a:lnTo>
                  <a:pt x="9631" y="13560"/>
                </a:lnTo>
                <a:lnTo>
                  <a:pt x="9585" y="13535"/>
                </a:lnTo>
                <a:lnTo>
                  <a:pt x="9540" y="13508"/>
                </a:lnTo>
                <a:lnTo>
                  <a:pt x="9495" y="13479"/>
                </a:lnTo>
                <a:lnTo>
                  <a:pt x="9451" y="13446"/>
                </a:lnTo>
                <a:lnTo>
                  <a:pt x="9408" y="13413"/>
                </a:lnTo>
                <a:lnTo>
                  <a:pt x="9367" y="13377"/>
                </a:lnTo>
                <a:lnTo>
                  <a:pt x="9327" y="13338"/>
                </a:lnTo>
                <a:lnTo>
                  <a:pt x="9290" y="13297"/>
                </a:lnTo>
                <a:lnTo>
                  <a:pt x="9256" y="13255"/>
                </a:lnTo>
                <a:lnTo>
                  <a:pt x="9223" y="13209"/>
                </a:lnTo>
                <a:lnTo>
                  <a:pt x="9195" y="13162"/>
                </a:lnTo>
                <a:lnTo>
                  <a:pt x="9171" y="13110"/>
                </a:lnTo>
                <a:lnTo>
                  <a:pt x="9150" y="13058"/>
                </a:lnTo>
                <a:lnTo>
                  <a:pt x="9133" y="13002"/>
                </a:lnTo>
                <a:lnTo>
                  <a:pt x="9121" y="12944"/>
                </a:lnTo>
                <a:lnTo>
                  <a:pt x="9114" y="12883"/>
                </a:lnTo>
                <a:lnTo>
                  <a:pt x="9113" y="12822"/>
                </a:lnTo>
                <a:lnTo>
                  <a:pt x="9117" y="12765"/>
                </a:lnTo>
                <a:lnTo>
                  <a:pt x="9128" y="12712"/>
                </a:lnTo>
                <a:lnTo>
                  <a:pt x="9145" y="12661"/>
                </a:lnTo>
                <a:lnTo>
                  <a:pt x="9165" y="12614"/>
                </a:lnTo>
                <a:lnTo>
                  <a:pt x="9192" y="12570"/>
                </a:lnTo>
                <a:lnTo>
                  <a:pt x="9222" y="12529"/>
                </a:lnTo>
                <a:lnTo>
                  <a:pt x="9257" y="12490"/>
                </a:lnTo>
                <a:lnTo>
                  <a:pt x="9295" y="12456"/>
                </a:lnTo>
                <a:lnTo>
                  <a:pt x="9337" y="12422"/>
                </a:lnTo>
                <a:lnTo>
                  <a:pt x="9383" y="12393"/>
                </a:lnTo>
                <a:lnTo>
                  <a:pt x="9432" y="12365"/>
                </a:lnTo>
                <a:lnTo>
                  <a:pt x="9482" y="12339"/>
                </a:lnTo>
                <a:lnTo>
                  <a:pt x="9536" y="12316"/>
                </a:lnTo>
                <a:lnTo>
                  <a:pt x="9591" y="12295"/>
                </a:lnTo>
                <a:lnTo>
                  <a:pt x="9649" y="12276"/>
                </a:lnTo>
                <a:lnTo>
                  <a:pt x="9708" y="12260"/>
                </a:lnTo>
                <a:lnTo>
                  <a:pt x="9767" y="12245"/>
                </a:lnTo>
                <a:lnTo>
                  <a:pt x="9827" y="12231"/>
                </a:lnTo>
                <a:lnTo>
                  <a:pt x="9888" y="12220"/>
                </a:lnTo>
                <a:lnTo>
                  <a:pt x="9949" y="12210"/>
                </a:lnTo>
                <a:lnTo>
                  <a:pt x="10010" y="12201"/>
                </a:lnTo>
                <a:lnTo>
                  <a:pt x="10070" y="12194"/>
                </a:lnTo>
                <a:lnTo>
                  <a:pt x="10130" y="12187"/>
                </a:lnTo>
                <a:lnTo>
                  <a:pt x="10188" y="12182"/>
                </a:lnTo>
                <a:lnTo>
                  <a:pt x="10245" y="12179"/>
                </a:lnTo>
                <a:lnTo>
                  <a:pt x="10300" y="12176"/>
                </a:lnTo>
                <a:lnTo>
                  <a:pt x="10353" y="12173"/>
                </a:lnTo>
                <a:lnTo>
                  <a:pt x="10453" y="12170"/>
                </a:lnTo>
                <a:lnTo>
                  <a:pt x="10540" y="12169"/>
                </a:lnTo>
                <a:lnTo>
                  <a:pt x="10630" y="12169"/>
                </a:lnTo>
                <a:lnTo>
                  <a:pt x="10741" y="12167"/>
                </a:lnTo>
                <a:lnTo>
                  <a:pt x="10869" y="12165"/>
                </a:lnTo>
                <a:lnTo>
                  <a:pt x="11010" y="12162"/>
                </a:lnTo>
                <a:lnTo>
                  <a:pt x="11159" y="12159"/>
                </a:lnTo>
                <a:lnTo>
                  <a:pt x="11314" y="12155"/>
                </a:lnTo>
                <a:lnTo>
                  <a:pt x="11470" y="12151"/>
                </a:lnTo>
                <a:lnTo>
                  <a:pt x="11626" y="12146"/>
                </a:lnTo>
                <a:lnTo>
                  <a:pt x="11777" y="12142"/>
                </a:lnTo>
                <a:lnTo>
                  <a:pt x="11919" y="12137"/>
                </a:lnTo>
                <a:lnTo>
                  <a:pt x="12049" y="12134"/>
                </a:lnTo>
                <a:lnTo>
                  <a:pt x="12163" y="12130"/>
                </a:lnTo>
                <a:lnTo>
                  <a:pt x="12259" y="12126"/>
                </a:lnTo>
                <a:lnTo>
                  <a:pt x="12331" y="12124"/>
                </a:lnTo>
                <a:lnTo>
                  <a:pt x="12376" y="12122"/>
                </a:lnTo>
                <a:lnTo>
                  <a:pt x="12393" y="12122"/>
                </a:lnTo>
                <a:lnTo>
                  <a:pt x="12408" y="12121"/>
                </a:lnTo>
                <a:lnTo>
                  <a:pt x="12449" y="12118"/>
                </a:lnTo>
                <a:lnTo>
                  <a:pt x="12478" y="12115"/>
                </a:lnTo>
                <a:lnTo>
                  <a:pt x="12512" y="12111"/>
                </a:lnTo>
                <a:lnTo>
                  <a:pt x="12551" y="12105"/>
                </a:lnTo>
                <a:lnTo>
                  <a:pt x="12596" y="12098"/>
                </a:lnTo>
                <a:lnTo>
                  <a:pt x="12644" y="12090"/>
                </a:lnTo>
                <a:lnTo>
                  <a:pt x="12696" y="12079"/>
                </a:lnTo>
                <a:lnTo>
                  <a:pt x="12751" y="12067"/>
                </a:lnTo>
                <a:lnTo>
                  <a:pt x="12808" y="12052"/>
                </a:lnTo>
                <a:lnTo>
                  <a:pt x="12869" y="12035"/>
                </a:lnTo>
                <a:lnTo>
                  <a:pt x="12931" y="12015"/>
                </a:lnTo>
                <a:lnTo>
                  <a:pt x="12994" y="11993"/>
                </a:lnTo>
                <a:lnTo>
                  <a:pt x="13058" y="11968"/>
                </a:lnTo>
                <a:lnTo>
                  <a:pt x="13123" y="11940"/>
                </a:lnTo>
                <a:lnTo>
                  <a:pt x="13188" y="11908"/>
                </a:lnTo>
                <a:lnTo>
                  <a:pt x="13252" y="11874"/>
                </a:lnTo>
                <a:lnTo>
                  <a:pt x="13316" y="11835"/>
                </a:lnTo>
                <a:lnTo>
                  <a:pt x="13379" y="11793"/>
                </a:lnTo>
                <a:lnTo>
                  <a:pt x="13439" y="11746"/>
                </a:lnTo>
                <a:lnTo>
                  <a:pt x="13498" y="11695"/>
                </a:lnTo>
                <a:lnTo>
                  <a:pt x="13556" y="11641"/>
                </a:lnTo>
                <a:lnTo>
                  <a:pt x="13609" y="11582"/>
                </a:lnTo>
                <a:lnTo>
                  <a:pt x="13659" y="11518"/>
                </a:lnTo>
                <a:lnTo>
                  <a:pt x="13706" y="11450"/>
                </a:lnTo>
                <a:lnTo>
                  <a:pt x="13748" y="11376"/>
                </a:lnTo>
                <a:lnTo>
                  <a:pt x="13785" y="11298"/>
                </a:lnTo>
                <a:lnTo>
                  <a:pt x="13818" y="11214"/>
                </a:lnTo>
                <a:lnTo>
                  <a:pt x="13845" y="11125"/>
                </a:lnTo>
                <a:lnTo>
                  <a:pt x="13866" y="11028"/>
                </a:lnTo>
                <a:lnTo>
                  <a:pt x="13885" y="10926"/>
                </a:lnTo>
                <a:lnTo>
                  <a:pt x="13906" y="10816"/>
                </a:lnTo>
                <a:lnTo>
                  <a:pt x="13928" y="10700"/>
                </a:lnTo>
                <a:lnTo>
                  <a:pt x="13953" y="10575"/>
                </a:lnTo>
                <a:lnTo>
                  <a:pt x="14007" y="10312"/>
                </a:lnTo>
                <a:lnTo>
                  <a:pt x="14064" y="10031"/>
                </a:lnTo>
                <a:lnTo>
                  <a:pt x="14126" y="9739"/>
                </a:lnTo>
                <a:lnTo>
                  <a:pt x="14189" y="9441"/>
                </a:lnTo>
                <a:lnTo>
                  <a:pt x="14254" y="9145"/>
                </a:lnTo>
                <a:lnTo>
                  <a:pt x="14317" y="8854"/>
                </a:lnTo>
                <a:lnTo>
                  <a:pt x="14378" y="8577"/>
                </a:lnTo>
                <a:lnTo>
                  <a:pt x="14436" y="8316"/>
                </a:lnTo>
                <a:lnTo>
                  <a:pt x="14488" y="8080"/>
                </a:lnTo>
                <a:lnTo>
                  <a:pt x="14534" y="7874"/>
                </a:lnTo>
                <a:lnTo>
                  <a:pt x="14572" y="7703"/>
                </a:lnTo>
                <a:lnTo>
                  <a:pt x="14601" y="7574"/>
                </a:lnTo>
                <a:lnTo>
                  <a:pt x="14620" y="7492"/>
                </a:lnTo>
                <a:lnTo>
                  <a:pt x="14626" y="7464"/>
                </a:lnTo>
                <a:lnTo>
                  <a:pt x="14630" y="7454"/>
                </a:lnTo>
                <a:lnTo>
                  <a:pt x="14639" y="7427"/>
                </a:lnTo>
                <a:lnTo>
                  <a:pt x="14656" y="7385"/>
                </a:lnTo>
                <a:lnTo>
                  <a:pt x="14680" y="7329"/>
                </a:lnTo>
                <a:lnTo>
                  <a:pt x="14693" y="7299"/>
                </a:lnTo>
                <a:lnTo>
                  <a:pt x="14709" y="7265"/>
                </a:lnTo>
                <a:lnTo>
                  <a:pt x="14727" y="7230"/>
                </a:lnTo>
                <a:lnTo>
                  <a:pt x="14746" y="7193"/>
                </a:lnTo>
                <a:lnTo>
                  <a:pt x="14767" y="7155"/>
                </a:lnTo>
                <a:lnTo>
                  <a:pt x="14790" y="7115"/>
                </a:lnTo>
                <a:lnTo>
                  <a:pt x="14814" y="7076"/>
                </a:lnTo>
                <a:lnTo>
                  <a:pt x="14840" y="7036"/>
                </a:lnTo>
                <a:lnTo>
                  <a:pt x="14868" y="6996"/>
                </a:lnTo>
                <a:lnTo>
                  <a:pt x="14897" y="6956"/>
                </a:lnTo>
                <a:lnTo>
                  <a:pt x="14927" y="6917"/>
                </a:lnTo>
                <a:lnTo>
                  <a:pt x="14960" y="6878"/>
                </a:lnTo>
                <a:lnTo>
                  <a:pt x="14994" y="6843"/>
                </a:lnTo>
                <a:lnTo>
                  <a:pt x="15030" y="6807"/>
                </a:lnTo>
                <a:lnTo>
                  <a:pt x="15068" y="6773"/>
                </a:lnTo>
                <a:lnTo>
                  <a:pt x="15108" y="6742"/>
                </a:lnTo>
                <a:lnTo>
                  <a:pt x="15148" y="6714"/>
                </a:lnTo>
                <a:lnTo>
                  <a:pt x="15191" y="6687"/>
                </a:lnTo>
                <a:lnTo>
                  <a:pt x="15235" y="6664"/>
                </a:lnTo>
                <a:lnTo>
                  <a:pt x="15281" y="6644"/>
                </a:lnTo>
                <a:lnTo>
                  <a:pt x="15328" y="6629"/>
                </a:lnTo>
                <a:lnTo>
                  <a:pt x="15377" y="6617"/>
                </a:lnTo>
                <a:lnTo>
                  <a:pt x="15429" y="6611"/>
                </a:lnTo>
                <a:lnTo>
                  <a:pt x="15482" y="6608"/>
                </a:lnTo>
                <a:lnTo>
                  <a:pt x="15532" y="6610"/>
                </a:lnTo>
                <a:lnTo>
                  <a:pt x="15580" y="6616"/>
                </a:lnTo>
                <a:lnTo>
                  <a:pt x="15623" y="6628"/>
                </a:lnTo>
                <a:lnTo>
                  <a:pt x="15661" y="6641"/>
                </a:lnTo>
                <a:lnTo>
                  <a:pt x="15697" y="6660"/>
                </a:lnTo>
                <a:lnTo>
                  <a:pt x="15728" y="6681"/>
                </a:lnTo>
                <a:lnTo>
                  <a:pt x="15757" y="6706"/>
                </a:lnTo>
                <a:lnTo>
                  <a:pt x="15781" y="6735"/>
                </a:lnTo>
                <a:lnTo>
                  <a:pt x="15803" y="6766"/>
                </a:lnTo>
                <a:lnTo>
                  <a:pt x="15822" y="6801"/>
                </a:lnTo>
                <a:lnTo>
                  <a:pt x="15839" y="6837"/>
                </a:lnTo>
                <a:lnTo>
                  <a:pt x="15852" y="6876"/>
                </a:lnTo>
                <a:lnTo>
                  <a:pt x="15864" y="6917"/>
                </a:lnTo>
                <a:lnTo>
                  <a:pt x="15873" y="6961"/>
                </a:lnTo>
                <a:lnTo>
                  <a:pt x="15879" y="7006"/>
                </a:lnTo>
                <a:lnTo>
                  <a:pt x="15886" y="7053"/>
                </a:lnTo>
                <a:lnTo>
                  <a:pt x="15889" y="7102"/>
                </a:lnTo>
                <a:lnTo>
                  <a:pt x="15891" y="7152"/>
                </a:lnTo>
                <a:lnTo>
                  <a:pt x="15891" y="7203"/>
                </a:lnTo>
                <a:lnTo>
                  <a:pt x="15891" y="7256"/>
                </a:lnTo>
                <a:lnTo>
                  <a:pt x="15888" y="7362"/>
                </a:lnTo>
                <a:lnTo>
                  <a:pt x="15883" y="7470"/>
                </a:lnTo>
                <a:lnTo>
                  <a:pt x="15875" y="7579"/>
                </a:lnTo>
                <a:lnTo>
                  <a:pt x="15869" y="7686"/>
                </a:lnTo>
                <a:lnTo>
                  <a:pt x="15866" y="7740"/>
                </a:lnTo>
                <a:lnTo>
                  <a:pt x="15864" y="7791"/>
                </a:lnTo>
                <a:lnTo>
                  <a:pt x="15862" y="7841"/>
                </a:lnTo>
                <a:lnTo>
                  <a:pt x="15862" y="7892"/>
                </a:lnTo>
                <a:lnTo>
                  <a:pt x="15859" y="7947"/>
                </a:lnTo>
                <a:lnTo>
                  <a:pt x="15853" y="8016"/>
                </a:lnTo>
                <a:lnTo>
                  <a:pt x="15844" y="8097"/>
                </a:lnTo>
                <a:lnTo>
                  <a:pt x="15830" y="8190"/>
                </a:lnTo>
                <a:lnTo>
                  <a:pt x="15814" y="8292"/>
                </a:lnTo>
                <a:lnTo>
                  <a:pt x="15794" y="8404"/>
                </a:lnTo>
                <a:lnTo>
                  <a:pt x="15772" y="8524"/>
                </a:lnTo>
                <a:lnTo>
                  <a:pt x="15748" y="8652"/>
                </a:lnTo>
                <a:lnTo>
                  <a:pt x="15722" y="8787"/>
                </a:lnTo>
                <a:lnTo>
                  <a:pt x="15693" y="8927"/>
                </a:lnTo>
                <a:lnTo>
                  <a:pt x="15662" y="9073"/>
                </a:lnTo>
                <a:lnTo>
                  <a:pt x="15631" y="9222"/>
                </a:lnTo>
                <a:lnTo>
                  <a:pt x="15564" y="9529"/>
                </a:lnTo>
                <a:lnTo>
                  <a:pt x="15494" y="9841"/>
                </a:lnTo>
                <a:lnTo>
                  <a:pt x="15421" y="10150"/>
                </a:lnTo>
                <a:lnTo>
                  <a:pt x="15351" y="10450"/>
                </a:lnTo>
                <a:lnTo>
                  <a:pt x="15283" y="10733"/>
                </a:lnTo>
                <a:lnTo>
                  <a:pt x="15220" y="10994"/>
                </a:lnTo>
                <a:lnTo>
                  <a:pt x="15163" y="11222"/>
                </a:lnTo>
                <a:lnTo>
                  <a:pt x="15116" y="11411"/>
                </a:lnTo>
                <a:lnTo>
                  <a:pt x="15078" y="11556"/>
                </a:lnTo>
                <a:lnTo>
                  <a:pt x="15054" y="11647"/>
                </a:lnTo>
                <a:lnTo>
                  <a:pt x="15048" y="11666"/>
                </a:lnTo>
                <a:lnTo>
                  <a:pt x="15042" y="11685"/>
                </a:lnTo>
                <a:lnTo>
                  <a:pt x="15033" y="11706"/>
                </a:lnTo>
                <a:lnTo>
                  <a:pt x="15026" y="11727"/>
                </a:lnTo>
                <a:lnTo>
                  <a:pt x="15016" y="11749"/>
                </a:lnTo>
                <a:lnTo>
                  <a:pt x="15006" y="11771"/>
                </a:lnTo>
                <a:lnTo>
                  <a:pt x="14995" y="11794"/>
                </a:lnTo>
                <a:lnTo>
                  <a:pt x="14983" y="11818"/>
                </a:lnTo>
                <a:lnTo>
                  <a:pt x="14970" y="11842"/>
                </a:lnTo>
                <a:lnTo>
                  <a:pt x="14957" y="11866"/>
                </a:lnTo>
                <a:lnTo>
                  <a:pt x="14942" y="11893"/>
                </a:lnTo>
                <a:lnTo>
                  <a:pt x="14926" y="11918"/>
                </a:lnTo>
                <a:lnTo>
                  <a:pt x="14893" y="11970"/>
                </a:lnTo>
                <a:lnTo>
                  <a:pt x="14856" y="12025"/>
                </a:lnTo>
                <a:lnTo>
                  <a:pt x="14815" y="12081"/>
                </a:lnTo>
                <a:lnTo>
                  <a:pt x="14771" y="12139"/>
                </a:lnTo>
                <a:lnTo>
                  <a:pt x="14748" y="12168"/>
                </a:lnTo>
                <a:lnTo>
                  <a:pt x="14724" y="12198"/>
                </a:lnTo>
                <a:lnTo>
                  <a:pt x="14699" y="12227"/>
                </a:lnTo>
                <a:lnTo>
                  <a:pt x="14673" y="12257"/>
                </a:lnTo>
                <a:lnTo>
                  <a:pt x="14645" y="12287"/>
                </a:lnTo>
                <a:lnTo>
                  <a:pt x="14618" y="12317"/>
                </a:lnTo>
                <a:lnTo>
                  <a:pt x="14590" y="12347"/>
                </a:lnTo>
                <a:lnTo>
                  <a:pt x="14559" y="12377"/>
                </a:lnTo>
                <a:lnTo>
                  <a:pt x="14529" y="12409"/>
                </a:lnTo>
                <a:lnTo>
                  <a:pt x="14498" y="12438"/>
                </a:lnTo>
                <a:lnTo>
                  <a:pt x="14466" y="12469"/>
                </a:lnTo>
                <a:lnTo>
                  <a:pt x="14433" y="12499"/>
                </a:lnTo>
                <a:close/>
                <a:moveTo>
                  <a:pt x="13153" y="4420"/>
                </a:moveTo>
                <a:lnTo>
                  <a:pt x="13153" y="10411"/>
                </a:lnTo>
                <a:lnTo>
                  <a:pt x="13147" y="10425"/>
                </a:lnTo>
                <a:lnTo>
                  <a:pt x="13129" y="10465"/>
                </a:lnTo>
                <a:lnTo>
                  <a:pt x="13099" y="10526"/>
                </a:lnTo>
                <a:lnTo>
                  <a:pt x="13058" y="10604"/>
                </a:lnTo>
                <a:lnTo>
                  <a:pt x="13033" y="10649"/>
                </a:lnTo>
                <a:lnTo>
                  <a:pt x="13005" y="10698"/>
                </a:lnTo>
                <a:lnTo>
                  <a:pt x="12975" y="10749"/>
                </a:lnTo>
                <a:lnTo>
                  <a:pt x="12942" y="10803"/>
                </a:lnTo>
                <a:lnTo>
                  <a:pt x="12907" y="10857"/>
                </a:lnTo>
                <a:lnTo>
                  <a:pt x="12869" y="10914"/>
                </a:lnTo>
                <a:lnTo>
                  <a:pt x="12828" y="10971"/>
                </a:lnTo>
                <a:lnTo>
                  <a:pt x="12785" y="11029"/>
                </a:lnTo>
                <a:lnTo>
                  <a:pt x="12739" y="11087"/>
                </a:lnTo>
                <a:lnTo>
                  <a:pt x="12691" y="11145"/>
                </a:lnTo>
                <a:lnTo>
                  <a:pt x="12639" y="11201"/>
                </a:lnTo>
                <a:lnTo>
                  <a:pt x="12587" y="11256"/>
                </a:lnTo>
                <a:lnTo>
                  <a:pt x="12531" y="11309"/>
                </a:lnTo>
                <a:lnTo>
                  <a:pt x="12474" y="11361"/>
                </a:lnTo>
                <a:lnTo>
                  <a:pt x="12413" y="11409"/>
                </a:lnTo>
                <a:lnTo>
                  <a:pt x="12351" y="11454"/>
                </a:lnTo>
                <a:lnTo>
                  <a:pt x="12286" y="11496"/>
                </a:lnTo>
                <a:lnTo>
                  <a:pt x="12220" y="11533"/>
                </a:lnTo>
                <a:lnTo>
                  <a:pt x="12151" y="11566"/>
                </a:lnTo>
                <a:lnTo>
                  <a:pt x="12079" y="11594"/>
                </a:lnTo>
                <a:lnTo>
                  <a:pt x="12007" y="11617"/>
                </a:lnTo>
                <a:lnTo>
                  <a:pt x="11932" y="11633"/>
                </a:lnTo>
                <a:lnTo>
                  <a:pt x="11854" y="11643"/>
                </a:lnTo>
                <a:lnTo>
                  <a:pt x="11775" y="11647"/>
                </a:lnTo>
                <a:lnTo>
                  <a:pt x="11601" y="11647"/>
                </a:lnTo>
                <a:lnTo>
                  <a:pt x="11405" y="11647"/>
                </a:lnTo>
                <a:lnTo>
                  <a:pt x="11189" y="11647"/>
                </a:lnTo>
                <a:lnTo>
                  <a:pt x="10961" y="11647"/>
                </a:lnTo>
                <a:lnTo>
                  <a:pt x="10723" y="11647"/>
                </a:lnTo>
                <a:lnTo>
                  <a:pt x="10481" y="11647"/>
                </a:lnTo>
                <a:lnTo>
                  <a:pt x="10239" y="11647"/>
                </a:lnTo>
                <a:lnTo>
                  <a:pt x="10003" y="11647"/>
                </a:lnTo>
                <a:lnTo>
                  <a:pt x="9777" y="11647"/>
                </a:lnTo>
                <a:lnTo>
                  <a:pt x="9566" y="11647"/>
                </a:lnTo>
                <a:lnTo>
                  <a:pt x="9374" y="11647"/>
                </a:lnTo>
                <a:lnTo>
                  <a:pt x="9206" y="11647"/>
                </a:lnTo>
                <a:lnTo>
                  <a:pt x="9068" y="11647"/>
                </a:lnTo>
                <a:lnTo>
                  <a:pt x="8963" y="11647"/>
                </a:lnTo>
                <a:lnTo>
                  <a:pt x="8896" y="11647"/>
                </a:lnTo>
                <a:lnTo>
                  <a:pt x="8873" y="11647"/>
                </a:lnTo>
                <a:lnTo>
                  <a:pt x="8563" y="11825"/>
                </a:lnTo>
                <a:lnTo>
                  <a:pt x="8563" y="9981"/>
                </a:lnTo>
                <a:lnTo>
                  <a:pt x="10732" y="9981"/>
                </a:lnTo>
                <a:lnTo>
                  <a:pt x="10732" y="5939"/>
                </a:lnTo>
                <a:lnTo>
                  <a:pt x="9589" y="7083"/>
                </a:lnTo>
                <a:lnTo>
                  <a:pt x="9586" y="7086"/>
                </a:lnTo>
                <a:lnTo>
                  <a:pt x="9577" y="7095"/>
                </a:lnTo>
                <a:lnTo>
                  <a:pt x="9559" y="7109"/>
                </a:lnTo>
                <a:lnTo>
                  <a:pt x="9536" y="7127"/>
                </a:lnTo>
                <a:lnTo>
                  <a:pt x="9504" y="7148"/>
                </a:lnTo>
                <a:lnTo>
                  <a:pt x="9466" y="7171"/>
                </a:lnTo>
                <a:lnTo>
                  <a:pt x="9444" y="7184"/>
                </a:lnTo>
                <a:lnTo>
                  <a:pt x="9421" y="7195"/>
                </a:lnTo>
                <a:lnTo>
                  <a:pt x="9396" y="7208"/>
                </a:lnTo>
                <a:lnTo>
                  <a:pt x="9370" y="7220"/>
                </a:lnTo>
                <a:lnTo>
                  <a:pt x="9341" y="7232"/>
                </a:lnTo>
                <a:lnTo>
                  <a:pt x="9310" y="7244"/>
                </a:lnTo>
                <a:lnTo>
                  <a:pt x="9278" y="7256"/>
                </a:lnTo>
                <a:lnTo>
                  <a:pt x="9243" y="7266"/>
                </a:lnTo>
                <a:lnTo>
                  <a:pt x="9207" y="7278"/>
                </a:lnTo>
                <a:lnTo>
                  <a:pt x="9170" y="7287"/>
                </a:lnTo>
                <a:lnTo>
                  <a:pt x="9130" y="7296"/>
                </a:lnTo>
                <a:lnTo>
                  <a:pt x="9088" y="7304"/>
                </a:lnTo>
                <a:lnTo>
                  <a:pt x="9045" y="7312"/>
                </a:lnTo>
                <a:lnTo>
                  <a:pt x="8999" y="7317"/>
                </a:lnTo>
                <a:lnTo>
                  <a:pt x="8952" y="7321"/>
                </a:lnTo>
                <a:lnTo>
                  <a:pt x="8902" y="7324"/>
                </a:lnTo>
                <a:lnTo>
                  <a:pt x="8851" y="7326"/>
                </a:lnTo>
                <a:lnTo>
                  <a:pt x="8798" y="7326"/>
                </a:lnTo>
                <a:lnTo>
                  <a:pt x="8744" y="7324"/>
                </a:lnTo>
                <a:lnTo>
                  <a:pt x="8687" y="7321"/>
                </a:lnTo>
                <a:lnTo>
                  <a:pt x="8625" y="7317"/>
                </a:lnTo>
                <a:lnTo>
                  <a:pt x="8556" y="7314"/>
                </a:lnTo>
                <a:lnTo>
                  <a:pt x="8482" y="7310"/>
                </a:lnTo>
                <a:lnTo>
                  <a:pt x="8401" y="7307"/>
                </a:lnTo>
                <a:lnTo>
                  <a:pt x="8225" y="7303"/>
                </a:lnTo>
                <a:lnTo>
                  <a:pt x="8032" y="7301"/>
                </a:lnTo>
                <a:lnTo>
                  <a:pt x="7829" y="7300"/>
                </a:lnTo>
                <a:lnTo>
                  <a:pt x="7618" y="7300"/>
                </a:lnTo>
                <a:lnTo>
                  <a:pt x="7406" y="7301"/>
                </a:lnTo>
                <a:lnTo>
                  <a:pt x="7196" y="7303"/>
                </a:lnTo>
                <a:lnTo>
                  <a:pt x="6993" y="7306"/>
                </a:lnTo>
                <a:lnTo>
                  <a:pt x="6802" y="7308"/>
                </a:lnTo>
                <a:lnTo>
                  <a:pt x="6628" y="7312"/>
                </a:lnTo>
                <a:lnTo>
                  <a:pt x="6475" y="7315"/>
                </a:lnTo>
                <a:lnTo>
                  <a:pt x="6348" y="7317"/>
                </a:lnTo>
                <a:lnTo>
                  <a:pt x="6252" y="7319"/>
                </a:lnTo>
                <a:lnTo>
                  <a:pt x="6190" y="7321"/>
                </a:lnTo>
                <a:lnTo>
                  <a:pt x="6169" y="7321"/>
                </a:lnTo>
                <a:lnTo>
                  <a:pt x="6152" y="7307"/>
                </a:lnTo>
                <a:lnTo>
                  <a:pt x="6109" y="7270"/>
                </a:lnTo>
                <a:lnTo>
                  <a:pt x="6080" y="7242"/>
                </a:lnTo>
                <a:lnTo>
                  <a:pt x="6048" y="7209"/>
                </a:lnTo>
                <a:lnTo>
                  <a:pt x="6030" y="7190"/>
                </a:lnTo>
                <a:lnTo>
                  <a:pt x="6013" y="7169"/>
                </a:lnTo>
                <a:lnTo>
                  <a:pt x="5996" y="7148"/>
                </a:lnTo>
                <a:lnTo>
                  <a:pt x="5978" y="7125"/>
                </a:lnTo>
                <a:lnTo>
                  <a:pt x="5960" y="7101"/>
                </a:lnTo>
                <a:lnTo>
                  <a:pt x="5942" y="7076"/>
                </a:lnTo>
                <a:lnTo>
                  <a:pt x="5925" y="7049"/>
                </a:lnTo>
                <a:lnTo>
                  <a:pt x="5909" y="7022"/>
                </a:lnTo>
                <a:lnTo>
                  <a:pt x="5892" y="6994"/>
                </a:lnTo>
                <a:lnTo>
                  <a:pt x="5876" y="6963"/>
                </a:lnTo>
                <a:lnTo>
                  <a:pt x="5861" y="6932"/>
                </a:lnTo>
                <a:lnTo>
                  <a:pt x="5848" y="6899"/>
                </a:lnTo>
                <a:lnTo>
                  <a:pt x="5834" y="6867"/>
                </a:lnTo>
                <a:lnTo>
                  <a:pt x="5823" y="6832"/>
                </a:lnTo>
                <a:lnTo>
                  <a:pt x="5813" y="6798"/>
                </a:lnTo>
                <a:lnTo>
                  <a:pt x="5805" y="6762"/>
                </a:lnTo>
                <a:lnTo>
                  <a:pt x="5797" y="6725"/>
                </a:lnTo>
                <a:lnTo>
                  <a:pt x="5792" y="6686"/>
                </a:lnTo>
                <a:lnTo>
                  <a:pt x="5789" y="6648"/>
                </a:lnTo>
                <a:lnTo>
                  <a:pt x="5788" y="6608"/>
                </a:lnTo>
                <a:lnTo>
                  <a:pt x="5790" y="6569"/>
                </a:lnTo>
                <a:lnTo>
                  <a:pt x="5796" y="6532"/>
                </a:lnTo>
                <a:lnTo>
                  <a:pt x="5806" y="6499"/>
                </a:lnTo>
                <a:lnTo>
                  <a:pt x="5818" y="6467"/>
                </a:lnTo>
                <a:lnTo>
                  <a:pt x="5834" y="6438"/>
                </a:lnTo>
                <a:lnTo>
                  <a:pt x="5854" y="6409"/>
                </a:lnTo>
                <a:lnTo>
                  <a:pt x="5875" y="6384"/>
                </a:lnTo>
                <a:lnTo>
                  <a:pt x="5899" y="6360"/>
                </a:lnTo>
                <a:lnTo>
                  <a:pt x="5925" y="6339"/>
                </a:lnTo>
                <a:lnTo>
                  <a:pt x="5954" y="6319"/>
                </a:lnTo>
                <a:lnTo>
                  <a:pt x="5982" y="6301"/>
                </a:lnTo>
                <a:lnTo>
                  <a:pt x="6013" y="6285"/>
                </a:lnTo>
                <a:lnTo>
                  <a:pt x="6045" y="6270"/>
                </a:lnTo>
                <a:lnTo>
                  <a:pt x="6077" y="6256"/>
                </a:lnTo>
                <a:lnTo>
                  <a:pt x="6111" y="6245"/>
                </a:lnTo>
                <a:lnTo>
                  <a:pt x="6145" y="6233"/>
                </a:lnTo>
                <a:lnTo>
                  <a:pt x="6178" y="6224"/>
                </a:lnTo>
                <a:lnTo>
                  <a:pt x="6211" y="6216"/>
                </a:lnTo>
                <a:lnTo>
                  <a:pt x="6243" y="6209"/>
                </a:lnTo>
                <a:lnTo>
                  <a:pt x="6276" y="6203"/>
                </a:lnTo>
                <a:lnTo>
                  <a:pt x="6335" y="6193"/>
                </a:lnTo>
                <a:lnTo>
                  <a:pt x="6390" y="6187"/>
                </a:lnTo>
                <a:lnTo>
                  <a:pt x="6471" y="6181"/>
                </a:lnTo>
                <a:lnTo>
                  <a:pt x="6501" y="6180"/>
                </a:lnTo>
                <a:lnTo>
                  <a:pt x="8639" y="6180"/>
                </a:lnTo>
                <a:lnTo>
                  <a:pt x="10873" y="4088"/>
                </a:lnTo>
                <a:lnTo>
                  <a:pt x="10878" y="4084"/>
                </a:lnTo>
                <a:lnTo>
                  <a:pt x="10895" y="4072"/>
                </a:lnTo>
                <a:lnTo>
                  <a:pt x="10922" y="4054"/>
                </a:lnTo>
                <a:lnTo>
                  <a:pt x="10961" y="4031"/>
                </a:lnTo>
                <a:lnTo>
                  <a:pt x="10983" y="4019"/>
                </a:lnTo>
                <a:lnTo>
                  <a:pt x="11009" y="4005"/>
                </a:lnTo>
                <a:lnTo>
                  <a:pt x="11037" y="3990"/>
                </a:lnTo>
                <a:lnTo>
                  <a:pt x="11068" y="3976"/>
                </a:lnTo>
                <a:lnTo>
                  <a:pt x="11101" y="3961"/>
                </a:lnTo>
                <a:lnTo>
                  <a:pt x="11137" y="3945"/>
                </a:lnTo>
                <a:lnTo>
                  <a:pt x="11176" y="3931"/>
                </a:lnTo>
                <a:lnTo>
                  <a:pt x="11216" y="3916"/>
                </a:lnTo>
                <a:lnTo>
                  <a:pt x="11260" y="3902"/>
                </a:lnTo>
                <a:lnTo>
                  <a:pt x="11307" y="3889"/>
                </a:lnTo>
                <a:lnTo>
                  <a:pt x="11355" y="3875"/>
                </a:lnTo>
                <a:lnTo>
                  <a:pt x="11406" y="3863"/>
                </a:lnTo>
                <a:lnTo>
                  <a:pt x="11459" y="3853"/>
                </a:lnTo>
                <a:lnTo>
                  <a:pt x="11515" y="3842"/>
                </a:lnTo>
                <a:lnTo>
                  <a:pt x="11573" y="3835"/>
                </a:lnTo>
                <a:lnTo>
                  <a:pt x="11634" y="3828"/>
                </a:lnTo>
                <a:lnTo>
                  <a:pt x="11697" y="3823"/>
                </a:lnTo>
                <a:lnTo>
                  <a:pt x="11762" y="3819"/>
                </a:lnTo>
                <a:lnTo>
                  <a:pt x="11830" y="3818"/>
                </a:lnTo>
                <a:lnTo>
                  <a:pt x="11900" y="3820"/>
                </a:lnTo>
                <a:lnTo>
                  <a:pt x="11972" y="3824"/>
                </a:lnTo>
                <a:lnTo>
                  <a:pt x="12047" y="3830"/>
                </a:lnTo>
                <a:lnTo>
                  <a:pt x="12123" y="3839"/>
                </a:lnTo>
                <a:lnTo>
                  <a:pt x="12203" y="3851"/>
                </a:lnTo>
                <a:lnTo>
                  <a:pt x="12281" y="3866"/>
                </a:lnTo>
                <a:lnTo>
                  <a:pt x="12354" y="3880"/>
                </a:lnTo>
                <a:lnTo>
                  <a:pt x="12423" y="3898"/>
                </a:lnTo>
                <a:lnTo>
                  <a:pt x="12489" y="3916"/>
                </a:lnTo>
                <a:lnTo>
                  <a:pt x="12550" y="3936"/>
                </a:lnTo>
                <a:lnTo>
                  <a:pt x="12608" y="3957"/>
                </a:lnTo>
                <a:lnTo>
                  <a:pt x="12661" y="3978"/>
                </a:lnTo>
                <a:lnTo>
                  <a:pt x="12712" y="4000"/>
                </a:lnTo>
                <a:lnTo>
                  <a:pt x="12759" y="4023"/>
                </a:lnTo>
                <a:lnTo>
                  <a:pt x="12802" y="4046"/>
                </a:lnTo>
                <a:lnTo>
                  <a:pt x="12842" y="4070"/>
                </a:lnTo>
                <a:lnTo>
                  <a:pt x="12879" y="4094"/>
                </a:lnTo>
                <a:lnTo>
                  <a:pt x="12913" y="4118"/>
                </a:lnTo>
                <a:lnTo>
                  <a:pt x="12944" y="4143"/>
                </a:lnTo>
                <a:lnTo>
                  <a:pt x="12973" y="4166"/>
                </a:lnTo>
                <a:lnTo>
                  <a:pt x="12999" y="4190"/>
                </a:lnTo>
                <a:lnTo>
                  <a:pt x="13021" y="4213"/>
                </a:lnTo>
                <a:lnTo>
                  <a:pt x="13042" y="4235"/>
                </a:lnTo>
                <a:lnTo>
                  <a:pt x="13061" y="4257"/>
                </a:lnTo>
                <a:lnTo>
                  <a:pt x="13078" y="4279"/>
                </a:lnTo>
                <a:lnTo>
                  <a:pt x="13092" y="4299"/>
                </a:lnTo>
                <a:lnTo>
                  <a:pt x="13105" y="4318"/>
                </a:lnTo>
                <a:lnTo>
                  <a:pt x="13115" y="4336"/>
                </a:lnTo>
                <a:lnTo>
                  <a:pt x="13125" y="4352"/>
                </a:lnTo>
                <a:lnTo>
                  <a:pt x="13138" y="4381"/>
                </a:lnTo>
                <a:lnTo>
                  <a:pt x="13147" y="4403"/>
                </a:lnTo>
                <a:lnTo>
                  <a:pt x="13152" y="4416"/>
                </a:lnTo>
                <a:lnTo>
                  <a:pt x="13153" y="4420"/>
                </a:lnTo>
                <a:close/>
                <a:moveTo>
                  <a:pt x="12250" y="0"/>
                </a:moveTo>
                <a:lnTo>
                  <a:pt x="12331" y="2"/>
                </a:lnTo>
                <a:lnTo>
                  <a:pt x="12410" y="8"/>
                </a:lnTo>
                <a:lnTo>
                  <a:pt x="12488" y="19"/>
                </a:lnTo>
                <a:lnTo>
                  <a:pt x="12565" y="33"/>
                </a:lnTo>
                <a:lnTo>
                  <a:pt x="12640" y="50"/>
                </a:lnTo>
                <a:lnTo>
                  <a:pt x="12715" y="71"/>
                </a:lnTo>
                <a:lnTo>
                  <a:pt x="12788" y="95"/>
                </a:lnTo>
                <a:lnTo>
                  <a:pt x="12860" y="124"/>
                </a:lnTo>
                <a:lnTo>
                  <a:pt x="12929" y="155"/>
                </a:lnTo>
                <a:lnTo>
                  <a:pt x="12996" y="190"/>
                </a:lnTo>
                <a:lnTo>
                  <a:pt x="13062" y="228"/>
                </a:lnTo>
                <a:lnTo>
                  <a:pt x="13126" y="269"/>
                </a:lnTo>
                <a:lnTo>
                  <a:pt x="13187" y="313"/>
                </a:lnTo>
                <a:lnTo>
                  <a:pt x="13246" y="360"/>
                </a:lnTo>
                <a:lnTo>
                  <a:pt x="13303" y="409"/>
                </a:lnTo>
                <a:lnTo>
                  <a:pt x="13359" y="461"/>
                </a:lnTo>
                <a:lnTo>
                  <a:pt x="13410" y="515"/>
                </a:lnTo>
                <a:lnTo>
                  <a:pt x="13459" y="572"/>
                </a:lnTo>
                <a:lnTo>
                  <a:pt x="13505" y="631"/>
                </a:lnTo>
                <a:lnTo>
                  <a:pt x="13550" y="693"/>
                </a:lnTo>
                <a:lnTo>
                  <a:pt x="13590" y="757"/>
                </a:lnTo>
                <a:lnTo>
                  <a:pt x="13628" y="822"/>
                </a:lnTo>
                <a:lnTo>
                  <a:pt x="13663" y="891"/>
                </a:lnTo>
                <a:lnTo>
                  <a:pt x="13694" y="960"/>
                </a:lnTo>
                <a:lnTo>
                  <a:pt x="13723" y="1031"/>
                </a:lnTo>
                <a:lnTo>
                  <a:pt x="13748" y="1104"/>
                </a:lnTo>
                <a:lnTo>
                  <a:pt x="13769" y="1178"/>
                </a:lnTo>
                <a:lnTo>
                  <a:pt x="13786" y="1254"/>
                </a:lnTo>
                <a:lnTo>
                  <a:pt x="13800" y="1331"/>
                </a:lnTo>
                <a:lnTo>
                  <a:pt x="13811" y="1409"/>
                </a:lnTo>
                <a:lnTo>
                  <a:pt x="13816" y="1489"/>
                </a:lnTo>
                <a:lnTo>
                  <a:pt x="13819" y="1568"/>
                </a:lnTo>
                <a:lnTo>
                  <a:pt x="13816" y="1650"/>
                </a:lnTo>
                <a:lnTo>
                  <a:pt x="13811" y="1729"/>
                </a:lnTo>
                <a:lnTo>
                  <a:pt x="13800" y="1807"/>
                </a:lnTo>
                <a:lnTo>
                  <a:pt x="13786" y="1884"/>
                </a:lnTo>
                <a:lnTo>
                  <a:pt x="13769" y="1961"/>
                </a:lnTo>
                <a:lnTo>
                  <a:pt x="13748" y="2035"/>
                </a:lnTo>
                <a:lnTo>
                  <a:pt x="13723" y="2107"/>
                </a:lnTo>
                <a:lnTo>
                  <a:pt x="13694" y="2179"/>
                </a:lnTo>
                <a:lnTo>
                  <a:pt x="13663" y="2248"/>
                </a:lnTo>
                <a:lnTo>
                  <a:pt x="13628" y="2316"/>
                </a:lnTo>
                <a:lnTo>
                  <a:pt x="13590" y="2382"/>
                </a:lnTo>
                <a:lnTo>
                  <a:pt x="13550" y="2445"/>
                </a:lnTo>
                <a:lnTo>
                  <a:pt x="13505" y="2507"/>
                </a:lnTo>
                <a:lnTo>
                  <a:pt x="13459" y="2566"/>
                </a:lnTo>
                <a:lnTo>
                  <a:pt x="13410" y="2623"/>
                </a:lnTo>
                <a:lnTo>
                  <a:pt x="13359" y="2677"/>
                </a:lnTo>
                <a:lnTo>
                  <a:pt x="13303" y="2729"/>
                </a:lnTo>
                <a:lnTo>
                  <a:pt x="13246" y="2779"/>
                </a:lnTo>
                <a:lnTo>
                  <a:pt x="13187" y="2825"/>
                </a:lnTo>
                <a:lnTo>
                  <a:pt x="13126" y="2869"/>
                </a:lnTo>
                <a:lnTo>
                  <a:pt x="13062" y="2910"/>
                </a:lnTo>
                <a:lnTo>
                  <a:pt x="12996" y="2948"/>
                </a:lnTo>
                <a:lnTo>
                  <a:pt x="12929" y="2983"/>
                </a:lnTo>
                <a:lnTo>
                  <a:pt x="12860" y="3014"/>
                </a:lnTo>
                <a:lnTo>
                  <a:pt x="12788" y="3042"/>
                </a:lnTo>
                <a:lnTo>
                  <a:pt x="12715" y="3067"/>
                </a:lnTo>
                <a:lnTo>
                  <a:pt x="12640" y="3088"/>
                </a:lnTo>
                <a:lnTo>
                  <a:pt x="12565" y="3106"/>
                </a:lnTo>
                <a:lnTo>
                  <a:pt x="12488" y="3120"/>
                </a:lnTo>
                <a:lnTo>
                  <a:pt x="12410" y="3129"/>
                </a:lnTo>
                <a:lnTo>
                  <a:pt x="12331" y="3135"/>
                </a:lnTo>
                <a:lnTo>
                  <a:pt x="12250" y="3138"/>
                </a:lnTo>
                <a:lnTo>
                  <a:pt x="12170" y="3135"/>
                </a:lnTo>
                <a:lnTo>
                  <a:pt x="12090" y="3129"/>
                </a:lnTo>
                <a:lnTo>
                  <a:pt x="12011" y="3120"/>
                </a:lnTo>
                <a:lnTo>
                  <a:pt x="11935" y="3106"/>
                </a:lnTo>
                <a:lnTo>
                  <a:pt x="11859" y="3088"/>
                </a:lnTo>
                <a:lnTo>
                  <a:pt x="11785" y="3067"/>
                </a:lnTo>
                <a:lnTo>
                  <a:pt x="11711" y="3042"/>
                </a:lnTo>
                <a:lnTo>
                  <a:pt x="11641" y="3014"/>
                </a:lnTo>
                <a:lnTo>
                  <a:pt x="11571" y="2983"/>
                </a:lnTo>
                <a:lnTo>
                  <a:pt x="11504" y="2948"/>
                </a:lnTo>
                <a:lnTo>
                  <a:pt x="11438" y="2910"/>
                </a:lnTo>
                <a:lnTo>
                  <a:pt x="11375" y="2869"/>
                </a:lnTo>
                <a:lnTo>
                  <a:pt x="11313" y="2825"/>
                </a:lnTo>
                <a:lnTo>
                  <a:pt x="11253" y="2779"/>
                </a:lnTo>
                <a:lnTo>
                  <a:pt x="11197" y="2729"/>
                </a:lnTo>
                <a:lnTo>
                  <a:pt x="11143" y="2677"/>
                </a:lnTo>
                <a:lnTo>
                  <a:pt x="11091" y="2623"/>
                </a:lnTo>
                <a:lnTo>
                  <a:pt x="11041" y="2566"/>
                </a:lnTo>
                <a:lnTo>
                  <a:pt x="10994" y="2507"/>
                </a:lnTo>
                <a:lnTo>
                  <a:pt x="10950" y="2445"/>
                </a:lnTo>
                <a:lnTo>
                  <a:pt x="10909" y="2382"/>
                </a:lnTo>
                <a:lnTo>
                  <a:pt x="10871" y="2316"/>
                </a:lnTo>
                <a:lnTo>
                  <a:pt x="10837" y="2248"/>
                </a:lnTo>
                <a:lnTo>
                  <a:pt x="10805" y="2179"/>
                </a:lnTo>
                <a:lnTo>
                  <a:pt x="10777" y="2107"/>
                </a:lnTo>
                <a:lnTo>
                  <a:pt x="10753" y="2035"/>
                </a:lnTo>
                <a:lnTo>
                  <a:pt x="10731" y="1961"/>
                </a:lnTo>
                <a:lnTo>
                  <a:pt x="10714" y="1884"/>
                </a:lnTo>
                <a:lnTo>
                  <a:pt x="10701" y="1807"/>
                </a:lnTo>
                <a:lnTo>
                  <a:pt x="10690" y="1729"/>
                </a:lnTo>
                <a:lnTo>
                  <a:pt x="10684" y="1650"/>
                </a:lnTo>
                <a:lnTo>
                  <a:pt x="10683" y="1568"/>
                </a:lnTo>
                <a:lnTo>
                  <a:pt x="10684" y="1489"/>
                </a:lnTo>
                <a:lnTo>
                  <a:pt x="10690" y="1409"/>
                </a:lnTo>
                <a:lnTo>
                  <a:pt x="10701" y="1331"/>
                </a:lnTo>
                <a:lnTo>
                  <a:pt x="10714" y="1254"/>
                </a:lnTo>
                <a:lnTo>
                  <a:pt x="10731" y="1178"/>
                </a:lnTo>
                <a:lnTo>
                  <a:pt x="10753" y="1104"/>
                </a:lnTo>
                <a:lnTo>
                  <a:pt x="10777" y="1031"/>
                </a:lnTo>
                <a:lnTo>
                  <a:pt x="10805" y="960"/>
                </a:lnTo>
                <a:lnTo>
                  <a:pt x="10837" y="891"/>
                </a:lnTo>
                <a:lnTo>
                  <a:pt x="10871" y="822"/>
                </a:lnTo>
                <a:lnTo>
                  <a:pt x="10909" y="757"/>
                </a:lnTo>
                <a:lnTo>
                  <a:pt x="10950" y="693"/>
                </a:lnTo>
                <a:lnTo>
                  <a:pt x="10994" y="631"/>
                </a:lnTo>
                <a:lnTo>
                  <a:pt x="11041" y="572"/>
                </a:lnTo>
                <a:lnTo>
                  <a:pt x="11091" y="515"/>
                </a:lnTo>
                <a:lnTo>
                  <a:pt x="11143" y="461"/>
                </a:lnTo>
                <a:lnTo>
                  <a:pt x="11197" y="409"/>
                </a:lnTo>
                <a:lnTo>
                  <a:pt x="11253" y="360"/>
                </a:lnTo>
                <a:lnTo>
                  <a:pt x="11313" y="313"/>
                </a:lnTo>
                <a:lnTo>
                  <a:pt x="11375" y="269"/>
                </a:lnTo>
                <a:lnTo>
                  <a:pt x="11438" y="228"/>
                </a:lnTo>
                <a:lnTo>
                  <a:pt x="11504" y="190"/>
                </a:lnTo>
                <a:lnTo>
                  <a:pt x="11571" y="155"/>
                </a:lnTo>
                <a:lnTo>
                  <a:pt x="11641" y="124"/>
                </a:lnTo>
                <a:lnTo>
                  <a:pt x="11711" y="95"/>
                </a:lnTo>
                <a:lnTo>
                  <a:pt x="11785" y="71"/>
                </a:lnTo>
                <a:lnTo>
                  <a:pt x="11859" y="50"/>
                </a:lnTo>
                <a:lnTo>
                  <a:pt x="11935" y="33"/>
                </a:lnTo>
                <a:lnTo>
                  <a:pt x="12011" y="19"/>
                </a:lnTo>
                <a:lnTo>
                  <a:pt x="12090" y="8"/>
                </a:lnTo>
                <a:lnTo>
                  <a:pt x="12170" y="2"/>
                </a:lnTo>
                <a:lnTo>
                  <a:pt x="12250" y="0"/>
                </a:lnTo>
                <a:close/>
              </a:path>
            </a:pathLst>
          </a:custGeom>
          <a:solidFill>
            <a:schemeClr val="tx1">
              <a:lumMod val="50000"/>
              <a:lumOff val="50000"/>
            </a:schemeClr>
          </a:solidFill>
          <a:ln w="9525">
            <a:noFill/>
            <a:round/>
            <a:headEnd/>
            <a:tailEnd/>
          </a:ln>
        </p:spPr>
        <p:txBody>
          <a:bodyPr vert="horz" wrap="square" lIns="121912" tIns="60956" rIns="121912" bIns="60956" numCol="1" anchor="t" anchorCtr="0" compatLnSpc="1">
            <a:prstTxWarp prst="textNoShape">
              <a:avLst/>
            </a:prstTxWarp>
          </a:bodyPr>
          <a:lstStyle/>
          <a:p>
            <a:endParaRPr lang="en-US" altLang="zh-CN" sz="700" dirty="0">
              <a:latin typeface="微软雅黑" panose="020B0503020204020204" pitchFamily="34" charset="-122"/>
              <a:ea typeface="微软雅黑" panose="020B0503020204020204" pitchFamily="34" charset="-122"/>
            </a:endParaRPr>
          </a:p>
        </p:txBody>
      </p:sp>
      <p:sp>
        <p:nvSpPr>
          <p:cNvPr id="29" name="文本框 28"/>
          <p:cNvSpPr txBox="1"/>
          <p:nvPr/>
        </p:nvSpPr>
        <p:spPr>
          <a:xfrm>
            <a:off x="10416480" y="4231586"/>
            <a:ext cx="746053" cy="307768"/>
          </a:xfrm>
          <a:prstGeom prst="rect">
            <a:avLst/>
          </a:prstGeom>
          <a:noFill/>
        </p:spPr>
        <p:txBody>
          <a:bodyPr wrap="square" lIns="121912" tIns="60956" rIns="121912" bIns="60956" rtlCol="0">
            <a:spAutoFit/>
          </a:bodyPr>
          <a:lstStyle/>
          <a:p>
            <a:r>
              <a:rPr lang="en-US" altLang="zh-CN" sz="1200" dirty="0" smtClean="0">
                <a:latin typeface="微软雅黑" panose="020B0503020204020204" pitchFamily="34" charset="-122"/>
                <a:ea typeface="微软雅黑" panose="020B0503020204020204" pitchFamily="34" charset="-122"/>
              </a:rPr>
              <a:t>User </a:t>
            </a:r>
            <a:endParaRPr lang="en-US" altLang="zh-CN" sz="1200" dirty="0">
              <a:latin typeface="微软雅黑" panose="020B0503020204020204" pitchFamily="34" charset="-122"/>
              <a:ea typeface="微软雅黑" panose="020B0503020204020204" pitchFamily="34" charset="-122"/>
            </a:endParaRPr>
          </a:p>
        </p:txBody>
      </p:sp>
      <p:sp>
        <p:nvSpPr>
          <p:cNvPr id="30" name="文本框 29"/>
          <p:cNvSpPr txBox="1"/>
          <p:nvPr/>
        </p:nvSpPr>
        <p:spPr>
          <a:xfrm>
            <a:off x="6251905" y="1955482"/>
            <a:ext cx="1207729" cy="492434"/>
          </a:xfrm>
          <a:prstGeom prst="rect">
            <a:avLst/>
          </a:prstGeom>
          <a:noFill/>
        </p:spPr>
        <p:txBody>
          <a:bodyPr wrap="square" lIns="121912" tIns="60956" rIns="121912" bIns="60956" rtlCol="0">
            <a:spAutoFit/>
          </a:bodyPr>
          <a:lstStyle/>
          <a:p>
            <a:pPr algn="ctr"/>
            <a:r>
              <a:rPr lang="en-US" altLang="zh-CN" sz="1200" b="1" dirty="0" smtClean="0">
                <a:solidFill>
                  <a:srgbClr val="C00000"/>
                </a:solidFill>
                <a:latin typeface="微软雅黑" panose="020B0503020204020204" pitchFamily="34" charset="-122"/>
                <a:ea typeface="微软雅黑" panose="020B0503020204020204" pitchFamily="34" charset="-122"/>
              </a:rPr>
              <a:t>DC networks</a:t>
            </a:r>
            <a:endParaRPr lang="en-US" altLang="zh-CN" sz="1200" b="1" dirty="0">
              <a:solidFill>
                <a:srgbClr val="C00000"/>
              </a:solidFill>
              <a:latin typeface="微软雅黑" panose="020B0503020204020204" pitchFamily="34" charset="-122"/>
              <a:ea typeface="微软雅黑" panose="020B0503020204020204" pitchFamily="34" charset="-122"/>
            </a:endParaRPr>
          </a:p>
        </p:txBody>
      </p:sp>
      <p:cxnSp>
        <p:nvCxnSpPr>
          <p:cNvPr id="5" name="直接箭头连接符 4"/>
          <p:cNvCxnSpPr/>
          <p:nvPr/>
        </p:nvCxnSpPr>
        <p:spPr>
          <a:xfrm>
            <a:off x="7338526" y="2164574"/>
            <a:ext cx="366908" cy="1149101"/>
          </a:xfrm>
          <a:prstGeom prst="straightConnector1">
            <a:avLst/>
          </a:prstGeom>
          <a:ln>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a:endCxn id="127" idx="1"/>
          </p:cNvCxnSpPr>
          <p:nvPr/>
        </p:nvCxnSpPr>
        <p:spPr>
          <a:xfrm>
            <a:off x="7338526" y="2124007"/>
            <a:ext cx="1680574" cy="545781"/>
          </a:xfrm>
          <a:prstGeom prst="straightConnector1">
            <a:avLst/>
          </a:prstGeom>
          <a:ln>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a:off x="7338521" y="2142769"/>
            <a:ext cx="2774152" cy="1170911"/>
          </a:xfrm>
          <a:prstGeom prst="straightConnector1">
            <a:avLst/>
          </a:prstGeom>
          <a:ln>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1046377" y="4588195"/>
            <a:ext cx="10465363" cy="1200321"/>
          </a:xfrm>
          <a:prstGeom prst="rect">
            <a:avLst/>
          </a:prstGeom>
        </p:spPr>
        <p:txBody>
          <a:bodyPr wrap="square" lIns="121912" tIns="60956" rIns="121912" bIns="60956">
            <a:spAutoFit/>
          </a:bodyPr>
          <a:lstStyle/>
          <a:p>
            <a:r>
              <a:rPr kumimoji="1" lang="en-US" altLang="zh-CN" sz="1400" dirty="0" smtClean="0">
                <a:latin typeface="微软雅黑" panose="020B0503020204020204" pitchFamily="34" charset="-122"/>
                <a:ea typeface="微软雅黑" panose="020B0503020204020204" pitchFamily="34" charset="-122"/>
              </a:rPr>
              <a:t>A DC is a service-oriented infrastructure. It supports the operation and growth of enterprise businesses. It consists of the following: </a:t>
            </a:r>
          </a:p>
          <a:p>
            <a:r>
              <a:rPr kumimoji="1" lang="en-US" altLang="zh-CN" sz="1400" b="1" dirty="0" smtClean="0">
                <a:latin typeface="微软雅黑" panose="020B0503020204020204" pitchFamily="34" charset="-122"/>
                <a:ea typeface="微软雅黑" panose="020B0503020204020204" pitchFamily="34" charset="-122"/>
              </a:rPr>
              <a:t>Secure network architecture, reliable support facilities </a:t>
            </a:r>
            <a:r>
              <a:rPr kumimoji="1" lang="en-US" altLang="zh-CN" sz="1400" dirty="0" smtClean="0">
                <a:latin typeface="微软雅黑" panose="020B0503020204020204" pitchFamily="34" charset="-122"/>
                <a:ea typeface="微软雅黑" panose="020B0503020204020204" pitchFamily="34" charset="-122"/>
              </a:rPr>
              <a:t>(equipment rooms, generators, UPSs, and air conditioning systems)</a:t>
            </a:r>
            <a:r>
              <a:rPr kumimoji="1" lang="en-US" altLang="zh-CN" sz="1400" b="1" dirty="0" smtClean="0">
                <a:latin typeface="微软雅黑" panose="020B0503020204020204" pitchFamily="34" charset="-122"/>
                <a:ea typeface="微软雅黑" panose="020B0503020204020204" pitchFamily="34" charset="-122"/>
              </a:rPr>
              <a:t>, integrated servers/application platforms, centralized storage and backup, unified system management platforms, and O&amp;M management organizations and processes </a:t>
            </a:r>
            <a:r>
              <a:rPr kumimoji="1" lang="en-US" altLang="zh-CN" sz="1400" dirty="0" smtClean="0">
                <a:latin typeface="微软雅黑" panose="020B0503020204020204" pitchFamily="34" charset="-122"/>
                <a:ea typeface="微软雅黑" panose="020B0503020204020204" pitchFamily="34" charset="-122"/>
              </a:rPr>
              <a:t>oriented to customer services.</a:t>
            </a:r>
            <a:endParaRPr kumimoji="1" lang="en-US" altLang="zh-CN" sz="1400" dirty="0">
              <a:latin typeface="微软雅黑" panose="020B0503020204020204" pitchFamily="34" charset="-122"/>
              <a:ea typeface="微软雅黑" panose="020B0503020204020204" pitchFamily="34" charset="-122"/>
            </a:endParaRPr>
          </a:p>
        </p:txBody>
      </p:sp>
      <p:sp>
        <p:nvSpPr>
          <p:cNvPr id="6" name="文本占位符 5"/>
          <p:cNvSpPr>
            <a:spLocks noGrp="1"/>
          </p:cNvSpPr>
          <p:nvPr>
            <p:ph type="body" sz="quarter" idx="12"/>
          </p:nvPr>
        </p:nvSpPr>
        <p:spPr/>
        <p:txBody>
          <a:bodyPr/>
          <a:lstStyle/>
          <a:p>
            <a:r>
              <a:rPr lang="en-US" altLang="zh-CN" smtClean="0"/>
              <a:t>Modules of a DC</a:t>
            </a:r>
            <a:endParaRPr lang="zh-CN" altLang="en-US" dirty="0"/>
          </a:p>
        </p:txBody>
      </p:sp>
    </p:spTree>
    <p:extLst>
      <p:ext uri="{BB962C8B-B14F-4D97-AF65-F5344CB8AC3E}">
        <p14:creationId xmlns:p14="http://schemas.microsoft.com/office/powerpoint/2010/main" val="32942983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2"/>
          </p:nvPr>
        </p:nvSpPr>
        <p:spPr/>
        <p:txBody>
          <a:bodyPr/>
          <a:lstStyle/>
          <a:p>
            <a:r>
              <a:rPr lang="en-US" altLang="zh-CN" smtClean="0"/>
              <a:t>DC Infrastructure Development Trend</a:t>
            </a:r>
            <a:endParaRPr lang="zh-CN" altLang="en-US" dirty="0"/>
          </a:p>
        </p:txBody>
      </p:sp>
      <p:graphicFrame>
        <p:nvGraphicFramePr>
          <p:cNvPr id="40" name="图示 39"/>
          <p:cNvGraphicFramePr/>
          <p:nvPr>
            <p:extLst>
              <p:ext uri="{D42A27DB-BD31-4B8C-83A1-F6EECF244321}">
                <p14:modId xmlns:p14="http://schemas.microsoft.com/office/powerpoint/2010/main" val="632062949"/>
              </p:ext>
            </p:extLst>
          </p:nvPr>
        </p:nvGraphicFramePr>
        <p:xfrm>
          <a:off x="1103447" y="621419"/>
          <a:ext cx="4896544" cy="2807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2" name="Text Box 9"/>
          <p:cNvSpPr txBox="1">
            <a:spLocks noChangeArrowheads="1"/>
          </p:cNvSpPr>
          <p:nvPr/>
        </p:nvSpPr>
        <p:spPr bwMode="auto">
          <a:xfrm>
            <a:off x="3503712" y="3459602"/>
            <a:ext cx="2544283" cy="1323439"/>
          </a:xfrm>
          <a:prstGeom prst="rect">
            <a:avLst/>
          </a:prstGeom>
          <a:solidFill>
            <a:schemeClr val="bg1">
              <a:lumMod val="95000"/>
            </a:schemeClr>
          </a:solidFill>
          <a:ln w="9525">
            <a:noFill/>
            <a:miter lim="800000"/>
            <a:headEnd/>
            <a:tailEnd/>
          </a:ln>
          <a:effectLst>
            <a:outerShdw blurRad="50800" dist="38100" dir="2700000" algn="tl" rotWithShape="0">
              <a:schemeClr val="tx1">
                <a:lumMod val="50000"/>
                <a:lumOff val="50000"/>
                <a:alpha val="40000"/>
              </a:schemeClr>
            </a:outerShdw>
          </a:effectLst>
        </p:spPr>
        <p:txBody>
          <a:bodyPr wrap="square" anchor="ctr">
            <a:spAutoFit/>
          </a:bodyPr>
          <a:lstStyle/>
          <a:p>
            <a:pPr>
              <a:spcBef>
                <a:spcPts val="600"/>
              </a:spcBef>
              <a:spcAft>
                <a:spcPts val="600"/>
              </a:spcAft>
            </a:pPr>
            <a:r>
              <a:rPr lang="en-US" altLang="zh-CN" sz="1600" dirty="0">
                <a:latin typeface="微软雅黑" panose="020B0503020204020204" pitchFamily="34" charset="-122"/>
                <a:ea typeface="微软雅黑" panose="020B0503020204020204" pitchFamily="34" charset="-122"/>
              </a:rPr>
              <a:t>DC development contributes to enterprise and technology development.</a:t>
            </a:r>
          </a:p>
        </p:txBody>
      </p:sp>
      <p:sp>
        <p:nvSpPr>
          <p:cNvPr id="43" name="Text Box 9"/>
          <p:cNvSpPr txBox="1">
            <a:spLocks noChangeArrowheads="1"/>
          </p:cNvSpPr>
          <p:nvPr/>
        </p:nvSpPr>
        <p:spPr bwMode="auto">
          <a:xfrm>
            <a:off x="1039206" y="1301859"/>
            <a:ext cx="2653313" cy="830997"/>
          </a:xfrm>
          <a:prstGeom prst="rect">
            <a:avLst/>
          </a:prstGeom>
          <a:solidFill>
            <a:schemeClr val="bg1">
              <a:lumMod val="95000"/>
            </a:schemeClr>
          </a:solidFill>
          <a:ln w="9525">
            <a:noFill/>
            <a:miter lim="800000"/>
            <a:headEnd/>
            <a:tailEnd/>
          </a:ln>
          <a:effectLst>
            <a:outerShdw blurRad="50800" dist="38100" dir="2700000" algn="tl" rotWithShape="0">
              <a:schemeClr val="tx1">
                <a:lumMod val="50000"/>
                <a:lumOff val="50000"/>
                <a:alpha val="40000"/>
              </a:schemeClr>
            </a:outerShdw>
          </a:effectLst>
        </p:spPr>
        <p:txBody>
          <a:bodyPr wrap="square" anchor="ctr">
            <a:spAutoFit/>
          </a:bodyPr>
          <a:lstStyle/>
          <a:p>
            <a:pPr>
              <a:spcBef>
                <a:spcPts val="600"/>
              </a:spcBef>
              <a:spcAft>
                <a:spcPts val="600"/>
              </a:spcAft>
            </a:pPr>
            <a:r>
              <a:rPr lang="en-US" altLang="zh-CN" sz="1600" dirty="0">
                <a:latin typeface="微软雅黑" panose="020B0503020204020204" pitchFamily="34" charset="-122"/>
                <a:ea typeface="微软雅黑" panose="020B0503020204020204" pitchFamily="34" charset="-122"/>
              </a:rPr>
              <a:t>Enterprise development is the </a:t>
            </a:r>
            <a:r>
              <a:rPr lang="en-US" altLang="zh-CN" sz="1600" b="1" dirty="0">
                <a:solidFill>
                  <a:srgbClr val="C00000"/>
                </a:solidFill>
                <a:latin typeface="微软雅黑" panose="020B0503020204020204" pitchFamily="34" charset="-122"/>
                <a:ea typeface="微软雅黑" panose="020B0503020204020204" pitchFamily="34" charset="-122"/>
              </a:rPr>
              <a:t>driving force </a:t>
            </a:r>
            <a:r>
              <a:rPr lang="en-US" altLang="zh-CN" sz="1600" dirty="0">
                <a:latin typeface="微软雅黑" panose="020B0503020204020204" pitchFamily="34" charset="-122"/>
                <a:ea typeface="微软雅黑" panose="020B0503020204020204" pitchFamily="34" charset="-122"/>
              </a:rPr>
              <a:t>of DC development.</a:t>
            </a:r>
            <a:endParaRPr lang="en-US" altLang="zh-CN" sz="1600" b="1" dirty="0">
              <a:solidFill>
                <a:srgbClr val="C00000"/>
              </a:solidFill>
              <a:latin typeface="微软雅黑" panose="020B0503020204020204" pitchFamily="34" charset="-122"/>
              <a:ea typeface="微软雅黑" panose="020B0503020204020204" pitchFamily="34" charset="-122"/>
            </a:endParaRPr>
          </a:p>
        </p:txBody>
      </p:sp>
      <p:sp>
        <p:nvSpPr>
          <p:cNvPr id="44" name="Text Box 9"/>
          <p:cNvSpPr txBox="1">
            <a:spLocks noChangeArrowheads="1"/>
          </p:cNvSpPr>
          <p:nvPr/>
        </p:nvSpPr>
        <p:spPr bwMode="auto">
          <a:xfrm>
            <a:off x="1039206" y="3598081"/>
            <a:ext cx="2372132" cy="1077218"/>
          </a:xfrm>
          <a:prstGeom prst="rect">
            <a:avLst/>
          </a:prstGeom>
          <a:solidFill>
            <a:schemeClr val="bg1">
              <a:lumMod val="95000"/>
            </a:schemeClr>
          </a:solidFill>
          <a:ln w="9525">
            <a:noFill/>
            <a:miter lim="800000"/>
            <a:headEnd/>
            <a:tailEnd/>
          </a:ln>
          <a:effectLst>
            <a:outerShdw blurRad="50800" dist="38100" dir="2700000" algn="tl" rotWithShape="0">
              <a:schemeClr val="tx1">
                <a:lumMod val="50000"/>
                <a:lumOff val="50000"/>
                <a:alpha val="40000"/>
              </a:schemeClr>
            </a:outerShdw>
          </a:effectLst>
        </p:spPr>
        <p:txBody>
          <a:bodyPr wrap="square" anchor="ctr">
            <a:spAutoFit/>
          </a:bodyPr>
          <a:lstStyle/>
          <a:p>
            <a:pPr>
              <a:spcBef>
                <a:spcPts val="600"/>
              </a:spcBef>
              <a:spcAft>
                <a:spcPts val="600"/>
              </a:spcAft>
            </a:pPr>
            <a:r>
              <a:rPr lang="en-US" altLang="zh-CN" sz="1600" dirty="0">
                <a:latin typeface="微软雅黑" panose="020B0503020204020204" pitchFamily="34" charset="-122"/>
                <a:ea typeface="微软雅黑" panose="020B0503020204020204" pitchFamily="34" charset="-122"/>
              </a:rPr>
              <a:t>New materials and technologies make possible DC development.</a:t>
            </a:r>
          </a:p>
        </p:txBody>
      </p:sp>
      <p:sp>
        <p:nvSpPr>
          <p:cNvPr id="47" name="Text Box 9"/>
          <p:cNvSpPr txBox="1">
            <a:spLocks noChangeArrowheads="1"/>
          </p:cNvSpPr>
          <p:nvPr/>
        </p:nvSpPr>
        <p:spPr bwMode="auto">
          <a:xfrm>
            <a:off x="6240022" y="3427744"/>
            <a:ext cx="5232842" cy="1323439"/>
          </a:xfrm>
          <a:prstGeom prst="rect">
            <a:avLst/>
          </a:prstGeom>
          <a:noFill/>
          <a:ln w="9525">
            <a:noFill/>
            <a:miter lim="800000"/>
            <a:headEnd/>
            <a:tailEnd/>
          </a:ln>
          <a:effectLst>
            <a:outerShdw blurRad="50800" dist="38100" dir="2700000" algn="tl" rotWithShape="0">
              <a:schemeClr val="bg1">
                <a:alpha val="40000"/>
              </a:schemeClr>
            </a:outerShdw>
          </a:effectLst>
        </p:spPr>
        <p:txBody>
          <a:bodyPr wrap="square" anchor="ctr">
            <a:spAutoFit/>
          </a:bodyPr>
          <a:lstStyle/>
          <a:p>
            <a:pPr>
              <a:spcBef>
                <a:spcPct val="50000"/>
              </a:spcBef>
              <a:buClr>
                <a:srgbClr val="0070C0"/>
              </a:buClr>
              <a:buSzPct val="70000"/>
            </a:pPr>
            <a:r>
              <a:rPr lang="en-US" altLang="zh-CN" sz="1600" dirty="0">
                <a:latin typeface="微软雅黑" panose="020B0503020204020204" pitchFamily="34" charset="-122"/>
                <a:ea typeface="微软雅黑" panose="020B0503020204020204" pitchFamily="34" charset="-122"/>
              </a:rPr>
              <a:t>Customers no longer focus only on site infrastructure but pay more and more attention to infrastructure-related IT services (servers, storage, network, security, </a:t>
            </a:r>
            <a:r>
              <a:rPr lang="en-US" altLang="zh-CN" sz="1600" dirty="0" err="1">
                <a:latin typeface="微软雅黑" panose="020B0503020204020204" pitchFamily="34" charset="-122"/>
                <a:ea typeface="微软雅黑" panose="020B0503020204020204" pitchFamily="34" charset="-122"/>
              </a:rPr>
              <a:t>O&amp;M</a:t>
            </a:r>
            <a:r>
              <a:rPr lang="en-US" altLang="zh-CN" sz="1600" dirty="0">
                <a:latin typeface="微软雅黑" panose="020B0503020204020204" pitchFamily="34" charset="-122"/>
                <a:ea typeface="微软雅黑" panose="020B0503020204020204" pitchFamily="34" charset="-122"/>
              </a:rPr>
              <a:t>, DR, migration, and even IT management and service processes).</a:t>
            </a:r>
          </a:p>
        </p:txBody>
      </p:sp>
      <p:cxnSp>
        <p:nvCxnSpPr>
          <p:cNvPr id="49" name="直接连接符 48"/>
          <p:cNvCxnSpPr>
            <a:cxnSpLocks/>
          </p:cNvCxnSpPr>
          <p:nvPr/>
        </p:nvCxnSpPr>
        <p:spPr bwMode="auto">
          <a:xfrm>
            <a:off x="1007537" y="4810709"/>
            <a:ext cx="5952564" cy="0"/>
          </a:xfrm>
          <a:prstGeom prst="line">
            <a:avLst/>
          </a:prstGeom>
          <a:solidFill>
            <a:schemeClr val="accent1"/>
          </a:solidFill>
          <a:ln w="38100" cap="flat" cmpd="sng" algn="ctr">
            <a:gradFill flip="none" rotWithShape="1">
              <a:gsLst>
                <a:gs pos="0">
                  <a:srgbClr val="5E9EFF"/>
                </a:gs>
                <a:gs pos="39999">
                  <a:srgbClr val="85C2FF"/>
                </a:gs>
                <a:gs pos="70000">
                  <a:srgbClr val="C4D6EB"/>
                </a:gs>
                <a:gs pos="100000">
                  <a:srgbClr val="FFEBFA"/>
                </a:gs>
              </a:gsLst>
              <a:lin ang="10800000" scaled="1"/>
              <a:tileRect/>
            </a:gradFill>
            <a:prstDash val="solid"/>
            <a:round/>
            <a:headEnd type="none" w="med" len="med"/>
            <a:tailEnd type="none" w="med" len="med"/>
          </a:ln>
          <a:effectLst/>
        </p:spPr>
      </p:cxnSp>
      <p:cxnSp>
        <p:nvCxnSpPr>
          <p:cNvPr id="51" name="直接连接符 50"/>
          <p:cNvCxnSpPr>
            <a:cxnSpLocks/>
          </p:cNvCxnSpPr>
          <p:nvPr/>
        </p:nvCxnSpPr>
        <p:spPr bwMode="auto">
          <a:xfrm flipH="1">
            <a:off x="6960097" y="4810709"/>
            <a:ext cx="4512235" cy="0"/>
          </a:xfrm>
          <a:prstGeom prst="line">
            <a:avLst/>
          </a:prstGeom>
          <a:solidFill>
            <a:schemeClr val="accent1"/>
          </a:solidFill>
          <a:ln w="38100" cap="flat" cmpd="sng" algn="ctr">
            <a:gradFill flip="none" rotWithShape="1">
              <a:gsLst>
                <a:gs pos="0">
                  <a:srgbClr val="5E9EFF"/>
                </a:gs>
                <a:gs pos="39999">
                  <a:srgbClr val="85C2FF"/>
                </a:gs>
                <a:gs pos="70000">
                  <a:srgbClr val="C4D6EB"/>
                </a:gs>
                <a:gs pos="100000">
                  <a:srgbClr val="FFEBFA"/>
                </a:gs>
              </a:gsLst>
              <a:lin ang="10800000" scaled="1"/>
              <a:tileRect/>
            </a:gradFill>
            <a:prstDash val="solid"/>
            <a:round/>
            <a:headEnd type="none" w="med" len="med"/>
            <a:tailEnd type="none" w="med" len="med"/>
          </a:ln>
          <a:effectLst/>
        </p:spPr>
      </p:cxnSp>
      <p:cxnSp>
        <p:nvCxnSpPr>
          <p:cNvPr id="54" name="直接连接符 53"/>
          <p:cNvCxnSpPr/>
          <p:nvPr/>
        </p:nvCxnSpPr>
        <p:spPr bwMode="auto">
          <a:xfrm flipH="1">
            <a:off x="6090695" y="1340768"/>
            <a:ext cx="5305" cy="3455433"/>
          </a:xfrm>
          <a:prstGeom prst="line">
            <a:avLst/>
          </a:prstGeom>
          <a:solidFill>
            <a:schemeClr val="accent1"/>
          </a:solidFill>
          <a:ln w="38100" cap="flat" cmpd="sng" algn="ctr">
            <a:gradFill flip="none" rotWithShape="1">
              <a:gsLst>
                <a:gs pos="0">
                  <a:srgbClr val="5E9EFF"/>
                </a:gs>
                <a:gs pos="39999">
                  <a:srgbClr val="85C2FF"/>
                </a:gs>
                <a:gs pos="70000">
                  <a:srgbClr val="C4D6EB"/>
                </a:gs>
                <a:gs pos="100000">
                  <a:srgbClr val="FFEBFA"/>
                </a:gs>
              </a:gsLst>
              <a:lin ang="16200000" scaled="1"/>
              <a:tileRect/>
            </a:gradFill>
            <a:prstDash val="solid"/>
            <a:round/>
            <a:headEnd type="none" w="med" len="med"/>
            <a:tailEnd type="none" w="med" len="med"/>
          </a:ln>
          <a:effectLst/>
        </p:spPr>
      </p:cxnSp>
      <p:sp>
        <p:nvSpPr>
          <p:cNvPr id="57" name="Text Box 9"/>
          <p:cNvSpPr txBox="1">
            <a:spLocks noChangeArrowheads="1"/>
          </p:cNvSpPr>
          <p:nvPr/>
        </p:nvSpPr>
        <p:spPr bwMode="auto">
          <a:xfrm>
            <a:off x="6336027" y="1310084"/>
            <a:ext cx="5136307" cy="1815882"/>
          </a:xfrm>
          <a:prstGeom prst="rect">
            <a:avLst/>
          </a:prstGeom>
          <a:noFill/>
          <a:ln w="9525">
            <a:solidFill>
              <a:schemeClr val="tx1"/>
            </a:solidFill>
            <a:miter lim="800000"/>
            <a:headEnd/>
            <a:tailEnd/>
          </a:ln>
          <a:effectLst>
            <a:outerShdw blurRad="50800" dist="38100" dir="2700000" algn="tl" rotWithShape="0">
              <a:schemeClr val="bg1">
                <a:alpha val="40000"/>
              </a:schemeClr>
            </a:outerShdw>
          </a:effectLst>
        </p:spPr>
        <p:txBody>
          <a:bodyPr wrap="square" anchor="ctr">
            <a:spAutoFit/>
          </a:bodyPr>
          <a:lstStyle/>
          <a:p>
            <a:pPr marL="380990" indent="-380990" fontAlgn="base">
              <a:buClr>
                <a:schemeClr val="bg1">
                  <a:lumMod val="50000"/>
                </a:schemeClr>
              </a:buClr>
              <a:buSzPct val="60000"/>
              <a:buFont typeface="Wingdings" panose="05000000000000000000" pitchFamily="2" charset="2"/>
              <a:buChar char="l"/>
            </a:pPr>
            <a:r>
              <a:rPr lang="en-US" altLang="zh-CN" sz="1600" dirty="0">
                <a:latin typeface="微软雅黑" panose="020B0503020204020204" pitchFamily="34" charset="-122"/>
                <a:ea typeface="微软雅黑" panose="020B0503020204020204" pitchFamily="34" charset="-122"/>
              </a:rPr>
              <a:t>DC services transform from simple services to multifunctional services. </a:t>
            </a:r>
          </a:p>
          <a:p>
            <a:pPr marL="380990" indent="-380990" fontAlgn="base">
              <a:buClr>
                <a:schemeClr val="bg1">
                  <a:lumMod val="50000"/>
                </a:schemeClr>
              </a:buClr>
              <a:buSzPct val="60000"/>
              <a:buFont typeface="Wingdings" panose="05000000000000000000" pitchFamily="2" charset="2"/>
              <a:buChar char="l"/>
            </a:pPr>
            <a:r>
              <a:rPr lang="en-US" altLang="zh-CN" sz="1600" dirty="0">
                <a:latin typeface="微软雅黑" panose="020B0503020204020204" pitchFamily="34" charset="-122"/>
                <a:ea typeface="微软雅黑" panose="020B0503020204020204" pitchFamily="34" charset="-122"/>
              </a:rPr>
              <a:t>The DC scale expands.</a:t>
            </a:r>
          </a:p>
          <a:p>
            <a:pPr marL="380990" indent="-380990" fontAlgn="base">
              <a:buClr>
                <a:schemeClr val="bg1">
                  <a:lumMod val="50000"/>
                </a:schemeClr>
              </a:buClr>
              <a:buSzPct val="60000"/>
              <a:buFont typeface="Wingdings" panose="05000000000000000000" pitchFamily="2" charset="2"/>
              <a:buChar char="l"/>
            </a:pPr>
            <a:r>
              <a:rPr lang="en-US" altLang="zh-CN" sz="1600" dirty="0" err="1">
                <a:latin typeface="微软雅黑" panose="020B0503020204020204" pitchFamily="34" charset="-122"/>
                <a:ea typeface="微软雅黑" panose="020B0503020204020204" pitchFamily="34" charset="-122"/>
              </a:rPr>
              <a:t>DCs</a:t>
            </a:r>
            <a:r>
              <a:rPr lang="en-US" altLang="zh-CN" sz="1600" dirty="0">
                <a:latin typeface="微软雅黑" panose="020B0503020204020204" pitchFamily="34" charset="-122"/>
                <a:ea typeface="微软雅黑" panose="020B0503020204020204" pitchFamily="34" charset="-122"/>
              </a:rPr>
              <a:t> become increasingly important in enterprises.</a:t>
            </a:r>
          </a:p>
          <a:p>
            <a:pPr marL="380990" indent="-380990" fontAlgn="base">
              <a:buClr>
                <a:schemeClr val="bg1">
                  <a:lumMod val="50000"/>
                </a:schemeClr>
              </a:buClr>
              <a:buSzPct val="60000"/>
              <a:buFont typeface="Wingdings" panose="05000000000000000000" pitchFamily="2" charset="2"/>
              <a:buChar char="l"/>
            </a:pPr>
            <a:r>
              <a:rPr lang="en-US" altLang="zh-CN" sz="1600" dirty="0" err="1">
                <a:latin typeface="微软雅黑" panose="020B0503020204020204" pitchFamily="34" charset="-122"/>
                <a:ea typeface="微软雅黑" panose="020B0503020204020204" pitchFamily="34" charset="-122"/>
              </a:rPr>
              <a:t>DCs</a:t>
            </a:r>
            <a:r>
              <a:rPr lang="en-US" altLang="zh-CN" sz="1600" dirty="0">
                <a:latin typeface="微软雅黑" panose="020B0503020204020204" pitchFamily="34" charset="-122"/>
                <a:ea typeface="微软雅黑" panose="020B0503020204020204" pitchFamily="34" charset="-122"/>
              </a:rPr>
              <a:t> shift from pure consumer products to profit-making products.</a:t>
            </a:r>
          </a:p>
        </p:txBody>
      </p:sp>
      <p:sp>
        <p:nvSpPr>
          <p:cNvPr id="58" name="Text Box 9"/>
          <p:cNvSpPr txBox="1">
            <a:spLocks noChangeArrowheads="1"/>
          </p:cNvSpPr>
          <p:nvPr/>
        </p:nvSpPr>
        <p:spPr bwMode="auto">
          <a:xfrm>
            <a:off x="1007533" y="4833156"/>
            <a:ext cx="10425840" cy="379656"/>
          </a:xfrm>
          <a:prstGeom prst="rect">
            <a:avLst/>
          </a:prstGeom>
          <a:solidFill>
            <a:schemeClr val="accent5">
              <a:lumMod val="90000"/>
            </a:schemeClr>
          </a:solidFill>
          <a:ln w="9525">
            <a:noFill/>
            <a:miter lim="800000"/>
            <a:headEnd/>
            <a:tailEnd/>
          </a:ln>
          <a:effectLst>
            <a:outerShdw blurRad="50800" dist="38100" dir="5400000" algn="t"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en-US" altLang="zh-CN" sz="1867" b="1" dirty="0">
                <a:latin typeface="微软雅黑" panose="020B0503020204020204" pitchFamily="34" charset="-122"/>
                <a:ea typeface="微软雅黑" panose="020B0503020204020204" pitchFamily="34" charset="-122"/>
              </a:rPr>
              <a:t>Customer's Concern</a:t>
            </a:r>
          </a:p>
        </p:txBody>
      </p:sp>
      <p:grpSp>
        <p:nvGrpSpPr>
          <p:cNvPr id="2" name="组合 1"/>
          <p:cNvGrpSpPr/>
          <p:nvPr/>
        </p:nvGrpSpPr>
        <p:grpSpPr>
          <a:xfrm>
            <a:off x="1315903" y="5265204"/>
            <a:ext cx="9631321" cy="1113366"/>
            <a:chOff x="1315903" y="5494261"/>
            <a:chExt cx="9631321" cy="1297480"/>
          </a:xfrm>
        </p:grpSpPr>
        <p:sp>
          <p:nvSpPr>
            <p:cNvPr id="3" name="任意多边形 2"/>
            <p:cNvSpPr/>
            <p:nvPr/>
          </p:nvSpPr>
          <p:spPr>
            <a:xfrm>
              <a:off x="1315903" y="5494261"/>
              <a:ext cx="3098739" cy="1297480"/>
            </a:xfrm>
            <a:custGeom>
              <a:avLst/>
              <a:gdLst>
                <a:gd name="connsiteX0" fmla="*/ 0 w 3098739"/>
                <a:gd name="connsiteY0" fmla="*/ 0 h 1191766"/>
                <a:gd name="connsiteX1" fmla="*/ 2502856 w 3098739"/>
                <a:gd name="connsiteY1" fmla="*/ 0 h 1191766"/>
                <a:gd name="connsiteX2" fmla="*/ 3098739 w 3098739"/>
                <a:gd name="connsiteY2" fmla="*/ 595883 h 1191766"/>
                <a:gd name="connsiteX3" fmla="*/ 2502856 w 3098739"/>
                <a:gd name="connsiteY3" fmla="*/ 1191766 h 1191766"/>
                <a:gd name="connsiteX4" fmla="*/ 0 w 3098739"/>
                <a:gd name="connsiteY4" fmla="*/ 1191766 h 1191766"/>
                <a:gd name="connsiteX5" fmla="*/ 595883 w 3098739"/>
                <a:gd name="connsiteY5" fmla="*/ 595883 h 1191766"/>
                <a:gd name="connsiteX6" fmla="*/ 0 w 3098739"/>
                <a:gd name="connsiteY6" fmla="*/ 0 h 119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8739" h="1191766">
                  <a:moveTo>
                    <a:pt x="0" y="0"/>
                  </a:moveTo>
                  <a:lnTo>
                    <a:pt x="2502856" y="0"/>
                  </a:lnTo>
                  <a:lnTo>
                    <a:pt x="3098739" y="595883"/>
                  </a:lnTo>
                  <a:lnTo>
                    <a:pt x="2502856" y="1191766"/>
                  </a:lnTo>
                  <a:lnTo>
                    <a:pt x="0" y="1191766"/>
                  </a:lnTo>
                  <a:lnTo>
                    <a:pt x="595883" y="595883"/>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651890" tIns="18669" rIns="614552" bIns="18669" numCol="1" spcCol="1270" anchor="ctr" anchorCtr="0">
              <a:noAutofit/>
            </a:bodyPr>
            <a:lstStyle/>
            <a:p>
              <a:pPr lvl="0" algn="ctr" defTabSz="622300">
                <a:lnSpc>
                  <a:spcPct val="100000"/>
                </a:lnSpc>
                <a:spcBef>
                  <a:spcPct val="0"/>
                </a:spcBef>
                <a:spcAft>
                  <a:spcPct val="35000"/>
                </a:spcAft>
              </a:pPr>
              <a:r>
                <a:rPr lang="en-US" altLang="zh-CN" sz="1400" kern="1200" dirty="0">
                  <a:latin typeface="微软雅黑" panose="020B0503020204020204" pitchFamily="34" charset="-122"/>
                  <a:ea typeface="微软雅黑" panose="020B0503020204020204" pitchFamily="34" charset="-122"/>
                  <a:cs typeface="Arial" panose="020B0604020202020204" pitchFamily="34" charset="0"/>
                </a:rPr>
                <a:t>Service support</a:t>
              </a:r>
            </a:p>
            <a:p>
              <a:pPr lvl="0" algn="ctr" defTabSz="622300">
                <a:lnSpc>
                  <a:spcPct val="100000"/>
                </a:lnSpc>
                <a:spcBef>
                  <a:spcPct val="0"/>
                </a:spcBef>
                <a:spcAft>
                  <a:spcPct val="35000"/>
                </a:spcAft>
              </a:pPr>
              <a:r>
                <a:rPr lang="en-US" altLang="zh-CN" sz="1400" kern="1200" dirty="0">
                  <a:latin typeface="微软雅黑" panose="020B0503020204020204" pitchFamily="34" charset="-122"/>
                  <a:ea typeface="微软雅黑" panose="020B0503020204020204" pitchFamily="34" charset="-122"/>
                  <a:cs typeface="Arial" panose="020B0604020202020204" pitchFamily="34" charset="0"/>
                </a:rPr>
                <a:t>Enterprise cost</a:t>
              </a:r>
            </a:p>
            <a:p>
              <a:pPr lvl="0" algn="ctr" defTabSz="622300">
                <a:lnSpc>
                  <a:spcPct val="100000"/>
                </a:lnSpc>
                <a:spcBef>
                  <a:spcPct val="0"/>
                </a:spcBef>
                <a:spcAft>
                  <a:spcPct val="35000"/>
                </a:spcAft>
              </a:pPr>
              <a:r>
                <a:rPr lang="en-US" sz="1400" kern="1200" dirty="0">
                  <a:latin typeface="微软雅黑" panose="020B0503020204020204" pitchFamily="34" charset="-122"/>
                  <a:ea typeface="微软雅黑" panose="020B0503020204020204" pitchFamily="34" charset="-122"/>
                  <a:cs typeface="Arial" panose="020B0604020202020204" pitchFamily="34" charset="0"/>
                </a:rPr>
                <a:t>Environmental protection</a:t>
              </a:r>
              <a:endParaRPr lang="zh-CN" altLang="en-US" sz="1400" kern="12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任意多边形 3"/>
            <p:cNvSpPr/>
            <p:nvPr/>
          </p:nvSpPr>
          <p:spPr>
            <a:xfrm>
              <a:off x="4582194" y="5494261"/>
              <a:ext cx="3098739" cy="1297480"/>
            </a:xfrm>
            <a:custGeom>
              <a:avLst/>
              <a:gdLst>
                <a:gd name="connsiteX0" fmla="*/ 0 w 3098739"/>
                <a:gd name="connsiteY0" fmla="*/ 0 h 1191766"/>
                <a:gd name="connsiteX1" fmla="*/ 2502856 w 3098739"/>
                <a:gd name="connsiteY1" fmla="*/ 0 h 1191766"/>
                <a:gd name="connsiteX2" fmla="*/ 3098739 w 3098739"/>
                <a:gd name="connsiteY2" fmla="*/ 595883 h 1191766"/>
                <a:gd name="connsiteX3" fmla="*/ 2502856 w 3098739"/>
                <a:gd name="connsiteY3" fmla="*/ 1191766 h 1191766"/>
                <a:gd name="connsiteX4" fmla="*/ 0 w 3098739"/>
                <a:gd name="connsiteY4" fmla="*/ 1191766 h 1191766"/>
                <a:gd name="connsiteX5" fmla="*/ 595883 w 3098739"/>
                <a:gd name="connsiteY5" fmla="*/ 595883 h 1191766"/>
                <a:gd name="connsiteX6" fmla="*/ 0 w 3098739"/>
                <a:gd name="connsiteY6" fmla="*/ 0 h 119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8739" h="1191766">
                  <a:moveTo>
                    <a:pt x="0" y="0"/>
                  </a:moveTo>
                  <a:lnTo>
                    <a:pt x="2502856" y="0"/>
                  </a:lnTo>
                  <a:lnTo>
                    <a:pt x="3098739" y="595883"/>
                  </a:lnTo>
                  <a:lnTo>
                    <a:pt x="2502856" y="1191766"/>
                  </a:lnTo>
                  <a:lnTo>
                    <a:pt x="0" y="1191766"/>
                  </a:lnTo>
                  <a:lnTo>
                    <a:pt x="595883" y="595883"/>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659891" tIns="21336" rIns="617219" bIns="21336" numCol="1" spcCol="1270" anchor="ctr" anchorCtr="0">
              <a:noAutofit/>
            </a:bodyPr>
            <a:lstStyle/>
            <a:p>
              <a:pPr lvl="0" algn="ctr" defTabSz="711200">
                <a:lnSpc>
                  <a:spcPct val="100000"/>
                </a:lnSpc>
                <a:spcBef>
                  <a:spcPct val="0"/>
                </a:spcBef>
                <a:spcAft>
                  <a:spcPct val="35000"/>
                </a:spcAft>
              </a:pPr>
              <a:r>
                <a:rPr lang="en-US" altLang="zh-CN" sz="1400" kern="1200" dirty="0">
                  <a:latin typeface="微软雅黑" panose="020B0503020204020204" pitchFamily="34" charset="-122"/>
                  <a:ea typeface="微软雅黑" panose="020B0503020204020204" pitchFamily="34" charset="-122"/>
                  <a:cs typeface="Arial" panose="020B0604020202020204" pitchFamily="34" charset="0"/>
                </a:rPr>
                <a:t>Flexible expansion</a:t>
              </a:r>
            </a:p>
            <a:p>
              <a:pPr lvl="0" algn="ctr" defTabSz="711200">
                <a:lnSpc>
                  <a:spcPct val="100000"/>
                </a:lnSpc>
                <a:spcBef>
                  <a:spcPct val="0"/>
                </a:spcBef>
                <a:spcAft>
                  <a:spcPct val="35000"/>
                </a:spcAft>
              </a:pPr>
              <a:r>
                <a:rPr lang="en-US" altLang="zh-CN" sz="1400" kern="1200" dirty="0">
                  <a:latin typeface="微软雅黑" panose="020B0503020204020204" pitchFamily="34" charset="-122"/>
                  <a:ea typeface="微软雅黑" panose="020B0503020204020204" pitchFamily="34" charset="-122"/>
                  <a:cs typeface="Arial" panose="020B0604020202020204" pitchFamily="34" charset="0"/>
                </a:rPr>
                <a:t>Energy saving</a:t>
              </a:r>
            </a:p>
            <a:p>
              <a:pPr lvl="0" algn="ctr" defTabSz="711200">
                <a:lnSpc>
                  <a:spcPct val="100000"/>
                </a:lnSpc>
                <a:spcBef>
                  <a:spcPct val="0"/>
                </a:spcBef>
                <a:spcAft>
                  <a:spcPct val="35000"/>
                </a:spcAft>
              </a:pPr>
              <a:r>
                <a:rPr lang="en-US" altLang="zh-CN" sz="1400" kern="1200" dirty="0">
                  <a:latin typeface="微软雅黑" panose="020B0503020204020204" pitchFamily="34" charset="-122"/>
                  <a:ea typeface="微软雅黑" panose="020B0503020204020204" pitchFamily="34" charset="-122"/>
                  <a:cs typeface="Arial" panose="020B0604020202020204" pitchFamily="34" charset="0"/>
                </a:rPr>
                <a:t>Monitoring management</a:t>
              </a:r>
              <a:endParaRPr lang="zh-CN" altLang="en-US" sz="1400" kern="12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5" name="任意多边形 4"/>
            <p:cNvSpPr/>
            <p:nvPr/>
          </p:nvSpPr>
          <p:spPr>
            <a:xfrm>
              <a:off x="7848485" y="5494261"/>
              <a:ext cx="3098739" cy="1297480"/>
            </a:xfrm>
            <a:custGeom>
              <a:avLst/>
              <a:gdLst>
                <a:gd name="connsiteX0" fmla="*/ 0 w 3098739"/>
                <a:gd name="connsiteY0" fmla="*/ 0 h 1191766"/>
                <a:gd name="connsiteX1" fmla="*/ 2502856 w 3098739"/>
                <a:gd name="connsiteY1" fmla="*/ 0 h 1191766"/>
                <a:gd name="connsiteX2" fmla="*/ 3098739 w 3098739"/>
                <a:gd name="connsiteY2" fmla="*/ 595883 h 1191766"/>
                <a:gd name="connsiteX3" fmla="*/ 2502856 w 3098739"/>
                <a:gd name="connsiteY3" fmla="*/ 1191766 h 1191766"/>
                <a:gd name="connsiteX4" fmla="*/ 0 w 3098739"/>
                <a:gd name="connsiteY4" fmla="*/ 1191766 h 1191766"/>
                <a:gd name="connsiteX5" fmla="*/ 595883 w 3098739"/>
                <a:gd name="connsiteY5" fmla="*/ 595883 h 1191766"/>
                <a:gd name="connsiteX6" fmla="*/ 0 w 3098739"/>
                <a:gd name="connsiteY6" fmla="*/ 0 h 119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8739" h="1191766">
                  <a:moveTo>
                    <a:pt x="0" y="0"/>
                  </a:moveTo>
                  <a:lnTo>
                    <a:pt x="2502856" y="0"/>
                  </a:lnTo>
                  <a:lnTo>
                    <a:pt x="3098739" y="595883"/>
                  </a:lnTo>
                  <a:lnTo>
                    <a:pt x="2502856" y="1191766"/>
                  </a:lnTo>
                  <a:lnTo>
                    <a:pt x="0" y="1191766"/>
                  </a:lnTo>
                  <a:lnTo>
                    <a:pt x="595883" y="595883"/>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659891" tIns="21336" rIns="617219" bIns="21336" numCol="1" spcCol="1270" anchor="ctr" anchorCtr="0">
              <a:noAutofit/>
            </a:bodyPr>
            <a:lstStyle/>
            <a:p>
              <a:pPr lvl="0" algn="ctr" defTabSz="711200">
                <a:lnSpc>
                  <a:spcPct val="100000"/>
                </a:lnSpc>
                <a:spcBef>
                  <a:spcPct val="0"/>
                </a:spcBef>
                <a:spcAft>
                  <a:spcPct val="35000"/>
                </a:spcAft>
              </a:pPr>
              <a:r>
                <a:rPr lang="en-US" altLang="zh-CN" sz="1400" kern="1200" dirty="0">
                  <a:latin typeface="微软雅黑" panose="020B0503020204020204" pitchFamily="34" charset="-122"/>
                  <a:ea typeface="微软雅黑" panose="020B0503020204020204" pitchFamily="34" charset="-122"/>
                  <a:cs typeface="Arial" panose="020B0604020202020204" pitchFamily="34" charset="0"/>
                </a:rPr>
                <a:t>Modular DC</a:t>
              </a:r>
            </a:p>
            <a:p>
              <a:pPr lvl="0" algn="ctr" defTabSz="711200">
                <a:lnSpc>
                  <a:spcPct val="100000"/>
                </a:lnSpc>
                <a:spcBef>
                  <a:spcPct val="0"/>
                </a:spcBef>
                <a:spcAft>
                  <a:spcPct val="35000"/>
                </a:spcAft>
              </a:pPr>
              <a:r>
                <a:rPr lang="en-US" altLang="zh-CN" sz="1400" kern="1200" dirty="0">
                  <a:latin typeface="微软雅黑" panose="020B0503020204020204" pitchFamily="34" charset="-122"/>
                  <a:ea typeface="微软雅黑" panose="020B0503020204020204" pitchFamily="34" charset="-122"/>
                  <a:cs typeface="Arial" panose="020B0604020202020204" pitchFamily="34" charset="0"/>
                </a:rPr>
                <a:t>Green DC</a:t>
              </a:r>
            </a:p>
            <a:p>
              <a:pPr lvl="0" algn="ctr" defTabSz="711200">
                <a:lnSpc>
                  <a:spcPct val="100000"/>
                </a:lnSpc>
                <a:spcBef>
                  <a:spcPct val="0"/>
                </a:spcBef>
                <a:spcAft>
                  <a:spcPct val="35000"/>
                </a:spcAft>
              </a:pPr>
              <a:r>
                <a:rPr lang="en-US" altLang="zh-CN" sz="1400" kern="1200" dirty="0">
                  <a:latin typeface="微软雅黑" panose="020B0503020204020204" pitchFamily="34" charset="-122"/>
                  <a:ea typeface="微软雅黑" panose="020B0503020204020204" pitchFamily="34" charset="-122"/>
                  <a:cs typeface="Arial" panose="020B0604020202020204" pitchFamily="34" charset="0"/>
                </a:rPr>
                <a:t>Smart DC</a:t>
              </a:r>
              <a:endParaRPr lang="zh-CN" altLang="en-US" sz="1400" kern="1200" dirty="0">
                <a:latin typeface="微软雅黑" panose="020B0503020204020204" pitchFamily="34" charset="-122"/>
                <a:ea typeface="微软雅黑" panose="020B0503020204020204" pitchFamily="34" charset="-122"/>
                <a:cs typeface="Arial" panose="020B0604020202020204" pitchFamily="34" charset="0"/>
              </a:endParaRPr>
            </a:p>
          </p:txBody>
        </p:sp>
      </p:grpSp>
    </p:spTree>
    <p:extLst>
      <p:ext uri="{BB962C8B-B14F-4D97-AF65-F5344CB8AC3E}">
        <p14:creationId xmlns:p14="http://schemas.microsoft.com/office/powerpoint/2010/main" val="26166610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538840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9205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DtsShapeName" descr="8CE5295821885C70CB254E5500C4G505083E@F83E@PB26513!!!!!!BIHO@]b26513!!!!@5E19B011306188854E31!籽吓纪撑泞变/qqu!!!!!!!!!!!!!!!!!!!!!!!!!!!!!!!!!!!!!!!!!!!!!!!!!!!!!!!!!!!!!!!!!!!!!!!!!!!!!!!!!!!!!!!!!!!!!!!!!!!!!!!!!!!!!!!!!!!!!!!!!!!!!!!!!!!!!!!!!!!!!!!!!!!!!!!!!!!!!!!!!!!!!!!!!!!!!!!!!!!!!!!!!!!!!!!!!!!!!!!!!!!!!!!!!!!!!!!!!!!!!!!!!!!!!!!!!!!!!!!!!!!!!!!!!!!!!!!!!!!!!!!!!!!!!!!!!!!!!!!!!!!!!!!!!!!!!!!!!!!!!!!!!!!!!!!!!!!!!!!!!!!!!!!!!!!!!!!!!!!!!!!!!!!!!!!!!!!!!!!!!!!!!!!!!!!!!!!!!!!!!!!!!!!!!!!!!!!!!!!!!!!!!!!!!!!!!!!!!!!!!!!!!!!!!!!!!!!!!!!!!!!!!!!!!!!!!!!!!!!!!!!!!!!!!!!!!!!!!!!!!!!!!!!!!!!!!!!!!!!!!!!!!!!!!!!!!!!!!!!!!!!!!!!!!!!!!!!!!!!!!!!!!!!!!!!!!!!!!!!!!!!!!!!!!!!!!!!!!!!!!!!!!!!!!!!!!!!!!!!!!!!!!!!!!!!!!!!!!!!!!!!!!!!!!!!!!!!!!!!!!!!!!!!!!!!!!!!!!!!!!!!!!!!!!!!!!!!!!!!!!!!!!!!!!!!!!!!!!!!!!!!!!!!!!!!!!!!!!!!!!!!!!!!!!!!!!!!!!!!!!!!!!!!!!!!!!!!!!!!!!!!!!!!!!!!!!!!!!!!!!!!!!!!!!!!!!!!!!!!!!!!!!!!!!!!!!!!!!!!!!!!!!!!!!!!!!!!!!!!!!!!!!!!!!!!!!!!!!!!!!!!!!!!!!!!!!!!!!!!!!!!!!!!!!!!!!!!!!!!!!!!!!!!!!!!!!!!!!!!!!!!!!!!!!!!!!!!!!!!!!!!!!!!!!!!!!!!!!!!!!!!!!!!!!!!!!!!!!!!!!!!!!!!!!!!!!!!!!!!!!!!!!!!!!!!!!!!!!!!!!!!!!!!!!!!!!!!!!!!!!!!!!!!!!!!!!!!!!!!!!!!!!!!!!!!!!!!!!!!!!!!!!!!!!!!!!!!!!!!!!!!!!!!!!!!!!!!!!!!!!!!!!!!!!!!!!!!!!!!!!!!!!!!!!!!!!!!!!!!!!!!!!!!!!!!!!!!!!!!!!!!!!!!!!!!!!!!!!!!!!!!!!!!!!!!!!!!!!!!!!!!!!!!!!!!!!!!!!!!!!!!!!!!!!!!!!!!!!!!!!!!!!!!!!!!!!!!!!!!!!!!!!!!!!!!!!!!!!!!!!!!!!!!!!!!!!!!!!!!!!!!!!!!!!!!!!!!!!!!!!!!!!!!!!!!!!!!!!!!!!!!!!!!!!!!!!!!!!!!!!!!!!!!!!!!!!!!!!!!!!!!!!!!!!!!!!!!!!!!!!!!!!!!!!!!!!!!!!!!!!!!!!!!!!!!!!!!!!!!!!!!!!!!!!!!!!!!!!!!!!!!!!!!!!!!!!!!!!!!!!!!!!!!!!!!!!!!!!!!!!!!!!!!!!!!!!!!!!!!!!!!!!!!!!!!!!!!!!!!!!!!!!!!!!!!!!!!!!!!!!!!!!!!!!!!!!!!!!!!!!!!!!!!!!!!!!!!!!!!!!!!!!!!!!!!!!!!!!!!!!!!!!!!!!!!!!!!!!!!!!!!!!!!!!!!!!!!!!!!!!!!!!!!!!!!!!!!!!!!!!!!!!!!!!!!!!!!!!!!!!!!!!!!!!!!!!!!!!!!!!!!!!!!!!!!!!!!!!!!!!!!!!!!!!!!!!!!!!!!!!!!!!!!!!!!!!!!!!!!!!!!!!!!!!!!!!!!!!!!!!!!!!!!!!!!!!!!!!!!!!!!!!!!!!!!!!!!!!!!!!!!!!!!!!!!!!!!!!!!!!!!!!!!!!!!!!!!!!!!!!!!!!!!!!!!!!!!!!!!!!!!!!!!!!!!!!!!!!!!!!!!!!!!!!!!!!!!!!!!!!!!!!!!!!!!!!!!!!!!!!!!!!!!!!!!!!!!!!!!!!!!!!!!!!!!!!!!!!!!!!!!!!!!!!!!!!!!!!!!!!!!!!!!!!!!!!!!!!!!!!!!!!!!!!!!!!!!!!!!!!!!!!!!!!!!!!!!!!!!!!!!!!!!!!!!!!!!!!!!!!!!!!!!!!!!!!!!!!!!!!!!!!!!!!!!!!!!!!!!!!!!!!!!!!!!!!!!!!!!!!!!!!!!!!!!!!!!!!!!!!!!!!!!!!!!!!!!!!!!!!!!!!!!!!!!!!!!!!!!!!!!!!!!!!!!!!!!!!!!!!!!!!!!!!!!!!!!!!!!!!!!!!!!!!!!!!!!!!!!!!!!!!!!!!!!!!!!!!!!!!!!!!!!!!!!!!!!!!!!!!!!!1!1" hidden="1"/>
          <p:cNvSpPr>
            <a:spLocks noChangeArrowheads="1"/>
          </p:cNvSpPr>
          <p:nvPr/>
        </p:nvSpPr>
        <p:spPr bwMode="auto">
          <a:xfrm>
            <a:off x="1524000" y="0"/>
            <a:ext cx="1588" cy="15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33 w 21600"/>
              <a:gd name="T13" fmla="*/ 2272 h 21600"/>
              <a:gd name="T14" fmla="*/ 16554 w 21600"/>
              <a:gd name="T15" fmla="*/ 13684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solidFill>
          <a:ln w="9525" algn="ctr">
            <a:solidFill>
              <a:schemeClr val="tx1"/>
            </a:solidFill>
            <a:miter lim="800000"/>
            <a:headEnd/>
            <a:tailEnd/>
          </a:ln>
        </p:spPr>
        <p:txBody>
          <a:bodyPr wrap="none" anchor="ctr"/>
          <a:lstStyle/>
          <a:p>
            <a:endParaRPr lang="en-US" altLang="zh-CN" dirty="0">
              <a:latin typeface="微软雅黑" panose="020B0503020204020204" pitchFamily="34" charset="-122"/>
              <a:ea typeface="微软雅黑" panose="020B0503020204020204" pitchFamily="34" charset="-122"/>
            </a:endParaRPr>
          </a:p>
        </p:txBody>
      </p:sp>
      <p:sp>
        <p:nvSpPr>
          <p:cNvPr id="4" name="标题 3"/>
          <p:cNvSpPr>
            <a:spLocks noGrp="1"/>
          </p:cNvSpPr>
          <p:nvPr>
            <p:ph type="ctrTitle" sz="quarter"/>
          </p:nvPr>
        </p:nvSpPr>
        <p:spPr/>
        <p:txBody>
          <a:bodyPr/>
          <a:lstStyle/>
          <a:p>
            <a:r>
              <a:rPr lang="en-US" altLang="zh-CN" dirty="0">
                <a:latin typeface="微软雅黑" panose="020B0503020204020204" pitchFamily="34" charset="-122"/>
                <a:ea typeface="微软雅黑" panose="020B0503020204020204" pitchFamily="34" charset="-122"/>
              </a:rPr>
              <a:t>Unveiling DCs</a:t>
            </a:r>
          </a:p>
        </p:txBody>
      </p:sp>
      <p:sp>
        <p:nvSpPr>
          <p:cNvPr id="2" name="文本占位符 1"/>
          <p:cNvSpPr>
            <a:spLocks noGrp="1"/>
          </p:cNvSpPr>
          <p:nvPr>
            <p:ph type="body" sz="quarter" idx="10"/>
          </p:nvPr>
        </p:nvSpPr>
        <p:spPr/>
        <p:txBody>
          <a:bodyPr/>
          <a:lstStyle/>
          <a:p>
            <a:r>
              <a:rPr lang="en-US" altLang="zh-CN" dirty="0"/>
              <a:t>Huawei Data Center Series of Courses</a:t>
            </a:r>
            <a:endParaRPr lang="zh-CN" altLang="en-US" dirty="0"/>
          </a:p>
          <a:p>
            <a:endParaRPr lang="zh-CN" altLang="en-US" dirty="0"/>
          </a:p>
        </p:txBody>
      </p:sp>
      <p:sp>
        <p:nvSpPr>
          <p:cNvPr id="6" name="标题 3"/>
          <p:cNvSpPr txBox="1">
            <a:spLocks/>
          </p:cNvSpPr>
          <p:nvPr/>
        </p:nvSpPr>
        <p:spPr bwMode="auto">
          <a:xfrm>
            <a:off x="755650" y="1064421"/>
            <a:ext cx="6012594" cy="1102519"/>
          </a:xfrm>
          <a:prstGeom prst="rect">
            <a:avLst/>
          </a:prstGeom>
          <a:noFill/>
          <a:ln w="9525" algn="ctr">
            <a:noFill/>
            <a:miter lim="800000"/>
            <a:headEnd/>
            <a:tailEnd/>
          </a:ln>
        </p:spPr>
        <p:txBody>
          <a:bodyPr vert="horz" wrap="square" lIns="87802" tIns="43901" rIns="87802" bIns="43901" numCol="1" anchor="ctr" anchorCtr="0" compatLnSpc="1">
            <a:prstTxWarp prst="textNoShape">
              <a:avLst/>
            </a:prstTxWarp>
          </a:bodyPr>
          <a:lstStyle>
            <a:lvl1pPr algn="l" defTabSz="801688" rtl="0" eaLnBrk="0" fontAlgn="base" hangingPunct="0">
              <a:spcBef>
                <a:spcPct val="0"/>
              </a:spcBef>
              <a:spcAft>
                <a:spcPct val="0"/>
              </a:spcAft>
              <a:defRPr lang="zh-CN" altLang="en-US" sz="4300" b="1" kern="1200" dirty="0">
                <a:solidFill>
                  <a:srgbClr val="0070C0"/>
                </a:solidFill>
                <a:latin typeface="+mn-ea"/>
                <a:ea typeface="+mn-ea"/>
                <a:cs typeface="Arial" panose="020B0604020202020204" pitchFamily="34" charset="0"/>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a:lstStyle>
          <a:p>
            <a:endParaRPr lang="en-US"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5"/>
          <p:cNvSpPr>
            <a:spLocks noGrp="1"/>
          </p:cNvSpPr>
          <p:nvPr>
            <p:ph type="body" sz="quarter" idx="12"/>
          </p:nvPr>
        </p:nvSpPr>
        <p:spPr/>
        <p:txBody>
          <a:bodyPr/>
          <a:lstStyle/>
          <a:p>
            <a:r>
              <a:rPr lang="en-US" altLang="zh-CN" smtClean="0"/>
              <a:t>DC Fusion Module Solution</a:t>
            </a:r>
            <a:endParaRPr lang="en-US" altLang="zh-CN" dirty="0"/>
          </a:p>
        </p:txBody>
      </p:sp>
      <p:sp>
        <p:nvSpPr>
          <p:cNvPr id="7" name="标题 5"/>
          <p:cNvSpPr txBox="1">
            <a:spLocks/>
          </p:cNvSpPr>
          <p:nvPr/>
        </p:nvSpPr>
        <p:spPr>
          <a:xfrm>
            <a:off x="1595500" y="569359"/>
            <a:ext cx="7373700" cy="480600"/>
          </a:xfrm>
          <a:prstGeom prst="rect">
            <a:avLst/>
          </a:prstGeom>
        </p:spPr>
        <p:txBody>
          <a:bodyPr/>
          <a:lstStyle>
            <a:lvl1pPr algn="l" defTabSz="801688" rtl="0" eaLnBrk="0" fontAlgn="base" hangingPunct="0">
              <a:spcBef>
                <a:spcPct val="0"/>
              </a:spcBef>
              <a:spcAft>
                <a:spcPct val="0"/>
              </a:spcAft>
              <a:defRPr sz="3500" b="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a:lstStyle>
          <a:p>
            <a:endParaRPr lang="en-US" altLang="zh-CN" kern="0" dirty="0">
              <a:latin typeface="微软雅黑" panose="020B0503020204020204" pitchFamily="34" charset="-122"/>
              <a:ea typeface="微软雅黑" panose="020B0503020204020204" pitchFamily="34" charset="-122"/>
            </a:endParaRPr>
          </a:p>
        </p:txBody>
      </p:sp>
      <p:grpSp>
        <p:nvGrpSpPr>
          <p:cNvPr id="4" name="组合 3"/>
          <p:cNvGrpSpPr/>
          <p:nvPr/>
        </p:nvGrpSpPr>
        <p:grpSpPr>
          <a:xfrm>
            <a:off x="1036295" y="1355700"/>
            <a:ext cx="10548586" cy="5026050"/>
            <a:chOff x="924277" y="1175258"/>
            <a:chExt cx="10548586" cy="5026050"/>
          </a:xfrm>
        </p:grpSpPr>
        <p:grpSp>
          <p:nvGrpSpPr>
            <p:cNvPr id="8" name="组合 45"/>
            <p:cNvGrpSpPr/>
            <p:nvPr/>
          </p:nvGrpSpPr>
          <p:grpSpPr>
            <a:xfrm>
              <a:off x="924277" y="1175258"/>
              <a:ext cx="10548586" cy="5026050"/>
              <a:chOff x="48129" y="1203612"/>
              <a:chExt cx="12126706" cy="5186108"/>
            </a:xfrm>
          </p:grpSpPr>
          <p:sp>
            <p:nvSpPr>
              <p:cNvPr id="9" name="梯形 8"/>
              <p:cNvSpPr/>
              <p:nvPr/>
            </p:nvSpPr>
            <p:spPr bwMode="auto">
              <a:xfrm>
                <a:off x="422586" y="1203612"/>
                <a:ext cx="11376030" cy="540059"/>
              </a:xfrm>
              <a:prstGeom prst="trapezoid">
                <a:avLst>
                  <a:gd name="adj" fmla="val 568582"/>
                </a:avLst>
              </a:prstGeom>
              <a:solidFill>
                <a:srgbClr val="0070C0"/>
              </a:solidFill>
              <a:ln w="285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1422" tIns="25711" rIns="51422" bIns="25711" numCol="1" rtlCol="0" anchor="t" anchorCtr="0" compatLnSpc="1">
                <a:prstTxWarp prst="textNoShape">
                  <a:avLst/>
                </a:prstTxWarp>
              </a:bodyPr>
              <a:lstStyle/>
              <a:p>
                <a:pPr algn="ctr" defTabSz="514213" fontAlgn="auto">
                  <a:spcBef>
                    <a:spcPts val="0"/>
                  </a:spcBef>
                  <a:spcAft>
                    <a:spcPts val="0"/>
                  </a:spcAft>
                  <a:buClr>
                    <a:srgbClr val="CC9900"/>
                  </a:buClr>
                  <a:buFont typeface="Wingdings" pitchFamily="2" charset="2"/>
                  <a:buChar char="n"/>
                  <a:defRPr/>
                </a:pPr>
                <a:endParaRPr lang="en-US" altLang="zh-CN" sz="1400" kern="0" dirty="0">
                  <a:solidFill>
                    <a:srgbClr val="000000"/>
                  </a:solidFill>
                  <a:latin typeface="微软雅黑" panose="020B0503020204020204" pitchFamily="34" charset="-122"/>
                  <a:ea typeface="微软雅黑" panose="020B0503020204020204" pitchFamily="34" charset="-122"/>
                  <a:cs typeface="+mn-ea"/>
                  <a:sym typeface="+mn-lt"/>
                </a:endParaRPr>
              </a:p>
            </p:txBody>
          </p:sp>
          <p:pic>
            <p:nvPicPr>
              <p:cNvPr id="10" name="Picture 20" descr="D:\My Documents\原系统桌面上的文件\png\46\未标题-36.png"/>
              <p:cNvPicPr>
                <a:picLocks noChangeAspect="1" noChangeArrowheads="1"/>
              </p:cNvPicPr>
              <p:nvPr/>
            </p:nvPicPr>
            <p:blipFill>
              <a:blip r:embed="rId3" cstate="print"/>
              <a:srcRect/>
              <a:stretch>
                <a:fillRect/>
              </a:stretch>
            </p:blipFill>
            <p:spPr bwMode="auto">
              <a:xfrm>
                <a:off x="73681" y="5063386"/>
                <a:ext cx="12101154" cy="1326334"/>
              </a:xfrm>
              <a:prstGeom prst="rect">
                <a:avLst/>
              </a:prstGeom>
              <a:noFill/>
              <a:ln w="9525">
                <a:noFill/>
                <a:miter lim="800000"/>
                <a:headEnd/>
                <a:tailEnd/>
              </a:ln>
            </p:spPr>
          </p:pic>
          <p:sp>
            <p:nvSpPr>
              <p:cNvPr id="11" name="矩形 10"/>
              <p:cNvSpPr/>
              <p:nvPr/>
            </p:nvSpPr>
            <p:spPr>
              <a:xfrm>
                <a:off x="1818877" y="1783865"/>
                <a:ext cx="2420174" cy="756083"/>
              </a:xfrm>
              <a:prstGeom prst="rect">
                <a:avLst/>
              </a:prstGeom>
              <a:solidFill>
                <a:srgbClr val="000000">
                  <a:lumMod val="65000"/>
                  <a:lumOff val="35000"/>
                </a:srgbClr>
              </a:solidFill>
              <a:ln w="19050" cap="flat" cmpd="sng" algn="ctr">
                <a:noFill/>
                <a:prstDash val="solid"/>
              </a:ln>
              <a:effectLst/>
            </p:spPr>
            <p:txBody>
              <a:bodyPr wrap="square" anchor="ctr">
                <a:noAutofit/>
              </a:bodyPr>
              <a:lstStyle/>
              <a:p>
                <a:pPr algn="ctr" defTabSz="514213" fontAlgn="auto">
                  <a:spcBef>
                    <a:spcPts val="0"/>
                  </a:spcBef>
                  <a:spcAft>
                    <a:spcPts val="0"/>
                  </a:spcAft>
                  <a:defRPr/>
                </a:pPr>
                <a:r>
                  <a:rPr lang="en-US" altLang="zh-CN" sz="1400" b="1" kern="0" dirty="0">
                    <a:solidFill>
                      <a:srgbClr val="FBFBFB"/>
                    </a:solidFill>
                    <a:latin typeface="微软雅黑" panose="020B0503020204020204" pitchFamily="34" charset="-122"/>
                    <a:ea typeface="微软雅黑" panose="020B0503020204020204" pitchFamily="34" charset="-122"/>
                    <a:cs typeface="+mn-ea"/>
                    <a:sym typeface="+mn-lt"/>
                  </a:rPr>
                  <a:t>Mini DC</a:t>
                </a:r>
              </a:p>
            </p:txBody>
          </p:sp>
          <p:sp>
            <p:nvSpPr>
              <p:cNvPr id="12" name="矩形 11"/>
              <p:cNvSpPr/>
              <p:nvPr/>
            </p:nvSpPr>
            <p:spPr>
              <a:xfrm>
                <a:off x="4327984" y="1783865"/>
                <a:ext cx="2444195" cy="756083"/>
              </a:xfrm>
              <a:prstGeom prst="rect">
                <a:avLst/>
              </a:prstGeom>
              <a:solidFill>
                <a:srgbClr val="000000">
                  <a:lumMod val="65000"/>
                  <a:lumOff val="35000"/>
                </a:srgbClr>
              </a:solidFill>
              <a:ln w="19050" cap="flat" cmpd="sng" algn="ctr">
                <a:noFill/>
                <a:prstDash val="solid"/>
              </a:ln>
              <a:effectLst/>
            </p:spPr>
            <p:txBody>
              <a:bodyPr wrap="square" anchor="ctr">
                <a:noAutofit/>
              </a:bodyPr>
              <a:lstStyle/>
              <a:p>
                <a:pPr algn="ctr" defTabSz="514213" fontAlgn="auto">
                  <a:spcBef>
                    <a:spcPts val="0"/>
                  </a:spcBef>
                  <a:spcAft>
                    <a:spcPts val="0"/>
                  </a:spcAft>
                  <a:defRPr/>
                </a:pPr>
                <a:r>
                  <a:rPr lang="en-US" altLang="zh-CN" sz="1400" b="1" kern="0" dirty="0">
                    <a:solidFill>
                      <a:srgbClr val="FBFBFB"/>
                    </a:solidFill>
                    <a:latin typeface="微软雅黑" panose="020B0503020204020204" pitchFamily="34" charset="-122"/>
                    <a:ea typeface="微软雅黑" panose="020B0503020204020204" pitchFamily="34" charset="-122"/>
                    <a:cs typeface="+mn-ea"/>
                    <a:sym typeface="+mn-lt"/>
                  </a:rPr>
                  <a:t>Small DC</a:t>
                </a:r>
              </a:p>
            </p:txBody>
          </p:sp>
          <p:sp>
            <p:nvSpPr>
              <p:cNvPr id="13" name="矩形 12"/>
              <p:cNvSpPr/>
              <p:nvPr/>
            </p:nvSpPr>
            <p:spPr>
              <a:xfrm>
                <a:off x="6861112" y="1783865"/>
                <a:ext cx="2457038" cy="756083"/>
              </a:xfrm>
              <a:prstGeom prst="rect">
                <a:avLst/>
              </a:prstGeom>
              <a:solidFill>
                <a:srgbClr val="000000">
                  <a:lumMod val="65000"/>
                  <a:lumOff val="35000"/>
                </a:srgbClr>
              </a:solidFill>
              <a:ln w="19050" cap="flat" cmpd="sng" algn="ctr">
                <a:noFill/>
                <a:prstDash val="solid"/>
              </a:ln>
              <a:effectLst/>
            </p:spPr>
            <p:txBody>
              <a:bodyPr wrap="square" anchor="ctr">
                <a:noAutofit/>
              </a:bodyPr>
              <a:lstStyle/>
              <a:p>
                <a:pPr algn="ctr" defTabSz="514213" fontAlgn="auto">
                  <a:spcBef>
                    <a:spcPts val="0"/>
                  </a:spcBef>
                  <a:spcAft>
                    <a:spcPts val="0"/>
                  </a:spcAft>
                  <a:defRPr/>
                </a:pPr>
                <a:r>
                  <a:rPr lang="en-US" altLang="zh-CN" sz="1400" b="1" kern="0" dirty="0">
                    <a:solidFill>
                      <a:srgbClr val="FBFBFB"/>
                    </a:solidFill>
                    <a:latin typeface="微软雅黑" panose="020B0503020204020204" pitchFamily="34" charset="-122"/>
                    <a:ea typeface="微软雅黑" panose="020B0503020204020204" pitchFamily="34" charset="-122"/>
                    <a:cs typeface="+mn-ea"/>
                    <a:sym typeface="+mn-lt"/>
                  </a:rPr>
                  <a:t>Large or medium DC</a:t>
                </a:r>
              </a:p>
            </p:txBody>
          </p:sp>
          <p:sp>
            <p:nvSpPr>
              <p:cNvPr id="14" name="矩形 13"/>
              <p:cNvSpPr/>
              <p:nvPr/>
            </p:nvSpPr>
            <p:spPr>
              <a:xfrm>
                <a:off x="9381653" y="1783864"/>
                <a:ext cx="2464403" cy="748448"/>
              </a:xfrm>
              <a:prstGeom prst="rect">
                <a:avLst/>
              </a:prstGeom>
              <a:solidFill>
                <a:srgbClr val="000000">
                  <a:lumMod val="65000"/>
                  <a:lumOff val="35000"/>
                </a:srgbClr>
              </a:solidFill>
              <a:ln w="19050" cap="flat" cmpd="sng" algn="ctr">
                <a:noFill/>
                <a:prstDash val="solid"/>
              </a:ln>
              <a:effectLst/>
            </p:spPr>
            <p:txBody>
              <a:bodyPr wrap="square" anchor="ctr">
                <a:noAutofit/>
              </a:bodyPr>
              <a:lstStyle/>
              <a:p>
                <a:pPr algn="ctr" defTabSz="514213" fontAlgn="auto">
                  <a:spcBef>
                    <a:spcPts val="0"/>
                  </a:spcBef>
                  <a:spcAft>
                    <a:spcPts val="0"/>
                  </a:spcAft>
                  <a:defRPr/>
                </a:pPr>
                <a:r>
                  <a:rPr lang="en-US" altLang="zh-CN" sz="1400" b="1" kern="0" dirty="0">
                    <a:solidFill>
                      <a:srgbClr val="FBFBFB"/>
                    </a:solidFill>
                    <a:latin typeface="微软雅黑" panose="020B0503020204020204" pitchFamily="34" charset="-122"/>
                    <a:ea typeface="微软雅黑" panose="020B0503020204020204" pitchFamily="34" charset="-122"/>
                    <a:cs typeface="+mn-ea"/>
                    <a:sym typeface="+mn-lt"/>
                  </a:rPr>
                  <a:t>Outdoor DC</a:t>
                </a:r>
              </a:p>
            </p:txBody>
          </p:sp>
          <p:grpSp>
            <p:nvGrpSpPr>
              <p:cNvPr id="15" name="组合 75"/>
              <p:cNvGrpSpPr/>
              <p:nvPr/>
            </p:nvGrpSpPr>
            <p:grpSpPr>
              <a:xfrm>
                <a:off x="4318561" y="3217246"/>
                <a:ext cx="2448001" cy="1274400"/>
                <a:chOff x="4318561" y="4726882"/>
                <a:chExt cx="2448001" cy="1274400"/>
              </a:xfrm>
            </p:grpSpPr>
            <p:pic>
              <p:nvPicPr>
                <p:cNvPr id="46" name="Picture 4" descr="http://www.scmeidu.com/Upload/images/3EEE_20141021072510.jpg"/>
                <p:cNvPicPr>
                  <a:picLocks noChangeAspect="1" noChangeArrowheads="1"/>
                </p:cNvPicPr>
                <p:nvPr/>
              </p:nvPicPr>
              <p:blipFill>
                <a:blip r:embed="rId4" cstate="print"/>
                <a:srcRect/>
                <a:stretch>
                  <a:fillRect/>
                </a:stretch>
              </p:blipFill>
              <p:spPr bwMode="auto">
                <a:xfrm>
                  <a:off x="4318561" y="4726882"/>
                  <a:ext cx="2448001" cy="1274400"/>
                </a:xfrm>
                <a:prstGeom prst="rect">
                  <a:avLst/>
                </a:prstGeom>
                <a:noFill/>
              </p:spPr>
            </p:pic>
            <p:pic>
              <p:nvPicPr>
                <p:cNvPr id="47" name="Picture 2" descr="F:\项目\IDS800\图片\IDS800图片\场景图\IDS800场景图\最新\冷通道---M型线槽.png"/>
                <p:cNvPicPr>
                  <a:picLocks noChangeAspect="1" noChangeArrowheads="1"/>
                </p:cNvPicPr>
                <p:nvPr/>
              </p:nvPicPr>
              <p:blipFill>
                <a:blip r:embed="rId5" cstate="print"/>
                <a:srcRect/>
                <a:stretch>
                  <a:fillRect/>
                </a:stretch>
              </p:blipFill>
              <p:spPr bwMode="auto">
                <a:xfrm>
                  <a:off x="4708694" y="4807721"/>
                  <a:ext cx="1759125" cy="1193561"/>
                </a:xfrm>
                <a:prstGeom prst="rect">
                  <a:avLst/>
                </a:prstGeom>
                <a:noFill/>
              </p:spPr>
            </p:pic>
          </p:grpSp>
          <p:pic>
            <p:nvPicPr>
              <p:cNvPr id="16" name="图片 15" descr="201210160909.png"/>
              <p:cNvPicPr>
                <a:picLocks noChangeAspect="1"/>
              </p:cNvPicPr>
              <p:nvPr/>
            </p:nvPicPr>
            <p:blipFill>
              <a:blip r:embed="rId6" cstate="print"/>
              <a:srcRect/>
              <a:stretch>
                <a:fillRect/>
              </a:stretch>
            </p:blipFill>
            <p:spPr>
              <a:xfrm>
                <a:off x="9425130" y="3217246"/>
                <a:ext cx="2479343" cy="1274400"/>
              </a:xfrm>
              <a:prstGeom prst="rect">
                <a:avLst/>
              </a:prstGeom>
              <a:ln>
                <a:noFill/>
              </a:ln>
              <a:effectLst>
                <a:outerShdw blurRad="190500" algn="tl" rotWithShape="0">
                  <a:srgbClr val="000000">
                    <a:alpha val="70000"/>
                  </a:srgbClr>
                </a:outerShdw>
              </a:effectLst>
            </p:spPr>
          </p:pic>
          <p:pic>
            <p:nvPicPr>
              <p:cNvPr id="17" name="Picture 3" descr="F:\项目\IDS800\IDS800展示模型图\模型制作项目2016-02\IDS500图片包\www.png"/>
              <p:cNvPicPr>
                <a:picLocks noChangeAspect="1" noChangeArrowheads="1"/>
              </p:cNvPicPr>
              <p:nvPr/>
            </p:nvPicPr>
            <p:blipFill>
              <a:blip r:embed="rId7" cstate="print"/>
              <a:srcRect/>
              <a:stretch>
                <a:fillRect/>
              </a:stretch>
            </p:blipFill>
            <p:spPr bwMode="auto">
              <a:xfrm>
                <a:off x="1796753" y="3217246"/>
                <a:ext cx="2455200" cy="1272953"/>
              </a:xfrm>
              <a:prstGeom prst="rect">
                <a:avLst/>
              </a:prstGeom>
              <a:noFill/>
            </p:spPr>
          </p:pic>
          <p:sp>
            <p:nvSpPr>
              <p:cNvPr id="18" name="Rectangle 18"/>
              <p:cNvSpPr/>
              <p:nvPr/>
            </p:nvSpPr>
            <p:spPr bwMode="auto">
              <a:xfrm>
                <a:off x="1796753" y="2599105"/>
                <a:ext cx="2451822" cy="776329"/>
              </a:xfrm>
              <a:custGeom>
                <a:avLst/>
                <a:gdLst/>
                <a:ahLst/>
                <a:cxnLst/>
                <a:rect l="l" t="t" r="r" b="b"/>
                <a:pathLst>
                  <a:path w="2926080" h="1545751">
                    <a:moveTo>
                      <a:pt x="0" y="0"/>
                    </a:moveTo>
                    <a:lnTo>
                      <a:pt x="2926080" y="0"/>
                    </a:lnTo>
                    <a:lnTo>
                      <a:pt x="2926080" y="1097280"/>
                    </a:lnTo>
                    <a:lnTo>
                      <a:pt x="2487754" y="1097280"/>
                    </a:lnTo>
                    <a:lnTo>
                      <a:pt x="2003164" y="1545751"/>
                    </a:lnTo>
                    <a:lnTo>
                      <a:pt x="2001876" y="1097280"/>
                    </a:lnTo>
                    <a:lnTo>
                      <a:pt x="0" y="1097280"/>
                    </a:lnTo>
                    <a:close/>
                  </a:path>
                </a:pathLst>
              </a:custGeom>
              <a:solidFill>
                <a:srgbClr val="0070C0"/>
              </a:solidFill>
              <a:ln w="9525" cap="flat" cmpd="sng" algn="ctr">
                <a:noFill/>
                <a:prstDash val="solid"/>
                <a:headEnd type="none" w="med" len="med"/>
                <a:tailEnd type="none" w="med" len="med"/>
              </a:ln>
              <a:effectLst/>
            </p:spPr>
            <p:txBody>
              <a:bodyPr vert="horz" wrap="square" lIns="104875" tIns="40490" rIns="104875" bIns="40490" numCol="1" rtlCol="0" anchor="t" anchorCtr="0" compatLnSpc="1">
                <a:prstTxWarp prst="textNoShape">
                  <a:avLst/>
                </a:prstTxWarp>
              </a:bodyPr>
              <a:lstStyle/>
              <a:p>
                <a:pPr marL="0" lvl="1" algn="ctr" defTabSz="931519" fontAlgn="base">
                  <a:lnSpc>
                    <a:spcPct val="90000"/>
                  </a:lnSpc>
                  <a:defRPr/>
                </a:pPr>
                <a:r>
                  <a:rPr lang="en-US" altLang="zh-CN" sz="1400" b="1" kern="0" dirty="0" smtClean="0">
                    <a:solidFill>
                      <a:srgbClr val="FBFBFB"/>
                    </a:solidFill>
                    <a:latin typeface="微软雅黑" panose="020B0503020204020204" pitchFamily="34" charset="-122"/>
                    <a:ea typeface="微软雅黑" panose="020B0503020204020204" pitchFamily="34" charset="-122"/>
                  </a:rPr>
                  <a:t>FusionModule500</a:t>
                </a:r>
              </a:p>
              <a:p>
                <a:pPr marL="0" lvl="1" algn="ctr" defTabSz="931519" fontAlgn="base">
                  <a:lnSpc>
                    <a:spcPct val="90000"/>
                  </a:lnSpc>
                  <a:defRPr/>
                </a:pPr>
                <a:r>
                  <a:rPr lang="en-US" altLang="zh-CN" sz="1400" b="1" kern="0" dirty="0" smtClean="0">
                    <a:solidFill>
                      <a:srgbClr val="FBFBFB"/>
                    </a:solidFill>
                    <a:latin typeface="微软雅黑" panose="020B0503020204020204" pitchFamily="34" charset="-122"/>
                    <a:ea typeface="微软雅黑" panose="020B0503020204020204" pitchFamily="34" charset="-122"/>
                  </a:rPr>
                  <a:t>solution</a:t>
                </a:r>
                <a:endParaRPr lang="en-US" altLang="zh-CN" sz="1400" b="1" kern="0" dirty="0">
                  <a:solidFill>
                    <a:srgbClr val="FBFBFB"/>
                  </a:solidFill>
                  <a:latin typeface="微软雅黑" panose="020B0503020204020204" pitchFamily="34" charset="-122"/>
                  <a:ea typeface="微软雅黑" panose="020B0503020204020204" pitchFamily="34" charset="-122"/>
                </a:endParaRPr>
              </a:p>
            </p:txBody>
          </p:sp>
          <p:sp>
            <p:nvSpPr>
              <p:cNvPr id="19" name="Rectangle 18"/>
              <p:cNvSpPr/>
              <p:nvPr/>
            </p:nvSpPr>
            <p:spPr bwMode="auto">
              <a:xfrm>
                <a:off x="4318560" y="2604894"/>
                <a:ext cx="2451823" cy="776329"/>
              </a:xfrm>
              <a:custGeom>
                <a:avLst/>
                <a:gdLst/>
                <a:ahLst/>
                <a:cxnLst/>
                <a:rect l="l" t="t" r="r" b="b"/>
                <a:pathLst>
                  <a:path w="2926080" h="1545751">
                    <a:moveTo>
                      <a:pt x="0" y="0"/>
                    </a:moveTo>
                    <a:lnTo>
                      <a:pt x="2926080" y="0"/>
                    </a:lnTo>
                    <a:lnTo>
                      <a:pt x="2926080" y="1097280"/>
                    </a:lnTo>
                    <a:lnTo>
                      <a:pt x="2487754" y="1097280"/>
                    </a:lnTo>
                    <a:lnTo>
                      <a:pt x="2003164" y="1545751"/>
                    </a:lnTo>
                    <a:lnTo>
                      <a:pt x="2001876" y="1097280"/>
                    </a:lnTo>
                    <a:lnTo>
                      <a:pt x="0" y="1097280"/>
                    </a:lnTo>
                    <a:close/>
                  </a:path>
                </a:pathLst>
              </a:custGeom>
              <a:solidFill>
                <a:srgbClr val="0070C0"/>
              </a:solidFill>
              <a:ln w="9525" cap="flat" cmpd="sng" algn="ctr">
                <a:noFill/>
                <a:prstDash val="solid"/>
                <a:headEnd type="none" w="med" len="med"/>
                <a:tailEnd type="none" w="med" len="med"/>
              </a:ln>
              <a:effectLst/>
            </p:spPr>
            <p:txBody>
              <a:bodyPr vert="horz" wrap="square" lIns="104875" tIns="40490" rIns="104875" bIns="40490" numCol="1" rtlCol="0" anchor="t" anchorCtr="0" compatLnSpc="1">
                <a:prstTxWarp prst="textNoShape">
                  <a:avLst/>
                </a:prstTxWarp>
              </a:bodyPr>
              <a:lstStyle/>
              <a:p>
                <a:pPr marL="0" lvl="1" algn="ctr" defTabSz="931519" fontAlgn="base">
                  <a:lnSpc>
                    <a:spcPct val="90000"/>
                  </a:lnSpc>
                  <a:defRPr/>
                </a:pPr>
                <a:r>
                  <a:rPr lang="en-US" altLang="zh-CN" sz="1400" b="1" kern="0" dirty="0" smtClean="0">
                    <a:solidFill>
                      <a:srgbClr val="FBFBFB"/>
                    </a:solidFill>
                    <a:latin typeface="微软雅黑" panose="020B0503020204020204" pitchFamily="34" charset="-122"/>
                    <a:ea typeface="微软雅黑" panose="020B0503020204020204" pitchFamily="34" charset="-122"/>
                  </a:rPr>
                  <a:t>FusionModule800</a:t>
                </a:r>
              </a:p>
              <a:p>
                <a:pPr marL="0" lvl="1" algn="ctr" defTabSz="931519" fontAlgn="base">
                  <a:lnSpc>
                    <a:spcPct val="90000"/>
                  </a:lnSpc>
                  <a:defRPr/>
                </a:pPr>
                <a:r>
                  <a:rPr lang="en-US" altLang="zh-CN" sz="1400" b="1" kern="0" dirty="0" smtClean="0">
                    <a:solidFill>
                      <a:srgbClr val="FBFBFB"/>
                    </a:solidFill>
                    <a:latin typeface="微软雅黑" panose="020B0503020204020204" pitchFamily="34" charset="-122"/>
                    <a:ea typeface="微软雅黑" panose="020B0503020204020204" pitchFamily="34" charset="-122"/>
                  </a:rPr>
                  <a:t>solution</a:t>
                </a:r>
                <a:endParaRPr lang="en-US" altLang="zh-CN" sz="1400" b="1" kern="0" dirty="0">
                  <a:solidFill>
                    <a:srgbClr val="FBFBFB"/>
                  </a:solidFill>
                  <a:latin typeface="微软雅黑" panose="020B0503020204020204" pitchFamily="34" charset="-122"/>
                  <a:ea typeface="微软雅黑" panose="020B0503020204020204" pitchFamily="34" charset="-122"/>
                </a:endParaRPr>
              </a:p>
            </p:txBody>
          </p:sp>
          <p:sp>
            <p:nvSpPr>
              <p:cNvPr id="20" name="Rectangle 18"/>
              <p:cNvSpPr/>
              <p:nvPr/>
            </p:nvSpPr>
            <p:spPr bwMode="auto">
              <a:xfrm>
                <a:off x="9411851" y="2588651"/>
                <a:ext cx="2492623" cy="776328"/>
              </a:xfrm>
              <a:custGeom>
                <a:avLst/>
                <a:gdLst/>
                <a:ahLst/>
                <a:cxnLst/>
                <a:rect l="l" t="t" r="r" b="b"/>
                <a:pathLst>
                  <a:path w="2926080" h="1545751">
                    <a:moveTo>
                      <a:pt x="0" y="0"/>
                    </a:moveTo>
                    <a:lnTo>
                      <a:pt x="2926080" y="0"/>
                    </a:lnTo>
                    <a:lnTo>
                      <a:pt x="2926080" y="1097280"/>
                    </a:lnTo>
                    <a:lnTo>
                      <a:pt x="2487754" y="1097280"/>
                    </a:lnTo>
                    <a:lnTo>
                      <a:pt x="2003164" y="1545751"/>
                    </a:lnTo>
                    <a:lnTo>
                      <a:pt x="2001876" y="1097280"/>
                    </a:lnTo>
                    <a:lnTo>
                      <a:pt x="0" y="1097280"/>
                    </a:lnTo>
                    <a:close/>
                  </a:path>
                </a:pathLst>
              </a:custGeom>
              <a:solidFill>
                <a:srgbClr val="0070C0"/>
              </a:solidFill>
              <a:ln w="9525" cap="flat" cmpd="sng" algn="ctr">
                <a:noFill/>
                <a:prstDash val="solid"/>
                <a:headEnd type="none" w="med" len="med"/>
                <a:tailEnd type="none" w="med" len="med"/>
              </a:ln>
              <a:effectLst/>
            </p:spPr>
            <p:txBody>
              <a:bodyPr vert="horz" wrap="square" lIns="104875" tIns="40490" rIns="104875" bIns="40490" numCol="1" rtlCol="0" anchor="t" anchorCtr="0" compatLnSpc="1">
                <a:prstTxWarp prst="textNoShape">
                  <a:avLst/>
                </a:prstTxWarp>
              </a:bodyPr>
              <a:lstStyle/>
              <a:p>
                <a:pPr marL="0" lvl="1" algn="ctr" defTabSz="931519" fontAlgn="base">
                  <a:lnSpc>
                    <a:spcPct val="90000"/>
                  </a:lnSpc>
                  <a:defRPr/>
                </a:pPr>
                <a:r>
                  <a:rPr lang="en-US" altLang="zh-CN" sz="1400" b="1" kern="0" dirty="0" smtClean="0">
                    <a:solidFill>
                      <a:srgbClr val="FBFBFB"/>
                    </a:solidFill>
                    <a:latin typeface="微软雅黑" panose="020B0503020204020204" pitchFamily="34" charset="-122"/>
                    <a:ea typeface="微软雅黑" panose="020B0503020204020204" pitchFamily="34" charset="-122"/>
                  </a:rPr>
                  <a:t>FusionModule1000</a:t>
                </a:r>
              </a:p>
              <a:p>
                <a:pPr marL="0" lvl="1" algn="ctr" defTabSz="931519" fontAlgn="base">
                  <a:lnSpc>
                    <a:spcPct val="90000"/>
                  </a:lnSpc>
                  <a:defRPr/>
                </a:pPr>
                <a:r>
                  <a:rPr lang="en-US" altLang="zh-CN" sz="1400" b="1" kern="0" dirty="0" smtClean="0">
                    <a:solidFill>
                      <a:srgbClr val="FBFBFB"/>
                    </a:solidFill>
                    <a:latin typeface="微软雅黑" panose="020B0503020204020204" pitchFamily="34" charset="-122"/>
                    <a:ea typeface="微软雅黑" panose="020B0503020204020204" pitchFamily="34" charset="-122"/>
                  </a:rPr>
                  <a:t>solution</a:t>
                </a:r>
                <a:endParaRPr lang="en-US" altLang="zh-CN" sz="1400" b="1" kern="0" dirty="0">
                  <a:solidFill>
                    <a:srgbClr val="FBFBFB"/>
                  </a:solidFill>
                  <a:latin typeface="微软雅黑" panose="020B0503020204020204" pitchFamily="34" charset="-122"/>
                  <a:ea typeface="微软雅黑" panose="020B0503020204020204" pitchFamily="34" charset="-122"/>
                </a:endParaRPr>
              </a:p>
            </p:txBody>
          </p:sp>
          <p:sp>
            <p:nvSpPr>
              <p:cNvPr id="21" name="矩形 20"/>
              <p:cNvSpPr/>
              <p:nvPr/>
            </p:nvSpPr>
            <p:spPr>
              <a:xfrm>
                <a:off x="48129" y="1783865"/>
                <a:ext cx="1699711" cy="2712365"/>
              </a:xfrm>
              <a:prstGeom prst="rect">
                <a:avLst/>
              </a:prstGeom>
              <a:solidFill>
                <a:srgbClr val="0070C0"/>
              </a:solidFill>
            </p:spPr>
            <p:txBody>
              <a:bodyPr wrap="square" rtlCol="0" anchor="ctr" anchorCtr="0">
                <a:noAutofit/>
              </a:bodyPr>
              <a:lstStyle/>
              <a:p>
                <a:pPr algn="ctr" defTabSz="514213" fontAlgn="auto">
                  <a:spcBef>
                    <a:spcPts val="0"/>
                  </a:spcBef>
                  <a:spcAft>
                    <a:spcPts val="0"/>
                  </a:spcAft>
                  <a:defRPr/>
                </a:pPr>
                <a:r>
                  <a:rPr lang="en-US" sz="1400" b="1" kern="0" dirty="0" smtClean="0">
                    <a:solidFill>
                      <a:srgbClr val="FBFBFB"/>
                    </a:solidFill>
                    <a:latin typeface="微软雅黑" panose="020B0503020204020204" pitchFamily="34" charset="-122"/>
                    <a:ea typeface="微软雅黑" panose="020B0503020204020204" pitchFamily="34" charset="-122"/>
                  </a:rPr>
                  <a:t>Scenario-based data center solution</a:t>
                </a:r>
                <a:endParaRPr lang="en-US" altLang="zh-CN" sz="1400" b="1" kern="0" dirty="0">
                  <a:solidFill>
                    <a:srgbClr val="FBFBFB"/>
                  </a:solidFill>
                  <a:latin typeface="微软雅黑" panose="020B0503020204020204" pitchFamily="34" charset="-122"/>
                  <a:ea typeface="微软雅黑" panose="020B0503020204020204" pitchFamily="34" charset="-122"/>
                </a:endParaRPr>
              </a:p>
            </p:txBody>
          </p:sp>
          <p:grpSp>
            <p:nvGrpSpPr>
              <p:cNvPr id="22" name="组合 95"/>
              <p:cNvGrpSpPr/>
              <p:nvPr/>
            </p:nvGrpSpPr>
            <p:grpSpPr>
              <a:xfrm>
                <a:off x="6866226" y="3217246"/>
                <a:ext cx="2453575" cy="1274400"/>
                <a:chOff x="6866226" y="4678876"/>
                <a:chExt cx="2453575" cy="1274400"/>
              </a:xfrm>
            </p:grpSpPr>
            <p:pic>
              <p:nvPicPr>
                <p:cNvPr id="44" name="Picture 2" descr="http://www.qianjia.com/Upload/News/20131029/images/201310291212514755.png"/>
                <p:cNvPicPr>
                  <a:picLocks noChangeAspect="1" noChangeArrowheads="1"/>
                </p:cNvPicPr>
                <p:nvPr/>
              </p:nvPicPr>
              <p:blipFill>
                <a:blip r:embed="rId8" cstate="print"/>
                <a:srcRect l="1022" r="17669"/>
                <a:stretch>
                  <a:fillRect/>
                </a:stretch>
              </p:blipFill>
              <p:spPr bwMode="auto">
                <a:xfrm>
                  <a:off x="6866226" y="4678876"/>
                  <a:ext cx="2453575" cy="1274400"/>
                </a:xfrm>
                <a:prstGeom prst="rect">
                  <a:avLst/>
                </a:prstGeom>
                <a:noFill/>
              </p:spPr>
            </p:pic>
            <p:pic>
              <p:nvPicPr>
                <p:cNvPr id="45" name="Picture 6" descr="D:\l00298937.CHINA\Desktop\主打胶片图\非矢量图\00003.png"/>
                <p:cNvPicPr>
                  <a:picLocks noChangeAspect="1" noChangeArrowheads="1"/>
                </p:cNvPicPr>
                <p:nvPr/>
              </p:nvPicPr>
              <p:blipFill>
                <a:blip r:embed="rId9" cstate="screen"/>
                <a:srcRect/>
                <a:stretch>
                  <a:fillRect/>
                </a:stretch>
              </p:blipFill>
              <p:spPr bwMode="auto">
                <a:xfrm>
                  <a:off x="7170219" y="4759715"/>
                  <a:ext cx="1926264" cy="1116467"/>
                </a:xfrm>
                <a:prstGeom prst="rect">
                  <a:avLst/>
                </a:prstGeom>
                <a:noFill/>
              </p:spPr>
            </p:pic>
          </p:grpSp>
          <p:sp>
            <p:nvSpPr>
              <p:cNvPr id="23" name="Rectangle 18"/>
              <p:cNvSpPr/>
              <p:nvPr/>
            </p:nvSpPr>
            <p:spPr bwMode="auto">
              <a:xfrm>
                <a:off x="6834864" y="2595323"/>
                <a:ext cx="2507330" cy="776328"/>
              </a:xfrm>
              <a:custGeom>
                <a:avLst/>
                <a:gdLst/>
                <a:ahLst/>
                <a:cxnLst/>
                <a:rect l="l" t="t" r="r" b="b"/>
                <a:pathLst>
                  <a:path w="2926080" h="1545751">
                    <a:moveTo>
                      <a:pt x="0" y="0"/>
                    </a:moveTo>
                    <a:lnTo>
                      <a:pt x="2926080" y="0"/>
                    </a:lnTo>
                    <a:lnTo>
                      <a:pt x="2926080" y="1097280"/>
                    </a:lnTo>
                    <a:lnTo>
                      <a:pt x="2487754" y="1097280"/>
                    </a:lnTo>
                    <a:lnTo>
                      <a:pt x="2003164" y="1545751"/>
                    </a:lnTo>
                    <a:lnTo>
                      <a:pt x="2001876" y="1097280"/>
                    </a:lnTo>
                    <a:lnTo>
                      <a:pt x="0" y="1097280"/>
                    </a:lnTo>
                    <a:close/>
                  </a:path>
                </a:pathLst>
              </a:custGeom>
              <a:solidFill>
                <a:srgbClr val="0070C0"/>
              </a:solidFill>
              <a:ln w="9525" cap="flat" cmpd="sng" algn="ctr">
                <a:noFill/>
                <a:prstDash val="solid"/>
                <a:headEnd type="none" w="med" len="med"/>
                <a:tailEnd type="none" w="med" len="med"/>
              </a:ln>
              <a:effectLst/>
            </p:spPr>
            <p:txBody>
              <a:bodyPr vert="horz" wrap="square" lIns="104875" tIns="40490" rIns="104875" bIns="40490" numCol="1" rtlCol="0" anchor="t" anchorCtr="0" compatLnSpc="1">
                <a:prstTxWarp prst="textNoShape">
                  <a:avLst/>
                </a:prstTxWarp>
              </a:bodyPr>
              <a:lstStyle/>
              <a:p>
                <a:pPr marL="0" lvl="1" algn="ctr" defTabSz="931519" fontAlgn="base">
                  <a:lnSpc>
                    <a:spcPct val="90000"/>
                  </a:lnSpc>
                  <a:defRPr/>
                </a:pPr>
                <a:r>
                  <a:rPr lang="en-US" altLang="zh-CN" sz="1400" b="1" kern="0" dirty="0" smtClean="0">
                    <a:solidFill>
                      <a:srgbClr val="FBFBFB"/>
                    </a:solidFill>
                    <a:latin typeface="微软雅黑" panose="020B0503020204020204" pitchFamily="34" charset="-122"/>
                    <a:ea typeface="微软雅黑" panose="020B0503020204020204" pitchFamily="34" charset="-122"/>
                  </a:rPr>
                  <a:t>FusionModule2000</a:t>
                </a:r>
              </a:p>
              <a:p>
                <a:pPr marL="0" lvl="1" algn="ctr" defTabSz="931519" fontAlgn="base">
                  <a:lnSpc>
                    <a:spcPct val="90000"/>
                  </a:lnSpc>
                  <a:defRPr/>
                </a:pPr>
                <a:r>
                  <a:rPr lang="en-US" altLang="zh-CN" sz="1400" b="1" kern="0" dirty="0" smtClean="0">
                    <a:solidFill>
                      <a:srgbClr val="FBFBFB"/>
                    </a:solidFill>
                    <a:latin typeface="微软雅黑" panose="020B0503020204020204" pitchFamily="34" charset="-122"/>
                    <a:ea typeface="微软雅黑" panose="020B0503020204020204" pitchFamily="34" charset="-122"/>
                  </a:rPr>
                  <a:t>solution</a:t>
                </a:r>
                <a:endParaRPr lang="en-US" altLang="zh-CN" sz="1400" b="1" kern="0" dirty="0">
                  <a:solidFill>
                    <a:srgbClr val="FBFBFB"/>
                  </a:solidFill>
                  <a:latin typeface="微软雅黑" panose="020B0503020204020204" pitchFamily="34" charset="-122"/>
                  <a:ea typeface="微软雅黑" panose="020B0503020204020204" pitchFamily="34" charset="-122"/>
                </a:endParaRPr>
              </a:p>
            </p:txBody>
          </p:sp>
          <p:sp>
            <p:nvSpPr>
              <p:cNvPr id="24" name="Rectangle 24"/>
              <p:cNvSpPr>
                <a:spLocks noChangeArrowheads="1"/>
              </p:cNvSpPr>
              <p:nvPr/>
            </p:nvSpPr>
            <p:spPr bwMode="auto">
              <a:xfrm>
                <a:off x="4708694" y="5769626"/>
                <a:ext cx="1307308" cy="360040"/>
              </a:xfrm>
              <a:prstGeom prst="rect">
                <a:avLst/>
              </a:prstGeom>
              <a:noFill/>
              <a:ln w="12700">
                <a:noFill/>
                <a:miter lim="800000"/>
                <a:headEnd/>
                <a:tailEnd/>
              </a:ln>
              <a:effectLst/>
            </p:spPr>
            <p:txBody>
              <a:bodyPr wrap="none" lIns="0" tIns="0" rIns="0" bIns="0" anchor="ctr" anchorCtr="0"/>
              <a:lstStyle/>
              <a:p>
                <a:pPr algn="ctr" defTabSz="514213" fontAlgn="auto">
                  <a:spcBef>
                    <a:spcPts val="0"/>
                  </a:spcBef>
                  <a:spcAft>
                    <a:spcPts val="0"/>
                  </a:spcAft>
                  <a:defRPr/>
                </a:pPr>
                <a:r>
                  <a:rPr lang="en-US" altLang="zh-CN" sz="1200" kern="0" dirty="0" smtClean="0">
                    <a:solidFill>
                      <a:srgbClr val="C00000"/>
                    </a:solidFill>
                    <a:latin typeface="微软雅黑" panose="020B0503020204020204" pitchFamily="34" charset="-122"/>
                    <a:ea typeface="微软雅黑" panose="020B0503020204020204" pitchFamily="34" charset="-122"/>
                    <a:cs typeface="Arial Unicode MS" pitchFamily="34" charset="-122"/>
                  </a:rPr>
                  <a:t>UPS5000</a:t>
                </a:r>
              </a:p>
              <a:p>
                <a:pPr algn="ctr" defTabSz="514213" fontAlgn="auto">
                  <a:spcBef>
                    <a:spcPts val="0"/>
                  </a:spcBef>
                  <a:spcAft>
                    <a:spcPts val="0"/>
                  </a:spcAft>
                  <a:defRPr/>
                </a:pPr>
                <a:r>
                  <a:rPr lang="en-US" altLang="zh-CN" sz="1200" kern="0" dirty="0" smtClean="0">
                    <a:solidFill>
                      <a:srgbClr val="C00000"/>
                    </a:solidFill>
                    <a:latin typeface="微软雅黑" panose="020B0503020204020204" pitchFamily="34" charset="-122"/>
                    <a:ea typeface="微软雅黑" panose="020B0503020204020204" pitchFamily="34" charset="-122"/>
                    <a:cs typeface="Arial Unicode MS" pitchFamily="34" charset="-122"/>
                  </a:rPr>
                  <a:t>(25–800 kVA)</a:t>
                </a:r>
                <a:endParaRPr lang="en-US" altLang="zh-CN" sz="1200" kern="0" dirty="0">
                  <a:solidFill>
                    <a:srgbClr val="C00000"/>
                  </a:solidFill>
                  <a:latin typeface="微软雅黑" panose="020B0503020204020204" pitchFamily="34" charset="-122"/>
                  <a:ea typeface="微软雅黑" panose="020B0503020204020204" pitchFamily="34" charset="-122"/>
                  <a:cs typeface="Arial Unicode MS" pitchFamily="34" charset="-122"/>
                </a:endParaRPr>
              </a:p>
            </p:txBody>
          </p:sp>
          <p:sp>
            <p:nvSpPr>
              <p:cNvPr id="25" name="Rectangle 10"/>
              <p:cNvSpPr>
                <a:spLocks noChangeArrowheads="1"/>
              </p:cNvSpPr>
              <p:nvPr/>
            </p:nvSpPr>
            <p:spPr bwMode="auto">
              <a:xfrm>
                <a:off x="2773119" y="5882160"/>
                <a:ext cx="1656634" cy="288032"/>
              </a:xfrm>
              <a:prstGeom prst="rect">
                <a:avLst/>
              </a:prstGeom>
              <a:noFill/>
              <a:ln w="12700">
                <a:noFill/>
                <a:miter lim="800000"/>
                <a:headEnd/>
                <a:tailEnd/>
              </a:ln>
              <a:effectLst/>
            </p:spPr>
            <p:txBody>
              <a:bodyPr wrap="none" lIns="51414" tIns="25708" rIns="51414" bIns="25708" anchor="ctr"/>
              <a:lstStyle/>
              <a:p>
                <a:pPr algn="ctr" defTabSz="514213" fontAlgn="auto">
                  <a:spcBef>
                    <a:spcPts val="0"/>
                  </a:spcBef>
                  <a:spcAft>
                    <a:spcPts val="0"/>
                  </a:spcAft>
                  <a:defRPr/>
                </a:pPr>
                <a:endParaRPr lang="en-US" altLang="zh-CN" sz="800" kern="0" dirty="0">
                  <a:solidFill>
                    <a:sysClr val="windowText" lastClr="000000"/>
                  </a:solidFill>
                  <a:latin typeface="微软雅黑" panose="020B0503020204020204" pitchFamily="34" charset="-122"/>
                  <a:ea typeface="微软雅黑" panose="020B0503020204020204" pitchFamily="34" charset="-122"/>
                  <a:cs typeface="Arial Unicode MS" pitchFamily="34" charset="-122"/>
                </a:endParaRPr>
              </a:p>
            </p:txBody>
          </p:sp>
          <p:sp>
            <p:nvSpPr>
              <p:cNvPr id="26" name="Text Box 14"/>
              <p:cNvSpPr txBox="1">
                <a:spLocks noChangeArrowheads="1"/>
              </p:cNvSpPr>
              <p:nvPr/>
            </p:nvSpPr>
            <p:spPr bwMode="auto">
              <a:xfrm>
                <a:off x="3100305" y="5774914"/>
                <a:ext cx="963795" cy="381094"/>
              </a:xfrm>
              <a:prstGeom prst="rect">
                <a:avLst/>
              </a:prstGeom>
              <a:noFill/>
            </p:spPr>
            <p:txBody>
              <a:bodyPr wrap="none" lIns="0" tIns="0" rIns="0" bIns="0" rtlCol="0" anchor="ctr" anchorCtr="0">
                <a:spAutoFit/>
              </a:bodyPr>
              <a:lstStyle/>
              <a:p>
                <a:pPr algn="ctr" defTabSz="514213" fontAlgn="auto">
                  <a:spcBef>
                    <a:spcPts val="0"/>
                  </a:spcBef>
                  <a:spcAft>
                    <a:spcPts val="0"/>
                  </a:spcAft>
                  <a:defRPr/>
                </a:pPr>
                <a:r>
                  <a:rPr lang="en-US" altLang="zh-CN" sz="1200" kern="0" dirty="0" smtClean="0">
                    <a:solidFill>
                      <a:srgbClr val="C00000"/>
                    </a:solidFill>
                    <a:latin typeface="微软雅黑" panose="020B0503020204020204" pitchFamily="34" charset="-122"/>
                    <a:ea typeface="微软雅黑" panose="020B0503020204020204" pitchFamily="34" charset="-122"/>
                    <a:cs typeface="Arial Unicode MS" pitchFamily="34" charset="-122"/>
                  </a:rPr>
                  <a:t>UPS2000-G</a:t>
                </a:r>
              </a:p>
              <a:p>
                <a:pPr algn="ctr" defTabSz="514213" fontAlgn="auto">
                  <a:spcBef>
                    <a:spcPts val="0"/>
                  </a:spcBef>
                  <a:spcAft>
                    <a:spcPts val="0"/>
                  </a:spcAft>
                  <a:defRPr/>
                </a:pPr>
                <a:r>
                  <a:rPr lang="en-US" altLang="zh-CN" sz="1200" kern="0" dirty="0" smtClean="0">
                    <a:solidFill>
                      <a:srgbClr val="C00000"/>
                    </a:solidFill>
                    <a:latin typeface="微软雅黑" panose="020B0503020204020204" pitchFamily="34" charset="-122"/>
                    <a:ea typeface="微软雅黑" panose="020B0503020204020204" pitchFamily="34" charset="-122"/>
                    <a:cs typeface="Arial Unicode MS" pitchFamily="34" charset="-122"/>
                  </a:rPr>
                  <a:t>(1–20 kVA)</a:t>
                </a:r>
                <a:endParaRPr lang="en-US" altLang="zh-CN" sz="1200" kern="0" dirty="0">
                  <a:solidFill>
                    <a:srgbClr val="C00000"/>
                  </a:solidFill>
                  <a:latin typeface="微软雅黑" panose="020B0503020204020204" pitchFamily="34" charset="-122"/>
                  <a:ea typeface="微软雅黑" panose="020B0503020204020204" pitchFamily="34" charset="-122"/>
                  <a:cs typeface="Arial Unicode MS" pitchFamily="34" charset="-122"/>
                </a:endParaRPr>
              </a:p>
            </p:txBody>
          </p:sp>
          <p:sp>
            <p:nvSpPr>
              <p:cNvPr id="27" name="Text Box 14"/>
              <p:cNvSpPr txBox="1">
                <a:spLocks noChangeArrowheads="1"/>
              </p:cNvSpPr>
              <p:nvPr/>
            </p:nvSpPr>
            <p:spPr bwMode="auto">
              <a:xfrm>
                <a:off x="1956751" y="5774914"/>
                <a:ext cx="958267" cy="381094"/>
              </a:xfrm>
              <a:prstGeom prst="rect">
                <a:avLst/>
              </a:prstGeom>
              <a:noFill/>
            </p:spPr>
            <p:txBody>
              <a:bodyPr wrap="none" lIns="0" tIns="0" rIns="0" bIns="0" rtlCol="0" anchor="ctr" anchorCtr="0">
                <a:spAutoFit/>
              </a:bodyPr>
              <a:lstStyle/>
              <a:p>
                <a:pPr algn="ctr" defTabSz="514213" fontAlgn="auto">
                  <a:spcBef>
                    <a:spcPts val="0"/>
                  </a:spcBef>
                  <a:spcAft>
                    <a:spcPts val="0"/>
                  </a:spcAft>
                  <a:defRPr/>
                </a:pPr>
                <a:r>
                  <a:rPr lang="en-US" altLang="zh-CN" sz="1200" kern="0" dirty="0" smtClean="0">
                    <a:solidFill>
                      <a:srgbClr val="C00000"/>
                    </a:solidFill>
                    <a:latin typeface="微软雅黑" panose="020B0503020204020204" pitchFamily="34" charset="-122"/>
                    <a:ea typeface="微软雅黑" panose="020B0503020204020204" pitchFamily="34" charset="-122"/>
                    <a:cs typeface="Arial Unicode MS" pitchFamily="34" charset="-122"/>
                  </a:rPr>
                  <a:t>UPS2000-A</a:t>
                </a:r>
              </a:p>
              <a:p>
                <a:pPr algn="ctr" defTabSz="514213" fontAlgn="auto">
                  <a:spcBef>
                    <a:spcPts val="0"/>
                  </a:spcBef>
                  <a:spcAft>
                    <a:spcPts val="0"/>
                  </a:spcAft>
                  <a:defRPr/>
                </a:pPr>
                <a:r>
                  <a:rPr lang="en-US" altLang="zh-CN" sz="1200" kern="0" dirty="0" smtClean="0">
                    <a:solidFill>
                      <a:srgbClr val="C00000"/>
                    </a:solidFill>
                    <a:latin typeface="微软雅黑" panose="020B0503020204020204" pitchFamily="34" charset="-122"/>
                    <a:ea typeface="微软雅黑" panose="020B0503020204020204" pitchFamily="34" charset="-122"/>
                    <a:cs typeface="Arial Unicode MS" pitchFamily="34" charset="-122"/>
                  </a:rPr>
                  <a:t>(1–10 kVA)</a:t>
                </a:r>
                <a:endParaRPr lang="en-US" altLang="zh-CN" sz="1200" kern="0" dirty="0">
                  <a:solidFill>
                    <a:srgbClr val="C00000"/>
                  </a:solidFill>
                  <a:latin typeface="微软雅黑" panose="020B0503020204020204" pitchFamily="34" charset="-122"/>
                  <a:ea typeface="微软雅黑" panose="020B0503020204020204" pitchFamily="34" charset="-122"/>
                  <a:cs typeface="Arial Unicode MS" pitchFamily="34" charset="-122"/>
                </a:endParaRPr>
              </a:p>
            </p:txBody>
          </p:sp>
          <p:sp>
            <p:nvSpPr>
              <p:cNvPr id="28" name="Rectangle 10"/>
              <p:cNvSpPr>
                <a:spLocks noChangeArrowheads="1"/>
              </p:cNvSpPr>
              <p:nvPr/>
            </p:nvSpPr>
            <p:spPr bwMode="auto">
              <a:xfrm>
                <a:off x="1870525" y="5882160"/>
                <a:ext cx="1130718" cy="288032"/>
              </a:xfrm>
              <a:prstGeom prst="rect">
                <a:avLst/>
              </a:prstGeom>
              <a:noFill/>
              <a:ln w="12700">
                <a:noFill/>
                <a:miter lim="800000"/>
                <a:headEnd/>
                <a:tailEnd/>
              </a:ln>
              <a:effectLst/>
            </p:spPr>
            <p:txBody>
              <a:bodyPr wrap="none" lIns="51414" tIns="25708" rIns="51414" bIns="25708" anchor="ctr"/>
              <a:lstStyle/>
              <a:p>
                <a:pPr algn="ctr" defTabSz="514213" fontAlgn="auto">
                  <a:spcBef>
                    <a:spcPts val="0"/>
                  </a:spcBef>
                  <a:spcAft>
                    <a:spcPts val="0"/>
                  </a:spcAft>
                  <a:defRPr/>
                </a:pPr>
                <a:endParaRPr lang="en-US" altLang="zh-CN" sz="800" kern="0" dirty="0">
                  <a:solidFill>
                    <a:sysClr val="windowText" lastClr="000000"/>
                  </a:solidFill>
                  <a:latin typeface="微软雅黑" panose="020B0503020204020204" pitchFamily="34" charset="-122"/>
                  <a:ea typeface="微软雅黑" panose="020B0503020204020204" pitchFamily="34" charset="-122"/>
                  <a:cs typeface="Arial Unicode MS" pitchFamily="34" charset="-122"/>
                </a:endParaRPr>
              </a:p>
            </p:txBody>
          </p:sp>
          <p:sp>
            <p:nvSpPr>
              <p:cNvPr id="29" name="矩形 28"/>
              <p:cNvSpPr/>
              <p:nvPr/>
            </p:nvSpPr>
            <p:spPr>
              <a:xfrm>
                <a:off x="48129" y="4552405"/>
                <a:ext cx="1701153" cy="1630487"/>
              </a:xfrm>
              <a:prstGeom prst="rect">
                <a:avLst/>
              </a:prstGeom>
              <a:solidFill>
                <a:srgbClr val="0070C0"/>
              </a:solidFill>
            </p:spPr>
            <p:txBody>
              <a:bodyPr wrap="square" rtlCol="0" anchor="ctr" anchorCtr="0">
                <a:noAutofit/>
              </a:bodyPr>
              <a:lstStyle/>
              <a:p>
                <a:pPr algn="ctr" defTabSz="514213" fontAlgn="auto">
                  <a:spcBef>
                    <a:spcPts val="0"/>
                  </a:spcBef>
                  <a:spcAft>
                    <a:spcPts val="0"/>
                  </a:spcAft>
                  <a:defRPr/>
                </a:pPr>
                <a:r>
                  <a:rPr lang="en-US" altLang="zh-CN" sz="1400" b="1" kern="0" dirty="0" smtClean="0">
                    <a:solidFill>
                      <a:srgbClr val="FBFBFB"/>
                    </a:solidFill>
                    <a:latin typeface="微软雅黑" panose="020B0503020204020204" pitchFamily="34" charset="-122"/>
                    <a:ea typeface="微软雅黑" panose="020B0503020204020204" pitchFamily="34" charset="-122"/>
                  </a:rPr>
                  <a:t>Subsystems</a:t>
                </a:r>
                <a:endParaRPr lang="en-US" altLang="zh-CN" sz="1400" b="1" kern="0" dirty="0">
                  <a:solidFill>
                    <a:srgbClr val="FBFBFB"/>
                  </a:solidFill>
                  <a:latin typeface="微软雅黑" panose="020B0503020204020204" pitchFamily="34" charset="-122"/>
                  <a:ea typeface="微软雅黑" panose="020B0503020204020204" pitchFamily="34" charset="-122"/>
                </a:endParaRPr>
              </a:p>
            </p:txBody>
          </p:sp>
          <p:sp>
            <p:nvSpPr>
              <p:cNvPr id="30" name="矩形 29"/>
              <p:cNvSpPr/>
              <p:nvPr/>
            </p:nvSpPr>
            <p:spPr>
              <a:xfrm>
                <a:off x="1818875" y="5760057"/>
                <a:ext cx="4533024" cy="389956"/>
              </a:xfrm>
              <a:prstGeom prst="rect">
                <a:avLst/>
              </a:prstGeom>
              <a:ln w="28575">
                <a:solidFill>
                  <a:srgbClr val="000000">
                    <a:lumMod val="65000"/>
                    <a:lumOff val="35000"/>
                  </a:srgbClr>
                </a:solidFill>
              </a:ln>
            </p:spPr>
            <p:txBody>
              <a:bodyPr wrap="square" rtlCol="0" anchor="ctr">
                <a:noAutofit/>
              </a:bodyPr>
              <a:lstStyle/>
              <a:p>
                <a:pPr algn="ctr" defTabSz="514213" fontAlgn="auto">
                  <a:spcBef>
                    <a:spcPts val="0"/>
                  </a:spcBef>
                  <a:spcAft>
                    <a:spcPts val="0"/>
                  </a:spcAft>
                  <a:defRPr/>
                </a:pPr>
                <a:endParaRPr lang="en-US" altLang="zh-CN" sz="800" kern="0" dirty="0">
                  <a:solidFill>
                    <a:srgbClr val="01B0E9"/>
                  </a:solidFill>
                  <a:latin typeface="微软雅黑" panose="020B0503020204020204" pitchFamily="34" charset="-122"/>
                  <a:ea typeface="微软雅黑" panose="020B0503020204020204" pitchFamily="34" charset="-122"/>
                </a:endParaRPr>
              </a:p>
              <a:p>
                <a:pPr algn="ctr" defTabSz="514213" fontAlgn="auto">
                  <a:spcBef>
                    <a:spcPts val="0"/>
                  </a:spcBef>
                  <a:spcAft>
                    <a:spcPts val="0"/>
                  </a:spcAft>
                  <a:defRPr/>
                </a:pPr>
                <a:endParaRPr lang="en-US" altLang="zh-CN" sz="800" kern="0" dirty="0">
                  <a:solidFill>
                    <a:srgbClr val="01B0E9"/>
                  </a:solidFill>
                  <a:latin typeface="微软雅黑" panose="020B0503020204020204" pitchFamily="34" charset="-122"/>
                  <a:ea typeface="微软雅黑" panose="020B0503020204020204" pitchFamily="34" charset="-122"/>
                </a:endParaRPr>
              </a:p>
            </p:txBody>
          </p:sp>
          <p:sp>
            <p:nvSpPr>
              <p:cNvPr id="31" name="TextBox 71"/>
              <p:cNvSpPr txBox="1"/>
              <p:nvPr/>
            </p:nvSpPr>
            <p:spPr bwMode="auto">
              <a:xfrm>
                <a:off x="5415155" y="1222662"/>
                <a:ext cx="1361061" cy="421265"/>
              </a:xfrm>
              <a:prstGeom prst="rect">
                <a:avLst/>
              </a:prstGeom>
              <a:noFill/>
              <a:ln w="9525" cap="flat" cmpd="sng" algn="ctr">
                <a:noFill/>
                <a:prstDash val="solid"/>
                <a:headEnd/>
                <a:tailEnd/>
              </a:ln>
              <a:effectLst>
                <a:outerShdw blurRad="40000" dist="23000" dir="5400000" rotWithShape="0">
                  <a:srgbClr val="000000">
                    <a:alpha val="35000"/>
                  </a:srgbClr>
                </a:outerShdw>
              </a:effectLst>
            </p:spPr>
            <p:txBody>
              <a:bodyPr wrap="none" lIns="38556" tIns="19278" rIns="38556" bIns="19278" rtlCol="0">
                <a:spAutoFit/>
              </a:bodyPr>
              <a:lstStyle/>
              <a:p>
                <a:pPr algn="ctr" defTabSz="514213" fontAlgn="base">
                  <a:defRPr/>
                </a:pPr>
                <a:r>
                  <a:rPr lang="en-US" altLang="zh-CN" sz="2400" b="1" kern="0" dirty="0" err="1" smtClean="0">
                    <a:solidFill>
                      <a:srgbClr val="FBFBFB"/>
                    </a:solidFill>
                    <a:latin typeface="微软雅黑" panose="020B0503020204020204" pitchFamily="34" charset="-122"/>
                    <a:ea typeface="微软雅黑" panose="020B0503020204020204" pitchFamily="34" charset="-122"/>
                    <a:cs typeface="Arial" pitchFamily="34" charset="0"/>
                  </a:rPr>
                  <a:t>NetEco</a:t>
                </a:r>
                <a:endParaRPr lang="en-US" altLang="zh-CN" sz="2400" b="1" kern="0" dirty="0">
                  <a:solidFill>
                    <a:srgbClr val="FBFBFB"/>
                  </a:solidFill>
                  <a:latin typeface="微软雅黑" panose="020B0503020204020204" pitchFamily="34" charset="-122"/>
                  <a:ea typeface="微软雅黑" panose="020B0503020204020204" pitchFamily="34" charset="-122"/>
                  <a:cs typeface="Arial" pitchFamily="34" charset="0"/>
                </a:endParaRPr>
              </a:p>
            </p:txBody>
          </p:sp>
          <p:sp>
            <p:nvSpPr>
              <p:cNvPr id="32" name="TextBox 72"/>
              <p:cNvSpPr txBox="1"/>
              <p:nvPr/>
            </p:nvSpPr>
            <p:spPr>
              <a:xfrm>
                <a:off x="6780534" y="5824955"/>
                <a:ext cx="2867686" cy="381094"/>
              </a:xfrm>
              <a:prstGeom prst="rect">
                <a:avLst/>
              </a:prstGeom>
              <a:noFill/>
            </p:spPr>
            <p:txBody>
              <a:bodyPr wrap="square" lIns="0" tIns="0" rIns="0" bIns="0" rtlCol="0" anchor="ctr" anchorCtr="0">
                <a:spAutoFit/>
              </a:bodyPr>
              <a:lstStyle/>
              <a:p>
                <a:pPr algn="ctr" defTabSz="558458" fontAlgn="auto">
                  <a:spcBef>
                    <a:spcPts val="0"/>
                  </a:spcBef>
                  <a:spcAft>
                    <a:spcPts val="0"/>
                  </a:spcAft>
                  <a:defRPr/>
                </a:pPr>
                <a:r>
                  <a:rPr lang="en-US" sz="1200" kern="0" dirty="0" smtClean="0">
                    <a:solidFill>
                      <a:srgbClr val="C00000"/>
                    </a:solidFill>
                    <a:latin typeface="微软雅黑" panose="020B0503020204020204" pitchFamily="34" charset="-122"/>
                    <a:ea typeface="微软雅黑" panose="020B0503020204020204" pitchFamily="34" charset="-122"/>
                    <a:cs typeface="Arial" pitchFamily="34" charset="0"/>
                  </a:rPr>
                  <a:t>In-row precision air conditioner</a:t>
                </a:r>
                <a:endParaRPr lang="en-US" altLang="zh-CN" sz="1200" kern="0" dirty="0" smtClean="0">
                  <a:solidFill>
                    <a:srgbClr val="C00000"/>
                  </a:solidFill>
                  <a:latin typeface="微软雅黑" panose="020B0503020204020204" pitchFamily="34" charset="-122"/>
                  <a:ea typeface="微软雅黑" panose="020B0503020204020204" pitchFamily="34" charset="-122"/>
                  <a:cs typeface="Arial" pitchFamily="34" charset="0"/>
                </a:endParaRPr>
              </a:p>
              <a:p>
                <a:pPr algn="ctr" defTabSz="558458" fontAlgn="auto">
                  <a:spcBef>
                    <a:spcPts val="0"/>
                  </a:spcBef>
                  <a:spcAft>
                    <a:spcPts val="0"/>
                  </a:spcAft>
                  <a:defRPr/>
                </a:pPr>
                <a:r>
                  <a:rPr lang="en-US" altLang="zh-CN" sz="1200" kern="0" dirty="0" smtClean="0">
                    <a:solidFill>
                      <a:srgbClr val="C00000"/>
                    </a:solidFill>
                    <a:latin typeface="微软雅黑" panose="020B0503020204020204" pitchFamily="34" charset="-122"/>
                    <a:ea typeface="微软雅黑" panose="020B0503020204020204" pitchFamily="34" charset="-122"/>
                    <a:cs typeface="Arial" pitchFamily="34" charset="0"/>
                  </a:rPr>
                  <a:t>(20–35 kW)</a:t>
                </a:r>
                <a:endParaRPr lang="en-US" altLang="zh-CN" sz="1200" kern="0" dirty="0">
                  <a:solidFill>
                    <a:srgbClr val="C00000"/>
                  </a:solidFill>
                  <a:latin typeface="微软雅黑" panose="020B0503020204020204" pitchFamily="34" charset="-122"/>
                  <a:ea typeface="微软雅黑" panose="020B0503020204020204" pitchFamily="34" charset="-122"/>
                  <a:cs typeface="Arial" pitchFamily="34" charset="0"/>
                </a:endParaRPr>
              </a:p>
            </p:txBody>
          </p:sp>
          <p:sp>
            <p:nvSpPr>
              <p:cNvPr id="33" name="TextBox 73"/>
              <p:cNvSpPr txBox="1"/>
              <p:nvPr/>
            </p:nvSpPr>
            <p:spPr>
              <a:xfrm>
                <a:off x="9698064" y="5721252"/>
                <a:ext cx="2024542" cy="381094"/>
              </a:xfrm>
              <a:prstGeom prst="rect">
                <a:avLst/>
              </a:prstGeom>
              <a:noFill/>
            </p:spPr>
            <p:txBody>
              <a:bodyPr wrap="square" lIns="0" tIns="0" rIns="0" bIns="0" rtlCol="0" anchor="ctr" anchorCtr="0">
                <a:spAutoFit/>
              </a:bodyPr>
              <a:lstStyle/>
              <a:p>
                <a:pPr algn="ctr" defTabSz="558458" fontAlgn="auto">
                  <a:spcBef>
                    <a:spcPts val="0"/>
                  </a:spcBef>
                  <a:spcAft>
                    <a:spcPts val="0"/>
                  </a:spcAft>
                  <a:defRPr/>
                </a:pPr>
                <a:r>
                  <a:rPr lang="en-US" sz="1200" kern="0" dirty="0" smtClean="0">
                    <a:solidFill>
                      <a:srgbClr val="C00000"/>
                    </a:solidFill>
                    <a:latin typeface="微软雅黑" panose="020B0503020204020204" pitchFamily="34" charset="-122"/>
                    <a:ea typeface="微软雅黑" panose="020B0503020204020204" pitchFamily="34" charset="-122"/>
                    <a:cs typeface="Arial" pitchFamily="34" charset="0"/>
                  </a:rPr>
                  <a:t>In-room precision air conditioner</a:t>
                </a:r>
                <a:r>
                  <a:rPr lang="en-US" altLang="zh-CN" sz="1200" kern="0" dirty="0" smtClean="0">
                    <a:solidFill>
                      <a:srgbClr val="C00000"/>
                    </a:solidFill>
                    <a:latin typeface="微软雅黑" panose="020B0503020204020204" pitchFamily="34" charset="-122"/>
                    <a:ea typeface="微软雅黑" panose="020B0503020204020204" pitchFamily="34" charset="-122"/>
                    <a:cs typeface="Arial" pitchFamily="34" charset="0"/>
                  </a:rPr>
                  <a:t> (50–150 kW)</a:t>
                </a:r>
                <a:endParaRPr lang="en-US" altLang="zh-CN" sz="1200" kern="0" dirty="0">
                  <a:solidFill>
                    <a:srgbClr val="C00000"/>
                  </a:solidFill>
                  <a:latin typeface="微软雅黑" panose="020B0503020204020204" pitchFamily="34" charset="-122"/>
                  <a:ea typeface="微软雅黑" panose="020B0503020204020204" pitchFamily="34" charset="-122"/>
                  <a:cs typeface="Arial" pitchFamily="34" charset="0"/>
                </a:endParaRPr>
              </a:p>
            </p:txBody>
          </p:sp>
          <p:grpSp>
            <p:nvGrpSpPr>
              <p:cNvPr id="34" name="组合 59"/>
              <p:cNvGrpSpPr/>
              <p:nvPr/>
            </p:nvGrpSpPr>
            <p:grpSpPr>
              <a:xfrm>
                <a:off x="7226246" y="4627172"/>
                <a:ext cx="4380324" cy="1112944"/>
                <a:chOff x="7366061" y="4619832"/>
                <a:chExt cx="4100693" cy="1041896"/>
              </a:xfrm>
            </p:grpSpPr>
            <p:pic>
              <p:nvPicPr>
                <p:cNvPr id="39" name="Picture 2"/>
                <p:cNvPicPr>
                  <a:picLocks noChangeAspect="1" noChangeArrowheads="1"/>
                </p:cNvPicPr>
                <p:nvPr/>
              </p:nvPicPr>
              <p:blipFill>
                <a:blip r:embed="rId10" cstate="screen">
                  <a:clrChange>
                    <a:clrFrom>
                      <a:srgbClr val="000000"/>
                    </a:clrFrom>
                    <a:clrTo>
                      <a:srgbClr val="000000">
                        <a:alpha val="0"/>
                      </a:srgbClr>
                    </a:clrTo>
                  </a:clrChange>
                  <a:lum bright="-10000"/>
                </a:blip>
                <a:srcRect/>
                <a:stretch>
                  <a:fillRect/>
                </a:stretch>
              </p:blipFill>
              <p:spPr bwMode="auto">
                <a:xfrm>
                  <a:off x="8474344" y="4641705"/>
                  <a:ext cx="526292" cy="993863"/>
                </a:xfrm>
                <a:prstGeom prst="rect">
                  <a:avLst/>
                </a:prstGeom>
                <a:noFill/>
                <a:ln w="9525">
                  <a:noFill/>
                  <a:miter lim="800000"/>
                  <a:headEnd/>
                  <a:tailEnd/>
                </a:ln>
              </p:spPr>
            </p:pic>
            <p:pic>
              <p:nvPicPr>
                <p:cNvPr id="40" name="Picture 3"/>
                <p:cNvPicPr>
                  <a:picLocks noChangeAspect="1" noChangeArrowheads="1"/>
                </p:cNvPicPr>
                <p:nvPr/>
              </p:nvPicPr>
              <p:blipFill>
                <a:blip r:embed="rId11" cstate="screen">
                  <a:clrChange>
                    <a:clrFrom>
                      <a:srgbClr val="000000"/>
                    </a:clrFrom>
                    <a:clrTo>
                      <a:srgbClr val="000000">
                        <a:alpha val="0"/>
                      </a:srgbClr>
                    </a:clrTo>
                  </a:clrChange>
                  <a:lum bright="-6000"/>
                </a:blip>
                <a:srcRect/>
                <a:stretch>
                  <a:fillRect/>
                </a:stretch>
              </p:blipFill>
              <p:spPr bwMode="auto">
                <a:xfrm>
                  <a:off x="7366061" y="4641705"/>
                  <a:ext cx="406899" cy="996689"/>
                </a:xfrm>
                <a:prstGeom prst="rect">
                  <a:avLst/>
                </a:prstGeom>
                <a:noFill/>
                <a:ln w="9525">
                  <a:noFill/>
                  <a:miter lim="800000"/>
                  <a:headEnd/>
                  <a:tailEnd/>
                </a:ln>
              </p:spPr>
            </p:pic>
            <p:pic>
              <p:nvPicPr>
                <p:cNvPr id="41" name="Picture 2" descr="D:\work\Precision AC\照片\lcu c01.png"/>
                <p:cNvPicPr>
                  <a:picLocks noChangeAspect="1" noChangeArrowheads="1"/>
                </p:cNvPicPr>
                <p:nvPr/>
              </p:nvPicPr>
              <p:blipFill>
                <a:blip r:embed="rId12" cstate="print">
                  <a:lum bright="5000"/>
                </a:blip>
                <a:srcRect/>
                <a:stretch>
                  <a:fillRect/>
                </a:stretch>
              </p:blipFill>
              <p:spPr bwMode="auto">
                <a:xfrm>
                  <a:off x="7842573" y="4641705"/>
                  <a:ext cx="460107" cy="1005531"/>
                </a:xfrm>
                <a:prstGeom prst="rect">
                  <a:avLst/>
                </a:prstGeom>
                <a:noFill/>
              </p:spPr>
            </p:pic>
            <p:pic>
              <p:nvPicPr>
                <p:cNvPr id="42" name="d0e237"/>
                <p:cNvPicPr>
                  <a:picLocks noChangeAspect="1" noChangeArrowheads="1"/>
                </p:cNvPicPr>
                <p:nvPr/>
              </p:nvPicPr>
              <p:blipFill>
                <a:blip r:embed="rId13" cstate="print">
                  <a:clrChange>
                    <a:clrFrom>
                      <a:srgbClr val="FFFFFF"/>
                    </a:clrFrom>
                    <a:clrTo>
                      <a:srgbClr val="FFFFFF">
                        <a:alpha val="0"/>
                      </a:srgbClr>
                    </a:clrTo>
                  </a:clrChange>
                  <a:lum bright="-6000"/>
                </a:blip>
                <a:srcRect/>
                <a:stretch>
                  <a:fillRect/>
                </a:stretch>
              </p:blipFill>
              <p:spPr bwMode="auto">
                <a:xfrm>
                  <a:off x="10170610" y="4619832"/>
                  <a:ext cx="1296144" cy="1014704"/>
                </a:xfrm>
                <a:prstGeom prst="rect">
                  <a:avLst/>
                </a:prstGeom>
                <a:noFill/>
                <a:ln w="9525">
                  <a:noFill/>
                  <a:miter lim="800000"/>
                  <a:headEnd/>
                  <a:tailEnd/>
                </a:ln>
                <a:effectLst>
                  <a:softEdge rad="12700"/>
                </a:effectLst>
              </p:spPr>
            </p:pic>
            <p:pic>
              <p:nvPicPr>
                <p:cNvPr id="43" name="Picture 1" descr="D:\work\产品图片\温控产品图片\50kW外观图.png"/>
                <p:cNvPicPr>
                  <a:picLocks noChangeAspect="1" noChangeArrowheads="1"/>
                </p:cNvPicPr>
                <p:nvPr/>
              </p:nvPicPr>
              <p:blipFill>
                <a:blip r:embed="rId14" cstate="print">
                  <a:lum bright="-6000"/>
                </a:blip>
                <a:srcRect/>
                <a:stretch>
                  <a:fillRect/>
                </a:stretch>
              </p:blipFill>
              <p:spPr bwMode="auto">
                <a:xfrm>
                  <a:off x="9450530" y="4619832"/>
                  <a:ext cx="554858" cy="1041896"/>
                </a:xfrm>
                <a:prstGeom prst="rect">
                  <a:avLst/>
                </a:prstGeom>
                <a:noFill/>
              </p:spPr>
            </p:pic>
          </p:grpSp>
          <p:pic>
            <p:nvPicPr>
              <p:cNvPr id="35" name="Picture 2" descr="D:\图片保留\30、40k\D-照片1\D-201312089UPS新产品照片拍摄第三批交付\UPS5000-E.png"/>
              <p:cNvPicPr>
                <a:picLocks noChangeAspect="1" noChangeArrowheads="1"/>
              </p:cNvPicPr>
              <p:nvPr/>
            </p:nvPicPr>
            <p:blipFill>
              <a:blip r:embed="rId15" cstate="print">
                <a:lum bright="-10000"/>
              </a:blip>
              <a:srcRect/>
              <a:stretch>
                <a:fillRect/>
              </a:stretch>
            </p:blipFill>
            <p:spPr bwMode="auto">
              <a:xfrm>
                <a:off x="4438426" y="4645664"/>
                <a:ext cx="540536" cy="1098893"/>
              </a:xfrm>
              <a:prstGeom prst="rect">
                <a:avLst/>
              </a:prstGeom>
              <a:noFill/>
            </p:spPr>
          </p:pic>
          <p:pic>
            <p:nvPicPr>
              <p:cNvPr id="36" name="Picture 2" descr="D:\渠道大会 2014\UPS2000-G\主机\UPS2000-G-机架.png"/>
              <p:cNvPicPr>
                <a:picLocks noChangeAspect="1" noChangeArrowheads="1"/>
              </p:cNvPicPr>
              <p:nvPr/>
            </p:nvPicPr>
            <p:blipFill>
              <a:blip r:embed="rId16" cstate="print">
                <a:lum bright="-10000"/>
              </a:blip>
              <a:srcRect/>
              <a:stretch>
                <a:fillRect/>
              </a:stretch>
            </p:blipFill>
            <p:spPr bwMode="auto">
              <a:xfrm>
                <a:off x="3061376" y="4863744"/>
                <a:ext cx="1080120" cy="663956"/>
              </a:xfrm>
              <a:prstGeom prst="rect">
                <a:avLst/>
              </a:prstGeom>
              <a:noFill/>
            </p:spPr>
          </p:pic>
          <p:pic>
            <p:nvPicPr>
              <p:cNvPr id="37" name="Picture 3" descr="C:\Users\q00230023.CHINA\Desktop\UPS2000-A无底色.png"/>
              <p:cNvPicPr>
                <a:picLocks noChangeAspect="1" noChangeArrowheads="1"/>
              </p:cNvPicPr>
              <p:nvPr/>
            </p:nvPicPr>
            <p:blipFill>
              <a:blip r:embed="rId17" cstate="print"/>
              <a:srcRect/>
              <a:stretch>
                <a:fillRect/>
              </a:stretch>
            </p:blipFill>
            <p:spPr bwMode="auto">
              <a:xfrm>
                <a:off x="2080656" y="4739960"/>
                <a:ext cx="710456" cy="957500"/>
              </a:xfrm>
              <a:prstGeom prst="rect">
                <a:avLst/>
              </a:prstGeom>
              <a:noFill/>
            </p:spPr>
          </p:pic>
          <p:pic>
            <p:nvPicPr>
              <p:cNvPr id="38" name="Picture 2" descr="D:\图片大全\UPS5000-E\UPS800K-2.jpg"/>
              <p:cNvPicPr>
                <a:picLocks noChangeAspect="1" noChangeArrowheads="1"/>
              </p:cNvPicPr>
              <p:nvPr/>
            </p:nvPicPr>
            <p:blipFill>
              <a:blip r:embed="rId18" cstate="print">
                <a:clrChange>
                  <a:clrFrom>
                    <a:srgbClr val="FFFFFF"/>
                  </a:clrFrom>
                  <a:clrTo>
                    <a:srgbClr val="FFFFFF">
                      <a:alpha val="0"/>
                    </a:srgbClr>
                  </a:clrTo>
                </a:clrChange>
                <a:lum bright="-10000"/>
              </a:blip>
              <a:srcRect/>
              <a:stretch>
                <a:fillRect/>
              </a:stretch>
            </p:blipFill>
            <p:spPr bwMode="auto">
              <a:xfrm>
                <a:off x="5034263" y="4503481"/>
                <a:ext cx="1317638" cy="1302136"/>
              </a:xfrm>
              <a:prstGeom prst="rect">
                <a:avLst/>
              </a:prstGeom>
              <a:noFill/>
            </p:spPr>
          </p:pic>
        </p:grpSp>
        <p:sp>
          <p:nvSpPr>
            <p:cNvPr id="48" name="矩形 47"/>
            <p:cNvSpPr/>
            <p:nvPr/>
          </p:nvSpPr>
          <p:spPr>
            <a:xfrm>
              <a:off x="5568494" y="4535932"/>
              <a:ext cx="4199541" cy="334835"/>
            </a:xfrm>
            <a:prstGeom prst="rect">
              <a:avLst/>
            </a:prstGeom>
            <a:ln w="28575">
              <a:solidFill>
                <a:srgbClr val="000000">
                  <a:lumMod val="65000"/>
                  <a:lumOff val="35000"/>
                </a:srgbClr>
              </a:solidFill>
            </a:ln>
          </p:spPr>
          <p:txBody>
            <a:bodyPr wrap="square" rtlCol="0" anchor="ctr">
              <a:spAutoFit/>
            </a:bodyPr>
            <a:lstStyle/>
            <a:p>
              <a:pPr algn="ctr" defTabSz="514213" fontAlgn="auto">
                <a:spcBef>
                  <a:spcPts val="0"/>
                </a:spcBef>
                <a:spcAft>
                  <a:spcPts val="0"/>
                </a:spcAft>
                <a:defRPr/>
              </a:pPr>
              <a:endParaRPr lang="en-US" altLang="zh-CN" sz="788" kern="0" dirty="0" smtClean="0">
                <a:solidFill>
                  <a:srgbClr val="01B0E9"/>
                </a:solidFill>
                <a:latin typeface="微软雅黑" panose="020B0503020204020204" pitchFamily="34" charset="-122"/>
                <a:ea typeface="微软雅黑" panose="020B0503020204020204" pitchFamily="34" charset="-122"/>
              </a:endParaRPr>
            </a:p>
            <a:p>
              <a:pPr algn="ctr" defTabSz="514213" fontAlgn="auto">
                <a:spcBef>
                  <a:spcPts val="0"/>
                </a:spcBef>
                <a:spcAft>
                  <a:spcPts val="0"/>
                </a:spcAft>
                <a:defRPr/>
              </a:pPr>
              <a:endParaRPr lang="en-US" altLang="zh-CN" sz="788" kern="0" dirty="0">
                <a:solidFill>
                  <a:srgbClr val="01B0E9"/>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5860340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2"/>
          </p:nvPr>
        </p:nvSpPr>
        <p:spPr/>
        <p:txBody>
          <a:bodyPr/>
          <a:lstStyle/>
          <a:p>
            <a:r>
              <a:rPr lang="en-US" altLang="zh-CN" smtClean="0"/>
              <a:t>Future DCs</a:t>
            </a:r>
            <a:endParaRPr lang="zh-CN" altLang="en-US" dirty="0"/>
          </a:p>
        </p:txBody>
      </p:sp>
      <p:sp>
        <p:nvSpPr>
          <p:cNvPr id="22" name="Text Box 9"/>
          <p:cNvSpPr txBox="1">
            <a:spLocks noChangeArrowheads="1"/>
          </p:cNvSpPr>
          <p:nvPr/>
        </p:nvSpPr>
        <p:spPr bwMode="auto">
          <a:xfrm>
            <a:off x="1139143" y="1243077"/>
            <a:ext cx="492443" cy="1232109"/>
          </a:xfrm>
          <a:prstGeom prst="rect">
            <a:avLst/>
          </a:prstGeom>
          <a:solidFill>
            <a:schemeClr val="bg1">
              <a:lumMod val="95000"/>
            </a:schemeClr>
          </a:solidFill>
          <a:ln w="9525">
            <a:noFill/>
            <a:miter lim="800000"/>
            <a:headEnd/>
            <a:tailEnd/>
          </a:ln>
          <a:effectLst>
            <a:outerShdw blurRad="50800" dist="38100" dir="2700000" algn="tl" rotWithShape="0">
              <a:schemeClr val="tx1">
                <a:lumMod val="50000"/>
                <a:lumOff val="50000"/>
                <a:alpha val="40000"/>
              </a:schemeClr>
            </a:outerShdw>
          </a:effectLst>
        </p:spPr>
        <p:txBody>
          <a:bodyPr vert="vert270" wrap="square">
            <a:spAutoFit/>
          </a:bodyPr>
          <a:lstStyle/>
          <a:p>
            <a:pPr algn="ctr"/>
            <a:r>
              <a:rPr lang="en-US" altLang="zh-CN" sz="2000" b="1" dirty="0">
                <a:latin typeface="微软雅黑" panose="020B0503020204020204" pitchFamily="34" charset="-122"/>
                <a:ea typeface="微软雅黑" panose="020B0503020204020204" pitchFamily="34" charset="-122"/>
              </a:rPr>
              <a:t>DC</a:t>
            </a:r>
          </a:p>
        </p:txBody>
      </p:sp>
      <p:sp>
        <p:nvSpPr>
          <p:cNvPr id="28" name="Text Box 9"/>
          <p:cNvSpPr txBox="1">
            <a:spLocks noChangeArrowheads="1"/>
          </p:cNvSpPr>
          <p:nvPr/>
        </p:nvSpPr>
        <p:spPr bwMode="auto">
          <a:xfrm>
            <a:off x="1955436" y="1314889"/>
            <a:ext cx="2496277" cy="307777"/>
          </a:xfrm>
          <a:prstGeom prst="rect">
            <a:avLst/>
          </a:prstGeom>
          <a:solidFill>
            <a:schemeClr val="bg1">
              <a:lumMod val="95000"/>
            </a:schemeClr>
          </a:solidFill>
          <a:ln w="9525">
            <a:noFill/>
            <a:miter lim="800000"/>
            <a:headEnd/>
            <a:tailEnd/>
          </a:ln>
          <a:effectLst>
            <a:outerShdw blurRad="50800" dist="38100" dir="2700000" algn="tl" rotWithShape="0">
              <a:schemeClr val="tx1">
                <a:lumMod val="50000"/>
                <a:lumOff val="50000"/>
                <a:alpha val="40000"/>
              </a:schemeClr>
            </a:outerShdw>
          </a:effectLst>
        </p:spPr>
        <p:txBody>
          <a:bodyPr wrap="square" anchor="ctr">
            <a:spAutoFit/>
          </a:bodyPr>
          <a:lstStyle/>
          <a:p>
            <a:pPr algn="ctr">
              <a:spcBef>
                <a:spcPts val="600"/>
              </a:spcBef>
              <a:spcAft>
                <a:spcPts val="600"/>
              </a:spcAft>
            </a:pPr>
            <a:r>
              <a:rPr lang="en-US" altLang="zh-CN" sz="1400" b="1" dirty="0">
                <a:latin typeface="微软雅黑" panose="020B0503020204020204" pitchFamily="34" charset="-122"/>
                <a:ea typeface="微软雅黑" panose="020B0503020204020204" pitchFamily="34" charset="-122"/>
              </a:rPr>
              <a:t>Environment</a:t>
            </a:r>
          </a:p>
        </p:txBody>
      </p:sp>
      <p:sp>
        <p:nvSpPr>
          <p:cNvPr id="35" name="Text Box 9"/>
          <p:cNvSpPr txBox="1">
            <a:spLocks noChangeArrowheads="1"/>
          </p:cNvSpPr>
          <p:nvPr/>
        </p:nvSpPr>
        <p:spPr bwMode="auto">
          <a:xfrm>
            <a:off x="1955436" y="1735540"/>
            <a:ext cx="2496277" cy="307777"/>
          </a:xfrm>
          <a:prstGeom prst="rect">
            <a:avLst/>
          </a:prstGeom>
          <a:solidFill>
            <a:schemeClr val="bg1">
              <a:lumMod val="95000"/>
            </a:schemeClr>
          </a:solidFill>
          <a:ln w="9525">
            <a:noFill/>
            <a:miter lim="800000"/>
            <a:headEnd/>
            <a:tailEnd/>
          </a:ln>
          <a:effectLst>
            <a:outerShdw blurRad="50800" dist="38100" dir="2700000" algn="tl" rotWithShape="0">
              <a:schemeClr val="tx1">
                <a:lumMod val="50000"/>
                <a:lumOff val="50000"/>
                <a:alpha val="40000"/>
              </a:schemeClr>
            </a:outerShdw>
          </a:effectLst>
        </p:spPr>
        <p:txBody>
          <a:bodyPr wrap="square" anchor="ctr">
            <a:spAutoFit/>
          </a:bodyPr>
          <a:lstStyle/>
          <a:p>
            <a:pPr algn="ctr">
              <a:spcBef>
                <a:spcPts val="600"/>
              </a:spcBef>
              <a:spcAft>
                <a:spcPts val="600"/>
              </a:spcAft>
            </a:pPr>
            <a:r>
              <a:rPr lang="en-US" altLang="zh-CN" sz="1400" b="1" dirty="0">
                <a:latin typeface="微软雅黑" panose="020B0503020204020204" pitchFamily="34" charset="-122"/>
                <a:ea typeface="微软雅黑" panose="020B0503020204020204" pitchFamily="34" charset="-122"/>
              </a:rPr>
              <a:t>IT infrastructure</a:t>
            </a:r>
          </a:p>
        </p:txBody>
      </p:sp>
      <p:sp>
        <p:nvSpPr>
          <p:cNvPr id="40" name="Text Box 9"/>
          <p:cNvSpPr txBox="1">
            <a:spLocks noChangeArrowheads="1"/>
          </p:cNvSpPr>
          <p:nvPr/>
        </p:nvSpPr>
        <p:spPr bwMode="auto">
          <a:xfrm>
            <a:off x="1955436" y="2167409"/>
            <a:ext cx="2496277" cy="307777"/>
          </a:xfrm>
          <a:prstGeom prst="rect">
            <a:avLst/>
          </a:prstGeom>
          <a:solidFill>
            <a:schemeClr val="bg1">
              <a:lumMod val="95000"/>
            </a:schemeClr>
          </a:solidFill>
          <a:ln w="9525">
            <a:noFill/>
            <a:miter lim="800000"/>
            <a:headEnd/>
            <a:tailEnd/>
          </a:ln>
          <a:effectLst>
            <a:outerShdw blurRad="50800" dist="38100" dir="2700000" algn="tl" rotWithShape="0">
              <a:schemeClr val="tx1">
                <a:lumMod val="50000"/>
                <a:lumOff val="50000"/>
                <a:alpha val="40000"/>
              </a:schemeClr>
            </a:outerShdw>
          </a:effectLst>
        </p:spPr>
        <p:txBody>
          <a:bodyPr wrap="square" anchor="ctr">
            <a:spAutoFit/>
          </a:bodyPr>
          <a:lstStyle/>
          <a:p>
            <a:pPr algn="ctr">
              <a:spcBef>
                <a:spcPts val="600"/>
              </a:spcBef>
              <a:spcAft>
                <a:spcPts val="600"/>
              </a:spcAft>
            </a:pPr>
            <a:r>
              <a:rPr lang="en-US" altLang="zh-CN" sz="1400" b="1" dirty="0">
                <a:latin typeface="微软雅黑" panose="020B0503020204020204" pitchFamily="34" charset="-122"/>
                <a:ea typeface="微软雅黑" panose="020B0503020204020204" pitchFamily="34" charset="-122"/>
              </a:rPr>
              <a:t>Monitoring management</a:t>
            </a:r>
          </a:p>
        </p:txBody>
      </p:sp>
      <p:sp>
        <p:nvSpPr>
          <p:cNvPr id="38" name="Text Box 9"/>
          <p:cNvSpPr txBox="1">
            <a:spLocks noChangeArrowheads="1"/>
          </p:cNvSpPr>
          <p:nvPr/>
        </p:nvSpPr>
        <p:spPr bwMode="auto">
          <a:xfrm>
            <a:off x="4883761" y="1314890"/>
            <a:ext cx="6580469" cy="307777"/>
          </a:xfrm>
          <a:prstGeom prst="rect">
            <a:avLst/>
          </a:prstGeom>
          <a:solidFill>
            <a:schemeClr val="bg1">
              <a:lumMod val="95000"/>
            </a:schemeClr>
          </a:solidFill>
          <a:ln w="9525">
            <a:noFill/>
            <a:miter lim="800000"/>
            <a:headEnd/>
            <a:tailEnd/>
          </a:ln>
          <a:effectLst>
            <a:outerShdw blurRad="50800" dist="38100" dir="2700000" algn="tl" rotWithShape="0">
              <a:schemeClr val="tx1">
                <a:lumMod val="50000"/>
                <a:lumOff val="50000"/>
                <a:alpha val="40000"/>
              </a:schemeClr>
            </a:outerShdw>
          </a:effectLst>
        </p:spPr>
        <p:txBody>
          <a:bodyPr wrap="square" anchor="ctr">
            <a:spAutoFit/>
          </a:bodyPr>
          <a:lstStyle/>
          <a:p>
            <a:pPr algn="ctr">
              <a:spcBef>
                <a:spcPts val="600"/>
              </a:spcBef>
              <a:spcAft>
                <a:spcPts val="600"/>
              </a:spcAft>
            </a:pPr>
            <a:r>
              <a:rPr lang="en-US" altLang="zh-CN" sz="1400" b="1" dirty="0">
                <a:latin typeface="微软雅黑" panose="020B0503020204020204" pitchFamily="34" charset="-122"/>
                <a:ea typeface="微软雅黑" panose="020B0503020204020204" pitchFamily="34" charset="-122"/>
              </a:rPr>
              <a:t>Environment that ensures the reliable running of information systems</a:t>
            </a:r>
          </a:p>
        </p:txBody>
      </p:sp>
      <p:sp>
        <p:nvSpPr>
          <p:cNvPr id="39" name="Text Box 9"/>
          <p:cNvSpPr txBox="1">
            <a:spLocks noChangeArrowheads="1"/>
          </p:cNvSpPr>
          <p:nvPr/>
        </p:nvSpPr>
        <p:spPr bwMode="auto">
          <a:xfrm>
            <a:off x="4883760" y="1736111"/>
            <a:ext cx="6580469" cy="307777"/>
          </a:xfrm>
          <a:prstGeom prst="rect">
            <a:avLst/>
          </a:prstGeom>
          <a:solidFill>
            <a:schemeClr val="bg1">
              <a:lumMod val="95000"/>
            </a:schemeClr>
          </a:solidFill>
          <a:ln w="9525">
            <a:noFill/>
            <a:miter lim="800000"/>
            <a:headEnd/>
            <a:tailEnd/>
          </a:ln>
          <a:effectLst>
            <a:outerShdw blurRad="50800" dist="38100" dir="2700000" algn="tl" rotWithShape="0">
              <a:schemeClr val="tx1">
                <a:lumMod val="50000"/>
                <a:lumOff val="50000"/>
                <a:alpha val="40000"/>
              </a:schemeClr>
            </a:outerShdw>
          </a:effectLst>
        </p:spPr>
        <p:txBody>
          <a:bodyPr wrap="square" anchor="ctr">
            <a:spAutoFit/>
          </a:bodyPr>
          <a:lstStyle/>
          <a:p>
            <a:pPr algn="ctr">
              <a:spcBef>
                <a:spcPts val="600"/>
              </a:spcBef>
              <a:spcAft>
                <a:spcPts val="600"/>
              </a:spcAft>
            </a:pPr>
            <a:r>
              <a:rPr lang="en-US" altLang="zh-CN" sz="1400" b="1" dirty="0">
                <a:latin typeface="微软雅黑" panose="020B0503020204020204" pitchFamily="34" charset="-122"/>
                <a:ea typeface="微软雅黑" panose="020B0503020204020204" pitchFamily="34" charset="-122"/>
              </a:rPr>
              <a:t>IT infrastructure on which information systems depend</a:t>
            </a:r>
          </a:p>
        </p:txBody>
      </p:sp>
      <p:sp>
        <p:nvSpPr>
          <p:cNvPr id="41" name="Text Box 9"/>
          <p:cNvSpPr txBox="1">
            <a:spLocks noChangeArrowheads="1"/>
          </p:cNvSpPr>
          <p:nvPr/>
        </p:nvSpPr>
        <p:spPr bwMode="auto">
          <a:xfrm>
            <a:off x="4883760" y="2167409"/>
            <a:ext cx="6580469" cy="307777"/>
          </a:xfrm>
          <a:prstGeom prst="rect">
            <a:avLst/>
          </a:prstGeom>
          <a:solidFill>
            <a:schemeClr val="bg1">
              <a:lumMod val="95000"/>
            </a:schemeClr>
          </a:solidFill>
          <a:ln w="9525">
            <a:noFill/>
            <a:miter lim="800000"/>
            <a:headEnd/>
            <a:tailEnd/>
          </a:ln>
          <a:effectLst>
            <a:outerShdw blurRad="50800" dist="38100" dir="2700000" algn="tl" rotWithShape="0">
              <a:schemeClr val="tx1">
                <a:lumMod val="50000"/>
                <a:lumOff val="50000"/>
                <a:alpha val="40000"/>
              </a:schemeClr>
            </a:outerShdw>
          </a:effectLst>
        </p:spPr>
        <p:txBody>
          <a:bodyPr wrap="square" anchor="ctr">
            <a:spAutoFit/>
          </a:bodyPr>
          <a:lstStyle/>
          <a:p>
            <a:pPr algn="ctr">
              <a:spcBef>
                <a:spcPts val="600"/>
              </a:spcBef>
              <a:spcAft>
                <a:spcPts val="600"/>
              </a:spcAft>
            </a:pPr>
            <a:r>
              <a:rPr lang="en-US" altLang="zh-CN" sz="1400" b="1" dirty="0">
                <a:latin typeface="微软雅黑" panose="020B0503020204020204" pitchFamily="34" charset="-122"/>
                <a:ea typeface="微软雅黑" panose="020B0503020204020204" pitchFamily="34" charset="-122"/>
              </a:rPr>
              <a:t>Effective management and </a:t>
            </a:r>
            <a:r>
              <a:rPr lang="en-US" altLang="zh-CN" sz="1400" b="1" dirty="0" err="1">
                <a:latin typeface="微软雅黑" panose="020B0503020204020204" pitchFamily="34" charset="-122"/>
                <a:ea typeface="微软雅黑" panose="020B0503020204020204" pitchFamily="34" charset="-122"/>
              </a:rPr>
              <a:t>O&amp;M</a:t>
            </a:r>
            <a:r>
              <a:rPr lang="en-US" altLang="zh-CN" sz="1400" b="1" dirty="0">
                <a:latin typeface="微软雅黑" panose="020B0503020204020204" pitchFamily="34" charset="-122"/>
                <a:ea typeface="微软雅黑" panose="020B0503020204020204" pitchFamily="34" charset="-122"/>
              </a:rPr>
              <a:t> of infrastructure</a:t>
            </a:r>
          </a:p>
        </p:txBody>
      </p:sp>
      <p:sp>
        <p:nvSpPr>
          <p:cNvPr id="42" name="标题 42"/>
          <p:cNvSpPr txBox="1">
            <a:spLocks/>
          </p:cNvSpPr>
          <p:nvPr/>
        </p:nvSpPr>
        <p:spPr bwMode="auto">
          <a:xfrm>
            <a:off x="2212008" y="2541880"/>
            <a:ext cx="7872875" cy="335963"/>
          </a:xfrm>
          <a:prstGeom prst="rect">
            <a:avLst/>
          </a:prstGeom>
          <a:noFill/>
          <a:ln w="9525" algn="ctr">
            <a:noFill/>
            <a:miter lim="800000"/>
            <a:headEnd/>
            <a:tailEnd/>
          </a:ln>
        </p:spPr>
        <p:txBody>
          <a:bodyPr vert="horz" wrap="square" lIns="91416" tIns="45708" rIns="91416" bIns="45708" numCol="1" anchor="ctr" anchorCtr="0" compatLnSpc="1">
            <a:prstTxWarp prst="textNoShape">
              <a:avLst/>
            </a:prstTxWarp>
          </a:bodyPr>
          <a:lstStyle/>
          <a:p>
            <a:pPr defTabSz="914133" eaLnBrk="0" fontAlgn="base" hangingPunct="0">
              <a:defRPr/>
            </a:pPr>
            <a:r>
              <a:rPr lang="en-US" altLang="zh-CN" sz="2000" b="1" kern="0" dirty="0" smtClean="0">
                <a:solidFill>
                  <a:schemeClr val="tx1">
                    <a:lumMod val="85000"/>
                    <a:lumOff val="15000"/>
                  </a:schemeClr>
                </a:solidFill>
                <a:latin typeface="微软雅黑" panose="020B0503020204020204" pitchFamily="34" charset="-122"/>
                <a:ea typeface="微软雅黑" panose="020B0503020204020204" pitchFamily="34" charset="-122"/>
                <a:cs typeface="+mj-cs"/>
              </a:rPr>
              <a:t>Customer requirements determine the future of DCs.</a:t>
            </a:r>
            <a:endParaRPr lang="en-US" altLang="zh-CN" sz="2000" b="1" kern="0" dirty="0">
              <a:solidFill>
                <a:schemeClr val="tx1">
                  <a:lumMod val="85000"/>
                  <a:lumOff val="15000"/>
                </a:schemeClr>
              </a:solidFill>
              <a:latin typeface="微软雅黑" panose="020B0503020204020204" pitchFamily="34" charset="-122"/>
              <a:ea typeface="微软雅黑" panose="020B0503020204020204" pitchFamily="34" charset="-122"/>
              <a:cs typeface="+mj-cs"/>
            </a:endParaRPr>
          </a:p>
        </p:txBody>
      </p:sp>
      <p:sp>
        <p:nvSpPr>
          <p:cNvPr id="185" name="Rectangle 2"/>
          <p:cNvSpPr>
            <a:spLocks noChangeArrowheads="1"/>
          </p:cNvSpPr>
          <p:nvPr/>
        </p:nvSpPr>
        <p:spPr bwMode="auto">
          <a:xfrm>
            <a:off x="3263582" y="2924944"/>
            <a:ext cx="2440301" cy="1853181"/>
          </a:xfrm>
          <a:prstGeom prst="rect">
            <a:avLst/>
          </a:prstGeom>
          <a:noFill/>
          <a:ln w="9525">
            <a:noFill/>
            <a:miter lim="800000"/>
            <a:headEnd/>
            <a:tailEnd/>
          </a:ln>
        </p:spPr>
        <p:txBody>
          <a:bodyPr lIns="0" tIns="41411" rIns="82820" bIns="41411"/>
          <a:lstStyle/>
          <a:p>
            <a:pPr marL="241297" indent="-228600" defTabSz="923656">
              <a:buClr>
                <a:schemeClr val="bg1">
                  <a:lumMod val="50000"/>
                </a:schemeClr>
              </a:buClr>
              <a:buSzPct val="60000"/>
              <a:buFont typeface="Wingdings" panose="05000000000000000000" pitchFamily="2" charset="2"/>
              <a:buChar char="l"/>
            </a:pPr>
            <a:r>
              <a:rPr lang="en-US" altLang="zh-CN" sz="1200" dirty="0" smtClean="0">
                <a:solidFill>
                  <a:srgbClr val="C00000"/>
                </a:solidFill>
                <a:latin typeface="微软雅黑" panose="020B0503020204020204" pitchFamily="34" charset="-122"/>
                <a:ea typeface="微软雅黑" panose="020B0503020204020204" pitchFamily="34" charset="-122"/>
              </a:rPr>
              <a:t>Copes with unpredictable </a:t>
            </a:r>
            <a:r>
              <a:rPr lang="en-US" altLang="zh-CN" sz="1200" dirty="0">
                <a:solidFill>
                  <a:srgbClr val="C00000"/>
                </a:solidFill>
                <a:latin typeface="微软雅黑" panose="020B0503020204020204" pitchFamily="34" charset="-122"/>
                <a:ea typeface="微软雅黑" panose="020B0503020204020204" pitchFamily="34" charset="-122"/>
              </a:rPr>
              <a:t>service and IT growth. </a:t>
            </a:r>
          </a:p>
          <a:p>
            <a:pPr marL="241297" indent="-228600" defTabSz="923656">
              <a:buClr>
                <a:schemeClr val="bg1">
                  <a:lumMod val="50000"/>
                </a:schemeClr>
              </a:buClr>
              <a:buSzPct val="60000"/>
              <a:buFont typeface="Wingdings" panose="05000000000000000000" pitchFamily="2" charset="2"/>
              <a:buChar char="l"/>
            </a:pPr>
            <a:r>
              <a:rPr lang="en-US" altLang="zh-CN" sz="1200" dirty="0">
                <a:solidFill>
                  <a:srgbClr val="C00000"/>
                </a:solidFill>
                <a:latin typeface="微软雅黑" panose="020B0503020204020204" pitchFamily="34" charset="-122"/>
                <a:ea typeface="微软雅黑" panose="020B0503020204020204" pitchFamily="34" charset="-122"/>
              </a:rPr>
              <a:t>Controls the initial investment and operation cost based on IT requirements.</a:t>
            </a:r>
          </a:p>
          <a:p>
            <a:pPr marL="241297" indent="-228600" defTabSz="923656">
              <a:buClr>
                <a:schemeClr val="bg1">
                  <a:lumMod val="50000"/>
                </a:schemeClr>
              </a:buClr>
              <a:buSzPct val="60000"/>
              <a:buFont typeface="Wingdings" panose="05000000000000000000" pitchFamily="2" charset="2"/>
              <a:buChar char="l"/>
            </a:pPr>
            <a:r>
              <a:rPr lang="en-US" altLang="zh-CN" sz="1200" dirty="0">
                <a:solidFill>
                  <a:srgbClr val="C00000"/>
                </a:solidFill>
                <a:latin typeface="微软雅黑" panose="020B0503020204020204" pitchFamily="34" charset="-122"/>
                <a:ea typeface="微软雅黑" panose="020B0503020204020204" pitchFamily="34" charset="-122"/>
              </a:rPr>
              <a:t>Modular power supplies and cooling systems enable online system expansion.</a:t>
            </a:r>
          </a:p>
        </p:txBody>
      </p:sp>
      <p:sp>
        <p:nvSpPr>
          <p:cNvPr id="186" name="Rectangle 5"/>
          <p:cNvSpPr>
            <a:spLocks noChangeArrowheads="1"/>
          </p:cNvSpPr>
          <p:nvPr/>
        </p:nvSpPr>
        <p:spPr bwMode="auto">
          <a:xfrm>
            <a:off x="1091444" y="2962304"/>
            <a:ext cx="4526234" cy="1737439"/>
          </a:xfrm>
          <a:prstGeom prst="rect">
            <a:avLst/>
          </a:prstGeom>
          <a:noFill/>
          <a:ln w="34925">
            <a:solidFill>
              <a:srgbClr val="333399"/>
            </a:solidFill>
            <a:miter lim="800000"/>
            <a:headEnd/>
            <a:tailEnd/>
          </a:ln>
        </p:spPr>
        <p:txBody>
          <a:bodyPr wrap="none" lIns="0" tIns="0" rIns="0" bIns="0" anchor="ctr"/>
          <a:lstStyle/>
          <a:p>
            <a:pPr algn="ctr">
              <a:spcBef>
                <a:spcPct val="50000"/>
              </a:spcBef>
            </a:pPr>
            <a:endParaRPr lang="en-US" altLang="zh-CN" dirty="0">
              <a:latin typeface="微软雅黑" panose="020B0503020204020204" pitchFamily="34" charset="-122"/>
              <a:ea typeface="微软雅黑" panose="020B0503020204020204" pitchFamily="34" charset="-122"/>
            </a:endParaRPr>
          </a:p>
        </p:txBody>
      </p:sp>
      <p:sp>
        <p:nvSpPr>
          <p:cNvPr id="187" name="Rectangle 2"/>
          <p:cNvSpPr>
            <a:spLocks noChangeArrowheads="1"/>
          </p:cNvSpPr>
          <p:nvPr/>
        </p:nvSpPr>
        <p:spPr bwMode="auto">
          <a:xfrm>
            <a:off x="1434631" y="4145322"/>
            <a:ext cx="1727162" cy="398994"/>
          </a:xfrm>
          <a:prstGeom prst="rect">
            <a:avLst/>
          </a:prstGeom>
          <a:noFill/>
          <a:ln w="9525">
            <a:noFill/>
            <a:miter lim="800000"/>
            <a:headEnd/>
            <a:tailEnd/>
          </a:ln>
        </p:spPr>
        <p:txBody>
          <a:bodyPr lIns="0" tIns="41411" rIns="82820" bIns="41411" anchor="b"/>
          <a:lstStyle/>
          <a:p>
            <a:pPr algn="ctr" defTabSz="923656"/>
            <a:r>
              <a:rPr lang="en-US" altLang="zh-CN" sz="1400" dirty="0" smtClean="0">
                <a:solidFill>
                  <a:srgbClr val="C00000"/>
                </a:solidFill>
                <a:latin typeface="微软雅黑" panose="020B0503020204020204" pitchFamily="34" charset="-122"/>
                <a:ea typeface="微软雅黑" panose="020B0503020204020204" pitchFamily="34" charset="-122"/>
              </a:rPr>
              <a:t>Modular DC</a:t>
            </a:r>
            <a:endParaRPr lang="en-US" altLang="zh-CN" sz="1400" dirty="0">
              <a:solidFill>
                <a:srgbClr val="C00000"/>
              </a:solidFill>
              <a:latin typeface="微软雅黑" panose="020B0503020204020204" pitchFamily="34" charset="-122"/>
              <a:ea typeface="微软雅黑" panose="020B0503020204020204" pitchFamily="34" charset="-122"/>
            </a:endParaRPr>
          </a:p>
        </p:txBody>
      </p:sp>
      <p:pic>
        <p:nvPicPr>
          <p:cNvPr id="188" name="Picture 2"/>
          <p:cNvPicPr>
            <a:picLocks noChangeAspect="1" noChangeArrowheads="1"/>
          </p:cNvPicPr>
          <p:nvPr/>
        </p:nvPicPr>
        <p:blipFill>
          <a:blip r:embed="rId3" cstate="print"/>
          <a:srcRect/>
          <a:stretch>
            <a:fillRect/>
          </a:stretch>
        </p:blipFill>
        <p:spPr bwMode="auto">
          <a:xfrm>
            <a:off x="2075450" y="3149908"/>
            <a:ext cx="1165043" cy="1132860"/>
          </a:xfrm>
          <a:prstGeom prst="rect">
            <a:avLst/>
          </a:prstGeom>
          <a:noFill/>
          <a:ln w="9525">
            <a:noFill/>
            <a:miter lim="800000"/>
            <a:headEnd/>
            <a:tailEnd/>
          </a:ln>
        </p:spPr>
      </p:pic>
      <p:pic>
        <p:nvPicPr>
          <p:cNvPr id="189" name="Picture 10" descr="P3-1"/>
          <p:cNvPicPr>
            <a:picLocks noChangeAspect="1" noChangeArrowheads="1"/>
          </p:cNvPicPr>
          <p:nvPr/>
        </p:nvPicPr>
        <p:blipFill>
          <a:blip r:embed="rId4" cstate="print"/>
          <a:srcRect/>
          <a:stretch>
            <a:fillRect/>
          </a:stretch>
        </p:blipFill>
        <p:spPr bwMode="auto">
          <a:xfrm>
            <a:off x="1147462" y="3110295"/>
            <a:ext cx="1064546" cy="916801"/>
          </a:xfrm>
          <a:prstGeom prst="rect">
            <a:avLst/>
          </a:prstGeom>
          <a:noFill/>
          <a:ln w="9525">
            <a:noFill/>
            <a:miter lim="800000"/>
            <a:headEnd/>
            <a:tailEnd/>
          </a:ln>
        </p:spPr>
      </p:pic>
      <p:sp>
        <p:nvSpPr>
          <p:cNvPr id="192" name="Rectangle 5"/>
          <p:cNvSpPr>
            <a:spLocks noChangeArrowheads="1"/>
          </p:cNvSpPr>
          <p:nvPr/>
        </p:nvSpPr>
        <p:spPr bwMode="auto">
          <a:xfrm>
            <a:off x="1091444" y="4777139"/>
            <a:ext cx="4526234" cy="1623661"/>
          </a:xfrm>
          <a:prstGeom prst="rect">
            <a:avLst/>
          </a:prstGeom>
          <a:noFill/>
          <a:ln w="34925">
            <a:solidFill>
              <a:srgbClr val="333399"/>
            </a:solidFill>
            <a:miter lim="800000"/>
            <a:headEnd/>
            <a:tailEnd/>
          </a:ln>
        </p:spPr>
        <p:txBody>
          <a:bodyPr wrap="none" lIns="0" tIns="0" rIns="0" bIns="0" anchor="ctr"/>
          <a:lstStyle/>
          <a:p>
            <a:pPr algn="ctr">
              <a:spcBef>
                <a:spcPct val="50000"/>
              </a:spcBef>
            </a:pPr>
            <a:endParaRPr lang="en-US" altLang="zh-CN" dirty="0">
              <a:latin typeface="微软雅黑" panose="020B0503020204020204" pitchFamily="34" charset="-122"/>
              <a:ea typeface="微软雅黑" panose="020B0503020204020204" pitchFamily="34" charset="-122"/>
            </a:endParaRPr>
          </a:p>
        </p:txBody>
      </p:sp>
      <p:sp>
        <p:nvSpPr>
          <p:cNvPr id="193" name="Rectangle 2"/>
          <p:cNvSpPr>
            <a:spLocks noChangeArrowheads="1"/>
          </p:cNvSpPr>
          <p:nvPr/>
        </p:nvSpPr>
        <p:spPr bwMode="auto">
          <a:xfrm>
            <a:off x="1349966" y="5905240"/>
            <a:ext cx="1896491" cy="380470"/>
          </a:xfrm>
          <a:prstGeom prst="rect">
            <a:avLst/>
          </a:prstGeom>
          <a:noFill/>
          <a:ln w="9525">
            <a:noFill/>
            <a:miter lim="800000"/>
            <a:headEnd/>
            <a:tailEnd/>
          </a:ln>
        </p:spPr>
        <p:txBody>
          <a:bodyPr lIns="0" tIns="41411" rIns="82820" bIns="41411" anchor="b"/>
          <a:lstStyle/>
          <a:p>
            <a:pPr algn="ctr" defTabSz="923656"/>
            <a:r>
              <a:rPr lang="en-US" altLang="zh-CN" sz="1400" dirty="0" smtClean="0">
                <a:solidFill>
                  <a:srgbClr val="C00000"/>
                </a:solidFill>
                <a:latin typeface="微软雅黑" panose="020B0503020204020204" pitchFamily="34" charset="-122"/>
                <a:ea typeface="微软雅黑" panose="020B0503020204020204" pitchFamily="34" charset="-122"/>
              </a:rPr>
              <a:t>Green DC</a:t>
            </a:r>
            <a:endParaRPr lang="en-US" altLang="zh-CN" sz="1400" dirty="0">
              <a:solidFill>
                <a:srgbClr val="C00000"/>
              </a:solidFill>
              <a:latin typeface="微软雅黑" panose="020B0503020204020204" pitchFamily="34" charset="-122"/>
              <a:ea typeface="微软雅黑" panose="020B0503020204020204" pitchFamily="34" charset="-122"/>
            </a:endParaRPr>
          </a:p>
        </p:txBody>
      </p:sp>
      <p:pic>
        <p:nvPicPr>
          <p:cNvPr id="194" name="Picture 38" descr="http://t1.gstatic.com/images?q=tbn:ANd9GcRuguJbgsuRFErMaaTQSa7gDUBEwS82NWpyp5ak3fm9F-FjiHgysW6cpAoS">
            <a:hlinkClick r:id="rId5"/>
          </p:cNvPr>
          <p:cNvPicPr>
            <a:picLocks noChangeAspect="1" noChangeArrowheads="1"/>
          </p:cNvPicPr>
          <p:nvPr/>
        </p:nvPicPr>
        <p:blipFill>
          <a:blip r:embed="rId6" cstate="print"/>
          <a:srcRect r="30181"/>
          <a:stretch>
            <a:fillRect/>
          </a:stretch>
        </p:blipFill>
        <p:spPr bwMode="auto">
          <a:xfrm>
            <a:off x="2147458" y="5085184"/>
            <a:ext cx="1139984" cy="897938"/>
          </a:xfrm>
          <a:prstGeom prst="rect">
            <a:avLst/>
          </a:prstGeom>
          <a:noFill/>
          <a:ln w="9525">
            <a:noFill/>
            <a:miter lim="800000"/>
            <a:headEnd/>
            <a:tailEnd/>
          </a:ln>
        </p:spPr>
      </p:pic>
      <p:pic>
        <p:nvPicPr>
          <p:cNvPr id="195" name="Picture 36" descr="MC900053961[1]"/>
          <p:cNvPicPr>
            <a:picLocks noChangeAspect="1" noChangeArrowheads="1"/>
          </p:cNvPicPr>
          <p:nvPr/>
        </p:nvPicPr>
        <p:blipFill>
          <a:blip r:embed="rId7" cstate="print"/>
          <a:srcRect/>
          <a:stretch>
            <a:fillRect/>
          </a:stretch>
        </p:blipFill>
        <p:spPr bwMode="auto">
          <a:xfrm>
            <a:off x="1259820" y="5059353"/>
            <a:ext cx="864977" cy="839219"/>
          </a:xfrm>
          <a:prstGeom prst="rect">
            <a:avLst/>
          </a:prstGeom>
          <a:noFill/>
          <a:ln w="9525">
            <a:noFill/>
            <a:miter lim="800000"/>
            <a:headEnd/>
            <a:tailEnd/>
          </a:ln>
        </p:spPr>
      </p:pic>
      <p:sp>
        <p:nvSpPr>
          <p:cNvPr id="196" name="Rectangle 2"/>
          <p:cNvSpPr>
            <a:spLocks noChangeArrowheads="1"/>
          </p:cNvSpPr>
          <p:nvPr/>
        </p:nvSpPr>
        <p:spPr bwMode="auto">
          <a:xfrm>
            <a:off x="3263582" y="4822043"/>
            <a:ext cx="2353483" cy="1379265"/>
          </a:xfrm>
          <a:prstGeom prst="rect">
            <a:avLst/>
          </a:prstGeom>
          <a:noFill/>
          <a:ln w="9525">
            <a:noFill/>
            <a:miter lim="800000"/>
            <a:headEnd/>
            <a:tailEnd/>
          </a:ln>
        </p:spPr>
        <p:txBody>
          <a:bodyPr lIns="0" tIns="41411" rIns="82820" bIns="41411"/>
          <a:lstStyle/>
          <a:p>
            <a:pPr marL="241291" indent="-228594" defTabSz="923656">
              <a:buClr>
                <a:schemeClr val="bg1">
                  <a:lumMod val="50000"/>
                </a:schemeClr>
              </a:buClr>
              <a:buSzPct val="60000"/>
              <a:buFont typeface="Wingdings" panose="05000000000000000000" pitchFamily="2" charset="2"/>
              <a:buChar char="l"/>
            </a:pPr>
            <a:r>
              <a:rPr lang="en-US" altLang="zh-CN" sz="1200" dirty="0" smtClean="0">
                <a:solidFill>
                  <a:srgbClr val="C00000"/>
                </a:solidFill>
                <a:latin typeface="微软雅黑" panose="020B0503020204020204" pitchFamily="34" charset="-122"/>
                <a:ea typeface="微软雅黑" panose="020B0503020204020204" pitchFamily="34" charset="-122"/>
              </a:rPr>
              <a:t>Uses various technologies and measures to effectively reduce the OPEX, especially the Power Usage Effectiveness (PUE) value. </a:t>
            </a:r>
          </a:p>
          <a:p>
            <a:pPr marL="215837" indent="-203140" defTabSz="923656">
              <a:buSzPct val="100000"/>
            </a:pPr>
            <a:endParaRPr lang="en-US" altLang="zh-CN" sz="1200" dirty="0">
              <a:solidFill>
                <a:schemeClr val="tx2"/>
              </a:solidFill>
              <a:latin typeface="微软雅黑" panose="020B0503020204020204" pitchFamily="34" charset="-122"/>
              <a:ea typeface="微软雅黑" panose="020B0503020204020204" pitchFamily="34" charset="-122"/>
            </a:endParaRPr>
          </a:p>
        </p:txBody>
      </p:sp>
      <p:sp>
        <p:nvSpPr>
          <p:cNvPr id="198" name="Rectangle 5"/>
          <p:cNvSpPr>
            <a:spLocks noChangeArrowheads="1"/>
          </p:cNvSpPr>
          <p:nvPr/>
        </p:nvSpPr>
        <p:spPr bwMode="auto">
          <a:xfrm>
            <a:off x="5703883" y="2954757"/>
            <a:ext cx="4748498" cy="1744244"/>
          </a:xfrm>
          <a:prstGeom prst="rect">
            <a:avLst/>
          </a:prstGeom>
          <a:noFill/>
          <a:ln w="34925">
            <a:solidFill>
              <a:srgbClr val="333399"/>
            </a:solidFill>
            <a:miter lim="800000"/>
            <a:headEnd/>
            <a:tailEnd/>
          </a:ln>
        </p:spPr>
        <p:txBody>
          <a:bodyPr wrap="none" lIns="0" tIns="0" rIns="0" bIns="0" anchor="ctr"/>
          <a:lstStyle/>
          <a:p>
            <a:pPr algn="ctr">
              <a:spcBef>
                <a:spcPct val="50000"/>
              </a:spcBef>
            </a:pPr>
            <a:endParaRPr lang="en-US" altLang="zh-CN" dirty="0">
              <a:latin typeface="微软雅黑" panose="020B0503020204020204" pitchFamily="34" charset="-122"/>
              <a:ea typeface="微软雅黑" panose="020B0503020204020204" pitchFamily="34" charset="-122"/>
            </a:endParaRPr>
          </a:p>
        </p:txBody>
      </p:sp>
      <p:sp>
        <p:nvSpPr>
          <p:cNvPr id="201" name="Rectangle 2"/>
          <p:cNvSpPr>
            <a:spLocks noChangeArrowheads="1"/>
          </p:cNvSpPr>
          <p:nvPr/>
        </p:nvSpPr>
        <p:spPr bwMode="auto">
          <a:xfrm>
            <a:off x="5617065" y="4274628"/>
            <a:ext cx="2151304" cy="398994"/>
          </a:xfrm>
          <a:prstGeom prst="rect">
            <a:avLst/>
          </a:prstGeom>
          <a:noFill/>
          <a:ln w="9525">
            <a:noFill/>
            <a:miter lim="800000"/>
            <a:headEnd/>
            <a:tailEnd/>
          </a:ln>
        </p:spPr>
        <p:txBody>
          <a:bodyPr lIns="0" tIns="41411" rIns="82820" bIns="41411" anchor="b"/>
          <a:lstStyle/>
          <a:p>
            <a:pPr algn="ctr" defTabSz="923656"/>
            <a:r>
              <a:rPr lang="en-US" altLang="zh-CN" sz="1400" dirty="0" smtClean="0">
                <a:solidFill>
                  <a:srgbClr val="C00000"/>
                </a:solidFill>
                <a:latin typeface="微软雅黑" panose="020B0503020204020204" pitchFamily="34" charset="-122"/>
                <a:ea typeface="微软雅黑" panose="020B0503020204020204" pitchFamily="34" charset="-122"/>
              </a:rPr>
              <a:t>Smart DC</a:t>
            </a:r>
            <a:endParaRPr lang="en-US" altLang="zh-CN" sz="1400" dirty="0">
              <a:solidFill>
                <a:srgbClr val="C00000"/>
              </a:solidFill>
              <a:latin typeface="微软雅黑" panose="020B0503020204020204" pitchFamily="34" charset="-122"/>
              <a:ea typeface="微软雅黑" panose="020B0503020204020204" pitchFamily="34" charset="-122"/>
            </a:endParaRPr>
          </a:p>
        </p:txBody>
      </p:sp>
      <p:sp>
        <p:nvSpPr>
          <p:cNvPr id="202" name="Rectangle 2"/>
          <p:cNvSpPr>
            <a:spLocks noChangeArrowheads="1"/>
          </p:cNvSpPr>
          <p:nvPr/>
        </p:nvSpPr>
        <p:spPr bwMode="auto">
          <a:xfrm>
            <a:off x="7476050" y="2924944"/>
            <a:ext cx="2925340" cy="1853387"/>
          </a:xfrm>
          <a:prstGeom prst="rect">
            <a:avLst/>
          </a:prstGeom>
          <a:noFill/>
          <a:ln w="9525">
            <a:noFill/>
            <a:miter lim="800000"/>
            <a:headEnd/>
            <a:tailEnd/>
          </a:ln>
        </p:spPr>
        <p:txBody>
          <a:bodyPr lIns="0" tIns="41411" rIns="82820" bIns="41411"/>
          <a:lstStyle/>
          <a:p>
            <a:pPr marL="241291" indent="-228594" defTabSz="923656">
              <a:buClr>
                <a:schemeClr val="bg1">
                  <a:lumMod val="50000"/>
                </a:schemeClr>
              </a:buClr>
              <a:buSzPct val="60000"/>
              <a:buFont typeface="Wingdings" panose="05000000000000000000" pitchFamily="2" charset="2"/>
              <a:buChar char="l"/>
            </a:pPr>
            <a:r>
              <a:rPr lang="en-US" altLang="zh-CN" sz="1200" dirty="0" smtClean="0">
                <a:solidFill>
                  <a:srgbClr val="C00000"/>
                </a:solidFill>
                <a:latin typeface="微软雅黑" panose="020B0503020204020204" pitchFamily="34" charset="-122"/>
                <a:ea typeface="微软雅黑" panose="020B0503020204020204" pitchFamily="34" charset="-122"/>
              </a:rPr>
              <a:t>Implements the unified management and monitoring of IT devices, site facilities, and IT processes. </a:t>
            </a:r>
          </a:p>
          <a:p>
            <a:pPr marL="241291" indent="-228594" defTabSz="923656">
              <a:buClr>
                <a:schemeClr val="bg1">
                  <a:lumMod val="50000"/>
                </a:schemeClr>
              </a:buClr>
              <a:buSzPct val="60000"/>
              <a:buFont typeface="Wingdings" panose="05000000000000000000" pitchFamily="2" charset="2"/>
              <a:buChar char="l"/>
            </a:pPr>
            <a:r>
              <a:rPr lang="en-US" altLang="zh-CN" sz="1200" dirty="0" smtClean="0">
                <a:solidFill>
                  <a:srgbClr val="C00000"/>
                </a:solidFill>
                <a:latin typeface="微软雅黑" panose="020B0503020204020204" pitchFamily="34" charset="-122"/>
                <a:ea typeface="微软雅黑" panose="020B0503020204020204" pitchFamily="34" charset="-122"/>
              </a:rPr>
              <a:t>Supports energy management and assets management.</a:t>
            </a:r>
          </a:p>
          <a:p>
            <a:pPr marL="241291" indent="-228594" defTabSz="923656">
              <a:buClr>
                <a:schemeClr val="bg1">
                  <a:lumMod val="50000"/>
                </a:schemeClr>
              </a:buClr>
              <a:buSzPct val="60000"/>
              <a:buFont typeface="Wingdings" panose="05000000000000000000" pitchFamily="2" charset="2"/>
              <a:buChar char="l"/>
            </a:pPr>
            <a:r>
              <a:rPr lang="en-US" altLang="zh-CN" sz="1200" dirty="0" smtClean="0">
                <a:solidFill>
                  <a:srgbClr val="C00000"/>
                </a:solidFill>
                <a:latin typeface="微软雅黑" panose="020B0503020204020204" pitchFamily="34" charset="-122"/>
                <a:ea typeface="微软雅黑" panose="020B0503020204020204" pitchFamily="34" charset="-122"/>
              </a:rPr>
              <a:t>Supports various technologies, such as real-time information, simulation, and remote monitoring.</a:t>
            </a:r>
            <a:endParaRPr lang="en-US" altLang="zh-CN" sz="1200" dirty="0">
              <a:solidFill>
                <a:srgbClr val="C00000"/>
              </a:solidFill>
              <a:latin typeface="微软雅黑" panose="020B0503020204020204" pitchFamily="34" charset="-122"/>
              <a:ea typeface="微软雅黑" panose="020B0503020204020204" pitchFamily="34" charset="-122"/>
            </a:endParaRPr>
          </a:p>
        </p:txBody>
      </p:sp>
      <p:grpSp>
        <p:nvGrpSpPr>
          <p:cNvPr id="2" name="组合 218"/>
          <p:cNvGrpSpPr/>
          <p:nvPr/>
        </p:nvGrpSpPr>
        <p:grpSpPr>
          <a:xfrm>
            <a:off x="5704897" y="4748076"/>
            <a:ext cx="4747480" cy="1652724"/>
            <a:chOff x="4484714" y="2291549"/>
            <a:chExt cx="3965664" cy="1841216"/>
          </a:xfrm>
        </p:grpSpPr>
        <p:sp>
          <p:nvSpPr>
            <p:cNvPr id="197" name="Rectangle 5"/>
            <p:cNvSpPr>
              <a:spLocks noChangeArrowheads="1"/>
            </p:cNvSpPr>
            <p:nvPr/>
          </p:nvSpPr>
          <p:spPr bwMode="auto">
            <a:xfrm>
              <a:off x="4484714" y="2323930"/>
              <a:ext cx="3965664" cy="1808835"/>
            </a:xfrm>
            <a:prstGeom prst="rect">
              <a:avLst/>
            </a:prstGeom>
            <a:noFill/>
            <a:ln w="34925">
              <a:solidFill>
                <a:srgbClr val="333399"/>
              </a:solidFill>
              <a:miter lim="800000"/>
              <a:headEnd/>
              <a:tailEnd/>
            </a:ln>
          </p:spPr>
          <p:txBody>
            <a:bodyPr wrap="none" lIns="0" tIns="0" rIns="0" bIns="0" anchor="ctr"/>
            <a:lstStyle/>
            <a:p>
              <a:pPr algn="ctr">
                <a:spcBef>
                  <a:spcPct val="50000"/>
                </a:spcBef>
              </a:pPr>
              <a:endParaRPr lang="en-US" altLang="zh-CN" dirty="0">
                <a:latin typeface="微软雅黑" panose="020B0503020204020204" pitchFamily="34" charset="-122"/>
                <a:ea typeface="微软雅黑" panose="020B0503020204020204" pitchFamily="34" charset="-122"/>
              </a:endParaRPr>
            </a:p>
          </p:txBody>
        </p:sp>
        <p:pic>
          <p:nvPicPr>
            <p:cNvPr id="203" name="图片 202" descr="627c1573ecd07e576aad1795f3c8d712.png"/>
            <p:cNvPicPr>
              <a:picLocks noChangeAspect="1"/>
            </p:cNvPicPr>
            <p:nvPr/>
          </p:nvPicPr>
          <p:blipFill>
            <a:blip r:embed="rId8" cstate="print"/>
            <a:stretch>
              <a:fillRect/>
            </a:stretch>
          </p:blipFill>
          <p:spPr>
            <a:xfrm>
              <a:off x="4610825" y="2546773"/>
              <a:ext cx="1341034" cy="1152128"/>
            </a:xfrm>
            <a:prstGeom prst="rect">
              <a:avLst/>
            </a:prstGeom>
          </p:spPr>
        </p:pic>
        <p:sp>
          <p:nvSpPr>
            <p:cNvPr id="204" name="Rectangle 2"/>
            <p:cNvSpPr>
              <a:spLocks noChangeArrowheads="1"/>
            </p:cNvSpPr>
            <p:nvPr/>
          </p:nvSpPr>
          <p:spPr bwMode="auto">
            <a:xfrm>
              <a:off x="4699378" y="3608072"/>
              <a:ext cx="1474719" cy="444500"/>
            </a:xfrm>
            <a:prstGeom prst="rect">
              <a:avLst/>
            </a:prstGeom>
            <a:noFill/>
            <a:ln w="9525">
              <a:noFill/>
              <a:miter lim="800000"/>
              <a:headEnd/>
              <a:tailEnd/>
            </a:ln>
          </p:spPr>
          <p:txBody>
            <a:bodyPr lIns="0" tIns="41411" rIns="82820" bIns="41411" anchor="b"/>
            <a:lstStyle/>
            <a:p>
              <a:pPr algn="ctr" defTabSz="923656"/>
              <a:r>
                <a:rPr lang="en-US" altLang="zh-CN" sz="1400" dirty="0" smtClean="0">
                  <a:solidFill>
                    <a:srgbClr val="C00000"/>
                  </a:solidFill>
                  <a:latin typeface="微软雅黑" panose="020B0503020204020204" pitchFamily="34" charset="-122"/>
                  <a:ea typeface="微软雅黑" panose="020B0503020204020204" pitchFamily="34" charset="-122"/>
                </a:rPr>
                <a:t>Cloud DC</a:t>
              </a:r>
              <a:endParaRPr lang="en-US" altLang="zh-CN" sz="1400" dirty="0">
                <a:solidFill>
                  <a:srgbClr val="C00000"/>
                </a:solidFill>
                <a:latin typeface="微软雅黑" panose="020B0503020204020204" pitchFamily="34" charset="-122"/>
                <a:ea typeface="微软雅黑" panose="020B0503020204020204" pitchFamily="34" charset="-122"/>
              </a:endParaRPr>
            </a:p>
          </p:txBody>
        </p:sp>
        <p:sp>
          <p:nvSpPr>
            <p:cNvPr id="214" name="Rectangle 2"/>
            <p:cNvSpPr>
              <a:spLocks noChangeArrowheads="1"/>
            </p:cNvSpPr>
            <p:nvPr/>
          </p:nvSpPr>
          <p:spPr bwMode="auto">
            <a:xfrm>
              <a:off x="5994268" y="2291549"/>
              <a:ext cx="2124743" cy="1823790"/>
            </a:xfrm>
            <a:prstGeom prst="rect">
              <a:avLst/>
            </a:prstGeom>
            <a:noFill/>
            <a:ln w="9525">
              <a:noFill/>
              <a:miter lim="800000"/>
              <a:headEnd/>
              <a:tailEnd/>
            </a:ln>
          </p:spPr>
          <p:txBody>
            <a:bodyPr lIns="0" tIns="41411" rIns="82820" bIns="41411"/>
            <a:lstStyle/>
            <a:p>
              <a:pPr marL="241291" indent="-228594" defTabSz="923656" fontAlgn="base">
                <a:buClr>
                  <a:schemeClr val="bg1">
                    <a:lumMod val="50000"/>
                  </a:schemeClr>
                </a:buClr>
                <a:buSzPct val="60000"/>
                <a:buFont typeface="Wingdings" panose="05000000000000000000" pitchFamily="2" charset="2"/>
                <a:buChar char="l"/>
              </a:pPr>
              <a:r>
                <a:rPr lang="en-US" altLang="zh-CN" sz="1200" dirty="0" smtClean="0">
                  <a:solidFill>
                    <a:srgbClr val="C00000"/>
                  </a:solidFill>
                  <a:latin typeface="微软雅黑" panose="020B0503020204020204" pitchFamily="34" charset="-122"/>
                  <a:ea typeface="微软雅黑" panose="020B0503020204020204" pitchFamily="34" charset="-122"/>
                </a:rPr>
                <a:t>Supports resource sharing, flexible delivery, and dynamic resource management. </a:t>
              </a:r>
            </a:p>
            <a:p>
              <a:pPr marL="241291" indent="-228594" defTabSz="923656" fontAlgn="base">
                <a:buClr>
                  <a:schemeClr val="bg1">
                    <a:lumMod val="50000"/>
                  </a:schemeClr>
                </a:buClr>
                <a:buSzPct val="60000"/>
                <a:buFont typeface="Wingdings" panose="05000000000000000000" pitchFamily="2" charset="2"/>
                <a:buChar char="l"/>
              </a:pPr>
              <a:r>
                <a:rPr lang="en-US" altLang="zh-CN" sz="1200" dirty="0" smtClean="0">
                  <a:solidFill>
                    <a:srgbClr val="C00000"/>
                  </a:solidFill>
                  <a:latin typeface="微软雅黑" panose="020B0503020204020204" pitchFamily="34" charset="-122"/>
                  <a:ea typeface="微软雅黑" panose="020B0503020204020204" pitchFamily="34" charset="-122"/>
                </a:rPr>
                <a:t>Supports the high-density development trend. </a:t>
              </a:r>
            </a:p>
            <a:p>
              <a:pPr marL="241291" indent="-228594" defTabSz="923656" fontAlgn="base">
                <a:buClr>
                  <a:schemeClr val="bg1">
                    <a:lumMod val="50000"/>
                  </a:schemeClr>
                </a:buClr>
                <a:buSzPct val="60000"/>
                <a:buFont typeface="Wingdings" panose="05000000000000000000" pitchFamily="2" charset="2"/>
                <a:buChar char="l"/>
              </a:pPr>
              <a:r>
                <a:rPr lang="en-US" altLang="zh-CN" sz="1200" dirty="0" smtClean="0">
                  <a:solidFill>
                    <a:srgbClr val="C00000"/>
                  </a:solidFill>
                  <a:latin typeface="微软雅黑" panose="020B0503020204020204" pitchFamily="34" charset="-122"/>
                  <a:ea typeface="微软雅黑" panose="020B0503020204020204" pitchFamily="34" charset="-122"/>
                </a:rPr>
                <a:t>Supports standard expansion.</a:t>
              </a:r>
            </a:p>
            <a:p>
              <a:pPr marL="241291" indent="-228594" defTabSz="923656" fontAlgn="base">
                <a:buClr>
                  <a:schemeClr val="bg1">
                    <a:lumMod val="50000"/>
                  </a:schemeClr>
                </a:buClr>
                <a:buSzPct val="60000"/>
                <a:buFont typeface="Wingdings" panose="05000000000000000000" pitchFamily="2" charset="2"/>
                <a:buChar char="l"/>
              </a:pPr>
              <a:r>
                <a:rPr lang="en-US" altLang="zh-CN" sz="1200" dirty="0" smtClean="0">
                  <a:solidFill>
                    <a:srgbClr val="C00000"/>
                  </a:solidFill>
                  <a:latin typeface="微软雅黑" panose="020B0503020204020204" pitchFamily="34" charset="-122"/>
                  <a:ea typeface="微软雅黑" panose="020B0503020204020204" pitchFamily="34" charset="-122"/>
                </a:rPr>
                <a:t>Supports multi-DC O&amp;M.</a:t>
              </a:r>
              <a:endParaRPr lang="en-US" altLang="zh-CN" sz="1200" dirty="0">
                <a:solidFill>
                  <a:srgbClr val="C00000"/>
                </a:solidFill>
                <a:latin typeface="微软雅黑" panose="020B0503020204020204" pitchFamily="34" charset="-122"/>
                <a:ea typeface="微软雅黑" panose="020B0503020204020204" pitchFamily="34" charset="-122"/>
              </a:endParaRPr>
            </a:p>
          </p:txBody>
        </p:sp>
      </p:grpSp>
      <p:pic>
        <p:nvPicPr>
          <p:cNvPr id="3" name="图片 2">
            <a:extLst>
              <a:ext uri="{FF2B5EF4-FFF2-40B4-BE49-F238E27FC236}">
                <a16:creationId xmlns:a16="http://schemas.microsoft.com/office/drawing/2014/main" xmlns="" id="{AE0B5DBD-4B52-42AD-9424-69A6E31AAC28}"/>
              </a:ext>
            </a:extLst>
          </p:cNvPr>
          <p:cNvPicPr>
            <a:picLocks noChangeAspect="1"/>
          </p:cNvPicPr>
          <p:nvPr/>
        </p:nvPicPr>
        <p:blipFill>
          <a:blip r:embed="rId9"/>
          <a:stretch>
            <a:fillRect/>
          </a:stretch>
        </p:blipFill>
        <p:spPr>
          <a:xfrm>
            <a:off x="5922019" y="3125963"/>
            <a:ext cx="1572445" cy="977466"/>
          </a:xfrm>
          <a:prstGeom prst="rect">
            <a:avLst/>
          </a:prstGeom>
        </p:spPr>
      </p:pic>
    </p:spTree>
    <p:extLst>
      <p:ext uri="{BB962C8B-B14F-4D97-AF65-F5344CB8AC3E}">
        <p14:creationId xmlns:p14="http://schemas.microsoft.com/office/powerpoint/2010/main" val="327633828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516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912627" y="1221396"/>
            <a:ext cx="4299731" cy="461665"/>
          </a:xfrm>
          <a:prstGeom prst="rect">
            <a:avLst/>
          </a:prstGeom>
        </p:spPr>
        <p:txBody>
          <a:bodyPr wrap="square">
            <a:spAutoFit/>
          </a:bodyPr>
          <a:lstStyle/>
          <a:p>
            <a:pPr>
              <a:defRPr/>
            </a:pPr>
            <a:r>
              <a:rPr lang="en-US" altLang="zh-CN" sz="2400" b="1" dirty="0" smtClean="0">
                <a:solidFill>
                  <a:srgbClr val="C00000"/>
                </a:solidFill>
                <a:latin typeface="微软雅黑" panose="020B0503020204020204" pitchFamily="34" charset="-122"/>
                <a:ea typeface="微软雅黑" panose="020B0503020204020204" pitchFamily="34" charset="-122"/>
              </a:rPr>
              <a:t>DC PUE</a:t>
            </a:r>
            <a:endParaRPr lang="en-US" altLang="zh-CN" sz="2400" b="1" dirty="0">
              <a:solidFill>
                <a:srgbClr val="C00000"/>
              </a:solidFill>
              <a:latin typeface="微软雅黑" panose="020B0503020204020204" pitchFamily="34" charset="-122"/>
              <a:ea typeface="微软雅黑" panose="020B0503020204020204" pitchFamily="34" charset="-122"/>
            </a:endParaRPr>
          </a:p>
        </p:txBody>
      </p:sp>
      <p:sp>
        <p:nvSpPr>
          <p:cNvPr id="6" name="矩形 5"/>
          <p:cNvSpPr/>
          <p:nvPr/>
        </p:nvSpPr>
        <p:spPr>
          <a:xfrm>
            <a:off x="912627" y="3561268"/>
            <a:ext cx="6748003" cy="461665"/>
          </a:xfrm>
          <a:prstGeom prst="rect">
            <a:avLst/>
          </a:prstGeom>
        </p:spPr>
        <p:txBody>
          <a:bodyPr wrap="square">
            <a:spAutoFit/>
          </a:bodyPr>
          <a:lstStyle/>
          <a:p>
            <a:pPr>
              <a:defRPr/>
            </a:pPr>
            <a:r>
              <a:rPr lang="en-US" altLang="zh-CN" sz="2400" b="1" dirty="0" smtClean="0">
                <a:solidFill>
                  <a:srgbClr val="C00000"/>
                </a:solidFill>
                <a:latin typeface="微软雅黑" panose="020B0503020204020204" pitchFamily="34" charset="-122"/>
                <a:ea typeface="微软雅黑" panose="020B0503020204020204" pitchFamily="34" charset="-122"/>
              </a:rPr>
              <a:t>Key indicators of a green DC</a:t>
            </a:r>
            <a:endParaRPr lang="en-US" altLang="zh-CN" sz="2400" b="1" dirty="0">
              <a:solidFill>
                <a:srgbClr val="C00000"/>
              </a:solidFill>
              <a:latin typeface="微软雅黑" panose="020B0503020204020204" pitchFamily="34" charset="-122"/>
              <a:ea typeface="微软雅黑" panose="020B0503020204020204" pitchFamily="34" charset="-122"/>
            </a:endParaRPr>
          </a:p>
        </p:txBody>
      </p:sp>
      <p:grpSp>
        <p:nvGrpSpPr>
          <p:cNvPr id="2" name="组合 13"/>
          <p:cNvGrpSpPr>
            <a:grpSpLocks/>
          </p:cNvGrpSpPr>
          <p:nvPr/>
        </p:nvGrpSpPr>
        <p:grpSpPr bwMode="auto">
          <a:xfrm>
            <a:off x="1029912" y="1251041"/>
            <a:ext cx="10250664" cy="2349579"/>
            <a:chOff x="962026" y="2487651"/>
            <a:chExt cx="4916342" cy="2480968"/>
          </a:xfrm>
        </p:grpSpPr>
        <p:grpSp>
          <p:nvGrpSpPr>
            <p:cNvPr id="3" name="组合 7"/>
            <p:cNvGrpSpPr>
              <a:grpSpLocks/>
            </p:cNvGrpSpPr>
            <p:nvPr/>
          </p:nvGrpSpPr>
          <p:grpSpPr bwMode="auto">
            <a:xfrm>
              <a:off x="962026" y="2487651"/>
              <a:ext cx="4916342" cy="2480968"/>
              <a:chOff x="701649" y="2340197"/>
              <a:chExt cx="5601651" cy="2480225"/>
            </a:xfrm>
          </p:grpSpPr>
          <p:sp>
            <p:nvSpPr>
              <p:cNvPr id="10" name="Text Box 3"/>
              <p:cNvSpPr txBox="1">
                <a:spLocks noChangeArrowheads="1"/>
              </p:cNvSpPr>
              <p:nvPr/>
            </p:nvSpPr>
            <p:spPr bwMode="auto">
              <a:xfrm>
                <a:off x="765077" y="2340197"/>
                <a:ext cx="5538223" cy="2480225"/>
              </a:xfrm>
              <a:prstGeom prst="rect">
                <a:avLst/>
              </a:prstGeom>
              <a:noFill/>
              <a:ln w="9525">
                <a:noFill/>
                <a:miter lim="800000"/>
                <a:headEnd/>
                <a:tailEnd/>
              </a:ln>
            </p:spPr>
            <p:txBody>
              <a:bodyPr wrap="square" tIns="17995">
                <a:spAutoFit/>
              </a:bodyPr>
              <a:lstStyle/>
              <a:p>
                <a:pPr>
                  <a:lnSpc>
                    <a:spcPct val="90000"/>
                  </a:lnSpc>
                  <a:buClr>
                    <a:srgbClr val="FFCC66"/>
                  </a:buClr>
                  <a:buFont typeface="Wingdings" pitchFamily="2" charset="2"/>
                  <a:buNone/>
                </a:pPr>
                <a:endParaRPr lang="en-US" altLang="zh-CN" sz="2000" dirty="0" smtClean="0">
                  <a:solidFill>
                    <a:srgbClr val="000000"/>
                  </a:solidFill>
                  <a:latin typeface="微软雅黑" panose="020B0503020204020204" pitchFamily="34" charset="-122"/>
                  <a:ea typeface="微软雅黑" panose="020B0503020204020204" pitchFamily="34" charset="-122"/>
                </a:endParaRPr>
              </a:p>
              <a:p>
                <a:pPr>
                  <a:lnSpc>
                    <a:spcPct val="90000"/>
                  </a:lnSpc>
                  <a:spcBef>
                    <a:spcPct val="50000"/>
                  </a:spcBef>
                  <a:buClr>
                    <a:srgbClr val="FFCC66"/>
                  </a:buClr>
                </a:pPr>
                <a:endParaRPr lang="en-US" altLang="zh-CN" sz="2000" dirty="0" smtClean="0">
                  <a:solidFill>
                    <a:srgbClr val="000000"/>
                  </a:solidFill>
                  <a:latin typeface="微软雅黑" panose="020B0503020204020204" pitchFamily="34" charset="-122"/>
                  <a:ea typeface="微软雅黑" panose="020B0503020204020204" pitchFamily="34" charset="-122"/>
                </a:endParaRPr>
              </a:p>
              <a:p>
                <a:pPr>
                  <a:lnSpc>
                    <a:spcPct val="90000"/>
                  </a:lnSpc>
                  <a:spcBef>
                    <a:spcPct val="50000"/>
                  </a:spcBef>
                  <a:buClr>
                    <a:srgbClr val="FFCC66"/>
                  </a:buClr>
                </a:pPr>
                <a:endParaRPr lang="en-US" altLang="zh-CN" sz="2000" b="1" dirty="0" smtClean="0">
                  <a:solidFill>
                    <a:srgbClr val="000000"/>
                  </a:solidFill>
                  <a:latin typeface="微软雅黑" panose="020B0503020204020204" pitchFamily="34" charset="-122"/>
                  <a:ea typeface="微软雅黑" panose="020B0503020204020204" pitchFamily="34" charset="-122"/>
                </a:endParaRPr>
              </a:p>
              <a:p>
                <a:pPr>
                  <a:lnSpc>
                    <a:spcPct val="90000"/>
                  </a:lnSpc>
                  <a:spcBef>
                    <a:spcPct val="50000"/>
                  </a:spcBef>
                  <a:buClr>
                    <a:srgbClr val="FFCC66"/>
                  </a:buClr>
                </a:pPr>
                <a:r>
                  <a:rPr lang="en-US" altLang="zh-CN" sz="2000" b="1" dirty="0" smtClean="0">
                    <a:solidFill>
                      <a:srgbClr val="000000"/>
                    </a:solidFill>
                    <a:latin typeface="微软雅黑" panose="020B0503020204020204" pitchFamily="34" charset="-122"/>
                    <a:ea typeface="微软雅黑" panose="020B0503020204020204" pitchFamily="34" charset="-122"/>
                  </a:rPr>
                  <a:t>The ideal PUE ranges from 1.6 to 2.0, or even lower. </a:t>
                </a:r>
              </a:p>
              <a:p>
                <a:pPr>
                  <a:lnSpc>
                    <a:spcPct val="90000"/>
                  </a:lnSpc>
                  <a:spcBef>
                    <a:spcPct val="50000"/>
                  </a:spcBef>
                  <a:buClr>
                    <a:srgbClr val="FFCC66"/>
                  </a:buClr>
                </a:pPr>
                <a:r>
                  <a:rPr lang="en-US" altLang="zh-CN" sz="2000" b="1" dirty="0" smtClean="0">
                    <a:solidFill>
                      <a:srgbClr val="000000"/>
                    </a:solidFill>
                    <a:latin typeface="微软雅黑" panose="020B0503020204020204" pitchFamily="34" charset="-122"/>
                    <a:ea typeface="微软雅黑" panose="020B0503020204020204" pitchFamily="34" charset="-122"/>
                  </a:rPr>
                  <a:t>The common PUE ranges from 2.0 to 2.5, or even higher. </a:t>
                </a:r>
                <a:endParaRPr lang="en-US" altLang="ja-JP" sz="2000" b="1" dirty="0" smtClean="0">
                  <a:solidFill>
                    <a:srgbClr val="000000"/>
                  </a:solidFill>
                  <a:latin typeface="微软雅黑" panose="020B0503020204020204" pitchFamily="34" charset="-122"/>
                  <a:ea typeface="微软雅黑" panose="020B0503020204020204" pitchFamily="34" charset="-122"/>
                </a:endParaRPr>
              </a:p>
              <a:p>
                <a:pPr>
                  <a:lnSpc>
                    <a:spcPct val="90000"/>
                  </a:lnSpc>
                  <a:buClr>
                    <a:srgbClr val="FFCC66"/>
                  </a:buClr>
                  <a:buFont typeface="Wingdings" pitchFamily="2" charset="2"/>
                  <a:buNone/>
                </a:pPr>
                <a:endParaRPr lang="en-US" altLang="zh-CN" sz="2000" dirty="0">
                  <a:solidFill>
                    <a:srgbClr val="000000"/>
                  </a:solidFill>
                  <a:latin typeface="微软雅黑" panose="020B0503020204020204" pitchFamily="34" charset="-122"/>
                  <a:ea typeface="微软雅黑" panose="020B0503020204020204" pitchFamily="34" charset="-122"/>
                </a:endParaRPr>
              </a:p>
            </p:txBody>
          </p:sp>
          <p:sp>
            <p:nvSpPr>
              <p:cNvPr id="11" name="矩形 6"/>
              <p:cNvSpPr>
                <a:spLocks noChangeArrowheads="1"/>
              </p:cNvSpPr>
              <p:nvPr/>
            </p:nvSpPr>
            <p:spPr bwMode="auto">
              <a:xfrm>
                <a:off x="701649" y="2954333"/>
                <a:ext cx="529273" cy="422358"/>
              </a:xfrm>
              <a:prstGeom prst="rect">
                <a:avLst/>
              </a:prstGeom>
              <a:noFill/>
              <a:ln w="9525">
                <a:noFill/>
                <a:miter lim="800000"/>
                <a:headEnd/>
                <a:tailEnd/>
              </a:ln>
            </p:spPr>
            <p:txBody>
              <a:bodyPr wrap="none">
                <a:spAutoFit/>
              </a:bodyPr>
              <a:lstStyle/>
              <a:p>
                <a:r>
                  <a:rPr lang="en-US" altLang="zh-CN" sz="2000" b="1" dirty="0" smtClean="0">
                    <a:solidFill>
                      <a:srgbClr val="000000"/>
                    </a:solidFill>
                    <a:latin typeface="微软雅黑" panose="020B0503020204020204" pitchFamily="34" charset="-122"/>
                    <a:ea typeface="微软雅黑" panose="020B0503020204020204" pitchFamily="34" charset="-122"/>
                  </a:rPr>
                  <a:t>PUE</a:t>
                </a:r>
                <a:r>
                  <a:rPr lang="en-US" altLang="zh-CN" sz="2000" dirty="0" smtClean="0">
                    <a:solidFill>
                      <a:srgbClr val="000000"/>
                    </a:solidFill>
                    <a:latin typeface="微软雅黑" panose="020B0503020204020204" pitchFamily="34" charset="-122"/>
                    <a:ea typeface="微软雅黑" panose="020B0503020204020204" pitchFamily="34" charset="-122"/>
                  </a:rPr>
                  <a:t> </a:t>
                </a:r>
                <a:r>
                  <a:rPr lang="en-US" altLang="zh-CN" sz="2000" b="1" dirty="0" smtClean="0">
                    <a:solidFill>
                      <a:srgbClr val="000000"/>
                    </a:solidFill>
                    <a:latin typeface="微软雅黑" panose="020B0503020204020204" pitchFamily="34" charset="-122"/>
                    <a:ea typeface="微软雅黑" panose="020B0503020204020204" pitchFamily="34" charset="-122"/>
                  </a:rPr>
                  <a:t>=</a:t>
                </a:r>
                <a:endParaRPr lang="en-US" altLang="zh-CN" sz="2000" b="1" dirty="0">
                  <a:solidFill>
                    <a:srgbClr val="000000"/>
                  </a:solidFill>
                  <a:latin typeface="微软雅黑" panose="020B0503020204020204" pitchFamily="34" charset="-122"/>
                  <a:ea typeface="微软雅黑" panose="020B0503020204020204" pitchFamily="34" charset="-122"/>
                </a:endParaRPr>
              </a:p>
            </p:txBody>
          </p:sp>
        </p:grpSp>
        <p:sp>
          <p:nvSpPr>
            <p:cNvPr id="9" name="矩形 12"/>
            <p:cNvSpPr>
              <a:spLocks noChangeArrowheads="1"/>
            </p:cNvSpPr>
            <p:nvPr/>
          </p:nvSpPr>
          <p:spPr bwMode="auto">
            <a:xfrm>
              <a:off x="1410782" y="2957193"/>
              <a:ext cx="2961608" cy="690598"/>
            </a:xfrm>
            <a:prstGeom prst="rect">
              <a:avLst/>
            </a:prstGeom>
            <a:noFill/>
            <a:ln w="9525">
              <a:noFill/>
              <a:miter lim="800000"/>
              <a:headEnd/>
              <a:tailEnd/>
            </a:ln>
          </p:spPr>
          <p:txBody>
            <a:bodyPr wrap="square">
              <a:spAutoFit/>
            </a:bodyPr>
            <a:lstStyle/>
            <a:p>
              <a:pPr>
                <a:lnSpc>
                  <a:spcPct val="90000"/>
                </a:lnSpc>
                <a:buClr>
                  <a:srgbClr val="FFCC66"/>
                </a:buClr>
                <a:buFont typeface="Wingdings" pitchFamily="2" charset="2"/>
                <a:buNone/>
              </a:pPr>
              <a:r>
                <a:rPr lang="en-US" altLang="zh-CN" sz="2000" u="sng" dirty="0" smtClean="0">
                  <a:solidFill>
                    <a:srgbClr val="000000"/>
                  </a:solidFill>
                  <a:latin typeface="微软雅黑" panose="020B0503020204020204" pitchFamily="34" charset="-122"/>
                  <a:ea typeface="微软雅黑" panose="020B0503020204020204" pitchFamily="34" charset="-122"/>
                </a:rPr>
                <a:t> Total power consumption of a DC</a:t>
              </a:r>
              <a:endParaRPr lang="en-US" altLang="ja-JP" sz="2000" u="sng" dirty="0" smtClean="0">
                <a:solidFill>
                  <a:srgbClr val="000000"/>
                </a:solidFill>
                <a:latin typeface="微软雅黑" panose="020B0503020204020204" pitchFamily="34" charset="-122"/>
                <a:ea typeface="微软雅黑" panose="020B0503020204020204" pitchFamily="34" charset="-122"/>
              </a:endParaRPr>
            </a:p>
            <a:p>
              <a:pPr>
                <a:lnSpc>
                  <a:spcPct val="90000"/>
                </a:lnSpc>
                <a:buClr>
                  <a:srgbClr val="FFCC66"/>
                </a:buClr>
                <a:buFont typeface="Wingdings" pitchFamily="2" charset="2"/>
                <a:buNone/>
              </a:pPr>
              <a:r>
                <a:rPr lang="en-US" altLang="zh-CN" sz="2000" dirty="0" smtClean="0">
                  <a:solidFill>
                    <a:srgbClr val="000000"/>
                  </a:solidFill>
                  <a:latin typeface="微软雅黑" panose="020B0503020204020204" pitchFamily="34" charset="-122"/>
                  <a:ea typeface="微软雅黑" panose="020B0503020204020204" pitchFamily="34" charset="-122"/>
                </a:rPr>
                <a:t>Power consumption of IT equipment</a:t>
              </a:r>
              <a:endParaRPr lang="en-US" altLang="zh-CN" sz="2000" dirty="0">
                <a:solidFill>
                  <a:srgbClr val="000000"/>
                </a:solidFill>
                <a:latin typeface="微软雅黑" panose="020B0503020204020204" pitchFamily="34" charset="-122"/>
                <a:ea typeface="微软雅黑" panose="020B0503020204020204" pitchFamily="34" charset="-122"/>
              </a:endParaRPr>
            </a:p>
          </p:txBody>
        </p:sp>
      </p:grpSp>
      <p:graphicFrame>
        <p:nvGraphicFramePr>
          <p:cNvPr id="13" name="表格 12"/>
          <p:cNvGraphicFramePr>
            <a:graphicFrameLocks noGrp="1"/>
          </p:cNvGraphicFramePr>
          <p:nvPr>
            <p:extLst>
              <p:ext uri="{D42A27DB-BD31-4B8C-83A1-F6EECF244321}">
                <p14:modId xmlns:p14="http://schemas.microsoft.com/office/powerpoint/2010/main" val="2834332078"/>
              </p:ext>
            </p:extLst>
          </p:nvPr>
        </p:nvGraphicFramePr>
        <p:xfrm>
          <a:off x="1015237" y="4131598"/>
          <a:ext cx="10457626" cy="2211840"/>
        </p:xfrm>
        <a:graphic>
          <a:graphicData uri="http://schemas.openxmlformats.org/drawingml/2006/table">
            <a:tbl>
              <a:tblPr/>
              <a:tblGrid>
                <a:gridCol w="1433738">
                  <a:extLst>
                    <a:ext uri="{9D8B030D-6E8A-4147-A177-3AD203B41FA5}">
                      <a16:colId xmlns:a16="http://schemas.microsoft.com/office/drawing/2014/main" xmlns="" val="20000"/>
                    </a:ext>
                  </a:extLst>
                </a:gridCol>
                <a:gridCol w="1581996">
                  <a:extLst>
                    <a:ext uri="{9D8B030D-6E8A-4147-A177-3AD203B41FA5}">
                      <a16:colId xmlns:a16="http://schemas.microsoft.com/office/drawing/2014/main" xmlns="" val="20001"/>
                    </a:ext>
                  </a:extLst>
                </a:gridCol>
                <a:gridCol w="7441892">
                  <a:extLst>
                    <a:ext uri="{9D8B030D-6E8A-4147-A177-3AD203B41FA5}">
                      <a16:colId xmlns:a16="http://schemas.microsoft.com/office/drawing/2014/main" xmlns="" val="20002"/>
                    </a:ext>
                  </a:extLst>
                </a:gridCol>
              </a:tblGrid>
              <a:tr h="0">
                <a:tc>
                  <a:txBody>
                    <a:bodyPr/>
                    <a:lstStyle/>
                    <a:p>
                      <a:pPr algn="ctr">
                        <a:lnSpc>
                          <a:spcPct val="100000"/>
                        </a:lnSpc>
                        <a:spcAft>
                          <a:spcPts val="0"/>
                        </a:spcAft>
                      </a:pPr>
                      <a:r>
                        <a:rPr lang="en-US" sz="1600" b="1" dirty="0" smtClean="0"/>
                        <a:t>PUE</a:t>
                      </a:r>
                      <a:endParaRPr lang="en-US" altLang="zh-CN" sz="1600" b="1" dirty="0">
                        <a:solidFill>
                          <a:schemeClr val="tx1"/>
                        </a:solidFill>
                        <a:latin typeface="微软雅黑" panose="020B0503020204020204" pitchFamily="34" charset="-122"/>
                        <a:ea typeface="微软雅黑" panose="020B0503020204020204" pitchFamily="34" charset="-122"/>
                      </a:endParaRPr>
                    </a:p>
                  </a:txBody>
                  <a:tcPr marL="120000" marR="120000" marT="62400" marB="6240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lnSpc>
                          <a:spcPct val="100000"/>
                        </a:lnSpc>
                        <a:spcAft>
                          <a:spcPts val="0"/>
                        </a:spcAft>
                      </a:pPr>
                      <a:r>
                        <a:rPr lang="en-US" sz="1600" b="1" dirty="0" err="1" smtClean="0"/>
                        <a:t>DCiE</a:t>
                      </a:r>
                      <a:endParaRPr lang="en-US" altLang="zh-CN" sz="1600" b="1" dirty="0">
                        <a:solidFill>
                          <a:schemeClr val="tx1"/>
                        </a:solidFill>
                        <a:latin typeface="微软雅黑" panose="020B0503020204020204" pitchFamily="34" charset="-122"/>
                        <a:ea typeface="微软雅黑" panose="020B0503020204020204" pitchFamily="34" charset="-122"/>
                      </a:endParaRPr>
                    </a:p>
                  </a:txBody>
                  <a:tcPr marL="120000" marR="120000" marT="62400" marB="62400" anchor="ctr">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lnSpc>
                          <a:spcPct val="100000"/>
                        </a:lnSpc>
                        <a:spcAft>
                          <a:spcPts val="0"/>
                        </a:spcAft>
                      </a:pPr>
                      <a:r>
                        <a:rPr lang="en-US" sz="1600" b="1" dirty="0" smtClean="0"/>
                        <a:t>Level of Efficiency</a:t>
                      </a:r>
                      <a:endParaRPr lang="en-US" altLang="zh-CN" sz="1600" b="1" dirty="0">
                        <a:solidFill>
                          <a:schemeClr val="tx1"/>
                        </a:solidFill>
                        <a:latin typeface="微软雅黑" panose="020B0503020204020204" pitchFamily="34" charset="-122"/>
                        <a:ea typeface="微软雅黑" panose="020B0503020204020204" pitchFamily="34" charset="-122"/>
                      </a:endParaRPr>
                    </a:p>
                  </a:txBody>
                  <a:tcPr marL="120000" marR="120000" marT="62400" marB="6240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xmlns="" val="10000"/>
                  </a:ext>
                </a:extLst>
              </a:tr>
              <a:tr h="0">
                <a:tc>
                  <a:txBody>
                    <a:bodyPr/>
                    <a:lstStyle/>
                    <a:p>
                      <a:pPr algn="ctr">
                        <a:lnSpc>
                          <a:spcPct val="100000"/>
                        </a:lnSpc>
                        <a:spcAft>
                          <a:spcPts val="0"/>
                        </a:spcAft>
                      </a:pPr>
                      <a:r>
                        <a:rPr lang="en-US" sz="1600" dirty="0" smtClean="0"/>
                        <a:t>3.0</a:t>
                      </a:r>
                      <a:endParaRPr lang="en-US" altLang="zh-CN" sz="1600" dirty="0">
                        <a:latin typeface="微软雅黑" panose="020B0503020204020204" pitchFamily="34" charset="-122"/>
                        <a:ea typeface="微软雅黑" panose="020B0503020204020204" pitchFamily="34" charset="-122"/>
                      </a:endParaRPr>
                    </a:p>
                  </a:txBody>
                  <a:tcPr marL="120000" marR="120000" marT="62400" marB="62400" anchor="ctr">
                    <a:lnL w="28575" cap="flat" cmpd="sng" algn="ctr">
                      <a:solidFill>
                        <a:schemeClr val="tx1"/>
                      </a:solidFill>
                      <a:prstDash val="solid"/>
                      <a:round/>
                      <a:headEnd type="none" w="med" len="med"/>
                      <a:tailEnd type="none" w="med" len="med"/>
                    </a:lnL>
                  </a:tcPr>
                </a:tc>
                <a:tc>
                  <a:txBody>
                    <a:bodyPr/>
                    <a:lstStyle/>
                    <a:p>
                      <a:pPr algn="ctr">
                        <a:lnSpc>
                          <a:spcPct val="100000"/>
                        </a:lnSpc>
                        <a:spcAft>
                          <a:spcPts val="0"/>
                        </a:spcAft>
                      </a:pPr>
                      <a:r>
                        <a:rPr lang="en-US" sz="1600" dirty="0" smtClean="0"/>
                        <a:t>33%</a:t>
                      </a:r>
                      <a:endParaRPr lang="en-US" altLang="zh-CN" sz="1600" dirty="0">
                        <a:latin typeface="微软雅黑" panose="020B0503020204020204" pitchFamily="34" charset="-122"/>
                        <a:ea typeface="微软雅黑" panose="020B0503020204020204" pitchFamily="34" charset="-122"/>
                      </a:endParaRPr>
                    </a:p>
                  </a:txBody>
                  <a:tcPr marL="120000" marR="120000" marT="62400" marB="62400" anchor="ctr"/>
                </a:tc>
                <a:tc>
                  <a:txBody>
                    <a:bodyPr/>
                    <a:lstStyle/>
                    <a:p>
                      <a:pPr algn="ctr">
                        <a:lnSpc>
                          <a:spcPct val="100000"/>
                        </a:lnSpc>
                        <a:spcAft>
                          <a:spcPts val="0"/>
                        </a:spcAft>
                      </a:pPr>
                      <a:r>
                        <a:rPr lang="en-US" sz="1600" dirty="0" smtClean="0"/>
                        <a:t>Very Inefficient</a:t>
                      </a:r>
                      <a:endParaRPr lang="en-US" altLang="zh-CN" sz="1600" dirty="0">
                        <a:latin typeface="微软雅黑" panose="020B0503020204020204" pitchFamily="34" charset="-122"/>
                        <a:ea typeface="微软雅黑" panose="020B0503020204020204" pitchFamily="34" charset="-122"/>
                      </a:endParaRPr>
                    </a:p>
                  </a:txBody>
                  <a:tcPr marL="120000" marR="120000" marT="62400" marB="62400" anchor="ct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1"/>
                  </a:ext>
                </a:extLst>
              </a:tr>
              <a:tr h="0">
                <a:tc>
                  <a:txBody>
                    <a:bodyPr/>
                    <a:lstStyle/>
                    <a:p>
                      <a:pPr algn="ctr">
                        <a:lnSpc>
                          <a:spcPct val="100000"/>
                        </a:lnSpc>
                        <a:spcAft>
                          <a:spcPts val="0"/>
                        </a:spcAft>
                      </a:pPr>
                      <a:r>
                        <a:rPr lang="en-US" sz="1600" dirty="0" smtClean="0"/>
                        <a:t>2.5</a:t>
                      </a:r>
                      <a:endParaRPr lang="en-US" altLang="zh-CN" sz="1600" dirty="0">
                        <a:latin typeface="微软雅黑" panose="020B0503020204020204" pitchFamily="34" charset="-122"/>
                        <a:ea typeface="微软雅黑" panose="020B0503020204020204" pitchFamily="34" charset="-122"/>
                      </a:endParaRPr>
                    </a:p>
                  </a:txBody>
                  <a:tcPr marL="120000" marR="120000" marT="62400" marB="62400" anchor="ctr">
                    <a:lnL w="28575" cap="flat" cmpd="sng" algn="ctr">
                      <a:solidFill>
                        <a:schemeClr val="tx1"/>
                      </a:solidFill>
                      <a:prstDash val="solid"/>
                      <a:round/>
                      <a:headEnd type="none" w="med" len="med"/>
                      <a:tailEnd type="none" w="med" len="med"/>
                    </a:lnL>
                  </a:tcPr>
                </a:tc>
                <a:tc>
                  <a:txBody>
                    <a:bodyPr/>
                    <a:lstStyle/>
                    <a:p>
                      <a:pPr algn="ctr">
                        <a:lnSpc>
                          <a:spcPct val="100000"/>
                        </a:lnSpc>
                        <a:spcAft>
                          <a:spcPts val="0"/>
                        </a:spcAft>
                      </a:pPr>
                      <a:r>
                        <a:rPr lang="en-US" sz="1600" dirty="0" smtClean="0"/>
                        <a:t>40%</a:t>
                      </a:r>
                      <a:endParaRPr lang="en-US" altLang="zh-CN" sz="1600" dirty="0">
                        <a:latin typeface="微软雅黑" panose="020B0503020204020204" pitchFamily="34" charset="-122"/>
                        <a:ea typeface="微软雅黑" panose="020B0503020204020204" pitchFamily="34" charset="-122"/>
                      </a:endParaRPr>
                    </a:p>
                  </a:txBody>
                  <a:tcPr marL="120000" marR="120000" marT="62400" marB="62400" anchor="ctr"/>
                </a:tc>
                <a:tc>
                  <a:txBody>
                    <a:bodyPr/>
                    <a:lstStyle/>
                    <a:p>
                      <a:pPr algn="ctr">
                        <a:lnSpc>
                          <a:spcPct val="100000"/>
                        </a:lnSpc>
                        <a:spcAft>
                          <a:spcPts val="0"/>
                        </a:spcAft>
                      </a:pPr>
                      <a:r>
                        <a:rPr lang="en-US" sz="1600" dirty="0" smtClean="0"/>
                        <a:t>Inefficient</a:t>
                      </a:r>
                      <a:endParaRPr lang="en-US" altLang="zh-CN" sz="1600" dirty="0">
                        <a:latin typeface="微软雅黑" panose="020B0503020204020204" pitchFamily="34" charset="-122"/>
                        <a:ea typeface="微软雅黑" panose="020B0503020204020204" pitchFamily="34" charset="-122"/>
                      </a:endParaRPr>
                    </a:p>
                  </a:txBody>
                  <a:tcPr marL="120000" marR="120000" marT="62400" marB="62400" anchor="ct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2"/>
                  </a:ext>
                </a:extLst>
              </a:tr>
              <a:tr h="0">
                <a:tc>
                  <a:txBody>
                    <a:bodyPr/>
                    <a:lstStyle/>
                    <a:p>
                      <a:pPr algn="ctr">
                        <a:lnSpc>
                          <a:spcPct val="100000"/>
                        </a:lnSpc>
                        <a:spcAft>
                          <a:spcPts val="0"/>
                        </a:spcAft>
                      </a:pPr>
                      <a:r>
                        <a:rPr lang="en-US" sz="1600" dirty="0" smtClean="0"/>
                        <a:t>2.0</a:t>
                      </a:r>
                      <a:endParaRPr lang="en-US" altLang="zh-CN" sz="1600" dirty="0">
                        <a:latin typeface="微软雅黑" panose="020B0503020204020204" pitchFamily="34" charset="-122"/>
                        <a:ea typeface="微软雅黑" panose="020B0503020204020204" pitchFamily="34" charset="-122"/>
                      </a:endParaRPr>
                    </a:p>
                  </a:txBody>
                  <a:tcPr marL="120000" marR="120000" marT="62400" marB="62400" anchor="ctr">
                    <a:lnL w="28575" cap="flat" cmpd="sng" algn="ctr">
                      <a:solidFill>
                        <a:schemeClr val="tx1"/>
                      </a:solidFill>
                      <a:prstDash val="solid"/>
                      <a:round/>
                      <a:headEnd type="none" w="med" len="med"/>
                      <a:tailEnd type="none" w="med" len="med"/>
                    </a:lnL>
                  </a:tcPr>
                </a:tc>
                <a:tc>
                  <a:txBody>
                    <a:bodyPr/>
                    <a:lstStyle/>
                    <a:p>
                      <a:pPr algn="ctr">
                        <a:lnSpc>
                          <a:spcPct val="100000"/>
                        </a:lnSpc>
                        <a:spcAft>
                          <a:spcPts val="0"/>
                        </a:spcAft>
                      </a:pPr>
                      <a:r>
                        <a:rPr lang="en-US" sz="1600" dirty="0" smtClean="0"/>
                        <a:t>50%</a:t>
                      </a:r>
                      <a:endParaRPr lang="en-US" altLang="zh-CN" sz="1600" dirty="0">
                        <a:latin typeface="微软雅黑" panose="020B0503020204020204" pitchFamily="34" charset="-122"/>
                        <a:ea typeface="微软雅黑" panose="020B0503020204020204" pitchFamily="34" charset="-122"/>
                      </a:endParaRPr>
                    </a:p>
                  </a:txBody>
                  <a:tcPr marL="120000" marR="120000" marT="62400" marB="62400" anchor="ctr"/>
                </a:tc>
                <a:tc>
                  <a:txBody>
                    <a:bodyPr/>
                    <a:lstStyle/>
                    <a:p>
                      <a:pPr algn="ctr">
                        <a:lnSpc>
                          <a:spcPct val="100000"/>
                        </a:lnSpc>
                        <a:spcAft>
                          <a:spcPts val="0"/>
                        </a:spcAft>
                      </a:pPr>
                      <a:r>
                        <a:rPr lang="en-US" sz="1600" dirty="0" smtClean="0"/>
                        <a:t>Average</a:t>
                      </a:r>
                      <a:endParaRPr lang="en-US" altLang="zh-CN" sz="1600" dirty="0">
                        <a:latin typeface="微软雅黑" panose="020B0503020204020204" pitchFamily="34" charset="-122"/>
                        <a:ea typeface="微软雅黑" panose="020B0503020204020204" pitchFamily="34" charset="-122"/>
                      </a:endParaRPr>
                    </a:p>
                  </a:txBody>
                  <a:tcPr marL="120000" marR="120000" marT="62400" marB="62400" anchor="ct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3"/>
                  </a:ext>
                </a:extLst>
              </a:tr>
              <a:tr h="0">
                <a:tc>
                  <a:txBody>
                    <a:bodyPr/>
                    <a:lstStyle/>
                    <a:p>
                      <a:pPr algn="ctr">
                        <a:lnSpc>
                          <a:spcPct val="100000"/>
                        </a:lnSpc>
                        <a:spcAft>
                          <a:spcPts val="0"/>
                        </a:spcAft>
                      </a:pPr>
                      <a:r>
                        <a:rPr lang="en-US" sz="1600" dirty="0" smtClean="0"/>
                        <a:t>1.5</a:t>
                      </a:r>
                      <a:endParaRPr lang="en-US" altLang="zh-CN" sz="1600" dirty="0">
                        <a:latin typeface="微软雅黑" panose="020B0503020204020204" pitchFamily="34" charset="-122"/>
                        <a:ea typeface="微软雅黑" panose="020B0503020204020204" pitchFamily="34" charset="-122"/>
                      </a:endParaRPr>
                    </a:p>
                  </a:txBody>
                  <a:tcPr marL="120000" marR="120000" marT="62400" marB="62400" anchor="ctr">
                    <a:lnL w="28575" cap="flat" cmpd="sng" algn="ctr">
                      <a:solidFill>
                        <a:schemeClr val="tx1"/>
                      </a:solidFill>
                      <a:prstDash val="solid"/>
                      <a:round/>
                      <a:headEnd type="none" w="med" len="med"/>
                      <a:tailEnd type="none" w="med" len="med"/>
                    </a:lnL>
                  </a:tcPr>
                </a:tc>
                <a:tc>
                  <a:txBody>
                    <a:bodyPr/>
                    <a:lstStyle/>
                    <a:p>
                      <a:pPr algn="ctr">
                        <a:lnSpc>
                          <a:spcPct val="100000"/>
                        </a:lnSpc>
                        <a:spcAft>
                          <a:spcPts val="0"/>
                        </a:spcAft>
                      </a:pPr>
                      <a:r>
                        <a:rPr lang="en-US" sz="1600" dirty="0" smtClean="0"/>
                        <a:t>67%</a:t>
                      </a:r>
                      <a:endParaRPr lang="en-US" altLang="zh-CN" sz="1600" dirty="0">
                        <a:latin typeface="微软雅黑" panose="020B0503020204020204" pitchFamily="34" charset="-122"/>
                        <a:ea typeface="微软雅黑" panose="020B0503020204020204" pitchFamily="34" charset="-122"/>
                      </a:endParaRPr>
                    </a:p>
                  </a:txBody>
                  <a:tcPr marL="120000" marR="120000" marT="62400" marB="62400" anchor="ctr"/>
                </a:tc>
                <a:tc>
                  <a:txBody>
                    <a:bodyPr/>
                    <a:lstStyle/>
                    <a:p>
                      <a:pPr algn="ctr">
                        <a:lnSpc>
                          <a:spcPct val="100000"/>
                        </a:lnSpc>
                        <a:spcAft>
                          <a:spcPts val="0"/>
                        </a:spcAft>
                      </a:pPr>
                      <a:r>
                        <a:rPr lang="en-US" sz="1600" dirty="0" smtClean="0"/>
                        <a:t>Efficient</a:t>
                      </a:r>
                      <a:endParaRPr lang="en-US" altLang="zh-CN" sz="1600" dirty="0">
                        <a:latin typeface="微软雅黑" panose="020B0503020204020204" pitchFamily="34" charset="-122"/>
                        <a:ea typeface="微软雅黑" panose="020B0503020204020204" pitchFamily="34" charset="-122"/>
                      </a:endParaRPr>
                    </a:p>
                  </a:txBody>
                  <a:tcPr marL="120000" marR="120000" marT="62400" marB="62400" anchor="ct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4"/>
                  </a:ext>
                </a:extLst>
              </a:tr>
              <a:tr h="0">
                <a:tc>
                  <a:txBody>
                    <a:bodyPr/>
                    <a:lstStyle/>
                    <a:p>
                      <a:pPr algn="ctr">
                        <a:lnSpc>
                          <a:spcPct val="100000"/>
                        </a:lnSpc>
                        <a:spcAft>
                          <a:spcPts val="0"/>
                        </a:spcAft>
                      </a:pPr>
                      <a:r>
                        <a:rPr lang="en-US" sz="1600" dirty="0" smtClean="0"/>
                        <a:t>1.2</a:t>
                      </a:r>
                      <a:endParaRPr lang="en-US" altLang="zh-CN" sz="1600" dirty="0">
                        <a:latin typeface="微软雅黑" panose="020B0503020204020204" pitchFamily="34" charset="-122"/>
                        <a:ea typeface="微软雅黑" panose="020B0503020204020204" pitchFamily="34" charset="-122"/>
                      </a:endParaRPr>
                    </a:p>
                  </a:txBody>
                  <a:tcPr marL="120000" marR="120000" marT="62400" marB="6240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600" dirty="0" smtClean="0"/>
                        <a:t>83%</a:t>
                      </a:r>
                      <a:endParaRPr lang="en-US" altLang="zh-CN" sz="1600" dirty="0">
                        <a:latin typeface="微软雅黑" panose="020B0503020204020204" pitchFamily="34" charset="-122"/>
                        <a:ea typeface="微软雅黑" panose="020B0503020204020204" pitchFamily="34" charset="-122"/>
                      </a:endParaRPr>
                    </a:p>
                  </a:txBody>
                  <a:tcPr marL="120000" marR="120000" marT="62400" marB="62400" anchor="ctr">
                    <a:lnB w="28575"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600" dirty="0" smtClean="0"/>
                        <a:t>Very Efficient</a:t>
                      </a:r>
                      <a:endParaRPr lang="en-US" altLang="zh-CN" sz="1600" dirty="0">
                        <a:latin typeface="微软雅黑" panose="020B0503020204020204" pitchFamily="34" charset="-122"/>
                        <a:ea typeface="微软雅黑" panose="020B0503020204020204" pitchFamily="34" charset="-122"/>
                      </a:endParaRPr>
                    </a:p>
                  </a:txBody>
                  <a:tcPr marL="120000" marR="120000" marT="62400" marB="6240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
        <p:nvSpPr>
          <p:cNvPr id="7" name="文本占位符 6"/>
          <p:cNvSpPr>
            <a:spLocks noGrp="1"/>
          </p:cNvSpPr>
          <p:nvPr>
            <p:ph type="body" sz="quarter" idx="12"/>
          </p:nvPr>
        </p:nvSpPr>
        <p:spPr/>
        <p:txBody>
          <a:bodyPr/>
          <a:lstStyle/>
          <a:p>
            <a:r>
              <a:rPr lang="en-US" altLang="zh-CN" smtClean="0"/>
              <a:t> Key Indicators of a Green DC</a:t>
            </a:r>
            <a:endParaRPr lang="zh-CN" altLang="en-US" dirty="0"/>
          </a:p>
        </p:txBody>
      </p:sp>
    </p:spTree>
    <p:extLst>
      <p:ext uri="{BB962C8B-B14F-4D97-AF65-F5344CB8AC3E}">
        <p14:creationId xmlns:p14="http://schemas.microsoft.com/office/powerpoint/2010/main" val="13853579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2"/>
          </p:nvPr>
        </p:nvSpPr>
        <p:spPr/>
        <p:txBody>
          <a:bodyPr/>
          <a:lstStyle/>
          <a:p>
            <a:r>
              <a:rPr lang="en-US" altLang="zh-CN" smtClean="0"/>
              <a:t>DC Infrastructure</a:t>
            </a:r>
            <a:endParaRPr lang="zh-CN" altLang="en-US" dirty="0"/>
          </a:p>
        </p:txBody>
      </p:sp>
      <p:grpSp>
        <p:nvGrpSpPr>
          <p:cNvPr id="2" name="组合 60"/>
          <p:cNvGrpSpPr>
            <a:grpSpLocks/>
          </p:cNvGrpSpPr>
          <p:nvPr/>
        </p:nvGrpSpPr>
        <p:grpSpPr bwMode="auto">
          <a:xfrm>
            <a:off x="1019175" y="1297254"/>
            <a:ext cx="10453691" cy="5012071"/>
            <a:chOff x="-347624" y="1368486"/>
            <a:chExt cx="5360530" cy="5012919"/>
          </a:xfrm>
        </p:grpSpPr>
        <p:graphicFrame>
          <p:nvGraphicFramePr>
            <p:cNvPr id="62" name="图表 60"/>
            <p:cNvGraphicFramePr>
              <a:graphicFrameLocks/>
            </p:cNvGraphicFramePr>
            <p:nvPr/>
          </p:nvGraphicFramePr>
          <p:xfrm>
            <a:off x="755576" y="2348880"/>
            <a:ext cx="3384376" cy="2520280"/>
          </p:xfrm>
          <a:graphic>
            <a:graphicData uri="http://schemas.openxmlformats.org/presentationml/2006/ole">
              <mc:AlternateContent xmlns:mc="http://schemas.openxmlformats.org/markup-compatibility/2006">
                <mc:Choice xmlns:v="urn:schemas-microsoft-com:vml" Requires="v">
                  <p:oleObj spid="_x0000_s1095" name="Worksheet" r:id="rId4" imgW="4267200" imgH="2638425" progId="">
                    <p:embed/>
                  </p:oleObj>
                </mc:Choice>
                <mc:Fallback>
                  <p:oleObj name="Worksheet" r:id="rId4" imgW="4267200" imgH="2638425"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2348880"/>
                          <a:ext cx="3384376" cy="25202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 name="Line 36"/>
            <p:cNvSpPr>
              <a:spLocks noChangeShapeType="1"/>
            </p:cNvSpPr>
            <p:nvPr/>
          </p:nvSpPr>
          <p:spPr bwMode="auto">
            <a:xfrm>
              <a:off x="3434919" y="4316826"/>
              <a:ext cx="254966" cy="288031"/>
            </a:xfrm>
            <a:prstGeom prst="line">
              <a:avLst/>
            </a:prstGeom>
            <a:noFill/>
            <a:ln w="57150">
              <a:solidFill>
                <a:srgbClr val="800000"/>
              </a:solidFill>
              <a:round/>
              <a:headEnd/>
              <a:tailEnd type="triangle" w="med" len="med"/>
            </a:ln>
          </p:spPr>
          <p:txBody>
            <a:bodyPr lIns="79180" tIns="39589" rIns="79180" bIns="39589">
              <a:spAutoFit/>
            </a:bodyPr>
            <a:lstStyle/>
            <a:p>
              <a:endParaRPr lang="en-US" altLang="zh-CN" dirty="0">
                <a:latin typeface="微软雅黑" panose="020B0503020204020204" pitchFamily="34" charset="-122"/>
                <a:ea typeface="微软雅黑" panose="020B0503020204020204" pitchFamily="34" charset="-122"/>
              </a:endParaRPr>
            </a:p>
          </p:txBody>
        </p:sp>
        <p:sp>
          <p:nvSpPr>
            <p:cNvPr id="64" name="Rectangle 37"/>
            <p:cNvSpPr>
              <a:spLocks noChangeArrowheads="1"/>
            </p:cNvSpPr>
            <p:nvPr/>
          </p:nvSpPr>
          <p:spPr bwMode="auto">
            <a:xfrm>
              <a:off x="4029092" y="2175705"/>
              <a:ext cx="983812" cy="787304"/>
            </a:xfrm>
            <a:prstGeom prst="rect">
              <a:avLst/>
            </a:prstGeom>
            <a:noFill/>
            <a:ln w="9525" algn="ctr">
              <a:solidFill>
                <a:srgbClr val="C0C0C0"/>
              </a:solidFill>
              <a:prstDash val="dash"/>
              <a:miter lim="800000"/>
              <a:headEnd/>
              <a:tailEnd/>
            </a:ln>
          </p:spPr>
          <p:txBody>
            <a:bodyPr wrap="square" lIns="83341" tIns="41669" rIns="83341" bIns="41669" anchor="ctr"/>
            <a:lstStyle/>
            <a:p>
              <a:pPr marL="180922" indent="-180922" eaLnBrk="0" hangingPunct="0">
                <a:buClr>
                  <a:srgbClr val="777777"/>
                </a:buClr>
                <a:buSzPct val="60000"/>
                <a:buFont typeface="Wingdings" pitchFamily="2" charset="2"/>
                <a:buChar char="l"/>
              </a:pPr>
              <a:r>
                <a:rPr lang="en-US" altLang="zh-CN" sz="1400" dirty="0" smtClean="0">
                  <a:solidFill>
                    <a:srgbClr val="000000"/>
                  </a:solidFill>
                  <a:latin typeface="微软雅黑" panose="020B0503020204020204" pitchFamily="34" charset="-122"/>
                  <a:ea typeface="微软雅黑" panose="020B0503020204020204" pitchFamily="34" charset="-122"/>
                </a:rPr>
                <a:t> Precise air supply cabinet</a:t>
              </a:r>
            </a:p>
            <a:p>
              <a:pPr marL="180922" indent="-180922" eaLnBrk="0" hangingPunct="0">
                <a:buClr>
                  <a:srgbClr val="777777"/>
                </a:buClr>
                <a:buSzPct val="60000"/>
                <a:buFont typeface="Wingdings" pitchFamily="2" charset="2"/>
                <a:buChar char="l"/>
              </a:pPr>
              <a:r>
                <a:rPr lang="en-US" altLang="zh-CN" sz="1400" dirty="0" smtClean="0">
                  <a:solidFill>
                    <a:srgbClr val="000000"/>
                  </a:solidFill>
                  <a:latin typeface="微软雅黑" panose="020B0503020204020204" pitchFamily="34" charset="-122"/>
                  <a:ea typeface="微软雅黑" panose="020B0503020204020204" pitchFamily="34" charset="-122"/>
                </a:rPr>
                <a:t> IT device cabinet</a:t>
              </a:r>
              <a:endParaRPr lang="en-US" altLang="zh-CN" sz="1400" dirty="0">
                <a:solidFill>
                  <a:srgbClr val="000000"/>
                </a:solidFill>
                <a:latin typeface="微软雅黑" panose="020B0503020204020204" pitchFamily="34" charset="-122"/>
                <a:ea typeface="微软雅黑" panose="020B0503020204020204" pitchFamily="34" charset="-122"/>
              </a:endParaRPr>
            </a:p>
          </p:txBody>
        </p:sp>
        <p:sp>
          <p:nvSpPr>
            <p:cNvPr id="65" name="Line 38"/>
            <p:cNvSpPr>
              <a:spLocks noChangeShapeType="1"/>
            </p:cNvSpPr>
            <p:nvPr/>
          </p:nvSpPr>
          <p:spPr bwMode="auto">
            <a:xfrm flipV="1">
              <a:off x="3757629" y="2708846"/>
              <a:ext cx="271463" cy="215900"/>
            </a:xfrm>
            <a:prstGeom prst="line">
              <a:avLst/>
            </a:prstGeom>
            <a:noFill/>
            <a:ln w="57150">
              <a:solidFill>
                <a:srgbClr val="800000"/>
              </a:solidFill>
              <a:round/>
              <a:headEnd/>
              <a:tailEnd type="triangle" w="med" len="med"/>
            </a:ln>
          </p:spPr>
          <p:txBody>
            <a:bodyPr lIns="79180" tIns="39589" rIns="79180" bIns="39589">
              <a:spAutoFit/>
            </a:bodyPr>
            <a:lstStyle/>
            <a:p>
              <a:endParaRPr lang="en-US" altLang="zh-CN" dirty="0">
                <a:latin typeface="微软雅黑" panose="020B0503020204020204" pitchFamily="34" charset="-122"/>
                <a:ea typeface="微软雅黑" panose="020B0503020204020204" pitchFamily="34" charset="-122"/>
              </a:endParaRPr>
            </a:p>
          </p:txBody>
        </p:sp>
        <p:sp>
          <p:nvSpPr>
            <p:cNvPr id="66" name="Rectangle 41"/>
            <p:cNvSpPr>
              <a:spLocks noChangeArrowheads="1"/>
            </p:cNvSpPr>
            <p:nvPr/>
          </p:nvSpPr>
          <p:spPr bwMode="auto">
            <a:xfrm>
              <a:off x="2876989" y="4664210"/>
              <a:ext cx="1270969" cy="1668463"/>
            </a:xfrm>
            <a:prstGeom prst="rect">
              <a:avLst/>
            </a:prstGeom>
            <a:noFill/>
            <a:ln w="9525" algn="ctr">
              <a:solidFill>
                <a:srgbClr val="C0C0C0"/>
              </a:solidFill>
              <a:prstDash val="dash"/>
              <a:miter lim="800000"/>
              <a:headEnd/>
              <a:tailEnd/>
            </a:ln>
          </p:spPr>
          <p:txBody>
            <a:bodyPr wrap="square" lIns="83341" tIns="41669" rIns="83341" bIns="41669" anchor="ctr"/>
            <a:lstStyle/>
            <a:p>
              <a:pPr marL="180922" indent="-180922" eaLnBrk="0" hangingPunct="0">
                <a:buClr>
                  <a:srgbClr val="777777"/>
                </a:buClr>
                <a:buSzPct val="60000"/>
                <a:buFont typeface="Wingdings" pitchFamily="2" charset="2"/>
                <a:buChar char="l"/>
              </a:pPr>
              <a:r>
                <a:rPr lang="en-US" altLang="zh-CN" sz="1400" dirty="0" smtClean="0">
                  <a:solidFill>
                    <a:srgbClr val="000000"/>
                  </a:solidFill>
                  <a:latin typeface="微软雅黑" panose="020B0503020204020204" pitchFamily="34" charset="-122"/>
                  <a:ea typeface="微软雅黑" panose="020B0503020204020204" pitchFamily="34" charset="-122"/>
                </a:rPr>
                <a:t>Diesel generator &amp; ATS</a:t>
              </a:r>
            </a:p>
            <a:p>
              <a:pPr marL="180922" indent="-180922" eaLnBrk="0" hangingPunct="0">
                <a:buClr>
                  <a:srgbClr val="777777"/>
                </a:buClr>
                <a:buSzPct val="60000"/>
                <a:buFont typeface="Wingdings" pitchFamily="2" charset="2"/>
                <a:buChar char="l"/>
              </a:pPr>
              <a:r>
                <a:rPr lang="en-US" altLang="zh-CN" sz="1400" dirty="0" smtClean="0">
                  <a:solidFill>
                    <a:srgbClr val="000000"/>
                  </a:solidFill>
                  <a:latin typeface="微软雅黑" panose="020B0503020204020204" pitchFamily="34" charset="-122"/>
                  <a:ea typeface="微软雅黑" panose="020B0503020204020204" pitchFamily="34" charset="-122"/>
                </a:rPr>
                <a:t>UPS</a:t>
              </a:r>
            </a:p>
            <a:p>
              <a:pPr marL="180922" indent="-180922" eaLnBrk="0" hangingPunct="0">
                <a:buClr>
                  <a:srgbClr val="777777"/>
                </a:buClr>
                <a:buSzPct val="60000"/>
                <a:buFont typeface="Wingdings" pitchFamily="2" charset="2"/>
                <a:buChar char="l"/>
              </a:pPr>
              <a:r>
                <a:rPr lang="en-US" altLang="zh-CN" sz="1400" dirty="0" smtClean="0">
                  <a:solidFill>
                    <a:srgbClr val="000000"/>
                  </a:solidFill>
                  <a:latin typeface="微软雅黑" panose="020B0503020204020204" pitchFamily="34" charset="-122"/>
                  <a:ea typeface="微软雅黑" panose="020B0503020204020204" pitchFamily="34" charset="-122"/>
                </a:rPr>
                <a:t>DC power cabinet</a:t>
              </a:r>
            </a:p>
            <a:p>
              <a:pPr marL="180922" indent="-180922" eaLnBrk="0" hangingPunct="0">
                <a:buClr>
                  <a:srgbClr val="777777"/>
                </a:buClr>
                <a:buSzPct val="60000"/>
                <a:buFont typeface="Wingdings" pitchFamily="2" charset="2"/>
                <a:buChar char="l"/>
              </a:pPr>
              <a:r>
                <a:rPr lang="en-US" altLang="zh-CN" sz="1400" dirty="0" smtClean="0">
                  <a:solidFill>
                    <a:srgbClr val="000000"/>
                  </a:solidFill>
                  <a:latin typeface="微软雅黑" panose="020B0503020204020204" pitchFamily="34" charset="-122"/>
                  <a:ea typeface="微软雅黑" panose="020B0503020204020204" pitchFamily="34" charset="-122"/>
                </a:rPr>
                <a:t>AC power cabinet</a:t>
              </a:r>
            </a:p>
            <a:p>
              <a:pPr marL="180922" indent="-180922" eaLnBrk="0" hangingPunct="0">
                <a:buClr>
                  <a:srgbClr val="777777"/>
                </a:buClr>
                <a:buSzPct val="60000"/>
                <a:buFont typeface="Wingdings" pitchFamily="2" charset="2"/>
                <a:buChar char="l"/>
              </a:pPr>
              <a:r>
                <a:rPr lang="en-US" altLang="zh-CN" sz="1400" dirty="0" smtClean="0">
                  <a:solidFill>
                    <a:srgbClr val="000000"/>
                  </a:solidFill>
                  <a:latin typeface="微软雅黑" panose="020B0503020204020204" pitchFamily="34" charset="-122"/>
                  <a:ea typeface="微软雅黑" panose="020B0503020204020204" pitchFamily="34" charset="-122"/>
                </a:rPr>
                <a:t>Static transfer switch</a:t>
              </a:r>
            </a:p>
            <a:p>
              <a:pPr marL="180922" indent="-180922" eaLnBrk="0" hangingPunct="0">
                <a:buClr>
                  <a:srgbClr val="777777"/>
                </a:buClr>
                <a:buSzPct val="60000"/>
                <a:buFont typeface="Wingdings" pitchFamily="2" charset="2"/>
                <a:buChar char="l"/>
              </a:pPr>
              <a:r>
                <a:rPr lang="en-US" altLang="zh-CN" sz="1400" dirty="0" smtClean="0">
                  <a:solidFill>
                    <a:srgbClr val="000000"/>
                  </a:solidFill>
                  <a:latin typeface="微软雅黑" panose="020B0503020204020204" pitchFamily="34" charset="-122"/>
                  <a:ea typeface="微软雅黑" panose="020B0503020204020204" pitchFamily="34" charset="-122"/>
                </a:rPr>
                <a:t>Battery and battery rack</a:t>
              </a:r>
            </a:p>
            <a:p>
              <a:pPr marL="180922" indent="-180922" eaLnBrk="0" hangingPunct="0">
                <a:buClr>
                  <a:srgbClr val="777777"/>
                </a:buClr>
                <a:buSzPct val="60000"/>
                <a:buFont typeface="Wingdings" pitchFamily="2" charset="2"/>
                <a:buChar char="l"/>
              </a:pPr>
              <a:r>
                <a:rPr lang="en-US" altLang="zh-CN" sz="1400" dirty="0" smtClean="0">
                  <a:solidFill>
                    <a:srgbClr val="000000"/>
                  </a:solidFill>
                  <a:latin typeface="微软雅黑" panose="020B0503020204020204" pitchFamily="34" charset="-122"/>
                  <a:ea typeface="微软雅黑" panose="020B0503020204020204" pitchFamily="34" charset="-122"/>
                </a:rPr>
                <a:t>Power cable</a:t>
              </a:r>
              <a:endParaRPr lang="en-US" altLang="zh-CN" sz="1400" dirty="0">
                <a:solidFill>
                  <a:srgbClr val="000000"/>
                </a:solidFill>
                <a:latin typeface="微软雅黑" panose="020B0503020204020204" pitchFamily="34" charset="-122"/>
                <a:ea typeface="微软雅黑" panose="020B0503020204020204" pitchFamily="34" charset="-122"/>
              </a:endParaRPr>
            </a:p>
          </p:txBody>
        </p:sp>
        <p:sp>
          <p:nvSpPr>
            <p:cNvPr id="67" name="Line 42"/>
            <p:cNvSpPr>
              <a:spLocks noChangeShapeType="1"/>
            </p:cNvSpPr>
            <p:nvPr/>
          </p:nvSpPr>
          <p:spPr bwMode="auto">
            <a:xfrm flipH="1">
              <a:off x="1786712" y="4666720"/>
              <a:ext cx="145485" cy="360039"/>
            </a:xfrm>
            <a:prstGeom prst="line">
              <a:avLst/>
            </a:prstGeom>
            <a:noFill/>
            <a:ln w="57150">
              <a:solidFill>
                <a:srgbClr val="800000"/>
              </a:solidFill>
              <a:round/>
              <a:headEnd/>
              <a:tailEnd type="triangle" w="med" len="med"/>
            </a:ln>
          </p:spPr>
          <p:txBody>
            <a:bodyPr lIns="79180" tIns="39589" rIns="79180" bIns="39589">
              <a:spAutoFit/>
            </a:bodyPr>
            <a:lstStyle/>
            <a:p>
              <a:endParaRPr lang="en-US" altLang="zh-CN" dirty="0">
                <a:latin typeface="微软雅黑" panose="020B0503020204020204" pitchFamily="34" charset="-122"/>
                <a:ea typeface="微软雅黑" panose="020B0503020204020204" pitchFamily="34" charset="-122"/>
              </a:endParaRPr>
            </a:p>
          </p:txBody>
        </p:sp>
        <p:sp>
          <p:nvSpPr>
            <p:cNvPr id="68" name="Rectangle 43"/>
            <p:cNvSpPr>
              <a:spLocks noChangeArrowheads="1"/>
            </p:cNvSpPr>
            <p:nvPr/>
          </p:nvSpPr>
          <p:spPr bwMode="auto">
            <a:xfrm>
              <a:off x="-273641" y="4292815"/>
              <a:ext cx="1616508" cy="1440113"/>
            </a:xfrm>
            <a:prstGeom prst="rect">
              <a:avLst/>
            </a:prstGeom>
            <a:noFill/>
            <a:ln w="9525" algn="ctr">
              <a:solidFill>
                <a:srgbClr val="C0C0C0"/>
              </a:solidFill>
              <a:prstDash val="dash"/>
              <a:miter lim="800000"/>
              <a:headEnd/>
              <a:tailEnd/>
            </a:ln>
          </p:spPr>
          <p:txBody>
            <a:bodyPr wrap="square" lIns="83341" tIns="41669" rIns="83341" bIns="41669" anchor="ctr"/>
            <a:lstStyle/>
            <a:p>
              <a:pPr marL="180922" indent="-180922" eaLnBrk="0" hangingPunct="0">
                <a:buClr>
                  <a:srgbClr val="777777"/>
                </a:buClr>
                <a:buSzPct val="60000"/>
                <a:buFont typeface="Wingdings" pitchFamily="2" charset="2"/>
                <a:buChar char="l"/>
              </a:pPr>
              <a:r>
                <a:rPr lang="en-US" altLang="zh-CN" sz="1400" dirty="0" smtClean="0">
                  <a:solidFill>
                    <a:srgbClr val="000000"/>
                  </a:solidFill>
                  <a:latin typeface="微软雅黑" panose="020B0503020204020204" pitchFamily="34" charset="-122"/>
                  <a:ea typeface="微软雅黑" panose="020B0503020204020204" pitchFamily="34" charset="-122"/>
                </a:rPr>
                <a:t>Cable rack</a:t>
              </a:r>
            </a:p>
            <a:p>
              <a:pPr marL="180922" indent="-180922" eaLnBrk="0" hangingPunct="0">
                <a:buClr>
                  <a:srgbClr val="777777"/>
                </a:buClr>
                <a:buSzPct val="60000"/>
                <a:buFont typeface="Wingdings" pitchFamily="2" charset="2"/>
                <a:buChar char="l"/>
              </a:pPr>
              <a:r>
                <a:rPr lang="en-US" altLang="zh-CN" sz="1400" dirty="0" smtClean="0">
                  <a:solidFill>
                    <a:srgbClr val="000000"/>
                  </a:solidFill>
                  <a:latin typeface="微软雅黑" panose="020B0503020204020204" pitchFamily="34" charset="-122"/>
                  <a:ea typeface="微软雅黑" panose="020B0503020204020204" pitchFamily="34" charset="-122"/>
                </a:rPr>
                <a:t>Optical fiber distribution frame</a:t>
              </a:r>
            </a:p>
            <a:p>
              <a:pPr marL="180922" indent="-180922" eaLnBrk="0" hangingPunct="0">
                <a:buClr>
                  <a:srgbClr val="777777"/>
                </a:buClr>
                <a:buSzPct val="60000"/>
                <a:buFont typeface="Wingdings" pitchFamily="2" charset="2"/>
                <a:buChar char="l"/>
              </a:pPr>
              <a:r>
                <a:rPr lang="en-US" altLang="zh-CN" sz="1400" dirty="0" smtClean="0">
                  <a:solidFill>
                    <a:srgbClr val="000000"/>
                  </a:solidFill>
                  <a:latin typeface="微软雅黑" panose="020B0503020204020204" pitchFamily="34" charset="-122"/>
                  <a:ea typeface="微软雅黑" panose="020B0503020204020204" pitchFamily="34" charset="-122"/>
                </a:rPr>
                <a:t>Cable and fiber</a:t>
              </a:r>
            </a:p>
            <a:p>
              <a:pPr marL="180922" indent="-180922" eaLnBrk="0" hangingPunct="0">
                <a:buClr>
                  <a:srgbClr val="777777"/>
                </a:buClr>
                <a:buSzPct val="60000"/>
                <a:buFont typeface="Wingdings" pitchFamily="2" charset="2"/>
                <a:buChar char="l"/>
              </a:pPr>
              <a:r>
                <a:rPr lang="en-US" altLang="zh-CN" sz="1400" dirty="0" smtClean="0">
                  <a:solidFill>
                    <a:srgbClr val="000000"/>
                  </a:solidFill>
                  <a:latin typeface="微软雅黑" panose="020B0503020204020204" pitchFamily="34" charset="-122"/>
                  <a:ea typeface="微软雅黑" panose="020B0503020204020204" pitchFamily="34" charset="-122"/>
                </a:rPr>
                <a:t>Identifier</a:t>
              </a:r>
            </a:p>
            <a:p>
              <a:pPr marL="180922" indent="-180922" eaLnBrk="0" hangingPunct="0">
                <a:buClr>
                  <a:srgbClr val="777777"/>
                </a:buClr>
                <a:buSzPct val="60000"/>
                <a:buFont typeface="Wingdings" pitchFamily="2" charset="2"/>
                <a:buChar char="l"/>
              </a:pPr>
              <a:r>
                <a:rPr lang="en-US" altLang="zh-CN" sz="1400" dirty="0" smtClean="0">
                  <a:solidFill>
                    <a:srgbClr val="000000"/>
                  </a:solidFill>
                  <a:latin typeface="微软雅黑" panose="020B0503020204020204" pitchFamily="34" charset="-122"/>
                  <a:ea typeface="微软雅黑" panose="020B0503020204020204" pitchFamily="34" charset="-122"/>
                </a:rPr>
                <a:t>Cable support</a:t>
              </a:r>
              <a:endParaRPr lang="en-US" altLang="zh-CN" sz="1400" dirty="0">
                <a:latin typeface="微软雅黑" panose="020B0503020204020204" pitchFamily="34" charset="-122"/>
                <a:ea typeface="微软雅黑" panose="020B0503020204020204" pitchFamily="34" charset="-122"/>
              </a:endParaRPr>
            </a:p>
          </p:txBody>
        </p:sp>
        <p:sp>
          <p:nvSpPr>
            <p:cNvPr id="69" name="Rectangle 45"/>
            <p:cNvSpPr>
              <a:spLocks noChangeArrowheads="1"/>
            </p:cNvSpPr>
            <p:nvPr/>
          </p:nvSpPr>
          <p:spPr bwMode="auto">
            <a:xfrm>
              <a:off x="1043608" y="1388001"/>
              <a:ext cx="1310573" cy="840243"/>
            </a:xfrm>
            <a:prstGeom prst="rect">
              <a:avLst/>
            </a:prstGeom>
            <a:noFill/>
            <a:ln w="9525" algn="ctr">
              <a:solidFill>
                <a:srgbClr val="C0C0C0"/>
              </a:solidFill>
              <a:prstDash val="dash"/>
              <a:miter lim="800000"/>
              <a:headEnd/>
              <a:tailEnd/>
            </a:ln>
          </p:spPr>
          <p:txBody>
            <a:bodyPr wrap="square" lIns="83341" tIns="41669" rIns="83341" bIns="41669" anchor="ctr"/>
            <a:lstStyle/>
            <a:p>
              <a:pPr marL="180922" indent="-180922" eaLnBrk="0" hangingPunct="0">
                <a:buClr>
                  <a:srgbClr val="777777"/>
                </a:buClr>
                <a:buSzPct val="60000"/>
                <a:buFont typeface="Wingdings" pitchFamily="2" charset="2"/>
                <a:buChar char="l"/>
              </a:pPr>
              <a:r>
                <a:rPr lang="en-US" altLang="zh-CN" sz="1400" dirty="0" smtClean="0">
                  <a:solidFill>
                    <a:srgbClr val="000000"/>
                  </a:solidFill>
                  <a:latin typeface="微软雅黑" panose="020B0503020204020204" pitchFamily="34" charset="-122"/>
                  <a:ea typeface="微软雅黑" panose="020B0503020204020204" pitchFamily="34" charset="-122"/>
                </a:rPr>
                <a:t>Fire detection system</a:t>
              </a:r>
            </a:p>
            <a:p>
              <a:pPr marL="180922" indent="-180922" eaLnBrk="0" hangingPunct="0">
                <a:buClr>
                  <a:srgbClr val="777777"/>
                </a:buClr>
                <a:buSzPct val="60000"/>
                <a:buFont typeface="Wingdings" pitchFamily="2" charset="2"/>
                <a:buChar char="l"/>
              </a:pPr>
              <a:r>
                <a:rPr lang="en-US" altLang="zh-CN" sz="1400" dirty="0" smtClean="0">
                  <a:solidFill>
                    <a:srgbClr val="000000"/>
                  </a:solidFill>
                  <a:latin typeface="微软雅黑" panose="020B0503020204020204" pitchFamily="34" charset="-122"/>
                  <a:ea typeface="微软雅黑" panose="020B0503020204020204" pitchFamily="34" charset="-122"/>
                </a:rPr>
                <a:t>Smoke detection system</a:t>
              </a:r>
            </a:p>
            <a:p>
              <a:pPr marL="180922" indent="-180922" eaLnBrk="0" hangingPunct="0">
                <a:buClr>
                  <a:srgbClr val="777777"/>
                </a:buClr>
                <a:buSzPct val="60000"/>
                <a:buFont typeface="Wingdings" pitchFamily="2" charset="2"/>
                <a:buChar char="l"/>
              </a:pPr>
              <a:r>
                <a:rPr lang="en-US" altLang="zh-CN" sz="1400" dirty="0" smtClean="0">
                  <a:solidFill>
                    <a:srgbClr val="000000"/>
                  </a:solidFill>
                  <a:latin typeface="微软雅黑" panose="020B0503020204020204" pitchFamily="34" charset="-122"/>
                  <a:ea typeface="微软雅黑" panose="020B0503020204020204" pitchFamily="34" charset="-122"/>
                </a:rPr>
                <a:t>Fire extinguishing system</a:t>
              </a:r>
              <a:endParaRPr lang="en-US" altLang="zh-CN" sz="1400" dirty="0">
                <a:solidFill>
                  <a:srgbClr val="000000"/>
                </a:solidFill>
                <a:latin typeface="微软雅黑" panose="020B0503020204020204" pitchFamily="34" charset="-122"/>
                <a:ea typeface="微软雅黑" panose="020B0503020204020204" pitchFamily="34" charset="-122"/>
              </a:endParaRPr>
            </a:p>
          </p:txBody>
        </p:sp>
        <p:sp>
          <p:nvSpPr>
            <p:cNvPr id="70" name="Line 46"/>
            <p:cNvSpPr>
              <a:spLocks noChangeShapeType="1"/>
            </p:cNvSpPr>
            <p:nvPr/>
          </p:nvSpPr>
          <p:spPr bwMode="auto">
            <a:xfrm flipH="1" flipV="1">
              <a:off x="1834009" y="2205608"/>
              <a:ext cx="163513" cy="360363"/>
            </a:xfrm>
            <a:prstGeom prst="line">
              <a:avLst/>
            </a:prstGeom>
            <a:noFill/>
            <a:ln w="57150">
              <a:solidFill>
                <a:srgbClr val="800000"/>
              </a:solidFill>
              <a:round/>
              <a:headEnd/>
              <a:tailEnd type="triangle" w="med" len="med"/>
            </a:ln>
          </p:spPr>
          <p:txBody>
            <a:bodyPr lIns="79180" tIns="39589" rIns="79180" bIns="39589">
              <a:spAutoFit/>
            </a:bodyPr>
            <a:lstStyle/>
            <a:p>
              <a:endParaRPr lang="en-US" altLang="zh-CN" dirty="0">
                <a:latin typeface="微软雅黑" panose="020B0503020204020204" pitchFamily="34" charset="-122"/>
                <a:ea typeface="微软雅黑" panose="020B0503020204020204" pitchFamily="34" charset="-122"/>
              </a:endParaRPr>
            </a:p>
          </p:txBody>
        </p:sp>
        <p:sp>
          <p:nvSpPr>
            <p:cNvPr id="71" name="Rectangle 47"/>
            <p:cNvSpPr>
              <a:spLocks noChangeArrowheads="1"/>
            </p:cNvSpPr>
            <p:nvPr/>
          </p:nvSpPr>
          <p:spPr bwMode="auto">
            <a:xfrm>
              <a:off x="4120418" y="3176502"/>
              <a:ext cx="892488" cy="1443525"/>
            </a:xfrm>
            <a:prstGeom prst="rect">
              <a:avLst/>
            </a:prstGeom>
            <a:noFill/>
            <a:ln w="9525" algn="ctr">
              <a:solidFill>
                <a:srgbClr val="C0C0C0"/>
              </a:solidFill>
              <a:prstDash val="dash"/>
              <a:miter lim="800000"/>
              <a:headEnd/>
              <a:tailEnd/>
            </a:ln>
          </p:spPr>
          <p:txBody>
            <a:bodyPr wrap="square" lIns="83341" tIns="41669" rIns="83341" bIns="41669" anchor="ctr"/>
            <a:lstStyle/>
            <a:p>
              <a:pPr marL="180922" indent="-180922" eaLnBrk="0" hangingPunct="0">
                <a:buClr>
                  <a:srgbClr val="777777"/>
                </a:buClr>
                <a:buSzPct val="60000"/>
                <a:buFont typeface="Wingdings" pitchFamily="2" charset="2"/>
                <a:buChar char="l"/>
              </a:pPr>
              <a:r>
                <a:rPr lang="en-US" altLang="zh-CN" sz="1400" dirty="0" smtClean="0">
                  <a:solidFill>
                    <a:srgbClr val="000000"/>
                  </a:solidFill>
                  <a:latin typeface="微软雅黑" panose="020B0503020204020204" pitchFamily="34" charset="-122"/>
                  <a:ea typeface="微软雅黑" panose="020B0503020204020204" pitchFamily="34" charset="-122"/>
                </a:rPr>
                <a:t>Layout</a:t>
              </a:r>
            </a:p>
            <a:p>
              <a:pPr marL="180922" indent="-180922" eaLnBrk="0" hangingPunct="0">
                <a:buClr>
                  <a:srgbClr val="777777"/>
                </a:buClr>
                <a:buSzPct val="60000"/>
                <a:buFont typeface="Wingdings" pitchFamily="2" charset="2"/>
                <a:buChar char="l"/>
              </a:pPr>
              <a:r>
                <a:rPr lang="en-US" altLang="zh-CN" sz="1400" dirty="0" smtClean="0">
                  <a:solidFill>
                    <a:srgbClr val="000000"/>
                  </a:solidFill>
                  <a:latin typeface="微软雅黑" panose="020B0503020204020204" pitchFamily="34" charset="-122"/>
                  <a:ea typeface="微软雅黑" panose="020B0503020204020204" pitchFamily="34" charset="-122"/>
                </a:rPr>
                <a:t>Door and window</a:t>
              </a:r>
            </a:p>
            <a:p>
              <a:pPr marL="180922" indent="-180922" eaLnBrk="0" hangingPunct="0">
                <a:buClr>
                  <a:srgbClr val="777777"/>
                </a:buClr>
                <a:buSzPct val="60000"/>
                <a:buFont typeface="Wingdings" pitchFamily="2" charset="2"/>
                <a:buChar char="l"/>
              </a:pPr>
              <a:r>
                <a:rPr lang="en-US" altLang="zh-CN" sz="1400" dirty="0" smtClean="0">
                  <a:solidFill>
                    <a:srgbClr val="000000"/>
                  </a:solidFill>
                  <a:latin typeface="微软雅黑" panose="020B0503020204020204" pitchFamily="34" charset="-122"/>
                  <a:ea typeface="微软雅黑" panose="020B0503020204020204" pitchFamily="34" charset="-122"/>
                </a:rPr>
                <a:t>Wall and ceiling</a:t>
              </a:r>
            </a:p>
            <a:p>
              <a:pPr marL="180922" indent="-180922" eaLnBrk="0" hangingPunct="0">
                <a:buClr>
                  <a:srgbClr val="777777"/>
                </a:buClr>
                <a:buSzPct val="60000"/>
                <a:buFont typeface="Wingdings" pitchFamily="2" charset="2"/>
                <a:buChar char="l"/>
              </a:pPr>
              <a:r>
                <a:rPr lang="en-US" altLang="zh-CN" sz="1400" dirty="0" smtClean="0">
                  <a:solidFill>
                    <a:srgbClr val="000000"/>
                  </a:solidFill>
                  <a:latin typeface="微软雅黑" panose="020B0503020204020204" pitchFamily="34" charset="-122"/>
                  <a:ea typeface="微软雅黑" panose="020B0503020204020204" pitchFamily="34" charset="-122"/>
                </a:rPr>
                <a:t>Raised floor</a:t>
              </a:r>
            </a:p>
            <a:p>
              <a:pPr marL="180922" indent="-180922" eaLnBrk="0" hangingPunct="0">
                <a:buClr>
                  <a:srgbClr val="777777"/>
                </a:buClr>
                <a:buSzPct val="60000"/>
                <a:buFont typeface="Wingdings" pitchFamily="2" charset="2"/>
                <a:buChar char="l"/>
              </a:pPr>
              <a:r>
                <a:rPr lang="en-US" altLang="zh-CN" sz="1400" dirty="0" smtClean="0">
                  <a:solidFill>
                    <a:srgbClr val="000000"/>
                  </a:solidFill>
                  <a:latin typeface="微软雅黑" panose="020B0503020204020204" pitchFamily="34" charset="-122"/>
                  <a:ea typeface="微软雅黑" panose="020B0503020204020204" pitchFamily="34" charset="-122"/>
                </a:rPr>
                <a:t>Lighting</a:t>
              </a:r>
              <a:endParaRPr lang="en-US" altLang="zh-CN" sz="1400" dirty="0">
                <a:solidFill>
                  <a:srgbClr val="000000"/>
                </a:solidFill>
                <a:latin typeface="微软雅黑" panose="020B0503020204020204" pitchFamily="34" charset="-122"/>
                <a:ea typeface="微软雅黑" panose="020B0503020204020204" pitchFamily="34" charset="-122"/>
              </a:endParaRPr>
            </a:p>
          </p:txBody>
        </p:sp>
        <p:sp>
          <p:nvSpPr>
            <p:cNvPr id="72" name="Line 48"/>
            <p:cNvSpPr>
              <a:spLocks noChangeShapeType="1"/>
            </p:cNvSpPr>
            <p:nvPr/>
          </p:nvSpPr>
          <p:spPr bwMode="auto">
            <a:xfrm flipV="1">
              <a:off x="2832547" y="2105199"/>
              <a:ext cx="133350" cy="365125"/>
            </a:xfrm>
            <a:prstGeom prst="line">
              <a:avLst/>
            </a:prstGeom>
            <a:noFill/>
            <a:ln w="57150">
              <a:solidFill>
                <a:srgbClr val="800000"/>
              </a:solidFill>
              <a:round/>
              <a:headEnd/>
              <a:tailEnd type="triangle" w="med" len="med"/>
            </a:ln>
          </p:spPr>
          <p:txBody>
            <a:bodyPr lIns="79180" tIns="39589" rIns="79180" bIns="39589">
              <a:spAutoFit/>
            </a:bodyPr>
            <a:lstStyle/>
            <a:p>
              <a:endParaRPr lang="en-US" altLang="zh-CN" dirty="0">
                <a:latin typeface="微软雅黑" panose="020B0503020204020204" pitchFamily="34" charset="-122"/>
                <a:ea typeface="微软雅黑" panose="020B0503020204020204" pitchFamily="34" charset="-122"/>
              </a:endParaRPr>
            </a:p>
          </p:txBody>
        </p:sp>
        <p:sp>
          <p:nvSpPr>
            <p:cNvPr id="73" name="Rectangle 49"/>
            <p:cNvSpPr>
              <a:spLocks noChangeArrowheads="1"/>
            </p:cNvSpPr>
            <p:nvPr/>
          </p:nvSpPr>
          <p:spPr bwMode="auto">
            <a:xfrm>
              <a:off x="2624961" y="1368486"/>
              <a:ext cx="2375050" cy="691703"/>
            </a:xfrm>
            <a:prstGeom prst="rect">
              <a:avLst/>
            </a:prstGeom>
            <a:noFill/>
            <a:ln w="9525" algn="ctr">
              <a:solidFill>
                <a:srgbClr val="C0C0C0"/>
              </a:solidFill>
              <a:prstDash val="dash"/>
              <a:miter lim="800000"/>
              <a:headEnd/>
              <a:tailEnd/>
            </a:ln>
          </p:spPr>
          <p:txBody>
            <a:bodyPr wrap="square" lIns="83341" tIns="41669" rIns="83341" bIns="41669" anchor="ctr"/>
            <a:lstStyle/>
            <a:p>
              <a:pPr marL="180922" indent="-180922" eaLnBrk="0" hangingPunct="0">
                <a:buClr>
                  <a:srgbClr val="777777"/>
                </a:buClr>
                <a:buSzPct val="60000"/>
                <a:buFont typeface="Wingdings" pitchFamily="2" charset="2"/>
                <a:buChar char="l"/>
              </a:pPr>
              <a:r>
                <a:rPr lang="en-US" altLang="zh-CN" sz="1400" dirty="0" smtClean="0">
                  <a:solidFill>
                    <a:srgbClr val="000000"/>
                  </a:solidFill>
                  <a:latin typeface="微软雅黑" panose="020B0503020204020204" pitchFamily="34" charset="-122"/>
                  <a:ea typeface="微软雅黑" panose="020B0503020204020204" pitchFamily="34" charset="-122"/>
                </a:rPr>
                <a:t>Transient voltage surge suppression equipment</a:t>
              </a:r>
            </a:p>
            <a:p>
              <a:pPr marL="180922" indent="-180922" eaLnBrk="0" hangingPunct="0">
                <a:buClr>
                  <a:srgbClr val="777777"/>
                </a:buClr>
                <a:buSzPct val="60000"/>
                <a:buFont typeface="Wingdings" pitchFamily="2" charset="2"/>
                <a:buChar char="l"/>
              </a:pPr>
              <a:r>
                <a:rPr lang="en-US" altLang="zh-CN" sz="1400" dirty="0" smtClean="0">
                  <a:solidFill>
                    <a:srgbClr val="000000"/>
                  </a:solidFill>
                  <a:latin typeface="微软雅黑" panose="020B0503020204020204" pitchFamily="34" charset="-122"/>
                  <a:ea typeface="微软雅黑" panose="020B0503020204020204" pitchFamily="34" charset="-122"/>
                </a:rPr>
                <a:t>Grounding protection system</a:t>
              </a:r>
              <a:endParaRPr lang="en-US" altLang="zh-CN" sz="1400" dirty="0">
                <a:solidFill>
                  <a:srgbClr val="000000"/>
                </a:solidFill>
                <a:latin typeface="微软雅黑" panose="020B0503020204020204" pitchFamily="34" charset="-122"/>
                <a:ea typeface="微软雅黑" panose="020B0503020204020204" pitchFamily="34" charset="-122"/>
              </a:endParaRPr>
            </a:p>
          </p:txBody>
        </p:sp>
        <p:sp>
          <p:nvSpPr>
            <p:cNvPr id="74" name="Line 108"/>
            <p:cNvSpPr>
              <a:spLocks noChangeShapeType="1"/>
            </p:cNvSpPr>
            <p:nvPr/>
          </p:nvSpPr>
          <p:spPr bwMode="auto">
            <a:xfrm>
              <a:off x="3788094" y="3501008"/>
              <a:ext cx="331788" cy="0"/>
            </a:xfrm>
            <a:prstGeom prst="line">
              <a:avLst/>
            </a:prstGeom>
            <a:noFill/>
            <a:ln w="57150">
              <a:solidFill>
                <a:srgbClr val="800000"/>
              </a:solidFill>
              <a:round/>
              <a:headEnd/>
              <a:tailEnd type="triangle" w="med" len="med"/>
            </a:ln>
          </p:spPr>
          <p:txBody>
            <a:bodyPr lIns="79180" tIns="39589" rIns="79180" bIns="39589">
              <a:spAutoFit/>
            </a:bodyPr>
            <a:lstStyle/>
            <a:p>
              <a:endParaRPr lang="en-US" altLang="zh-CN" dirty="0">
                <a:latin typeface="微软雅黑" panose="020B0503020204020204" pitchFamily="34" charset="-122"/>
                <a:ea typeface="微软雅黑" panose="020B0503020204020204" pitchFamily="34" charset="-122"/>
              </a:endParaRPr>
            </a:p>
          </p:txBody>
        </p:sp>
        <p:sp>
          <p:nvSpPr>
            <p:cNvPr id="75" name="Rectangle 27"/>
            <p:cNvSpPr>
              <a:spLocks noChangeArrowheads="1"/>
            </p:cNvSpPr>
            <p:nvPr/>
          </p:nvSpPr>
          <p:spPr bwMode="auto">
            <a:xfrm rot="20875838">
              <a:off x="2715072" y="2893378"/>
              <a:ext cx="1058862" cy="267518"/>
            </a:xfrm>
            <a:prstGeom prst="rect">
              <a:avLst/>
            </a:prstGeom>
            <a:noFill/>
            <a:ln w="9525" algn="ctr">
              <a:noFill/>
              <a:miter lim="800000"/>
              <a:headEnd/>
              <a:tailEnd/>
            </a:ln>
          </p:spPr>
          <p:txBody>
            <a:bodyPr lIns="97241" tIns="48623" rIns="97241" bIns="48623">
              <a:spAutoFit/>
            </a:bodyPr>
            <a:lstStyle/>
            <a:p>
              <a:pPr algn="ctr" defTabSz="972854"/>
              <a:r>
                <a:rPr kumimoji="1" lang="en-US" altLang="zh-CN" sz="1100" b="1" dirty="0" smtClean="0">
                  <a:solidFill>
                    <a:schemeClr val="bg1"/>
                  </a:solidFill>
                  <a:latin typeface="微软雅黑" panose="020B0503020204020204" pitchFamily="34" charset="-122"/>
                  <a:ea typeface="微软雅黑" panose="020B0503020204020204" pitchFamily="34" charset="-122"/>
                </a:rPr>
                <a:t>Cabinet system</a:t>
              </a:r>
              <a:endParaRPr kumimoji="1" lang="en-US" altLang="zh-CN" sz="1100" b="1" dirty="0">
                <a:solidFill>
                  <a:schemeClr val="bg1"/>
                </a:solidFill>
                <a:latin typeface="微软雅黑" panose="020B0503020204020204" pitchFamily="34" charset="-122"/>
                <a:ea typeface="微软雅黑" panose="020B0503020204020204" pitchFamily="34" charset="-122"/>
              </a:endParaRPr>
            </a:p>
          </p:txBody>
        </p:sp>
        <p:sp>
          <p:nvSpPr>
            <p:cNvPr id="76" name="Rectangle 33"/>
            <p:cNvSpPr>
              <a:spLocks noChangeArrowheads="1"/>
            </p:cNvSpPr>
            <p:nvPr/>
          </p:nvSpPr>
          <p:spPr bwMode="auto">
            <a:xfrm>
              <a:off x="2674197" y="3212517"/>
              <a:ext cx="1175070" cy="267518"/>
            </a:xfrm>
            <a:prstGeom prst="rect">
              <a:avLst/>
            </a:prstGeom>
            <a:noFill/>
            <a:ln w="9525" algn="ctr">
              <a:noFill/>
              <a:miter lim="800000"/>
              <a:headEnd/>
              <a:tailEnd/>
            </a:ln>
          </p:spPr>
          <p:txBody>
            <a:bodyPr wrap="square" lIns="97241" tIns="48623" rIns="97241" bIns="48623">
              <a:spAutoFit/>
            </a:bodyPr>
            <a:lstStyle/>
            <a:p>
              <a:pPr algn="ctr" defTabSz="972854"/>
              <a:r>
                <a:rPr kumimoji="1" lang="en-US" altLang="zh-CN" sz="1100" b="1" dirty="0" smtClean="0">
                  <a:solidFill>
                    <a:schemeClr val="bg1"/>
                  </a:solidFill>
                  <a:latin typeface="微软雅黑" panose="020B0503020204020204" pitchFamily="34" charset="-122"/>
                  <a:ea typeface="微软雅黑" panose="020B0503020204020204" pitchFamily="34" charset="-122"/>
                </a:rPr>
                <a:t>Interior fitment</a:t>
              </a:r>
              <a:endParaRPr kumimoji="1" lang="en-US" altLang="zh-CN" sz="1100" b="1" dirty="0">
                <a:solidFill>
                  <a:schemeClr val="bg1"/>
                </a:solidFill>
                <a:latin typeface="微软雅黑" panose="020B0503020204020204" pitchFamily="34" charset="-122"/>
                <a:ea typeface="微软雅黑" panose="020B0503020204020204" pitchFamily="34" charset="-122"/>
              </a:endParaRPr>
            </a:p>
          </p:txBody>
        </p:sp>
        <p:sp>
          <p:nvSpPr>
            <p:cNvPr id="77" name="Rectangle 30"/>
            <p:cNvSpPr>
              <a:spLocks noChangeArrowheads="1"/>
            </p:cNvSpPr>
            <p:nvPr/>
          </p:nvSpPr>
          <p:spPr bwMode="auto">
            <a:xfrm>
              <a:off x="2469618" y="3573939"/>
              <a:ext cx="656868" cy="436823"/>
            </a:xfrm>
            <a:prstGeom prst="rect">
              <a:avLst/>
            </a:prstGeom>
            <a:noFill/>
            <a:ln w="9525" algn="ctr">
              <a:noFill/>
              <a:miter lim="800000"/>
              <a:headEnd/>
              <a:tailEnd/>
            </a:ln>
          </p:spPr>
          <p:txBody>
            <a:bodyPr wrap="square" lIns="97241" tIns="48623" rIns="97241" bIns="48623">
              <a:spAutoFit/>
            </a:bodyPr>
            <a:lstStyle/>
            <a:p>
              <a:pPr algn="ctr" defTabSz="972854"/>
              <a:r>
                <a:rPr kumimoji="1" lang="en-US" altLang="zh-CN" sz="1100" b="1" dirty="0" smtClean="0">
                  <a:solidFill>
                    <a:schemeClr val="bg1"/>
                  </a:solidFill>
                  <a:latin typeface="微软雅黑" panose="020B0503020204020204" pitchFamily="34" charset="-122"/>
                  <a:ea typeface="微软雅黑" panose="020B0503020204020204" pitchFamily="34" charset="-122"/>
                </a:rPr>
                <a:t>Power supply system</a:t>
              </a:r>
              <a:endParaRPr kumimoji="1" lang="en-US" altLang="zh-CN" sz="1100" b="1" dirty="0">
                <a:solidFill>
                  <a:schemeClr val="bg1"/>
                </a:solidFill>
                <a:latin typeface="微软雅黑" panose="020B0503020204020204" pitchFamily="34" charset="-122"/>
                <a:ea typeface="微软雅黑" panose="020B0503020204020204" pitchFamily="34" charset="-122"/>
              </a:endParaRPr>
            </a:p>
          </p:txBody>
        </p:sp>
        <p:sp>
          <p:nvSpPr>
            <p:cNvPr id="78" name="Rectangle 26"/>
            <p:cNvSpPr>
              <a:spLocks noChangeArrowheads="1"/>
            </p:cNvSpPr>
            <p:nvPr/>
          </p:nvSpPr>
          <p:spPr bwMode="auto">
            <a:xfrm rot="20729627">
              <a:off x="2346909" y="2510391"/>
              <a:ext cx="747275" cy="606129"/>
            </a:xfrm>
            <a:prstGeom prst="rect">
              <a:avLst/>
            </a:prstGeom>
            <a:noFill/>
            <a:ln w="9525" algn="ctr">
              <a:noFill/>
              <a:miter lim="800000"/>
              <a:headEnd/>
              <a:tailEnd/>
            </a:ln>
          </p:spPr>
          <p:txBody>
            <a:bodyPr wrap="square" lIns="97241" tIns="48623" rIns="97241" bIns="48623">
              <a:spAutoFit/>
            </a:bodyPr>
            <a:lstStyle/>
            <a:p>
              <a:pPr algn="ctr" defTabSz="972854"/>
              <a:r>
                <a:rPr kumimoji="1" lang="en-US" altLang="zh-CN" sz="1100" b="1" dirty="0" smtClean="0">
                  <a:solidFill>
                    <a:schemeClr val="bg1"/>
                  </a:solidFill>
                  <a:latin typeface="微软雅黑" panose="020B0503020204020204" pitchFamily="34" charset="-122"/>
                  <a:ea typeface="微软雅黑" panose="020B0503020204020204" pitchFamily="34" charset="-122"/>
                </a:rPr>
                <a:t>Lightning protection and grounding</a:t>
              </a:r>
              <a:endParaRPr kumimoji="1" lang="en-US" altLang="zh-CN" sz="1100" b="1" dirty="0">
                <a:solidFill>
                  <a:schemeClr val="bg1"/>
                </a:solidFill>
                <a:latin typeface="微软雅黑" panose="020B0503020204020204" pitchFamily="34" charset="-122"/>
                <a:ea typeface="微软雅黑" panose="020B0503020204020204" pitchFamily="34" charset="-122"/>
              </a:endParaRPr>
            </a:p>
          </p:txBody>
        </p:sp>
        <p:sp>
          <p:nvSpPr>
            <p:cNvPr id="79" name="Rectangle 32"/>
            <p:cNvSpPr>
              <a:spLocks noChangeArrowheads="1"/>
            </p:cNvSpPr>
            <p:nvPr/>
          </p:nvSpPr>
          <p:spPr bwMode="auto">
            <a:xfrm rot="817931">
              <a:off x="1906625" y="2528448"/>
              <a:ext cx="601999" cy="606129"/>
            </a:xfrm>
            <a:prstGeom prst="rect">
              <a:avLst/>
            </a:prstGeom>
            <a:noFill/>
            <a:ln w="9525" algn="ctr">
              <a:noFill/>
              <a:miter lim="800000"/>
              <a:headEnd/>
              <a:tailEnd/>
            </a:ln>
          </p:spPr>
          <p:txBody>
            <a:bodyPr wrap="square" lIns="97241" tIns="48623" rIns="97241" bIns="48623">
              <a:spAutoFit/>
            </a:bodyPr>
            <a:lstStyle/>
            <a:p>
              <a:pPr algn="ctr" defTabSz="972854"/>
              <a:r>
                <a:rPr kumimoji="1" lang="en-US" altLang="zh-CN" sz="1100" b="1" dirty="0" smtClean="0">
                  <a:solidFill>
                    <a:schemeClr val="bg1"/>
                  </a:solidFill>
                  <a:latin typeface="微软雅黑" panose="020B0503020204020204" pitchFamily="34" charset="-122"/>
                  <a:ea typeface="微软雅黑" panose="020B0503020204020204" pitchFamily="34" charset="-122"/>
                </a:rPr>
                <a:t>Fire extinguishing system</a:t>
              </a:r>
              <a:endParaRPr kumimoji="1" lang="en-US" altLang="zh-CN" sz="1100" b="1" dirty="0">
                <a:solidFill>
                  <a:schemeClr val="bg1"/>
                </a:solidFill>
                <a:latin typeface="微软雅黑" panose="020B0503020204020204" pitchFamily="34" charset="-122"/>
                <a:ea typeface="微软雅黑" panose="020B0503020204020204" pitchFamily="34" charset="-122"/>
              </a:endParaRPr>
            </a:p>
          </p:txBody>
        </p:sp>
        <p:sp>
          <p:nvSpPr>
            <p:cNvPr id="80" name="Rectangle 29"/>
            <p:cNvSpPr>
              <a:spLocks noChangeArrowheads="1"/>
            </p:cNvSpPr>
            <p:nvPr/>
          </p:nvSpPr>
          <p:spPr bwMode="auto">
            <a:xfrm>
              <a:off x="933488" y="3291458"/>
              <a:ext cx="1036638" cy="267518"/>
            </a:xfrm>
            <a:prstGeom prst="rect">
              <a:avLst/>
            </a:prstGeom>
            <a:noFill/>
            <a:ln w="9525" algn="ctr">
              <a:noFill/>
              <a:miter lim="800000"/>
              <a:headEnd/>
              <a:tailEnd/>
            </a:ln>
          </p:spPr>
          <p:txBody>
            <a:bodyPr lIns="97241" tIns="48623" rIns="97241" bIns="48623">
              <a:spAutoFit/>
            </a:bodyPr>
            <a:lstStyle/>
            <a:p>
              <a:pPr algn="ctr" defTabSz="972854"/>
              <a:r>
                <a:rPr kumimoji="1" lang="en-US" altLang="zh-CN" sz="1100" b="1" dirty="0" smtClean="0">
                  <a:solidFill>
                    <a:schemeClr val="bg1"/>
                  </a:solidFill>
                  <a:latin typeface="微软雅黑" panose="020B0503020204020204" pitchFamily="34" charset="-122"/>
                  <a:ea typeface="微软雅黑" panose="020B0503020204020204" pitchFamily="34" charset="-122"/>
                </a:rPr>
                <a:t>Integrated cabling</a:t>
              </a:r>
              <a:endParaRPr kumimoji="1" lang="en-US" altLang="zh-CN" sz="1100" b="1" dirty="0">
                <a:solidFill>
                  <a:schemeClr val="bg1"/>
                </a:solidFill>
                <a:latin typeface="微软雅黑" panose="020B0503020204020204" pitchFamily="34" charset="-122"/>
                <a:ea typeface="微软雅黑" panose="020B0503020204020204" pitchFamily="34" charset="-122"/>
              </a:endParaRPr>
            </a:p>
          </p:txBody>
        </p:sp>
        <p:sp>
          <p:nvSpPr>
            <p:cNvPr id="81" name="Line 42"/>
            <p:cNvSpPr>
              <a:spLocks noChangeShapeType="1"/>
            </p:cNvSpPr>
            <p:nvPr/>
          </p:nvSpPr>
          <p:spPr bwMode="auto">
            <a:xfrm flipH="1">
              <a:off x="747569" y="3933060"/>
              <a:ext cx="246885" cy="216023"/>
            </a:xfrm>
            <a:prstGeom prst="line">
              <a:avLst/>
            </a:prstGeom>
            <a:noFill/>
            <a:ln w="57150">
              <a:solidFill>
                <a:srgbClr val="800000"/>
              </a:solidFill>
              <a:round/>
              <a:headEnd/>
              <a:tailEnd type="triangle" w="med" len="med"/>
            </a:ln>
          </p:spPr>
          <p:txBody>
            <a:bodyPr lIns="79180" tIns="39589" rIns="79180" bIns="39589">
              <a:spAutoFit/>
            </a:bodyPr>
            <a:lstStyle/>
            <a:p>
              <a:endParaRPr lang="en-US" altLang="zh-CN" dirty="0">
                <a:latin typeface="微软雅黑" panose="020B0503020204020204" pitchFamily="34" charset="-122"/>
                <a:ea typeface="微软雅黑" panose="020B0503020204020204" pitchFamily="34" charset="-122"/>
              </a:endParaRPr>
            </a:p>
          </p:txBody>
        </p:sp>
        <p:sp>
          <p:nvSpPr>
            <p:cNvPr id="82" name="Rectangle 28"/>
            <p:cNvSpPr>
              <a:spLocks noChangeArrowheads="1"/>
            </p:cNvSpPr>
            <p:nvPr/>
          </p:nvSpPr>
          <p:spPr bwMode="auto">
            <a:xfrm rot="18116807">
              <a:off x="1346187" y="3852616"/>
              <a:ext cx="1463041" cy="137157"/>
            </a:xfrm>
            <a:prstGeom prst="rect">
              <a:avLst/>
            </a:prstGeom>
            <a:noFill/>
            <a:ln w="9525" algn="ctr">
              <a:noFill/>
              <a:miter lim="800000"/>
              <a:headEnd/>
              <a:tailEnd/>
            </a:ln>
          </p:spPr>
          <p:txBody>
            <a:bodyPr wrap="square" lIns="97241" tIns="48623" rIns="97241" bIns="48623">
              <a:spAutoFit/>
            </a:bodyPr>
            <a:lstStyle/>
            <a:p>
              <a:pPr algn="ctr" defTabSz="972854"/>
              <a:r>
                <a:rPr kumimoji="1" lang="en-US" altLang="zh-CN" sz="1100" b="1" dirty="0" smtClean="0">
                  <a:solidFill>
                    <a:schemeClr val="bg1"/>
                  </a:solidFill>
                  <a:latin typeface="微软雅黑" panose="020B0503020204020204" pitchFamily="34" charset="-122"/>
                  <a:ea typeface="微软雅黑" panose="020B0503020204020204" pitchFamily="34" charset="-122"/>
                </a:rPr>
                <a:t>Cooling system</a:t>
              </a:r>
              <a:endParaRPr kumimoji="1" lang="en-US" altLang="zh-CN" sz="1100" b="1" dirty="0">
                <a:solidFill>
                  <a:schemeClr val="bg1"/>
                </a:solidFill>
                <a:latin typeface="微软雅黑" panose="020B0503020204020204" pitchFamily="34" charset="-122"/>
                <a:ea typeface="微软雅黑" panose="020B0503020204020204" pitchFamily="34" charset="-122"/>
              </a:endParaRPr>
            </a:p>
          </p:txBody>
        </p:sp>
        <p:sp>
          <p:nvSpPr>
            <p:cNvPr id="83" name="Rectangle 29"/>
            <p:cNvSpPr>
              <a:spLocks noChangeArrowheads="1"/>
            </p:cNvSpPr>
            <p:nvPr/>
          </p:nvSpPr>
          <p:spPr bwMode="auto">
            <a:xfrm rot="182788">
              <a:off x="1120040" y="2970482"/>
              <a:ext cx="1035050" cy="267518"/>
            </a:xfrm>
            <a:prstGeom prst="rect">
              <a:avLst/>
            </a:prstGeom>
            <a:noFill/>
            <a:ln w="9525" algn="ctr">
              <a:noFill/>
              <a:miter lim="800000"/>
              <a:headEnd/>
              <a:tailEnd/>
            </a:ln>
          </p:spPr>
          <p:txBody>
            <a:bodyPr lIns="97241" tIns="48623" rIns="97241" bIns="48623">
              <a:spAutoFit/>
            </a:bodyPr>
            <a:lstStyle/>
            <a:p>
              <a:pPr algn="ctr" defTabSz="972854"/>
              <a:r>
                <a:rPr kumimoji="1" lang="en-US" altLang="zh-CN" sz="1100" b="1" dirty="0" smtClean="0">
                  <a:solidFill>
                    <a:schemeClr val="bg1"/>
                  </a:solidFill>
                  <a:latin typeface="微软雅黑" panose="020B0503020204020204" pitchFamily="34" charset="-122"/>
                  <a:ea typeface="微软雅黑" panose="020B0503020204020204" pitchFamily="34" charset="-122"/>
                </a:rPr>
                <a:t>Integration management</a:t>
              </a:r>
              <a:endParaRPr kumimoji="1" lang="en-US" altLang="zh-CN" sz="1100" b="1" dirty="0">
                <a:solidFill>
                  <a:schemeClr val="bg1"/>
                </a:solidFill>
                <a:latin typeface="微软雅黑" panose="020B0503020204020204" pitchFamily="34" charset="-122"/>
                <a:ea typeface="微软雅黑" panose="020B0503020204020204" pitchFamily="34" charset="-122"/>
              </a:endParaRPr>
            </a:p>
          </p:txBody>
        </p:sp>
        <p:sp>
          <p:nvSpPr>
            <p:cNvPr id="84" name="Rectangle 35"/>
            <p:cNvSpPr>
              <a:spLocks noChangeArrowheads="1"/>
            </p:cNvSpPr>
            <p:nvPr/>
          </p:nvSpPr>
          <p:spPr bwMode="auto">
            <a:xfrm>
              <a:off x="-347624" y="2293889"/>
              <a:ext cx="1310966" cy="1410710"/>
            </a:xfrm>
            <a:prstGeom prst="rect">
              <a:avLst/>
            </a:prstGeom>
            <a:noFill/>
            <a:ln w="9525" algn="ctr">
              <a:solidFill>
                <a:srgbClr val="C0C0C0"/>
              </a:solidFill>
              <a:prstDash val="dash"/>
              <a:miter lim="800000"/>
              <a:headEnd/>
              <a:tailEnd/>
            </a:ln>
          </p:spPr>
          <p:txBody>
            <a:bodyPr wrap="square" lIns="83341" tIns="41669" rIns="83341" bIns="41669" anchor="ctr"/>
            <a:lstStyle/>
            <a:p>
              <a:pPr marL="180922" indent="-180922" eaLnBrk="0" hangingPunct="0">
                <a:buClr>
                  <a:srgbClr val="777777"/>
                </a:buClr>
                <a:buSzPct val="60000"/>
                <a:buFont typeface="Wingdings" pitchFamily="2" charset="2"/>
                <a:buChar char="l"/>
              </a:pPr>
              <a:r>
                <a:rPr lang="en-US" altLang="zh-CN" sz="1400" dirty="0" smtClean="0">
                  <a:solidFill>
                    <a:srgbClr val="000000"/>
                  </a:solidFill>
                  <a:latin typeface="微软雅黑" panose="020B0503020204020204" pitchFamily="34" charset="-122"/>
                  <a:ea typeface="微软雅黑" panose="020B0503020204020204" pitchFamily="34" charset="-122"/>
                </a:rPr>
                <a:t>Access control</a:t>
              </a:r>
            </a:p>
            <a:p>
              <a:pPr marL="180922" indent="-180922" eaLnBrk="0" hangingPunct="0">
                <a:buClr>
                  <a:srgbClr val="777777"/>
                </a:buClr>
                <a:buSzPct val="60000"/>
                <a:buFont typeface="Wingdings" pitchFamily="2" charset="2"/>
                <a:buChar char="l"/>
              </a:pPr>
              <a:r>
                <a:rPr lang="en-US" altLang="zh-CN" sz="1400" dirty="0" smtClean="0">
                  <a:solidFill>
                    <a:srgbClr val="000000"/>
                  </a:solidFill>
                  <a:latin typeface="微软雅黑" panose="020B0503020204020204" pitchFamily="34" charset="-122"/>
                  <a:ea typeface="微软雅黑" panose="020B0503020204020204" pitchFamily="34" charset="-122"/>
                </a:rPr>
                <a:t>CCTV</a:t>
              </a:r>
            </a:p>
            <a:p>
              <a:pPr marL="180922" indent="-180922" eaLnBrk="0" hangingPunct="0">
                <a:buClr>
                  <a:srgbClr val="777777"/>
                </a:buClr>
                <a:buSzPct val="60000"/>
                <a:buFont typeface="Wingdings" pitchFamily="2" charset="2"/>
                <a:buChar char="l"/>
              </a:pPr>
              <a:r>
                <a:rPr lang="en-US" altLang="zh-CN" sz="1400" dirty="0" smtClean="0">
                  <a:solidFill>
                    <a:srgbClr val="000000"/>
                  </a:solidFill>
                  <a:latin typeface="微软雅黑" panose="020B0503020204020204" pitchFamily="34" charset="-122"/>
                  <a:ea typeface="微软雅黑" panose="020B0503020204020204" pitchFamily="34" charset="-122"/>
                </a:rPr>
                <a:t>Power and ambient environment monitoring</a:t>
              </a:r>
            </a:p>
            <a:p>
              <a:pPr marL="180922" indent="-180922" eaLnBrk="0" hangingPunct="0">
                <a:buClr>
                  <a:srgbClr val="777777"/>
                </a:buClr>
                <a:buSzPct val="60000"/>
                <a:buFont typeface="Wingdings" pitchFamily="2" charset="2"/>
                <a:buChar char="l"/>
              </a:pPr>
              <a:r>
                <a:rPr lang="en-US" altLang="zh-CN" sz="1400" dirty="0" smtClean="0">
                  <a:solidFill>
                    <a:srgbClr val="000000"/>
                  </a:solidFill>
                  <a:latin typeface="微软雅黑" panose="020B0503020204020204" pitchFamily="34" charset="-122"/>
                  <a:ea typeface="微软雅黑" panose="020B0503020204020204" pitchFamily="34" charset="-122"/>
                </a:rPr>
                <a:t>Integration management</a:t>
              </a:r>
              <a:endParaRPr lang="en-US" altLang="zh-CN" sz="1400" dirty="0">
                <a:solidFill>
                  <a:srgbClr val="000000"/>
                </a:solidFill>
                <a:latin typeface="微软雅黑" panose="020B0503020204020204" pitchFamily="34" charset="-122"/>
                <a:ea typeface="微软雅黑" panose="020B0503020204020204" pitchFamily="34" charset="-122"/>
              </a:endParaRPr>
            </a:p>
          </p:txBody>
        </p:sp>
        <p:sp>
          <p:nvSpPr>
            <p:cNvPr id="85" name="Line 51"/>
            <p:cNvSpPr>
              <a:spLocks noChangeShapeType="1"/>
            </p:cNvSpPr>
            <p:nvPr/>
          </p:nvSpPr>
          <p:spPr bwMode="auto">
            <a:xfrm flipH="1" flipV="1">
              <a:off x="846035" y="2708920"/>
              <a:ext cx="288032" cy="216026"/>
            </a:xfrm>
            <a:prstGeom prst="line">
              <a:avLst/>
            </a:prstGeom>
            <a:noFill/>
            <a:ln w="57150">
              <a:solidFill>
                <a:srgbClr val="800000"/>
              </a:solidFill>
              <a:round/>
              <a:headEnd/>
              <a:tailEnd type="triangle" w="med" len="med"/>
            </a:ln>
          </p:spPr>
          <p:txBody>
            <a:bodyPr lIns="79180" tIns="39589" rIns="79180" bIns="39589">
              <a:spAutoFit/>
            </a:bodyPr>
            <a:lstStyle/>
            <a:p>
              <a:endParaRPr lang="en-US" altLang="zh-CN" dirty="0">
                <a:latin typeface="微软雅黑" panose="020B0503020204020204" pitchFamily="34" charset="-122"/>
                <a:ea typeface="微软雅黑" panose="020B0503020204020204" pitchFamily="34" charset="-122"/>
              </a:endParaRPr>
            </a:p>
          </p:txBody>
        </p:sp>
        <p:sp>
          <p:nvSpPr>
            <p:cNvPr id="86" name="Rectangle 39"/>
            <p:cNvSpPr>
              <a:spLocks noChangeArrowheads="1"/>
            </p:cNvSpPr>
            <p:nvPr/>
          </p:nvSpPr>
          <p:spPr bwMode="auto">
            <a:xfrm>
              <a:off x="1387483" y="5085183"/>
              <a:ext cx="1237480" cy="1296222"/>
            </a:xfrm>
            <a:prstGeom prst="rect">
              <a:avLst/>
            </a:prstGeom>
            <a:noFill/>
            <a:ln w="9525" algn="ctr">
              <a:solidFill>
                <a:srgbClr val="C0C0C0"/>
              </a:solidFill>
              <a:prstDash val="dash"/>
              <a:miter lim="800000"/>
              <a:headEnd/>
              <a:tailEnd/>
            </a:ln>
          </p:spPr>
          <p:txBody>
            <a:bodyPr wrap="square" lIns="83341" tIns="41669" rIns="83341" bIns="41669" anchor="ctr"/>
            <a:lstStyle/>
            <a:p>
              <a:pPr marL="180922" indent="-180922" eaLnBrk="0" hangingPunct="0">
                <a:buClr>
                  <a:srgbClr val="777777"/>
                </a:buClr>
                <a:buSzPct val="60000"/>
                <a:buFont typeface="Wingdings" pitchFamily="2" charset="2"/>
                <a:buChar char="l"/>
              </a:pPr>
              <a:r>
                <a:rPr lang="en-US" altLang="zh-CN" sz="1400" dirty="0" smtClean="0">
                  <a:solidFill>
                    <a:srgbClr val="000000"/>
                  </a:solidFill>
                  <a:latin typeface="微软雅黑" panose="020B0503020204020204" pitchFamily="34" charset="-122"/>
                  <a:ea typeface="微软雅黑" panose="020B0503020204020204" pitchFamily="34" charset="-122"/>
                </a:rPr>
                <a:t>Precision air conditioning system</a:t>
              </a:r>
            </a:p>
            <a:p>
              <a:pPr marL="180922" indent="-180922" eaLnBrk="0" hangingPunct="0">
                <a:buClr>
                  <a:srgbClr val="777777"/>
                </a:buClr>
                <a:buSzPct val="60000"/>
                <a:buFont typeface="Wingdings" pitchFamily="2" charset="2"/>
                <a:buChar char="l"/>
              </a:pPr>
              <a:r>
                <a:rPr lang="en-US" altLang="zh-CN" sz="1400" dirty="0" smtClean="0">
                  <a:solidFill>
                    <a:srgbClr val="000000"/>
                  </a:solidFill>
                  <a:latin typeface="微软雅黑" panose="020B0503020204020204" pitchFamily="34" charset="-122"/>
                  <a:ea typeface="微软雅黑" panose="020B0503020204020204" pitchFamily="34" charset="-122"/>
                </a:rPr>
                <a:t>Comfortable air conditioning system</a:t>
              </a:r>
            </a:p>
            <a:p>
              <a:pPr marL="180922" indent="-180922" eaLnBrk="0" hangingPunct="0">
                <a:buClr>
                  <a:srgbClr val="777777"/>
                </a:buClr>
                <a:buSzPct val="60000"/>
                <a:buFont typeface="Wingdings" pitchFamily="2" charset="2"/>
                <a:buChar char="l"/>
              </a:pPr>
              <a:r>
                <a:rPr lang="en-US" altLang="zh-CN" sz="1400" dirty="0" smtClean="0">
                  <a:solidFill>
                    <a:srgbClr val="000000"/>
                  </a:solidFill>
                  <a:latin typeface="微软雅黑" panose="020B0503020204020204" pitchFamily="34" charset="-122"/>
                  <a:ea typeface="微软雅黑" panose="020B0503020204020204" pitchFamily="34" charset="-122"/>
                </a:rPr>
                <a:t>Ventilation system</a:t>
              </a:r>
              <a:endParaRPr lang="en-US" altLang="zh-CN" sz="1400" dirty="0">
                <a:solidFill>
                  <a:srgbClr val="000000"/>
                </a:solidFill>
                <a:latin typeface="微软雅黑" panose="020B0503020204020204" pitchFamily="34" charset="-122"/>
                <a:ea typeface="微软雅黑" panose="020B0503020204020204" pitchFamily="34" charset="-122"/>
              </a:endParaRPr>
            </a:p>
          </p:txBody>
        </p:sp>
      </p:grpSp>
      <p:sp>
        <p:nvSpPr>
          <p:cNvPr id="90" name="圆角矩形标注 89"/>
          <p:cNvSpPr/>
          <p:nvPr/>
        </p:nvSpPr>
        <p:spPr bwMode="gray">
          <a:xfrm>
            <a:off x="1008064" y="1316766"/>
            <a:ext cx="2481896" cy="503869"/>
          </a:xfrm>
          <a:prstGeom prst="wedgeRoundRectCallout">
            <a:avLst>
              <a:gd name="adj1" fmla="val 71139"/>
              <a:gd name="adj2" fmla="val 158801"/>
              <a:gd name="adj3" fmla="val 16667"/>
            </a:avLst>
          </a:prstGeom>
          <a:solidFill>
            <a:srgbClr val="FFCCCC"/>
          </a:solidFill>
          <a:ln w="9525" algn="ctr">
            <a:solidFill>
              <a:srgbClr val="000000"/>
            </a:solidFill>
            <a:miter lim="800000"/>
            <a:headEnd/>
            <a:tailEnd/>
          </a:ln>
        </p:spPr>
        <p:txBody>
          <a:bodyPr rIns="45708" bIns="27425" rtlCol="0" anchor="ctr"/>
          <a:lstStyle/>
          <a:p>
            <a:pPr marL="231708" indent="-231708" algn="ctr" eaLnBrk="0" hangingPunct="0">
              <a:lnSpc>
                <a:spcPct val="90000"/>
              </a:lnSpc>
              <a:buClr>
                <a:schemeClr val="tx2"/>
              </a:buClr>
              <a:buSzPct val="70000"/>
              <a:buFont typeface="Wingdings" pitchFamily="2" charset="2"/>
              <a:buChar char="n"/>
            </a:pPr>
            <a:endParaRPr lang="en-US" altLang="zh-CN" dirty="0">
              <a:latin typeface="微软雅黑" panose="020B0503020204020204" pitchFamily="34" charset="-122"/>
              <a:ea typeface="微软雅黑" panose="020B0503020204020204" pitchFamily="34" charset="-122"/>
            </a:endParaRPr>
          </a:p>
        </p:txBody>
      </p:sp>
      <p:sp>
        <p:nvSpPr>
          <p:cNvPr id="89" name="TextBox 88"/>
          <p:cNvSpPr txBox="1"/>
          <p:nvPr/>
        </p:nvSpPr>
        <p:spPr>
          <a:xfrm>
            <a:off x="856857" y="1377796"/>
            <a:ext cx="2784309" cy="359009"/>
          </a:xfrm>
          <a:prstGeom prst="rect">
            <a:avLst/>
          </a:prstGeom>
          <a:noFill/>
        </p:spPr>
        <p:txBody>
          <a:bodyPr wrap="square" rtlCol="0">
            <a:spAutoFit/>
          </a:bodyPr>
          <a:lstStyle/>
          <a:p>
            <a:pPr algn="ctr"/>
            <a:r>
              <a:rPr lang="en-US" altLang="zh-CN" sz="1733" b="1" dirty="0" smtClean="0">
                <a:solidFill>
                  <a:srgbClr val="C03300"/>
                </a:solidFill>
                <a:latin typeface="微软雅黑" panose="020B0503020204020204" pitchFamily="34" charset="-122"/>
                <a:ea typeface="微软雅黑" panose="020B0503020204020204" pitchFamily="34" charset="-122"/>
              </a:rPr>
              <a:t>In terms of products</a:t>
            </a:r>
            <a:endParaRPr lang="en-US" altLang="zh-CN" sz="1733" b="1" dirty="0">
              <a:solidFill>
                <a:srgbClr val="C033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858348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圆角矩形标注 38"/>
          <p:cNvSpPr/>
          <p:nvPr/>
        </p:nvSpPr>
        <p:spPr bwMode="gray">
          <a:xfrm>
            <a:off x="1082208" y="1233488"/>
            <a:ext cx="2372192" cy="430758"/>
          </a:xfrm>
          <a:prstGeom prst="wedgeRoundRectCallout">
            <a:avLst>
              <a:gd name="adj1" fmla="val 85489"/>
              <a:gd name="adj2" fmla="val 41300"/>
              <a:gd name="adj3" fmla="val 16667"/>
            </a:avLst>
          </a:prstGeom>
          <a:solidFill>
            <a:srgbClr val="FFCCCC"/>
          </a:solidFill>
          <a:ln w="9525" algn="ctr">
            <a:solidFill>
              <a:srgbClr val="000000"/>
            </a:solidFill>
            <a:miter lim="800000"/>
            <a:headEnd/>
            <a:tailEnd/>
          </a:ln>
        </p:spPr>
        <p:txBody>
          <a:bodyPr rIns="45708" bIns="27425" rtlCol="0" anchor="ctr"/>
          <a:lstStyle/>
          <a:p>
            <a:pPr marL="231708" indent="-231708" algn="ctr" eaLnBrk="0" hangingPunct="0">
              <a:lnSpc>
                <a:spcPct val="90000"/>
              </a:lnSpc>
              <a:buClr>
                <a:schemeClr val="tx2"/>
              </a:buClr>
              <a:buSzPct val="70000"/>
              <a:buFont typeface="Wingdings" pitchFamily="2" charset="2"/>
              <a:buChar char="n"/>
            </a:pPr>
            <a:endParaRPr lang="en-US" altLang="zh-CN" sz="900" dirty="0">
              <a:latin typeface="微软雅黑" panose="020B0503020204020204" pitchFamily="34" charset="-122"/>
              <a:ea typeface="微软雅黑" panose="020B0503020204020204" pitchFamily="34" charset="-122"/>
            </a:endParaRPr>
          </a:p>
        </p:txBody>
      </p:sp>
      <p:sp>
        <p:nvSpPr>
          <p:cNvPr id="3" name="文本占位符 2"/>
          <p:cNvSpPr>
            <a:spLocks noGrp="1"/>
          </p:cNvSpPr>
          <p:nvPr>
            <p:ph type="body" sz="quarter" idx="12"/>
          </p:nvPr>
        </p:nvSpPr>
        <p:spPr>
          <a:xfrm>
            <a:off x="1595500" y="410400"/>
            <a:ext cx="9831600" cy="593393"/>
          </a:xfrm>
        </p:spPr>
        <p:txBody>
          <a:bodyPr/>
          <a:lstStyle/>
          <a:p>
            <a:r>
              <a:rPr lang="en-US" altLang="zh-CN" sz="3200" dirty="0" smtClean="0"/>
              <a:t>Classification of Infrastructure Systems in a DC</a:t>
            </a:r>
            <a:endParaRPr lang="zh-CN" altLang="en-US" sz="3200" dirty="0"/>
          </a:p>
        </p:txBody>
      </p:sp>
      <p:sp>
        <p:nvSpPr>
          <p:cNvPr id="89" name="TextBox 88"/>
          <p:cNvSpPr txBox="1"/>
          <p:nvPr/>
        </p:nvSpPr>
        <p:spPr>
          <a:xfrm>
            <a:off x="839416" y="1304764"/>
            <a:ext cx="2784309" cy="307777"/>
          </a:xfrm>
          <a:prstGeom prst="rect">
            <a:avLst/>
          </a:prstGeom>
          <a:noFill/>
        </p:spPr>
        <p:txBody>
          <a:bodyPr wrap="square" rtlCol="0">
            <a:spAutoFit/>
          </a:bodyPr>
          <a:lstStyle/>
          <a:p>
            <a:pPr algn="ctr"/>
            <a:r>
              <a:rPr lang="en-US" altLang="zh-CN" sz="1400" b="1" dirty="0" smtClean="0">
                <a:solidFill>
                  <a:srgbClr val="C03300"/>
                </a:solidFill>
                <a:latin typeface="微软雅黑" panose="020B0503020204020204" pitchFamily="34" charset="-122"/>
                <a:ea typeface="微软雅黑" panose="020B0503020204020204" pitchFamily="34" charset="-122"/>
              </a:rPr>
              <a:t>In terms of system</a:t>
            </a:r>
            <a:endParaRPr lang="en-US" altLang="zh-CN" sz="1400" b="1" dirty="0">
              <a:solidFill>
                <a:srgbClr val="C03300"/>
              </a:solidFill>
              <a:latin typeface="微软雅黑" panose="020B0503020204020204" pitchFamily="34" charset="-122"/>
              <a:ea typeface="微软雅黑" panose="020B0503020204020204" pitchFamily="34" charset="-122"/>
            </a:endParaRPr>
          </a:p>
        </p:txBody>
      </p:sp>
      <p:sp>
        <p:nvSpPr>
          <p:cNvPr id="37" name="圆角矩形 36"/>
          <p:cNvSpPr/>
          <p:nvPr/>
        </p:nvSpPr>
        <p:spPr bwMode="gray">
          <a:xfrm>
            <a:off x="995329" y="233363"/>
            <a:ext cx="7920037" cy="867600"/>
          </a:xfrm>
          <a:prstGeom prst="roundRect">
            <a:avLst/>
          </a:prstGeom>
        </p:spPr>
        <p:txBody>
          <a:bodyPr vert="horz" wrap="square" lIns="91440" tIns="45720" rIns="91440" bIns="45720" anchor="ctr" anchorCtr="0"/>
          <a:lstStyle/>
          <a:p>
            <a:pPr defTabSz="801688" eaLnBrk="0" fontAlgn="base" hangingPunct="0"/>
            <a:endParaRPr lang="en-US" altLang="zh-CN" sz="3500" b="1" kern="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graphicFrame>
        <p:nvGraphicFramePr>
          <p:cNvPr id="33" name="图示 32"/>
          <p:cNvGraphicFramePr/>
          <p:nvPr>
            <p:extLst>
              <p:ext uri="{D42A27DB-BD31-4B8C-83A1-F6EECF244321}">
                <p14:modId xmlns:p14="http://schemas.microsoft.com/office/powerpoint/2010/main" val="202556303"/>
              </p:ext>
            </p:extLst>
          </p:nvPr>
        </p:nvGraphicFramePr>
        <p:xfrm>
          <a:off x="5519936" y="1556792"/>
          <a:ext cx="5116767" cy="13300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8" name="TextBox 37"/>
          <p:cNvSpPr txBox="1"/>
          <p:nvPr/>
        </p:nvSpPr>
        <p:spPr>
          <a:xfrm>
            <a:off x="6240016" y="1156682"/>
            <a:ext cx="3376624" cy="400110"/>
          </a:xfrm>
          <a:prstGeom prst="rect">
            <a:avLst/>
          </a:prstGeom>
          <a:noFill/>
        </p:spPr>
        <p:txBody>
          <a:bodyPr wrap="square" rtlCol="0">
            <a:spAutoFit/>
          </a:bodyPr>
          <a:lstStyle/>
          <a:p>
            <a:pPr algn="ctr"/>
            <a:r>
              <a:rPr lang="en-US" altLang="zh-CN" sz="2000" b="1" dirty="0" smtClean="0">
                <a:latin typeface="微软雅黑" panose="020B0503020204020204" pitchFamily="34" charset="-122"/>
                <a:ea typeface="微软雅黑" panose="020B0503020204020204" pitchFamily="34" charset="-122"/>
              </a:rPr>
              <a:t>Decoration system</a:t>
            </a:r>
            <a:endParaRPr lang="en-US" altLang="zh-CN" sz="2000" b="1" dirty="0">
              <a:latin typeface="微软雅黑" panose="020B0503020204020204" pitchFamily="34" charset="-122"/>
              <a:ea typeface="微软雅黑" panose="020B0503020204020204" pitchFamily="34" charset="-122"/>
            </a:endParaRPr>
          </a:p>
        </p:txBody>
      </p:sp>
      <p:sp>
        <p:nvSpPr>
          <p:cNvPr id="48" name="TextBox 47"/>
          <p:cNvSpPr txBox="1"/>
          <p:nvPr/>
        </p:nvSpPr>
        <p:spPr>
          <a:xfrm>
            <a:off x="1032104" y="1698471"/>
            <a:ext cx="4163795" cy="1200329"/>
          </a:xfrm>
          <a:prstGeom prst="rect">
            <a:avLst/>
          </a:prstGeom>
          <a:solidFill>
            <a:schemeClr val="bg1"/>
          </a:solidFill>
          <a:ln>
            <a:solidFill>
              <a:schemeClr val="accent5">
                <a:lumMod val="50000"/>
              </a:schemeClr>
            </a:solidFill>
          </a:ln>
        </p:spPr>
        <p:txBody>
          <a:bodyPr wrap="square" rtlCol="0">
            <a:spAutoFit/>
          </a:bodyPr>
          <a:lstStyle/>
          <a:p>
            <a:pPr>
              <a:spcBef>
                <a:spcPts val="0"/>
              </a:spcBef>
              <a:spcAft>
                <a:spcPts val="0"/>
              </a:spcAft>
            </a:pPr>
            <a:r>
              <a:rPr lang="en-US" altLang="zh-CN" sz="1200" b="1" dirty="0" smtClean="0">
                <a:latin typeface="微软雅黑" panose="020B0503020204020204" pitchFamily="34" charset="-122"/>
                <a:ea typeface="微软雅黑" panose="020B0503020204020204" pitchFamily="34" charset="-122"/>
              </a:rPr>
              <a:t>System division by architecture design institutes:</a:t>
            </a:r>
          </a:p>
          <a:p>
            <a:pPr marL="177800" indent="-177800" fontAlgn="base">
              <a:spcBef>
                <a:spcPts val="0"/>
              </a:spcBef>
              <a:spcAft>
                <a:spcPts val="0"/>
              </a:spcAft>
              <a:buClr>
                <a:schemeClr val="bg1">
                  <a:lumMod val="50000"/>
                </a:schemeClr>
              </a:buClr>
              <a:buSzPct val="60000"/>
              <a:buFont typeface="Wingdings" panose="05000000000000000000" pitchFamily="2" charset="2"/>
              <a:buChar char="l"/>
            </a:pPr>
            <a:r>
              <a:rPr lang="en-US" altLang="zh-CN" sz="1200" dirty="0" smtClean="0">
                <a:latin typeface="微软雅黑" panose="020B0503020204020204" pitchFamily="34" charset="-122"/>
                <a:ea typeface="微软雅黑" panose="020B0503020204020204" pitchFamily="34" charset="-122"/>
              </a:rPr>
              <a:t>Construction</a:t>
            </a:r>
          </a:p>
          <a:p>
            <a:pPr marL="177800" indent="-177800" fontAlgn="base">
              <a:spcBef>
                <a:spcPts val="0"/>
              </a:spcBef>
              <a:spcAft>
                <a:spcPts val="0"/>
              </a:spcAft>
              <a:buClr>
                <a:schemeClr val="bg1">
                  <a:lumMod val="50000"/>
                </a:schemeClr>
              </a:buClr>
              <a:buSzPct val="60000"/>
              <a:buFont typeface="Wingdings" panose="05000000000000000000" pitchFamily="2" charset="2"/>
              <a:buChar char="l"/>
            </a:pPr>
            <a:r>
              <a:rPr lang="en-US" altLang="zh-CN" sz="1200" dirty="0" smtClean="0">
                <a:latin typeface="微软雅黑" panose="020B0503020204020204" pitchFamily="34" charset="-122"/>
                <a:ea typeface="微软雅黑" panose="020B0503020204020204" pitchFamily="34" charset="-122"/>
              </a:rPr>
              <a:t>Structure</a:t>
            </a:r>
          </a:p>
          <a:p>
            <a:pPr marL="177800" indent="-177800" fontAlgn="base">
              <a:spcBef>
                <a:spcPts val="0"/>
              </a:spcBef>
              <a:spcAft>
                <a:spcPts val="0"/>
              </a:spcAft>
              <a:buClr>
                <a:schemeClr val="bg1">
                  <a:lumMod val="50000"/>
                </a:schemeClr>
              </a:buClr>
              <a:buSzPct val="60000"/>
              <a:buFont typeface="Wingdings" panose="05000000000000000000" pitchFamily="2" charset="2"/>
              <a:buChar char="l"/>
            </a:pPr>
            <a:r>
              <a:rPr lang="en-US" altLang="zh-CN" sz="1200" dirty="0" smtClean="0">
                <a:latin typeface="微软雅黑" panose="020B0503020204020204" pitchFamily="34" charset="-122"/>
                <a:ea typeface="微软雅黑" panose="020B0503020204020204" pitchFamily="34" charset="-122"/>
              </a:rPr>
              <a:t>Electrical</a:t>
            </a:r>
          </a:p>
          <a:p>
            <a:pPr marL="177800" indent="-177800" fontAlgn="base">
              <a:spcBef>
                <a:spcPts val="0"/>
              </a:spcBef>
              <a:spcAft>
                <a:spcPts val="0"/>
              </a:spcAft>
              <a:buClr>
                <a:schemeClr val="bg1">
                  <a:lumMod val="50000"/>
                </a:schemeClr>
              </a:buClr>
              <a:buSzPct val="60000"/>
              <a:buFont typeface="Wingdings" panose="05000000000000000000" pitchFamily="2" charset="2"/>
              <a:buChar char="l"/>
            </a:pPr>
            <a:r>
              <a:rPr lang="en-US" altLang="zh-CN" sz="1200" dirty="0" smtClean="0">
                <a:latin typeface="微软雅黑" panose="020B0503020204020204" pitchFamily="34" charset="-122"/>
                <a:ea typeface="微软雅黑" panose="020B0503020204020204" pitchFamily="34" charset="-122"/>
              </a:rPr>
              <a:t>HVAC</a:t>
            </a:r>
          </a:p>
          <a:p>
            <a:pPr marL="177800" indent="-177800" fontAlgn="base">
              <a:spcBef>
                <a:spcPts val="0"/>
              </a:spcBef>
              <a:spcAft>
                <a:spcPts val="0"/>
              </a:spcAft>
              <a:buClr>
                <a:schemeClr val="bg1">
                  <a:lumMod val="50000"/>
                </a:schemeClr>
              </a:buClr>
              <a:buSzPct val="60000"/>
              <a:buFont typeface="Wingdings" panose="05000000000000000000" pitchFamily="2" charset="2"/>
              <a:buChar char="l"/>
            </a:pPr>
            <a:r>
              <a:rPr lang="en-US" altLang="zh-CN" sz="1200" dirty="0" smtClean="0">
                <a:latin typeface="微软雅黑" panose="020B0503020204020204" pitchFamily="34" charset="-122"/>
                <a:ea typeface="微软雅黑" panose="020B0503020204020204" pitchFamily="34" charset="-122"/>
              </a:rPr>
              <a:t>Water Supply and Drainage</a:t>
            </a:r>
            <a:endParaRPr lang="en-US" altLang="zh-CN" sz="1200" dirty="0">
              <a:latin typeface="微软雅黑" panose="020B0503020204020204" pitchFamily="34" charset="-122"/>
              <a:ea typeface="微软雅黑" panose="020B0503020204020204" pitchFamily="34" charset="-122"/>
            </a:endParaRPr>
          </a:p>
        </p:txBody>
      </p:sp>
      <p:sp>
        <p:nvSpPr>
          <p:cNvPr id="106" name="Text Box 9"/>
          <p:cNvSpPr txBox="1">
            <a:spLocks noChangeArrowheads="1"/>
          </p:cNvSpPr>
          <p:nvPr/>
        </p:nvSpPr>
        <p:spPr bwMode="auto">
          <a:xfrm>
            <a:off x="1032110" y="3046390"/>
            <a:ext cx="1799532" cy="615553"/>
          </a:xfrm>
          <a:prstGeom prst="rect">
            <a:avLst/>
          </a:prstGeom>
          <a:solidFill>
            <a:schemeClr val="accent3">
              <a:lumMod val="85000"/>
            </a:schemeClr>
          </a:solidFill>
          <a:ln w="9525">
            <a:noFill/>
            <a:miter lim="800000"/>
            <a:headEnd/>
            <a:tailEnd/>
          </a:ln>
          <a:effectLst>
            <a:outerShdw blurRad="50800" dist="38100" dir="2700000" algn="tl" rotWithShape="0">
              <a:schemeClr val="tx1">
                <a:lumMod val="50000"/>
                <a:lumOff val="50000"/>
                <a:alpha val="40000"/>
              </a:schemeClr>
            </a:outerShdw>
          </a:effectLst>
          <a:scene3d>
            <a:camera prst="orthographicFront"/>
            <a:lightRig rig="threePt" dir="t"/>
          </a:scene3d>
          <a:sp3d>
            <a:bevelT prst="relaxedInset"/>
          </a:sp3d>
        </p:spPr>
        <p:txBody>
          <a:bodyPr wrap="square" anchor="ctr">
            <a:noAutofit/>
          </a:bodyPr>
          <a:lstStyle/>
          <a:p>
            <a:pPr algn="ctr">
              <a:spcBef>
                <a:spcPts val="600"/>
              </a:spcBef>
              <a:spcAft>
                <a:spcPts val="600"/>
              </a:spcAft>
            </a:pPr>
            <a:r>
              <a:rPr lang="en-US" altLang="zh-CN" sz="1400" b="1" dirty="0">
                <a:latin typeface="微软雅黑" panose="020B0503020204020204" pitchFamily="34" charset="-122"/>
                <a:ea typeface="微软雅黑" panose="020B0503020204020204" pitchFamily="34" charset="-122"/>
              </a:rPr>
              <a:t>Decoration system</a:t>
            </a:r>
          </a:p>
        </p:txBody>
      </p:sp>
      <p:sp>
        <p:nvSpPr>
          <p:cNvPr id="107" name="Text Box 9"/>
          <p:cNvSpPr txBox="1">
            <a:spLocks noChangeArrowheads="1"/>
          </p:cNvSpPr>
          <p:nvPr/>
        </p:nvSpPr>
        <p:spPr bwMode="auto">
          <a:xfrm>
            <a:off x="1032110" y="3694462"/>
            <a:ext cx="1773271" cy="2208244"/>
          </a:xfrm>
          <a:prstGeom prst="rect">
            <a:avLst/>
          </a:prstGeom>
          <a:solidFill>
            <a:schemeClr val="accent3">
              <a:lumMod val="85000"/>
            </a:schemeClr>
          </a:solidFill>
          <a:ln>
            <a:headEnd/>
            <a:tailEnd/>
          </a:ln>
        </p:spPr>
        <p:style>
          <a:lnRef idx="1">
            <a:schemeClr val="accent1"/>
          </a:lnRef>
          <a:fillRef idx="2">
            <a:schemeClr val="accent1"/>
          </a:fillRef>
          <a:effectRef idx="1">
            <a:schemeClr val="accent1"/>
          </a:effectRef>
          <a:fontRef idx="minor">
            <a:schemeClr val="dk1"/>
          </a:fontRef>
        </p:style>
        <p:txBody>
          <a:bodyPr wrap="square" anchor="ctr">
            <a:noAutofit/>
          </a:bodyPr>
          <a:lstStyle/>
          <a:p>
            <a:pPr marL="177800" indent="-177800">
              <a:spcBef>
                <a:spcPts val="600"/>
              </a:spcBef>
              <a:spcAft>
                <a:spcPts val="600"/>
              </a:spcAft>
              <a:buClr>
                <a:schemeClr val="bg1">
                  <a:lumMod val="50000"/>
                </a:schemeClr>
              </a:buClr>
              <a:buSzPct val="60000"/>
              <a:buFont typeface="Wingdings" panose="05000000000000000000" pitchFamily="2" charset="2"/>
              <a:buChar char="l"/>
            </a:pPr>
            <a:r>
              <a:rPr lang="en-US" altLang="zh-CN" sz="1400" dirty="0">
                <a:solidFill>
                  <a:schemeClr val="tx1"/>
                </a:solidFill>
                <a:latin typeface="微软雅黑" panose="020B0503020204020204" pitchFamily="34" charset="-122"/>
                <a:ea typeface="微软雅黑" panose="020B0503020204020204" pitchFamily="34" charset="-122"/>
              </a:rPr>
              <a:t>All systems are connected through the decoration system.</a:t>
            </a:r>
          </a:p>
        </p:txBody>
      </p:sp>
      <p:sp>
        <p:nvSpPr>
          <p:cNvPr id="128" name="Text Box 9"/>
          <p:cNvSpPr txBox="1">
            <a:spLocks noChangeArrowheads="1"/>
          </p:cNvSpPr>
          <p:nvPr/>
        </p:nvSpPr>
        <p:spPr bwMode="auto">
          <a:xfrm>
            <a:off x="3042165" y="3046385"/>
            <a:ext cx="1991553" cy="624069"/>
          </a:xfrm>
          <a:prstGeom prst="rect">
            <a:avLst/>
          </a:prstGeom>
          <a:solidFill>
            <a:schemeClr val="accent3">
              <a:lumMod val="85000"/>
            </a:schemeClr>
          </a:solidFill>
          <a:ln w="9525">
            <a:noFill/>
            <a:miter lim="800000"/>
            <a:headEnd/>
            <a:tailEnd/>
          </a:ln>
          <a:effectLst>
            <a:outerShdw blurRad="50800" dist="38100" dir="2700000" algn="tl" rotWithShape="0">
              <a:schemeClr val="tx1">
                <a:lumMod val="50000"/>
                <a:lumOff val="50000"/>
                <a:alpha val="40000"/>
              </a:schemeClr>
            </a:outerShdw>
          </a:effectLst>
          <a:scene3d>
            <a:camera prst="orthographicFront"/>
            <a:lightRig rig="threePt" dir="t"/>
          </a:scene3d>
          <a:sp3d>
            <a:bevelT prst="relaxedInset"/>
          </a:sp3d>
        </p:spPr>
        <p:txBody>
          <a:bodyPr wrap="square" anchor="ctr">
            <a:noAutofit/>
          </a:bodyPr>
          <a:lstStyle/>
          <a:p>
            <a:pPr algn="ctr">
              <a:spcBef>
                <a:spcPts val="600"/>
              </a:spcBef>
              <a:spcAft>
                <a:spcPts val="600"/>
              </a:spcAft>
            </a:pPr>
            <a:r>
              <a:rPr lang="en-US" altLang="zh-CN" sz="1400" b="1" dirty="0">
                <a:latin typeface="微软雅黑" panose="020B0503020204020204" pitchFamily="34" charset="-122"/>
                <a:ea typeface="微软雅黑" panose="020B0503020204020204" pitchFamily="34" charset="-122"/>
              </a:rPr>
              <a:t>Electrical system</a:t>
            </a:r>
          </a:p>
        </p:txBody>
      </p:sp>
      <p:sp>
        <p:nvSpPr>
          <p:cNvPr id="129" name="Text Box 9"/>
          <p:cNvSpPr txBox="1">
            <a:spLocks noChangeArrowheads="1"/>
          </p:cNvSpPr>
          <p:nvPr/>
        </p:nvSpPr>
        <p:spPr bwMode="auto">
          <a:xfrm>
            <a:off x="5244241" y="3046390"/>
            <a:ext cx="1799532" cy="615553"/>
          </a:xfrm>
          <a:prstGeom prst="rect">
            <a:avLst/>
          </a:prstGeom>
          <a:solidFill>
            <a:schemeClr val="accent3">
              <a:lumMod val="85000"/>
            </a:schemeClr>
          </a:solidFill>
          <a:ln w="9525">
            <a:noFill/>
            <a:miter lim="800000"/>
            <a:headEnd/>
            <a:tailEnd/>
          </a:ln>
          <a:effectLst>
            <a:outerShdw blurRad="50800" dist="38100" dir="2700000" algn="tl" rotWithShape="0">
              <a:schemeClr val="tx1">
                <a:lumMod val="50000"/>
                <a:lumOff val="50000"/>
                <a:alpha val="40000"/>
              </a:schemeClr>
            </a:outerShdw>
          </a:effectLst>
          <a:scene3d>
            <a:camera prst="orthographicFront"/>
            <a:lightRig rig="threePt" dir="t"/>
          </a:scene3d>
          <a:sp3d>
            <a:bevelT prst="relaxedInset"/>
          </a:sp3d>
        </p:spPr>
        <p:txBody>
          <a:bodyPr wrap="square" anchor="ctr">
            <a:noAutofit/>
          </a:bodyPr>
          <a:lstStyle/>
          <a:p>
            <a:pPr algn="ctr">
              <a:spcBef>
                <a:spcPts val="600"/>
              </a:spcBef>
              <a:spcAft>
                <a:spcPts val="600"/>
              </a:spcAft>
            </a:pPr>
            <a:r>
              <a:rPr lang="en-US" altLang="zh-CN" sz="1400" b="1" dirty="0">
                <a:latin typeface="微软雅黑" panose="020B0503020204020204" pitchFamily="34" charset="-122"/>
                <a:ea typeface="微软雅黑" panose="020B0503020204020204" pitchFamily="34" charset="-122"/>
              </a:rPr>
              <a:t>Air conditioning system</a:t>
            </a:r>
          </a:p>
        </p:txBody>
      </p:sp>
      <p:sp>
        <p:nvSpPr>
          <p:cNvPr id="130" name="Text Box 9"/>
          <p:cNvSpPr txBox="1">
            <a:spLocks noChangeArrowheads="1"/>
          </p:cNvSpPr>
          <p:nvPr/>
        </p:nvSpPr>
        <p:spPr bwMode="auto">
          <a:xfrm>
            <a:off x="7254296" y="3046390"/>
            <a:ext cx="2039559" cy="615553"/>
          </a:xfrm>
          <a:prstGeom prst="rect">
            <a:avLst/>
          </a:prstGeom>
          <a:solidFill>
            <a:schemeClr val="accent3">
              <a:lumMod val="85000"/>
            </a:schemeClr>
          </a:solidFill>
          <a:ln w="9525">
            <a:noFill/>
            <a:miter lim="800000"/>
            <a:headEnd/>
            <a:tailEnd/>
          </a:ln>
          <a:effectLst>
            <a:outerShdw blurRad="50800" dist="38100" dir="2700000" algn="tl" rotWithShape="0">
              <a:schemeClr val="tx1">
                <a:lumMod val="50000"/>
                <a:lumOff val="50000"/>
                <a:alpha val="40000"/>
              </a:schemeClr>
            </a:outerShdw>
          </a:effectLst>
          <a:scene3d>
            <a:camera prst="orthographicFront"/>
            <a:lightRig rig="threePt" dir="t"/>
          </a:scene3d>
          <a:sp3d>
            <a:bevelT prst="relaxedInset"/>
          </a:sp3d>
        </p:spPr>
        <p:txBody>
          <a:bodyPr wrap="square" anchor="ctr">
            <a:noAutofit/>
          </a:bodyPr>
          <a:lstStyle/>
          <a:p>
            <a:pPr algn="ctr">
              <a:spcBef>
                <a:spcPts val="600"/>
              </a:spcBef>
              <a:spcAft>
                <a:spcPts val="600"/>
              </a:spcAft>
            </a:pPr>
            <a:r>
              <a:rPr lang="en-US" altLang="zh-CN" sz="1400" b="1" dirty="0">
                <a:latin typeface="微软雅黑" panose="020B0503020204020204" pitchFamily="34" charset="-122"/>
                <a:ea typeface="微软雅黑" panose="020B0503020204020204" pitchFamily="34" charset="-122"/>
              </a:rPr>
              <a:t>Fire extinguishing system</a:t>
            </a:r>
          </a:p>
        </p:txBody>
      </p:sp>
      <p:sp>
        <p:nvSpPr>
          <p:cNvPr id="131" name="Text Box 9"/>
          <p:cNvSpPr txBox="1">
            <a:spLocks noChangeArrowheads="1"/>
          </p:cNvSpPr>
          <p:nvPr/>
        </p:nvSpPr>
        <p:spPr bwMode="auto">
          <a:xfrm>
            <a:off x="9504380" y="3046390"/>
            <a:ext cx="1968219" cy="615553"/>
          </a:xfrm>
          <a:prstGeom prst="rect">
            <a:avLst/>
          </a:prstGeom>
          <a:solidFill>
            <a:schemeClr val="accent3">
              <a:lumMod val="85000"/>
            </a:schemeClr>
          </a:solidFill>
          <a:ln w="9525">
            <a:noFill/>
            <a:miter lim="800000"/>
            <a:headEnd/>
            <a:tailEnd/>
          </a:ln>
          <a:effectLst>
            <a:outerShdw blurRad="50800" dist="38100" dir="2700000" algn="tl" rotWithShape="0">
              <a:schemeClr val="tx1">
                <a:lumMod val="50000"/>
                <a:lumOff val="50000"/>
                <a:alpha val="40000"/>
              </a:schemeClr>
            </a:outerShdw>
          </a:effectLst>
          <a:scene3d>
            <a:camera prst="orthographicFront"/>
            <a:lightRig rig="threePt" dir="t"/>
          </a:scene3d>
          <a:sp3d>
            <a:bevelT prst="relaxedInset"/>
          </a:sp3d>
        </p:spPr>
        <p:txBody>
          <a:bodyPr wrap="square" anchor="ctr">
            <a:noAutofit/>
          </a:bodyPr>
          <a:lstStyle/>
          <a:p>
            <a:pPr algn="ctr">
              <a:spcBef>
                <a:spcPts val="600"/>
              </a:spcBef>
              <a:spcAft>
                <a:spcPts val="600"/>
              </a:spcAft>
            </a:pPr>
            <a:r>
              <a:rPr lang="en-US" altLang="zh-CN" sz="1400" b="1" dirty="0">
                <a:latin typeface="微软雅黑" panose="020B0503020204020204" pitchFamily="34" charset="-122"/>
                <a:ea typeface="微软雅黑" panose="020B0503020204020204" pitchFamily="34" charset="-122"/>
              </a:rPr>
              <a:t>Light current system</a:t>
            </a:r>
          </a:p>
        </p:txBody>
      </p:sp>
      <p:sp>
        <p:nvSpPr>
          <p:cNvPr id="132" name="Text Box 9"/>
          <p:cNvSpPr txBox="1">
            <a:spLocks noChangeArrowheads="1"/>
          </p:cNvSpPr>
          <p:nvPr/>
        </p:nvSpPr>
        <p:spPr bwMode="auto">
          <a:xfrm>
            <a:off x="3035660" y="3694457"/>
            <a:ext cx="1978589" cy="2208245"/>
          </a:xfrm>
          <a:prstGeom prst="rect">
            <a:avLst/>
          </a:prstGeom>
          <a:solidFill>
            <a:schemeClr val="accent3">
              <a:lumMod val="85000"/>
            </a:schemeClr>
          </a:solidFill>
          <a:ln>
            <a:headEnd/>
            <a:tailEnd/>
          </a:ln>
        </p:spPr>
        <p:style>
          <a:lnRef idx="1">
            <a:schemeClr val="accent1"/>
          </a:lnRef>
          <a:fillRef idx="2">
            <a:schemeClr val="accent1"/>
          </a:fillRef>
          <a:effectRef idx="1">
            <a:schemeClr val="accent1"/>
          </a:effectRef>
          <a:fontRef idx="minor">
            <a:schemeClr val="dk1"/>
          </a:fontRef>
        </p:style>
        <p:txBody>
          <a:bodyPr wrap="square" anchor="ctr">
            <a:noAutofit/>
          </a:bodyPr>
          <a:lstStyle/>
          <a:p>
            <a:pPr marL="177800" indent="-177800">
              <a:buClr>
                <a:schemeClr val="bg1">
                  <a:lumMod val="50000"/>
                </a:schemeClr>
              </a:buClr>
              <a:buSzPct val="60000"/>
              <a:buFont typeface="Wingdings" panose="05000000000000000000" pitchFamily="2" charset="2"/>
              <a:buChar char="l"/>
            </a:pPr>
            <a:r>
              <a:rPr lang="en-US" altLang="zh-CN" sz="1400" dirty="0">
                <a:solidFill>
                  <a:schemeClr val="tx1"/>
                </a:solidFill>
                <a:latin typeface="微软雅黑" panose="020B0503020204020204" pitchFamily="34" charset="-122"/>
                <a:ea typeface="微软雅黑" panose="020B0503020204020204" pitchFamily="34" charset="-122"/>
              </a:rPr>
              <a:t>Power supply system</a:t>
            </a:r>
          </a:p>
          <a:p>
            <a:pPr marL="177800" indent="-177800">
              <a:buClr>
                <a:schemeClr val="bg1">
                  <a:lumMod val="50000"/>
                </a:schemeClr>
              </a:buClr>
              <a:buSzPct val="60000"/>
              <a:buFont typeface="Wingdings" panose="05000000000000000000" pitchFamily="2" charset="2"/>
              <a:buChar char="l"/>
            </a:pPr>
            <a:r>
              <a:rPr lang="en-US" altLang="zh-CN" sz="1400" dirty="0">
                <a:solidFill>
                  <a:schemeClr val="tx1"/>
                </a:solidFill>
                <a:latin typeface="微软雅黑" panose="020B0503020204020204" pitchFamily="34" charset="-122"/>
                <a:ea typeface="微软雅黑" panose="020B0503020204020204" pitchFamily="34" charset="-122"/>
              </a:rPr>
              <a:t>UPS system</a:t>
            </a:r>
          </a:p>
          <a:p>
            <a:pPr marL="177800" indent="-177800">
              <a:buClr>
                <a:schemeClr val="bg1">
                  <a:lumMod val="50000"/>
                </a:schemeClr>
              </a:buClr>
              <a:buSzPct val="60000"/>
              <a:buFont typeface="Wingdings" panose="05000000000000000000" pitchFamily="2" charset="2"/>
              <a:buChar char="l"/>
            </a:pPr>
            <a:r>
              <a:rPr lang="en-US" altLang="zh-CN" sz="1400" dirty="0">
                <a:solidFill>
                  <a:schemeClr val="tx1"/>
                </a:solidFill>
                <a:latin typeface="微软雅黑" panose="020B0503020204020204" pitchFamily="34" charset="-122"/>
                <a:ea typeface="微软雅黑" panose="020B0503020204020204" pitchFamily="34" charset="-122"/>
              </a:rPr>
              <a:t>Power distribution system</a:t>
            </a:r>
          </a:p>
          <a:p>
            <a:pPr marL="177800" indent="-177800">
              <a:buClr>
                <a:schemeClr val="bg1">
                  <a:lumMod val="50000"/>
                </a:schemeClr>
              </a:buClr>
              <a:buSzPct val="60000"/>
              <a:buFont typeface="Wingdings" panose="05000000000000000000" pitchFamily="2" charset="2"/>
              <a:buChar char="l"/>
            </a:pPr>
            <a:r>
              <a:rPr lang="en-US" altLang="zh-CN" sz="1400" dirty="0">
                <a:solidFill>
                  <a:schemeClr val="tx1"/>
                </a:solidFill>
                <a:latin typeface="微软雅黑" panose="020B0503020204020204" pitchFamily="34" charset="-122"/>
                <a:ea typeface="微软雅黑" panose="020B0503020204020204" pitchFamily="34" charset="-122"/>
              </a:rPr>
              <a:t>Lightning system</a:t>
            </a:r>
          </a:p>
          <a:p>
            <a:pPr marL="177800" indent="-177800">
              <a:buClr>
                <a:schemeClr val="bg1">
                  <a:lumMod val="50000"/>
                </a:schemeClr>
              </a:buClr>
              <a:buSzPct val="60000"/>
              <a:buFont typeface="Wingdings" panose="05000000000000000000" pitchFamily="2" charset="2"/>
              <a:buChar char="l"/>
            </a:pPr>
            <a:r>
              <a:rPr lang="en-US" altLang="zh-CN" sz="1400" dirty="0" smtClean="0">
                <a:solidFill>
                  <a:schemeClr val="tx1"/>
                </a:solidFill>
                <a:latin typeface="微软雅黑" panose="020B0503020204020204" pitchFamily="34" charset="-122"/>
                <a:ea typeface="微软雅黑" panose="020B0503020204020204" pitchFamily="34" charset="-122"/>
              </a:rPr>
              <a:t>Surge </a:t>
            </a:r>
            <a:r>
              <a:rPr lang="en-US" altLang="zh-CN" sz="1400" dirty="0">
                <a:solidFill>
                  <a:schemeClr val="tx1"/>
                </a:solidFill>
                <a:latin typeface="微软雅黑" panose="020B0503020204020204" pitchFamily="34" charset="-122"/>
                <a:ea typeface="微软雅黑" panose="020B0503020204020204" pitchFamily="34" charset="-122"/>
              </a:rPr>
              <a:t>protection and grounding system</a:t>
            </a:r>
          </a:p>
          <a:p>
            <a:pPr marL="177800" indent="-177800">
              <a:buClr>
                <a:schemeClr val="bg1">
                  <a:lumMod val="50000"/>
                </a:schemeClr>
              </a:buClr>
              <a:buSzPct val="60000"/>
              <a:buFont typeface="Wingdings" panose="05000000000000000000" pitchFamily="2" charset="2"/>
              <a:buChar char="l"/>
            </a:pPr>
            <a:r>
              <a:rPr lang="en-US" altLang="zh-CN" sz="1400" dirty="0">
                <a:solidFill>
                  <a:schemeClr val="tx1"/>
                </a:solidFill>
                <a:latin typeface="微软雅黑" panose="020B0503020204020204" pitchFamily="34" charset="-122"/>
                <a:ea typeface="微软雅黑" panose="020B0503020204020204" pitchFamily="34" charset="-122"/>
              </a:rPr>
              <a:t>Cabinet</a:t>
            </a:r>
          </a:p>
        </p:txBody>
      </p:sp>
      <p:sp>
        <p:nvSpPr>
          <p:cNvPr id="133" name="Text Box 9"/>
          <p:cNvSpPr txBox="1">
            <a:spLocks noChangeArrowheads="1"/>
          </p:cNvSpPr>
          <p:nvPr/>
        </p:nvSpPr>
        <p:spPr bwMode="auto">
          <a:xfrm>
            <a:off x="5256579" y="3694462"/>
            <a:ext cx="1773271" cy="2202441"/>
          </a:xfrm>
          <a:prstGeom prst="rect">
            <a:avLst/>
          </a:prstGeom>
          <a:solidFill>
            <a:schemeClr val="accent3">
              <a:lumMod val="85000"/>
            </a:schemeClr>
          </a:solidFill>
          <a:ln>
            <a:headEnd/>
            <a:tailEnd/>
          </a:ln>
        </p:spPr>
        <p:style>
          <a:lnRef idx="1">
            <a:schemeClr val="accent1"/>
          </a:lnRef>
          <a:fillRef idx="2">
            <a:schemeClr val="accent1"/>
          </a:fillRef>
          <a:effectRef idx="1">
            <a:schemeClr val="accent1"/>
          </a:effectRef>
          <a:fontRef idx="minor">
            <a:schemeClr val="dk1"/>
          </a:fontRef>
        </p:style>
        <p:txBody>
          <a:bodyPr wrap="square" anchor="ctr">
            <a:noAutofit/>
          </a:bodyPr>
          <a:lstStyle/>
          <a:p>
            <a:pPr marL="177800" indent="-177800">
              <a:buClr>
                <a:schemeClr val="bg1">
                  <a:lumMod val="50000"/>
                </a:schemeClr>
              </a:buClr>
              <a:buSzPct val="60000"/>
              <a:buFont typeface="Wingdings" panose="05000000000000000000" pitchFamily="2" charset="2"/>
              <a:buChar char="l"/>
            </a:pPr>
            <a:r>
              <a:rPr lang="en-US" altLang="zh-CN" sz="1400" dirty="0">
                <a:solidFill>
                  <a:schemeClr val="tx1"/>
                </a:solidFill>
                <a:latin typeface="微软雅黑" panose="020B0503020204020204" pitchFamily="34" charset="-122"/>
                <a:ea typeface="微软雅黑" panose="020B0503020204020204" pitchFamily="34" charset="-122"/>
              </a:rPr>
              <a:t>Precision air conditioning system</a:t>
            </a:r>
          </a:p>
          <a:p>
            <a:pPr marL="177800" indent="-177800">
              <a:buClr>
                <a:schemeClr val="bg1">
                  <a:lumMod val="50000"/>
                </a:schemeClr>
              </a:buClr>
              <a:buSzPct val="60000"/>
              <a:buFont typeface="Wingdings" panose="05000000000000000000" pitchFamily="2" charset="2"/>
              <a:buChar char="l"/>
            </a:pPr>
            <a:r>
              <a:rPr lang="en-US" altLang="zh-CN" sz="1400" dirty="0">
                <a:solidFill>
                  <a:schemeClr val="tx1"/>
                </a:solidFill>
                <a:latin typeface="微软雅黑" panose="020B0503020204020204" pitchFamily="34" charset="-122"/>
                <a:ea typeface="微软雅黑" panose="020B0503020204020204" pitchFamily="34" charset="-122"/>
              </a:rPr>
              <a:t>Comfortable air conditioning system</a:t>
            </a:r>
          </a:p>
          <a:p>
            <a:pPr marL="177800" indent="-177800">
              <a:buClr>
                <a:schemeClr val="bg1">
                  <a:lumMod val="50000"/>
                </a:schemeClr>
              </a:buClr>
              <a:buSzPct val="60000"/>
              <a:buFont typeface="Wingdings" panose="05000000000000000000" pitchFamily="2" charset="2"/>
              <a:buChar char="l"/>
            </a:pPr>
            <a:r>
              <a:rPr lang="en-US" altLang="zh-CN" sz="1400" dirty="0">
                <a:solidFill>
                  <a:schemeClr val="tx1"/>
                </a:solidFill>
                <a:latin typeface="微软雅黑" panose="020B0503020204020204" pitchFamily="34" charset="-122"/>
                <a:ea typeface="微软雅黑" panose="020B0503020204020204" pitchFamily="34" charset="-122"/>
              </a:rPr>
              <a:t>Fresh air system</a:t>
            </a:r>
          </a:p>
          <a:p>
            <a:pPr marL="177800" indent="-177800">
              <a:buClr>
                <a:schemeClr val="bg1">
                  <a:lumMod val="50000"/>
                </a:schemeClr>
              </a:buClr>
              <a:buSzPct val="60000"/>
              <a:buFont typeface="Wingdings" panose="05000000000000000000" pitchFamily="2" charset="2"/>
              <a:buChar char="l"/>
            </a:pPr>
            <a:r>
              <a:rPr lang="en-US" altLang="zh-CN" sz="1400" dirty="0">
                <a:solidFill>
                  <a:schemeClr val="tx1"/>
                </a:solidFill>
                <a:latin typeface="微软雅黑" panose="020B0503020204020204" pitchFamily="34" charset="-122"/>
                <a:ea typeface="微软雅黑" panose="020B0503020204020204" pitchFamily="34" charset="-122"/>
              </a:rPr>
              <a:t>Smoke exhaust system</a:t>
            </a:r>
          </a:p>
        </p:txBody>
      </p:sp>
      <p:sp>
        <p:nvSpPr>
          <p:cNvPr id="134" name="Text Box 9"/>
          <p:cNvSpPr txBox="1">
            <a:spLocks noChangeArrowheads="1"/>
          </p:cNvSpPr>
          <p:nvPr/>
        </p:nvSpPr>
        <p:spPr bwMode="auto">
          <a:xfrm>
            <a:off x="7248128" y="3694457"/>
            <a:ext cx="2040232" cy="2208245"/>
          </a:xfrm>
          <a:prstGeom prst="rect">
            <a:avLst/>
          </a:prstGeom>
          <a:solidFill>
            <a:schemeClr val="accent3">
              <a:lumMod val="85000"/>
            </a:schemeClr>
          </a:solidFill>
          <a:ln>
            <a:headEnd/>
            <a:tailEnd/>
          </a:ln>
        </p:spPr>
        <p:style>
          <a:lnRef idx="1">
            <a:schemeClr val="accent1"/>
          </a:lnRef>
          <a:fillRef idx="2">
            <a:schemeClr val="accent1"/>
          </a:fillRef>
          <a:effectRef idx="1">
            <a:schemeClr val="accent1"/>
          </a:effectRef>
          <a:fontRef idx="minor">
            <a:schemeClr val="dk1"/>
          </a:fontRef>
        </p:style>
        <p:txBody>
          <a:bodyPr wrap="square" anchor="ctr">
            <a:noAutofit/>
          </a:bodyPr>
          <a:lstStyle/>
          <a:p>
            <a:pPr marL="177800" indent="-177800">
              <a:buClr>
                <a:schemeClr val="bg1">
                  <a:lumMod val="50000"/>
                </a:schemeClr>
              </a:buClr>
              <a:buSzPct val="60000"/>
              <a:buFont typeface="Wingdings" panose="05000000000000000000" pitchFamily="2" charset="2"/>
              <a:buChar char="l"/>
            </a:pPr>
            <a:r>
              <a:rPr lang="en-US" altLang="zh-CN" sz="1400" dirty="0">
                <a:solidFill>
                  <a:schemeClr val="tx1"/>
                </a:solidFill>
                <a:latin typeface="微软雅黑" panose="020B0503020204020204" pitchFamily="34" charset="-122"/>
                <a:ea typeface="微软雅黑" panose="020B0503020204020204" pitchFamily="34" charset="-122"/>
              </a:rPr>
              <a:t>Automatic fire alarm system</a:t>
            </a:r>
          </a:p>
          <a:p>
            <a:pPr marL="177800" indent="-177800">
              <a:buClr>
                <a:schemeClr val="bg1">
                  <a:lumMod val="50000"/>
                </a:schemeClr>
              </a:buClr>
              <a:buSzPct val="60000"/>
              <a:buFont typeface="Wingdings" panose="05000000000000000000" pitchFamily="2" charset="2"/>
              <a:buChar char="l"/>
            </a:pPr>
            <a:r>
              <a:rPr lang="en-US" altLang="zh-CN" sz="1400" dirty="0">
                <a:solidFill>
                  <a:schemeClr val="tx1"/>
                </a:solidFill>
                <a:latin typeface="微软雅黑" panose="020B0503020204020204" pitchFamily="34" charset="-122"/>
                <a:ea typeface="微软雅黑" panose="020B0503020204020204" pitchFamily="34" charset="-122"/>
              </a:rPr>
              <a:t>Automatic fire extinguishing system</a:t>
            </a:r>
          </a:p>
          <a:p>
            <a:pPr marL="177800" indent="-177800">
              <a:buClr>
                <a:schemeClr val="bg1">
                  <a:lumMod val="50000"/>
                </a:schemeClr>
              </a:buClr>
              <a:buSzPct val="60000"/>
              <a:buFont typeface="Wingdings" panose="05000000000000000000" pitchFamily="2" charset="2"/>
              <a:buChar char="l"/>
            </a:pPr>
            <a:r>
              <a:rPr lang="en-US" altLang="zh-CN" sz="1400" dirty="0">
                <a:solidFill>
                  <a:schemeClr val="tx1"/>
                </a:solidFill>
                <a:latin typeface="微软雅黑" panose="020B0503020204020204" pitchFamily="34" charset="-122"/>
                <a:ea typeface="微软雅黑" panose="020B0503020204020204" pitchFamily="34" charset="-122"/>
              </a:rPr>
              <a:t>Early warning system</a:t>
            </a:r>
          </a:p>
        </p:txBody>
      </p:sp>
      <p:sp>
        <p:nvSpPr>
          <p:cNvPr id="135" name="Text Box 9"/>
          <p:cNvSpPr txBox="1">
            <a:spLocks noChangeArrowheads="1"/>
          </p:cNvSpPr>
          <p:nvPr/>
        </p:nvSpPr>
        <p:spPr bwMode="auto">
          <a:xfrm>
            <a:off x="9516379" y="3694457"/>
            <a:ext cx="1956483" cy="2208245"/>
          </a:xfrm>
          <a:prstGeom prst="rect">
            <a:avLst/>
          </a:prstGeom>
          <a:solidFill>
            <a:schemeClr val="accent3">
              <a:lumMod val="85000"/>
            </a:schemeClr>
          </a:solidFill>
          <a:ln>
            <a:headEnd/>
            <a:tailEnd/>
          </a:ln>
        </p:spPr>
        <p:style>
          <a:lnRef idx="1">
            <a:schemeClr val="accent1"/>
          </a:lnRef>
          <a:fillRef idx="2">
            <a:schemeClr val="accent1"/>
          </a:fillRef>
          <a:effectRef idx="1">
            <a:schemeClr val="accent1"/>
          </a:effectRef>
          <a:fontRef idx="minor">
            <a:schemeClr val="dk1"/>
          </a:fontRef>
        </p:style>
        <p:txBody>
          <a:bodyPr wrap="square" anchor="ctr">
            <a:noAutofit/>
          </a:bodyPr>
          <a:lstStyle/>
          <a:p>
            <a:pPr marL="177800" indent="-177800">
              <a:buClr>
                <a:schemeClr val="bg1">
                  <a:lumMod val="50000"/>
                </a:schemeClr>
              </a:buClr>
              <a:buSzPct val="60000"/>
              <a:buFont typeface="Wingdings" panose="05000000000000000000" pitchFamily="2" charset="2"/>
              <a:buChar char="l"/>
            </a:pPr>
            <a:r>
              <a:rPr lang="en-US" altLang="zh-CN" sz="1400" dirty="0">
                <a:solidFill>
                  <a:schemeClr val="tx1"/>
                </a:solidFill>
                <a:latin typeface="微软雅黑" panose="020B0503020204020204" pitchFamily="34" charset="-122"/>
                <a:ea typeface="微软雅黑" panose="020B0503020204020204" pitchFamily="34" charset="-122"/>
              </a:rPr>
              <a:t>Integrated cabling system</a:t>
            </a:r>
          </a:p>
          <a:p>
            <a:pPr marL="177800" indent="-177800">
              <a:buClr>
                <a:schemeClr val="bg1">
                  <a:lumMod val="50000"/>
                </a:schemeClr>
              </a:buClr>
              <a:buSzPct val="60000"/>
              <a:buFont typeface="Wingdings" panose="05000000000000000000" pitchFamily="2" charset="2"/>
              <a:buChar char="l"/>
            </a:pPr>
            <a:r>
              <a:rPr lang="en-US" altLang="zh-CN" sz="1400" dirty="0">
                <a:solidFill>
                  <a:schemeClr val="tx1"/>
                </a:solidFill>
                <a:latin typeface="微软雅黑" panose="020B0503020204020204" pitchFamily="34" charset="-122"/>
                <a:ea typeface="微软雅黑" panose="020B0503020204020204" pitchFamily="34" charset="-122"/>
              </a:rPr>
              <a:t>Security monitoring system</a:t>
            </a:r>
          </a:p>
          <a:p>
            <a:pPr marL="177800" indent="-177800">
              <a:buClr>
                <a:schemeClr val="bg1">
                  <a:lumMod val="50000"/>
                </a:schemeClr>
              </a:buClr>
              <a:buSzPct val="60000"/>
              <a:buFont typeface="Wingdings" panose="05000000000000000000" pitchFamily="2" charset="2"/>
              <a:buChar char="l"/>
            </a:pPr>
            <a:r>
              <a:rPr lang="en-US" altLang="zh-CN" sz="1400" dirty="0">
                <a:solidFill>
                  <a:schemeClr val="tx1"/>
                </a:solidFill>
                <a:latin typeface="微软雅黑" panose="020B0503020204020204" pitchFamily="34" charset="-122"/>
                <a:ea typeface="微软雅黑" panose="020B0503020204020204" pitchFamily="34" charset="-122"/>
              </a:rPr>
              <a:t>Environmental monitoring system</a:t>
            </a:r>
          </a:p>
          <a:p>
            <a:pPr marL="177800" indent="-177800">
              <a:buClr>
                <a:schemeClr val="bg1">
                  <a:lumMod val="50000"/>
                </a:schemeClr>
              </a:buClr>
              <a:buSzPct val="60000"/>
              <a:buFont typeface="Wingdings" panose="05000000000000000000" pitchFamily="2" charset="2"/>
              <a:buChar char="l"/>
            </a:pPr>
            <a:r>
              <a:rPr lang="en-US" altLang="zh-CN" sz="1400" dirty="0">
                <a:solidFill>
                  <a:schemeClr val="tx1"/>
                </a:solidFill>
                <a:latin typeface="微软雅黑" panose="020B0503020204020204" pitchFamily="34" charset="-122"/>
                <a:ea typeface="微软雅黑" panose="020B0503020204020204" pitchFamily="34" charset="-122"/>
              </a:rPr>
              <a:t>Device monitoring system</a:t>
            </a:r>
          </a:p>
        </p:txBody>
      </p:sp>
      <p:sp>
        <p:nvSpPr>
          <p:cNvPr id="22" name="Text Box 9"/>
          <p:cNvSpPr txBox="1">
            <a:spLocks noChangeArrowheads="1"/>
          </p:cNvSpPr>
          <p:nvPr/>
        </p:nvSpPr>
        <p:spPr bwMode="auto">
          <a:xfrm>
            <a:off x="1007534" y="5949280"/>
            <a:ext cx="10460405" cy="425028"/>
          </a:xfrm>
          <a:prstGeom prst="rect">
            <a:avLst/>
          </a:prstGeom>
          <a:solidFill>
            <a:schemeClr val="accent3">
              <a:lumMod val="85000"/>
            </a:schemeClr>
          </a:solidFill>
          <a:ln w="9525">
            <a:noFill/>
            <a:miter lim="800000"/>
            <a:headEnd/>
            <a:tailEnd/>
          </a:ln>
          <a:effectLst>
            <a:outerShdw blurRad="50800" dist="38100" dir="2700000" algn="tl" rotWithShape="0">
              <a:schemeClr val="tx1">
                <a:lumMod val="50000"/>
                <a:lumOff val="50000"/>
                <a:alpha val="40000"/>
              </a:schemeClr>
            </a:outerShdw>
          </a:effectLst>
          <a:scene3d>
            <a:camera prst="orthographicFront"/>
            <a:lightRig rig="threePt" dir="t"/>
          </a:scene3d>
          <a:sp3d>
            <a:bevelT prst="relaxedInset"/>
          </a:sp3d>
        </p:spPr>
        <p:txBody>
          <a:bodyPr wrap="square" anchor="ctr">
            <a:noAutofit/>
          </a:bodyPr>
          <a:lstStyle/>
          <a:p>
            <a:pPr algn="ctr">
              <a:spcBef>
                <a:spcPts val="600"/>
              </a:spcBef>
              <a:spcAft>
                <a:spcPts val="600"/>
              </a:spcAft>
            </a:pPr>
            <a:r>
              <a:rPr lang="en-US" altLang="zh-CN" sz="1600" b="1" dirty="0">
                <a:latin typeface="微软雅黑" panose="020B0503020204020204" pitchFamily="34" charset="-122"/>
                <a:ea typeface="微软雅黑" panose="020B0503020204020204" pitchFamily="34" charset="-122"/>
              </a:rPr>
              <a:t>Management system: monitoring platform, large-screen display, conference system, </a:t>
            </a:r>
            <a:r>
              <a:rPr lang="en-US" altLang="zh-CN" sz="1600" b="1" dirty="0" err="1">
                <a:latin typeface="微软雅黑" panose="020B0503020204020204" pitchFamily="34" charset="-122"/>
                <a:ea typeface="微软雅黑" panose="020B0503020204020204" pitchFamily="34" charset="-122"/>
              </a:rPr>
              <a:t>KVM</a:t>
            </a:r>
            <a:r>
              <a:rPr lang="en-US" altLang="zh-CN" sz="1600" b="1" dirty="0">
                <a:latin typeface="微软雅黑" panose="020B0503020204020204" pitchFamily="34" charset="-122"/>
                <a:ea typeface="微软雅黑" panose="020B0503020204020204" pitchFamily="34" charset="-122"/>
              </a:rPr>
              <a:t>, and </a:t>
            </a:r>
            <a:r>
              <a:rPr lang="en-US" altLang="zh-CN" sz="1600" b="1" dirty="0" err="1">
                <a:latin typeface="微软雅黑" panose="020B0503020204020204" pitchFamily="34" charset="-122"/>
                <a:ea typeface="微软雅黑" panose="020B0503020204020204" pitchFamily="34" charset="-122"/>
              </a:rPr>
              <a:t>RFID</a:t>
            </a:r>
            <a:endParaRPr lang="en-US" altLang="zh-CN" sz="16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89333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8313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80"/>
          <p:cNvGrpSpPr/>
          <p:nvPr/>
        </p:nvGrpSpPr>
        <p:grpSpPr>
          <a:xfrm>
            <a:off x="1476131" y="1364771"/>
            <a:ext cx="9804445" cy="4646661"/>
            <a:chOff x="1236965" y="1446651"/>
            <a:chExt cx="8489964" cy="4519809"/>
          </a:xfrm>
        </p:grpSpPr>
        <p:sp>
          <p:nvSpPr>
            <p:cNvPr id="7" name="AutoShape 149"/>
            <p:cNvSpPr>
              <a:spLocks noChangeArrowheads="1"/>
            </p:cNvSpPr>
            <p:nvPr/>
          </p:nvSpPr>
          <p:spPr bwMode="auto">
            <a:xfrm>
              <a:off x="2624635" y="3723077"/>
              <a:ext cx="6499644" cy="533868"/>
            </a:xfrm>
            <a:prstGeom prst="roundRect">
              <a:avLst>
                <a:gd name="adj" fmla="val 8282"/>
              </a:avLst>
            </a:prstGeom>
            <a:solidFill>
              <a:srgbClr val="CC99FF">
                <a:alpha val="21176"/>
              </a:srgbClr>
            </a:solidFill>
            <a:ln w="9525" cap="rnd">
              <a:solidFill>
                <a:srgbClr val="6699FF"/>
              </a:solidFill>
              <a:prstDash val="sysDot"/>
              <a:round/>
              <a:headEnd/>
              <a:tailEnd/>
            </a:ln>
          </p:spPr>
          <p:txBody>
            <a:bodyPr wrap="none" lIns="54740" tIns="27369" rIns="54740" bIns="27369" anchor="ctr"/>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8" name="Rectangle 151"/>
            <p:cNvSpPr>
              <a:spLocks noChangeArrowheads="1"/>
            </p:cNvSpPr>
            <p:nvPr/>
          </p:nvSpPr>
          <p:spPr bwMode="auto">
            <a:xfrm>
              <a:off x="2946462" y="2787458"/>
              <a:ext cx="1180273" cy="751107"/>
            </a:xfrm>
            <a:prstGeom prst="rect">
              <a:avLst/>
            </a:prstGeom>
            <a:solidFill>
              <a:srgbClr val="99CCFF"/>
            </a:solidFill>
            <a:ln w="9525" algn="ctr">
              <a:solidFill>
                <a:srgbClr val="000000"/>
              </a:solidFill>
              <a:miter lim="800000"/>
              <a:headEnd/>
              <a:tailEnd/>
            </a:ln>
          </p:spPr>
          <p:txBody>
            <a:bodyPr wrap="none" anchor="ctr"/>
            <a:lstStyle/>
            <a:p>
              <a:pPr marL="299841" indent="-299841" algn="ctr" defTabSz="801161">
                <a:lnSpc>
                  <a:spcPct val="140000"/>
                </a:lnSpc>
                <a:buClr>
                  <a:srgbClr val="000000"/>
                </a:buClr>
                <a:buSzPct val="70000"/>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9" name="Rectangle 152"/>
            <p:cNvSpPr>
              <a:spLocks noChangeArrowheads="1"/>
            </p:cNvSpPr>
            <p:nvPr/>
          </p:nvSpPr>
          <p:spPr bwMode="auto">
            <a:xfrm>
              <a:off x="1359334" y="2829983"/>
              <a:ext cx="1041759" cy="3000170"/>
            </a:xfrm>
            <a:prstGeom prst="rect">
              <a:avLst/>
            </a:prstGeom>
            <a:solidFill>
              <a:srgbClr val="FFCC99"/>
            </a:solidFill>
            <a:ln w="9525">
              <a:solidFill>
                <a:srgbClr val="000000"/>
              </a:solidFill>
              <a:miter lim="800000"/>
              <a:headEnd/>
              <a:tailEnd/>
            </a:ln>
          </p:spPr>
          <p:txBody>
            <a:bodyPr wrap="none" anchor="ctr"/>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10" name="Rectangle 153"/>
            <p:cNvSpPr>
              <a:spLocks noChangeArrowheads="1"/>
            </p:cNvSpPr>
            <p:nvPr/>
          </p:nvSpPr>
          <p:spPr bwMode="auto">
            <a:xfrm>
              <a:off x="2643729" y="4489803"/>
              <a:ext cx="1182309" cy="718451"/>
            </a:xfrm>
            <a:prstGeom prst="rect">
              <a:avLst/>
            </a:prstGeom>
            <a:solidFill>
              <a:srgbClr val="CCFF99"/>
            </a:solidFill>
            <a:ln w="9525">
              <a:solidFill>
                <a:srgbClr val="FFCC66"/>
              </a:solidFill>
              <a:miter lim="800000"/>
              <a:headEnd/>
              <a:tailEnd/>
            </a:ln>
          </p:spPr>
          <p:txBody>
            <a:bodyPr wrap="none" anchor="ctr"/>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11" name="Rectangle 156"/>
            <p:cNvSpPr>
              <a:spLocks noChangeArrowheads="1"/>
            </p:cNvSpPr>
            <p:nvPr/>
          </p:nvSpPr>
          <p:spPr bwMode="auto">
            <a:xfrm>
              <a:off x="4084648" y="4478444"/>
              <a:ext cx="1182309" cy="718451"/>
            </a:xfrm>
            <a:prstGeom prst="rect">
              <a:avLst/>
            </a:prstGeom>
            <a:solidFill>
              <a:srgbClr val="CCFF99"/>
            </a:solidFill>
            <a:ln w="9525">
              <a:solidFill>
                <a:srgbClr val="FFCC66"/>
              </a:solidFill>
              <a:miter lim="800000"/>
              <a:headEnd/>
              <a:tailEnd/>
            </a:ln>
          </p:spPr>
          <p:txBody>
            <a:bodyPr wrap="none" anchor="ctr"/>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12" name="Rectangle 157"/>
            <p:cNvSpPr>
              <a:spLocks noChangeArrowheads="1"/>
            </p:cNvSpPr>
            <p:nvPr/>
          </p:nvSpPr>
          <p:spPr bwMode="auto">
            <a:xfrm>
              <a:off x="5543063" y="4489803"/>
              <a:ext cx="1166029" cy="718451"/>
            </a:xfrm>
            <a:prstGeom prst="rect">
              <a:avLst/>
            </a:prstGeom>
            <a:solidFill>
              <a:srgbClr val="CCFF99"/>
            </a:solidFill>
            <a:ln w="9525">
              <a:solidFill>
                <a:srgbClr val="FFCC66"/>
              </a:solidFill>
              <a:miter lim="800000"/>
              <a:headEnd/>
              <a:tailEnd/>
            </a:ln>
          </p:spPr>
          <p:txBody>
            <a:bodyPr wrap="none" anchor="ctr"/>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13" name="Text Box 159"/>
            <p:cNvSpPr txBox="1">
              <a:spLocks noChangeArrowheads="1"/>
            </p:cNvSpPr>
            <p:nvPr/>
          </p:nvSpPr>
          <p:spPr bwMode="auto">
            <a:xfrm>
              <a:off x="2641219" y="4672966"/>
              <a:ext cx="1121054" cy="310487"/>
            </a:xfrm>
            <a:prstGeom prst="rect">
              <a:avLst/>
            </a:prstGeom>
            <a:noFill/>
            <a:ln w="9525" algn="ctr">
              <a:noFill/>
              <a:miter lim="800000"/>
              <a:headEnd/>
              <a:tailEnd/>
            </a:ln>
          </p:spPr>
          <p:txBody>
            <a:bodyPr wrap="none" lIns="60083" tIns="30041" rIns="60083" bIns="30041">
              <a:spAutoFit/>
            </a:bodyPr>
            <a:lstStyle/>
            <a:p>
              <a:pPr marL="299841" indent="-299841" defTabSz="801161">
                <a:lnSpc>
                  <a:spcPct val="140000"/>
                </a:lnSpc>
                <a:buClr>
                  <a:srgbClr val="000000"/>
                </a:buClr>
                <a:buSzPct val="70000"/>
              </a:pPr>
              <a:r>
                <a:rPr lang="en-US" altLang="zh-CN" sz="1200" dirty="0" smtClean="0">
                  <a:solidFill>
                    <a:srgbClr val="000000"/>
                  </a:solidFill>
                  <a:latin typeface="微软雅黑" panose="020B0503020204020204" pitchFamily="34" charset="-122"/>
                  <a:ea typeface="微软雅黑" panose="020B0503020204020204" pitchFamily="34" charset="-122"/>
                </a:rPr>
                <a:t>Service zone 1</a:t>
              </a: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14" name="Rectangle 160"/>
            <p:cNvSpPr>
              <a:spLocks noChangeArrowheads="1"/>
            </p:cNvSpPr>
            <p:nvPr/>
          </p:nvSpPr>
          <p:spPr bwMode="auto">
            <a:xfrm>
              <a:off x="2641219" y="5385737"/>
              <a:ext cx="6568832" cy="398981"/>
            </a:xfrm>
            <a:prstGeom prst="rect">
              <a:avLst/>
            </a:prstGeom>
            <a:solidFill>
              <a:srgbClr val="CCCCFF"/>
            </a:solidFill>
            <a:ln w="9525" algn="ctr">
              <a:solidFill>
                <a:srgbClr val="000000"/>
              </a:solidFill>
              <a:miter lim="800000"/>
              <a:headEnd/>
              <a:tailEnd/>
            </a:ln>
          </p:spPr>
          <p:txBody>
            <a:bodyPr wrap="none" anchor="ctr"/>
            <a:lstStyle/>
            <a:p>
              <a:pPr algn="ctr" defTabSz="913888">
                <a:lnSpc>
                  <a:spcPct val="140000"/>
                </a:lnSpc>
                <a:buClr>
                  <a:srgbClr val="000000"/>
                </a:buClr>
                <a:buSzPct val="70000"/>
                <a:buFont typeface="Wingdings" pitchFamily="2" charset="2"/>
                <a:buChar char="n"/>
              </a:pPr>
              <a:endParaRPr lang="en-US" altLang="zh-CN" sz="1200" dirty="0">
                <a:solidFill>
                  <a:srgbClr val="C00000"/>
                </a:solidFill>
                <a:latin typeface="微软雅黑" panose="020B0503020204020204" pitchFamily="34" charset="-122"/>
                <a:ea typeface="微软雅黑" panose="020B0503020204020204" pitchFamily="34" charset="-122"/>
              </a:endParaRPr>
            </a:p>
          </p:txBody>
        </p:sp>
        <p:sp>
          <p:nvSpPr>
            <p:cNvPr id="15" name="Text Box 161"/>
            <p:cNvSpPr txBox="1">
              <a:spLocks noChangeArrowheads="1"/>
            </p:cNvSpPr>
            <p:nvPr/>
          </p:nvSpPr>
          <p:spPr bwMode="auto">
            <a:xfrm>
              <a:off x="4098418" y="4672966"/>
              <a:ext cx="1121054" cy="310487"/>
            </a:xfrm>
            <a:prstGeom prst="rect">
              <a:avLst/>
            </a:prstGeom>
            <a:noFill/>
            <a:ln w="9525" algn="ctr">
              <a:noFill/>
              <a:miter lim="800000"/>
              <a:headEnd/>
              <a:tailEnd/>
            </a:ln>
          </p:spPr>
          <p:txBody>
            <a:bodyPr wrap="none" lIns="60083" tIns="30041" rIns="60083" bIns="30041">
              <a:spAutoFit/>
            </a:bodyPr>
            <a:lstStyle/>
            <a:p>
              <a:pPr marL="299841" indent="-299841" defTabSz="801161">
                <a:lnSpc>
                  <a:spcPct val="140000"/>
                </a:lnSpc>
                <a:buClr>
                  <a:srgbClr val="000000"/>
                </a:buClr>
                <a:buSzPct val="70000"/>
              </a:pPr>
              <a:r>
                <a:rPr lang="en-US" altLang="zh-CN" sz="1200" dirty="0" smtClean="0">
                  <a:solidFill>
                    <a:srgbClr val="000000"/>
                  </a:solidFill>
                  <a:latin typeface="微软雅黑" panose="020B0503020204020204" pitchFamily="34" charset="-122"/>
                  <a:ea typeface="微软雅黑" panose="020B0503020204020204" pitchFamily="34" charset="-122"/>
                </a:rPr>
                <a:t>Service zone 2</a:t>
              </a: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16" name="Text Box 162"/>
            <p:cNvSpPr txBox="1">
              <a:spLocks noChangeArrowheads="1"/>
            </p:cNvSpPr>
            <p:nvPr/>
          </p:nvSpPr>
          <p:spPr bwMode="auto">
            <a:xfrm>
              <a:off x="5849473" y="4672966"/>
              <a:ext cx="584851" cy="310487"/>
            </a:xfrm>
            <a:prstGeom prst="rect">
              <a:avLst/>
            </a:prstGeom>
            <a:noFill/>
            <a:ln w="9525" algn="ctr">
              <a:noFill/>
              <a:miter lim="800000"/>
              <a:headEnd/>
              <a:tailEnd/>
            </a:ln>
          </p:spPr>
          <p:txBody>
            <a:bodyPr wrap="none" lIns="60083" tIns="30041" rIns="60083" bIns="30041">
              <a:spAutoFit/>
            </a:bodyPr>
            <a:lstStyle/>
            <a:p>
              <a:pPr marL="299841" indent="-299841" defTabSz="801161">
                <a:lnSpc>
                  <a:spcPct val="140000"/>
                </a:lnSpc>
                <a:buClr>
                  <a:srgbClr val="000000"/>
                </a:buClr>
                <a:buSzPct val="70000"/>
              </a:pPr>
              <a:r>
                <a:rPr lang="en-US" altLang="zh-CN" sz="1200" dirty="0" smtClean="0">
                  <a:solidFill>
                    <a:srgbClr val="000000"/>
                  </a:solidFill>
                  <a:latin typeface="微软雅黑" panose="020B0503020204020204" pitchFamily="34" charset="-122"/>
                  <a:ea typeface="微软雅黑" panose="020B0503020204020204" pitchFamily="34" charset="-122"/>
                </a:rPr>
                <a:t>Others</a:t>
              </a: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17" name="Text Box 164"/>
            <p:cNvSpPr txBox="1">
              <a:spLocks noChangeArrowheads="1"/>
            </p:cNvSpPr>
            <p:nvPr/>
          </p:nvSpPr>
          <p:spPr bwMode="auto">
            <a:xfrm>
              <a:off x="1236965" y="2866244"/>
              <a:ext cx="1321287" cy="418262"/>
            </a:xfrm>
            <a:prstGeom prst="rect">
              <a:avLst/>
            </a:prstGeom>
            <a:noFill/>
            <a:ln w="9525" algn="ctr">
              <a:noFill/>
              <a:miter lim="800000"/>
              <a:headEnd/>
              <a:tailEnd/>
            </a:ln>
          </p:spPr>
          <p:txBody>
            <a:bodyPr wrap="square" lIns="60083" tIns="30041" rIns="60083" bIns="30041">
              <a:spAutoFit/>
            </a:bodyPr>
            <a:lstStyle/>
            <a:p>
              <a:pPr algn="ctr" defTabSz="801161">
                <a:buClr>
                  <a:srgbClr val="000000"/>
                </a:buClr>
                <a:buSzPct val="70000"/>
              </a:pPr>
              <a:r>
                <a:rPr lang="en-US" altLang="zh-CN" sz="1200" dirty="0" smtClean="0">
                  <a:solidFill>
                    <a:srgbClr val="000000"/>
                  </a:solidFill>
                  <a:latin typeface="微软雅黑" panose="020B0503020204020204" pitchFamily="34" charset="-122"/>
                  <a:ea typeface="微软雅黑" panose="020B0503020204020204" pitchFamily="34" charset="-122"/>
                </a:rPr>
                <a:t>Unified O&amp;M platform</a:t>
              </a: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18" name="Text Box 165"/>
            <p:cNvSpPr txBox="1">
              <a:spLocks noChangeArrowheads="1"/>
            </p:cNvSpPr>
            <p:nvPr/>
          </p:nvSpPr>
          <p:spPr bwMode="auto">
            <a:xfrm>
              <a:off x="5211481" y="5411152"/>
              <a:ext cx="1030865" cy="310487"/>
            </a:xfrm>
            <a:prstGeom prst="rect">
              <a:avLst/>
            </a:prstGeom>
            <a:noFill/>
            <a:ln w="9525" algn="ctr">
              <a:noFill/>
              <a:miter lim="800000"/>
              <a:headEnd/>
              <a:tailEnd/>
            </a:ln>
          </p:spPr>
          <p:txBody>
            <a:bodyPr wrap="none" lIns="60083" tIns="30041" rIns="60083" bIns="30041">
              <a:spAutoFit/>
            </a:bodyPr>
            <a:lstStyle/>
            <a:p>
              <a:pPr marL="299841" indent="-299841" defTabSz="801161">
                <a:lnSpc>
                  <a:spcPct val="140000"/>
                </a:lnSpc>
                <a:buClr>
                  <a:srgbClr val="000000"/>
                </a:buClr>
                <a:buSzPct val="70000"/>
              </a:pPr>
              <a:r>
                <a:rPr lang="en-US" altLang="zh-CN" sz="1200" dirty="0" smtClean="0">
                  <a:solidFill>
                    <a:srgbClr val="000000"/>
                  </a:solidFill>
                  <a:latin typeface="微软雅黑" panose="020B0503020204020204" pitchFamily="34" charset="-122"/>
                  <a:ea typeface="微软雅黑" panose="020B0503020204020204" pitchFamily="34" charset="-122"/>
                </a:rPr>
                <a:t>Storage zone</a:t>
              </a: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19" name="Text Box 166"/>
            <p:cNvSpPr txBox="1">
              <a:spLocks noChangeArrowheads="1"/>
            </p:cNvSpPr>
            <p:nvPr/>
          </p:nvSpPr>
          <p:spPr bwMode="auto">
            <a:xfrm>
              <a:off x="5486084" y="3798330"/>
              <a:ext cx="1054416" cy="310487"/>
            </a:xfrm>
            <a:prstGeom prst="rect">
              <a:avLst/>
            </a:prstGeom>
            <a:noFill/>
            <a:ln w="9525" algn="ctr">
              <a:noFill/>
              <a:miter lim="800000"/>
              <a:headEnd/>
              <a:tailEnd/>
            </a:ln>
          </p:spPr>
          <p:txBody>
            <a:bodyPr wrap="none" lIns="60083" tIns="30041" rIns="60083" bIns="30041">
              <a:spAutoFit/>
            </a:bodyPr>
            <a:lstStyle/>
            <a:p>
              <a:pPr marL="299841" indent="-299841" defTabSz="801161">
                <a:lnSpc>
                  <a:spcPct val="140000"/>
                </a:lnSpc>
                <a:buClr>
                  <a:srgbClr val="000000"/>
                </a:buClr>
                <a:buSzPct val="70000"/>
              </a:pPr>
              <a:r>
                <a:rPr lang="en-US" altLang="zh-CN" sz="1200" dirty="0" smtClean="0">
                  <a:solidFill>
                    <a:srgbClr val="000000"/>
                  </a:solidFill>
                  <a:latin typeface="微软雅黑" panose="020B0503020204020204" pitchFamily="34" charset="-122"/>
                  <a:ea typeface="微软雅黑" panose="020B0503020204020204" pitchFamily="34" charset="-122"/>
                </a:rPr>
                <a:t>Core network</a:t>
              </a: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20" name="Text Box 167"/>
            <p:cNvSpPr txBox="1">
              <a:spLocks noChangeArrowheads="1"/>
            </p:cNvSpPr>
            <p:nvPr/>
          </p:nvSpPr>
          <p:spPr bwMode="auto">
            <a:xfrm>
              <a:off x="2845183" y="2923565"/>
              <a:ext cx="1409632" cy="418262"/>
            </a:xfrm>
            <a:prstGeom prst="rect">
              <a:avLst/>
            </a:prstGeom>
            <a:noFill/>
            <a:ln w="9525" algn="ctr">
              <a:noFill/>
              <a:miter lim="800000"/>
              <a:headEnd/>
              <a:tailEnd/>
            </a:ln>
          </p:spPr>
          <p:txBody>
            <a:bodyPr wrap="square" lIns="60083" tIns="30041" rIns="60083" bIns="30041">
              <a:spAutoFit/>
            </a:bodyPr>
            <a:lstStyle/>
            <a:p>
              <a:pPr algn="ctr" defTabSz="801161">
                <a:buClr>
                  <a:srgbClr val="000000"/>
                </a:buClr>
                <a:buSzPct val="70000"/>
              </a:pPr>
              <a:r>
                <a:rPr lang="en-US" altLang="zh-CN" sz="1200" dirty="0" smtClean="0">
                  <a:solidFill>
                    <a:srgbClr val="000000"/>
                  </a:solidFill>
                  <a:latin typeface="微软雅黑" panose="020B0503020204020204" pitchFamily="34" charset="-122"/>
                  <a:ea typeface="微软雅黑" panose="020B0503020204020204" pitchFamily="34" charset="-122"/>
                </a:rPr>
                <a:t>Intranet access network</a:t>
              </a: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21" name="Rectangle 170"/>
            <p:cNvSpPr>
              <a:spLocks noChangeArrowheads="1"/>
            </p:cNvSpPr>
            <p:nvPr/>
          </p:nvSpPr>
          <p:spPr bwMode="auto">
            <a:xfrm>
              <a:off x="4453887" y="2787458"/>
              <a:ext cx="1180273" cy="751107"/>
            </a:xfrm>
            <a:prstGeom prst="rect">
              <a:avLst/>
            </a:prstGeom>
            <a:solidFill>
              <a:srgbClr val="99CCFF"/>
            </a:solidFill>
            <a:ln w="9525" algn="ctr">
              <a:solidFill>
                <a:srgbClr val="000000"/>
              </a:solidFill>
              <a:miter lim="800000"/>
              <a:headEnd/>
              <a:tailEnd/>
            </a:ln>
          </p:spPr>
          <p:txBody>
            <a:bodyPr wrap="none" anchor="ctr"/>
            <a:lstStyle/>
            <a:p>
              <a:pPr marL="299841" indent="-299841" algn="ctr" defTabSz="801161">
                <a:lnSpc>
                  <a:spcPct val="140000"/>
                </a:lnSpc>
                <a:buClr>
                  <a:srgbClr val="000000"/>
                </a:buClr>
                <a:buSzPct val="70000"/>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22" name="Text Box 171"/>
            <p:cNvSpPr txBox="1">
              <a:spLocks noChangeArrowheads="1"/>
            </p:cNvSpPr>
            <p:nvPr/>
          </p:nvSpPr>
          <p:spPr bwMode="auto">
            <a:xfrm>
              <a:off x="4437061" y="2858146"/>
              <a:ext cx="1230165" cy="418262"/>
            </a:xfrm>
            <a:prstGeom prst="rect">
              <a:avLst/>
            </a:prstGeom>
            <a:noFill/>
            <a:ln w="9525" algn="ctr">
              <a:noFill/>
              <a:miter lim="800000"/>
              <a:headEnd/>
              <a:tailEnd/>
            </a:ln>
          </p:spPr>
          <p:txBody>
            <a:bodyPr wrap="square" lIns="60083" tIns="30041" rIns="60083" bIns="30041">
              <a:spAutoFit/>
            </a:bodyPr>
            <a:lstStyle/>
            <a:p>
              <a:pPr algn="ctr" defTabSz="801161">
                <a:buClr>
                  <a:srgbClr val="000000"/>
                </a:buClr>
                <a:buSzPct val="70000"/>
              </a:pPr>
              <a:r>
                <a:rPr lang="en-US" altLang="zh-CN" sz="1200" dirty="0" smtClean="0">
                  <a:solidFill>
                    <a:srgbClr val="000000"/>
                  </a:solidFill>
                  <a:latin typeface="微软雅黑" panose="020B0503020204020204" pitchFamily="34" charset="-122"/>
                  <a:ea typeface="微软雅黑" panose="020B0503020204020204" pitchFamily="34" charset="-122"/>
                </a:rPr>
                <a:t>Extranet access network</a:t>
              </a: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23" name="Rectangle 172"/>
            <p:cNvSpPr>
              <a:spLocks noChangeArrowheads="1"/>
            </p:cNvSpPr>
            <p:nvPr/>
          </p:nvSpPr>
          <p:spPr bwMode="auto">
            <a:xfrm>
              <a:off x="5972743" y="2787458"/>
              <a:ext cx="1180273" cy="751107"/>
            </a:xfrm>
            <a:prstGeom prst="rect">
              <a:avLst/>
            </a:prstGeom>
            <a:solidFill>
              <a:srgbClr val="99CCFF"/>
            </a:solidFill>
            <a:ln w="9525" algn="ctr">
              <a:solidFill>
                <a:srgbClr val="000000"/>
              </a:solidFill>
              <a:miter lim="800000"/>
              <a:headEnd/>
              <a:tailEnd/>
            </a:ln>
          </p:spPr>
          <p:txBody>
            <a:bodyPr wrap="none" anchor="ctr"/>
            <a:lstStyle/>
            <a:p>
              <a:pPr marL="299841" indent="-299841" algn="ctr" defTabSz="801161">
                <a:lnSpc>
                  <a:spcPct val="140000"/>
                </a:lnSpc>
                <a:buClr>
                  <a:srgbClr val="000000"/>
                </a:buClr>
                <a:buSzPct val="70000"/>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24" name="Text Box 173"/>
            <p:cNvSpPr txBox="1">
              <a:spLocks noChangeArrowheads="1"/>
            </p:cNvSpPr>
            <p:nvPr/>
          </p:nvSpPr>
          <p:spPr bwMode="auto">
            <a:xfrm>
              <a:off x="5922781" y="2923565"/>
              <a:ext cx="1293542" cy="418262"/>
            </a:xfrm>
            <a:prstGeom prst="rect">
              <a:avLst/>
            </a:prstGeom>
            <a:noFill/>
            <a:ln w="9525" algn="ctr">
              <a:noFill/>
              <a:miter lim="800000"/>
              <a:headEnd/>
              <a:tailEnd/>
            </a:ln>
          </p:spPr>
          <p:txBody>
            <a:bodyPr wrap="square" lIns="60083" tIns="30041" rIns="60083" bIns="30041">
              <a:spAutoFit/>
            </a:bodyPr>
            <a:lstStyle/>
            <a:p>
              <a:pPr algn="ctr" defTabSz="801161">
                <a:buClr>
                  <a:srgbClr val="000000"/>
                </a:buClr>
                <a:buSzPct val="70000"/>
              </a:pPr>
              <a:r>
                <a:rPr lang="en-US" altLang="zh-CN" sz="1200" dirty="0" smtClean="0">
                  <a:solidFill>
                    <a:srgbClr val="000000"/>
                  </a:solidFill>
                  <a:latin typeface="微软雅黑" panose="020B0503020204020204" pitchFamily="34" charset="-122"/>
                  <a:ea typeface="微软雅黑" panose="020B0503020204020204" pitchFamily="34" charset="-122"/>
                </a:rPr>
                <a:t>Internet access network</a:t>
              </a: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25" name="Rectangle 174"/>
            <p:cNvSpPr>
              <a:spLocks noChangeArrowheads="1"/>
            </p:cNvSpPr>
            <p:nvPr/>
          </p:nvSpPr>
          <p:spPr bwMode="auto">
            <a:xfrm>
              <a:off x="7488479" y="2787458"/>
              <a:ext cx="1180273" cy="751107"/>
            </a:xfrm>
            <a:prstGeom prst="rect">
              <a:avLst/>
            </a:prstGeom>
            <a:solidFill>
              <a:srgbClr val="99CCFF"/>
            </a:solidFill>
            <a:ln w="9525" algn="ctr">
              <a:solidFill>
                <a:srgbClr val="000000"/>
              </a:solidFill>
              <a:miter lim="800000"/>
              <a:headEnd/>
              <a:tailEnd/>
            </a:ln>
          </p:spPr>
          <p:txBody>
            <a:bodyPr wrap="none" anchor="ctr"/>
            <a:lstStyle/>
            <a:p>
              <a:pPr marL="299841" indent="-299841" algn="ctr" defTabSz="801161">
                <a:lnSpc>
                  <a:spcPct val="140000"/>
                </a:lnSpc>
                <a:buClr>
                  <a:srgbClr val="000000"/>
                </a:buClr>
                <a:buSzPct val="70000"/>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26" name="Text Box 175"/>
            <p:cNvSpPr txBox="1">
              <a:spLocks noChangeArrowheads="1"/>
            </p:cNvSpPr>
            <p:nvPr/>
          </p:nvSpPr>
          <p:spPr bwMode="auto">
            <a:xfrm>
              <a:off x="7495350" y="2828564"/>
              <a:ext cx="1224509" cy="418262"/>
            </a:xfrm>
            <a:prstGeom prst="rect">
              <a:avLst/>
            </a:prstGeom>
            <a:noFill/>
            <a:ln w="9525" algn="ctr">
              <a:noFill/>
              <a:miter lim="800000"/>
              <a:headEnd/>
              <a:tailEnd/>
            </a:ln>
          </p:spPr>
          <p:txBody>
            <a:bodyPr wrap="square" lIns="60083" tIns="30041" rIns="60083" bIns="30041">
              <a:spAutoFit/>
            </a:bodyPr>
            <a:lstStyle/>
            <a:p>
              <a:pPr algn="ctr" defTabSz="801161">
                <a:buClr>
                  <a:srgbClr val="000000"/>
                </a:buClr>
                <a:buSzPct val="70000"/>
              </a:pPr>
              <a:r>
                <a:rPr lang="en-US" altLang="zh-CN" sz="1200" dirty="0" smtClean="0">
                  <a:solidFill>
                    <a:srgbClr val="000000"/>
                  </a:solidFill>
                  <a:latin typeface="微软雅黑" panose="020B0503020204020204" pitchFamily="34" charset="-122"/>
                  <a:ea typeface="微软雅黑" panose="020B0503020204020204" pitchFamily="34" charset="-122"/>
                </a:rPr>
                <a:t>DR center access network</a:t>
              </a: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27" name="Rectangle 183"/>
            <p:cNvSpPr>
              <a:spLocks noChangeArrowheads="1"/>
            </p:cNvSpPr>
            <p:nvPr/>
          </p:nvSpPr>
          <p:spPr bwMode="auto">
            <a:xfrm>
              <a:off x="1245870" y="2570148"/>
              <a:ext cx="8481059" cy="3396312"/>
            </a:xfrm>
            <a:prstGeom prst="rect">
              <a:avLst/>
            </a:prstGeom>
            <a:noFill/>
            <a:ln w="25400" algn="ctr">
              <a:solidFill>
                <a:schemeClr val="tx1"/>
              </a:solidFill>
              <a:miter lim="800000"/>
              <a:headEnd/>
              <a:tailEnd/>
            </a:ln>
          </p:spPr>
          <p:txBody>
            <a:bodyPr wrap="none" lIns="60083" tIns="30041" rIns="60083" bIns="30041" anchor="ctr"/>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grpSp>
          <p:nvGrpSpPr>
            <p:cNvPr id="4" name="Group 185"/>
            <p:cNvGrpSpPr>
              <a:grpSpLocks/>
            </p:cNvGrpSpPr>
            <p:nvPr/>
          </p:nvGrpSpPr>
          <p:grpSpPr bwMode="auto">
            <a:xfrm>
              <a:off x="2447899" y="2016401"/>
              <a:ext cx="1770410" cy="461456"/>
              <a:chOff x="1187" y="570"/>
              <a:chExt cx="870" cy="325"/>
            </a:xfrm>
          </p:grpSpPr>
          <p:graphicFrame>
            <p:nvGraphicFramePr>
              <p:cNvPr id="77" name="Object 182"/>
              <p:cNvGraphicFramePr>
                <a:graphicFrameLocks noChangeAspect="1"/>
              </p:cNvGraphicFramePr>
              <p:nvPr/>
            </p:nvGraphicFramePr>
            <p:xfrm>
              <a:off x="1187" y="570"/>
              <a:ext cx="870" cy="325"/>
            </p:xfrm>
            <a:graphic>
              <a:graphicData uri="http://schemas.openxmlformats.org/presentationml/2006/ole">
                <mc:AlternateContent xmlns:mc="http://schemas.openxmlformats.org/markup-compatibility/2006">
                  <mc:Choice xmlns:v="urn:schemas-microsoft-com:vml" Requires="v">
                    <p:oleObj spid="_x0000_s2390" name="CorelDRAW" r:id="rId4" imgW="3846576" imgH="2566416" progId="">
                      <p:embed/>
                    </p:oleObj>
                  </mc:Choice>
                  <mc:Fallback>
                    <p:oleObj name="CorelDRAW" r:id="rId4" imgW="3846576" imgH="2566416"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 y="570"/>
                            <a:ext cx="870"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8" name="Text Box 184"/>
              <p:cNvSpPr txBox="1">
                <a:spLocks noChangeArrowheads="1"/>
              </p:cNvSpPr>
              <p:nvPr/>
            </p:nvSpPr>
            <p:spPr bwMode="auto">
              <a:xfrm>
                <a:off x="1494" y="596"/>
                <a:ext cx="327" cy="219"/>
              </a:xfrm>
              <a:prstGeom prst="rect">
                <a:avLst/>
              </a:prstGeom>
              <a:noFill/>
              <a:ln w="9525" algn="ctr">
                <a:noFill/>
                <a:miter lim="800000"/>
                <a:headEnd/>
                <a:tailEnd/>
              </a:ln>
            </p:spPr>
            <p:txBody>
              <a:bodyPr wrap="none" lIns="60083" tIns="30041" rIns="60083" bIns="30041">
                <a:spAutoFit/>
              </a:bodyPr>
              <a:lstStyle/>
              <a:p>
                <a:pPr marL="299841" indent="-299841" defTabSz="801161">
                  <a:lnSpc>
                    <a:spcPct val="140000"/>
                  </a:lnSpc>
                  <a:buClr>
                    <a:srgbClr val="000000"/>
                  </a:buClr>
                  <a:buSzPct val="70000"/>
                </a:pPr>
                <a:r>
                  <a:rPr lang="en-US" altLang="zh-CN" sz="1200" dirty="0" smtClean="0">
                    <a:solidFill>
                      <a:srgbClr val="000000"/>
                    </a:solidFill>
                    <a:latin typeface="微软雅黑" panose="020B0503020204020204" pitchFamily="34" charset="-122"/>
                    <a:ea typeface="微软雅黑" panose="020B0503020204020204" pitchFamily="34" charset="-122"/>
                  </a:rPr>
                  <a:t>Intranet</a:t>
                </a:r>
                <a:endParaRPr lang="en-US" altLang="zh-CN" sz="1200" dirty="0">
                  <a:solidFill>
                    <a:srgbClr val="000000"/>
                  </a:solidFill>
                  <a:latin typeface="微软雅黑" panose="020B0503020204020204" pitchFamily="34" charset="-122"/>
                  <a:ea typeface="微软雅黑" panose="020B0503020204020204" pitchFamily="34" charset="-122"/>
                </a:endParaRPr>
              </a:p>
            </p:txBody>
          </p:sp>
        </p:grpSp>
        <p:sp>
          <p:nvSpPr>
            <p:cNvPr id="29" name="Line 186"/>
            <p:cNvSpPr>
              <a:spLocks noChangeShapeType="1"/>
            </p:cNvSpPr>
            <p:nvPr/>
          </p:nvSpPr>
          <p:spPr bwMode="auto">
            <a:xfrm>
              <a:off x="3369732" y="2445200"/>
              <a:ext cx="0" cy="363485"/>
            </a:xfrm>
            <a:prstGeom prst="line">
              <a:avLst/>
            </a:prstGeom>
            <a:noFill/>
            <a:ln w="19050">
              <a:solidFill>
                <a:schemeClr val="tx1"/>
              </a:solidFill>
              <a:prstDash val="dash"/>
              <a:round/>
              <a:headEnd/>
              <a:tailEnd/>
            </a:ln>
          </p:spPr>
          <p:txBody>
            <a:bodyPr lIns="60083" tIns="30041" rIns="60083" bIns="30041"/>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grpSp>
          <p:nvGrpSpPr>
            <p:cNvPr id="5" name="Group 187"/>
            <p:cNvGrpSpPr>
              <a:grpSpLocks/>
            </p:cNvGrpSpPr>
            <p:nvPr/>
          </p:nvGrpSpPr>
          <p:grpSpPr bwMode="auto">
            <a:xfrm>
              <a:off x="4271217" y="1990843"/>
              <a:ext cx="1770410" cy="464295"/>
              <a:chOff x="1187" y="568"/>
              <a:chExt cx="870" cy="327"/>
            </a:xfrm>
          </p:grpSpPr>
          <p:graphicFrame>
            <p:nvGraphicFramePr>
              <p:cNvPr id="74" name="Object 188"/>
              <p:cNvGraphicFramePr>
                <a:graphicFrameLocks noChangeAspect="1"/>
              </p:cNvGraphicFramePr>
              <p:nvPr/>
            </p:nvGraphicFramePr>
            <p:xfrm>
              <a:off x="1187" y="570"/>
              <a:ext cx="870" cy="325"/>
            </p:xfrm>
            <a:graphic>
              <a:graphicData uri="http://schemas.openxmlformats.org/presentationml/2006/ole">
                <mc:AlternateContent xmlns:mc="http://schemas.openxmlformats.org/markup-compatibility/2006">
                  <mc:Choice xmlns:v="urn:schemas-microsoft-com:vml" Requires="v">
                    <p:oleObj spid="_x0000_s2391" name="CorelDRAW" r:id="rId6" imgW="3846576" imgH="2566416" progId="">
                      <p:embed/>
                    </p:oleObj>
                  </mc:Choice>
                  <mc:Fallback>
                    <p:oleObj name="CorelDRAW" r:id="rId6" imgW="3846576" imgH="2566416"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 y="570"/>
                            <a:ext cx="870"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5" name="Text Box 189"/>
              <p:cNvSpPr txBox="1">
                <a:spLocks noChangeArrowheads="1"/>
              </p:cNvSpPr>
              <p:nvPr/>
            </p:nvSpPr>
            <p:spPr bwMode="auto">
              <a:xfrm>
                <a:off x="1240" y="568"/>
                <a:ext cx="739" cy="295"/>
              </a:xfrm>
              <a:prstGeom prst="rect">
                <a:avLst/>
              </a:prstGeom>
              <a:noFill/>
              <a:ln w="9525" algn="ctr">
                <a:noFill/>
                <a:miter lim="800000"/>
                <a:headEnd/>
                <a:tailEnd/>
              </a:ln>
            </p:spPr>
            <p:txBody>
              <a:bodyPr wrap="square" lIns="60083" tIns="30041" rIns="60083" bIns="30041">
                <a:spAutoFit/>
              </a:bodyPr>
              <a:lstStyle/>
              <a:p>
                <a:pPr algn="ctr" defTabSz="801161">
                  <a:buClr>
                    <a:srgbClr val="000000"/>
                  </a:buClr>
                  <a:buSzPct val="70000"/>
                </a:pPr>
                <a:r>
                  <a:rPr lang="en-US" altLang="zh-CN" sz="1200" dirty="0" smtClean="0">
                    <a:solidFill>
                      <a:srgbClr val="000000"/>
                    </a:solidFill>
                    <a:latin typeface="微软雅黑" panose="020B0503020204020204" pitchFamily="34" charset="-122"/>
                    <a:ea typeface="微软雅黑" panose="020B0503020204020204" pitchFamily="34" charset="-122"/>
                  </a:rPr>
                  <a:t>Extranet (private line network)</a:t>
                </a:r>
                <a:endParaRPr lang="en-US" altLang="zh-CN" sz="1200" dirty="0">
                  <a:solidFill>
                    <a:srgbClr val="000000"/>
                  </a:solidFill>
                  <a:latin typeface="微软雅黑" panose="020B0503020204020204" pitchFamily="34" charset="-122"/>
                  <a:ea typeface="微软雅黑" panose="020B0503020204020204" pitchFamily="34" charset="-122"/>
                </a:endParaRPr>
              </a:p>
            </p:txBody>
          </p:sp>
        </p:grpSp>
        <p:grpSp>
          <p:nvGrpSpPr>
            <p:cNvPr id="6" name="Group 193"/>
            <p:cNvGrpSpPr>
              <a:grpSpLocks/>
            </p:cNvGrpSpPr>
            <p:nvPr/>
          </p:nvGrpSpPr>
          <p:grpSpPr bwMode="auto">
            <a:xfrm>
              <a:off x="7624822" y="2027760"/>
              <a:ext cx="1330860" cy="461456"/>
              <a:chOff x="1187" y="570"/>
              <a:chExt cx="870" cy="325"/>
            </a:xfrm>
          </p:grpSpPr>
          <p:graphicFrame>
            <p:nvGraphicFramePr>
              <p:cNvPr id="72" name="Object 194"/>
              <p:cNvGraphicFramePr>
                <a:graphicFrameLocks noChangeAspect="1"/>
              </p:cNvGraphicFramePr>
              <p:nvPr/>
            </p:nvGraphicFramePr>
            <p:xfrm>
              <a:off x="1187" y="570"/>
              <a:ext cx="870" cy="325"/>
            </p:xfrm>
            <a:graphic>
              <a:graphicData uri="http://schemas.openxmlformats.org/presentationml/2006/ole">
                <mc:AlternateContent xmlns:mc="http://schemas.openxmlformats.org/markup-compatibility/2006">
                  <mc:Choice xmlns:v="urn:schemas-microsoft-com:vml" Requires="v">
                    <p:oleObj spid="_x0000_s2392" name="CorelDRAW" r:id="rId7" imgW="3846576" imgH="2566416" progId="">
                      <p:embed/>
                    </p:oleObj>
                  </mc:Choice>
                  <mc:Fallback>
                    <p:oleObj name="CorelDRAW" r:id="rId7" imgW="3846576" imgH="2566416"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 y="570"/>
                            <a:ext cx="870"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3" name="Text Box 195"/>
              <p:cNvSpPr txBox="1">
                <a:spLocks noChangeArrowheads="1"/>
              </p:cNvSpPr>
              <p:nvPr/>
            </p:nvSpPr>
            <p:spPr bwMode="auto">
              <a:xfrm>
                <a:off x="1280" y="582"/>
                <a:ext cx="611" cy="219"/>
              </a:xfrm>
              <a:prstGeom prst="rect">
                <a:avLst/>
              </a:prstGeom>
              <a:noFill/>
              <a:ln w="9525" algn="ctr">
                <a:noFill/>
                <a:miter lim="800000"/>
                <a:headEnd/>
                <a:tailEnd/>
              </a:ln>
            </p:spPr>
            <p:txBody>
              <a:bodyPr wrap="none" lIns="60083" tIns="30041" rIns="60083" bIns="30041">
                <a:spAutoFit/>
              </a:bodyPr>
              <a:lstStyle/>
              <a:p>
                <a:pPr marL="299841" indent="-299841" defTabSz="801161">
                  <a:lnSpc>
                    <a:spcPct val="140000"/>
                  </a:lnSpc>
                  <a:buClr>
                    <a:srgbClr val="000000"/>
                  </a:buClr>
                  <a:buSzPct val="70000"/>
                </a:pPr>
                <a:r>
                  <a:rPr lang="en-US" altLang="zh-CN" sz="1200" dirty="0" smtClean="0">
                    <a:solidFill>
                      <a:srgbClr val="000000"/>
                    </a:solidFill>
                    <a:latin typeface="微软雅黑" panose="020B0503020204020204" pitchFamily="34" charset="-122"/>
                    <a:ea typeface="微软雅黑" panose="020B0503020204020204" pitchFamily="34" charset="-122"/>
                  </a:rPr>
                  <a:t>DR network</a:t>
                </a:r>
                <a:endParaRPr lang="en-US" altLang="zh-CN" sz="1200" dirty="0">
                  <a:solidFill>
                    <a:srgbClr val="000000"/>
                  </a:solidFill>
                  <a:latin typeface="微软雅黑" panose="020B0503020204020204" pitchFamily="34" charset="-122"/>
                  <a:ea typeface="微软雅黑" panose="020B0503020204020204" pitchFamily="34" charset="-122"/>
                </a:endParaRPr>
              </a:p>
            </p:txBody>
          </p:sp>
        </p:grpSp>
        <p:sp>
          <p:nvSpPr>
            <p:cNvPr id="32" name="Line 196"/>
            <p:cNvSpPr>
              <a:spLocks noChangeShapeType="1"/>
            </p:cNvSpPr>
            <p:nvPr/>
          </p:nvSpPr>
          <p:spPr bwMode="auto">
            <a:xfrm>
              <a:off x="4997695" y="2445200"/>
              <a:ext cx="0" cy="363485"/>
            </a:xfrm>
            <a:prstGeom prst="line">
              <a:avLst/>
            </a:prstGeom>
            <a:noFill/>
            <a:ln w="19050">
              <a:solidFill>
                <a:schemeClr val="tx1"/>
              </a:solidFill>
              <a:prstDash val="dash"/>
              <a:round/>
              <a:headEnd/>
              <a:tailEnd/>
            </a:ln>
          </p:spPr>
          <p:txBody>
            <a:bodyPr lIns="60083" tIns="30041" rIns="60083" bIns="30041"/>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33" name="Line 197"/>
            <p:cNvSpPr>
              <a:spLocks noChangeShapeType="1"/>
            </p:cNvSpPr>
            <p:nvPr/>
          </p:nvSpPr>
          <p:spPr bwMode="auto">
            <a:xfrm>
              <a:off x="6560540" y="2456559"/>
              <a:ext cx="0" cy="363485"/>
            </a:xfrm>
            <a:prstGeom prst="line">
              <a:avLst/>
            </a:prstGeom>
            <a:noFill/>
            <a:ln w="19050">
              <a:solidFill>
                <a:schemeClr val="tx1"/>
              </a:solidFill>
              <a:prstDash val="dash"/>
              <a:round/>
              <a:headEnd/>
              <a:tailEnd/>
            </a:ln>
          </p:spPr>
          <p:txBody>
            <a:bodyPr lIns="60083" tIns="30041" rIns="60083" bIns="30041"/>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34" name="Line 198"/>
            <p:cNvSpPr>
              <a:spLocks noChangeShapeType="1"/>
            </p:cNvSpPr>
            <p:nvPr/>
          </p:nvSpPr>
          <p:spPr bwMode="auto">
            <a:xfrm>
              <a:off x="8139665" y="2456559"/>
              <a:ext cx="0" cy="363485"/>
            </a:xfrm>
            <a:prstGeom prst="line">
              <a:avLst/>
            </a:prstGeom>
            <a:noFill/>
            <a:ln w="19050">
              <a:solidFill>
                <a:schemeClr val="tx1"/>
              </a:solidFill>
              <a:prstDash val="dash"/>
              <a:round/>
              <a:headEnd/>
              <a:tailEnd/>
            </a:ln>
          </p:spPr>
          <p:txBody>
            <a:bodyPr lIns="60083" tIns="30041" rIns="60083" bIns="30041"/>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grpSp>
          <p:nvGrpSpPr>
            <p:cNvPr id="28" name="Group 199"/>
            <p:cNvGrpSpPr>
              <a:grpSpLocks/>
            </p:cNvGrpSpPr>
            <p:nvPr/>
          </p:nvGrpSpPr>
          <p:grpSpPr bwMode="auto">
            <a:xfrm>
              <a:off x="6218668" y="1990844"/>
              <a:ext cx="732584" cy="477074"/>
              <a:chOff x="528" y="1906"/>
              <a:chExt cx="1248" cy="1248"/>
            </a:xfrm>
          </p:grpSpPr>
          <p:pic>
            <p:nvPicPr>
              <p:cNvPr id="70" name="Picture 200" descr="地球"/>
              <p:cNvPicPr>
                <a:picLocks noChangeAspect="1" noChangeArrowheads="1"/>
              </p:cNvPicPr>
              <p:nvPr/>
            </p:nvPicPr>
            <p:blipFill>
              <a:blip r:embed="rId8" cstate="print"/>
              <a:srcRect/>
              <a:stretch>
                <a:fillRect/>
              </a:stretch>
            </p:blipFill>
            <p:spPr bwMode="auto">
              <a:xfrm>
                <a:off x="528" y="1906"/>
                <a:ext cx="1248" cy="1248"/>
              </a:xfrm>
              <a:prstGeom prst="rect">
                <a:avLst/>
              </a:prstGeom>
              <a:noFill/>
              <a:ln w="9525">
                <a:noFill/>
                <a:miter lim="800000"/>
                <a:headEnd/>
                <a:tailEnd/>
              </a:ln>
            </p:spPr>
          </p:pic>
          <p:sp>
            <p:nvSpPr>
              <p:cNvPr id="71" name="WordArt 201"/>
              <p:cNvSpPr>
                <a:spLocks noChangeArrowheads="1" noChangeShapeType="1" noTextEdit="1"/>
              </p:cNvSpPr>
              <p:nvPr/>
            </p:nvSpPr>
            <p:spPr bwMode="auto">
              <a:xfrm>
                <a:off x="576" y="2400"/>
                <a:ext cx="1152" cy="398"/>
              </a:xfrm>
              <a:prstGeom prst="rect">
                <a:avLst/>
              </a:prstGeom>
            </p:spPr>
            <p:txBody>
              <a:bodyPr wrap="none" fromWordArt="1">
                <a:prstTxWarp prst="textCanDown">
                  <a:avLst>
                    <a:gd name="adj" fmla="val 33333"/>
                  </a:avLst>
                </a:prstTxWarp>
              </a:bodyPr>
              <a:lstStyle/>
              <a:p>
                <a:pPr algn="ctr" defTabSz="913888">
                  <a:lnSpc>
                    <a:spcPct val="140000"/>
                  </a:lnSpc>
                  <a:buClr>
                    <a:srgbClr val="000000"/>
                  </a:buClr>
                  <a:buSzPct val="70000"/>
                  <a:buFont typeface="Wingdings" pitchFamily="2" charset="2"/>
                  <a:buChar char="n"/>
                </a:pPr>
                <a:r>
                  <a:rPr lang="en-US" altLang="zh-CN" sz="1200" b="1" kern="10" dirty="0" smtClean="0">
                    <a:ln w="9525">
                      <a:noFill/>
                      <a:round/>
                      <a:headEnd/>
                      <a:tailEnd/>
                    </a:ln>
                    <a:solidFill>
                      <a:srgbClr val="FFFFCC"/>
                    </a:solidFill>
                    <a:effectLst>
                      <a:outerShdw dist="35921" dir="2700000" algn="ctr" rotWithShape="0">
                        <a:srgbClr val="000000"/>
                      </a:outerShdw>
                    </a:effectLst>
                    <a:latin typeface="微软雅黑" panose="020B0503020204020204" pitchFamily="34" charset="-122"/>
                    <a:ea typeface="微软雅黑" panose="020B0503020204020204" pitchFamily="34" charset="-122"/>
                    <a:cs typeface="Arial"/>
                  </a:rPr>
                  <a:t>Internet</a:t>
                </a:r>
                <a:endParaRPr lang="en-US" altLang="zh-CN" sz="1200" b="1" kern="10" dirty="0">
                  <a:ln w="9525">
                    <a:noFill/>
                    <a:round/>
                    <a:headEnd/>
                    <a:tailEnd/>
                  </a:ln>
                  <a:solidFill>
                    <a:srgbClr val="FFFFCC"/>
                  </a:solidFill>
                  <a:effectLst>
                    <a:outerShdw dist="35921" dir="2700000" algn="ctr" rotWithShape="0">
                      <a:srgbClr val="000000"/>
                    </a:outerShdw>
                  </a:effectLst>
                  <a:latin typeface="微软雅黑" panose="020B0503020204020204" pitchFamily="34" charset="-122"/>
                  <a:ea typeface="微软雅黑" panose="020B0503020204020204" pitchFamily="34" charset="-122"/>
                  <a:cs typeface="Arial"/>
                </a:endParaRPr>
              </a:p>
            </p:txBody>
          </p:sp>
        </p:grpSp>
        <p:graphicFrame>
          <p:nvGraphicFramePr>
            <p:cNvPr id="36" name="Object 203"/>
            <p:cNvGraphicFramePr>
              <a:graphicFrameLocks noChangeAspect="1"/>
            </p:cNvGraphicFramePr>
            <p:nvPr/>
          </p:nvGraphicFramePr>
          <p:xfrm>
            <a:off x="6332625" y="1581923"/>
            <a:ext cx="522984" cy="398982"/>
          </p:xfrm>
          <a:graphic>
            <a:graphicData uri="http://schemas.openxmlformats.org/presentationml/2006/ole">
              <mc:AlternateContent xmlns:mc="http://schemas.openxmlformats.org/markup-compatibility/2006">
                <mc:Choice xmlns:v="urn:schemas-microsoft-com:vml" Requires="v">
                  <p:oleObj spid="_x0000_s2393" name="CorelDRAW" r:id="rId9" imgW="655320" imgH="1310640" progId="">
                    <p:embed/>
                  </p:oleObj>
                </mc:Choice>
                <mc:Fallback>
                  <p:oleObj name="CorelDRAW" r:id="rId9" imgW="655320" imgH="131064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32625" y="1581923"/>
                          <a:ext cx="522984" cy="398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 name="Object 205"/>
            <p:cNvGraphicFramePr>
              <a:graphicFrameLocks noChangeAspect="1"/>
            </p:cNvGraphicFramePr>
            <p:nvPr/>
          </p:nvGraphicFramePr>
          <p:xfrm>
            <a:off x="8172224" y="1604641"/>
            <a:ext cx="490425" cy="464296"/>
          </p:xfrm>
          <a:graphic>
            <a:graphicData uri="http://schemas.openxmlformats.org/presentationml/2006/ole">
              <mc:AlternateContent xmlns:mc="http://schemas.openxmlformats.org/markup-compatibility/2006">
                <mc:Choice xmlns:v="urn:schemas-microsoft-com:vml" Requires="v">
                  <p:oleObj spid="_x0000_s2394" name="CorelDRAW" r:id="rId11" imgW="1288080" imgH="2218680" progId="">
                    <p:embed/>
                  </p:oleObj>
                </mc:Choice>
                <mc:Fallback>
                  <p:oleObj name="CorelDRAW" r:id="rId11" imgW="1288080" imgH="2218680" progId="">
                    <p:embed/>
                    <p:pic>
                      <p:nvPicPr>
                        <p:cNvPr id="0" name=""/>
                        <p:cNvPicPr>
                          <a:picLocks noChangeAspect="1" noChangeArrowheads="1"/>
                        </p:cNvPicPr>
                        <p:nvPr/>
                      </p:nvPicPr>
                      <p:blipFill>
                        <a:blip r:embed="rId12">
                          <a:lum bright="6000"/>
                          <a:extLst>
                            <a:ext uri="{28A0092B-C50C-407E-A947-70E740481C1C}">
                              <a14:useLocalDpi xmlns:a14="http://schemas.microsoft.com/office/drawing/2010/main" val="0"/>
                            </a:ext>
                          </a:extLst>
                        </a:blip>
                        <a:srcRect/>
                        <a:stretch>
                          <a:fillRect/>
                        </a:stretch>
                      </p:blipFill>
                      <p:spPr bwMode="auto">
                        <a:xfrm>
                          <a:off x="8172224" y="1604641"/>
                          <a:ext cx="490425" cy="4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 name="Text Box 207"/>
            <p:cNvSpPr txBox="1">
              <a:spLocks noChangeArrowheads="1"/>
            </p:cNvSpPr>
            <p:nvPr/>
          </p:nvSpPr>
          <p:spPr bwMode="auto">
            <a:xfrm>
              <a:off x="2206067" y="1472592"/>
              <a:ext cx="595926" cy="310487"/>
            </a:xfrm>
            <a:prstGeom prst="rect">
              <a:avLst/>
            </a:prstGeom>
            <a:noFill/>
            <a:ln w="9525" algn="ctr">
              <a:noFill/>
              <a:miter lim="800000"/>
              <a:headEnd/>
              <a:tailEnd/>
            </a:ln>
          </p:spPr>
          <p:txBody>
            <a:bodyPr wrap="none" lIns="60083" tIns="30041" rIns="60083" bIns="30041">
              <a:spAutoFit/>
            </a:bodyPr>
            <a:lstStyle/>
            <a:p>
              <a:pPr marL="299841" indent="-299841" algn="ctr" defTabSz="801161">
                <a:lnSpc>
                  <a:spcPct val="140000"/>
                </a:lnSpc>
                <a:buClr>
                  <a:srgbClr val="000000"/>
                </a:buClr>
                <a:buSzPct val="70000"/>
              </a:pPr>
              <a:r>
                <a:rPr lang="en-US" altLang="zh-CN" sz="1200" dirty="0" smtClean="0">
                  <a:solidFill>
                    <a:srgbClr val="000000"/>
                  </a:solidFill>
                  <a:latin typeface="微软雅黑" panose="020B0503020204020204" pitchFamily="34" charset="-122"/>
                  <a:ea typeface="微软雅黑" panose="020B0503020204020204" pitchFamily="34" charset="-122"/>
                </a:rPr>
                <a:t>Branch</a:t>
              </a: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39" name="Text Box 208"/>
            <p:cNvSpPr txBox="1">
              <a:spLocks noChangeArrowheads="1"/>
            </p:cNvSpPr>
            <p:nvPr/>
          </p:nvSpPr>
          <p:spPr bwMode="auto">
            <a:xfrm>
              <a:off x="3860753" y="1446651"/>
              <a:ext cx="912682" cy="310487"/>
            </a:xfrm>
            <a:prstGeom prst="rect">
              <a:avLst/>
            </a:prstGeom>
            <a:noFill/>
            <a:ln w="9525" algn="ctr">
              <a:noFill/>
              <a:miter lim="800000"/>
              <a:headEnd/>
              <a:tailEnd/>
            </a:ln>
          </p:spPr>
          <p:txBody>
            <a:bodyPr wrap="none" lIns="60083" tIns="30041" rIns="60083" bIns="30041">
              <a:spAutoFit/>
            </a:bodyPr>
            <a:lstStyle/>
            <a:p>
              <a:pPr marL="299841" indent="-299841" algn="ctr" defTabSz="801161">
                <a:lnSpc>
                  <a:spcPct val="140000"/>
                </a:lnSpc>
                <a:buClr>
                  <a:srgbClr val="000000"/>
                </a:buClr>
                <a:buSzPct val="70000"/>
              </a:pPr>
              <a:r>
                <a:rPr lang="en-US" altLang="zh-CN" sz="1200" dirty="0" smtClean="0">
                  <a:solidFill>
                    <a:srgbClr val="000000"/>
                  </a:solidFill>
                  <a:latin typeface="微软雅黑" panose="020B0503020204020204" pitchFamily="34" charset="-122"/>
                  <a:ea typeface="微软雅黑" panose="020B0503020204020204" pitchFamily="34" charset="-122"/>
                </a:rPr>
                <a:t>Cooperator</a:t>
              </a: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40" name="Text Box 209"/>
            <p:cNvSpPr txBox="1">
              <a:spLocks noChangeArrowheads="1"/>
            </p:cNvSpPr>
            <p:nvPr/>
          </p:nvSpPr>
          <p:spPr bwMode="auto">
            <a:xfrm>
              <a:off x="5758350" y="1515671"/>
              <a:ext cx="769112" cy="418262"/>
            </a:xfrm>
            <a:prstGeom prst="rect">
              <a:avLst/>
            </a:prstGeom>
            <a:noFill/>
            <a:ln w="9525" algn="ctr">
              <a:noFill/>
              <a:miter lim="800000"/>
              <a:headEnd/>
              <a:tailEnd/>
            </a:ln>
          </p:spPr>
          <p:txBody>
            <a:bodyPr wrap="square" lIns="60083" tIns="30041" rIns="60083" bIns="30041">
              <a:spAutoFit/>
            </a:bodyPr>
            <a:lstStyle/>
            <a:p>
              <a:pPr algn="ctr" defTabSz="801161">
                <a:buClr>
                  <a:srgbClr val="000000"/>
                </a:buClr>
                <a:buSzPct val="70000"/>
              </a:pPr>
              <a:r>
                <a:rPr lang="en-US" altLang="zh-CN" sz="1200" dirty="0" smtClean="0">
                  <a:solidFill>
                    <a:srgbClr val="000000"/>
                  </a:solidFill>
                  <a:latin typeface="微软雅黑" panose="020B0503020204020204" pitchFamily="34" charset="-122"/>
                  <a:ea typeface="微软雅黑" panose="020B0503020204020204" pitchFamily="34" charset="-122"/>
                </a:rPr>
                <a:t>External user</a:t>
              </a: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41" name="Text Box 210"/>
            <p:cNvSpPr txBox="1">
              <a:spLocks noChangeArrowheads="1"/>
            </p:cNvSpPr>
            <p:nvPr/>
          </p:nvSpPr>
          <p:spPr bwMode="auto">
            <a:xfrm>
              <a:off x="6952181" y="1493345"/>
              <a:ext cx="1254510" cy="418262"/>
            </a:xfrm>
            <a:prstGeom prst="rect">
              <a:avLst/>
            </a:prstGeom>
            <a:noFill/>
            <a:ln w="9525" algn="ctr">
              <a:noFill/>
              <a:miter lim="800000"/>
              <a:headEnd/>
              <a:tailEnd/>
            </a:ln>
          </p:spPr>
          <p:txBody>
            <a:bodyPr wrap="square" lIns="60083" tIns="30041" rIns="60083" bIns="30041">
              <a:spAutoFit/>
            </a:bodyPr>
            <a:lstStyle/>
            <a:p>
              <a:pPr algn="ctr" defTabSz="801161">
                <a:buClr>
                  <a:srgbClr val="000000"/>
                </a:buClr>
                <a:buSzPct val="70000"/>
              </a:pPr>
              <a:r>
                <a:rPr lang="en-US" altLang="zh-CN" sz="1200" dirty="0" smtClean="0">
                  <a:solidFill>
                    <a:srgbClr val="000000"/>
                  </a:solidFill>
                  <a:latin typeface="微软雅黑" panose="020B0503020204020204" pitchFamily="34" charset="-122"/>
                  <a:ea typeface="微软雅黑" panose="020B0503020204020204" pitchFamily="34" charset="-122"/>
                </a:rPr>
                <a:t>Remote DR center</a:t>
              </a: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42" name="Oval 211"/>
            <p:cNvSpPr>
              <a:spLocks noChangeArrowheads="1"/>
            </p:cNvSpPr>
            <p:nvPr/>
          </p:nvSpPr>
          <p:spPr bwMode="invGray">
            <a:xfrm>
              <a:off x="4098246" y="3785551"/>
              <a:ext cx="736653" cy="424539"/>
            </a:xfrm>
            <a:prstGeom prst="ellipse">
              <a:avLst/>
            </a:prstGeom>
            <a:noFill/>
            <a:ln w="31750" algn="ctr">
              <a:solidFill>
                <a:srgbClr val="FF0000"/>
              </a:solidFill>
              <a:prstDash val="sysDot"/>
              <a:round/>
              <a:headEnd/>
              <a:tailEnd/>
            </a:ln>
          </p:spPr>
          <p:txBody>
            <a:bodyPr wrap="none" anchor="ctr"/>
            <a:lstStyle/>
            <a:p>
              <a:pPr algn="ctr" defTabSz="913888"/>
              <a:r>
                <a:rPr lang="en-US" altLang="zh-CN" sz="1200" b="1" dirty="0">
                  <a:solidFill>
                    <a:srgbClr val="C00000"/>
                  </a:solidFill>
                  <a:latin typeface="微软雅黑" panose="020B0503020204020204" pitchFamily="34" charset="-122"/>
                  <a:ea typeface="微软雅黑" panose="020B0503020204020204" pitchFamily="34" charset="-122"/>
                </a:rPr>
                <a:t>1</a:t>
              </a:r>
            </a:p>
          </p:txBody>
        </p:sp>
        <p:sp>
          <p:nvSpPr>
            <p:cNvPr id="43" name="Oval 212"/>
            <p:cNvSpPr>
              <a:spLocks noChangeArrowheads="1"/>
            </p:cNvSpPr>
            <p:nvPr/>
          </p:nvSpPr>
          <p:spPr bwMode="invGray">
            <a:xfrm>
              <a:off x="6942207" y="4616741"/>
              <a:ext cx="736653" cy="424539"/>
            </a:xfrm>
            <a:prstGeom prst="ellipse">
              <a:avLst/>
            </a:prstGeom>
            <a:noFill/>
            <a:ln w="31750" algn="ctr">
              <a:solidFill>
                <a:srgbClr val="FF0000"/>
              </a:solidFill>
              <a:prstDash val="sysDot"/>
              <a:round/>
              <a:headEnd/>
              <a:tailEnd/>
            </a:ln>
          </p:spPr>
          <p:txBody>
            <a:bodyPr wrap="none" anchor="ctr"/>
            <a:lstStyle/>
            <a:p>
              <a:pPr algn="ctr" defTabSz="913888"/>
              <a:r>
                <a:rPr lang="en-US" altLang="zh-CN" sz="1200" b="1" dirty="0">
                  <a:solidFill>
                    <a:srgbClr val="C00000"/>
                  </a:solidFill>
                  <a:latin typeface="微软雅黑" panose="020B0503020204020204" pitchFamily="34" charset="-122"/>
                  <a:ea typeface="微软雅黑" panose="020B0503020204020204" pitchFamily="34" charset="-122"/>
                </a:rPr>
                <a:t>2</a:t>
              </a:r>
            </a:p>
          </p:txBody>
        </p:sp>
        <p:sp>
          <p:nvSpPr>
            <p:cNvPr id="44" name="Oval 213"/>
            <p:cNvSpPr>
              <a:spLocks noChangeArrowheads="1"/>
            </p:cNvSpPr>
            <p:nvPr/>
          </p:nvSpPr>
          <p:spPr bwMode="invGray">
            <a:xfrm>
              <a:off x="5400616" y="2935197"/>
              <a:ext cx="736653" cy="424539"/>
            </a:xfrm>
            <a:prstGeom prst="ellipse">
              <a:avLst/>
            </a:prstGeom>
            <a:noFill/>
            <a:ln w="31750" algn="ctr">
              <a:solidFill>
                <a:srgbClr val="FF0000"/>
              </a:solidFill>
              <a:prstDash val="sysDot"/>
              <a:round/>
              <a:headEnd/>
              <a:tailEnd/>
            </a:ln>
          </p:spPr>
          <p:txBody>
            <a:bodyPr wrap="none" anchor="ctr"/>
            <a:lstStyle/>
            <a:p>
              <a:pPr algn="ctr" defTabSz="913888"/>
              <a:r>
                <a:rPr lang="en-US" altLang="zh-CN" sz="1200" b="1" dirty="0">
                  <a:solidFill>
                    <a:srgbClr val="C00000"/>
                  </a:solidFill>
                  <a:latin typeface="微软雅黑" panose="020B0503020204020204" pitchFamily="34" charset="-122"/>
                  <a:ea typeface="微软雅黑" panose="020B0503020204020204" pitchFamily="34" charset="-122"/>
                </a:rPr>
                <a:t>3</a:t>
              </a:r>
            </a:p>
          </p:txBody>
        </p:sp>
        <p:sp>
          <p:nvSpPr>
            <p:cNvPr id="45" name="Oval 214"/>
            <p:cNvSpPr>
              <a:spLocks noChangeArrowheads="1"/>
            </p:cNvSpPr>
            <p:nvPr/>
          </p:nvSpPr>
          <p:spPr bwMode="invGray">
            <a:xfrm>
              <a:off x="1619672" y="5131581"/>
              <a:ext cx="736653" cy="424539"/>
            </a:xfrm>
            <a:prstGeom prst="ellipse">
              <a:avLst/>
            </a:prstGeom>
            <a:noFill/>
            <a:ln w="31750" algn="ctr">
              <a:solidFill>
                <a:srgbClr val="FF0000"/>
              </a:solidFill>
              <a:prstDash val="sysDot"/>
              <a:round/>
              <a:headEnd/>
              <a:tailEnd/>
            </a:ln>
          </p:spPr>
          <p:txBody>
            <a:bodyPr wrap="none" anchor="ctr"/>
            <a:lstStyle/>
            <a:p>
              <a:pPr algn="ctr" defTabSz="913888"/>
              <a:r>
                <a:rPr lang="en-US" altLang="zh-CN" sz="1200" b="1" dirty="0">
                  <a:solidFill>
                    <a:srgbClr val="C00000"/>
                  </a:solidFill>
                  <a:latin typeface="微软雅黑" panose="020B0503020204020204" pitchFamily="34" charset="-122"/>
                  <a:ea typeface="微软雅黑" panose="020B0503020204020204" pitchFamily="34" charset="-122"/>
                </a:rPr>
                <a:t>4</a:t>
              </a:r>
            </a:p>
          </p:txBody>
        </p:sp>
        <p:sp>
          <p:nvSpPr>
            <p:cNvPr id="46" name="Oval 215"/>
            <p:cNvSpPr>
              <a:spLocks noChangeArrowheads="1"/>
            </p:cNvSpPr>
            <p:nvPr/>
          </p:nvSpPr>
          <p:spPr bwMode="invGray">
            <a:xfrm>
              <a:off x="3919170" y="5375797"/>
              <a:ext cx="736653" cy="424539"/>
            </a:xfrm>
            <a:prstGeom prst="ellipse">
              <a:avLst/>
            </a:prstGeom>
            <a:noFill/>
            <a:ln w="31750" algn="ctr">
              <a:solidFill>
                <a:srgbClr val="FF0000"/>
              </a:solidFill>
              <a:prstDash val="sysDot"/>
              <a:round/>
              <a:headEnd/>
              <a:tailEnd/>
            </a:ln>
          </p:spPr>
          <p:txBody>
            <a:bodyPr wrap="none" anchor="ctr"/>
            <a:lstStyle/>
            <a:p>
              <a:pPr algn="ctr" defTabSz="913888"/>
              <a:r>
                <a:rPr lang="en-US" altLang="zh-CN" sz="1200" b="1" dirty="0">
                  <a:solidFill>
                    <a:srgbClr val="C00000"/>
                  </a:solidFill>
                  <a:latin typeface="微软雅黑" panose="020B0503020204020204" pitchFamily="34" charset="-122"/>
                  <a:ea typeface="微软雅黑" panose="020B0503020204020204" pitchFamily="34" charset="-122"/>
                </a:rPr>
                <a:t>5</a:t>
              </a:r>
            </a:p>
          </p:txBody>
        </p:sp>
        <p:pic>
          <p:nvPicPr>
            <p:cNvPr id="47" name="Picture 217" descr="09"/>
            <p:cNvPicPr>
              <a:picLocks noChangeAspect="1" noChangeArrowheads="1"/>
            </p:cNvPicPr>
            <p:nvPr/>
          </p:nvPicPr>
          <p:blipFill>
            <a:blip r:embed="rId13" cstate="print"/>
            <a:srcRect/>
            <a:stretch>
              <a:fillRect/>
            </a:stretch>
          </p:blipFill>
          <p:spPr bwMode="auto">
            <a:xfrm>
              <a:off x="4668033" y="1533648"/>
              <a:ext cx="917765" cy="491273"/>
            </a:xfrm>
            <a:prstGeom prst="rect">
              <a:avLst/>
            </a:prstGeom>
            <a:noFill/>
            <a:ln w="9525">
              <a:noFill/>
              <a:miter lim="800000"/>
              <a:headEnd/>
              <a:tailEnd/>
            </a:ln>
          </p:spPr>
        </p:pic>
        <p:pic>
          <p:nvPicPr>
            <p:cNvPr id="48" name="Picture 218" descr="03"/>
            <p:cNvPicPr>
              <a:picLocks noChangeAspect="1" noChangeArrowheads="1"/>
            </p:cNvPicPr>
            <p:nvPr/>
          </p:nvPicPr>
          <p:blipFill>
            <a:blip r:embed="rId14" cstate="print"/>
            <a:srcRect/>
            <a:stretch>
              <a:fillRect/>
            </a:stretch>
          </p:blipFill>
          <p:spPr bwMode="auto">
            <a:xfrm>
              <a:off x="2720582" y="1560626"/>
              <a:ext cx="1314580" cy="472814"/>
            </a:xfrm>
            <a:prstGeom prst="rect">
              <a:avLst/>
            </a:prstGeom>
            <a:noFill/>
            <a:ln w="9525">
              <a:noFill/>
              <a:miter lim="800000"/>
              <a:headEnd/>
              <a:tailEnd/>
            </a:ln>
          </p:spPr>
        </p:pic>
        <p:sp>
          <p:nvSpPr>
            <p:cNvPr id="49" name="Rectangle 219"/>
            <p:cNvSpPr>
              <a:spLocks noChangeArrowheads="1"/>
            </p:cNvSpPr>
            <p:nvPr/>
          </p:nvSpPr>
          <p:spPr bwMode="auto">
            <a:xfrm>
              <a:off x="8009428" y="4501161"/>
              <a:ext cx="1166029" cy="718451"/>
            </a:xfrm>
            <a:prstGeom prst="rect">
              <a:avLst/>
            </a:prstGeom>
            <a:solidFill>
              <a:srgbClr val="CCFF99"/>
            </a:solidFill>
            <a:ln w="9525">
              <a:solidFill>
                <a:srgbClr val="FFCC66"/>
              </a:solidFill>
              <a:miter lim="800000"/>
              <a:headEnd/>
              <a:tailEnd/>
            </a:ln>
          </p:spPr>
          <p:txBody>
            <a:bodyPr wrap="none" anchor="ctr"/>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50" name="Text Box 220"/>
            <p:cNvSpPr txBox="1">
              <a:spLocks noChangeArrowheads="1"/>
            </p:cNvSpPr>
            <p:nvPr/>
          </p:nvSpPr>
          <p:spPr bwMode="auto">
            <a:xfrm>
              <a:off x="8329748" y="4672966"/>
              <a:ext cx="460522" cy="310487"/>
            </a:xfrm>
            <a:prstGeom prst="rect">
              <a:avLst/>
            </a:prstGeom>
            <a:noFill/>
            <a:ln w="9525" algn="ctr">
              <a:noFill/>
              <a:miter lim="800000"/>
              <a:headEnd/>
              <a:tailEnd/>
            </a:ln>
          </p:spPr>
          <p:txBody>
            <a:bodyPr wrap="none" lIns="60083" tIns="30041" rIns="60083" bIns="30041">
              <a:spAutoFit/>
            </a:bodyPr>
            <a:lstStyle/>
            <a:p>
              <a:pPr marL="299841" indent="-299841" defTabSz="801161">
                <a:lnSpc>
                  <a:spcPct val="140000"/>
                </a:lnSpc>
                <a:buClr>
                  <a:srgbClr val="000000"/>
                </a:buClr>
                <a:buSzPct val="70000"/>
              </a:pPr>
              <a:r>
                <a:rPr lang="en-US" altLang="zh-CN" sz="1200" dirty="0" smtClean="0">
                  <a:solidFill>
                    <a:srgbClr val="000000"/>
                  </a:solidFill>
                  <a:latin typeface="微软雅黑" panose="020B0503020204020204" pitchFamily="34" charset="-122"/>
                  <a:ea typeface="微软雅黑" panose="020B0503020204020204" pitchFamily="34" charset="-122"/>
                </a:rPr>
                <a:t>DMZ</a:t>
              </a: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51" name="Line 221"/>
            <p:cNvSpPr>
              <a:spLocks noChangeShapeType="1"/>
            </p:cNvSpPr>
            <p:nvPr/>
          </p:nvSpPr>
          <p:spPr bwMode="auto">
            <a:xfrm>
              <a:off x="3060419" y="4258959"/>
              <a:ext cx="0" cy="216000"/>
            </a:xfrm>
            <a:prstGeom prst="line">
              <a:avLst/>
            </a:prstGeom>
            <a:noFill/>
            <a:ln w="9525">
              <a:solidFill>
                <a:schemeClr val="tx1"/>
              </a:solidFill>
              <a:round/>
              <a:headEnd/>
              <a:tailEnd/>
            </a:ln>
          </p:spPr>
          <p:txBody>
            <a:bodyPr lIns="60083" tIns="30041" rIns="60083" bIns="30041"/>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52" name="Line 222"/>
            <p:cNvSpPr>
              <a:spLocks noChangeShapeType="1"/>
            </p:cNvSpPr>
            <p:nvPr/>
          </p:nvSpPr>
          <p:spPr bwMode="auto">
            <a:xfrm>
              <a:off x="4525586" y="4258959"/>
              <a:ext cx="0" cy="216000"/>
            </a:xfrm>
            <a:prstGeom prst="line">
              <a:avLst/>
            </a:prstGeom>
            <a:noFill/>
            <a:ln w="9525">
              <a:solidFill>
                <a:schemeClr val="tx1"/>
              </a:solidFill>
              <a:round/>
              <a:headEnd/>
              <a:tailEnd/>
            </a:ln>
          </p:spPr>
          <p:txBody>
            <a:bodyPr lIns="60083" tIns="30041" rIns="60083" bIns="30041"/>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53" name="Line 223"/>
            <p:cNvSpPr>
              <a:spLocks noChangeShapeType="1"/>
            </p:cNvSpPr>
            <p:nvPr/>
          </p:nvSpPr>
          <p:spPr bwMode="auto">
            <a:xfrm>
              <a:off x="6112850" y="4258959"/>
              <a:ext cx="0" cy="216000"/>
            </a:xfrm>
            <a:prstGeom prst="line">
              <a:avLst/>
            </a:prstGeom>
            <a:noFill/>
            <a:ln w="9525">
              <a:solidFill>
                <a:schemeClr val="tx1"/>
              </a:solidFill>
              <a:round/>
              <a:headEnd/>
              <a:tailEnd/>
            </a:ln>
          </p:spPr>
          <p:txBody>
            <a:bodyPr lIns="60083" tIns="30041" rIns="60083" bIns="30041"/>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54" name="Line 225"/>
            <p:cNvSpPr>
              <a:spLocks noChangeShapeType="1"/>
            </p:cNvSpPr>
            <p:nvPr/>
          </p:nvSpPr>
          <p:spPr bwMode="auto">
            <a:xfrm>
              <a:off x="8530376" y="4258959"/>
              <a:ext cx="0" cy="216000"/>
            </a:xfrm>
            <a:prstGeom prst="line">
              <a:avLst/>
            </a:prstGeom>
            <a:noFill/>
            <a:ln w="9525">
              <a:solidFill>
                <a:schemeClr val="tx1"/>
              </a:solidFill>
              <a:round/>
              <a:headEnd/>
              <a:tailEnd/>
            </a:ln>
          </p:spPr>
          <p:txBody>
            <a:bodyPr lIns="60083" tIns="30041" rIns="60083" bIns="30041"/>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55" name="Line 226"/>
            <p:cNvSpPr>
              <a:spLocks noChangeShapeType="1"/>
            </p:cNvSpPr>
            <p:nvPr/>
          </p:nvSpPr>
          <p:spPr bwMode="auto">
            <a:xfrm>
              <a:off x="3581367" y="3547085"/>
              <a:ext cx="0" cy="162000"/>
            </a:xfrm>
            <a:prstGeom prst="line">
              <a:avLst/>
            </a:prstGeom>
            <a:noFill/>
            <a:ln w="9525">
              <a:solidFill>
                <a:schemeClr val="tx1"/>
              </a:solidFill>
              <a:round/>
              <a:headEnd/>
              <a:tailEnd/>
            </a:ln>
          </p:spPr>
          <p:txBody>
            <a:bodyPr lIns="60083" tIns="30041" rIns="60083" bIns="30041"/>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56" name="Line 227"/>
            <p:cNvSpPr>
              <a:spLocks noChangeShapeType="1"/>
            </p:cNvSpPr>
            <p:nvPr/>
          </p:nvSpPr>
          <p:spPr bwMode="auto">
            <a:xfrm>
              <a:off x="5095373" y="3547085"/>
              <a:ext cx="0" cy="162000"/>
            </a:xfrm>
            <a:prstGeom prst="line">
              <a:avLst/>
            </a:prstGeom>
            <a:noFill/>
            <a:ln w="9525">
              <a:solidFill>
                <a:schemeClr val="tx1"/>
              </a:solidFill>
              <a:round/>
              <a:headEnd/>
              <a:tailEnd/>
            </a:ln>
          </p:spPr>
          <p:txBody>
            <a:bodyPr lIns="60083" tIns="30041" rIns="60083" bIns="30041"/>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57" name="Line 228"/>
            <p:cNvSpPr>
              <a:spLocks noChangeShapeType="1"/>
            </p:cNvSpPr>
            <p:nvPr/>
          </p:nvSpPr>
          <p:spPr bwMode="auto">
            <a:xfrm>
              <a:off x="6609379" y="3547085"/>
              <a:ext cx="0" cy="162000"/>
            </a:xfrm>
            <a:prstGeom prst="line">
              <a:avLst/>
            </a:prstGeom>
            <a:noFill/>
            <a:ln w="9525">
              <a:solidFill>
                <a:schemeClr val="tx1"/>
              </a:solidFill>
              <a:round/>
              <a:headEnd/>
              <a:tailEnd/>
            </a:ln>
          </p:spPr>
          <p:txBody>
            <a:bodyPr lIns="60083" tIns="30041" rIns="60083" bIns="30041"/>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58" name="Line 229"/>
            <p:cNvSpPr>
              <a:spLocks noChangeShapeType="1"/>
            </p:cNvSpPr>
            <p:nvPr/>
          </p:nvSpPr>
          <p:spPr bwMode="auto">
            <a:xfrm>
              <a:off x="2399535" y="3206247"/>
              <a:ext cx="540000" cy="0"/>
            </a:xfrm>
            <a:prstGeom prst="line">
              <a:avLst/>
            </a:prstGeom>
            <a:noFill/>
            <a:ln w="9525">
              <a:solidFill>
                <a:schemeClr val="tx1"/>
              </a:solidFill>
              <a:round/>
              <a:headEnd/>
              <a:tailEnd/>
            </a:ln>
          </p:spPr>
          <p:txBody>
            <a:bodyPr lIns="60083" tIns="30041" rIns="60083" bIns="30041"/>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59" name="Line 231"/>
            <p:cNvSpPr>
              <a:spLocks noChangeShapeType="1"/>
            </p:cNvSpPr>
            <p:nvPr/>
          </p:nvSpPr>
          <p:spPr bwMode="auto">
            <a:xfrm>
              <a:off x="2409233" y="3990011"/>
              <a:ext cx="216000" cy="0"/>
            </a:xfrm>
            <a:prstGeom prst="line">
              <a:avLst/>
            </a:prstGeom>
            <a:noFill/>
            <a:ln w="9525">
              <a:solidFill>
                <a:schemeClr val="tx1"/>
              </a:solidFill>
              <a:round/>
              <a:headEnd/>
              <a:tailEnd/>
            </a:ln>
          </p:spPr>
          <p:txBody>
            <a:bodyPr lIns="60083" tIns="30041" rIns="60083" bIns="30041"/>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60" name="Line 232"/>
            <p:cNvSpPr>
              <a:spLocks noChangeShapeType="1"/>
            </p:cNvSpPr>
            <p:nvPr/>
          </p:nvSpPr>
          <p:spPr bwMode="auto">
            <a:xfrm>
              <a:off x="2409234" y="4853470"/>
              <a:ext cx="216000" cy="0"/>
            </a:xfrm>
            <a:prstGeom prst="line">
              <a:avLst/>
            </a:prstGeom>
            <a:noFill/>
            <a:ln w="9525">
              <a:solidFill>
                <a:schemeClr val="tx1"/>
              </a:solidFill>
              <a:round/>
              <a:headEnd/>
              <a:tailEnd/>
            </a:ln>
          </p:spPr>
          <p:txBody>
            <a:bodyPr lIns="60083" tIns="30041" rIns="60083" bIns="30041"/>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62" name="Line 233"/>
            <p:cNvSpPr>
              <a:spLocks noChangeShapeType="1"/>
            </p:cNvSpPr>
            <p:nvPr/>
          </p:nvSpPr>
          <p:spPr bwMode="auto">
            <a:xfrm>
              <a:off x="2425513" y="5580257"/>
              <a:ext cx="216000" cy="0"/>
            </a:xfrm>
            <a:prstGeom prst="line">
              <a:avLst/>
            </a:prstGeom>
            <a:noFill/>
            <a:ln w="9525">
              <a:solidFill>
                <a:schemeClr val="tx1"/>
              </a:solidFill>
              <a:round/>
              <a:headEnd/>
              <a:tailEnd/>
            </a:ln>
          </p:spPr>
          <p:txBody>
            <a:bodyPr lIns="60083" tIns="30041" rIns="60083" bIns="30041"/>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63" name="Text Box 234"/>
            <p:cNvSpPr txBox="1">
              <a:spLocks noChangeArrowheads="1"/>
            </p:cNvSpPr>
            <p:nvPr/>
          </p:nvSpPr>
          <p:spPr bwMode="auto">
            <a:xfrm>
              <a:off x="7141858" y="4791734"/>
              <a:ext cx="352502" cy="310487"/>
            </a:xfrm>
            <a:prstGeom prst="rect">
              <a:avLst/>
            </a:prstGeom>
            <a:noFill/>
            <a:ln w="9525" algn="ctr">
              <a:noFill/>
              <a:miter lim="800000"/>
              <a:headEnd/>
              <a:tailEnd/>
            </a:ln>
          </p:spPr>
          <p:txBody>
            <a:bodyPr wrap="none" lIns="60083" tIns="30041" rIns="60083" bIns="30041">
              <a:spAutoFit/>
            </a:bodyPr>
            <a:lstStyle/>
            <a:p>
              <a:pPr marL="299841" indent="-299841" algn="ctr" defTabSz="801161">
                <a:lnSpc>
                  <a:spcPct val="140000"/>
                </a:lnSpc>
                <a:buClr>
                  <a:srgbClr val="000000"/>
                </a:buClr>
                <a:buSzPct val="70000"/>
              </a:pPr>
              <a:r>
                <a:rPr lang="en-US" altLang="zh-CN" sz="1200" dirty="0">
                  <a:solidFill>
                    <a:srgbClr val="000000"/>
                  </a:solidFill>
                  <a:latin typeface="微软雅黑" panose="020B0503020204020204" pitchFamily="34" charset="-122"/>
                  <a:ea typeface="微软雅黑" panose="020B0503020204020204" pitchFamily="34" charset="-122"/>
                </a:rPr>
                <a:t>……</a:t>
              </a:r>
            </a:p>
          </p:txBody>
        </p:sp>
        <p:sp>
          <p:nvSpPr>
            <p:cNvPr id="64" name="Rectangle 235"/>
            <p:cNvSpPr>
              <a:spLocks noChangeArrowheads="1"/>
            </p:cNvSpPr>
            <p:nvPr/>
          </p:nvSpPr>
          <p:spPr bwMode="auto">
            <a:xfrm>
              <a:off x="1364179" y="3594612"/>
              <a:ext cx="1020940" cy="1499764"/>
            </a:xfrm>
            <a:prstGeom prst="rect">
              <a:avLst/>
            </a:prstGeom>
            <a:noFill/>
            <a:ln w="9525" algn="ctr">
              <a:noFill/>
              <a:miter lim="800000"/>
              <a:headEnd/>
              <a:tailEnd/>
            </a:ln>
          </p:spPr>
          <p:txBody>
            <a:bodyPr wrap="square" lIns="60083" tIns="30041" rIns="60083" bIns="30041" anchor="ctr"/>
            <a:lstStyle/>
            <a:p>
              <a:pPr algn="ctr" defTabSz="801161">
                <a:buClr>
                  <a:srgbClr val="000000"/>
                </a:buClr>
                <a:buSzPct val="70000"/>
              </a:pPr>
              <a:r>
                <a:rPr lang="en-US" altLang="zh-CN" sz="1200" dirty="0" smtClean="0">
                  <a:solidFill>
                    <a:srgbClr val="000000"/>
                  </a:solidFill>
                  <a:latin typeface="微软雅黑" panose="020B0503020204020204" pitchFamily="34" charset="-122"/>
                  <a:ea typeface="微软雅黑" panose="020B0503020204020204" pitchFamily="34" charset="-122"/>
                </a:rPr>
                <a:t>Monitoring management</a:t>
              </a:r>
            </a:p>
            <a:p>
              <a:pPr algn="ctr" defTabSz="801161">
                <a:buClr>
                  <a:srgbClr val="000000"/>
                </a:buClr>
                <a:buSzPct val="70000"/>
              </a:pPr>
              <a:r>
                <a:rPr lang="en-US" altLang="zh-CN" sz="1200" dirty="0" smtClean="0">
                  <a:solidFill>
                    <a:srgbClr val="000000"/>
                  </a:solidFill>
                  <a:latin typeface="微软雅黑" panose="020B0503020204020204" pitchFamily="34" charset="-122"/>
                  <a:ea typeface="微软雅黑" panose="020B0503020204020204" pitchFamily="34" charset="-122"/>
                </a:rPr>
                <a:t>Process management</a:t>
              </a:r>
            </a:p>
            <a:p>
              <a:pPr algn="ctr" defTabSz="801161">
                <a:buClr>
                  <a:srgbClr val="000000"/>
                </a:buClr>
                <a:buSzPct val="70000"/>
              </a:pPr>
              <a:r>
                <a:rPr lang="en-US" altLang="zh-CN" sz="1200" dirty="0" smtClean="0">
                  <a:solidFill>
                    <a:srgbClr val="000000"/>
                  </a:solidFill>
                  <a:latin typeface="微软雅黑" panose="020B0503020204020204" pitchFamily="34" charset="-122"/>
                  <a:ea typeface="微软雅黑" panose="020B0503020204020204" pitchFamily="34" charset="-122"/>
                </a:rPr>
                <a:t>Change management</a:t>
              </a:r>
            </a:p>
            <a:p>
              <a:pPr algn="ctr" defTabSz="801161">
                <a:buClr>
                  <a:srgbClr val="000000"/>
                </a:buClr>
                <a:buSzPct val="70000"/>
              </a:pPr>
              <a:r>
                <a:rPr lang="en-US" altLang="zh-CN" sz="1200" dirty="0" smtClean="0">
                  <a:solidFill>
                    <a:srgbClr val="000000"/>
                  </a:solidFill>
                  <a:latin typeface="微软雅黑" panose="020B0503020204020204" pitchFamily="34" charset="-122"/>
                  <a:ea typeface="微软雅黑" panose="020B0503020204020204" pitchFamily="34" charset="-122"/>
                </a:rPr>
                <a:t>Unified portal</a:t>
              </a: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65" name="Line 236"/>
            <p:cNvSpPr>
              <a:spLocks noChangeShapeType="1"/>
            </p:cNvSpPr>
            <p:nvPr/>
          </p:nvSpPr>
          <p:spPr bwMode="auto">
            <a:xfrm>
              <a:off x="9210051" y="5576501"/>
              <a:ext cx="170936" cy="0"/>
            </a:xfrm>
            <a:prstGeom prst="line">
              <a:avLst/>
            </a:prstGeom>
            <a:noFill/>
            <a:ln w="9525">
              <a:solidFill>
                <a:schemeClr val="tx1"/>
              </a:solidFill>
              <a:round/>
              <a:headEnd/>
              <a:tailEnd/>
            </a:ln>
          </p:spPr>
          <p:txBody>
            <a:bodyPr lIns="60083" tIns="30041" rIns="60083" bIns="30041"/>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66" name="Line 237"/>
            <p:cNvSpPr>
              <a:spLocks noChangeShapeType="1"/>
            </p:cNvSpPr>
            <p:nvPr/>
          </p:nvSpPr>
          <p:spPr bwMode="auto">
            <a:xfrm flipV="1">
              <a:off x="9380987" y="3102183"/>
              <a:ext cx="0" cy="2479081"/>
            </a:xfrm>
            <a:prstGeom prst="line">
              <a:avLst/>
            </a:prstGeom>
            <a:noFill/>
            <a:ln w="9525">
              <a:solidFill>
                <a:schemeClr val="tx1"/>
              </a:solidFill>
              <a:round/>
              <a:headEnd/>
              <a:tailEnd/>
            </a:ln>
          </p:spPr>
          <p:txBody>
            <a:bodyPr lIns="60083" tIns="30041" rIns="60083" bIns="30041"/>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67" name="Line 238"/>
            <p:cNvSpPr>
              <a:spLocks noChangeShapeType="1"/>
            </p:cNvSpPr>
            <p:nvPr/>
          </p:nvSpPr>
          <p:spPr bwMode="auto">
            <a:xfrm flipH="1">
              <a:off x="8660613" y="3104087"/>
              <a:ext cx="720374" cy="0"/>
            </a:xfrm>
            <a:prstGeom prst="line">
              <a:avLst/>
            </a:prstGeom>
            <a:noFill/>
            <a:ln w="9525">
              <a:solidFill>
                <a:schemeClr val="tx1"/>
              </a:solidFill>
              <a:round/>
              <a:headEnd/>
              <a:tailEnd/>
            </a:ln>
          </p:spPr>
          <p:txBody>
            <a:bodyPr lIns="60083" tIns="30041" rIns="60083" bIns="30041"/>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68" name="Line 239"/>
            <p:cNvSpPr>
              <a:spLocks noChangeShapeType="1"/>
            </p:cNvSpPr>
            <p:nvPr/>
          </p:nvSpPr>
          <p:spPr bwMode="auto">
            <a:xfrm>
              <a:off x="8155944" y="3547085"/>
              <a:ext cx="0" cy="162000"/>
            </a:xfrm>
            <a:prstGeom prst="line">
              <a:avLst/>
            </a:prstGeom>
            <a:noFill/>
            <a:ln w="9525">
              <a:solidFill>
                <a:schemeClr val="tx1"/>
              </a:solidFill>
              <a:round/>
              <a:headEnd/>
              <a:tailEnd/>
            </a:ln>
          </p:spPr>
          <p:txBody>
            <a:bodyPr lIns="60083" tIns="30041" rIns="60083" bIns="30041"/>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cxnSp>
          <p:nvCxnSpPr>
            <p:cNvPr id="69" name="直接连接符 74"/>
            <p:cNvCxnSpPr>
              <a:cxnSpLocks noChangeShapeType="1"/>
              <a:stCxn id="7" idx="3"/>
            </p:cNvCxnSpPr>
            <p:nvPr/>
          </p:nvCxnSpPr>
          <p:spPr bwMode="auto">
            <a:xfrm>
              <a:off x="9124279" y="3990011"/>
              <a:ext cx="253084" cy="964"/>
            </a:xfrm>
            <a:prstGeom prst="line">
              <a:avLst/>
            </a:prstGeom>
            <a:noFill/>
            <a:ln w="9525" algn="ctr">
              <a:solidFill>
                <a:schemeClr val="tx1"/>
              </a:solidFill>
              <a:round/>
              <a:headEnd/>
              <a:tailEnd/>
            </a:ln>
          </p:spPr>
        </p:cxnSp>
      </p:grpSp>
      <p:sp>
        <p:nvSpPr>
          <p:cNvPr id="2" name="文本占位符 1"/>
          <p:cNvSpPr>
            <a:spLocks noGrp="1"/>
          </p:cNvSpPr>
          <p:nvPr>
            <p:ph type="body" sz="quarter" idx="12"/>
          </p:nvPr>
        </p:nvSpPr>
        <p:spPr/>
        <p:txBody>
          <a:bodyPr/>
          <a:lstStyle/>
          <a:p>
            <a:r>
              <a:rPr lang="en-US" altLang="zh-CN" smtClean="0"/>
              <a:t>Logical Zones of a Typical DC</a:t>
            </a:r>
            <a:endParaRPr lang="zh-CN" altLang="en-US" dirty="0"/>
          </a:p>
        </p:txBody>
      </p:sp>
    </p:spTree>
    <p:extLst>
      <p:ext uri="{BB962C8B-B14F-4D97-AF65-F5344CB8AC3E}">
        <p14:creationId xmlns:p14="http://schemas.microsoft.com/office/powerpoint/2010/main" val="2697166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1019175" y="1233488"/>
            <a:ext cx="10297405" cy="5148262"/>
            <a:chOff x="1321977" y="1124748"/>
            <a:chExt cx="9510850" cy="4962010"/>
          </a:xfrm>
        </p:grpSpPr>
        <p:graphicFrame>
          <p:nvGraphicFramePr>
            <p:cNvPr id="88" name="Object 61"/>
            <p:cNvGraphicFramePr>
              <a:graphicFrameLocks noChangeAspect="1"/>
            </p:cNvGraphicFramePr>
            <p:nvPr>
              <p:extLst>
                <p:ext uri="{D42A27DB-BD31-4B8C-83A1-F6EECF244321}">
                  <p14:modId xmlns:p14="http://schemas.microsoft.com/office/powerpoint/2010/main" val="1896031734"/>
                </p:ext>
              </p:extLst>
            </p:nvPr>
          </p:nvGraphicFramePr>
          <p:xfrm>
            <a:off x="2552612" y="1575161"/>
            <a:ext cx="1057605" cy="375679"/>
          </p:xfrm>
          <a:graphic>
            <a:graphicData uri="http://schemas.openxmlformats.org/presentationml/2006/ole">
              <mc:AlternateContent xmlns:mc="http://schemas.openxmlformats.org/markup-compatibility/2006">
                <mc:Choice xmlns:v="urn:schemas-microsoft-com:vml" Requires="v">
                  <p:oleObj spid="_x0000_s5006" name="CorelDRAW" r:id="rId4" imgW="3846576" imgH="2566416" progId="">
                    <p:embed/>
                  </p:oleObj>
                </mc:Choice>
                <mc:Fallback>
                  <p:oleObj name="CorelDRAW" r:id="rId4" imgW="3846576" imgH="2566416"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2612" y="1575161"/>
                          <a:ext cx="1057605" cy="375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3" name="Rectangle 561"/>
            <p:cNvSpPr>
              <a:spLocks noChangeArrowheads="1"/>
            </p:cNvSpPr>
            <p:nvPr/>
          </p:nvSpPr>
          <p:spPr bwMode="auto">
            <a:xfrm>
              <a:off x="7655944" y="3942112"/>
              <a:ext cx="1321085" cy="1412656"/>
            </a:xfrm>
            <a:prstGeom prst="rect">
              <a:avLst/>
            </a:prstGeom>
            <a:solidFill>
              <a:srgbClr val="CCFF99"/>
            </a:solidFill>
            <a:ln w="9525">
              <a:solidFill>
                <a:srgbClr val="FFCC66"/>
              </a:solidFill>
              <a:miter lim="800000"/>
              <a:headEnd/>
              <a:tailEnd/>
            </a:ln>
          </p:spPr>
          <p:txBody>
            <a:bodyPr wrap="none" lIns="121912" tIns="60956" rIns="121912" bIns="60956" anchor="ctr"/>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404" name="Line 562"/>
            <p:cNvSpPr>
              <a:spLocks noChangeShapeType="1"/>
            </p:cNvSpPr>
            <p:nvPr/>
          </p:nvSpPr>
          <p:spPr bwMode="auto">
            <a:xfrm>
              <a:off x="8209077" y="4127132"/>
              <a:ext cx="213732" cy="0"/>
            </a:xfrm>
            <a:prstGeom prst="line">
              <a:avLst/>
            </a:prstGeom>
            <a:noFill/>
            <a:ln w="19050">
              <a:solidFill>
                <a:srgbClr val="990000"/>
              </a:solidFill>
              <a:round/>
              <a:headEnd/>
              <a:tailEnd/>
            </a:ln>
          </p:spPr>
          <p:txBody>
            <a:bodyPr lIns="121912" tIns="60956" rIns="121912" bIns="60956"/>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405" name="Line 563"/>
            <p:cNvSpPr>
              <a:spLocks noChangeShapeType="1"/>
            </p:cNvSpPr>
            <p:nvPr/>
          </p:nvSpPr>
          <p:spPr bwMode="auto">
            <a:xfrm flipH="1">
              <a:off x="7879888" y="4164639"/>
              <a:ext cx="305232" cy="345143"/>
            </a:xfrm>
            <a:prstGeom prst="line">
              <a:avLst/>
            </a:prstGeom>
            <a:noFill/>
            <a:ln w="19050">
              <a:solidFill>
                <a:srgbClr val="990000"/>
              </a:solidFill>
              <a:round/>
              <a:headEnd/>
              <a:tailEnd/>
            </a:ln>
          </p:spPr>
          <p:txBody>
            <a:bodyPr lIns="121912" tIns="60956" rIns="121912" bIns="60956"/>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406" name="Line 564"/>
            <p:cNvSpPr>
              <a:spLocks noChangeShapeType="1"/>
            </p:cNvSpPr>
            <p:nvPr/>
          </p:nvSpPr>
          <p:spPr bwMode="auto">
            <a:xfrm flipH="1">
              <a:off x="8198017" y="4164639"/>
              <a:ext cx="298488" cy="383311"/>
            </a:xfrm>
            <a:prstGeom prst="line">
              <a:avLst/>
            </a:prstGeom>
            <a:noFill/>
            <a:ln w="19050">
              <a:solidFill>
                <a:srgbClr val="990000"/>
              </a:solidFill>
              <a:round/>
              <a:headEnd/>
              <a:tailEnd/>
            </a:ln>
          </p:spPr>
          <p:txBody>
            <a:bodyPr lIns="121912" tIns="60956" rIns="121912" bIns="60956"/>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407" name="Line 565"/>
            <p:cNvSpPr>
              <a:spLocks noChangeShapeType="1"/>
            </p:cNvSpPr>
            <p:nvPr/>
          </p:nvSpPr>
          <p:spPr bwMode="auto">
            <a:xfrm>
              <a:off x="8186967" y="4164639"/>
              <a:ext cx="11055" cy="383311"/>
            </a:xfrm>
            <a:prstGeom prst="line">
              <a:avLst/>
            </a:prstGeom>
            <a:noFill/>
            <a:ln w="19050">
              <a:solidFill>
                <a:srgbClr val="990000"/>
              </a:solidFill>
              <a:round/>
              <a:headEnd/>
              <a:tailEnd/>
            </a:ln>
          </p:spPr>
          <p:txBody>
            <a:bodyPr lIns="121912" tIns="60956" rIns="121912" bIns="60956"/>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408" name="Line 566"/>
            <p:cNvSpPr>
              <a:spLocks noChangeShapeType="1"/>
            </p:cNvSpPr>
            <p:nvPr/>
          </p:nvSpPr>
          <p:spPr bwMode="auto">
            <a:xfrm flipH="1">
              <a:off x="7851325" y="4164635"/>
              <a:ext cx="648871" cy="364187"/>
            </a:xfrm>
            <a:prstGeom prst="line">
              <a:avLst/>
            </a:prstGeom>
            <a:noFill/>
            <a:ln w="19050">
              <a:solidFill>
                <a:srgbClr val="990000"/>
              </a:solidFill>
              <a:round/>
              <a:headEnd/>
              <a:tailEnd/>
            </a:ln>
          </p:spPr>
          <p:txBody>
            <a:bodyPr lIns="121912" tIns="60956" rIns="121912" bIns="60956"/>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409" name="Oval 567"/>
            <p:cNvSpPr>
              <a:spLocks noChangeArrowheads="1"/>
            </p:cNvSpPr>
            <p:nvPr/>
          </p:nvSpPr>
          <p:spPr bwMode="auto">
            <a:xfrm>
              <a:off x="8290147" y="4040998"/>
              <a:ext cx="55276" cy="132077"/>
            </a:xfrm>
            <a:prstGeom prst="ellipse">
              <a:avLst/>
            </a:prstGeom>
            <a:noFill/>
            <a:ln w="19050">
              <a:solidFill>
                <a:srgbClr val="990000"/>
              </a:solidFill>
              <a:round/>
              <a:headEnd/>
              <a:tailEnd/>
            </a:ln>
          </p:spPr>
          <p:txBody>
            <a:bodyPr wrap="none" lIns="121912" tIns="60956" rIns="121912" bIns="60956" anchor="ctr"/>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410" name="Line 568"/>
            <p:cNvSpPr>
              <a:spLocks noChangeShapeType="1"/>
            </p:cNvSpPr>
            <p:nvPr/>
          </p:nvSpPr>
          <p:spPr bwMode="auto">
            <a:xfrm>
              <a:off x="8198017" y="4174689"/>
              <a:ext cx="265323" cy="364649"/>
            </a:xfrm>
            <a:prstGeom prst="line">
              <a:avLst/>
            </a:prstGeom>
            <a:noFill/>
            <a:ln w="19050">
              <a:solidFill>
                <a:srgbClr val="990000"/>
              </a:solidFill>
              <a:round/>
              <a:headEnd/>
              <a:tailEnd/>
            </a:ln>
          </p:spPr>
          <p:txBody>
            <a:bodyPr lIns="121912" tIns="60956" rIns="121912" bIns="60956"/>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411" name="Line 569"/>
            <p:cNvSpPr>
              <a:spLocks noChangeShapeType="1"/>
            </p:cNvSpPr>
            <p:nvPr/>
          </p:nvSpPr>
          <p:spPr bwMode="auto">
            <a:xfrm>
              <a:off x="8198022" y="4151719"/>
              <a:ext cx="581748" cy="362823"/>
            </a:xfrm>
            <a:prstGeom prst="line">
              <a:avLst/>
            </a:prstGeom>
            <a:noFill/>
            <a:ln w="19050">
              <a:solidFill>
                <a:srgbClr val="990000"/>
              </a:solidFill>
              <a:round/>
              <a:headEnd/>
              <a:tailEnd/>
            </a:ln>
          </p:spPr>
          <p:txBody>
            <a:bodyPr lIns="121912" tIns="60956" rIns="121912" bIns="60956"/>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412" name="Line 570"/>
            <p:cNvSpPr>
              <a:spLocks noChangeShapeType="1"/>
            </p:cNvSpPr>
            <p:nvPr/>
          </p:nvSpPr>
          <p:spPr bwMode="auto">
            <a:xfrm>
              <a:off x="8500188" y="4164639"/>
              <a:ext cx="263480" cy="368956"/>
            </a:xfrm>
            <a:prstGeom prst="line">
              <a:avLst/>
            </a:prstGeom>
            <a:noFill/>
            <a:ln w="19050">
              <a:solidFill>
                <a:srgbClr val="990000"/>
              </a:solidFill>
              <a:round/>
              <a:headEnd/>
              <a:tailEnd/>
            </a:ln>
          </p:spPr>
          <p:txBody>
            <a:bodyPr lIns="121912" tIns="60956" rIns="121912" bIns="60956"/>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413" name="Line 571"/>
            <p:cNvSpPr>
              <a:spLocks noChangeShapeType="1"/>
            </p:cNvSpPr>
            <p:nvPr/>
          </p:nvSpPr>
          <p:spPr bwMode="auto">
            <a:xfrm flipH="1">
              <a:off x="8463337" y="4164633"/>
              <a:ext cx="36851" cy="374699"/>
            </a:xfrm>
            <a:prstGeom prst="line">
              <a:avLst/>
            </a:prstGeom>
            <a:noFill/>
            <a:ln w="19050">
              <a:solidFill>
                <a:srgbClr val="990000"/>
              </a:solidFill>
              <a:round/>
              <a:headEnd/>
              <a:tailEnd/>
            </a:ln>
          </p:spPr>
          <p:txBody>
            <a:bodyPr lIns="121912" tIns="60956" rIns="121912" bIns="60956"/>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414" name="Line 572"/>
            <p:cNvSpPr>
              <a:spLocks noChangeShapeType="1"/>
            </p:cNvSpPr>
            <p:nvPr/>
          </p:nvSpPr>
          <p:spPr bwMode="auto">
            <a:xfrm flipV="1">
              <a:off x="8516080" y="4518607"/>
              <a:ext cx="179953" cy="0"/>
            </a:xfrm>
            <a:prstGeom prst="line">
              <a:avLst/>
            </a:prstGeom>
            <a:noFill/>
            <a:ln w="19050">
              <a:solidFill>
                <a:srgbClr val="990000"/>
              </a:solidFill>
              <a:round/>
              <a:headEnd/>
              <a:tailEnd/>
            </a:ln>
          </p:spPr>
          <p:txBody>
            <a:bodyPr lIns="121912" tIns="60956" rIns="121912" bIns="60956"/>
            <a:lstStyle/>
            <a:p>
              <a:pPr algn="ctr" defTabSz="913888">
                <a:lnSpc>
                  <a:spcPct val="140000"/>
                </a:lnSpc>
                <a:buClr>
                  <a:srgbClr val="000000"/>
                </a:buClr>
                <a:buSzPct val="70000"/>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415" name="Line 573"/>
            <p:cNvSpPr>
              <a:spLocks noChangeShapeType="1"/>
            </p:cNvSpPr>
            <p:nvPr/>
          </p:nvSpPr>
          <p:spPr bwMode="auto">
            <a:xfrm flipV="1">
              <a:off x="8525444" y="4549851"/>
              <a:ext cx="215944" cy="0"/>
            </a:xfrm>
            <a:prstGeom prst="line">
              <a:avLst/>
            </a:prstGeom>
            <a:noFill/>
            <a:ln w="19050">
              <a:solidFill>
                <a:srgbClr val="990000"/>
              </a:solidFill>
              <a:round/>
              <a:headEnd/>
              <a:tailEnd/>
            </a:ln>
          </p:spPr>
          <p:txBody>
            <a:bodyPr lIns="121912" tIns="60956" rIns="121912" bIns="60956"/>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417" name="Line 575"/>
            <p:cNvSpPr>
              <a:spLocks noChangeShapeType="1"/>
            </p:cNvSpPr>
            <p:nvPr/>
          </p:nvSpPr>
          <p:spPr bwMode="auto">
            <a:xfrm>
              <a:off x="8249614" y="4092677"/>
              <a:ext cx="182409" cy="0"/>
            </a:xfrm>
            <a:prstGeom prst="line">
              <a:avLst/>
            </a:prstGeom>
            <a:noFill/>
            <a:ln w="19050">
              <a:solidFill>
                <a:srgbClr val="990000"/>
              </a:solidFill>
              <a:round/>
              <a:headEnd/>
              <a:tailEnd/>
            </a:ln>
          </p:spPr>
          <p:txBody>
            <a:bodyPr lIns="121912" tIns="60956" rIns="121912" bIns="60956"/>
            <a:lstStyle/>
            <a:p>
              <a:pPr algn="ctr" defTabSz="913888">
                <a:lnSpc>
                  <a:spcPct val="140000"/>
                </a:lnSpc>
                <a:buClr>
                  <a:srgbClr val="000000"/>
                </a:buClr>
                <a:buSzPct val="70000"/>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418" name="Line 576"/>
            <p:cNvSpPr>
              <a:spLocks noChangeShapeType="1"/>
            </p:cNvSpPr>
            <p:nvPr/>
          </p:nvSpPr>
          <p:spPr bwMode="auto">
            <a:xfrm flipH="1">
              <a:off x="8426493" y="4588327"/>
              <a:ext cx="945" cy="201163"/>
            </a:xfrm>
            <a:prstGeom prst="line">
              <a:avLst/>
            </a:prstGeom>
            <a:noFill/>
            <a:ln w="19050">
              <a:solidFill>
                <a:srgbClr val="990000"/>
              </a:solidFill>
              <a:round/>
              <a:headEnd/>
              <a:tailEnd/>
            </a:ln>
          </p:spPr>
          <p:txBody>
            <a:bodyPr lIns="121912" tIns="60956" rIns="121912" bIns="60956"/>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419" name="Line 577"/>
            <p:cNvSpPr>
              <a:spLocks noChangeShapeType="1"/>
            </p:cNvSpPr>
            <p:nvPr/>
          </p:nvSpPr>
          <p:spPr bwMode="auto">
            <a:xfrm flipH="1" flipV="1">
              <a:off x="8415528" y="4604989"/>
              <a:ext cx="204733" cy="192827"/>
            </a:xfrm>
            <a:prstGeom prst="line">
              <a:avLst/>
            </a:prstGeom>
            <a:noFill/>
            <a:ln w="19050">
              <a:solidFill>
                <a:srgbClr val="990000"/>
              </a:solidFill>
              <a:round/>
              <a:headEnd/>
              <a:tailEnd/>
            </a:ln>
          </p:spPr>
          <p:txBody>
            <a:bodyPr lIns="121912" tIns="60956" rIns="121912" bIns="60956"/>
            <a:lstStyle/>
            <a:p>
              <a:pPr algn="ctr" defTabSz="913888">
                <a:lnSpc>
                  <a:spcPct val="140000"/>
                </a:lnSpc>
                <a:buClr>
                  <a:srgbClr val="000000"/>
                </a:buClr>
                <a:buSzPct val="70000"/>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420" name="Line 578"/>
            <p:cNvSpPr>
              <a:spLocks noChangeShapeType="1"/>
            </p:cNvSpPr>
            <p:nvPr/>
          </p:nvSpPr>
          <p:spPr bwMode="auto">
            <a:xfrm flipV="1">
              <a:off x="8402541" y="4593089"/>
              <a:ext cx="348663" cy="227984"/>
            </a:xfrm>
            <a:prstGeom prst="line">
              <a:avLst/>
            </a:prstGeom>
            <a:noFill/>
            <a:ln w="19050">
              <a:solidFill>
                <a:srgbClr val="990000"/>
              </a:solidFill>
              <a:round/>
              <a:headEnd/>
              <a:tailEnd/>
            </a:ln>
          </p:spPr>
          <p:txBody>
            <a:bodyPr lIns="121912" tIns="60956" rIns="121912" bIns="60956"/>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421" name="Line 579"/>
            <p:cNvSpPr>
              <a:spLocks noChangeShapeType="1"/>
            </p:cNvSpPr>
            <p:nvPr/>
          </p:nvSpPr>
          <p:spPr bwMode="auto">
            <a:xfrm flipH="1">
              <a:off x="8617880" y="4604994"/>
              <a:ext cx="138077" cy="214252"/>
            </a:xfrm>
            <a:prstGeom prst="line">
              <a:avLst/>
            </a:prstGeom>
            <a:noFill/>
            <a:ln w="19050">
              <a:solidFill>
                <a:srgbClr val="990000"/>
              </a:solidFill>
              <a:round/>
              <a:headEnd/>
              <a:tailEnd/>
            </a:ln>
          </p:spPr>
          <p:txBody>
            <a:bodyPr lIns="121912" tIns="60956" rIns="121912" bIns="60956"/>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422" name="Line 580"/>
            <p:cNvSpPr>
              <a:spLocks noChangeShapeType="1"/>
            </p:cNvSpPr>
            <p:nvPr/>
          </p:nvSpPr>
          <p:spPr bwMode="auto">
            <a:xfrm flipH="1" flipV="1">
              <a:off x="8420296" y="4604994"/>
              <a:ext cx="400497" cy="216081"/>
            </a:xfrm>
            <a:prstGeom prst="line">
              <a:avLst/>
            </a:prstGeom>
            <a:noFill/>
            <a:ln w="19050">
              <a:solidFill>
                <a:srgbClr val="990000"/>
              </a:solidFill>
              <a:round/>
              <a:headEnd/>
              <a:tailEnd/>
            </a:ln>
          </p:spPr>
          <p:txBody>
            <a:bodyPr lIns="121912" tIns="60956" rIns="121912" bIns="60956"/>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423" name="Line 581"/>
            <p:cNvSpPr>
              <a:spLocks noChangeShapeType="1"/>
            </p:cNvSpPr>
            <p:nvPr/>
          </p:nvSpPr>
          <p:spPr bwMode="auto">
            <a:xfrm>
              <a:off x="8779770" y="4576429"/>
              <a:ext cx="1" cy="252340"/>
            </a:xfrm>
            <a:prstGeom prst="line">
              <a:avLst/>
            </a:prstGeom>
            <a:noFill/>
            <a:ln w="19050">
              <a:solidFill>
                <a:srgbClr val="990000"/>
              </a:solidFill>
              <a:round/>
              <a:headEnd/>
              <a:tailEnd/>
            </a:ln>
          </p:spPr>
          <p:txBody>
            <a:bodyPr lIns="121912" tIns="60956" rIns="121912" bIns="60956"/>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pic>
          <p:nvPicPr>
            <p:cNvPr id="424" name="Picture 582" descr="11"/>
            <p:cNvPicPr>
              <a:picLocks noChangeAspect="1" noChangeArrowheads="1"/>
            </p:cNvPicPr>
            <p:nvPr/>
          </p:nvPicPr>
          <p:blipFill>
            <a:blip r:embed="rId6" cstate="print"/>
            <a:srcRect/>
            <a:stretch>
              <a:fillRect/>
            </a:stretch>
          </p:blipFill>
          <p:spPr bwMode="auto">
            <a:xfrm>
              <a:off x="8365685" y="4432019"/>
              <a:ext cx="200835" cy="238315"/>
            </a:xfrm>
            <a:prstGeom prst="rect">
              <a:avLst/>
            </a:prstGeom>
            <a:noFill/>
            <a:ln w="9525">
              <a:noFill/>
              <a:miter lim="800000"/>
              <a:headEnd/>
              <a:tailEnd/>
            </a:ln>
          </p:spPr>
        </p:pic>
        <p:pic>
          <p:nvPicPr>
            <p:cNvPr id="425" name="Picture 583" descr="11"/>
            <p:cNvPicPr>
              <a:picLocks noChangeAspect="1" noChangeArrowheads="1"/>
            </p:cNvPicPr>
            <p:nvPr/>
          </p:nvPicPr>
          <p:blipFill>
            <a:blip r:embed="rId7" cstate="print"/>
            <a:srcRect/>
            <a:stretch>
              <a:fillRect/>
            </a:stretch>
          </p:blipFill>
          <p:spPr bwMode="auto">
            <a:xfrm>
              <a:off x="8666015" y="4432019"/>
              <a:ext cx="198992" cy="238315"/>
            </a:xfrm>
            <a:prstGeom prst="rect">
              <a:avLst/>
            </a:prstGeom>
            <a:noFill/>
            <a:ln w="9525">
              <a:noFill/>
              <a:miter lim="800000"/>
              <a:headEnd/>
              <a:tailEnd/>
            </a:ln>
          </p:spPr>
        </p:pic>
        <p:sp>
          <p:nvSpPr>
            <p:cNvPr id="426" name="Line 584"/>
            <p:cNvSpPr>
              <a:spLocks noChangeShapeType="1"/>
            </p:cNvSpPr>
            <p:nvPr/>
          </p:nvSpPr>
          <p:spPr bwMode="auto">
            <a:xfrm flipV="1">
              <a:off x="7937375" y="4526583"/>
              <a:ext cx="171355" cy="0"/>
            </a:xfrm>
            <a:prstGeom prst="line">
              <a:avLst/>
            </a:prstGeom>
            <a:noFill/>
            <a:ln w="19050">
              <a:solidFill>
                <a:srgbClr val="990000"/>
              </a:solidFill>
              <a:round/>
              <a:headEnd/>
              <a:tailEnd/>
            </a:ln>
          </p:spPr>
          <p:txBody>
            <a:bodyPr lIns="121912" tIns="60956" rIns="121912" bIns="60956"/>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427" name="Line 585"/>
            <p:cNvSpPr>
              <a:spLocks noChangeShapeType="1"/>
            </p:cNvSpPr>
            <p:nvPr/>
          </p:nvSpPr>
          <p:spPr bwMode="auto">
            <a:xfrm>
              <a:off x="7921637" y="4558353"/>
              <a:ext cx="198992" cy="0"/>
            </a:xfrm>
            <a:prstGeom prst="line">
              <a:avLst/>
            </a:prstGeom>
            <a:noFill/>
            <a:ln w="19050">
              <a:solidFill>
                <a:srgbClr val="990000"/>
              </a:solidFill>
              <a:round/>
              <a:headEnd/>
              <a:tailEnd/>
            </a:ln>
          </p:spPr>
          <p:txBody>
            <a:bodyPr lIns="121912" tIns="60956" rIns="121912" bIns="60956"/>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431" name="Text Box 589"/>
            <p:cNvSpPr txBox="1">
              <a:spLocks noChangeArrowheads="1"/>
            </p:cNvSpPr>
            <p:nvPr/>
          </p:nvSpPr>
          <p:spPr bwMode="auto">
            <a:xfrm>
              <a:off x="8123235" y="5093523"/>
              <a:ext cx="853085" cy="263761"/>
            </a:xfrm>
            <a:prstGeom prst="rect">
              <a:avLst/>
            </a:prstGeom>
            <a:noFill/>
            <a:ln w="9525">
              <a:noFill/>
              <a:miter lim="800000"/>
              <a:headEnd/>
              <a:tailEnd/>
            </a:ln>
          </p:spPr>
          <p:txBody>
            <a:bodyPr wrap="square" lIns="78329" tIns="39165" rIns="78329" bIns="39165">
              <a:spAutoFit/>
            </a:bodyPr>
            <a:lstStyle/>
            <a:p>
              <a:pPr defTabSz="783706" eaLnBrk="0" hangingPunct="0">
                <a:spcBef>
                  <a:spcPct val="50000"/>
                </a:spcBef>
              </a:pPr>
              <a:r>
                <a:rPr lang="en-US" altLang="zh-CN" sz="1200" dirty="0" smtClean="0">
                  <a:solidFill>
                    <a:srgbClr val="000000"/>
                  </a:solidFill>
                  <a:latin typeface="微软雅黑" panose="020B0503020204020204" pitchFamily="34" charset="-122"/>
                  <a:ea typeface="微软雅黑" panose="020B0503020204020204" pitchFamily="34" charset="-122"/>
                </a:rPr>
                <a:t>DMZ</a:t>
              </a:r>
              <a:endParaRPr lang="en-US" altLang="zh-CN" sz="1200" dirty="0">
                <a:solidFill>
                  <a:srgbClr val="000000"/>
                </a:solidFill>
                <a:latin typeface="微软雅黑" panose="020B0503020204020204" pitchFamily="34" charset="-122"/>
                <a:ea typeface="微软雅黑" panose="020B0503020204020204" pitchFamily="34" charset="-122"/>
              </a:endParaRPr>
            </a:p>
          </p:txBody>
        </p:sp>
        <p:pic>
          <p:nvPicPr>
            <p:cNvPr id="432" name="Picture 590" descr="07"/>
            <p:cNvPicPr>
              <a:picLocks noChangeAspect="1" noChangeArrowheads="1"/>
            </p:cNvPicPr>
            <p:nvPr/>
          </p:nvPicPr>
          <p:blipFill>
            <a:blip r:embed="rId8" cstate="print"/>
            <a:srcRect/>
            <a:stretch>
              <a:fillRect/>
            </a:stretch>
          </p:blipFill>
          <p:spPr bwMode="auto">
            <a:xfrm>
              <a:off x="8345419" y="4762217"/>
              <a:ext cx="193464" cy="310095"/>
            </a:xfrm>
            <a:prstGeom prst="rect">
              <a:avLst/>
            </a:prstGeom>
            <a:noFill/>
            <a:ln w="9525">
              <a:noFill/>
              <a:miter lim="800000"/>
              <a:headEnd/>
              <a:tailEnd/>
            </a:ln>
          </p:spPr>
        </p:pic>
        <p:pic>
          <p:nvPicPr>
            <p:cNvPr id="433" name="Picture 591" descr="07"/>
            <p:cNvPicPr>
              <a:picLocks noChangeAspect="1" noChangeArrowheads="1"/>
            </p:cNvPicPr>
            <p:nvPr/>
          </p:nvPicPr>
          <p:blipFill>
            <a:blip r:embed="rId8" cstate="print"/>
            <a:srcRect/>
            <a:stretch>
              <a:fillRect/>
            </a:stretch>
          </p:blipFill>
          <p:spPr bwMode="auto">
            <a:xfrm>
              <a:off x="8517005" y="4760775"/>
              <a:ext cx="191623" cy="311531"/>
            </a:xfrm>
            <a:prstGeom prst="rect">
              <a:avLst/>
            </a:prstGeom>
            <a:noFill/>
            <a:ln w="9525">
              <a:noFill/>
              <a:miter lim="800000"/>
              <a:headEnd/>
              <a:tailEnd/>
            </a:ln>
          </p:spPr>
        </p:pic>
        <p:pic>
          <p:nvPicPr>
            <p:cNvPr id="434" name="Picture 592" descr="07"/>
            <p:cNvPicPr>
              <a:picLocks noChangeAspect="1" noChangeArrowheads="1"/>
            </p:cNvPicPr>
            <p:nvPr/>
          </p:nvPicPr>
          <p:blipFill>
            <a:blip r:embed="rId8" cstate="print"/>
            <a:srcRect/>
            <a:stretch>
              <a:fillRect/>
            </a:stretch>
          </p:blipFill>
          <p:spPr bwMode="auto">
            <a:xfrm>
              <a:off x="8689973" y="4760775"/>
              <a:ext cx="191623" cy="311531"/>
            </a:xfrm>
            <a:prstGeom prst="rect">
              <a:avLst/>
            </a:prstGeom>
            <a:noFill/>
            <a:ln w="9525">
              <a:noFill/>
              <a:miter lim="800000"/>
              <a:headEnd/>
              <a:tailEnd/>
            </a:ln>
          </p:spPr>
        </p:pic>
        <p:sp>
          <p:nvSpPr>
            <p:cNvPr id="438" name="Line 599"/>
            <p:cNvSpPr>
              <a:spLocks noChangeShapeType="1"/>
            </p:cNvSpPr>
            <p:nvPr/>
          </p:nvSpPr>
          <p:spPr bwMode="auto">
            <a:xfrm flipH="1">
              <a:off x="7856085" y="4595469"/>
              <a:ext cx="1" cy="214251"/>
            </a:xfrm>
            <a:prstGeom prst="line">
              <a:avLst/>
            </a:prstGeom>
            <a:noFill/>
            <a:ln w="19050">
              <a:solidFill>
                <a:srgbClr val="990000"/>
              </a:solidFill>
              <a:round/>
              <a:headEnd/>
              <a:tailEnd/>
            </a:ln>
          </p:spPr>
          <p:txBody>
            <a:bodyPr lIns="121912" tIns="60956" rIns="121912" bIns="60956"/>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439" name="Line 600"/>
            <p:cNvSpPr>
              <a:spLocks noChangeShapeType="1"/>
            </p:cNvSpPr>
            <p:nvPr/>
          </p:nvSpPr>
          <p:spPr bwMode="auto">
            <a:xfrm flipH="1" flipV="1">
              <a:off x="7853705" y="4604991"/>
              <a:ext cx="178548" cy="202347"/>
            </a:xfrm>
            <a:prstGeom prst="line">
              <a:avLst/>
            </a:prstGeom>
            <a:noFill/>
            <a:ln w="19050">
              <a:solidFill>
                <a:srgbClr val="990000"/>
              </a:solidFill>
              <a:round/>
              <a:headEnd/>
              <a:tailEnd/>
            </a:ln>
          </p:spPr>
          <p:txBody>
            <a:bodyPr lIns="121912" tIns="60956" rIns="121912" bIns="60956"/>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440" name="Line 601"/>
            <p:cNvSpPr>
              <a:spLocks noChangeShapeType="1"/>
            </p:cNvSpPr>
            <p:nvPr/>
          </p:nvSpPr>
          <p:spPr bwMode="auto">
            <a:xfrm flipV="1">
              <a:off x="7827671" y="4593089"/>
              <a:ext cx="352176" cy="227984"/>
            </a:xfrm>
            <a:prstGeom prst="line">
              <a:avLst/>
            </a:prstGeom>
            <a:noFill/>
            <a:ln w="19050">
              <a:solidFill>
                <a:srgbClr val="990000"/>
              </a:solidFill>
              <a:round/>
              <a:headEnd/>
              <a:tailEnd/>
            </a:ln>
          </p:spPr>
          <p:txBody>
            <a:bodyPr lIns="121912" tIns="60956" rIns="121912" bIns="60956"/>
            <a:lstStyle/>
            <a:p>
              <a:pPr algn="ctr" defTabSz="913888">
                <a:lnSpc>
                  <a:spcPct val="140000"/>
                </a:lnSpc>
                <a:buClr>
                  <a:srgbClr val="000000"/>
                </a:buClr>
                <a:buSzPct val="70000"/>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441" name="Line 602"/>
            <p:cNvSpPr>
              <a:spLocks noChangeShapeType="1"/>
            </p:cNvSpPr>
            <p:nvPr/>
          </p:nvSpPr>
          <p:spPr bwMode="auto">
            <a:xfrm flipH="1">
              <a:off x="8051298" y="4597854"/>
              <a:ext cx="128553" cy="226153"/>
            </a:xfrm>
            <a:prstGeom prst="line">
              <a:avLst/>
            </a:prstGeom>
            <a:noFill/>
            <a:ln w="19050">
              <a:solidFill>
                <a:srgbClr val="990000"/>
              </a:solidFill>
              <a:round/>
              <a:headEnd/>
              <a:tailEnd/>
            </a:ln>
          </p:spPr>
          <p:txBody>
            <a:bodyPr lIns="121912" tIns="60956" rIns="121912" bIns="60956"/>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442" name="Line 603"/>
            <p:cNvSpPr>
              <a:spLocks noChangeShapeType="1"/>
            </p:cNvSpPr>
            <p:nvPr/>
          </p:nvSpPr>
          <p:spPr bwMode="auto">
            <a:xfrm flipH="1" flipV="1">
              <a:off x="7853700" y="4604994"/>
              <a:ext cx="392221" cy="216081"/>
            </a:xfrm>
            <a:prstGeom prst="line">
              <a:avLst/>
            </a:prstGeom>
            <a:noFill/>
            <a:ln w="19050">
              <a:solidFill>
                <a:srgbClr val="990000"/>
              </a:solidFill>
              <a:round/>
              <a:headEnd/>
              <a:tailEnd/>
            </a:ln>
          </p:spPr>
          <p:txBody>
            <a:bodyPr lIns="121912" tIns="60956" rIns="121912" bIns="60956"/>
            <a:lstStyle/>
            <a:p>
              <a:pPr algn="ctr" defTabSz="913888">
                <a:lnSpc>
                  <a:spcPct val="140000"/>
                </a:lnSpc>
                <a:buClr>
                  <a:srgbClr val="000000"/>
                </a:buClr>
                <a:buSzPct val="70000"/>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443" name="Line 604"/>
            <p:cNvSpPr>
              <a:spLocks noChangeShapeType="1"/>
            </p:cNvSpPr>
            <p:nvPr/>
          </p:nvSpPr>
          <p:spPr bwMode="auto">
            <a:xfrm flipH="1">
              <a:off x="8191753" y="4588327"/>
              <a:ext cx="1" cy="228533"/>
            </a:xfrm>
            <a:prstGeom prst="line">
              <a:avLst/>
            </a:prstGeom>
            <a:noFill/>
            <a:ln w="19050">
              <a:solidFill>
                <a:srgbClr val="990000"/>
              </a:solidFill>
              <a:round/>
              <a:headEnd/>
              <a:tailEnd/>
            </a:ln>
          </p:spPr>
          <p:txBody>
            <a:bodyPr lIns="121912" tIns="60956" rIns="121912" bIns="60956"/>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pic>
          <p:nvPicPr>
            <p:cNvPr id="444" name="Picture 605" descr="07"/>
            <p:cNvPicPr>
              <a:picLocks noChangeAspect="1" noChangeArrowheads="1"/>
            </p:cNvPicPr>
            <p:nvPr/>
          </p:nvPicPr>
          <p:blipFill>
            <a:blip r:embed="rId8" cstate="print"/>
            <a:srcRect/>
            <a:stretch>
              <a:fillRect/>
            </a:stretch>
          </p:blipFill>
          <p:spPr bwMode="auto">
            <a:xfrm>
              <a:off x="7770553" y="4762217"/>
              <a:ext cx="193464" cy="310095"/>
            </a:xfrm>
            <a:prstGeom prst="rect">
              <a:avLst/>
            </a:prstGeom>
            <a:noFill/>
            <a:ln w="9525">
              <a:noFill/>
              <a:miter lim="800000"/>
              <a:headEnd/>
              <a:tailEnd/>
            </a:ln>
          </p:spPr>
        </p:pic>
        <p:pic>
          <p:nvPicPr>
            <p:cNvPr id="445" name="Picture 606" descr="07"/>
            <p:cNvPicPr>
              <a:picLocks noChangeAspect="1" noChangeArrowheads="1"/>
            </p:cNvPicPr>
            <p:nvPr/>
          </p:nvPicPr>
          <p:blipFill>
            <a:blip r:embed="rId8" cstate="print"/>
            <a:srcRect/>
            <a:stretch>
              <a:fillRect/>
            </a:stretch>
          </p:blipFill>
          <p:spPr bwMode="auto">
            <a:xfrm>
              <a:off x="7942139" y="4760775"/>
              <a:ext cx="191623" cy="311531"/>
            </a:xfrm>
            <a:prstGeom prst="rect">
              <a:avLst/>
            </a:prstGeom>
            <a:noFill/>
            <a:ln w="9525">
              <a:noFill/>
              <a:miter lim="800000"/>
              <a:headEnd/>
              <a:tailEnd/>
            </a:ln>
          </p:spPr>
        </p:pic>
        <p:pic>
          <p:nvPicPr>
            <p:cNvPr id="446" name="Picture 607" descr="07"/>
            <p:cNvPicPr>
              <a:picLocks noChangeAspect="1" noChangeArrowheads="1"/>
            </p:cNvPicPr>
            <p:nvPr/>
          </p:nvPicPr>
          <p:blipFill>
            <a:blip r:embed="rId8" cstate="print"/>
            <a:srcRect/>
            <a:stretch>
              <a:fillRect/>
            </a:stretch>
          </p:blipFill>
          <p:spPr bwMode="auto">
            <a:xfrm>
              <a:off x="8115107" y="4760775"/>
              <a:ext cx="191623" cy="311531"/>
            </a:xfrm>
            <a:prstGeom prst="rect">
              <a:avLst/>
            </a:prstGeom>
            <a:noFill/>
            <a:ln w="9525">
              <a:noFill/>
              <a:miter lim="800000"/>
              <a:headEnd/>
              <a:tailEnd/>
            </a:ln>
          </p:spPr>
        </p:pic>
        <p:pic>
          <p:nvPicPr>
            <p:cNvPr id="429" name="Picture 587" descr="11"/>
            <p:cNvPicPr>
              <a:picLocks noChangeAspect="1" noChangeArrowheads="1"/>
            </p:cNvPicPr>
            <p:nvPr/>
          </p:nvPicPr>
          <p:blipFill>
            <a:blip r:embed="rId9" cstate="print"/>
            <a:srcRect/>
            <a:stretch>
              <a:fillRect/>
            </a:stretch>
          </p:blipFill>
          <p:spPr bwMode="auto">
            <a:xfrm>
              <a:off x="8069339" y="4429150"/>
              <a:ext cx="200835" cy="241185"/>
            </a:xfrm>
            <a:prstGeom prst="rect">
              <a:avLst/>
            </a:prstGeom>
            <a:noFill/>
            <a:ln w="9525">
              <a:noFill/>
              <a:miter lim="800000"/>
              <a:headEnd/>
              <a:tailEnd/>
            </a:ln>
          </p:spPr>
        </p:pic>
        <p:pic>
          <p:nvPicPr>
            <p:cNvPr id="430" name="Picture 588" descr="11"/>
            <p:cNvPicPr>
              <a:picLocks noChangeAspect="1" noChangeArrowheads="1"/>
            </p:cNvPicPr>
            <p:nvPr/>
          </p:nvPicPr>
          <p:blipFill>
            <a:blip r:embed="rId9" cstate="print"/>
            <a:srcRect/>
            <a:stretch>
              <a:fillRect/>
            </a:stretch>
          </p:blipFill>
          <p:spPr bwMode="auto">
            <a:xfrm>
              <a:off x="7779765" y="4429150"/>
              <a:ext cx="200835" cy="241185"/>
            </a:xfrm>
            <a:prstGeom prst="rect">
              <a:avLst/>
            </a:prstGeom>
            <a:noFill/>
            <a:ln w="9525">
              <a:noFill/>
              <a:miter lim="800000"/>
              <a:headEnd/>
              <a:tailEnd/>
            </a:ln>
          </p:spPr>
        </p:pic>
        <p:sp>
          <p:nvSpPr>
            <p:cNvPr id="368" name="Rectangle 417"/>
            <p:cNvSpPr>
              <a:spLocks noChangeArrowheads="1"/>
            </p:cNvSpPr>
            <p:nvPr/>
          </p:nvSpPr>
          <p:spPr bwMode="auto">
            <a:xfrm>
              <a:off x="9041147" y="2948662"/>
              <a:ext cx="1321085" cy="1412655"/>
            </a:xfrm>
            <a:prstGeom prst="rect">
              <a:avLst/>
            </a:prstGeom>
            <a:solidFill>
              <a:srgbClr val="FFCC99"/>
            </a:solidFill>
            <a:ln w="9525" algn="ctr">
              <a:solidFill>
                <a:srgbClr val="000000"/>
              </a:solidFill>
              <a:miter lim="800000"/>
              <a:headEnd/>
              <a:tailEnd/>
            </a:ln>
          </p:spPr>
          <p:txBody>
            <a:bodyPr wrap="none" lIns="91384" tIns="45693" rIns="91384" bIns="45693" anchor="ctr"/>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80" name="Rectangle 201"/>
            <p:cNvSpPr>
              <a:spLocks noChangeArrowheads="1"/>
            </p:cNvSpPr>
            <p:nvPr/>
          </p:nvSpPr>
          <p:spPr bwMode="auto">
            <a:xfrm>
              <a:off x="8736035" y="1991105"/>
              <a:ext cx="1422424" cy="839839"/>
            </a:xfrm>
            <a:prstGeom prst="rect">
              <a:avLst/>
            </a:prstGeom>
            <a:solidFill>
              <a:srgbClr val="99CCFF"/>
            </a:solidFill>
            <a:ln w="9525" algn="ctr">
              <a:solidFill>
                <a:srgbClr val="000000"/>
              </a:solidFill>
              <a:miter lim="800000"/>
              <a:headEnd/>
              <a:tailEnd/>
            </a:ln>
          </p:spPr>
          <p:txBody>
            <a:bodyPr wrap="none" lIns="91384" tIns="45693" rIns="91384" bIns="45693" anchor="ctr"/>
            <a:lstStyle/>
            <a:p>
              <a:pPr algn="ctr" defTabSz="801161">
                <a:lnSpc>
                  <a:spcPct val="140000"/>
                </a:lnSpc>
                <a:buClr>
                  <a:srgbClr val="000000"/>
                </a:buClr>
                <a:buSzPct val="70000"/>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334" name="Line 532"/>
            <p:cNvSpPr>
              <a:spLocks noChangeShapeType="1"/>
            </p:cNvSpPr>
            <p:nvPr/>
          </p:nvSpPr>
          <p:spPr bwMode="auto">
            <a:xfrm flipV="1">
              <a:off x="6570546" y="2443448"/>
              <a:ext cx="3109103" cy="971269"/>
            </a:xfrm>
            <a:prstGeom prst="line">
              <a:avLst/>
            </a:prstGeom>
            <a:noFill/>
            <a:ln w="9525">
              <a:solidFill>
                <a:schemeClr val="tx1"/>
              </a:solidFill>
              <a:round/>
              <a:headEnd/>
              <a:tailEnd/>
            </a:ln>
          </p:spPr>
          <p:txBody>
            <a:bodyPr lIns="80103" tIns="40051" rIns="80103" bIns="40051"/>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333" name="Line 531"/>
            <p:cNvSpPr>
              <a:spLocks noChangeShapeType="1"/>
            </p:cNvSpPr>
            <p:nvPr/>
          </p:nvSpPr>
          <p:spPr bwMode="auto">
            <a:xfrm flipV="1">
              <a:off x="4556534" y="2472019"/>
              <a:ext cx="4542241" cy="937940"/>
            </a:xfrm>
            <a:prstGeom prst="line">
              <a:avLst/>
            </a:prstGeom>
            <a:noFill/>
            <a:ln w="9525">
              <a:solidFill>
                <a:schemeClr val="tx1"/>
              </a:solidFill>
              <a:round/>
              <a:headEnd/>
              <a:tailEnd/>
            </a:ln>
          </p:spPr>
          <p:txBody>
            <a:bodyPr lIns="80103" tIns="40051" rIns="80103" bIns="40051"/>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76" name="AutoShape 547"/>
            <p:cNvSpPr>
              <a:spLocks noChangeArrowheads="1"/>
            </p:cNvSpPr>
            <p:nvPr/>
          </p:nvSpPr>
          <p:spPr bwMode="auto">
            <a:xfrm>
              <a:off x="2414355" y="3029055"/>
              <a:ext cx="5752341" cy="746525"/>
            </a:xfrm>
            <a:prstGeom prst="roundRect">
              <a:avLst>
                <a:gd name="adj" fmla="val 8282"/>
              </a:avLst>
            </a:prstGeom>
            <a:solidFill>
              <a:srgbClr val="CC99FF">
                <a:alpha val="21176"/>
              </a:srgbClr>
            </a:solidFill>
            <a:ln w="9525" cap="rnd">
              <a:solidFill>
                <a:srgbClr val="6699FF"/>
              </a:solidFill>
              <a:prstDash val="sysDot"/>
              <a:round/>
              <a:headEnd/>
              <a:tailEnd/>
            </a:ln>
          </p:spPr>
          <p:txBody>
            <a:bodyPr wrap="none" lIns="72977" tIns="36492" rIns="72977" bIns="36492" anchor="ctr"/>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79" name="Rectangle 501"/>
            <p:cNvSpPr>
              <a:spLocks noChangeArrowheads="1"/>
            </p:cNvSpPr>
            <p:nvPr/>
          </p:nvSpPr>
          <p:spPr bwMode="auto">
            <a:xfrm>
              <a:off x="2411066" y="5484666"/>
              <a:ext cx="8033241" cy="541231"/>
            </a:xfrm>
            <a:prstGeom prst="rect">
              <a:avLst/>
            </a:prstGeom>
            <a:solidFill>
              <a:srgbClr val="CCCCFF"/>
            </a:solidFill>
            <a:ln w="9525" algn="ctr">
              <a:solidFill>
                <a:srgbClr val="000000"/>
              </a:solidFill>
              <a:miter lim="800000"/>
              <a:headEnd/>
              <a:tailEnd/>
            </a:ln>
          </p:spPr>
          <p:txBody>
            <a:bodyPr wrap="none" lIns="91384" tIns="45693" rIns="91384" bIns="45693" anchor="ctr"/>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81" name="Rectangle 155"/>
            <p:cNvSpPr>
              <a:spLocks noChangeArrowheads="1"/>
            </p:cNvSpPr>
            <p:nvPr/>
          </p:nvSpPr>
          <p:spPr bwMode="auto">
            <a:xfrm>
              <a:off x="6922993" y="1959518"/>
              <a:ext cx="1523483" cy="928849"/>
            </a:xfrm>
            <a:prstGeom prst="rect">
              <a:avLst/>
            </a:prstGeom>
            <a:solidFill>
              <a:srgbClr val="99CCFF"/>
            </a:solidFill>
            <a:ln w="9525" algn="ctr">
              <a:solidFill>
                <a:srgbClr val="000000"/>
              </a:solidFill>
              <a:miter lim="800000"/>
              <a:headEnd/>
              <a:tailEnd/>
            </a:ln>
          </p:spPr>
          <p:txBody>
            <a:bodyPr wrap="none" lIns="91384" tIns="45693" rIns="91384" bIns="45693" anchor="ctr"/>
            <a:lstStyle/>
            <a:p>
              <a:pPr algn="ctr" defTabSz="801161">
                <a:lnSpc>
                  <a:spcPct val="140000"/>
                </a:lnSpc>
                <a:buClr>
                  <a:srgbClr val="000000"/>
                </a:buClr>
                <a:buSzPct val="70000"/>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82" name="Rectangle 115"/>
            <p:cNvSpPr>
              <a:spLocks noChangeArrowheads="1"/>
            </p:cNvSpPr>
            <p:nvPr/>
          </p:nvSpPr>
          <p:spPr bwMode="auto">
            <a:xfrm>
              <a:off x="5257358" y="1971000"/>
              <a:ext cx="1525605" cy="871424"/>
            </a:xfrm>
            <a:prstGeom prst="rect">
              <a:avLst/>
            </a:prstGeom>
            <a:solidFill>
              <a:srgbClr val="99CCFF"/>
            </a:solidFill>
            <a:ln w="9525" algn="ctr">
              <a:solidFill>
                <a:srgbClr val="000000"/>
              </a:solidFill>
              <a:miter lim="800000"/>
              <a:headEnd/>
              <a:tailEnd/>
            </a:ln>
          </p:spPr>
          <p:txBody>
            <a:bodyPr wrap="none" lIns="91384" tIns="45693" rIns="91384" bIns="45693" anchor="ctr"/>
            <a:lstStyle/>
            <a:p>
              <a:pPr algn="ctr" defTabSz="801161">
                <a:lnSpc>
                  <a:spcPct val="140000"/>
                </a:lnSpc>
                <a:buClr>
                  <a:srgbClr val="000000"/>
                </a:buClr>
                <a:buSzPct val="70000"/>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83" name="Rectangle 71"/>
            <p:cNvSpPr>
              <a:spLocks noChangeArrowheads="1"/>
            </p:cNvSpPr>
            <p:nvPr/>
          </p:nvSpPr>
          <p:spPr bwMode="auto">
            <a:xfrm>
              <a:off x="2397779" y="1996842"/>
              <a:ext cx="2538703" cy="857069"/>
            </a:xfrm>
            <a:prstGeom prst="rect">
              <a:avLst/>
            </a:prstGeom>
            <a:solidFill>
              <a:srgbClr val="99CCFF"/>
            </a:solidFill>
            <a:ln w="9525" algn="ctr">
              <a:solidFill>
                <a:srgbClr val="000000"/>
              </a:solidFill>
              <a:miter lim="800000"/>
              <a:headEnd/>
              <a:tailEnd/>
            </a:ln>
          </p:spPr>
          <p:txBody>
            <a:bodyPr wrap="none" lIns="91384" tIns="45693" rIns="91384" bIns="45693" anchor="ctr"/>
            <a:lstStyle/>
            <a:p>
              <a:pPr algn="ctr" defTabSz="801161">
                <a:lnSpc>
                  <a:spcPct val="140000"/>
                </a:lnSpc>
                <a:buClr>
                  <a:srgbClr val="000000"/>
                </a:buClr>
                <a:buSzPct val="70000"/>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84" name="Text Box 3"/>
            <p:cNvSpPr txBox="1">
              <a:spLocks noChangeArrowheads="1"/>
            </p:cNvSpPr>
            <p:nvPr/>
          </p:nvSpPr>
          <p:spPr bwMode="auto">
            <a:xfrm>
              <a:off x="4325048" y="5547146"/>
              <a:ext cx="256030" cy="338455"/>
            </a:xfrm>
            <a:prstGeom prst="rect">
              <a:avLst/>
            </a:prstGeom>
            <a:noFill/>
            <a:ln w="50800" algn="ctr">
              <a:noFill/>
              <a:miter lim="800000"/>
              <a:headEnd/>
              <a:tailEnd/>
            </a:ln>
          </p:spPr>
          <p:txBody>
            <a:bodyPr wrap="none" lIns="79152" tIns="39575" rIns="79152" bIns="39575">
              <a:spAutoFit/>
            </a:bodyPr>
            <a:lstStyle/>
            <a:p>
              <a:pPr defTabSz="747221">
                <a:lnSpc>
                  <a:spcPct val="140000"/>
                </a:lnSpc>
                <a:buSzPct val="70000"/>
                <a:buFont typeface="Wingdings" pitchFamily="2" charset="2"/>
                <a:buChar char="•"/>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90" name="Text Box 64"/>
            <p:cNvSpPr txBox="1">
              <a:spLocks noChangeArrowheads="1"/>
            </p:cNvSpPr>
            <p:nvPr/>
          </p:nvSpPr>
          <p:spPr bwMode="auto">
            <a:xfrm>
              <a:off x="2058127" y="1290303"/>
              <a:ext cx="668319" cy="265550"/>
            </a:xfrm>
            <a:prstGeom prst="rect">
              <a:avLst/>
            </a:prstGeom>
            <a:noFill/>
            <a:ln w="9525" algn="ctr">
              <a:noFill/>
              <a:miter lim="800000"/>
              <a:headEnd/>
              <a:tailEnd/>
            </a:ln>
          </p:spPr>
          <p:txBody>
            <a:bodyPr wrap="none" lIns="80103" tIns="40051" rIns="80103" bIns="40051">
              <a:spAutoFit/>
            </a:bodyPr>
            <a:lstStyle/>
            <a:p>
              <a:pPr algn="ctr" defTabSz="801161">
                <a:buClr>
                  <a:srgbClr val="000000"/>
                </a:buClr>
                <a:buSzPct val="70000"/>
              </a:pPr>
              <a:r>
                <a:rPr lang="en-US" altLang="zh-CN" sz="1200" dirty="0" smtClean="0">
                  <a:solidFill>
                    <a:srgbClr val="000000"/>
                  </a:solidFill>
                  <a:latin typeface="微软雅黑" panose="020B0503020204020204" pitchFamily="34" charset="-122"/>
                  <a:ea typeface="微软雅黑" panose="020B0503020204020204" pitchFamily="34" charset="-122"/>
                </a:rPr>
                <a:t>Branch</a:t>
              </a:r>
              <a:endParaRPr lang="en-US" altLang="zh-CN" sz="1200" dirty="0">
                <a:solidFill>
                  <a:srgbClr val="000000"/>
                </a:solidFill>
                <a:latin typeface="微软雅黑" panose="020B0503020204020204" pitchFamily="34" charset="-122"/>
                <a:ea typeface="微软雅黑" panose="020B0503020204020204" pitchFamily="34" charset="-122"/>
              </a:endParaRPr>
            </a:p>
          </p:txBody>
        </p:sp>
        <p:grpSp>
          <p:nvGrpSpPr>
            <p:cNvPr id="3" name="Group 67"/>
            <p:cNvGrpSpPr>
              <a:grpSpLocks/>
            </p:cNvGrpSpPr>
            <p:nvPr/>
          </p:nvGrpSpPr>
          <p:grpSpPr bwMode="auto">
            <a:xfrm>
              <a:off x="3700439" y="1524631"/>
              <a:ext cx="1057606" cy="472302"/>
              <a:chOff x="1115" y="789"/>
              <a:chExt cx="574" cy="242"/>
            </a:xfrm>
          </p:grpSpPr>
          <p:graphicFrame>
            <p:nvGraphicFramePr>
              <p:cNvPr id="94" name="Object 68"/>
              <p:cNvGraphicFramePr>
                <a:graphicFrameLocks noChangeAspect="1"/>
              </p:cNvGraphicFramePr>
              <p:nvPr/>
            </p:nvGraphicFramePr>
            <p:xfrm>
              <a:off x="1115" y="826"/>
              <a:ext cx="574" cy="205"/>
            </p:xfrm>
            <a:graphic>
              <a:graphicData uri="http://schemas.openxmlformats.org/presentationml/2006/ole">
                <mc:AlternateContent xmlns:mc="http://schemas.openxmlformats.org/markup-compatibility/2006">
                  <mc:Choice xmlns:v="urn:schemas-microsoft-com:vml" Requires="v">
                    <p:oleObj spid="_x0000_s5007" name="CorelDRAW" r:id="rId10" imgW="3846576" imgH="2566416" progId="">
                      <p:embed/>
                    </p:oleObj>
                  </mc:Choice>
                  <mc:Fallback>
                    <p:oleObj name="CorelDRAW" r:id="rId10" imgW="3846576" imgH="2566416"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 y="826"/>
                            <a:ext cx="574"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5" name="Text Box 69"/>
              <p:cNvSpPr txBox="1">
                <a:spLocks noChangeArrowheads="1"/>
              </p:cNvSpPr>
              <p:nvPr/>
            </p:nvSpPr>
            <p:spPr bwMode="auto">
              <a:xfrm>
                <a:off x="1170" y="789"/>
                <a:ext cx="453" cy="164"/>
              </a:xfrm>
              <a:prstGeom prst="rect">
                <a:avLst/>
              </a:prstGeom>
              <a:noFill/>
              <a:ln w="9525" algn="ctr">
                <a:noFill/>
                <a:miter lim="800000"/>
                <a:headEnd/>
                <a:tailEnd/>
              </a:ln>
            </p:spPr>
            <p:txBody>
              <a:bodyPr wrap="none" lIns="60083" tIns="30041" rIns="60083" bIns="30041">
                <a:spAutoFit/>
              </a:bodyPr>
              <a:lstStyle/>
              <a:p>
                <a:pPr defTabSz="801161">
                  <a:lnSpc>
                    <a:spcPct val="140000"/>
                  </a:lnSpc>
                  <a:buClr>
                    <a:srgbClr val="000000"/>
                  </a:buClr>
                  <a:buSzPct val="70000"/>
                </a:pPr>
                <a:r>
                  <a:rPr lang="en-US" altLang="zh-CN" sz="1200" dirty="0">
                    <a:solidFill>
                      <a:srgbClr val="000000"/>
                    </a:solidFill>
                    <a:latin typeface="微软雅黑" panose="020B0503020204020204" pitchFamily="34" charset="-122"/>
                    <a:ea typeface="微软雅黑" panose="020B0503020204020204" pitchFamily="34" charset="-122"/>
                  </a:rPr>
                  <a:t>SDH/VPN</a:t>
                </a:r>
              </a:p>
            </p:txBody>
          </p:sp>
        </p:grpSp>
        <p:sp>
          <p:nvSpPr>
            <p:cNvPr id="96" name="Text Box 70"/>
            <p:cNvSpPr txBox="1">
              <a:spLocks noChangeArrowheads="1"/>
            </p:cNvSpPr>
            <p:nvPr/>
          </p:nvSpPr>
          <p:spPr bwMode="auto">
            <a:xfrm>
              <a:off x="4552318" y="1290303"/>
              <a:ext cx="1165122" cy="265550"/>
            </a:xfrm>
            <a:prstGeom prst="rect">
              <a:avLst/>
            </a:prstGeom>
            <a:noFill/>
            <a:ln w="9525" algn="ctr">
              <a:noFill/>
              <a:miter lim="800000"/>
              <a:headEnd/>
              <a:tailEnd/>
            </a:ln>
          </p:spPr>
          <p:txBody>
            <a:bodyPr wrap="none" lIns="80103" tIns="40051" rIns="80103" bIns="40051">
              <a:spAutoFit/>
            </a:bodyPr>
            <a:lstStyle/>
            <a:p>
              <a:pPr algn="ctr" defTabSz="801161">
                <a:buClr>
                  <a:srgbClr val="000000"/>
                </a:buClr>
                <a:buSzPct val="70000"/>
              </a:pPr>
              <a:r>
                <a:rPr lang="en-US" altLang="zh-CN" sz="1200" dirty="0" smtClean="0">
                  <a:solidFill>
                    <a:srgbClr val="000000"/>
                  </a:solidFill>
                  <a:latin typeface="微软雅黑" panose="020B0503020204020204" pitchFamily="34" charset="-122"/>
                  <a:ea typeface="微软雅黑" panose="020B0503020204020204" pitchFamily="34" charset="-122"/>
                </a:rPr>
                <a:t>Headquarters</a:t>
              </a:r>
              <a:endParaRPr lang="en-US" altLang="zh-CN" sz="1200" dirty="0">
                <a:solidFill>
                  <a:srgbClr val="000000"/>
                </a:solidFill>
                <a:latin typeface="微软雅黑" panose="020B0503020204020204" pitchFamily="34" charset="-122"/>
                <a:ea typeface="微软雅黑" panose="020B0503020204020204" pitchFamily="34" charset="-122"/>
              </a:endParaRPr>
            </a:p>
          </p:txBody>
        </p:sp>
        <p:graphicFrame>
          <p:nvGraphicFramePr>
            <p:cNvPr id="100" name="Object 85"/>
            <p:cNvGraphicFramePr>
              <a:graphicFrameLocks noChangeAspect="1"/>
            </p:cNvGraphicFramePr>
            <p:nvPr>
              <p:extLst>
                <p:ext uri="{D42A27DB-BD31-4B8C-83A1-F6EECF244321}">
                  <p14:modId xmlns:p14="http://schemas.microsoft.com/office/powerpoint/2010/main" val="1617524696"/>
                </p:ext>
              </p:extLst>
            </p:nvPr>
          </p:nvGraphicFramePr>
          <p:xfrm>
            <a:off x="5380812" y="1598991"/>
            <a:ext cx="1057605" cy="376973"/>
          </p:xfrm>
          <a:graphic>
            <a:graphicData uri="http://schemas.openxmlformats.org/presentationml/2006/ole">
              <mc:AlternateContent xmlns:mc="http://schemas.openxmlformats.org/markup-compatibility/2006">
                <mc:Choice xmlns:v="urn:schemas-microsoft-com:vml" Requires="v">
                  <p:oleObj spid="_x0000_s5008" name="CorelDRAW" r:id="rId11" imgW="3846576" imgH="2566416" progId="">
                    <p:embed/>
                  </p:oleObj>
                </mc:Choice>
                <mc:Fallback>
                  <p:oleObj name="CorelDRAW" r:id="rId11" imgW="3846576" imgH="2566416"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0812" y="1598991"/>
                          <a:ext cx="1057605" cy="376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1" name="Text Box 86"/>
            <p:cNvSpPr txBox="1">
              <a:spLocks noChangeArrowheads="1"/>
            </p:cNvSpPr>
            <p:nvPr/>
          </p:nvSpPr>
          <p:spPr bwMode="auto">
            <a:xfrm>
              <a:off x="5510720" y="1532412"/>
              <a:ext cx="818077" cy="597973"/>
            </a:xfrm>
            <a:prstGeom prst="rect">
              <a:avLst/>
            </a:prstGeom>
            <a:noFill/>
            <a:ln w="9525" algn="ctr">
              <a:noFill/>
              <a:miter lim="800000"/>
              <a:headEnd/>
              <a:tailEnd/>
            </a:ln>
          </p:spPr>
          <p:txBody>
            <a:bodyPr wrap="square" lIns="80127" tIns="40063" rIns="80127" bIns="40063">
              <a:spAutoFit/>
            </a:bodyPr>
            <a:lstStyle/>
            <a:p>
              <a:pPr defTabSz="801161">
                <a:lnSpc>
                  <a:spcPct val="140000"/>
                </a:lnSpc>
                <a:buClr>
                  <a:srgbClr val="000000"/>
                </a:buClr>
                <a:buSzPct val="70000"/>
              </a:pPr>
              <a:r>
                <a:rPr lang="en-US" altLang="zh-CN" sz="1200" dirty="0">
                  <a:solidFill>
                    <a:srgbClr val="000000"/>
                  </a:solidFill>
                  <a:latin typeface="微软雅黑" panose="020B0503020204020204" pitchFamily="34" charset="-122"/>
                  <a:ea typeface="微软雅黑" panose="020B0503020204020204" pitchFamily="34" charset="-122"/>
                </a:rPr>
                <a:t>SDH/VPN</a:t>
              </a:r>
            </a:p>
          </p:txBody>
        </p:sp>
        <p:sp>
          <p:nvSpPr>
            <p:cNvPr id="102" name="Text Box 87"/>
            <p:cNvSpPr txBox="1">
              <a:spLocks noChangeArrowheads="1"/>
            </p:cNvSpPr>
            <p:nvPr/>
          </p:nvSpPr>
          <p:spPr bwMode="auto">
            <a:xfrm>
              <a:off x="6205525" y="1124748"/>
              <a:ext cx="1311699" cy="450216"/>
            </a:xfrm>
            <a:prstGeom prst="rect">
              <a:avLst/>
            </a:prstGeom>
            <a:noFill/>
            <a:ln w="9525" algn="ctr">
              <a:noFill/>
              <a:miter lim="800000"/>
              <a:headEnd/>
              <a:tailEnd/>
            </a:ln>
          </p:spPr>
          <p:txBody>
            <a:bodyPr wrap="square" lIns="80103" tIns="40051" rIns="80103" bIns="40051">
              <a:spAutoFit/>
            </a:bodyPr>
            <a:lstStyle/>
            <a:p>
              <a:pPr algn="ctr" defTabSz="801161">
                <a:buClr>
                  <a:srgbClr val="000000"/>
                </a:buClr>
                <a:buSzPct val="70000"/>
              </a:pPr>
              <a:r>
                <a:rPr lang="en-US" altLang="zh-CN" sz="1200" dirty="0" smtClean="0">
                  <a:solidFill>
                    <a:srgbClr val="000000"/>
                  </a:solidFill>
                  <a:latin typeface="微软雅黑" panose="020B0503020204020204" pitchFamily="34" charset="-122"/>
                  <a:ea typeface="微软雅黑" panose="020B0503020204020204" pitchFamily="34" charset="-122"/>
                </a:rPr>
                <a:t>External company</a:t>
              </a: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103" name="Line 99"/>
            <p:cNvSpPr>
              <a:spLocks noChangeShapeType="1"/>
            </p:cNvSpPr>
            <p:nvPr/>
          </p:nvSpPr>
          <p:spPr bwMode="auto">
            <a:xfrm>
              <a:off x="5655341" y="1969801"/>
              <a:ext cx="0" cy="539844"/>
            </a:xfrm>
            <a:prstGeom prst="line">
              <a:avLst/>
            </a:prstGeom>
            <a:noFill/>
            <a:ln w="9525">
              <a:solidFill>
                <a:schemeClr val="tx1"/>
              </a:solidFill>
              <a:round/>
              <a:headEnd/>
              <a:tailEnd/>
            </a:ln>
          </p:spPr>
          <p:txBody>
            <a:bodyPr lIns="80103" tIns="40051" rIns="80103" bIns="40051"/>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107" name="Line 118"/>
            <p:cNvSpPr>
              <a:spLocks noChangeShapeType="1"/>
            </p:cNvSpPr>
            <p:nvPr/>
          </p:nvSpPr>
          <p:spPr bwMode="auto">
            <a:xfrm>
              <a:off x="2884193" y="1982118"/>
              <a:ext cx="0" cy="395885"/>
            </a:xfrm>
            <a:prstGeom prst="line">
              <a:avLst/>
            </a:prstGeom>
            <a:noFill/>
            <a:ln w="9525">
              <a:solidFill>
                <a:schemeClr val="tx1"/>
              </a:solidFill>
              <a:round/>
              <a:headEnd/>
              <a:tailEnd/>
            </a:ln>
          </p:spPr>
          <p:txBody>
            <a:bodyPr lIns="80103" tIns="40051" rIns="80103" bIns="40051"/>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108" name="Line 119"/>
            <p:cNvSpPr>
              <a:spLocks noChangeShapeType="1"/>
            </p:cNvSpPr>
            <p:nvPr/>
          </p:nvSpPr>
          <p:spPr bwMode="auto">
            <a:xfrm>
              <a:off x="3326399" y="1998364"/>
              <a:ext cx="0" cy="395885"/>
            </a:xfrm>
            <a:prstGeom prst="line">
              <a:avLst/>
            </a:prstGeom>
            <a:noFill/>
            <a:ln w="9525">
              <a:solidFill>
                <a:schemeClr val="tx1"/>
              </a:solidFill>
              <a:round/>
              <a:headEnd/>
              <a:tailEnd/>
            </a:ln>
          </p:spPr>
          <p:txBody>
            <a:bodyPr lIns="80103" tIns="40051" rIns="80103" bIns="40051"/>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109" name="Line 120"/>
            <p:cNvSpPr>
              <a:spLocks noChangeShapeType="1"/>
            </p:cNvSpPr>
            <p:nvPr/>
          </p:nvSpPr>
          <p:spPr bwMode="auto">
            <a:xfrm>
              <a:off x="3988793" y="1991642"/>
              <a:ext cx="0" cy="395885"/>
            </a:xfrm>
            <a:prstGeom prst="line">
              <a:avLst/>
            </a:prstGeom>
            <a:noFill/>
            <a:ln w="9525">
              <a:solidFill>
                <a:schemeClr val="tx1"/>
              </a:solidFill>
              <a:round/>
              <a:headEnd/>
              <a:tailEnd/>
            </a:ln>
          </p:spPr>
          <p:txBody>
            <a:bodyPr lIns="80103" tIns="40051" rIns="80103" bIns="40051"/>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110" name="Line 121"/>
            <p:cNvSpPr>
              <a:spLocks noChangeShapeType="1"/>
            </p:cNvSpPr>
            <p:nvPr/>
          </p:nvSpPr>
          <p:spPr bwMode="auto">
            <a:xfrm>
              <a:off x="4431908" y="1998364"/>
              <a:ext cx="0" cy="395885"/>
            </a:xfrm>
            <a:prstGeom prst="line">
              <a:avLst/>
            </a:prstGeom>
            <a:noFill/>
            <a:ln w="9525">
              <a:solidFill>
                <a:schemeClr val="tx1"/>
              </a:solidFill>
              <a:round/>
              <a:headEnd/>
              <a:tailEnd/>
            </a:ln>
          </p:spPr>
          <p:txBody>
            <a:bodyPr lIns="80103" tIns="40051" rIns="80103" bIns="40051"/>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graphicFrame>
          <p:nvGraphicFramePr>
            <p:cNvPr id="114" name="Object 126"/>
            <p:cNvGraphicFramePr>
              <a:graphicFrameLocks noChangeAspect="1"/>
            </p:cNvGraphicFramePr>
            <p:nvPr>
              <p:extLst>
                <p:ext uri="{D42A27DB-BD31-4B8C-83A1-F6EECF244321}">
                  <p14:modId xmlns:p14="http://schemas.microsoft.com/office/powerpoint/2010/main" val="4100634530"/>
                </p:ext>
              </p:extLst>
            </p:nvPr>
          </p:nvGraphicFramePr>
          <p:xfrm>
            <a:off x="7218717" y="1610258"/>
            <a:ext cx="1057605" cy="346316"/>
          </p:xfrm>
          <a:graphic>
            <a:graphicData uri="http://schemas.openxmlformats.org/presentationml/2006/ole">
              <mc:AlternateContent xmlns:mc="http://schemas.openxmlformats.org/markup-compatibility/2006">
                <mc:Choice xmlns:v="urn:schemas-microsoft-com:vml" Requires="v">
                  <p:oleObj spid="_x0000_s5009" name="CorelDRAW" r:id="rId12" imgW="3846576" imgH="2566416" progId="">
                    <p:embed/>
                  </p:oleObj>
                </mc:Choice>
                <mc:Fallback>
                  <p:oleObj name="CorelDRAW" r:id="rId12" imgW="3846576" imgH="2566416"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18717" y="1610258"/>
                          <a:ext cx="1057605" cy="346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5" name="Text Box 127"/>
            <p:cNvSpPr txBox="1">
              <a:spLocks noChangeArrowheads="1"/>
            </p:cNvSpPr>
            <p:nvPr/>
          </p:nvSpPr>
          <p:spPr bwMode="auto">
            <a:xfrm>
              <a:off x="7320062" y="1529101"/>
              <a:ext cx="839721" cy="597973"/>
            </a:xfrm>
            <a:prstGeom prst="rect">
              <a:avLst/>
            </a:prstGeom>
            <a:noFill/>
            <a:ln w="9525" algn="ctr">
              <a:noFill/>
              <a:miter lim="800000"/>
              <a:headEnd/>
              <a:tailEnd/>
            </a:ln>
          </p:spPr>
          <p:txBody>
            <a:bodyPr wrap="square" lIns="80127" tIns="40063" rIns="80127" bIns="40063">
              <a:spAutoFit/>
            </a:bodyPr>
            <a:lstStyle/>
            <a:p>
              <a:pPr defTabSz="801161">
                <a:lnSpc>
                  <a:spcPct val="140000"/>
                </a:lnSpc>
                <a:buClr>
                  <a:srgbClr val="000000"/>
                </a:buClr>
                <a:buSzPct val="70000"/>
              </a:pPr>
              <a:r>
                <a:rPr lang="en-US" altLang="zh-CN" sz="1200" dirty="0">
                  <a:solidFill>
                    <a:srgbClr val="000000"/>
                  </a:solidFill>
                  <a:latin typeface="微软雅黑" panose="020B0503020204020204" pitchFamily="34" charset="-122"/>
                  <a:ea typeface="微软雅黑" panose="020B0503020204020204" pitchFamily="34" charset="-122"/>
                </a:rPr>
                <a:t>INTERNET</a:t>
              </a:r>
            </a:p>
          </p:txBody>
        </p:sp>
        <p:graphicFrame>
          <p:nvGraphicFramePr>
            <p:cNvPr id="118" name="Object 157"/>
            <p:cNvGraphicFramePr>
              <a:graphicFrameLocks noChangeAspect="1"/>
            </p:cNvGraphicFramePr>
            <p:nvPr>
              <p:extLst>
                <p:ext uri="{D42A27DB-BD31-4B8C-83A1-F6EECF244321}">
                  <p14:modId xmlns:p14="http://schemas.microsoft.com/office/powerpoint/2010/main" val="1705939702"/>
                </p:ext>
              </p:extLst>
            </p:nvPr>
          </p:nvGraphicFramePr>
          <p:xfrm>
            <a:off x="7404806" y="1179969"/>
            <a:ext cx="473528" cy="403411"/>
          </p:xfrm>
          <a:graphic>
            <a:graphicData uri="http://schemas.openxmlformats.org/presentationml/2006/ole">
              <mc:AlternateContent xmlns:mc="http://schemas.openxmlformats.org/markup-compatibility/2006">
                <mc:Choice xmlns:v="urn:schemas-microsoft-com:vml" Requires="v">
                  <p:oleObj spid="_x0000_s5010" name="CorelDRAW" r:id="rId13" imgW="655320" imgH="1310640" progId="">
                    <p:embed/>
                  </p:oleObj>
                </mc:Choice>
                <mc:Fallback>
                  <p:oleObj name="CorelDRAW" r:id="rId13" imgW="655320" imgH="1310640" progId="">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04806" y="1179969"/>
                          <a:ext cx="473528" cy="403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9" name="Line 170"/>
            <p:cNvSpPr>
              <a:spLocks noChangeShapeType="1"/>
            </p:cNvSpPr>
            <p:nvPr/>
          </p:nvSpPr>
          <p:spPr bwMode="auto">
            <a:xfrm>
              <a:off x="7327104" y="2168415"/>
              <a:ext cx="0" cy="431876"/>
            </a:xfrm>
            <a:prstGeom prst="line">
              <a:avLst/>
            </a:prstGeom>
            <a:noFill/>
            <a:ln w="9525">
              <a:solidFill>
                <a:schemeClr val="tx1"/>
              </a:solidFill>
              <a:round/>
              <a:headEnd/>
              <a:tailEnd/>
            </a:ln>
          </p:spPr>
          <p:txBody>
            <a:bodyPr lIns="80103" tIns="40051" rIns="80103" bIns="40051"/>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123" name="Text Box 185"/>
            <p:cNvSpPr txBox="1">
              <a:spLocks noChangeArrowheads="1"/>
            </p:cNvSpPr>
            <p:nvPr/>
          </p:nvSpPr>
          <p:spPr bwMode="auto">
            <a:xfrm>
              <a:off x="7865564" y="2220417"/>
              <a:ext cx="389397" cy="339417"/>
            </a:xfrm>
            <a:prstGeom prst="rect">
              <a:avLst/>
            </a:prstGeom>
            <a:noFill/>
            <a:ln w="9525" algn="ctr">
              <a:noFill/>
              <a:miter lim="800000"/>
              <a:headEnd/>
              <a:tailEnd/>
            </a:ln>
          </p:spPr>
          <p:txBody>
            <a:bodyPr wrap="none" lIns="80103" tIns="40051" rIns="80103" bIns="40051">
              <a:spAutoFit/>
            </a:bodyPr>
            <a:lstStyle/>
            <a:p>
              <a:pPr algn="ctr" defTabSz="801161">
                <a:lnSpc>
                  <a:spcPct val="140000"/>
                </a:lnSpc>
                <a:buClr>
                  <a:srgbClr val="000000"/>
                </a:buClr>
                <a:buSzPct val="70000"/>
              </a:pPr>
              <a:r>
                <a:rPr lang="en-US" altLang="zh-CN" sz="1200" dirty="0">
                  <a:solidFill>
                    <a:srgbClr val="000000"/>
                  </a:solidFill>
                  <a:latin typeface="微软雅黑" panose="020B0503020204020204" pitchFamily="34" charset="-122"/>
                  <a:ea typeface="微软雅黑" panose="020B0503020204020204" pitchFamily="34" charset="-122"/>
                </a:rPr>
                <a:t>IPS</a:t>
              </a:r>
            </a:p>
          </p:txBody>
        </p:sp>
        <p:pic>
          <p:nvPicPr>
            <p:cNvPr id="124" name="Picture 187" descr="09"/>
            <p:cNvPicPr>
              <a:picLocks noChangeAspect="1" noChangeArrowheads="1"/>
            </p:cNvPicPr>
            <p:nvPr/>
          </p:nvPicPr>
          <p:blipFill>
            <a:blip r:embed="rId15" cstate="print"/>
            <a:srcRect/>
            <a:stretch>
              <a:fillRect/>
            </a:stretch>
          </p:blipFill>
          <p:spPr bwMode="auto">
            <a:xfrm>
              <a:off x="5669159" y="1333589"/>
              <a:ext cx="830976" cy="278511"/>
            </a:xfrm>
            <a:prstGeom prst="rect">
              <a:avLst/>
            </a:prstGeom>
            <a:noFill/>
            <a:ln w="9525">
              <a:noFill/>
              <a:miter lim="800000"/>
              <a:headEnd/>
              <a:tailEnd/>
            </a:ln>
          </p:spPr>
        </p:pic>
        <p:pic>
          <p:nvPicPr>
            <p:cNvPr id="125" name="Picture 188" descr="03"/>
            <p:cNvPicPr>
              <a:picLocks noChangeAspect="1" noChangeArrowheads="1"/>
            </p:cNvPicPr>
            <p:nvPr/>
          </p:nvPicPr>
          <p:blipFill>
            <a:blip r:embed="rId16" cstate="print"/>
            <a:srcRect/>
            <a:stretch>
              <a:fillRect/>
            </a:stretch>
          </p:blipFill>
          <p:spPr bwMode="auto">
            <a:xfrm>
              <a:off x="2694422" y="1287643"/>
              <a:ext cx="807023" cy="324451"/>
            </a:xfrm>
            <a:prstGeom prst="rect">
              <a:avLst/>
            </a:prstGeom>
            <a:noFill/>
            <a:ln w="9525">
              <a:noFill/>
              <a:miter lim="800000"/>
              <a:headEnd/>
              <a:tailEnd/>
            </a:ln>
          </p:spPr>
        </p:pic>
        <p:pic>
          <p:nvPicPr>
            <p:cNvPr id="126" name="Picture 190" descr="03"/>
            <p:cNvPicPr>
              <a:picLocks noChangeAspect="1" noChangeArrowheads="1"/>
            </p:cNvPicPr>
            <p:nvPr/>
          </p:nvPicPr>
          <p:blipFill>
            <a:blip r:embed="rId16" cstate="print"/>
            <a:srcRect/>
            <a:stretch>
              <a:fillRect/>
            </a:stretch>
          </p:blipFill>
          <p:spPr bwMode="auto">
            <a:xfrm>
              <a:off x="3696753" y="1287643"/>
              <a:ext cx="807023" cy="324451"/>
            </a:xfrm>
            <a:prstGeom prst="rect">
              <a:avLst/>
            </a:prstGeom>
            <a:noFill/>
            <a:ln w="9525">
              <a:noFill/>
              <a:miter lim="800000"/>
              <a:headEnd/>
              <a:tailEnd/>
            </a:ln>
          </p:spPr>
        </p:pic>
        <p:sp>
          <p:nvSpPr>
            <p:cNvPr id="127" name="Text Box 192"/>
            <p:cNvSpPr txBox="1">
              <a:spLocks noChangeArrowheads="1"/>
            </p:cNvSpPr>
            <p:nvPr/>
          </p:nvSpPr>
          <p:spPr bwMode="auto">
            <a:xfrm>
              <a:off x="7803469" y="2510627"/>
              <a:ext cx="719039" cy="339417"/>
            </a:xfrm>
            <a:prstGeom prst="rect">
              <a:avLst/>
            </a:prstGeom>
            <a:noFill/>
            <a:ln w="9525" algn="ctr">
              <a:noFill/>
              <a:miter lim="800000"/>
              <a:headEnd/>
              <a:tailEnd/>
            </a:ln>
          </p:spPr>
          <p:txBody>
            <a:bodyPr wrap="none" lIns="80103" tIns="40051" rIns="80103" bIns="40051">
              <a:spAutoFit/>
            </a:bodyPr>
            <a:lstStyle/>
            <a:p>
              <a:pPr algn="ctr" defTabSz="801161">
                <a:lnSpc>
                  <a:spcPct val="140000"/>
                </a:lnSpc>
                <a:buClr>
                  <a:srgbClr val="000000"/>
                </a:buClr>
                <a:buSzPct val="70000"/>
              </a:pPr>
              <a:r>
                <a:rPr lang="en-US" altLang="zh-CN" sz="1200" dirty="0" smtClean="0">
                  <a:solidFill>
                    <a:srgbClr val="000000"/>
                  </a:solidFill>
                  <a:latin typeface="微软雅黑" panose="020B0503020204020204" pitchFamily="34" charset="-122"/>
                  <a:ea typeface="微软雅黑" panose="020B0503020204020204" pitchFamily="34" charset="-122"/>
                </a:rPr>
                <a:t>Firewall</a:t>
              </a: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128" name="Text Box 193"/>
            <p:cNvSpPr txBox="1">
              <a:spLocks noChangeArrowheads="1"/>
            </p:cNvSpPr>
            <p:nvPr/>
          </p:nvSpPr>
          <p:spPr bwMode="auto">
            <a:xfrm>
              <a:off x="6155971" y="2454021"/>
              <a:ext cx="719039" cy="339417"/>
            </a:xfrm>
            <a:prstGeom prst="rect">
              <a:avLst/>
            </a:prstGeom>
            <a:noFill/>
            <a:ln w="9525" algn="ctr">
              <a:noFill/>
              <a:miter lim="800000"/>
              <a:headEnd/>
              <a:tailEnd/>
            </a:ln>
          </p:spPr>
          <p:txBody>
            <a:bodyPr wrap="none" lIns="80103" tIns="40051" rIns="80103" bIns="40051">
              <a:spAutoFit/>
            </a:bodyPr>
            <a:lstStyle/>
            <a:p>
              <a:pPr algn="ctr" defTabSz="801161">
                <a:lnSpc>
                  <a:spcPct val="140000"/>
                </a:lnSpc>
                <a:buClr>
                  <a:srgbClr val="000000"/>
                </a:buClr>
                <a:buSzPct val="70000"/>
              </a:pPr>
              <a:r>
                <a:rPr lang="en-US" altLang="zh-CN" sz="1200" dirty="0" smtClean="0">
                  <a:solidFill>
                    <a:srgbClr val="000000"/>
                  </a:solidFill>
                  <a:latin typeface="微软雅黑" panose="020B0503020204020204" pitchFamily="34" charset="-122"/>
                  <a:ea typeface="微软雅黑" panose="020B0503020204020204" pitchFamily="34" charset="-122"/>
                </a:rPr>
                <a:t>Firewall</a:t>
              </a:r>
              <a:endParaRPr lang="en-US" altLang="zh-CN" sz="1200" dirty="0">
                <a:solidFill>
                  <a:srgbClr val="000000"/>
                </a:solidFill>
                <a:latin typeface="微软雅黑" panose="020B0503020204020204" pitchFamily="34" charset="-122"/>
                <a:ea typeface="微软雅黑" panose="020B0503020204020204" pitchFamily="34" charset="-122"/>
              </a:endParaRPr>
            </a:p>
          </p:txBody>
        </p:sp>
        <p:grpSp>
          <p:nvGrpSpPr>
            <p:cNvPr id="4" name="Group 196"/>
            <p:cNvGrpSpPr>
              <a:grpSpLocks/>
            </p:cNvGrpSpPr>
            <p:nvPr/>
          </p:nvGrpSpPr>
          <p:grpSpPr bwMode="auto">
            <a:xfrm>
              <a:off x="8874224" y="1532566"/>
              <a:ext cx="1057605" cy="465158"/>
              <a:chOff x="1115" y="799"/>
              <a:chExt cx="574" cy="232"/>
            </a:xfrm>
          </p:grpSpPr>
          <p:graphicFrame>
            <p:nvGraphicFramePr>
              <p:cNvPr id="130" name="Object 197"/>
              <p:cNvGraphicFramePr>
                <a:graphicFrameLocks noChangeAspect="1"/>
              </p:cNvGraphicFramePr>
              <p:nvPr/>
            </p:nvGraphicFramePr>
            <p:xfrm>
              <a:off x="1115" y="826"/>
              <a:ext cx="574" cy="205"/>
            </p:xfrm>
            <a:graphic>
              <a:graphicData uri="http://schemas.openxmlformats.org/presentationml/2006/ole">
                <mc:AlternateContent xmlns:mc="http://schemas.openxmlformats.org/markup-compatibility/2006">
                  <mc:Choice xmlns:v="urn:schemas-microsoft-com:vml" Requires="v">
                    <p:oleObj spid="_x0000_s5011" name="CorelDRAW" r:id="rId17" imgW="3846576" imgH="2566416" progId="">
                      <p:embed/>
                    </p:oleObj>
                  </mc:Choice>
                  <mc:Fallback>
                    <p:oleObj name="CorelDRAW" r:id="rId17" imgW="3846576" imgH="2566416"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 y="826"/>
                            <a:ext cx="574"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1" name="Text Box 198"/>
              <p:cNvSpPr txBox="1">
                <a:spLocks noChangeArrowheads="1"/>
              </p:cNvSpPr>
              <p:nvPr/>
            </p:nvSpPr>
            <p:spPr bwMode="auto">
              <a:xfrm>
                <a:off x="1170" y="799"/>
                <a:ext cx="508" cy="159"/>
              </a:xfrm>
              <a:prstGeom prst="rect">
                <a:avLst/>
              </a:prstGeom>
              <a:noFill/>
              <a:ln w="9525" algn="ctr">
                <a:noFill/>
                <a:miter lim="800000"/>
                <a:headEnd/>
                <a:tailEnd/>
              </a:ln>
            </p:spPr>
            <p:txBody>
              <a:bodyPr wrap="none" lIns="60083" tIns="30041" rIns="60083" bIns="30041">
                <a:spAutoFit/>
              </a:bodyPr>
              <a:lstStyle/>
              <a:p>
                <a:pPr defTabSz="801161">
                  <a:lnSpc>
                    <a:spcPct val="140000"/>
                  </a:lnSpc>
                  <a:buClr>
                    <a:srgbClr val="000000"/>
                  </a:buClr>
                  <a:buSzPct val="70000"/>
                </a:pPr>
                <a:r>
                  <a:rPr lang="en-US" altLang="zh-CN" sz="1200" dirty="0">
                    <a:solidFill>
                      <a:srgbClr val="000000"/>
                    </a:solidFill>
                    <a:latin typeface="微软雅黑" panose="020B0503020204020204" pitchFamily="34" charset="-122"/>
                    <a:ea typeface="微软雅黑" panose="020B0503020204020204" pitchFamily="34" charset="-122"/>
                  </a:rPr>
                  <a:t>SDH/WDM</a:t>
                </a:r>
              </a:p>
            </p:txBody>
          </p:sp>
        </p:grpSp>
        <p:sp>
          <p:nvSpPr>
            <p:cNvPr id="132" name="Text Box 203"/>
            <p:cNvSpPr txBox="1">
              <a:spLocks noChangeArrowheads="1"/>
            </p:cNvSpPr>
            <p:nvPr/>
          </p:nvSpPr>
          <p:spPr bwMode="auto">
            <a:xfrm>
              <a:off x="9482708" y="1290303"/>
              <a:ext cx="885045" cy="265550"/>
            </a:xfrm>
            <a:prstGeom prst="rect">
              <a:avLst/>
            </a:prstGeom>
            <a:noFill/>
            <a:ln w="9525" algn="ctr">
              <a:noFill/>
              <a:miter lim="800000"/>
              <a:headEnd/>
              <a:tailEnd/>
            </a:ln>
          </p:spPr>
          <p:txBody>
            <a:bodyPr wrap="none" lIns="80103" tIns="40051" rIns="80103" bIns="40051">
              <a:spAutoFit/>
            </a:bodyPr>
            <a:lstStyle/>
            <a:p>
              <a:pPr algn="ctr" defTabSz="801161">
                <a:buClr>
                  <a:srgbClr val="000000"/>
                </a:buClr>
                <a:buSzPct val="70000"/>
              </a:pPr>
              <a:r>
                <a:rPr lang="en-US" altLang="zh-CN" sz="1200" dirty="0" smtClean="0">
                  <a:solidFill>
                    <a:srgbClr val="000000"/>
                  </a:solidFill>
                  <a:latin typeface="微软雅黑" panose="020B0503020204020204" pitchFamily="34" charset="-122"/>
                  <a:ea typeface="微软雅黑" panose="020B0503020204020204" pitchFamily="34" charset="-122"/>
                </a:rPr>
                <a:t>DR center</a:t>
              </a:r>
              <a:endParaRPr lang="en-US" altLang="zh-CN" sz="1200" dirty="0">
                <a:solidFill>
                  <a:srgbClr val="000000"/>
                </a:solidFill>
                <a:latin typeface="微软雅黑" panose="020B0503020204020204" pitchFamily="34" charset="-122"/>
                <a:ea typeface="微软雅黑" panose="020B0503020204020204" pitchFamily="34" charset="-122"/>
              </a:endParaRPr>
            </a:p>
          </p:txBody>
        </p:sp>
        <p:grpSp>
          <p:nvGrpSpPr>
            <p:cNvPr id="5" name="Group 234"/>
            <p:cNvGrpSpPr>
              <a:grpSpLocks noChangeAspect="1"/>
            </p:cNvGrpSpPr>
            <p:nvPr/>
          </p:nvGrpSpPr>
          <p:grpSpPr bwMode="auto">
            <a:xfrm>
              <a:off x="8896335" y="2189315"/>
              <a:ext cx="421936" cy="335936"/>
              <a:chOff x="2138" y="1507"/>
              <a:chExt cx="498" cy="521"/>
            </a:xfrm>
          </p:grpSpPr>
          <p:sp>
            <p:nvSpPr>
              <p:cNvPr id="134" name="Freeform 235"/>
              <p:cNvSpPr>
                <a:spLocks noChangeAspect="1"/>
              </p:cNvSpPr>
              <p:nvPr/>
            </p:nvSpPr>
            <p:spPr bwMode="auto">
              <a:xfrm>
                <a:off x="2550" y="1575"/>
                <a:ext cx="86" cy="453"/>
              </a:xfrm>
              <a:custGeom>
                <a:avLst/>
                <a:gdLst>
                  <a:gd name="T0" fmla="*/ 22020096 w 43"/>
                  <a:gd name="T1" fmla="*/ 3246687 h 226"/>
                  <a:gd name="T2" fmla="*/ 2621440 w 43"/>
                  <a:gd name="T3" fmla="*/ 11962809 h 226"/>
                  <a:gd name="T4" fmla="*/ 0 w 43"/>
                  <a:gd name="T5" fmla="*/ 120861426 h 226"/>
                  <a:gd name="T6" fmla="*/ 5242880 w 43"/>
                  <a:gd name="T7" fmla="*/ 118695750 h 226"/>
                  <a:gd name="T8" fmla="*/ 19922945 w 43"/>
                  <a:gd name="T9" fmla="*/ 103960313 h 226"/>
                  <a:gd name="T10" fmla="*/ 22544384 w 43"/>
                  <a:gd name="T11" fmla="*/ 96878185 h 226"/>
                  <a:gd name="T12" fmla="*/ 22544384 w 43"/>
                  <a:gd name="T13" fmla="*/ 9240785 h 226"/>
                  <a:gd name="T14" fmla="*/ 22020096 w 43"/>
                  <a:gd name="T15" fmla="*/ 3246687 h 226"/>
                  <a:gd name="T16" fmla="*/ 0 60000 65536"/>
                  <a:gd name="T17" fmla="*/ 0 60000 65536"/>
                  <a:gd name="T18" fmla="*/ 0 60000 65536"/>
                  <a:gd name="T19" fmla="*/ 0 60000 65536"/>
                  <a:gd name="T20" fmla="*/ 0 60000 65536"/>
                  <a:gd name="T21" fmla="*/ 0 60000 65536"/>
                  <a:gd name="T22" fmla="*/ 0 60000 65536"/>
                  <a:gd name="T23" fmla="*/ 0 60000 65536"/>
                  <a:gd name="T24" fmla="*/ 0 w 43"/>
                  <a:gd name="T25" fmla="*/ 0 h 226"/>
                  <a:gd name="T26" fmla="*/ 43 w 43"/>
                  <a:gd name="T27" fmla="*/ 226 h 2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 h="226">
                    <a:moveTo>
                      <a:pt x="42" y="6"/>
                    </a:moveTo>
                    <a:cubicBezTo>
                      <a:pt x="38" y="0"/>
                      <a:pt x="5" y="22"/>
                      <a:pt x="5" y="22"/>
                    </a:cubicBezTo>
                    <a:cubicBezTo>
                      <a:pt x="0" y="221"/>
                      <a:pt x="0" y="221"/>
                      <a:pt x="0" y="221"/>
                    </a:cubicBezTo>
                    <a:cubicBezTo>
                      <a:pt x="0" y="221"/>
                      <a:pt x="0" y="226"/>
                      <a:pt x="10" y="217"/>
                    </a:cubicBezTo>
                    <a:cubicBezTo>
                      <a:pt x="18" y="210"/>
                      <a:pt x="35" y="195"/>
                      <a:pt x="38" y="190"/>
                    </a:cubicBezTo>
                    <a:cubicBezTo>
                      <a:pt x="42" y="186"/>
                      <a:pt x="43" y="187"/>
                      <a:pt x="43" y="177"/>
                    </a:cubicBezTo>
                    <a:cubicBezTo>
                      <a:pt x="43" y="17"/>
                      <a:pt x="43" y="17"/>
                      <a:pt x="43" y="17"/>
                    </a:cubicBezTo>
                    <a:cubicBezTo>
                      <a:pt x="43" y="7"/>
                      <a:pt x="42" y="6"/>
                      <a:pt x="42" y="6"/>
                    </a:cubicBezTo>
                    <a:close/>
                  </a:path>
                </a:pathLst>
              </a:custGeom>
              <a:solidFill>
                <a:srgbClr val="0B3C68"/>
              </a:solidFill>
              <a:ln w="9525">
                <a:noFill/>
                <a:round/>
                <a:headEnd/>
                <a:tailEnd/>
              </a:ln>
            </p:spPr>
            <p:txBody>
              <a:bodyPr/>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135" name="Freeform 236"/>
              <p:cNvSpPr>
                <a:spLocks noChangeAspect="1"/>
              </p:cNvSpPr>
              <p:nvPr/>
            </p:nvSpPr>
            <p:spPr bwMode="auto">
              <a:xfrm>
                <a:off x="2138" y="1507"/>
                <a:ext cx="490" cy="118"/>
              </a:xfrm>
              <a:custGeom>
                <a:avLst/>
                <a:gdLst>
                  <a:gd name="T0" fmla="*/ 128450560 w 245"/>
                  <a:gd name="T1" fmla="*/ 19398659 h 59"/>
                  <a:gd name="T2" fmla="*/ 111149060 w 245"/>
                  <a:gd name="T3" fmla="*/ 30932992 h 59"/>
                  <a:gd name="T4" fmla="*/ 4194305 w 245"/>
                  <a:gd name="T5" fmla="*/ 11534337 h 59"/>
                  <a:gd name="T6" fmla="*/ 524288 w 245"/>
                  <a:gd name="T7" fmla="*/ 14155776 h 59"/>
                  <a:gd name="T8" fmla="*/ 2097152 w 245"/>
                  <a:gd name="T9" fmla="*/ 9437186 h 59"/>
                  <a:gd name="T10" fmla="*/ 15728640 w 245"/>
                  <a:gd name="T11" fmla="*/ 524288 h 59"/>
                  <a:gd name="T12" fmla="*/ 18350083 w 245"/>
                  <a:gd name="T13" fmla="*/ 0 h 59"/>
                  <a:gd name="T14" fmla="*/ 124256257 w 245"/>
                  <a:gd name="T15" fmla="*/ 17825795 h 59"/>
                  <a:gd name="T16" fmla="*/ 128450560 w 245"/>
                  <a:gd name="T17" fmla="*/ 19398659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5"/>
                  <a:gd name="T28" fmla="*/ 0 h 59"/>
                  <a:gd name="T29" fmla="*/ 245 w 245"/>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5" h="59">
                    <a:moveTo>
                      <a:pt x="245" y="37"/>
                    </a:moveTo>
                    <a:cubicBezTo>
                      <a:pt x="212" y="59"/>
                      <a:pt x="212" y="59"/>
                      <a:pt x="212" y="59"/>
                    </a:cubicBezTo>
                    <a:cubicBezTo>
                      <a:pt x="92" y="38"/>
                      <a:pt x="18" y="24"/>
                      <a:pt x="8" y="22"/>
                    </a:cubicBezTo>
                    <a:cubicBezTo>
                      <a:pt x="2" y="21"/>
                      <a:pt x="1" y="27"/>
                      <a:pt x="1" y="27"/>
                    </a:cubicBezTo>
                    <a:cubicBezTo>
                      <a:pt x="1" y="27"/>
                      <a:pt x="0" y="21"/>
                      <a:pt x="4" y="18"/>
                    </a:cubicBezTo>
                    <a:cubicBezTo>
                      <a:pt x="7" y="16"/>
                      <a:pt x="23" y="6"/>
                      <a:pt x="30" y="1"/>
                    </a:cubicBezTo>
                    <a:cubicBezTo>
                      <a:pt x="33" y="0"/>
                      <a:pt x="35" y="0"/>
                      <a:pt x="35" y="0"/>
                    </a:cubicBezTo>
                    <a:cubicBezTo>
                      <a:pt x="35" y="0"/>
                      <a:pt x="234" y="34"/>
                      <a:pt x="237" y="34"/>
                    </a:cubicBezTo>
                    <a:cubicBezTo>
                      <a:pt x="244" y="36"/>
                      <a:pt x="245" y="37"/>
                      <a:pt x="245" y="37"/>
                    </a:cubicBezTo>
                    <a:close/>
                  </a:path>
                </a:pathLst>
              </a:custGeom>
              <a:solidFill>
                <a:srgbClr val="456488"/>
              </a:solidFill>
              <a:ln w="9525">
                <a:noFill/>
                <a:round/>
                <a:headEnd/>
                <a:tailEnd/>
              </a:ln>
            </p:spPr>
            <p:txBody>
              <a:bodyPr/>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136" name="Freeform 237"/>
              <p:cNvSpPr>
                <a:spLocks noChangeAspect="1"/>
              </p:cNvSpPr>
              <p:nvPr/>
            </p:nvSpPr>
            <p:spPr bwMode="auto">
              <a:xfrm>
                <a:off x="2542" y="1579"/>
                <a:ext cx="92" cy="64"/>
              </a:xfrm>
              <a:custGeom>
                <a:avLst/>
                <a:gdLst>
                  <a:gd name="T0" fmla="*/ 0 w 46"/>
                  <a:gd name="T1" fmla="*/ 11534327 h 32"/>
                  <a:gd name="T2" fmla="*/ 21495809 w 46"/>
                  <a:gd name="T3" fmla="*/ 0 h 32"/>
                  <a:gd name="T4" fmla="*/ 24117248 w 46"/>
                  <a:gd name="T5" fmla="*/ 3670015 h 32"/>
                  <a:gd name="T6" fmla="*/ 4194305 w 46"/>
                  <a:gd name="T7" fmla="*/ 16777216 h 32"/>
                  <a:gd name="T8" fmla="*/ 0 w 46"/>
                  <a:gd name="T9" fmla="*/ 11534327 h 32"/>
                  <a:gd name="T10" fmla="*/ 0 60000 65536"/>
                  <a:gd name="T11" fmla="*/ 0 60000 65536"/>
                  <a:gd name="T12" fmla="*/ 0 60000 65536"/>
                  <a:gd name="T13" fmla="*/ 0 60000 65536"/>
                  <a:gd name="T14" fmla="*/ 0 60000 65536"/>
                  <a:gd name="T15" fmla="*/ 0 w 46"/>
                  <a:gd name="T16" fmla="*/ 0 h 32"/>
                  <a:gd name="T17" fmla="*/ 46 w 46"/>
                  <a:gd name="T18" fmla="*/ 32 h 32"/>
                </a:gdLst>
                <a:ahLst/>
                <a:cxnLst>
                  <a:cxn ang="T10">
                    <a:pos x="T0" y="T1"/>
                  </a:cxn>
                  <a:cxn ang="T11">
                    <a:pos x="T2" y="T3"/>
                  </a:cxn>
                  <a:cxn ang="T12">
                    <a:pos x="T4" y="T5"/>
                  </a:cxn>
                  <a:cxn ang="T13">
                    <a:pos x="T6" y="T7"/>
                  </a:cxn>
                  <a:cxn ang="T14">
                    <a:pos x="T8" y="T9"/>
                  </a:cxn>
                </a:cxnLst>
                <a:rect l="T15" t="T16" r="T17" b="T18"/>
                <a:pathLst>
                  <a:path w="46" h="32">
                    <a:moveTo>
                      <a:pt x="0" y="22"/>
                    </a:moveTo>
                    <a:cubicBezTo>
                      <a:pt x="0" y="22"/>
                      <a:pt x="37" y="1"/>
                      <a:pt x="41" y="0"/>
                    </a:cubicBezTo>
                    <a:cubicBezTo>
                      <a:pt x="45" y="1"/>
                      <a:pt x="46" y="3"/>
                      <a:pt x="46" y="7"/>
                    </a:cubicBezTo>
                    <a:cubicBezTo>
                      <a:pt x="8" y="32"/>
                      <a:pt x="8" y="32"/>
                      <a:pt x="8" y="32"/>
                    </a:cubicBezTo>
                    <a:lnTo>
                      <a:pt x="0" y="22"/>
                    </a:lnTo>
                    <a:close/>
                  </a:path>
                </a:pathLst>
              </a:custGeom>
              <a:solidFill>
                <a:srgbClr val="5D7695"/>
              </a:solidFill>
              <a:ln w="9525">
                <a:noFill/>
                <a:round/>
                <a:headEnd/>
                <a:tailEnd/>
              </a:ln>
            </p:spPr>
            <p:txBody>
              <a:bodyPr/>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137" name="Freeform 238"/>
              <p:cNvSpPr>
                <a:spLocks noChangeAspect="1"/>
              </p:cNvSpPr>
              <p:nvPr/>
            </p:nvSpPr>
            <p:spPr bwMode="auto">
              <a:xfrm>
                <a:off x="2138" y="1547"/>
                <a:ext cx="426" cy="479"/>
              </a:xfrm>
              <a:custGeom>
                <a:avLst/>
                <a:gdLst>
                  <a:gd name="T0" fmla="*/ 108527617 w 213"/>
                  <a:gd name="T1" fmla="*/ 20109120 h 239"/>
                  <a:gd name="T2" fmla="*/ 4194305 w 213"/>
                  <a:gd name="T3" fmla="*/ 538374 h 239"/>
                  <a:gd name="T4" fmla="*/ 0 w 213"/>
                  <a:gd name="T5" fmla="*/ 3241405 h 239"/>
                  <a:gd name="T6" fmla="*/ 0 w 213"/>
                  <a:gd name="T7" fmla="*/ 98317839 h 239"/>
                  <a:gd name="T8" fmla="*/ 3670016 w 213"/>
                  <a:gd name="T9" fmla="*/ 105930274 h 239"/>
                  <a:gd name="T10" fmla="*/ 104857602 w 213"/>
                  <a:gd name="T11" fmla="*/ 128755007 h 239"/>
                  <a:gd name="T12" fmla="*/ 111149056 w 213"/>
                  <a:gd name="T13" fmla="*/ 124421032 h 239"/>
                  <a:gd name="T14" fmla="*/ 111149056 w 213"/>
                  <a:gd name="T15" fmla="*/ 25556010 h 239"/>
                  <a:gd name="T16" fmla="*/ 108527617 w 213"/>
                  <a:gd name="T17" fmla="*/ 20109120 h 2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3"/>
                  <a:gd name="T28" fmla="*/ 0 h 239"/>
                  <a:gd name="T29" fmla="*/ 213 w 213"/>
                  <a:gd name="T30" fmla="*/ 239 h 2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3" h="239">
                    <a:moveTo>
                      <a:pt x="207" y="37"/>
                    </a:moveTo>
                    <a:cubicBezTo>
                      <a:pt x="92" y="17"/>
                      <a:pt x="17" y="3"/>
                      <a:pt x="8" y="1"/>
                    </a:cubicBezTo>
                    <a:cubicBezTo>
                      <a:pt x="1" y="0"/>
                      <a:pt x="0" y="6"/>
                      <a:pt x="0" y="6"/>
                    </a:cubicBezTo>
                    <a:cubicBezTo>
                      <a:pt x="0" y="6"/>
                      <a:pt x="0" y="168"/>
                      <a:pt x="0" y="180"/>
                    </a:cubicBezTo>
                    <a:cubicBezTo>
                      <a:pt x="0" y="192"/>
                      <a:pt x="2" y="192"/>
                      <a:pt x="7" y="194"/>
                    </a:cubicBezTo>
                    <a:cubicBezTo>
                      <a:pt x="11" y="195"/>
                      <a:pt x="165" y="228"/>
                      <a:pt x="200" y="236"/>
                    </a:cubicBezTo>
                    <a:cubicBezTo>
                      <a:pt x="213" y="239"/>
                      <a:pt x="212" y="232"/>
                      <a:pt x="212" y="228"/>
                    </a:cubicBezTo>
                    <a:cubicBezTo>
                      <a:pt x="212" y="228"/>
                      <a:pt x="212" y="54"/>
                      <a:pt x="212" y="47"/>
                    </a:cubicBezTo>
                    <a:cubicBezTo>
                      <a:pt x="212" y="42"/>
                      <a:pt x="208" y="38"/>
                      <a:pt x="207" y="37"/>
                    </a:cubicBezTo>
                    <a:close/>
                  </a:path>
                </a:pathLst>
              </a:custGeom>
              <a:solidFill>
                <a:srgbClr val="8BA6BD"/>
              </a:solidFill>
              <a:ln w="9525">
                <a:noFill/>
                <a:round/>
                <a:headEnd/>
                <a:tailEnd/>
              </a:ln>
            </p:spPr>
            <p:txBody>
              <a:bodyPr/>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138" name="Freeform 239"/>
              <p:cNvSpPr>
                <a:spLocks noChangeAspect="1"/>
              </p:cNvSpPr>
              <p:nvPr/>
            </p:nvSpPr>
            <p:spPr bwMode="auto">
              <a:xfrm>
                <a:off x="2152" y="1561"/>
                <a:ext cx="394" cy="445"/>
              </a:xfrm>
              <a:custGeom>
                <a:avLst/>
                <a:gdLst>
                  <a:gd name="T0" fmla="*/ 100663297 w 197"/>
                  <a:gd name="T1" fmla="*/ 19087071 h 222"/>
                  <a:gd name="T2" fmla="*/ 3145728 w 197"/>
                  <a:gd name="T3" fmla="*/ 539246 h 222"/>
                  <a:gd name="T4" fmla="*/ 0 w 197"/>
                  <a:gd name="T5" fmla="*/ 2706374 h 222"/>
                  <a:gd name="T6" fmla="*/ 0 w 197"/>
                  <a:gd name="T7" fmla="*/ 91504643 h 222"/>
                  <a:gd name="T8" fmla="*/ 3145728 w 197"/>
                  <a:gd name="T9" fmla="*/ 98592569 h 222"/>
                  <a:gd name="T10" fmla="*/ 98041858 w 197"/>
                  <a:gd name="T11" fmla="*/ 120384767 h 222"/>
                  <a:gd name="T12" fmla="*/ 103284736 w 197"/>
                  <a:gd name="T13" fmla="*/ 116041439 h 222"/>
                  <a:gd name="T14" fmla="*/ 103284736 w 197"/>
                  <a:gd name="T15" fmla="*/ 23990457 h 222"/>
                  <a:gd name="T16" fmla="*/ 100663297 w 197"/>
                  <a:gd name="T17" fmla="*/ 19087071 h 2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7"/>
                  <a:gd name="T28" fmla="*/ 0 h 222"/>
                  <a:gd name="T29" fmla="*/ 197 w 197"/>
                  <a:gd name="T30" fmla="*/ 222 h 2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7" h="222">
                    <a:moveTo>
                      <a:pt x="192" y="35"/>
                    </a:moveTo>
                    <a:cubicBezTo>
                      <a:pt x="85" y="16"/>
                      <a:pt x="15" y="3"/>
                      <a:pt x="6" y="1"/>
                    </a:cubicBezTo>
                    <a:cubicBezTo>
                      <a:pt x="0" y="0"/>
                      <a:pt x="0" y="5"/>
                      <a:pt x="0" y="5"/>
                    </a:cubicBezTo>
                    <a:cubicBezTo>
                      <a:pt x="0" y="5"/>
                      <a:pt x="0" y="155"/>
                      <a:pt x="0" y="167"/>
                    </a:cubicBezTo>
                    <a:cubicBezTo>
                      <a:pt x="0" y="178"/>
                      <a:pt x="1" y="179"/>
                      <a:pt x="6" y="180"/>
                    </a:cubicBezTo>
                    <a:cubicBezTo>
                      <a:pt x="9" y="181"/>
                      <a:pt x="154" y="212"/>
                      <a:pt x="187" y="220"/>
                    </a:cubicBezTo>
                    <a:cubicBezTo>
                      <a:pt x="197" y="222"/>
                      <a:pt x="196" y="215"/>
                      <a:pt x="197" y="212"/>
                    </a:cubicBezTo>
                    <a:cubicBezTo>
                      <a:pt x="197" y="212"/>
                      <a:pt x="197" y="50"/>
                      <a:pt x="197" y="44"/>
                    </a:cubicBezTo>
                    <a:cubicBezTo>
                      <a:pt x="197" y="39"/>
                      <a:pt x="196" y="35"/>
                      <a:pt x="192" y="35"/>
                    </a:cubicBezTo>
                    <a:close/>
                  </a:path>
                </a:pathLst>
              </a:custGeom>
              <a:solidFill>
                <a:srgbClr val="5D7695"/>
              </a:solidFill>
              <a:ln w="9525">
                <a:noFill/>
                <a:round/>
                <a:headEnd/>
                <a:tailEnd/>
              </a:ln>
            </p:spPr>
            <p:txBody>
              <a:bodyPr/>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139" name="Freeform 240"/>
              <p:cNvSpPr>
                <a:spLocks noChangeAspect="1" noEditPoints="1"/>
              </p:cNvSpPr>
              <p:nvPr/>
            </p:nvSpPr>
            <p:spPr bwMode="auto">
              <a:xfrm>
                <a:off x="2150" y="1561"/>
                <a:ext cx="398" cy="443"/>
              </a:xfrm>
              <a:custGeom>
                <a:avLst/>
                <a:gdLst>
                  <a:gd name="T0" fmla="*/ 1048576 w 199"/>
                  <a:gd name="T1" fmla="*/ 539299 h 221"/>
                  <a:gd name="T2" fmla="*/ 0 w 199"/>
                  <a:gd name="T3" fmla="*/ 2706538 h 221"/>
                  <a:gd name="T4" fmla="*/ 0 w 199"/>
                  <a:gd name="T5" fmla="*/ 91514746 h 221"/>
                  <a:gd name="T6" fmla="*/ 3670016 w 199"/>
                  <a:gd name="T7" fmla="*/ 99151311 h 221"/>
                  <a:gd name="T8" fmla="*/ 38273028 w 199"/>
                  <a:gd name="T9" fmla="*/ 106809812 h 221"/>
                  <a:gd name="T10" fmla="*/ 98566146 w 199"/>
                  <a:gd name="T11" fmla="*/ 120942254 h 221"/>
                  <a:gd name="T12" fmla="*/ 102236161 w 199"/>
                  <a:gd name="T13" fmla="*/ 120402219 h 221"/>
                  <a:gd name="T14" fmla="*/ 103809024 w 199"/>
                  <a:gd name="T15" fmla="*/ 116056282 h 221"/>
                  <a:gd name="T16" fmla="*/ 103809024 w 199"/>
                  <a:gd name="T17" fmla="*/ 23994261 h 221"/>
                  <a:gd name="T18" fmla="*/ 101187585 w 199"/>
                  <a:gd name="T19" fmla="*/ 18535011 h 221"/>
                  <a:gd name="T20" fmla="*/ 101187585 w 199"/>
                  <a:gd name="T21" fmla="*/ 18535011 h 221"/>
                  <a:gd name="T22" fmla="*/ 3670016 w 199"/>
                  <a:gd name="T23" fmla="*/ 0 h 221"/>
                  <a:gd name="T24" fmla="*/ 1048576 w 199"/>
                  <a:gd name="T25" fmla="*/ 539299 h 221"/>
                  <a:gd name="T26" fmla="*/ 98566146 w 199"/>
                  <a:gd name="T27" fmla="*/ 119860901 h 221"/>
                  <a:gd name="T28" fmla="*/ 38273028 w 199"/>
                  <a:gd name="T29" fmla="*/ 106262272 h 221"/>
                  <a:gd name="T30" fmla="*/ 4194305 w 199"/>
                  <a:gd name="T31" fmla="*/ 98063287 h 221"/>
                  <a:gd name="T32" fmla="*/ 524288 w 199"/>
                  <a:gd name="T33" fmla="*/ 91514746 h 221"/>
                  <a:gd name="T34" fmla="*/ 524288 w 199"/>
                  <a:gd name="T35" fmla="*/ 2706538 h 221"/>
                  <a:gd name="T36" fmla="*/ 1572864 w 199"/>
                  <a:gd name="T37" fmla="*/ 1081038 h 221"/>
                  <a:gd name="T38" fmla="*/ 3670016 w 199"/>
                  <a:gd name="T39" fmla="*/ 1081038 h 221"/>
                  <a:gd name="T40" fmla="*/ 101187585 w 199"/>
                  <a:gd name="T41" fmla="*/ 19632640 h 221"/>
                  <a:gd name="T42" fmla="*/ 103284736 w 199"/>
                  <a:gd name="T43" fmla="*/ 23994261 h 221"/>
                  <a:gd name="T44" fmla="*/ 103284736 w 199"/>
                  <a:gd name="T45" fmla="*/ 116056282 h 221"/>
                  <a:gd name="T46" fmla="*/ 102236161 w 199"/>
                  <a:gd name="T47" fmla="*/ 119860901 h 221"/>
                  <a:gd name="T48" fmla="*/ 98566146 w 199"/>
                  <a:gd name="T49" fmla="*/ 119860901 h 2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9"/>
                  <a:gd name="T76" fmla="*/ 0 h 221"/>
                  <a:gd name="T77" fmla="*/ 199 w 199"/>
                  <a:gd name="T78" fmla="*/ 221 h 22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9" h="221">
                    <a:moveTo>
                      <a:pt x="2" y="1"/>
                    </a:moveTo>
                    <a:cubicBezTo>
                      <a:pt x="0" y="3"/>
                      <a:pt x="0" y="5"/>
                      <a:pt x="0" y="5"/>
                    </a:cubicBezTo>
                    <a:cubicBezTo>
                      <a:pt x="0" y="5"/>
                      <a:pt x="0" y="167"/>
                      <a:pt x="0" y="167"/>
                    </a:cubicBezTo>
                    <a:cubicBezTo>
                      <a:pt x="0" y="178"/>
                      <a:pt x="1" y="179"/>
                      <a:pt x="7" y="181"/>
                    </a:cubicBezTo>
                    <a:cubicBezTo>
                      <a:pt x="8" y="181"/>
                      <a:pt x="33" y="187"/>
                      <a:pt x="73" y="195"/>
                    </a:cubicBezTo>
                    <a:cubicBezTo>
                      <a:pt x="188" y="221"/>
                      <a:pt x="188" y="221"/>
                      <a:pt x="188" y="221"/>
                    </a:cubicBezTo>
                    <a:cubicBezTo>
                      <a:pt x="190" y="221"/>
                      <a:pt x="194" y="221"/>
                      <a:pt x="195" y="220"/>
                    </a:cubicBezTo>
                    <a:cubicBezTo>
                      <a:pt x="199" y="218"/>
                      <a:pt x="198" y="212"/>
                      <a:pt x="198" y="212"/>
                    </a:cubicBezTo>
                    <a:cubicBezTo>
                      <a:pt x="198" y="212"/>
                      <a:pt x="198" y="44"/>
                      <a:pt x="198" y="44"/>
                    </a:cubicBezTo>
                    <a:cubicBezTo>
                      <a:pt x="198" y="39"/>
                      <a:pt x="198" y="35"/>
                      <a:pt x="193" y="34"/>
                    </a:cubicBezTo>
                    <a:cubicBezTo>
                      <a:pt x="193" y="34"/>
                      <a:pt x="193" y="34"/>
                      <a:pt x="193" y="34"/>
                    </a:cubicBezTo>
                    <a:cubicBezTo>
                      <a:pt x="7" y="0"/>
                      <a:pt x="7" y="0"/>
                      <a:pt x="7" y="0"/>
                    </a:cubicBezTo>
                    <a:cubicBezTo>
                      <a:pt x="5" y="0"/>
                      <a:pt x="3" y="0"/>
                      <a:pt x="2" y="1"/>
                    </a:cubicBezTo>
                    <a:close/>
                    <a:moveTo>
                      <a:pt x="188" y="219"/>
                    </a:moveTo>
                    <a:cubicBezTo>
                      <a:pt x="188" y="219"/>
                      <a:pt x="73" y="194"/>
                      <a:pt x="73" y="194"/>
                    </a:cubicBezTo>
                    <a:cubicBezTo>
                      <a:pt x="39" y="186"/>
                      <a:pt x="9" y="180"/>
                      <a:pt x="8" y="179"/>
                    </a:cubicBezTo>
                    <a:cubicBezTo>
                      <a:pt x="3" y="178"/>
                      <a:pt x="1" y="177"/>
                      <a:pt x="1" y="167"/>
                    </a:cubicBezTo>
                    <a:cubicBezTo>
                      <a:pt x="1" y="5"/>
                      <a:pt x="1" y="5"/>
                      <a:pt x="1" y="5"/>
                    </a:cubicBezTo>
                    <a:cubicBezTo>
                      <a:pt x="1" y="5"/>
                      <a:pt x="1" y="3"/>
                      <a:pt x="3" y="2"/>
                    </a:cubicBezTo>
                    <a:cubicBezTo>
                      <a:pt x="4" y="2"/>
                      <a:pt x="5" y="1"/>
                      <a:pt x="7" y="2"/>
                    </a:cubicBezTo>
                    <a:cubicBezTo>
                      <a:pt x="193" y="36"/>
                      <a:pt x="193" y="36"/>
                      <a:pt x="193" y="36"/>
                    </a:cubicBezTo>
                    <a:cubicBezTo>
                      <a:pt x="196" y="36"/>
                      <a:pt x="197" y="39"/>
                      <a:pt x="197" y="44"/>
                    </a:cubicBezTo>
                    <a:cubicBezTo>
                      <a:pt x="197" y="212"/>
                      <a:pt x="197" y="212"/>
                      <a:pt x="197" y="212"/>
                    </a:cubicBezTo>
                    <a:cubicBezTo>
                      <a:pt x="197" y="212"/>
                      <a:pt x="197" y="217"/>
                      <a:pt x="195" y="219"/>
                    </a:cubicBezTo>
                    <a:cubicBezTo>
                      <a:pt x="193" y="220"/>
                      <a:pt x="190" y="220"/>
                      <a:pt x="188" y="219"/>
                    </a:cubicBezTo>
                    <a:close/>
                  </a:path>
                </a:pathLst>
              </a:custGeom>
              <a:solidFill>
                <a:srgbClr val="2B4F7C"/>
              </a:solidFill>
              <a:ln w="9525">
                <a:noFill/>
                <a:round/>
                <a:headEnd/>
                <a:tailEnd/>
              </a:ln>
            </p:spPr>
            <p:txBody>
              <a:bodyPr/>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140" name="Freeform 241"/>
              <p:cNvSpPr>
                <a:spLocks noChangeAspect="1" noEditPoints="1"/>
              </p:cNvSpPr>
              <p:nvPr/>
            </p:nvSpPr>
            <p:spPr bwMode="auto">
              <a:xfrm>
                <a:off x="2208" y="1621"/>
                <a:ext cx="304" cy="333"/>
              </a:xfrm>
              <a:custGeom>
                <a:avLst/>
                <a:gdLst>
                  <a:gd name="T0" fmla="*/ 25165790 w 152"/>
                  <a:gd name="T1" fmla="*/ 28247064 h 166"/>
                  <a:gd name="T2" fmla="*/ 31457227 w 152"/>
                  <a:gd name="T3" fmla="*/ 24951568 h 166"/>
                  <a:gd name="T4" fmla="*/ 31457227 w 152"/>
                  <a:gd name="T5" fmla="*/ 3842198 h 166"/>
                  <a:gd name="T6" fmla="*/ 23592943 w 152"/>
                  <a:gd name="T7" fmla="*/ 2190936 h 166"/>
                  <a:gd name="T8" fmla="*/ 23592943 w 152"/>
                  <a:gd name="T9" fmla="*/ 20434277 h 166"/>
                  <a:gd name="T10" fmla="*/ 6815743 w 152"/>
                  <a:gd name="T11" fmla="*/ 0 h 166"/>
                  <a:gd name="T12" fmla="*/ 4718592 w 152"/>
                  <a:gd name="T13" fmla="*/ 2735384 h 166"/>
                  <a:gd name="T14" fmla="*/ 524288 w 152"/>
                  <a:gd name="T15" fmla="*/ 4938639 h 166"/>
                  <a:gd name="T16" fmla="*/ 16777217 w 152"/>
                  <a:gd name="T17" fmla="*/ 24951568 h 166"/>
                  <a:gd name="T18" fmla="*/ 0 w 152"/>
                  <a:gd name="T19" fmla="*/ 20982916 h 166"/>
                  <a:gd name="T20" fmla="*/ 0 w 152"/>
                  <a:gd name="T21" fmla="*/ 29374417 h 166"/>
                  <a:gd name="T22" fmla="*/ 20971520 w 152"/>
                  <a:gd name="T23" fmla="*/ 33768675 h 166"/>
                  <a:gd name="T24" fmla="*/ 25165790 w 152"/>
                  <a:gd name="T25" fmla="*/ 28247064 h 166"/>
                  <a:gd name="T26" fmla="*/ 25165790 w 152"/>
                  <a:gd name="T27" fmla="*/ 57825100 h 166"/>
                  <a:gd name="T28" fmla="*/ 20971520 w 152"/>
                  <a:gd name="T29" fmla="*/ 50601939 h 166"/>
                  <a:gd name="T30" fmla="*/ 0 w 152"/>
                  <a:gd name="T31" fmla="*/ 46206822 h 166"/>
                  <a:gd name="T32" fmla="*/ 0 w 152"/>
                  <a:gd name="T33" fmla="*/ 53912263 h 166"/>
                  <a:gd name="T34" fmla="*/ 17825793 w 152"/>
                  <a:gd name="T35" fmla="*/ 57825100 h 166"/>
                  <a:gd name="T36" fmla="*/ 1048576 w 152"/>
                  <a:gd name="T37" fmla="*/ 71172072 h 166"/>
                  <a:gd name="T38" fmla="*/ 4718592 w 152"/>
                  <a:gd name="T39" fmla="*/ 74488783 h 166"/>
                  <a:gd name="T40" fmla="*/ 7864315 w 152"/>
                  <a:gd name="T41" fmla="*/ 78882840 h 166"/>
                  <a:gd name="T42" fmla="*/ 23592943 w 152"/>
                  <a:gd name="T43" fmla="*/ 66097234 h 166"/>
                  <a:gd name="T44" fmla="*/ 23592943 w 152"/>
                  <a:gd name="T45" fmla="*/ 83337239 h 166"/>
                  <a:gd name="T46" fmla="*/ 31457227 w 152"/>
                  <a:gd name="T47" fmla="*/ 84982243 h 166"/>
                  <a:gd name="T48" fmla="*/ 31457227 w 152"/>
                  <a:gd name="T49" fmla="*/ 63898536 h 166"/>
                  <a:gd name="T50" fmla="*/ 25165790 w 152"/>
                  <a:gd name="T51" fmla="*/ 57825100 h 166"/>
                  <a:gd name="T52" fmla="*/ 48234429 w 152"/>
                  <a:gd name="T53" fmla="*/ 28247064 h 166"/>
                  <a:gd name="T54" fmla="*/ 54525850 w 152"/>
                  <a:gd name="T55" fmla="*/ 34312965 h 166"/>
                  <a:gd name="T56" fmla="*/ 58720152 w 152"/>
                  <a:gd name="T57" fmla="*/ 42092228 h 166"/>
                  <a:gd name="T58" fmla="*/ 79691776 w 152"/>
                  <a:gd name="T59" fmla="*/ 46749155 h 166"/>
                  <a:gd name="T60" fmla="*/ 79691776 w 152"/>
                  <a:gd name="T61" fmla="*/ 38222625 h 166"/>
                  <a:gd name="T62" fmla="*/ 61865847 w 152"/>
                  <a:gd name="T63" fmla="*/ 34312965 h 166"/>
                  <a:gd name="T64" fmla="*/ 78643200 w 152"/>
                  <a:gd name="T65" fmla="*/ 21534926 h 166"/>
                  <a:gd name="T66" fmla="*/ 74973186 w 152"/>
                  <a:gd name="T67" fmla="*/ 18230780 h 166"/>
                  <a:gd name="T68" fmla="*/ 71827459 w 152"/>
                  <a:gd name="T69" fmla="*/ 13262763 h 166"/>
                  <a:gd name="T70" fmla="*/ 56098713 w 152"/>
                  <a:gd name="T71" fmla="*/ 26056679 h 166"/>
                  <a:gd name="T72" fmla="*/ 56098713 w 152"/>
                  <a:gd name="T73" fmla="*/ 9363030 h 166"/>
                  <a:gd name="T74" fmla="*/ 48234429 w 152"/>
                  <a:gd name="T75" fmla="*/ 7163223 h 166"/>
                  <a:gd name="T76" fmla="*/ 48234429 w 152"/>
                  <a:gd name="T77" fmla="*/ 13810239 h 166"/>
                  <a:gd name="T78" fmla="*/ 48234429 w 152"/>
                  <a:gd name="T79" fmla="*/ 28247064 h 166"/>
                  <a:gd name="T80" fmla="*/ 54525850 w 152"/>
                  <a:gd name="T81" fmla="*/ 64443918 h 166"/>
                  <a:gd name="T82" fmla="*/ 48234429 w 152"/>
                  <a:gd name="T83" fmla="*/ 67196085 h 166"/>
                  <a:gd name="T84" fmla="*/ 48234429 w 152"/>
                  <a:gd name="T85" fmla="*/ 88309674 h 166"/>
                  <a:gd name="T86" fmla="*/ 56098713 w 152"/>
                  <a:gd name="T87" fmla="*/ 89959363 h 166"/>
                  <a:gd name="T88" fmla="*/ 56098713 w 152"/>
                  <a:gd name="T89" fmla="*/ 71719764 h 166"/>
                  <a:gd name="T90" fmla="*/ 72876035 w 152"/>
                  <a:gd name="T91" fmla="*/ 92137166 h 166"/>
                  <a:gd name="T92" fmla="*/ 75497474 w 152"/>
                  <a:gd name="T93" fmla="*/ 89410130 h 166"/>
                  <a:gd name="T94" fmla="*/ 79167488 w 152"/>
                  <a:gd name="T95" fmla="*/ 87749528 h 166"/>
                  <a:gd name="T96" fmla="*/ 62914423 w 152"/>
                  <a:gd name="T97" fmla="*/ 67740777 h 166"/>
                  <a:gd name="T98" fmla="*/ 79691776 w 152"/>
                  <a:gd name="T99" fmla="*/ 71172072 h 166"/>
                  <a:gd name="T100" fmla="*/ 79691776 w 152"/>
                  <a:gd name="T101" fmla="*/ 63345419 h 166"/>
                  <a:gd name="T102" fmla="*/ 58720152 w 152"/>
                  <a:gd name="T103" fmla="*/ 58376869 h 166"/>
                  <a:gd name="T104" fmla="*/ 54525850 w 152"/>
                  <a:gd name="T105" fmla="*/ 64443918 h 166"/>
                  <a:gd name="T106" fmla="*/ 50855836 w 152"/>
                  <a:gd name="T107" fmla="*/ 50053444 h 166"/>
                  <a:gd name="T108" fmla="*/ 47710141 w 152"/>
                  <a:gd name="T109" fmla="*/ 39867147 h 166"/>
                  <a:gd name="T110" fmla="*/ 31981515 w 152"/>
                  <a:gd name="T111" fmla="*/ 36571363 h 166"/>
                  <a:gd name="T112" fmla="*/ 28835804 w 152"/>
                  <a:gd name="T113" fmla="*/ 42633405 h 166"/>
                  <a:gd name="T114" fmla="*/ 32505803 w 152"/>
                  <a:gd name="T115" fmla="*/ 52270309 h 166"/>
                  <a:gd name="T116" fmla="*/ 47710141 w 152"/>
                  <a:gd name="T117" fmla="*/ 55574181 h 166"/>
                  <a:gd name="T118" fmla="*/ 50855836 w 152"/>
                  <a:gd name="T119" fmla="*/ 50053444 h 16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2"/>
                  <a:gd name="T181" fmla="*/ 0 h 166"/>
                  <a:gd name="T182" fmla="*/ 152 w 152"/>
                  <a:gd name="T183" fmla="*/ 166 h 16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2" h="166">
                    <a:moveTo>
                      <a:pt x="48" y="51"/>
                    </a:moveTo>
                    <a:cubicBezTo>
                      <a:pt x="52" y="48"/>
                      <a:pt x="56" y="46"/>
                      <a:pt x="60" y="45"/>
                    </a:cubicBezTo>
                    <a:cubicBezTo>
                      <a:pt x="60" y="7"/>
                      <a:pt x="60" y="7"/>
                      <a:pt x="60" y="7"/>
                    </a:cubicBezTo>
                    <a:cubicBezTo>
                      <a:pt x="59" y="7"/>
                      <a:pt x="48" y="5"/>
                      <a:pt x="45" y="4"/>
                    </a:cubicBezTo>
                    <a:cubicBezTo>
                      <a:pt x="45" y="7"/>
                      <a:pt x="45" y="37"/>
                      <a:pt x="45" y="37"/>
                    </a:cubicBezTo>
                    <a:cubicBezTo>
                      <a:pt x="45" y="37"/>
                      <a:pt x="15" y="2"/>
                      <a:pt x="13" y="0"/>
                    </a:cubicBezTo>
                    <a:cubicBezTo>
                      <a:pt x="12" y="2"/>
                      <a:pt x="10" y="4"/>
                      <a:pt x="9" y="5"/>
                    </a:cubicBezTo>
                    <a:cubicBezTo>
                      <a:pt x="6" y="7"/>
                      <a:pt x="4" y="8"/>
                      <a:pt x="1" y="9"/>
                    </a:cubicBezTo>
                    <a:cubicBezTo>
                      <a:pt x="3" y="11"/>
                      <a:pt x="32" y="45"/>
                      <a:pt x="32" y="45"/>
                    </a:cubicBezTo>
                    <a:cubicBezTo>
                      <a:pt x="32" y="45"/>
                      <a:pt x="3" y="39"/>
                      <a:pt x="0" y="38"/>
                    </a:cubicBezTo>
                    <a:cubicBezTo>
                      <a:pt x="0" y="53"/>
                      <a:pt x="0" y="53"/>
                      <a:pt x="0" y="53"/>
                    </a:cubicBezTo>
                    <a:cubicBezTo>
                      <a:pt x="2" y="53"/>
                      <a:pt x="38" y="60"/>
                      <a:pt x="40" y="61"/>
                    </a:cubicBezTo>
                    <a:cubicBezTo>
                      <a:pt x="42" y="57"/>
                      <a:pt x="45" y="53"/>
                      <a:pt x="48" y="51"/>
                    </a:cubicBezTo>
                    <a:close/>
                    <a:moveTo>
                      <a:pt x="48" y="104"/>
                    </a:moveTo>
                    <a:cubicBezTo>
                      <a:pt x="44" y="100"/>
                      <a:pt x="42" y="96"/>
                      <a:pt x="40" y="91"/>
                    </a:cubicBezTo>
                    <a:cubicBezTo>
                      <a:pt x="38" y="90"/>
                      <a:pt x="3" y="83"/>
                      <a:pt x="0" y="83"/>
                    </a:cubicBezTo>
                    <a:cubicBezTo>
                      <a:pt x="0" y="85"/>
                      <a:pt x="0" y="95"/>
                      <a:pt x="0" y="97"/>
                    </a:cubicBezTo>
                    <a:cubicBezTo>
                      <a:pt x="2" y="98"/>
                      <a:pt x="34" y="104"/>
                      <a:pt x="34" y="104"/>
                    </a:cubicBezTo>
                    <a:cubicBezTo>
                      <a:pt x="34" y="104"/>
                      <a:pt x="5" y="126"/>
                      <a:pt x="2" y="128"/>
                    </a:cubicBezTo>
                    <a:cubicBezTo>
                      <a:pt x="5" y="130"/>
                      <a:pt x="7" y="132"/>
                      <a:pt x="9" y="134"/>
                    </a:cubicBezTo>
                    <a:cubicBezTo>
                      <a:pt x="11" y="136"/>
                      <a:pt x="13" y="139"/>
                      <a:pt x="15" y="142"/>
                    </a:cubicBezTo>
                    <a:cubicBezTo>
                      <a:pt x="17" y="141"/>
                      <a:pt x="45" y="119"/>
                      <a:pt x="45" y="119"/>
                    </a:cubicBezTo>
                    <a:cubicBezTo>
                      <a:pt x="45" y="119"/>
                      <a:pt x="45" y="147"/>
                      <a:pt x="45" y="150"/>
                    </a:cubicBezTo>
                    <a:cubicBezTo>
                      <a:pt x="47" y="150"/>
                      <a:pt x="58" y="152"/>
                      <a:pt x="60" y="153"/>
                    </a:cubicBezTo>
                    <a:cubicBezTo>
                      <a:pt x="60" y="150"/>
                      <a:pt x="60" y="116"/>
                      <a:pt x="60" y="115"/>
                    </a:cubicBezTo>
                    <a:cubicBezTo>
                      <a:pt x="56" y="112"/>
                      <a:pt x="52" y="109"/>
                      <a:pt x="48" y="104"/>
                    </a:cubicBezTo>
                    <a:close/>
                    <a:moveTo>
                      <a:pt x="92" y="51"/>
                    </a:moveTo>
                    <a:cubicBezTo>
                      <a:pt x="96" y="54"/>
                      <a:pt x="100" y="58"/>
                      <a:pt x="104" y="62"/>
                    </a:cubicBezTo>
                    <a:cubicBezTo>
                      <a:pt x="108" y="66"/>
                      <a:pt x="110" y="71"/>
                      <a:pt x="112" y="76"/>
                    </a:cubicBezTo>
                    <a:cubicBezTo>
                      <a:pt x="114" y="76"/>
                      <a:pt x="150" y="83"/>
                      <a:pt x="152" y="84"/>
                    </a:cubicBezTo>
                    <a:cubicBezTo>
                      <a:pt x="152" y="81"/>
                      <a:pt x="152" y="71"/>
                      <a:pt x="152" y="69"/>
                    </a:cubicBezTo>
                    <a:cubicBezTo>
                      <a:pt x="150" y="69"/>
                      <a:pt x="118" y="62"/>
                      <a:pt x="118" y="62"/>
                    </a:cubicBezTo>
                    <a:cubicBezTo>
                      <a:pt x="118" y="62"/>
                      <a:pt x="147" y="40"/>
                      <a:pt x="150" y="39"/>
                    </a:cubicBezTo>
                    <a:cubicBezTo>
                      <a:pt x="147" y="37"/>
                      <a:pt x="145" y="35"/>
                      <a:pt x="143" y="33"/>
                    </a:cubicBezTo>
                    <a:cubicBezTo>
                      <a:pt x="141" y="30"/>
                      <a:pt x="139" y="27"/>
                      <a:pt x="137" y="24"/>
                    </a:cubicBezTo>
                    <a:cubicBezTo>
                      <a:pt x="135" y="26"/>
                      <a:pt x="107" y="47"/>
                      <a:pt x="107" y="47"/>
                    </a:cubicBezTo>
                    <a:cubicBezTo>
                      <a:pt x="107" y="47"/>
                      <a:pt x="107" y="19"/>
                      <a:pt x="107" y="17"/>
                    </a:cubicBezTo>
                    <a:cubicBezTo>
                      <a:pt x="105" y="16"/>
                      <a:pt x="94" y="14"/>
                      <a:pt x="92" y="13"/>
                    </a:cubicBezTo>
                    <a:cubicBezTo>
                      <a:pt x="92" y="16"/>
                      <a:pt x="92" y="25"/>
                      <a:pt x="92" y="25"/>
                    </a:cubicBezTo>
                    <a:cubicBezTo>
                      <a:pt x="92" y="25"/>
                      <a:pt x="92" y="50"/>
                      <a:pt x="92" y="51"/>
                    </a:cubicBezTo>
                    <a:close/>
                    <a:moveTo>
                      <a:pt x="104" y="116"/>
                    </a:moveTo>
                    <a:cubicBezTo>
                      <a:pt x="100" y="118"/>
                      <a:pt x="96" y="120"/>
                      <a:pt x="92" y="121"/>
                    </a:cubicBezTo>
                    <a:cubicBezTo>
                      <a:pt x="92" y="123"/>
                      <a:pt x="92" y="157"/>
                      <a:pt x="92" y="159"/>
                    </a:cubicBezTo>
                    <a:cubicBezTo>
                      <a:pt x="93" y="160"/>
                      <a:pt x="104" y="162"/>
                      <a:pt x="107" y="162"/>
                    </a:cubicBezTo>
                    <a:cubicBezTo>
                      <a:pt x="107" y="159"/>
                      <a:pt x="107" y="129"/>
                      <a:pt x="107" y="129"/>
                    </a:cubicBezTo>
                    <a:cubicBezTo>
                      <a:pt x="107" y="129"/>
                      <a:pt x="137" y="164"/>
                      <a:pt x="139" y="166"/>
                    </a:cubicBezTo>
                    <a:cubicBezTo>
                      <a:pt x="140" y="164"/>
                      <a:pt x="142" y="163"/>
                      <a:pt x="144" y="161"/>
                    </a:cubicBezTo>
                    <a:cubicBezTo>
                      <a:pt x="146" y="160"/>
                      <a:pt x="148" y="159"/>
                      <a:pt x="151" y="158"/>
                    </a:cubicBezTo>
                    <a:cubicBezTo>
                      <a:pt x="149" y="155"/>
                      <a:pt x="120" y="122"/>
                      <a:pt x="120" y="122"/>
                    </a:cubicBezTo>
                    <a:cubicBezTo>
                      <a:pt x="120" y="122"/>
                      <a:pt x="149" y="128"/>
                      <a:pt x="152" y="128"/>
                    </a:cubicBezTo>
                    <a:cubicBezTo>
                      <a:pt x="152" y="114"/>
                      <a:pt x="152" y="114"/>
                      <a:pt x="152" y="114"/>
                    </a:cubicBezTo>
                    <a:cubicBezTo>
                      <a:pt x="150" y="113"/>
                      <a:pt x="114" y="106"/>
                      <a:pt x="112" y="105"/>
                    </a:cubicBezTo>
                    <a:cubicBezTo>
                      <a:pt x="110" y="109"/>
                      <a:pt x="107" y="113"/>
                      <a:pt x="104" y="116"/>
                    </a:cubicBezTo>
                    <a:close/>
                    <a:moveTo>
                      <a:pt x="97" y="90"/>
                    </a:moveTo>
                    <a:cubicBezTo>
                      <a:pt x="97" y="84"/>
                      <a:pt x="95" y="77"/>
                      <a:pt x="91" y="72"/>
                    </a:cubicBezTo>
                    <a:cubicBezTo>
                      <a:pt x="82" y="63"/>
                      <a:pt x="69" y="60"/>
                      <a:pt x="61" y="66"/>
                    </a:cubicBezTo>
                    <a:cubicBezTo>
                      <a:pt x="58" y="69"/>
                      <a:pt x="56" y="72"/>
                      <a:pt x="55" y="77"/>
                    </a:cubicBezTo>
                    <a:cubicBezTo>
                      <a:pt x="55" y="83"/>
                      <a:pt x="57" y="89"/>
                      <a:pt x="62" y="94"/>
                    </a:cubicBezTo>
                    <a:cubicBezTo>
                      <a:pt x="70" y="103"/>
                      <a:pt x="83" y="106"/>
                      <a:pt x="91" y="100"/>
                    </a:cubicBezTo>
                    <a:cubicBezTo>
                      <a:pt x="94" y="98"/>
                      <a:pt x="96" y="94"/>
                      <a:pt x="97" y="90"/>
                    </a:cubicBezTo>
                    <a:close/>
                  </a:path>
                </a:pathLst>
              </a:custGeom>
              <a:solidFill>
                <a:srgbClr val="0B3C68"/>
              </a:solidFill>
              <a:ln w="9525">
                <a:noFill/>
                <a:round/>
                <a:headEnd/>
                <a:tailEnd/>
              </a:ln>
            </p:spPr>
            <p:txBody>
              <a:bodyPr/>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141" name="Freeform 242"/>
              <p:cNvSpPr>
                <a:spLocks noChangeAspect="1" noEditPoints="1"/>
              </p:cNvSpPr>
              <p:nvPr/>
            </p:nvSpPr>
            <p:spPr bwMode="auto">
              <a:xfrm>
                <a:off x="2198" y="1613"/>
                <a:ext cx="306" cy="333"/>
              </a:xfrm>
              <a:custGeom>
                <a:avLst/>
                <a:gdLst>
                  <a:gd name="T0" fmla="*/ 25690078 w 153"/>
                  <a:gd name="T1" fmla="*/ 27703656 h 166"/>
                  <a:gd name="T2" fmla="*/ 31981515 w 153"/>
                  <a:gd name="T3" fmla="*/ 24951568 h 166"/>
                  <a:gd name="T4" fmla="*/ 31981515 w 153"/>
                  <a:gd name="T5" fmla="*/ 3842198 h 166"/>
                  <a:gd name="T6" fmla="*/ 24117230 w 153"/>
                  <a:gd name="T7" fmla="*/ 1642956 h 166"/>
                  <a:gd name="T8" fmla="*/ 24117230 w 153"/>
                  <a:gd name="T9" fmla="*/ 19873714 h 166"/>
                  <a:gd name="T10" fmla="*/ 7340031 w 153"/>
                  <a:gd name="T11" fmla="*/ 0 h 166"/>
                  <a:gd name="T12" fmla="*/ 4718592 w 153"/>
                  <a:gd name="T13" fmla="*/ 2190936 h 166"/>
                  <a:gd name="T14" fmla="*/ 1048576 w 153"/>
                  <a:gd name="T15" fmla="*/ 4395071 h 166"/>
                  <a:gd name="T16" fmla="*/ 17301505 w 153"/>
                  <a:gd name="T17" fmla="*/ 24404871 h 166"/>
                  <a:gd name="T18" fmla="*/ 0 w 153"/>
                  <a:gd name="T19" fmla="*/ 20982916 h 166"/>
                  <a:gd name="T20" fmla="*/ 0 w 153"/>
                  <a:gd name="T21" fmla="*/ 28825729 h 166"/>
                  <a:gd name="T22" fmla="*/ 20971520 w 153"/>
                  <a:gd name="T23" fmla="*/ 33220814 h 166"/>
                  <a:gd name="T24" fmla="*/ 25690078 w 153"/>
                  <a:gd name="T25" fmla="*/ 27703656 h 166"/>
                  <a:gd name="T26" fmla="*/ 25165790 w 153"/>
                  <a:gd name="T27" fmla="*/ 57825100 h 166"/>
                  <a:gd name="T28" fmla="*/ 20971520 w 153"/>
                  <a:gd name="T29" fmla="*/ 50053444 h 166"/>
                  <a:gd name="T30" fmla="*/ 0 w 153"/>
                  <a:gd name="T31" fmla="*/ 45385958 h 166"/>
                  <a:gd name="T32" fmla="*/ 0 w 153"/>
                  <a:gd name="T33" fmla="*/ 53912263 h 166"/>
                  <a:gd name="T34" fmla="*/ 17825793 w 153"/>
                  <a:gd name="T35" fmla="*/ 57825100 h 166"/>
                  <a:gd name="T36" fmla="*/ 1572864 w 153"/>
                  <a:gd name="T37" fmla="*/ 70610899 h 166"/>
                  <a:gd name="T38" fmla="*/ 4718592 w 153"/>
                  <a:gd name="T39" fmla="*/ 73906426 h 166"/>
                  <a:gd name="T40" fmla="*/ 7864315 w 153"/>
                  <a:gd name="T41" fmla="*/ 78882840 h 166"/>
                  <a:gd name="T42" fmla="*/ 24117230 w 153"/>
                  <a:gd name="T43" fmla="*/ 66097234 h 166"/>
                  <a:gd name="T44" fmla="*/ 24117230 w 153"/>
                  <a:gd name="T45" fmla="*/ 82794040 h 166"/>
                  <a:gd name="T46" fmla="*/ 31981515 w 153"/>
                  <a:gd name="T47" fmla="*/ 84438017 h 166"/>
                  <a:gd name="T48" fmla="*/ 31981515 w 153"/>
                  <a:gd name="T49" fmla="*/ 63345419 h 166"/>
                  <a:gd name="T50" fmla="*/ 25165790 w 153"/>
                  <a:gd name="T51" fmla="*/ 57825100 h 166"/>
                  <a:gd name="T52" fmla="*/ 48234429 w 153"/>
                  <a:gd name="T53" fmla="*/ 28247064 h 166"/>
                  <a:gd name="T54" fmla="*/ 55050138 w 153"/>
                  <a:gd name="T55" fmla="*/ 33768675 h 166"/>
                  <a:gd name="T56" fmla="*/ 59244440 w 153"/>
                  <a:gd name="T57" fmla="*/ 41543508 h 166"/>
                  <a:gd name="T58" fmla="*/ 80216064 w 153"/>
                  <a:gd name="T59" fmla="*/ 46206822 h 166"/>
                  <a:gd name="T60" fmla="*/ 80216064 w 153"/>
                  <a:gd name="T61" fmla="*/ 38222625 h 166"/>
                  <a:gd name="T62" fmla="*/ 62390135 w 153"/>
                  <a:gd name="T63" fmla="*/ 34312965 h 166"/>
                  <a:gd name="T64" fmla="*/ 78643201 w 153"/>
                  <a:gd name="T65" fmla="*/ 20982916 h 166"/>
                  <a:gd name="T66" fmla="*/ 75497474 w 153"/>
                  <a:gd name="T67" fmla="*/ 17686330 h 166"/>
                  <a:gd name="T68" fmla="*/ 72351747 w 153"/>
                  <a:gd name="T69" fmla="*/ 12709975 h 166"/>
                  <a:gd name="T70" fmla="*/ 56098714 w 153"/>
                  <a:gd name="T71" fmla="*/ 25496501 h 166"/>
                  <a:gd name="T72" fmla="*/ 56098714 w 153"/>
                  <a:gd name="T73" fmla="*/ 8816613 h 166"/>
                  <a:gd name="T74" fmla="*/ 48234429 w 153"/>
                  <a:gd name="T75" fmla="*/ 7163223 h 166"/>
                  <a:gd name="T76" fmla="*/ 48234429 w 153"/>
                  <a:gd name="T77" fmla="*/ 13262763 h 166"/>
                  <a:gd name="T78" fmla="*/ 48234429 w 153"/>
                  <a:gd name="T79" fmla="*/ 28247064 h 166"/>
                  <a:gd name="T80" fmla="*/ 54525850 w 153"/>
                  <a:gd name="T81" fmla="*/ 63898536 h 166"/>
                  <a:gd name="T82" fmla="*/ 48234429 w 153"/>
                  <a:gd name="T83" fmla="*/ 66641717 h 166"/>
                  <a:gd name="T84" fmla="*/ 48234429 w 153"/>
                  <a:gd name="T85" fmla="*/ 88309674 h 166"/>
                  <a:gd name="T86" fmla="*/ 56098714 w 153"/>
                  <a:gd name="T87" fmla="*/ 89959363 h 166"/>
                  <a:gd name="T88" fmla="*/ 56098714 w 153"/>
                  <a:gd name="T89" fmla="*/ 71719764 h 166"/>
                  <a:gd name="T90" fmla="*/ 72876035 w 153"/>
                  <a:gd name="T91" fmla="*/ 92137166 h 166"/>
                  <a:gd name="T92" fmla="*/ 75497474 w 153"/>
                  <a:gd name="T93" fmla="*/ 89410130 h 166"/>
                  <a:gd name="T94" fmla="*/ 79167488 w 153"/>
                  <a:gd name="T95" fmla="*/ 87207163 h 166"/>
                  <a:gd name="T96" fmla="*/ 62914423 w 153"/>
                  <a:gd name="T97" fmla="*/ 67196085 h 166"/>
                  <a:gd name="T98" fmla="*/ 80216064 w 153"/>
                  <a:gd name="T99" fmla="*/ 71172072 h 166"/>
                  <a:gd name="T100" fmla="*/ 80216064 w 153"/>
                  <a:gd name="T101" fmla="*/ 62763833 h 166"/>
                  <a:gd name="T102" fmla="*/ 59244440 w 153"/>
                  <a:gd name="T103" fmla="*/ 58376869 h 166"/>
                  <a:gd name="T104" fmla="*/ 54525850 w 153"/>
                  <a:gd name="T105" fmla="*/ 63898536 h 166"/>
                  <a:gd name="T106" fmla="*/ 50855836 w 153"/>
                  <a:gd name="T107" fmla="*/ 49501579 h 166"/>
                  <a:gd name="T108" fmla="*/ 47710141 w 153"/>
                  <a:gd name="T109" fmla="*/ 39867147 h 166"/>
                  <a:gd name="T110" fmla="*/ 32505803 w 153"/>
                  <a:gd name="T111" fmla="*/ 36571363 h 166"/>
                  <a:gd name="T112" fmla="*/ 29360092 w 153"/>
                  <a:gd name="T113" fmla="*/ 42092228 h 166"/>
                  <a:gd name="T114" fmla="*/ 32505803 w 153"/>
                  <a:gd name="T115" fmla="*/ 51725601 h 166"/>
                  <a:gd name="T116" fmla="*/ 47710141 w 153"/>
                  <a:gd name="T117" fmla="*/ 55574181 h 166"/>
                  <a:gd name="T118" fmla="*/ 50855836 w 153"/>
                  <a:gd name="T119" fmla="*/ 49501579 h 16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3"/>
                  <a:gd name="T181" fmla="*/ 0 h 166"/>
                  <a:gd name="T182" fmla="*/ 153 w 153"/>
                  <a:gd name="T183" fmla="*/ 166 h 16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3" h="166">
                    <a:moveTo>
                      <a:pt x="49" y="50"/>
                    </a:moveTo>
                    <a:cubicBezTo>
                      <a:pt x="52" y="48"/>
                      <a:pt x="56" y="46"/>
                      <a:pt x="61" y="45"/>
                    </a:cubicBezTo>
                    <a:cubicBezTo>
                      <a:pt x="61" y="7"/>
                      <a:pt x="61" y="7"/>
                      <a:pt x="61" y="7"/>
                    </a:cubicBezTo>
                    <a:cubicBezTo>
                      <a:pt x="59" y="6"/>
                      <a:pt x="48" y="4"/>
                      <a:pt x="46" y="3"/>
                    </a:cubicBezTo>
                    <a:cubicBezTo>
                      <a:pt x="46" y="7"/>
                      <a:pt x="46" y="36"/>
                      <a:pt x="46" y="36"/>
                    </a:cubicBezTo>
                    <a:cubicBezTo>
                      <a:pt x="46" y="36"/>
                      <a:pt x="16" y="2"/>
                      <a:pt x="14" y="0"/>
                    </a:cubicBezTo>
                    <a:cubicBezTo>
                      <a:pt x="12" y="1"/>
                      <a:pt x="11" y="3"/>
                      <a:pt x="9" y="4"/>
                    </a:cubicBezTo>
                    <a:cubicBezTo>
                      <a:pt x="7" y="6"/>
                      <a:pt x="4" y="7"/>
                      <a:pt x="2" y="8"/>
                    </a:cubicBezTo>
                    <a:cubicBezTo>
                      <a:pt x="4" y="11"/>
                      <a:pt x="33" y="44"/>
                      <a:pt x="33" y="44"/>
                    </a:cubicBezTo>
                    <a:cubicBezTo>
                      <a:pt x="33" y="44"/>
                      <a:pt x="3" y="38"/>
                      <a:pt x="0" y="38"/>
                    </a:cubicBezTo>
                    <a:cubicBezTo>
                      <a:pt x="0" y="52"/>
                      <a:pt x="0" y="52"/>
                      <a:pt x="0" y="52"/>
                    </a:cubicBezTo>
                    <a:cubicBezTo>
                      <a:pt x="2" y="53"/>
                      <a:pt x="39" y="60"/>
                      <a:pt x="40" y="60"/>
                    </a:cubicBezTo>
                    <a:cubicBezTo>
                      <a:pt x="42" y="56"/>
                      <a:pt x="45" y="53"/>
                      <a:pt x="49" y="50"/>
                    </a:cubicBezTo>
                    <a:close/>
                    <a:moveTo>
                      <a:pt x="48" y="104"/>
                    </a:moveTo>
                    <a:cubicBezTo>
                      <a:pt x="45" y="100"/>
                      <a:pt x="42" y="95"/>
                      <a:pt x="40" y="90"/>
                    </a:cubicBezTo>
                    <a:cubicBezTo>
                      <a:pt x="39" y="90"/>
                      <a:pt x="3" y="83"/>
                      <a:pt x="0" y="82"/>
                    </a:cubicBezTo>
                    <a:cubicBezTo>
                      <a:pt x="0" y="85"/>
                      <a:pt x="0" y="95"/>
                      <a:pt x="0" y="97"/>
                    </a:cubicBezTo>
                    <a:cubicBezTo>
                      <a:pt x="2" y="97"/>
                      <a:pt x="34" y="104"/>
                      <a:pt x="34" y="104"/>
                    </a:cubicBezTo>
                    <a:cubicBezTo>
                      <a:pt x="34" y="104"/>
                      <a:pt x="6" y="125"/>
                      <a:pt x="3" y="127"/>
                    </a:cubicBezTo>
                    <a:cubicBezTo>
                      <a:pt x="5" y="129"/>
                      <a:pt x="7" y="131"/>
                      <a:pt x="9" y="133"/>
                    </a:cubicBezTo>
                    <a:cubicBezTo>
                      <a:pt x="12" y="136"/>
                      <a:pt x="13" y="139"/>
                      <a:pt x="15" y="142"/>
                    </a:cubicBezTo>
                    <a:cubicBezTo>
                      <a:pt x="17" y="140"/>
                      <a:pt x="46" y="119"/>
                      <a:pt x="46" y="119"/>
                    </a:cubicBezTo>
                    <a:cubicBezTo>
                      <a:pt x="46" y="119"/>
                      <a:pt x="46" y="147"/>
                      <a:pt x="46" y="149"/>
                    </a:cubicBezTo>
                    <a:cubicBezTo>
                      <a:pt x="47" y="150"/>
                      <a:pt x="58" y="152"/>
                      <a:pt x="61" y="152"/>
                    </a:cubicBezTo>
                    <a:cubicBezTo>
                      <a:pt x="61" y="149"/>
                      <a:pt x="61" y="116"/>
                      <a:pt x="61" y="114"/>
                    </a:cubicBezTo>
                    <a:cubicBezTo>
                      <a:pt x="56" y="112"/>
                      <a:pt x="52" y="108"/>
                      <a:pt x="48" y="104"/>
                    </a:cubicBezTo>
                    <a:close/>
                    <a:moveTo>
                      <a:pt x="92" y="51"/>
                    </a:moveTo>
                    <a:cubicBezTo>
                      <a:pt x="97" y="54"/>
                      <a:pt x="101" y="57"/>
                      <a:pt x="105" y="61"/>
                    </a:cubicBezTo>
                    <a:cubicBezTo>
                      <a:pt x="108" y="66"/>
                      <a:pt x="111" y="70"/>
                      <a:pt x="113" y="75"/>
                    </a:cubicBezTo>
                    <a:cubicBezTo>
                      <a:pt x="114" y="75"/>
                      <a:pt x="150" y="83"/>
                      <a:pt x="153" y="83"/>
                    </a:cubicBezTo>
                    <a:cubicBezTo>
                      <a:pt x="153" y="80"/>
                      <a:pt x="153" y="71"/>
                      <a:pt x="153" y="69"/>
                    </a:cubicBezTo>
                    <a:cubicBezTo>
                      <a:pt x="151" y="68"/>
                      <a:pt x="119" y="62"/>
                      <a:pt x="119" y="62"/>
                    </a:cubicBezTo>
                    <a:cubicBezTo>
                      <a:pt x="119" y="62"/>
                      <a:pt x="147" y="40"/>
                      <a:pt x="150" y="38"/>
                    </a:cubicBezTo>
                    <a:cubicBezTo>
                      <a:pt x="148" y="36"/>
                      <a:pt x="146" y="34"/>
                      <a:pt x="144" y="32"/>
                    </a:cubicBezTo>
                    <a:cubicBezTo>
                      <a:pt x="141" y="29"/>
                      <a:pt x="140" y="26"/>
                      <a:pt x="138" y="23"/>
                    </a:cubicBezTo>
                    <a:cubicBezTo>
                      <a:pt x="136" y="25"/>
                      <a:pt x="107" y="46"/>
                      <a:pt x="107" y="46"/>
                    </a:cubicBezTo>
                    <a:cubicBezTo>
                      <a:pt x="107" y="46"/>
                      <a:pt x="107" y="18"/>
                      <a:pt x="107" y="16"/>
                    </a:cubicBezTo>
                    <a:cubicBezTo>
                      <a:pt x="106" y="16"/>
                      <a:pt x="95" y="13"/>
                      <a:pt x="92" y="13"/>
                    </a:cubicBezTo>
                    <a:cubicBezTo>
                      <a:pt x="92" y="16"/>
                      <a:pt x="92" y="24"/>
                      <a:pt x="92" y="24"/>
                    </a:cubicBezTo>
                    <a:cubicBezTo>
                      <a:pt x="92" y="24"/>
                      <a:pt x="92" y="49"/>
                      <a:pt x="92" y="51"/>
                    </a:cubicBezTo>
                    <a:close/>
                    <a:moveTo>
                      <a:pt x="104" y="115"/>
                    </a:moveTo>
                    <a:cubicBezTo>
                      <a:pt x="101" y="118"/>
                      <a:pt x="97" y="119"/>
                      <a:pt x="92" y="120"/>
                    </a:cubicBezTo>
                    <a:cubicBezTo>
                      <a:pt x="92" y="122"/>
                      <a:pt x="92" y="156"/>
                      <a:pt x="92" y="159"/>
                    </a:cubicBezTo>
                    <a:cubicBezTo>
                      <a:pt x="94" y="159"/>
                      <a:pt x="105" y="161"/>
                      <a:pt x="107" y="162"/>
                    </a:cubicBezTo>
                    <a:cubicBezTo>
                      <a:pt x="107" y="159"/>
                      <a:pt x="107" y="129"/>
                      <a:pt x="107" y="129"/>
                    </a:cubicBezTo>
                    <a:cubicBezTo>
                      <a:pt x="107" y="129"/>
                      <a:pt x="137" y="163"/>
                      <a:pt x="139" y="166"/>
                    </a:cubicBezTo>
                    <a:cubicBezTo>
                      <a:pt x="141" y="164"/>
                      <a:pt x="142" y="162"/>
                      <a:pt x="144" y="161"/>
                    </a:cubicBezTo>
                    <a:cubicBezTo>
                      <a:pt x="146" y="159"/>
                      <a:pt x="149" y="158"/>
                      <a:pt x="151" y="157"/>
                    </a:cubicBezTo>
                    <a:cubicBezTo>
                      <a:pt x="149" y="154"/>
                      <a:pt x="120" y="121"/>
                      <a:pt x="120" y="121"/>
                    </a:cubicBezTo>
                    <a:cubicBezTo>
                      <a:pt x="120" y="121"/>
                      <a:pt x="150" y="127"/>
                      <a:pt x="153" y="128"/>
                    </a:cubicBezTo>
                    <a:cubicBezTo>
                      <a:pt x="153" y="113"/>
                      <a:pt x="153" y="113"/>
                      <a:pt x="153" y="113"/>
                    </a:cubicBezTo>
                    <a:cubicBezTo>
                      <a:pt x="151" y="113"/>
                      <a:pt x="114" y="105"/>
                      <a:pt x="113" y="105"/>
                    </a:cubicBezTo>
                    <a:cubicBezTo>
                      <a:pt x="111" y="109"/>
                      <a:pt x="108" y="112"/>
                      <a:pt x="104" y="115"/>
                    </a:cubicBezTo>
                    <a:close/>
                    <a:moveTo>
                      <a:pt x="97" y="89"/>
                    </a:moveTo>
                    <a:cubicBezTo>
                      <a:pt x="98" y="83"/>
                      <a:pt x="95" y="77"/>
                      <a:pt x="91" y="72"/>
                    </a:cubicBezTo>
                    <a:cubicBezTo>
                      <a:pt x="83" y="62"/>
                      <a:pt x="70" y="60"/>
                      <a:pt x="62" y="66"/>
                    </a:cubicBezTo>
                    <a:cubicBezTo>
                      <a:pt x="58" y="68"/>
                      <a:pt x="56" y="72"/>
                      <a:pt x="56" y="76"/>
                    </a:cubicBezTo>
                    <a:cubicBezTo>
                      <a:pt x="55" y="82"/>
                      <a:pt x="58" y="88"/>
                      <a:pt x="62" y="93"/>
                    </a:cubicBezTo>
                    <a:cubicBezTo>
                      <a:pt x="70" y="103"/>
                      <a:pt x="83" y="106"/>
                      <a:pt x="91" y="100"/>
                    </a:cubicBezTo>
                    <a:cubicBezTo>
                      <a:pt x="95" y="97"/>
                      <a:pt x="97" y="93"/>
                      <a:pt x="97" y="89"/>
                    </a:cubicBezTo>
                    <a:close/>
                  </a:path>
                </a:pathLst>
              </a:custGeom>
              <a:solidFill>
                <a:srgbClr val="FFFFFF"/>
              </a:solidFill>
              <a:ln w="9525">
                <a:noFill/>
                <a:round/>
                <a:headEnd/>
                <a:tailEnd/>
              </a:ln>
            </p:spPr>
            <p:txBody>
              <a:bodyPr/>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grpSp>
        <p:grpSp>
          <p:nvGrpSpPr>
            <p:cNvPr id="6" name="Group 243"/>
            <p:cNvGrpSpPr>
              <a:grpSpLocks noChangeAspect="1"/>
            </p:cNvGrpSpPr>
            <p:nvPr/>
          </p:nvGrpSpPr>
          <p:grpSpPr bwMode="auto">
            <a:xfrm>
              <a:off x="9485940" y="2189315"/>
              <a:ext cx="421936" cy="335936"/>
              <a:chOff x="2138" y="1507"/>
              <a:chExt cx="498" cy="521"/>
            </a:xfrm>
          </p:grpSpPr>
          <p:sp>
            <p:nvSpPr>
              <p:cNvPr id="143" name="Freeform 244"/>
              <p:cNvSpPr>
                <a:spLocks noChangeAspect="1"/>
              </p:cNvSpPr>
              <p:nvPr/>
            </p:nvSpPr>
            <p:spPr bwMode="auto">
              <a:xfrm>
                <a:off x="2550" y="1575"/>
                <a:ext cx="86" cy="453"/>
              </a:xfrm>
              <a:custGeom>
                <a:avLst/>
                <a:gdLst>
                  <a:gd name="T0" fmla="*/ 22020096 w 43"/>
                  <a:gd name="T1" fmla="*/ 3246687 h 226"/>
                  <a:gd name="T2" fmla="*/ 2621440 w 43"/>
                  <a:gd name="T3" fmla="*/ 11962809 h 226"/>
                  <a:gd name="T4" fmla="*/ 0 w 43"/>
                  <a:gd name="T5" fmla="*/ 120861426 h 226"/>
                  <a:gd name="T6" fmla="*/ 5242880 w 43"/>
                  <a:gd name="T7" fmla="*/ 118695750 h 226"/>
                  <a:gd name="T8" fmla="*/ 19922945 w 43"/>
                  <a:gd name="T9" fmla="*/ 103960313 h 226"/>
                  <a:gd name="T10" fmla="*/ 22544384 w 43"/>
                  <a:gd name="T11" fmla="*/ 96878185 h 226"/>
                  <a:gd name="T12" fmla="*/ 22544384 w 43"/>
                  <a:gd name="T13" fmla="*/ 9240785 h 226"/>
                  <a:gd name="T14" fmla="*/ 22020096 w 43"/>
                  <a:gd name="T15" fmla="*/ 3246687 h 226"/>
                  <a:gd name="T16" fmla="*/ 0 60000 65536"/>
                  <a:gd name="T17" fmla="*/ 0 60000 65536"/>
                  <a:gd name="T18" fmla="*/ 0 60000 65536"/>
                  <a:gd name="T19" fmla="*/ 0 60000 65536"/>
                  <a:gd name="T20" fmla="*/ 0 60000 65536"/>
                  <a:gd name="T21" fmla="*/ 0 60000 65536"/>
                  <a:gd name="T22" fmla="*/ 0 60000 65536"/>
                  <a:gd name="T23" fmla="*/ 0 60000 65536"/>
                  <a:gd name="T24" fmla="*/ 0 w 43"/>
                  <a:gd name="T25" fmla="*/ 0 h 226"/>
                  <a:gd name="T26" fmla="*/ 43 w 43"/>
                  <a:gd name="T27" fmla="*/ 226 h 2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 h="226">
                    <a:moveTo>
                      <a:pt x="42" y="6"/>
                    </a:moveTo>
                    <a:cubicBezTo>
                      <a:pt x="38" y="0"/>
                      <a:pt x="5" y="22"/>
                      <a:pt x="5" y="22"/>
                    </a:cubicBezTo>
                    <a:cubicBezTo>
                      <a:pt x="0" y="221"/>
                      <a:pt x="0" y="221"/>
                      <a:pt x="0" y="221"/>
                    </a:cubicBezTo>
                    <a:cubicBezTo>
                      <a:pt x="0" y="221"/>
                      <a:pt x="0" y="226"/>
                      <a:pt x="10" y="217"/>
                    </a:cubicBezTo>
                    <a:cubicBezTo>
                      <a:pt x="18" y="210"/>
                      <a:pt x="35" y="195"/>
                      <a:pt x="38" y="190"/>
                    </a:cubicBezTo>
                    <a:cubicBezTo>
                      <a:pt x="42" y="186"/>
                      <a:pt x="43" y="187"/>
                      <a:pt x="43" y="177"/>
                    </a:cubicBezTo>
                    <a:cubicBezTo>
                      <a:pt x="43" y="17"/>
                      <a:pt x="43" y="17"/>
                      <a:pt x="43" y="17"/>
                    </a:cubicBezTo>
                    <a:cubicBezTo>
                      <a:pt x="43" y="7"/>
                      <a:pt x="42" y="6"/>
                      <a:pt x="42" y="6"/>
                    </a:cubicBezTo>
                    <a:close/>
                  </a:path>
                </a:pathLst>
              </a:custGeom>
              <a:solidFill>
                <a:srgbClr val="0B3C68"/>
              </a:solidFill>
              <a:ln w="9525">
                <a:noFill/>
                <a:round/>
                <a:headEnd/>
                <a:tailEnd/>
              </a:ln>
            </p:spPr>
            <p:txBody>
              <a:bodyPr/>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144" name="Freeform 245"/>
              <p:cNvSpPr>
                <a:spLocks noChangeAspect="1"/>
              </p:cNvSpPr>
              <p:nvPr/>
            </p:nvSpPr>
            <p:spPr bwMode="auto">
              <a:xfrm>
                <a:off x="2138" y="1507"/>
                <a:ext cx="490" cy="118"/>
              </a:xfrm>
              <a:custGeom>
                <a:avLst/>
                <a:gdLst>
                  <a:gd name="T0" fmla="*/ 128450560 w 245"/>
                  <a:gd name="T1" fmla="*/ 19398659 h 59"/>
                  <a:gd name="T2" fmla="*/ 111149060 w 245"/>
                  <a:gd name="T3" fmla="*/ 30932992 h 59"/>
                  <a:gd name="T4" fmla="*/ 4194305 w 245"/>
                  <a:gd name="T5" fmla="*/ 11534337 h 59"/>
                  <a:gd name="T6" fmla="*/ 524288 w 245"/>
                  <a:gd name="T7" fmla="*/ 14155776 h 59"/>
                  <a:gd name="T8" fmla="*/ 2097152 w 245"/>
                  <a:gd name="T9" fmla="*/ 9437186 h 59"/>
                  <a:gd name="T10" fmla="*/ 15728640 w 245"/>
                  <a:gd name="T11" fmla="*/ 524288 h 59"/>
                  <a:gd name="T12" fmla="*/ 18350083 w 245"/>
                  <a:gd name="T13" fmla="*/ 0 h 59"/>
                  <a:gd name="T14" fmla="*/ 124256257 w 245"/>
                  <a:gd name="T15" fmla="*/ 17825795 h 59"/>
                  <a:gd name="T16" fmla="*/ 128450560 w 245"/>
                  <a:gd name="T17" fmla="*/ 19398659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5"/>
                  <a:gd name="T28" fmla="*/ 0 h 59"/>
                  <a:gd name="T29" fmla="*/ 245 w 245"/>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5" h="59">
                    <a:moveTo>
                      <a:pt x="245" y="37"/>
                    </a:moveTo>
                    <a:cubicBezTo>
                      <a:pt x="212" y="59"/>
                      <a:pt x="212" y="59"/>
                      <a:pt x="212" y="59"/>
                    </a:cubicBezTo>
                    <a:cubicBezTo>
                      <a:pt x="92" y="38"/>
                      <a:pt x="18" y="24"/>
                      <a:pt x="8" y="22"/>
                    </a:cubicBezTo>
                    <a:cubicBezTo>
                      <a:pt x="2" y="21"/>
                      <a:pt x="1" y="27"/>
                      <a:pt x="1" y="27"/>
                    </a:cubicBezTo>
                    <a:cubicBezTo>
                      <a:pt x="1" y="27"/>
                      <a:pt x="0" y="21"/>
                      <a:pt x="4" y="18"/>
                    </a:cubicBezTo>
                    <a:cubicBezTo>
                      <a:pt x="7" y="16"/>
                      <a:pt x="23" y="6"/>
                      <a:pt x="30" y="1"/>
                    </a:cubicBezTo>
                    <a:cubicBezTo>
                      <a:pt x="33" y="0"/>
                      <a:pt x="35" y="0"/>
                      <a:pt x="35" y="0"/>
                    </a:cubicBezTo>
                    <a:cubicBezTo>
                      <a:pt x="35" y="0"/>
                      <a:pt x="234" y="34"/>
                      <a:pt x="237" y="34"/>
                    </a:cubicBezTo>
                    <a:cubicBezTo>
                      <a:pt x="244" y="36"/>
                      <a:pt x="245" y="37"/>
                      <a:pt x="245" y="37"/>
                    </a:cubicBezTo>
                    <a:close/>
                  </a:path>
                </a:pathLst>
              </a:custGeom>
              <a:solidFill>
                <a:srgbClr val="456488"/>
              </a:solidFill>
              <a:ln w="9525">
                <a:noFill/>
                <a:round/>
                <a:headEnd/>
                <a:tailEnd/>
              </a:ln>
            </p:spPr>
            <p:txBody>
              <a:bodyPr/>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145" name="Freeform 246"/>
              <p:cNvSpPr>
                <a:spLocks noChangeAspect="1"/>
              </p:cNvSpPr>
              <p:nvPr/>
            </p:nvSpPr>
            <p:spPr bwMode="auto">
              <a:xfrm>
                <a:off x="2542" y="1579"/>
                <a:ext cx="92" cy="64"/>
              </a:xfrm>
              <a:custGeom>
                <a:avLst/>
                <a:gdLst>
                  <a:gd name="T0" fmla="*/ 0 w 46"/>
                  <a:gd name="T1" fmla="*/ 11534327 h 32"/>
                  <a:gd name="T2" fmla="*/ 21495809 w 46"/>
                  <a:gd name="T3" fmla="*/ 0 h 32"/>
                  <a:gd name="T4" fmla="*/ 24117248 w 46"/>
                  <a:gd name="T5" fmla="*/ 3670015 h 32"/>
                  <a:gd name="T6" fmla="*/ 4194305 w 46"/>
                  <a:gd name="T7" fmla="*/ 16777216 h 32"/>
                  <a:gd name="T8" fmla="*/ 0 w 46"/>
                  <a:gd name="T9" fmla="*/ 11534327 h 32"/>
                  <a:gd name="T10" fmla="*/ 0 60000 65536"/>
                  <a:gd name="T11" fmla="*/ 0 60000 65536"/>
                  <a:gd name="T12" fmla="*/ 0 60000 65536"/>
                  <a:gd name="T13" fmla="*/ 0 60000 65536"/>
                  <a:gd name="T14" fmla="*/ 0 60000 65536"/>
                  <a:gd name="T15" fmla="*/ 0 w 46"/>
                  <a:gd name="T16" fmla="*/ 0 h 32"/>
                  <a:gd name="T17" fmla="*/ 46 w 46"/>
                  <a:gd name="T18" fmla="*/ 32 h 32"/>
                </a:gdLst>
                <a:ahLst/>
                <a:cxnLst>
                  <a:cxn ang="T10">
                    <a:pos x="T0" y="T1"/>
                  </a:cxn>
                  <a:cxn ang="T11">
                    <a:pos x="T2" y="T3"/>
                  </a:cxn>
                  <a:cxn ang="T12">
                    <a:pos x="T4" y="T5"/>
                  </a:cxn>
                  <a:cxn ang="T13">
                    <a:pos x="T6" y="T7"/>
                  </a:cxn>
                  <a:cxn ang="T14">
                    <a:pos x="T8" y="T9"/>
                  </a:cxn>
                </a:cxnLst>
                <a:rect l="T15" t="T16" r="T17" b="T18"/>
                <a:pathLst>
                  <a:path w="46" h="32">
                    <a:moveTo>
                      <a:pt x="0" y="22"/>
                    </a:moveTo>
                    <a:cubicBezTo>
                      <a:pt x="0" y="22"/>
                      <a:pt x="37" y="1"/>
                      <a:pt x="41" y="0"/>
                    </a:cubicBezTo>
                    <a:cubicBezTo>
                      <a:pt x="45" y="1"/>
                      <a:pt x="46" y="3"/>
                      <a:pt x="46" y="7"/>
                    </a:cubicBezTo>
                    <a:cubicBezTo>
                      <a:pt x="8" y="32"/>
                      <a:pt x="8" y="32"/>
                      <a:pt x="8" y="32"/>
                    </a:cubicBezTo>
                    <a:lnTo>
                      <a:pt x="0" y="22"/>
                    </a:lnTo>
                    <a:close/>
                  </a:path>
                </a:pathLst>
              </a:custGeom>
              <a:solidFill>
                <a:srgbClr val="5D7695"/>
              </a:solidFill>
              <a:ln w="9525">
                <a:noFill/>
                <a:round/>
                <a:headEnd/>
                <a:tailEnd/>
              </a:ln>
            </p:spPr>
            <p:txBody>
              <a:bodyPr/>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146" name="Freeform 247"/>
              <p:cNvSpPr>
                <a:spLocks noChangeAspect="1"/>
              </p:cNvSpPr>
              <p:nvPr/>
            </p:nvSpPr>
            <p:spPr bwMode="auto">
              <a:xfrm>
                <a:off x="2138" y="1547"/>
                <a:ext cx="426" cy="479"/>
              </a:xfrm>
              <a:custGeom>
                <a:avLst/>
                <a:gdLst>
                  <a:gd name="T0" fmla="*/ 108527617 w 213"/>
                  <a:gd name="T1" fmla="*/ 20109120 h 239"/>
                  <a:gd name="T2" fmla="*/ 4194305 w 213"/>
                  <a:gd name="T3" fmla="*/ 538374 h 239"/>
                  <a:gd name="T4" fmla="*/ 0 w 213"/>
                  <a:gd name="T5" fmla="*/ 3241405 h 239"/>
                  <a:gd name="T6" fmla="*/ 0 w 213"/>
                  <a:gd name="T7" fmla="*/ 98317839 h 239"/>
                  <a:gd name="T8" fmla="*/ 3670016 w 213"/>
                  <a:gd name="T9" fmla="*/ 105930274 h 239"/>
                  <a:gd name="T10" fmla="*/ 104857602 w 213"/>
                  <a:gd name="T11" fmla="*/ 128755007 h 239"/>
                  <a:gd name="T12" fmla="*/ 111149056 w 213"/>
                  <a:gd name="T13" fmla="*/ 124421032 h 239"/>
                  <a:gd name="T14" fmla="*/ 111149056 w 213"/>
                  <a:gd name="T15" fmla="*/ 25556010 h 239"/>
                  <a:gd name="T16" fmla="*/ 108527617 w 213"/>
                  <a:gd name="T17" fmla="*/ 20109120 h 2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3"/>
                  <a:gd name="T28" fmla="*/ 0 h 239"/>
                  <a:gd name="T29" fmla="*/ 213 w 213"/>
                  <a:gd name="T30" fmla="*/ 239 h 2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3" h="239">
                    <a:moveTo>
                      <a:pt x="207" y="37"/>
                    </a:moveTo>
                    <a:cubicBezTo>
                      <a:pt x="92" y="17"/>
                      <a:pt x="17" y="3"/>
                      <a:pt x="8" y="1"/>
                    </a:cubicBezTo>
                    <a:cubicBezTo>
                      <a:pt x="1" y="0"/>
                      <a:pt x="0" y="6"/>
                      <a:pt x="0" y="6"/>
                    </a:cubicBezTo>
                    <a:cubicBezTo>
                      <a:pt x="0" y="6"/>
                      <a:pt x="0" y="168"/>
                      <a:pt x="0" y="180"/>
                    </a:cubicBezTo>
                    <a:cubicBezTo>
                      <a:pt x="0" y="192"/>
                      <a:pt x="2" y="192"/>
                      <a:pt x="7" y="194"/>
                    </a:cubicBezTo>
                    <a:cubicBezTo>
                      <a:pt x="11" y="195"/>
                      <a:pt x="165" y="228"/>
                      <a:pt x="200" y="236"/>
                    </a:cubicBezTo>
                    <a:cubicBezTo>
                      <a:pt x="213" y="239"/>
                      <a:pt x="212" y="232"/>
                      <a:pt x="212" y="228"/>
                    </a:cubicBezTo>
                    <a:cubicBezTo>
                      <a:pt x="212" y="228"/>
                      <a:pt x="212" y="54"/>
                      <a:pt x="212" y="47"/>
                    </a:cubicBezTo>
                    <a:cubicBezTo>
                      <a:pt x="212" y="42"/>
                      <a:pt x="208" y="38"/>
                      <a:pt x="207" y="37"/>
                    </a:cubicBezTo>
                    <a:close/>
                  </a:path>
                </a:pathLst>
              </a:custGeom>
              <a:solidFill>
                <a:srgbClr val="8BA6BD"/>
              </a:solidFill>
              <a:ln w="9525">
                <a:noFill/>
                <a:round/>
                <a:headEnd/>
                <a:tailEnd/>
              </a:ln>
            </p:spPr>
            <p:txBody>
              <a:bodyPr/>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147" name="Freeform 248"/>
              <p:cNvSpPr>
                <a:spLocks noChangeAspect="1"/>
              </p:cNvSpPr>
              <p:nvPr/>
            </p:nvSpPr>
            <p:spPr bwMode="auto">
              <a:xfrm>
                <a:off x="2152" y="1561"/>
                <a:ext cx="394" cy="445"/>
              </a:xfrm>
              <a:custGeom>
                <a:avLst/>
                <a:gdLst>
                  <a:gd name="T0" fmla="*/ 100663297 w 197"/>
                  <a:gd name="T1" fmla="*/ 19087071 h 222"/>
                  <a:gd name="T2" fmla="*/ 3145728 w 197"/>
                  <a:gd name="T3" fmla="*/ 539246 h 222"/>
                  <a:gd name="T4" fmla="*/ 0 w 197"/>
                  <a:gd name="T5" fmla="*/ 2706374 h 222"/>
                  <a:gd name="T6" fmla="*/ 0 w 197"/>
                  <a:gd name="T7" fmla="*/ 91504643 h 222"/>
                  <a:gd name="T8" fmla="*/ 3145728 w 197"/>
                  <a:gd name="T9" fmla="*/ 98592569 h 222"/>
                  <a:gd name="T10" fmla="*/ 98041858 w 197"/>
                  <a:gd name="T11" fmla="*/ 120384767 h 222"/>
                  <a:gd name="T12" fmla="*/ 103284736 w 197"/>
                  <a:gd name="T13" fmla="*/ 116041439 h 222"/>
                  <a:gd name="T14" fmla="*/ 103284736 w 197"/>
                  <a:gd name="T15" fmla="*/ 23990457 h 222"/>
                  <a:gd name="T16" fmla="*/ 100663297 w 197"/>
                  <a:gd name="T17" fmla="*/ 19087071 h 2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7"/>
                  <a:gd name="T28" fmla="*/ 0 h 222"/>
                  <a:gd name="T29" fmla="*/ 197 w 197"/>
                  <a:gd name="T30" fmla="*/ 222 h 2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7" h="222">
                    <a:moveTo>
                      <a:pt x="192" y="35"/>
                    </a:moveTo>
                    <a:cubicBezTo>
                      <a:pt x="85" y="16"/>
                      <a:pt x="15" y="3"/>
                      <a:pt x="6" y="1"/>
                    </a:cubicBezTo>
                    <a:cubicBezTo>
                      <a:pt x="0" y="0"/>
                      <a:pt x="0" y="5"/>
                      <a:pt x="0" y="5"/>
                    </a:cubicBezTo>
                    <a:cubicBezTo>
                      <a:pt x="0" y="5"/>
                      <a:pt x="0" y="155"/>
                      <a:pt x="0" y="167"/>
                    </a:cubicBezTo>
                    <a:cubicBezTo>
                      <a:pt x="0" y="178"/>
                      <a:pt x="1" y="179"/>
                      <a:pt x="6" y="180"/>
                    </a:cubicBezTo>
                    <a:cubicBezTo>
                      <a:pt x="9" y="181"/>
                      <a:pt x="154" y="212"/>
                      <a:pt x="187" y="220"/>
                    </a:cubicBezTo>
                    <a:cubicBezTo>
                      <a:pt x="197" y="222"/>
                      <a:pt x="196" y="215"/>
                      <a:pt x="197" y="212"/>
                    </a:cubicBezTo>
                    <a:cubicBezTo>
                      <a:pt x="197" y="212"/>
                      <a:pt x="197" y="50"/>
                      <a:pt x="197" y="44"/>
                    </a:cubicBezTo>
                    <a:cubicBezTo>
                      <a:pt x="197" y="39"/>
                      <a:pt x="196" y="35"/>
                      <a:pt x="192" y="35"/>
                    </a:cubicBezTo>
                    <a:close/>
                  </a:path>
                </a:pathLst>
              </a:custGeom>
              <a:solidFill>
                <a:srgbClr val="5D7695"/>
              </a:solidFill>
              <a:ln w="9525">
                <a:noFill/>
                <a:round/>
                <a:headEnd/>
                <a:tailEnd/>
              </a:ln>
            </p:spPr>
            <p:txBody>
              <a:bodyPr/>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148" name="Freeform 249"/>
              <p:cNvSpPr>
                <a:spLocks noChangeAspect="1" noEditPoints="1"/>
              </p:cNvSpPr>
              <p:nvPr/>
            </p:nvSpPr>
            <p:spPr bwMode="auto">
              <a:xfrm>
                <a:off x="2150" y="1561"/>
                <a:ext cx="398" cy="443"/>
              </a:xfrm>
              <a:custGeom>
                <a:avLst/>
                <a:gdLst>
                  <a:gd name="T0" fmla="*/ 1048576 w 199"/>
                  <a:gd name="T1" fmla="*/ 539299 h 221"/>
                  <a:gd name="T2" fmla="*/ 0 w 199"/>
                  <a:gd name="T3" fmla="*/ 2706538 h 221"/>
                  <a:gd name="T4" fmla="*/ 0 w 199"/>
                  <a:gd name="T5" fmla="*/ 91514746 h 221"/>
                  <a:gd name="T6" fmla="*/ 3670016 w 199"/>
                  <a:gd name="T7" fmla="*/ 99151311 h 221"/>
                  <a:gd name="T8" fmla="*/ 38273028 w 199"/>
                  <a:gd name="T9" fmla="*/ 106809812 h 221"/>
                  <a:gd name="T10" fmla="*/ 98566146 w 199"/>
                  <a:gd name="T11" fmla="*/ 120942254 h 221"/>
                  <a:gd name="T12" fmla="*/ 102236161 w 199"/>
                  <a:gd name="T13" fmla="*/ 120402219 h 221"/>
                  <a:gd name="T14" fmla="*/ 103809024 w 199"/>
                  <a:gd name="T15" fmla="*/ 116056282 h 221"/>
                  <a:gd name="T16" fmla="*/ 103809024 w 199"/>
                  <a:gd name="T17" fmla="*/ 23994261 h 221"/>
                  <a:gd name="T18" fmla="*/ 101187585 w 199"/>
                  <a:gd name="T19" fmla="*/ 18535011 h 221"/>
                  <a:gd name="T20" fmla="*/ 101187585 w 199"/>
                  <a:gd name="T21" fmla="*/ 18535011 h 221"/>
                  <a:gd name="T22" fmla="*/ 3670016 w 199"/>
                  <a:gd name="T23" fmla="*/ 0 h 221"/>
                  <a:gd name="T24" fmla="*/ 1048576 w 199"/>
                  <a:gd name="T25" fmla="*/ 539299 h 221"/>
                  <a:gd name="T26" fmla="*/ 98566146 w 199"/>
                  <a:gd name="T27" fmla="*/ 119860901 h 221"/>
                  <a:gd name="T28" fmla="*/ 38273028 w 199"/>
                  <a:gd name="T29" fmla="*/ 106262272 h 221"/>
                  <a:gd name="T30" fmla="*/ 4194305 w 199"/>
                  <a:gd name="T31" fmla="*/ 98063287 h 221"/>
                  <a:gd name="T32" fmla="*/ 524288 w 199"/>
                  <a:gd name="T33" fmla="*/ 91514746 h 221"/>
                  <a:gd name="T34" fmla="*/ 524288 w 199"/>
                  <a:gd name="T35" fmla="*/ 2706538 h 221"/>
                  <a:gd name="T36" fmla="*/ 1572864 w 199"/>
                  <a:gd name="T37" fmla="*/ 1081038 h 221"/>
                  <a:gd name="T38" fmla="*/ 3670016 w 199"/>
                  <a:gd name="T39" fmla="*/ 1081038 h 221"/>
                  <a:gd name="T40" fmla="*/ 101187585 w 199"/>
                  <a:gd name="T41" fmla="*/ 19632640 h 221"/>
                  <a:gd name="T42" fmla="*/ 103284736 w 199"/>
                  <a:gd name="T43" fmla="*/ 23994261 h 221"/>
                  <a:gd name="T44" fmla="*/ 103284736 w 199"/>
                  <a:gd name="T45" fmla="*/ 116056282 h 221"/>
                  <a:gd name="T46" fmla="*/ 102236161 w 199"/>
                  <a:gd name="T47" fmla="*/ 119860901 h 221"/>
                  <a:gd name="T48" fmla="*/ 98566146 w 199"/>
                  <a:gd name="T49" fmla="*/ 119860901 h 2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9"/>
                  <a:gd name="T76" fmla="*/ 0 h 221"/>
                  <a:gd name="T77" fmla="*/ 199 w 199"/>
                  <a:gd name="T78" fmla="*/ 221 h 22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9" h="221">
                    <a:moveTo>
                      <a:pt x="2" y="1"/>
                    </a:moveTo>
                    <a:cubicBezTo>
                      <a:pt x="0" y="3"/>
                      <a:pt x="0" y="5"/>
                      <a:pt x="0" y="5"/>
                    </a:cubicBezTo>
                    <a:cubicBezTo>
                      <a:pt x="0" y="5"/>
                      <a:pt x="0" y="167"/>
                      <a:pt x="0" y="167"/>
                    </a:cubicBezTo>
                    <a:cubicBezTo>
                      <a:pt x="0" y="178"/>
                      <a:pt x="1" y="179"/>
                      <a:pt x="7" y="181"/>
                    </a:cubicBezTo>
                    <a:cubicBezTo>
                      <a:pt x="8" y="181"/>
                      <a:pt x="33" y="187"/>
                      <a:pt x="73" y="195"/>
                    </a:cubicBezTo>
                    <a:cubicBezTo>
                      <a:pt x="188" y="221"/>
                      <a:pt x="188" y="221"/>
                      <a:pt x="188" y="221"/>
                    </a:cubicBezTo>
                    <a:cubicBezTo>
                      <a:pt x="190" y="221"/>
                      <a:pt x="194" y="221"/>
                      <a:pt x="195" y="220"/>
                    </a:cubicBezTo>
                    <a:cubicBezTo>
                      <a:pt x="199" y="218"/>
                      <a:pt x="198" y="212"/>
                      <a:pt x="198" y="212"/>
                    </a:cubicBezTo>
                    <a:cubicBezTo>
                      <a:pt x="198" y="212"/>
                      <a:pt x="198" y="44"/>
                      <a:pt x="198" y="44"/>
                    </a:cubicBezTo>
                    <a:cubicBezTo>
                      <a:pt x="198" y="39"/>
                      <a:pt x="198" y="35"/>
                      <a:pt x="193" y="34"/>
                    </a:cubicBezTo>
                    <a:cubicBezTo>
                      <a:pt x="193" y="34"/>
                      <a:pt x="193" y="34"/>
                      <a:pt x="193" y="34"/>
                    </a:cubicBezTo>
                    <a:cubicBezTo>
                      <a:pt x="7" y="0"/>
                      <a:pt x="7" y="0"/>
                      <a:pt x="7" y="0"/>
                    </a:cubicBezTo>
                    <a:cubicBezTo>
                      <a:pt x="5" y="0"/>
                      <a:pt x="3" y="0"/>
                      <a:pt x="2" y="1"/>
                    </a:cubicBezTo>
                    <a:close/>
                    <a:moveTo>
                      <a:pt x="188" y="219"/>
                    </a:moveTo>
                    <a:cubicBezTo>
                      <a:pt x="188" y="219"/>
                      <a:pt x="73" y="194"/>
                      <a:pt x="73" y="194"/>
                    </a:cubicBezTo>
                    <a:cubicBezTo>
                      <a:pt x="39" y="186"/>
                      <a:pt x="9" y="180"/>
                      <a:pt x="8" y="179"/>
                    </a:cubicBezTo>
                    <a:cubicBezTo>
                      <a:pt x="3" y="178"/>
                      <a:pt x="1" y="177"/>
                      <a:pt x="1" y="167"/>
                    </a:cubicBezTo>
                    <a:cubicBezTo>
                      <a:pt x="1" y="5"/>
                      <a:pt x="1" y="5"/>
                      <a:pt x="1" y="5"/>
                    </a:cubicBezTo>
                    <a:cubicBezTo>
                      <a:pt x="1" y="5"/>
                      <a:pt x="1" y="3"/>
                      <a:pt x="3" y="2"/>
                    </a:cubicBezTo>
                    <a:cubicBezTo>
                      <a:pt x="4" y="2"/>
                      <a:pt x="5" y="1"/>
                      <a:pt x="7" y="2"/>
                    </a:cubicBezTo>
                    <a:cubicBezTo>
                      <a:pt x="193" y="36"/>
                      <a:pt x="193" y="36"/>
                      <a:pt x="193" y="36"/>
                    </a:cubicBezTo>
                    <a:cubicBezTo>
                      <a:pt x="196" y="36"/>
                      <a:pt x="197" y="39"/>
                      <a:pt x="197" y="44"/>
                    </a:cubicBezTo>
                    <a:cubicBezTo>
                      <a:pt x="197" y="212"/>
                      <a:pt x="197" y="212"/>
                      <a:pt x="197" y="212"/>
                    </a:cubicBezTo>
                    <a:cubicBezTo>
                      <a:pt x="197" y="212"/>
                      <a:pt x="197" y="217"/>
                      <a:pt x="195" y="219"/>
                    </a:cubicBezTo>
                    <a:cubicBezTo>
                      <a:pt x="193" y="220"/>
                      <a:pt x="190" y="220"/>
                      <a:pt x="188" y="219"/>
                    </a:cubicBezTo>
                    <a:close/>
                  </a:path>
                </a:pathLst>
              </a:custGeom>
              <a:solidFill>
                <a:srgbClr val="2B4F7C"/>
              </a:solidFill>
              <a:ln w="9525">
                <a:noFill/>
                <a:round/>
                <a:headEnd/>
                <a:tailEnd/>
              </a:ln>
            </p:spPr>
            <p:txBody>
              <a:bodyPr/>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149" name="Freeform 250"/>
              <p:cNvSpPr>
                <a:spLocks noChangeAspect="1" noEditPoints="1"/>
              </p:cNvSpPr>
              <p:nvPr/>
            </p:nvSpPr>
            <p:spPr bwMode="auto">
              <a:xfrm>
                <a:off x="2208" y="1621"/>
                <a:ext cx="304" cy="333"/>
              </a:xfrm>
              <a:custGeom>
                <a:avLst/>
                <a:gdLst>
                  <a:gd name="T0" fmla="*/ 25165790 w 152"/>
                  <a:gd name="T1" fmla="*/ 28247064 h 166"/>
                  <a:gd name="T2" fmla="*/ 31457227 w 152"/>
                  <a:gd name="T3" fmla="*/ 24951568 h 166"/>
                  <a:gd name="T4" fmla="*/ 31457227 w 152"/>
                  <a:gd name="T5" fmla="*/ 3842198 h 166"/>
                  <a:gd name="T6" fmla="*/ 23592943 w 152"/>
                  <a:gd name="T7" fmla="*/ 2190936 h 166"/>
                  <a:gd name="T8" fmla="*/ 23592943 w 152"/>
                  <a:gd name="T9" fmla="*/ 20434277 h 166"/>
                  <a:gd name="T10" fmla="*/ 6815743 w 152"/>
                  <a:gd name="T11" fmla="*/ 0 h 166"/>
                  <a:gd name="T12" fmla="*/ 4718592 w 152"/>
                  <a:gd name="T13" fmla="*/ 2735384 h 166"/>
                  <a:gd name="T14" fmla="*/ 524288 w 152"/>
                  <a:gd name="T15" fmla="*/ 4938639 h 166"/>
                  <a:gd name="T16" fmla="*/ 16777217 w 152"/>
                  <a:gd name="T17" fmla="*/ 24951568 h 166"/>
                  <a:gd name="T18" fmla="*/ 0 w 152"/>
                  <a:gd name="T19" fmla="*/ 20982916 h 166"/>
                  <a:gd name="T20" fmla="*/ 0 w 152"/>
                  <a:gd name="T21" fmla="*/ 29374417 h 166"/>
                  <a:gd name="T22" fmla="*/ 20971520 w 152"/>
                  <a:gd name="T23" fmla="*/ 33768675 h 166"/>
                  <a:gd name="T24" fmla="*/ 25165790 w 152"/>
                  <a:gd name="T25" fmla="*/ 28247064 h 166"/>
                  <a:gd name="T26" fmla="*/ 25165790 w 152"/>
                  <a:gd name="T27" fmla="*/ 57825100 h 166"/>
                  <a:gd name="T28" fmla="*/ 20971520 w 152"/>
                  <a:gd name="T29" fmla="*/ 50601939 h 166"/>
                  <a:gd name="T30" fmla="*/ 0 w 152"/>
                  <a:gd name="T31" fmla="*/ 46206822 h 166"/>
                  <a:gd name="T32" fmla="*/ 0 w 152"/>
                  <a:gd name="T33" fmla="*/ 53912263 h 166"/>
                  <a:gd name="T34" fmla="*/ 17825793 w 152"/>
                  <a:gd name="T35" fmla="*/ 57825100 h 166"/>
                  <a:gd name="T36" fmla="*/ 1048576 w 152"/>
                  <a:gd name="T37" fmla="*/ 71172072 h 166"/>
                  <a:gd name="T38" fmla="*/ 4718592 w 152"/>
                  <a:gd name="T39" fmla="*/ 74488783 h 166"/>
                  <a:gd name="T40" fmla="*/ 7864315 w 152"/>
                  <a:gd name="T41" fmla="*/ 78882840 h 166"/>
                  <a:gd name="T42" fmla="*/ 23592943 w 152"/>
                  <a:gd name="T43" fmla="*/ 66097234 h 166"/>
                  <a:gd name="T44" fmla="*/ 23592943 w 152"/>
                  <a:gd name="T45" fmla="*/ 83337239 h 166"/>
                  <a:gd name="T46" fmla="*/ 31457227 w 152"/>
                  <a:gd name="T47" fmla="*/ 84982243 h 166"/>
                  <a:gd name="T48" fmla="*/ 31457227 w 152"/>
                  <a:gd name="T49" fmla="*/ 63898536 h 166"/>
                  <a:gd name="T50" fmla="*/ 25165790 w 152"/>
                  <a:gd name="T51" fmla="*/ 57825100 h 166"/>
                  <a:gd name="T52" fmla="*/ 48234429 w 152"/>
                  <a:gd name="T53" fmla="*/ 28247064 h 166"/>
                  <a:gd name="T54" fmla="*/ 54525850 w 152"/>
                  <a:gd name="T55" fmla="*/ 34312965 h 166"/>
                  <a:gd name="T56" fmla="*/ 58720152 w 152"/>
                  <a:gd name="T57" fmla="*/ 42092228 h 166"/>
                  <a:gd name="T58" fmla="*/ 79691776 w 152"/>
                  <a:gd name="T59" fmla="*/ 46749155 h 166"/>
                  <a:gd name="T60" fmla="*/ 79691776 w 152"/>
                  <a:gd name="T61" fmla="*/ 38222625 h 166"/>
                  <a:gd name="T62" fmla="*/ 61865847 w 152"/>
                  <a:gd name="T63" fmla="*/ 34312965 h 166"/>
                  <a:gd name="T64" fmla="*/ 78643200 w 152"/>
                  <a:gd name="T65" fmla="*/ 21534926 h 166"/>
                  <a:gd name="T66" fmla="*/ 74973186 w 152"/>
                  <a:gd name="T67" fmla="*/ 18230780 h 166"/>
                  <a:gd name="T68" fmla="*/ 71827459 w 152"/>
                  <a:gd name="T69" fmla="*/ 13262763 h 166"/>
                  <a:gd name="T70" fmla="*/ 56098713 w 152"/>
                  <a:gd name="T71" fmla="*/ 26056679 h 166"/>
                  <a:gd name="T72" fmla="*/ 56098713 w 152"/>
                  <a:gd name="T73" fmla="*/ 9363030 h 166"/>
                  <a:gd name="T74" fmla="*/ 48234429 w 152"/>
                  <a:gd name="T75" fmla="*/ 7163223 h 166"/>
                  <a:gd name="T76" fmla="*/ 48234429 w 152"/>
                  <a:gd name="T77" fmla="*/ 13810239 h 166"/>
                  <a:gd name="T78" fmla="*/ 48234429 w 152"/>
                  <a:gd name="T79" fmla="*/ 28247064 h 166"/>
                  <a:gd name="T80" fmla="*/ 54525850 w 152"/>
                  <a:gd name="T81" fmla="*/ 64443918 h 166"/>
                  <a:gd name="T82" fmla="*/ 48234429 w 152"/>
                  <a:gd name="T83" fmla="*/ 67196085 h 166"/>
                  <a:gd name="T84" fmla="*/ 48234429 w 152"/>
                  <a:gd name="T85" fmla="*/ 88309674 h 166"/>
                  <a:gd name="T86" fmla="*/ 56098713 w 152"/>
                  <a:gd name="T87" fmla="*/ 89959363 h 166"/>
                  <a:gd name="T88" fmla="*/ 56098713 w 152"/>
                  <a:gd name="T89" fmla="*/ 71719764 h 166"/>
                  <a:gd name="T90" fmla="*/ 72876035 w 152"/>
                  <a:gd name="T91" fmla="*/ 92137166 h 166"/>
                  <a:gd name="T92" fmla="*/ 75497474 w 152"/>
                  <a:gd name="T93" fmla="*/ 89410130 h 166"/>
                  <a:gd name="T94" fmla="*/ 79167488 w 152"/>
                  <a:gd name="T95" fmla="*/ 87749528 h 166"/>
                  <a:gd name="T96" fmla="*/ 62914423 w 152"/>
                  <a:gd name="T97" fmla="*/ 67740777 h 166"/>
                  <a:gd name="T98" fmla="*/ 79691776 w 152"/>
                  <a:gd name="T99" fmla="*/ 71172072 h 166"/>
                  <a:gd name="T100" fmla="*/ 79691776 w 152"/>
                  <a:gd name="T101" fmla="*/ 63345419 h 166"/>
                  <a:gd name="T102" fmla="*/ 58720152 w 152"/>
                  <a:gd name="T103" fmla="*/ 58376869 h 166"/>
                  <a:gd name="T104" fmla="*/ 54525850 w 152"/>
                  <a:gd name="T105" fmla="*/ 64443918 h 166"/>
                  <a:gd name="T106" fmla="*/ 50855836 w 152"/>
                  <a:gd name="T107" fmla="*/ 50053444 h 166"/>
                  <a:gd name="T108" fmla="*/ 47710141 w 152"/>
                  <a:gd name="T109" fmla="*/ 39867147 h 166"/>
                  <a:gd name="T110" fmla="*/ 31981515 w 152"/>
                  <a:gd name="T111" fmla="*/ 36571363 h 166"/>
                  <a:gd name="T112" fmla="*/ 28835804 w 152"/>
                  <a:gd name="T113" fmla="*/ 42633405 h 166"/>
                  <a:gd name="T114" fmla="*/ 32505803 w 152"/>
                  <a:gd name="T115" fmla="*/ 52270309 h 166"/>
                  <a:gd name="T116" fmla="*/ 47710141 w 152"/>
                  <a:gd name="T117" fmla="*/ 55574181 h 166"/>
                  <a:gd name="T118" fmla="*/ 50855836 w 152"/>
                  <a:gd name="T119" fmla="*/ 50053444 h 16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2"/>
                  <a:gd name="T181" fmla="*/ 0 h 166"/>
                  <a:gd name="T182" fmla="*/ 152 w 152"/>
                  <a:gd name="T183" fmla="*/ 166 h 16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2" h="166">
                    <a:moveTo>
                      <a:pt x="48" y="51"/>
                    </a:moveTo>
                    <a:cubicBezTo>
                      <a:pt x="52" y="48"/>
                      <a:pt x="56" y="46"/>
                      <a:pt x="60" y="45"/>
                    </a:cubicBezTo>
                    <a:cubicBezTo>
                      <a:pt x="60" y="7"/>
                      <a:pt x="60" y="7"/>
                      <a:pt x="60" y="7"/>
                    </a:cubicBezTo>
                    <a:cubicBezTo>
                      <a:pt x="59" y="7"/>
                      <a:pt x="48" y="5"/>
                      <a:pt x="45" y="4"/>
                    </a:cubicBezTo>
                    <a:cubicBezTo>
                      <a:pt x="45" y="7"/>
                      <a:pt x="45" y="37"/>
                      <a:pt x="45" y="37"/>
                    </a:cubicBezTo>
                    <a:cubicBezTo>
                      <a:pt x="45" y="37"/>
                      <a:pt x="15" y="2"/>
                      <a:pt x="13" y="0"/>
                    </a:cubicBezTo>
                    <a:cubicBezTo>
                      <a:pt x="12" y="2"/>
                      <a:pt x="10" y="4"/>
                      <a:pt x="9" y="5"/>
                    </a:cubicBezTo>
                    <a:cubicBezTo>
                      <a:pt x="6" y="7"/>
                      <a:pt x="4" y="8"/>
                      <a:pt x="1" y="9"/>
                    </a:cubicBezTo>
                    <a:cubicBezTo>
                      <a:pt x="3" y="11"/>
                      <a:pt x="32" y="45"/>
                      <a:pt x="32" y="45"/>
                    </a:cubicBezTo>
                    <a:cubicBezTo>
                      <a:pt x="32" y="45"/>
                      <a:pt x="3" y="39"/>
                      <a:pt x="0" y="38"/>
                    </a:cubicBezTo>
                    <a:cubicBezTo>
                      <a:pt x="0" y="53"/>
                      <a:pt x="0" y="53"/>
                      <a:pt x="0" y="53"/>
                    </a:cubicBezTo>
                    <a:cubicBezTo>
                      <a:pt x="2" y="53"/>
                      <a:pt x="38" y="60"/>
                      <a:pt x="40" y="61"/>
                    </a:cubicBezTo>
                    <a:cubicBezTo>
                      <a:pt x="42" y="57"/>
                      <a:pt x="45" y="53"/>
                      <a:pt x="48" y="51"/>
                    </a:cubicBezTo>
                    <a:close/>
                    <a:moveTo>
                      <a:pt x="48" y="104"/>
                    </a:moveTo>
                    <a:cubicBezTo>
                      <a:pt x="44" y="100"/>
                      <a:pt x="42" y="96"/>
                      <a:pt x="40" y="91"/>
                    </a:cubicBezTo>
                    <a:cubicBezTo>
                      <a:pt x="38" y="90"/>
                      <a:pt x="3" y="83"/>
                      <a:pt x="0" y="83"/>
                    </a:cubicBezTo>
                    <a:cubicBezTo>
                      <a:pt x="0" y="85"/>
                      <a:pt x="0" y="95"/>
                      <a:pt x="0" y="97"/>
                    </a:cubicBezTo>
                    <a:cubicBezTo>
                      <a:pt x="2" y="98"/>
                      <a:pt x="34" y="104"/>
                      <a:pt x="34" y="104"/>
                    </a:cubicBezTo>
                    <a:cubicBezTo>
                      <a:pt x="34" y="104"/>
                      <a:pt x="5" y="126"/>
                      <a:pt x="2" y="128"/>
                    </a:cubicBezTo>
                    <a:cubicBezTo>
                      <a:pt x="5" y="130"/>
                      <a:pt x="7" y="132"/>
                      <a:pt x="9" y="134"/>
                    </a:cubicBezTo>
                    <a:cubicBezTo>
                      <a:pt x="11" y="136"/>
                      <a:pt x="13" y="139"/>
                      <a:pt x="15" y="142"/>
                    </a:cubicBezTo>
                    <a:cubicBezTo>
                      <a:pt x="17" y="141"/>
                      <a:pt x="45" y="119"/>
                      <a:pt x="45" y="119"/>
                    </a:cubicBezTo>
                    <a:cubicBezTo>
                      <a:pt x="45" y="119"/>
                      <a:pt x="45" y="147"/>
                      <a:pt x="45" y="150"/>
                    </a:cubicBezTo>
                    <a:cubicBezTo>
                      <a:pt x="47" y="150"/>
                      <a:pt x="58" y="152"/>
                      <a:pt x="60" y="153"/>
                    </a:cubicBezTo>
                    <a:cubicBezTo>
                      <a:pt x="60" y="150"/>
                      <a:pt x="60" y="116"/>
                      <a:pt x="60" y="115"/>
                    </a:cubicBezTo>
                    <a:cubicBezTo>
                      <a:pt x="56" y="112"/>
                      <a:pt x="52" y="109"/>
                      <a:pt x="48" y="104"/>
                    </a:cubicBezTo>
                    <a:close/>
                    <a:moveTo>
                      <a:pt x="92" y="51"/>
                    </a:moveTo>
                    <a:cubicBezTo>
                      <a:pt x="96" y="54"/>
                      <a:pt x="100" y="58"/>
                      <a:pt x="104" y="62"/>
                    </a:cubicBezTo>
                    <a:cubicBezTo>
                      <a:pt x="108" y="66"/>
                      <a:pt x="110" y="71"/>
                      <a:pt x="112" y="76"/>
                    </a:cubicBezTo>
                    <a:cubicBezTo>
                      <a:pt x="114" y="76"/>
                      <a:pt x="150" y="83"/>
                      <a:pt x="152" y="84"/>
                    </a:cubicBezTo>
                    <a:cubicBezTo>
                      <a:pt x="152" y="81"/>
                      <a:pt x="152" y="71"/>
                      <a:pt x="152" y="69"/>
                    </a:cubicBezTo>
                    <a:cubicBezTo>
                      <a:pt x="150" y="69"/>
                      <a:pt x="118" y="62"/>
                      <a:pt x="118" y="62"/>
                    </a:cubicBezTo>
                    <a:cubicBezTo>
                      <a:pt x="118" y="62"/>
                      <a:pt x="147" y="40"/>
                      <a:pt x="150" y="39"/>
                    </a:cubicBezTo>
                    <a:cubicBezTo>
                      <a:pt x="147" y="37"/>
                      <a:pt x="145" y="35"/>
                      <a:pt x="143" y="33"/>
                    </a:cubicBezTo>
                    <a:cubicBezTo>
                      <a:pt x="141" y="30"/>
                      <a:pt x="139" y="27"/>
                      <a:pt x="137" y="24"/>
                    </a:cubicBezTo>
                    <a:cubicBezTo>
                      <a:pt x="135" y="26"/>
                      <a:pt x="107" y="47"/>
                      <a:pt x="107" y="47"/>
                    </a:cubicBezTo>
                    <a:cubicBezTo>
                      <a:pt x="107" y="47"/>
                      <a:pt x="107" y="19"/>
                      <a:pt x="107" y="17"/>
                    </a:cubicBezTo>
                    <a:cubicBezTo>
                      <a:pt x="105" y="16"/>
                      <a:pt x="94" y="14"/>
                      <a:pt x="92" y="13"/>
                    </a:cubicBezTo>
                    <a:cubicBezTo>
                      <a:pt x="92" y="16"/>
                      <a:pt x="92" y="25"/>
                      <a:pt x="92" y="25"/>
                    </a:cubicBezTo>
                    <a:cubicBezTo>
                      <a:pt x="92" y="25"/>
                      <a:pt x="92" y="50"/>
                      <a:pt x="92" y="51"/>
                    </a:cubicBezTo>
                    <a:close/>
                    <a:moveTo>
                      <a:pt x="104" y="116"/>
                    </a:moveTo>
                    <a:cubicBezTo>
                      <a:pt x="100" y="118"/>
                      <a:pt x="96" y="120"/>
                      <a:pt x="92" y="121"/>
                    </a:cubicBezTo>
                    <a:cubicBezTo>
                      <a:pt x="92" y="123"/>
                      <a:pt x="92" y="157"/>
                      <a:pt x="92" y="159"/>
                    </a:cubicBezTo>
                    <a:cubicBezTo>
                      <a:pt x="93" y="160"/>
                      <a:pt x="104" y="162"/>
                      <a:pt x="107" y="162"/>
                    </a:cubicBezTo>
                    <a:cubicBezTo>
                      <a:pt x="107" y="159"/>
                      <a:pt x="107" y="129"/>
                      <a:pt x="107" y="129"/>
                    </a:cubicBezTo>
                    <a:cubicBezTo>
                      <a:pt x="107" y="129"/>
                      <a:pt x="137" y="164"/>
                      <a:pt x="139" y="166"/>
                    </a:cubicBezTo>
                    <a:cubicBezTo>
                      <a:pt x="140" y="164"/>
                      <a:pt x="142" y="163"/>
                      <a:pt x="144" y="161"/>
                    </a:cubicBezTo>
                    <a:cubicBezTo>
                      <a:pt x="146" y="160"/>
                      <a:pt x="148" y="159"/>
                      <a:pt x="151" y="158"/>
                    </a:cubicBezTo>
                    <a:cubicBezTo>
                      <a:pt x="149" y="155"/>
                      <a:pt x="120" y="122"/>
                      <a:pt x="120" y="122"/>
                    </a:cubicBezTo>
                    <a:cubicBezTo>
                      <a:pt x="120" y="122"/>
                      <a:pt x="149" y="128"/>
                      <a:pt x="152" y="128"/>
                    </a:cubicBezTo>
                    <a:cubicBezTo>
                      <a:pt x="152" y="114"/>
                      <a:pt x="152" y="114"/>
                      <a:pt x="152" y="114"/>
                    </a:cubicBezTo>
                    <a:cubicBezTo>
                      <a:pt x="150" y="113"/>
                      <a:pt x="114" y="106"/>
                      <a:pt x="112" y="105"/>
                    </a:cubicBezTo>
                    <a:cubicBezTo>
                      <a:pt x="110" y="109"/>
                      <a:pt x="107" y="113"/>
                      <a:pt x="104" y="116"/>
                    </a:cubicBezTo>
                    <a:close/>
                    <a:moveTo>
                      <a:pt x="97" y="90"/>
                    </a:moveTo>
                    <a:cubicBezTo>
                      <a:pt x="97" y="84"/>
                      <a:pt x="95" y="77"/>
                      <a:pt x="91" y="72"/>
                    </a:cubicBezTo>
                    <a:cubicBezTo>
                      <a:pt x="82" y="63"/>
                      <a:pt x="69" y="60"/>
                      <a:pt x="61" y="66"/>
                    </a:cubicBezTo>
                    <a:cubicBezTo>
                      <a:pt x="58" y="69"/>
                      <a:pt x="56" y="72"/>
                      <a:pt x="55" y="77"/>
                    </a:cubicBezTo>
                    <a:cubicBezTo>
                      <a:pt x="55" y="83"/>
                      <a:pt x="57" y="89"/>
                      <a:pt x="62" y="94"/>
                    </a:cubicBezTo>
                    <a:cubicBezTo>
                      <a:pt x="70" y="103"/>
                      <a:pt x="83" y="106"/>
                      <a:pt x="91" y="100"/>
                    </a:cubicBezTo>
                    <a:cubicBezTo>
                      <a:pt x="94" y="98"/>
                      <a:pt x="96" y="94"/>
                      <a:pt x="97" y="90"/>
                    </a:cubicBezTo>
                    <a:close/>
                  </a:path>
                </a:pathLst>
              </a:custGeom>
              <a:solidFill>
                <a:srgbClr val="0B3C68"/>
              </a:solidFill>
              <a:ln w="9525">
                <a:noFill/>
                <a:round/>
                <a:headEnd/>
                <a:tailEnd/>
              </a:ln>
            </p:spPr>
            <p:txBody>
              <a:bodyPr/>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150" name="Freeform 251"/>
              <p:cNvSpPr>
                <a:spLocks noChangeAspect="1" noEditPoints="1"/>
              </p:cNvSpPr>
              <p:nvPr/>
            </p:nvSpPr>
            <p:spPr bwMode="auto">
              <a:xfrm>
                <a:off x="2198" y="1613"/>
                <a:ext cx="306" cy="333"/>
              </a:xfrm>
              <a:custGeom>
                <a:avLst/>
                <a:gdLst>
                  <a:gd name="T0" fmla="*/ 25690078 w 153"/>
                  <a:gd name="T1" fmla="*/ 27703656 h 166"/>
                  <a:gd name="T2" fmla="*/ 31981515 w 153"/>
                  <a:gd name="T3" fmla="*/ 24951568 h 166"/>
                  <a:gd name="T4" fmla="*/ 31981515 w 153"/>
                  <a:gd name="T5" fmla="*/ 3842198 h 166"/>
                  <a:gd name="T6" fmla="*/ 24117230 w 153"/>
                  <a:gd name="T7" fmla="*/ 1642956 h 166"/>
                  <a:gd name="T8" fmla="*/ 24117230 w 153"/>
                  <a:gd name="T9" fmla="*/ 19873714 h 166"/>
                  <a:gd name="T10" fmla="*/ 7340031 w 153"/>
                  <a:gd name="T11" fmla="*/ 0 h 166"/>
                  <a:gd name="T12" fmla="*/ 4718592 w 153"/>
                  <a:gd name="T13" fmla="*/ 2190936 h 166"/>
                  <a:gd name="T14" fmla="*/ 1048576 w 153"/>
                  <a:gd name="T15" fmla="*/ 4395071 h 166"/>
                  <a:gd name="T16" fmla="*/ 17301505 w 153"/>
                  <a:gd name="T17" fmla="*/ 24404871 h 166"/>
                  <a:gd name="T18" fmla="*/ 0 w 153"/>
                  <a:gd name="T19" fmla="*/ 20982916 h 166"/>
                  <a:gd name="T20" fmla="*/ 0 w 153"/>
                  <a:gd name="T21" fmla="*/ 28825729 h 166"/>
                  <a:gd name="T22" fmla="*/ 20971520 w 153"/>
                  <a:gd name="T23" fmla="*/ 33220814 h 166"/>
                  <a:gd name="T24" fmla="*/ 25690078 w 153"/>
                  <a:gd name="T25" fmla="*/ 27703656 h 166"/>
                  <a:gd name="T26" fmla="*/ 25165790 w 153"/>
                  <a:gd name="T27" fmla="*/ 57825100 h 166"/>
                  <a:gd name="T28" fmla="*/ 20971520 w 153"/>
                  <a:gd name="T29" fmla="*/ 50053444 h 166"/>
                  <a:gd name="T30" fmla="*/ 0 w 153"/>
                  <a:gd name="T31" fmla="*/ 45385958 h 166"/>
                  <a:gd name="T32" fmla="*/ 0 w 153"/>
                  <a:gd name="T33" fmla="*/ 53912263 h 166"/>
                  <a:gd name="T34" fmla="*/ 17825793 w 153"/>
                  <a:gd name="T35" fmla="*/ 57825100 h 166"/>
                  <a:gd name="T36" fmla="*/ 1572864 w 153"/>
                  <a:gd name="T37" fmla="*/ 70610899 h 166"/>
                  <a:gd name="T38" fmla="*/ 4718592 w 153"/>
                  <a:gd name="T39" fmla="*/ 73906426 h 166"/>
                  <a:gd name="T40" fmla="*/ 7864315 w 153"/>
                  <a:gd name="T41" fmla="*/ 78882840 h 166"/>
                  <a:gd name="T42" fmla="*/ 24117230 w 153"/>
                  <a:gd name="T43" fmla="*/ 66097234 h 166"/>
                  <a:gd name="T44" fmla="*/ 24117230 w 153"/>
                  <a:gd name="T45" fmla="*/ 82794040 h 166"/>
                  <a:gd name="T46" fmla="*/ 31981515 w 153"/>
                  <a:gd name="T47" fmla="*/ 84438017 h 166"/>
                  <a:gd name="T48" fmla="*/ 31981515 w 153"/>
                  <a:gd name="T49" fmla="*/ 63345419 h 166"/>
                  <a:gd name="T50" fmla="*/ 25165790 w 153"/>
                  <a:gd name="T51" fmla="*/ 57825100 h 166"/>
                  <a:gd name="T52" fmla="*/ 48234429 w 153"/>
                  <a:gd name="T53" fmla="*/ 28247064 h 166"/>
                  <a:gd name="T54" fmla="*/ 55050138 w 153"/>
                  <a:gd name="T55" fmla="*/ 33768675 h 166"/>
                  <a:gd name="T56" fmla="*/ 59244440 w 153"/>
                  <a:gd name="T57" fmla="*/ 41543508 h 166"/>
                  <a:gd name="T58" fmla="*/ 80216064 w 153"/>
                  <a:gd name="T59" fmla="*/ 46206822 h 166"/>
                  <a:gd name="T60" fmla="*/ 80216064 w 153"/>
                  <a:gd name="T61" fmla="*/ 38222625 h 166"/>
                  <a:gd name="T62" fmla="*/ 62390135 w 153"/>
                  <a:gd name="T63" fmla="*/ 34312965 h 166"/>
                  <a:gd name="T64" fmla="*/ 78643201 w 153"/>
                  <a:gd name="T65" fmla="*/ 20982916 h 166"/>
                  <a:gd name="T66" fmla="*/ 75497474 w 153"/>
                  <a:gd name="T67" fmla="*/ 17686330 h 166"/>
                  <a:gd name="T68" fmla="*/ 72351747 w 153"/>
                  <a:gd name="T69" fmla="*/ 12709975 h 166"/>
                  <a:gd name="T70" fmla="*/ 56098714 w 153"/>
                  <a:gd name="T71" fmla="*/ 25496501 h 166"/>
                  <a:gd name="T72" fmla="*/ 56098714 w 153"/>
                  <a:gd name="T73" fmla="*/ 8816613 h 166"/>
                  <a:gd name="T74" fmla="*/ 48234429 w 153"/>
                  <a:gd name="T75" fmla="*/ 7163223 h 166"/>
                  <a:gd name="T76" fmla="*/ 48234429 w 153"/>
                  <a:gd name="T77" fmla="*/ 13262763 h 166"/>
                  <a:gd name="T78" fmla="*/ 48234429 w 153"/>
                  <a:gd name="T79" fmla="*/ 28247064 h 166"/>
                  <a:gd name="T80" fmla="*/ 54525850 w 153"/>
                  <a:gd name="T81" fmla="*/ 63898536 h 166"/>
                  <a:gd name="T82" fmla="*/ 48234429 w 153"/>
                  <a:gd name="T83" fmla="*/ 66641717 h 166"/>
                  <a:gd name="T84" fmla="*/ 48234429 w 153"/>
                  <a:gd name="T85" fmla="*/ 88309674 h 166"/>
                  <a:gd name="T86" fmla="*/ 56098714 w 153"/>
                  <a:gd name="T87" fmla="*/ 89959363 h 166"/>
                  <a:gd name="T88" fmla="*/ 56098714 w 153"/>
                  <a:gd name="T89" fmla="*/ 71719764 h 166"/>
                  <a:gd name="T90" fmla="*/ 72876035 w 153"/>
                  <a:gd name="T91" fmla="*/ 92137166 h 166"/>
                  <a:gd name="T92" fmla="*/ 75497474 w 153"/>
                  <a:gd name="T93" fmla="*/ 89410130 h 166"/>
                  <a:gd name="T94" fmla="*/ 79167488 w 153"/>
                  <a:gd name="T95" fmla="*/ 87207163 h 166"/>
                  <a:gd name="T96" fmla="*/ 62914423 w 153"/>
                  <a:gd name="T97" fmla="*/ 67196085 h 166"/>
                  <a:gd name="T98" fmla="*/ 80216064 w 153"/>
                  <a:gd name="T99" fmla="*/ 71172072 h 166"/>
                  <a:gd name="T100" fmla="*/ 80216064 w 153"/>
                  <a:gd name="T101" fmla="*/ 62763833 h 166"/>
                  <a:gd name="T102" fmla="*/ 59244440 w 153"/>
                  <a:gd name="T103" fmla="*/ 58376869 h 166"/>
                  <a:gd name="T104" fmla="*/ 54525850 w 153"/>
                  <a:gd name="T105" fmla="*/ 63898536 h 166"/>
                  <a:gd name="T106" fmla="*/ 50855836 w 153"/>
                  <a:gd name="T107" fmla="*/ 49501579 h 166"/>
                  <a:gd name="T108" fmla="*/ 47710141 w 153"/>
                  <a:gd name="T109" fmla="*/ 39867147 h 166"/>
                  <a:gd name="T110" fmla="*/ 32505803 w 153"/>
                  <a:gd name="T111" fmla="*/ 36571363 h 166"/>
                  <a:gd name="T112" fmla="*/ 29360092 w 153"/>
                  <a:gd name="T113" fmla="*/ 42092228 h 166"/>
                  <a:gd name="T114" fmla="*/ 32505803 w 153"/>
                  <a:gd name="T115" fmla="*/ 51725601 h 166"/>
                  <a:gd name="T116" fmla="*/ 47710141 w 153"/>
                  <a:gd name="T117" fmla="*/ 55574181 h 166"/>
                  <a:gd name="T118" fmla="*/ 50855836 w 153"/>
                  <a:gd name="T119" fmla="*/ 49501579 h 16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3"/>
                  <a:gd name="T181" fmla="*/ 0 h 166"/>
                  <a:gd name="T182" fmla="*/ 153 w 153"/>
                  <a:gd name="T183" fmla="*/ 166 h 16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3" h="166">
                    <a:moveTo>
                      <a:pt x="49" y="50"/>
                    </a:moveTo>
                    <a:cubicBezTo>
                      <a:pt x="52" y="48"/>
                      <a:pt x="56" y="46"/>
                      <a:pt x="61" y="45"/>
                    </a:cubicBezTo>
                    <a:cubicBezTo>
                      <a:pt x="61" y="7"/>
                      <a:pt x="61" y="7"/>
                      <a:pt x="61" y="7"/>
                    </a:cubicBezTo>
                    <a:cubicBezTo>
                      <a:pt x="59" y="6"/>
                      <a:pt x="48" y="4"/>
                      <a:pt x="46" y="3"/>
                    </a:cubicBezTo>
                    <a:cubicBezTo>
                      <a:pt x="46" y="7"/>
                      <a:pt x="46" y="36"/>
                      <a:pt x="46" y="36"/>
                    </a:cubicBezTo>
                    <a:cubicBezTo>
                      <a:pt x="46" y="36"/>
                      <a:pt x="16" y="2"/>
                      <a:pt x="14" y="0"/>
                    </a:cubicBezTo>
                    <a:cubicBezTo>
                      <a:pt x="12" y="1"/>
                      <a:pt x="11" y="3"/>
                      <a:pt x="9" y="4"/>
                    </a:cubicBezTo>
                    <a:cubicBezTo>
                      <a:pt x="7" y="6"/>
                      <a:pt x="4" y="7"/>
                      <a:pt x="2" y="8"/>
                    </a:cubicBezTo>
                    <a:cubicBezTo>
                      <a:pt x="4" y="11"/>
                      <a:pt x="33" y="44"/>
                      <a:pt x="33" y="44"/>
                    </a:cubicBezTo>
                    <a:cubicBezTo>
                      <a:pt x="33" y="44"/>
                      <a:pt x="3" y="38"/>
                      <a:pt x="0" y="38"/>
                    </a:cubicBezTo>
                    <a:cubicBezTo>
                      <a:pt x="0" y="52"/>
                      <a:pt x="0" y="52"/>
                      <a:pt x="0" y="52"/>
                    </a:cubicBezTo>
                    <a:cubicBezTo>
                      <a:pt x="2" y="53"/>
                      <a:pt x="39" y="60"/>
                      <a:pt x="40" y="60"/>
                    </a:cubicBezTo>
                    <a:cubicBezTo>
                      <a:pt x="42" y="56"/>
                      <a:pt x="45" y="53"/>
                      <a:pt x="49" y="50"/>
                    </a:cubicBezTo>
                    <a:close/>
                    <a:moveTo>
                      <a:pt x="48" y="104"/>
                    </a:moveTo>
                    <a:cubicBezTo>
                      <a:pt x="45" y="100"/>
                      <a:pt x="42" y="95"/>
                      <a:pt x="40" y="90"/>
                    </a:cubicBezTo>
                    <a:cubicBezTo>
                      <a:pt x="39" y="90"/>
                      <a:pt x="3" y="83"/>
                      <a:pt x="0" y="82"/>
                    </a:cubicBezTo>
                    <a:cubicBezTo>
                      <a:pt x="0" y="85"/>
                      <a:pt x="0" y="95"/>
                      <a:pt x="0" y="97"/>
                    </a:cubicBezTo>
                    <a:cubicBezTo>
                      <a:pt x="2" y="97"/>
                      <a:pt x="34" y="104"/>
                      <a:pt x="34" y="104"/>
                    </a:cubicBezTo>
                    <a:cubicBezTo>
                      <a:pt x="34" y="104"/>
                      <a:pt x="6" y="125"/>
                      <a:pt x="3" y="127"/>
                    </a:cubicBezTo>
                    <a:cubicBezTo>
                      <a:pt x="5" y="129"/>
                      <a:pt x="7" y="131"/>
                      <a:pt x="9" y="133"/>
                    </a:cubicBezTo>
                    <a:cubicBezTo>
                      <a:pt x="12" y="136"/>
                      <a:pt x="13" y="139"/>
                      <a:pt x="15" y="142"/>
                    </a:cubicBezTo>
                    <a:cubicBezTo>
                      <a:pt x="17" y="140"/>
                      <a:pt x="46" y="119"/>
                      <a:pt x="46" y="119"/>
                    </a:cubicBezTo>
                    <a:cubicBezTo>
                      <a:pt x="46" y="119"/>
                      <a:pt x="46" y="147"/>
                      <a:pt x="46" y="149"/>
                    </a:cubicBezTo>
                    <a:cubicBezTo>
                      <a:pt x="47" y="150"/>
                      <a:pt x="58" y="152"/>
                      <a:pt x="61" y="152"/>
                    </a:cubicBezTo>
                    <a:cubicBezTo>
                      <a:pt x="61" y="149"/>
                      <a:pt x="61" y="116"/>
                      <a:pt x="61" y="114"/>
                    </a:cubicBezTo>
                    <a:cubicBezTo>
                      <a:pt x="56" y="112"/>
                      <a:pt x="52" y="108"/>
                      <a:pt x="48" y="104"/>
                    </a:cubicBezTo>
                    <a:close/>
                    <a:moveTo>
                      <a:pt x="92" y="51"/>
                    </a:moveTo>
                    <a:cubicBezTo>
                      <a:pt x="97" y="54"/>
                      <a:pt x="101" y="57"/>
                      <a:pt x="105" y="61"/>
                    </a:cubicBezTo>
                    <a:cubicBezTo>
                      <a:pt x="108" y="66"/>
                      <a:pt x="111" y="70"/>
                      <a:pt x="113" y="75"/>
                    </a:cubicBezTo>
                    <a:cubicBezTo>
                      <a:pt x="114" y="75"/>
                      <a:pt x="150" y="83"/>
                      <a:pt x="153" y="83"/>
                    </a:cubicBezTo>
                    <a:cubicBezTo>
                      <a:pt x="153" y="80"/>
                      <a:pt x="153" y="71"/>
                      <a:pt x="153" y="69"/>
                    </a:cubicBezTo>
                    <a:cubicBezTo>
                      <a:pt x="151" y="68"/>
                      <a:pt x="119" y="62"/>
                      <a:pt x="119" y="62"/>
                    </a:cubicBezTo>
                    <a:cubicBezTo>
                      <a:pt x="119" y="62"/>
                      <a:pt x="147" y="40"/>
                      <a:pt x="150" y="38"/>
                    </a:cubicBezTo>
                    <a:cubicBezTo>
                      <a:pt x="148" y="36"/>
                      <a:pt x="146" y="34"/>
                      <a:pt x="144" y="32"/>
                    </a:cubicBezTo>
                    <a:cubicBezTo>
                      <a:pt x="141" y="29"/>
                      <a:pt x="140" y="26"/>
                      <a:pt x="138" y="23"/>
                    </a:cubicBezTo>
                    <a:cubicBezTo>
                      <a:pt x="136" y="25"/>
                      <a:pt x="107" y="46"/>
                      <a:pt x="107" y="46"/>
                    </a:cubicBezTo>
                    <a:cubicBezTo>
                      <a:pt x="107" y="46"/>
                      <a:pt x="107" y="18"/>
                      <a:pt x="107" y="16"/>
                    </a:cubicBezTo>
                    <a:cubicBezTo>
                      <a:pt x="106" y="16"/>
                      <a:pt x="95" y="13"/>
                      <a:pt x="92" y="13"/>
                    </a:cubicBezTo>
                    <a:cubicBezTo>
                      <a:pt x="92" y="16"/>
                      <a:pt x="92" y="24"/>
                      <a:pt x="92" y="24"/>
                    </a:cubicBezTo>
                    <a:cubicBezTo>
                      <a:pt x="92" y="24"/>
                      <a:pt x="92" y="49"/>
                      <a:pt x="92" y="51"/>
                    </a:cubicBezTo>
                    <a:close/>
                    <a:moveTo>
                      <a:pt x="104" y="115"/>
                    </a:moveTo>
                    <a:cubicBezTo>
                      <a:pt x="101" y="118"/>
                      <a:pt x="97" y="119"/>
                      <a:pt x="92" y="120"/>
                    </a:cubicBezTo>
                    <a:cubicBezTo>
                      <a:pt x="92" y="122"/>
                      <a:pt x="92" y="156"/>
                      <a:pt x="92" y="159"/>
                    </a:cubicBezTo>
                    <a:cubicBezTo>
                      <a:pt x="94" y="159"/>
                      <a:pt x="105" y="161"/>
                      <a:pt x="107" y="162"/>
                    </a:cubicBezTo>
                    <a:cubicBezTo>
                      <a:pt x="107" y="159"/>
                      <a:pt x="107" y="129"/>
                      <a:pt x="107" y="129"/>
                    </a:cubicBezTo>
                    <a:cubicBezTo>
                      <a:pt x="107" y="129"/>
                      <a:pt x="137" y="163"/>
                      <a:pt x="139" y="166"/>
                    </a:cubicBezTo>
                    <a:cubicBezTo>
                      <a:pt x="141" y="164"/>
                      <a:pt x="142" y="162"/>
                      <a:pt x="144" y="161"/>
                    </a:cubicBezTo>
                    <a:cubicBezTo>
                      <a:pt x="146" y="159"/>
                      <a:pt x="149" y="158"/>
                      <a:pt x="151" y="157"/>
                    </a:cubicBezTo>
                    <a:cubicBezTo>
                      <a:pt x="149" y="154"/>
                      <a:pt x="120" y="121"/>
                      <a:pt x="120" y="121"/>
                    </a:cubicBezTo>
                    <a:cubicBezTo>
                      <a:pt x="120" y="121"/>
                      <a:pt x="150" y="127"/>
                      <a:pt x="153" y="128"/>
                    </a:cubicBezTo>
                    <a:cubicBezTo>
                      <a:pt x="153" y="113"/>
                      <a:pt x="153" y="113"/>
                      <a:pt x="153" y="113"/>
                    </a:cubicBezTo>
                    <a:cubicBezTo>
                      <a:pt x="151" y="113"/>
                      <a:pt x="114" y="105"/>
                      <a:pt x="113" y="105"/>
                    </a:cubicBezTo>
                    <a:cubicBezTo>
                      <a:pt x="111" y="109"/>
                      <a:pt x="108" y="112"/>
                      <a:pt x="104" y="115"/>
                    </a:cubicBezTo>
                    <a:close/>
                    <a:moveTo>
                      <a:pt x="97" y="89"/>
                    </a:moveTo>
                    <a:cubicBezTo>
                      <a:pt x="98" y="83"/>
                      <a:pt x="95" y="77"/>
                      <a:pt x="91" y="72"/>
                    </a:cubicBezTo>
                    <a:cubicBezTo>
                      <a:pt x="83" y="62"/>
                      <a:pt x="70" y="60"/>
                      <a:pt x="62" y="66"/>
                    </a:cubicBezTo>
                    <a:cubicBezTo>
                      <a:pt x="58" y="68"/>
                      <a:pt x="56" y="72"/>
                      <a:pt x="56" y="76"/>
                    </a:cubicBezTo>
                    <a:cubicBezTo>
                      <a:pt x="55" y="82"/>
                      <a:pt x="58" y="88"/>
                      <a:pt x="62" y="93"/>
                    </a:cubicBezTo>
                    <a:cubicBezTo>
                      <a:pt x="70" y="103"/>
                      <a:pt x="83" y="106"/>
                      <a:pt x="91" y="100"/>
                    </a:cubicBezTo>
                    <a:cubicBezTo>
                      <a:pt x="95" y="97"/>
                      <a:pt x="97" y="93"/>
                      <a:pt x="97" y="89"/>
                    </a:cubicBezTo>
                    <a:close/>
                  </a:path>
                </a:pathLst>
              </a:custGeom>
              <a:solidFill>
                <a:srgbClr val="FFFFFF"/>
              </a:solidFill>
              <a:ln w="9525">
                <a:noFill/>
                <a:round/>
                <a:headEnd/>
                <a:tailEnd/>
              </a:ln>
            </p:spPr>
            <p:txBody>
              <a:bodyPr/>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grpSp>
        <p:graphicFrame>
          <p:nvGraphicFramePr>
            <p:cNvPr id="151" name="Object 252"/>
            <p:cNvGraphicFramePr>
              <a:graphicFrameLocks noChangeAspect="1"/>
            </p:cNvGraphicFramePr>
            <p:nvPr>
              <p:extLst>
                <p:ext uri="{D42A27DB-BD31-4B8C-83A1-F6EECF244321}">
                  <p14:modId xmlns:p14="http://schemas.microsoft.com/office/powerpoint/2010/main" val="3189249840"/>
                </p:ext>
              </p:extLst>
            </p:nvPr>
          </p:nvGraphicFramePr>
          <p:xfrm>
            <a:off x="9016093" y="1173961"/>
            <a:ext cx="444048" cy="469451"/>
          </p:xfrm>
          <a:graphic>
            <a:graphicData uri="http://schemas.openxmlformats.org/presentationml/2006/ole">
              <mc:AlternateContent xmlns:mc="http://schemas.openxmlformats.org/markup-compatibility/2006">
                <mc:Choice xmlns:v="urn:schemas-microsoft-com:vml" Requires="v">
                  <p:oleObj spid="_x0000_s5012" name="CorelDRAW" r:id="rId18" imgW="1288080" imgH="2218680" progId="">
                    <p:embed/>
                  </p:oleObj>
                </mc:Choice>
                <mc:Fallback>
                  <p:oleObj name="CorelDRAW" r:id="rId18" imgW="1288080" imgH="2218680" progId="">
                    <p:embed/>
                    <p:pic>
                      <p:nvPicPr>
                        <p:cNvPr id="0" name=""/>
                        <p:cNvPicPr>
                          <a:picLocks noChangeAspect="1" noChangeArrowheads="1"/>
                        </p:cNvPicPr>
                        <p:nvPr/>
                      </p:nvPicPr>
                      <p:blipFill>
                        <a:blip r:embed="rId19">
                          <a:lum bright="6000"/>
                          <a:extLst>
                            <a:ext uri="{28A0092B-C50C-407E-A947-70E740481C1C}">
                              <a14:useLocalDpi xmlns:a14="http://schemas.microsoft.com/office/drawing/2010/main" val="0"/>
                            </a:ext>
                          </a:extLst>
                        </a:blip>
                        <a:srcRect/>
                        <a:stretch>
                          <a:fillRect/>
                        </a:stretch>
                      </p:blipFill>
                      <p:spPr bwMode="auto">
                        <a:xfrm>
                          <a:off x="9016093" y="1173961"/>
                          <a:ext cx="444048" cy="469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 name="Rectangle 318"/>
            <p:cNvSpPr>
              <a:spLocks noChangeArrowheads="1"/>
            </p:cNvSpPr>
            <p:nvPr/>
          </p:nvSpPr>
          <p:spPr bwMode="auto">
            <a:xfrm>
              <a:off x="4258342" y="3942115"/>
              <a:ext cx="1321085" cy="1412655"/>
            </a:xfrm>
            <a:prstGeom prst="rect">
              <a:avLst/>
            </a:prstGeom>
            <a:solidFill>
              <a:srgbClr val="CCFF99"/>
            </a:solidFill>
            <a:ln w="9525">
              <a:solidFill>
                <a:srgbClr val="FFCC66"/>
              </a:solidFill>
              <a:miter lim="800000"/>
              <a:headEnd/>
              <a:tailEnd/>
            </a:ln>
          </p:spPr>
          <p:txBody>
            <a:bodyPr wrap="none" lIns="121912" tIns="60956" rIns="121912" bIns="60956" anchor="ctr"/>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154" name="Line 273"/>
            <p:cNvSpPr>
              <a:spLocks noChangeShapeType="1"/>
            </p:cNvSpPr>
            <p:nvPr/>
          </p:nvSpPr>
          <p:spPr bwMode="auto">
            <a:xfrm>
              <a:off x="4816303" y="4153221"/>
              <a:ext cx="213732" cy="0"/>
            </a:xfrm>
            <a:prstGeom prst="line">
              <a:avLst/>
            </a:prstGeom>
            <a:noFill/>
            <a:ln w="19050">
              <a:solidFill>
                <a:srgbClr val="990000"/>
              </a:solidFill>
              <a:round/>
              <a:headEnd/>
              <a:tailEnd/>
            </a:ln>
          </p:spPr>
          <p:txBody>
            <a:bodyPr lIns="121912" tIns="60956" rIns="121912" bIns="60956"/>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155" name="Line 274"/>
            <p:cNvSpPr>
              <a:spLocks noChangeShapeType="1"/>
            </p:cNvSpPr>
            <p:nvPr/>
          </p:nvSpPr>
          <p:spPr bwMode="auto">
            <a:xfrm flipH="1">
              <a:off x="4485114" y="4224931"/>
              <a:ext cx="302407" cy="332459"/>
            </a:xfrm>
            <a:prstGeom prst="line">
              <a:avLst/>
            </a:prstGeom>
            <a:noFill/>
            <a:ln w="19050">
              <a:solidFill>
                <a:srgbClr val="990000"/>
              </a:solidFill>
              <a:round/>
              <a:headEnd/>
              <a:tailEnd/>
            </a:ln>
          </p:spPr>
          <p:txBody>
            <a:bodyPr lIns="121912" tIns="60956" rIns="121912" bIns="60956"/>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156" name="Line 275"/>
            <p:cNvSpPr>
              <a:spLocks noChangeShapeType="1"/>
            </p:cNvSpPr>
            <p:nvPr/>
          </p:nvSpPr>
          <p:spPr bwMode="auto">
            <a:xfrm flipH="1">
              <a:off x="4800412" y="4224935"/>
              <a:ext cx="298488" cy="383311"/>
            </a:xfrm>
            <a:prstGeom prst="line">
              <a:avLst/>
            </a:prstGeom>
            <a:noFill/>
            <a:ln w="19050">
              <a:solidFill>
                <a:srgbClr val="990000"/>
              </a:solidFill>
              <a:round/>
              <a:headEnd/>
              <a:tailEnd/>
            </a:ln>
          </p:spPr>
          <p:txBody>
            <a:bodyPr lIns="121912" tIns="60956" rIns="121912" bIns="60956"/>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157" name="Line 276"/>
            <p:cNvSpPr>
              <a:spLocks noChangeShapeType="1"/>
            </p:cNvSpPr>
            <p:nvPr/>
          </p:nvSpPr>
          <p:spPr bwMode="auto">
            <a:xfrm>
              <a:off x="4789363" y="4224935"/>
              <a:ext cx="11055" cy="383311"/>
            </a:xfrm>
            <a:prstGeom prst="line">
              <a:avLst/>
            </a:prstGeom>
            <a:noFill/>
            <a:ln w="19050">
              <a:solidFill>
                <a:srgbClr val="990000"/>
              </a:solidFill>
              <a:round/>
              <a:headEnd/>
              <a:tailEnd/>
            </a:ln>
          </p:spPr>
          <p:txBody>
            <a:bodyPr lIns="121912" tIns="60956" rIns="121912" bIns="60956"/>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158" name="Line 277"/>
            <p:cNvSpPr>
              <a:spLocks noChangeShapeType="1"/>
            </p:cNvSpPr>
            <p:nvPr/>
          </p:nvSpPr>
          <p:spPr bwMode="auto">
            <a:xfrm flipH="1">
              <a:off x="4489875" y="4224931"/>
              <a:ext cx="612716" cy="337219"/>
            </a:xfrm>
            <a:prstGeom prst="line">
              <a:avLst/>
            </a:prstGeom>
            <a:noFill/>
            <a:ln w="19050">
              <a:solidFill>
                <a:srgbClr val="990000"/>
              </a:solidFill>
              <a:round/>
              <a:headEnd/>
              <a:tailEnd/>
            </a:ln>
          </p:spPr>
          <p:txBody>
            <a:bodyPr lIns="121912" tIns="60956" rIns="121912" bIns="60956"/>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160" name="Line 279"/>
            <p:cNvSpPr>
              <a:spLocks noChangeShapeType="1"/>
            </p:cNvSpPr>
            <p:nvPr/>
          </p:nvSpPr>
          <p:spPr bwMode="auto">
            <a:xfrm>
              <a:off x="4800412" y="4234979"/>
              <a:ext cx="265323" cy="364648"/>
            </a:xfrm>
            <a:prstGeom prst="line">
              <a:avLst/>
            </a:prstGeom>
            <a:noFill/>
            <a:ln w="19050">
              <a:solidFill>
                <a:srgbClr val="990000"/>
              </a:solidFill>
              <a:round/>
              <a:headEnd/>
              <a:tailEnd/>
            </a:ln>
          </p:spPr>
          <p:txBody>
            <a:bodyPr lIns="121912" tIns="60956" rIns="121912" bIns="60956"/>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161" name="Line 280"/>
            <p:cNvSpPr>
              <a:spLocks noChangeShapeType="1"/>
            </p:cNvSpPr>
            <p:nvPr/>
          </p:nvSpPr>
          <p:spPr bwMode="auto">
            <a:xfrm>
              <a:off x="4800418" y="4212011"/>
              <a:ext cx="570289" cy="350139"/>
            </a:xfrm>
            <a:prstGeom prst="line">
              <a:avLst/>
            </a:prstGeom>
            <a:noFill/>
            <a:ln w="19050">
              <a:solidFill>
                <a:srgbClr val="990000"/>
              </a:solidFill>
              <a:round/>
              <a:headEnd/>
              <a:tailEnd/>
            </a:ln>
          </p:spPr>
          <p:txBody>
            <a:bodyPr lIns="121912" tIns="60956" rIns="121912" bIns="60956"/>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162" name="Line 281"/>
            <p:cNvSpPr>
              <a:spLocks noChangeShapeType="1"/>
            </p:cNvSpPr>
            <p:nvPr/>
          </p:nvSpPr>
          <p:spPr bwMode="auto">
            <a:xfrm>
              <a:off x="5102587" y="4224930"/>
              <a:ext cx="268117" cy="346741"/>
            </a:xfrm>
            <a:prstGeom prst="line">
              <a:avLst/>
            </a:prstGeom>
            <a:noFill/>
            <a:ln w="19050">
              <a:solidFill>
                <a:srgbClr val="990000"/>
              </a:solidFill>
              <a:round/>
              <a:headEnd/>
              <a:tailEnd/>
            </a:ln>
          </p:spPr>
          <p:txBody>
            <a:bodyPr lIns="121912" tIns="60956" rIns="121912" bIns="60956"/>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163" name="Line 282"/>
            <p:cNvSpPr>
              <a:spLocks noChangeShapeType="1"/>
            </p:cNvSpPr>
            <p:nvPr/>
          </p:nvSpPr>
          <p:spPr bwMode="auto">
            <a:xfrm flipH="1">
              <a:off x="5065735" y="4224928"/>
              <a:ext cx="36851" cy="374699"/>
            </a:xfrm>
            <a:prstGeom prst="line">
              <a:avLst/>
            </a:prstGeom>
            <a:noFill/>
            <a:ln w="19050">
              <a:solidFill>
                <a:srgbClr val="990000"/>
              </a:solidFill>
              <a:round/>
              <a:headEnd/>
              <a:tailEnd/>
            </a:ln>
          </p:spPr>
          <p:txBody>
            <a:bodyPr lIns="121912" tIns="60956" rIns="121912" bIns="60956"/>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164" name="Line 283"/>
            <p:cNvSpPr>
              <a:spLocks noChangeShapeType="1"/>
            </p:cNvSpPr>
            <p:nvPr/>
          </p:nvSpPr>
          <p:spPr bwMode="auto">
            <a:xfrm flipV="1">
              <a:off x="5078009" y="4571760"/>
              <a:ext cx="251935" cy="0"/>
            </a:xfrm>
            <a:prstGeom prst="line">
              <a:avLst/>
            </a:prstGeom>
            <a:noFill/>
            <a:ln w="19050">
              <a:solidFill>
                <a:srgbClr val="990000"/>
              </a:solidFill>
              <a:round/>
              <a:headEnd/>
              <a:tailEnd/>
            </a:ln>
          </p:spPr>
          <p:txBody>
            <a:bodyPr lIns="121912" tIns="60956" rIns="121912" bIns="60956"/>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165" name="Line 284"/>
            <p:cNvSpPr>
              <a:spLocks noChangeShapeType="1"/>
            </p:cNvSpPr>
            <p:nvPr/>
          </p:nvSpPr>
          <p:spPr bwMode="auto">
            <a:xfrm flipV="1">
              <a:off x="5099282" y="4605381"/>
              <a:ext cx="251935" cy="0"/>
            </a:xfrm>
            <a:prstGeom prst="line">
              <a:avLst/>
            </a:prstGeom>
            <a:noFill/>
            <a:ln w="19050">
              <a:solidFill>
                <a:srgbClr val="990000"/>
              </a:solidFill>
              <a:round/>
              <a:headEnd/>
              <a:tailEnd/>
            </a:ln>
          </p:spPr>
          <p:txBody>
            <a:bodyPr lIns="121912" tIns="60956" rIns="121912" bIns="60956"/>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166" name="Oval 285"/>
            <p:cNvSpPr>
              <a:spLocks noChangeArrowheads="1"/>
            </p:cNvSpPr>
            <p:nvPr/>
          </p:nvSpPr>
          <p:spPr bwMode="auto">
            <a:xfrm>
              <a:off x="5190797" y="4532129"/>
              <a:ext cx="40536" cy="122027"/>
            </a:xfrm>
            <a:prstGeom prst="ellipse">
              <a:avLst/>
            </a:prstGeom>
            <a:noFill/>
            <a:ln w="19050">
              <a:solidFill>
                <a:srgbClr val="990000"/>
              </a:solidFill>
              <a:round/>
              <a:headEnd/>
              <a:tailEnd/>
            </a:ln>
          </p:spPr>
          <p:txBody>
            <a:bodyPr wrap="none" lIns="78329" tIns="39165" rIns="78329" bIns="39165" anchor="ctr"/>
            <a:lstStyle/>
            <a:p>
              <a:pPr algn="ctr" defTabSz="783706" eaLnBrk="0" hangingPunct="0"/>
              <a:endParaRPr lang="en-US" altLang="zh-CN" sz="1200" dirty="0">
                <a:solidFill>
                  <a:srgbClr val="333399"/>
                </a:solidFill>
                <a:latin typeface="微软雅黑" panose="020B0503020204020204" pitchFamily="34" charset="-122"/>
                <a:ea typeface="微软雅黑" panose="020B0503020204020204" pitchFamily="34" charset="-122"/>
              </a:endParaRPr>
            </a:p>
          </p:txBody>
        </p:sp>
        <p:sp>
          <p:nvSpPr>
            <p:cNvPr id="167" name="Line 286"/>
            <p:cNvSpPr>
              <a:spLocks noChangeShapeType="1"/>
            </p:cNvSpPr>
            <p:nvPr/>
          </p:nvSpPr>
          <p:spPr bwMode="auto">
            <a:xfrm>
              <a:off x="4852010" y="4118692"/>
              <a:ext cx="182409" cy="0"/>
            </a:xfrm>
            <a:prstGeom prst="line">
              <a:avLst/>
            </a:prstGeom>
            <a:noFill/>
            <a:ln w="19050">
              <a:solidFill>
                <a:srgbClr val="990000"/>
              </a:solidFill>
              <a:round/>
              <a:headEnd/>
              <a:tailEnd/>
            </a:ln>
          </p:spPr>
          <p:txBody>
            <a:bodyPr lIns="121912" tIns="60956" rIns="121912" bIns="60956"/>
            <a:lstStyle/>
            <a:p>
              <a:pPr algn="ctr" defTabSz="913888">
                <a:lnSpc>
                  <a:spcPct val="140000"/>
                </a:lnSpc>
                <a:buClr>
                  <a:srgbClr val="000000"/>
                </a:buClr>
                <a:buSzPct val="70000"/>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168" name="Line 287"/>
            <p:cNvSpPr>
              <a:spLocks noChangeShapeType="1"/>
            </p:cNvSpPr>
            <p:nvPr/>
          </p:nvSpPr>
          <p:spPr bwMode="auto">
            <a:xfrm>
              <a:off x="5023137" y="4659745"/>
              <a:ext cx="45231" cy="211871"/>
            </a:xfrm>
            <a:prstGeom prst="line">
              <a:avLst/>
            </a:prstGeom>
            <a:noFill/>
            <a:ln w="19050">
              <a:solidFill>
                <a:srgbClr val="990000"/>
              </a:solidFill>
              <a:round/>
              <a:headEnd/>
              <a:tailEnd/>
            </a:ln>
          </p:spPr>
          <p:txBody>
            <a:bodyPr lIns="121912" tIns="60956" rIns="121912" bIns="60956"/>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169" name="Line 288"/>
            <p:cNvSpPr>
              <a:spLocks noChangeShapeType="1"/>
            </p:cNvSpPr>
            <p:nvPr/>
          </p:nvSpPr>
          <p:spPr bwMode="auto">
            <a:xfrm flipH="1" flipV="1">
              <a:off x="5023131" y="4666889"/>
              <a:ext cx="190451" cy="180921"/>
            </a:xfrm>
            <a:prstGeom prst="line">
              <a:avLst/>
            </a:prstGeom>
            <a:noFill/>
            <a:ln w="19050">
              <a:solidFill>
                <a:srgbClr val="990000"/>
              </a:solidFill>
              <a:round/>
              <a:headEnd/>
              <a:tailEnd/>
            </a:ln>
          </p:spPr>
          <p:txBody>
            <a:bodyPr lIns="121912" tIns="60956" rIns="121912" bIns="60956"/>
            <a:lstStyle/>
            <a:p>
              <a:pPr algn="ctr" defTabSz="913888">
                <a:lnSpc>
                  <a:spcPct val="140000"/>
                </a:lnSpc>
                <a:buClr>
                  <a:srgbClr val="000000"/>
                </a:buClr>
                <a:buSzPct val="70000"/>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170" name="Line 289"/>
            <p:cNvSpPr>
              <a:spLocks noChangeShapeType="1"/>
            </p:cNvSpPr>
            <p:nvPr/>
          </p:nvSpPr>
          <p:spPr bwMode="auto">
            <a:xfrm flipV="1">
              <a:off x="5049315" y="4662123"/>
              <a:ext cx="340432" cy="202347"/>
            </a:xfrm>
            <a:prstGeom prst="line">
              <a:avLst/>
            </a:prstGeom>
            <a:noFill/>
            <a:ln w="19050">
              <a:solidFill>
                <a:srgbClr val="990000"/>
              </a:solidFill>
              <a:round/>
              <a:headEnd/>
              <a:tailEnd/>
            </a:ln>
          </p:spPr>
          <p:txBody>
            <a:bodyPr lIns="121912" tIns="60956" rIns="121912" bIns="60956"/>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171" name="Line 290"/>
            <p:cNvSpPr>
              <a:spLocks noChangeShapeType="1"/>
            </p:cNvSpPr>
            <p:nvPr/>
          </p:nvSpPr>
          <p:spPr bwMode="auto">
            <a:xfrm flipH="1">
              <a:off x="5196916" y="4659748"/>
              <a:ext cx="190451" cy="204729"/>
            </a:xfrm>
            <a:prstGeom prst="line">
              <a:avLst/>
            </a:prstGeom>
            <a:noFill/>
            <a:ln w="19050">
              <a:solidFill>
                <a:srgbClr val="990000"/>
              </a:solidFill>
              <a:round/>
              <a:headEnd/>
              <a:tailEnd/>
            </a:ln>
          </p:spPr>
          <p:txBody>
            <a:bodyPr lIns="121912" tIns="60956" rIns="121912" bIns="60956"/>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172" name="Line 291"/>
            <p:cNvSpPr>
              <a:spLocks noChangeShapeType="1"/>
            </p:cNvSpPr>
            <p:nvPr/>
          </p:nvSpPr>
          <p:spPr bwMode="auto">
            <a:xfrm flipH="1" flipV="1">
              <a:off x="5025511" y="4664504"/>
              <a:ext cx="397672" cy="202579"/>
            </a:xfrm>
            <a:prstGeom prst="line">
              <a:avLst/>
            </a:prstGeom>
            <a:noFill/>
            <a:ln w="19050">
              <a:solidFill>
                <a:srgbClr val="990000"/>
              </a:solidFill>
              <a:round/>
              <a:headEnd/>
              <a:tailEnd/>
            </a:ln>
          </p:spPr>
          <p:txBody>
            <a:bodyPr lIns="121912" tIns="60956" rIns="121912" bIns="60956"/>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173" name="Line 292"/>
            <p:cNvSpPr>
              <a:spLocks noChangeShapeType="1"/>
            </p:cNvSpPr>
            <p:nvPr/>
          </p:nvSpPr>
          <p:spPr bwMode="auto">
            <a:xfrm>
              <a:off x="5356420" y="4650219"/>
              <a:ext cx="63080" cy="216864"/>
            </a:xfrm>
            <a:prstGeom prst="line">
              <a:avLst/>
            </a:prstGeom>
            <a:noFill/>
            <a:ln w="19050">
              <a:solidFill>
                <a:srgbClr val="990000"/>
              </a:solidFill>
              <a:round/>
              <a:headEnd/>
              <a:tailEnd/>
            </a:ln>
          </p:spPr>
          <p:txBody>
            <a:bodyPr lIns="121912" tIns="60956" rIns="121912" bIns="60956"/>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pic>
          <p:nvPicPr>
            <p:cNvPr id="174" name="Picture 293" descr="11"/>
            <p:cNvPicPr>
              <a:picLocks noChangeAspect="1" noChangeArrowheads="1"/>
            </p:cNvPicPr>
            <p:nvPr/>
          </p:nvPicPr>
          <p:blipFill>
            <a:blip r:embed="rId6" cstate="print"/>
            <a:srcRect/>
            <a:stretch>
              <a:fillRect/>
            </a:stretch>
          </p:blipFill>
          <p:spPr bwMode="auto">
            <a:xfrm>
              <a:off x="4968083" y="4478029"/>
              <a:ext cx="200835" cy="238315"/>
            </a:xfrm>
            <a:prstGeom prst="rect">
              <a:avLst/>
            </a:prstGeom>
            <a:noFill/>
            <a:ln w="9525">
              <a:noFill/>
              <a:miter lim="800000"/>
              <a:headEnd/>
              <a:tailEnd/>
            </a:ln>
          </p:spPr>
        </p:pic>
        <p:pic>
          <p:nvPicPr>
            <p:cNvPr id="175" name="Picture 294" descr="11"/>
            <p:cNvPicPr>
              <a:picLocks noChangeAspect="1" noChangeArrowheads="1"/>
            </p:cNvPicPr>
            <p:nvPr/>
          </p:nvPicPr>
          <p:blipFill>
            <a:blip r:embed="rId7" cstate="print"/>
            <a:srcRect/>
            <a:stretch>
              <a:fillRect/>
            </a:stretch>
          </p:blipFill>
          <p:spPr bwMode="auto">
            <a:xfrm>
              <a:off x="5268412" y="4478029"/>
              <a:ext cx="198992" cy="238315"/>
            </a:xfrm>
            <a:prstGeom prst="rect">
              <a:avLst/>
            </a:prstGeom>
            <a:noFill/>
            <a:ln w="9525">
              <a:noFill/>
              <a:miter lim="800000"/>
              <a:headEnd/>
              <a:tailEnd/>
            </a:ln>
          </p:spPr>
        </p:pic>
        <p:sp>
          <p:nvSpPr>
            <p:cNvPr id="176" name="Rectangle 295"/>
            <p:cNvSpPr>
              <a:spLocks noChangeArrowheads="1"/>
            </p:cNvSpPr>
            <p:nvPr/>
          </p:nvSpPr>
          <p:spPr bwMode="auto">
            <a:xfrm>
              <a:off x="4392148" y="4762287"/>
              <a:ext cx="545385" cy="376135"/>
            </a:xfrm>
            <a:prstGeom prst="rect">
              <a:avLst/>
            </a:prstGeom>
            <a:solidFill>
              <a:srgbClr val="CCFF99"/>
            </a:solidFill>
            <a:ln w="9525">
              <a:solidFill>
                <a:srgbClr val="000000"/>
              </a:solidFill>
              <a:miter lim="800000"/>
              <a:headEnd/>
              <a:tailEnd/>
            </a:ln>
          </p:spPr>
          <p:txBody>
            <a:bodyPr wrap="none" lIns="121912" tIns="60956" rIns="121912" bIns="60956" anchor="ctr"/>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177" name="Line 296"/>
            <p:cNvSpPr>
              <a:spLocks noChangeShapeType="1"/>
            </p:cNvSpPr>
            <p:nvPr/>
          </p:nvSpPr>
          <p:spPr bwMode="auto">
            <a:xfrm>
              <a:off x="4470603" y="4641688"/>
              <a:ext cx="50216" cy="170408"/>
            </a:xfrm>
            <a:prstGeom prst="line">
              <a:avLst/>
            </a:prstGeom>
            <a:noFill/>
            <a:ln w="19050">
              <a:solidFill>
                <a:srgbClr val="990000"/>
              </a:solidFill>
              <a:round/>
              <a:headEnd/>
              <a:tailEnd/>
            </a:ln>
          </p:spPr>
          <p:txBody>
            <a:bodyPr lIns="121912" tIns="60956" rIns="121912" bIns="60956"/>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178" name="Line 297"/>
            <p:cNvSpPr>
              <a:spLocks noChangeShapeType="1"/>
            </p:cNvSpPr>
            <p:nvPr/>
          </p:nvSpPr>
          <p:spPr bwMode="auto">
            <a:xfrm flipV="1">
              <a:off x="4504158" y="4658916"/>
              <a:ext cx="331268" cy="143659"/>
            </a:xfrm>
            <a:prstGeom prst="line">
              <a:avLst/>
            </a:prstGeom>
            <a:noFill/>
            <a:ln w="19050">
              <a:solidFill>
                <a:srgbClr val="990000"/>
              </a:solidFill>
              <a:round/>
              <a:headEnd/>
              <a:tailEnd/>
            </a:ln>
          </p:spPr>
          <p:txBody>
            <a:bodyPr lIns="121912" tIns="60956" rIns="121912" bIns="60956"/>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179" name="Line 298"/>
            <p:cNvSpPr>
              <a:spLocks noChangeShapeType="1"/>
            </p:cNvSpPr>
            <p:nvPr/>
          </p:nvSpPr>
          <p:spPr bwMode="auto">
            <a:xfrm flipH="1" flipV="1">
              <a:off x="4470600" y="4658921"/>
              <a:ext cx="359699" cy="141279"/>
            </a:xfrm>
            <a:prstGeom prst="line">
              <a:avLst/>
            </a:prstGeom>
            <a:noFill/>
            <a:ln w="19050">
              <a:solidFill>
                <a:srgbClr val="990000"/>
              </a:solidFill>
              <a:round/>
              <a:headEnd/>
              <a:tailEnd/>
            </a:ln>
          </p:spPr>
          <p:txBody>
            <a:bodyPr lIns="121912" tIns="60956" rIns="121912" bIns="60956"/>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graphicFrame>
          <p:nvGraphicFramePr>
            <p:cNvPr id="180" name="Object 299"/>
            <p:cNvGraphicFramePr>
              <a:graphicFrameLocks noChangeAspect="1"/>
            </p:cNvGraphicFramePr>
            <p:nvPr>
              <p:extLst>
                <p:ext uri="{D42A27DB-BD31-4B8C-83A1-F6EECF244321}">
                  <p14:modId xmlns:p14="http://schemas.microsoft.com/office/powerpoint/2010/main" val="704443545"/>
                </p:ext>
              </p:extLst>
            </p:nvPr>
          </p:nvGraphicFramePr>
          <p:xfrm>
            <a:off x="4404271" y="4902977"/>
            <a:ext cx="93968" cy="202423"/>
          </p:xfrm>
          <a:graphic>
            <a:graphicData uri="http://schemas.openxmlformats.org/presentationml/2006/ole">
              <mc:AlternateContent xmlns:mc="http://schemas.openxmlformats.org/markup-compatibility/2006">
                <mc:Choice xmlns:v="urn:schemas-microsoft-com:vml" Requires="v">
                  <p:oleObj spid="_x0000_s5013" name="Visio" r:id="rId20" imgW="322591" imgH="506298" progId="Visio.Drawing.11">
                    <p:embed/>
                  </p:oleObj>
                </mc:Choice>
                <mc:Fallback>
                  <p:oleObj name="Visio" r:id="rId20" imgW="322591" imgH="506298" progId="Visio.Drawing.11">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404271" y="4902977"/>
                          <a:ext cx="93968" cy="202423"/>
                        </a:xfrm>
                        <a:prstGeom prst="rect">
                          <a:avLst/>
                        </a:prstGeom>
                        <a:noFill/>
                        <a:effectLst/>
                        <a:extLst>
                          <a:ext uri="{909E8E84-426E-40DD-AFC4-6F175D3DCCD1}">
                            <a14:hiddenFill xmlns:a14="http://schemas.microsoft.com/office/drawing/2010/main">
                              <a:solidFill>
                                <a:srgbClr val="FF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1" name="Object 300"/>
            <p:cNvGraphicFramePr>
              <a:graphicFrameLocks noChangeAspect="1"/>
            </p:cNvGraphicFramePr>
            <p:nvPr>
              <p:extLst>
                <p:ext uri="{D42A27DB-BD31-4B8C-83A1-F6EECF244321}">
                  <p14:modId xmlns:p14="http://schemas.microsoft.com/office/powerpoint/2010/main" val="3636909754"/>
                </p:ext>
              </p:extLst>
            </p:nvPr>
          </p:nvGraphicFramePr>
          <p:xfrm>
            <a:off x="4514829" y="4902977"/>
            <a:ext cx="90284" cy="202423"/>
          </p:xfrm>
          <a:graphic>
            <a:graphicData uri="http://schemas.openxmlformats.org/presentationml/2006/ole">
              <mc:AlternateContent xmlns:mc="http://schemas.openxmlformats.org/markup-compatibility/2006">
                <mc:Choice xmlns:v="urn:schemas-microsoft-com:vml" Requires="v">
                  <p:oleObj spid="_x0000_s5014" name="Visio" r:id="rId22" imgW="322591" imgH="506298" progId="Visio.Drawing.11">
                    <p:embed/>
                  </p:oleObj>
                </mc:Choice>
                <mc:Fallback>
                  <p:oleObj name="Visio" r:id="rId22" imgW="322591" imgH="506298" progId="Visio.Drawing.11">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514829" y="4902977"/>
                          <a:ext cx="90284" cy="202423"/>
                        </a:xfrm>
                        <a:prstGeom prst="rect">
                          <a:avLst/>
                        </a:prstGeom>
                        <a:noFill/>
                        <a:effectLst/>
                        <a:extLst>
                          <a:ext uri="{909E8E84-426E-40DD-AFC4-6F175D3DCCD1}">
                            <a14:hiddenFill xmlns:a14="http://schemas.microsoft.com/office/drawing/2010/main">
                              <a:solidFill>
                                <a:srgbClr val="FF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2" name="Object 301"/>
            <p:cNvGraphicFramePr>
              <a:graphicFrameLocks noChangeAspect="1"/>
            </p:cNvGraphicFramePr>
            <p:nvPr>
              <p:extLst>
                <p:ext uri="{D42A27DB-BD31-4B8C-83A1-F6EECF244321}">
                  <p14:modId xmlns:p14="http://schemas.microsoft.com/office/powerpoint/2010/main" val="1283706760"/>
                </p:ext>
              </p:extLst>
            </p:nvPr>
          </p:nvGraphicFramePr>
          <p:xfrm>
            <a:off x="4623531" y="4902977"/>
            <a:ext cx="93968" cy="202423"/>
          </p:xfrm>
          <a:graphic>
            <a:graphicData uri="http://schemas.openxmlformats.org/presentationml/2006/ole">
              <mc:AlternateContent xmlns:mc="http://schemas.openxmlformats.org/markup-compatibility/2006">
                <mc:Choice xmlns:v="urn:schemas-microsoft-com:vml" Requires="v">
                  <p:oleObj spid="_x0000_s5015" name="Visio" r:id="rId23" imgW="322591" imgH="506298" progId="Visio.Drawing.11">
                    <p:embed/>
                  </p:oleObj>
                </mc:Choice>
                <mc:Fallback>
                  <p:oleObj name="Visio" r:id="rId23" imgW="322591" imgH="506298" progId="Visio.Drawing.11">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623531" y="4902977"/>
                          <a:ext cx="93968" cy="202423"/>
                        </a:xfrm>
                        <a:prstGeom prst="rect">
                          <a:avLst/>
                        </a:prstGeom>
                        <a:noFill/>
                        <a:effectLst/>
                        <a:extLst>
                          <a:ext uri="{909E8E84-426E-40DD-AFC4-6F175D3DCCD1}">
                            <a14:hiddenFill xmlns:a14="http://schemas.microsoft.com/office/drawing/2010/main">
                              <a:solidFill>
                                <a:srgbClr val="FF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3" name="Object 302"/>
            <p:cNvGraphicFramePr>
              <a:graphicFrameLocks noChangeAspect="1"/>
            </p:cNvGraphicFramePr>
            <p:nvPr>
              <p:extLst>
                <p:ext uri="{D42A27DB-BD31-4B8C-83A1-F6EECF244321}">
                  <p14:modId xmlns:p14="http://schemas.microsoft.com/office/powerpoint/2010/main" val="3097670886"/>
                </p:ext>
              </p:extLst>
            </p:nvPr>
          </p:nvGraphicFramePr>
          <p:xfrm>
            <a:off x="4726713" y="4902977"/>
            <a:ext cx="95811" cy="202423"/>
          </p:xfrm>
          <a:graphic>
            <a:graphicData uri="http://schemas.openxmlformats.org/presentationml/2006/ole">
              <mc:AlternateContent xmlns:mc="http://schemas.openxmlformats.org/markup-compatibility/2006">
                <mc:Choice xmlns:v="urn:schemas-microsoft-com:vml" Requires="v">
                  <p:oleObj spid="_x0000_s5016" name="Visio" r:id="rId24" imgW="322591" imgH="506298" progId="Visio.Drawing.11">
                    <p:embed/>
                  </p:oleObj>
                </mc:Choice>
                <mc:Fallback>
                  <p:oleObj name="Visio" r:id="rId24" imgW="322591" imgH="506298" progId="Visio.Drawing.11">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726713" y="4902977"/>
                          <a:ext cx="95811" cy="202423"/>
                        </a:xfrm>
                        <a:prstGeom prst="rect">
                          <a:avLst/>
                        </a:prstGeom>
                        <a:noFill/>
                        <a:effectLst/>
                        <a:extLst>
                          <a:ext uri="{909E8E84-426E-40DD-AFC4-6F175D3DCCD1}">
                            <a14:hiddenFill xmlns:a14="http://schemas.microsoft.com/office/drawing/2010/main">
                              <a:solidFill>
                                <a:srgbClr val="FF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 name="Object 303"/>
            <p:cNvGraphicFramePr>
              <a:graphicFrameLocks noChangeAspect="1"/>
            </p:cNvGraphicFramePr>
            <p:nvPr>
              <p:extLst>
                <p:ext uri="{D42A27DB-BD31-4B8C-83A1-F6EECF244321}">
                  <p14:modId xmlns:p14="http://schemas.microsoft.com/office/powerpoint/2010/main" val="240599212"/>
                </p:ext>
              </p:extLst>
            </p:nvPr>
          </p:nvGraphicFramePr>
          <p:xfrm>
            <a:off x="4833585" y="4908719"/>
            <a:ext cx="92127" cy="202423"/>
          </p:xfrm>
          <a:graphic>
            <a:graphicData uri="http://schemas.openxmlformats.org/presentationml/2006/ole">
              <mc:AlternateContent xmlns:mc="http://schemas.openxmlformats.org/markup-compatibility/2006">
                <mc:Choice xmlns:v="urn:schemas-microsoft-com:vml" Requires="v">
                  <p:oleObj spid="_x0000_s5017" name="Visio" r:id="rId25" imgW="322591" imgH="506298" progId="Visio.Drawing.11">
                    <p:embed/>
                  </p:oleObj>
                </mc:Choice>
                <mc:Fallback>
                  <p:oleObj name="Visio" r:id="rId25" imgW="322591" imgH="506298" progId="Visio.Drawing.11">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833585" y="4908719"/>
                          <a:ext cx="92127" cy="202423"/>
                        </a:xfrm>
                        <a:prstGeom prst="rect">
                          <a:avLst/>
                        </a:prstGeom>
                        <a:noFill/>
                        <a:effectLst/>
                        <a:extLst>
                          <a:ext uri="{909E8E84-426E-40DD-AFC4-6F175D3DCCD1}">
                            <a14:hiddenFill xmlns:a14="http://schemas.microsoft.com/office/drawing/2010/main">
                              <a:solidFill>
                                <a:srgbClr val="FF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5" name="Object 304"/>
            <p:cNvGraphicFramePr>
              <a:graphicFrameLocks noChangeAspect="1"/>
            </p:cNvGraphicFramePr>
            <p:nvPr>
              <p:extLst>
                <p:ext uri="{D42A27DB-BD31-4B8C-83A1-F6EECF244321}">
                  <p14:modId xmlns:p14="http://schemas.microsoft.com/office/powerpoint/2010/main" val="3868803657"/>
                </p:ext>
              </p:extLst>
            </p:nvPr>
          </p:nvGraphicFramePr>
          <p:xfrm>
            <a:off x="4433752" y="4780946"/>
            <a:ext cx="197149" cy="119157"/>
          </p:xfrm>
          <a:graphic>
            <a:graphicData uri="http://schemas.openxmlformats.org/presentationml/2006/ole">
              <mc:AlternateContent xmlns:mc="http://schemas.openxmlformats.org/markup-compatibility/2006">
                <mc:Choice xmlns:v="urn:schemas-microsoft-com:vml" Requires="v">
                  <p:oleObj spid="_x0000_s5018" name="CorelDRAW" r:id="rId26" imgW="3111840" imgH="1350720" progId="">
                    <p:embed/>
                  </p:oleObj>
                </mc:Choice>
                <mc:Fallback>
                  <p:oleObj name="CorelDRAW" r:id="rId26" imgW="3111840" imgH="1350720" progId="">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433752" y="4780946"/>
                          <a:ext cx="197149" cy="119157"/>
                        </a:xfrm>
                        <a:prstGeom prst="rect">
                          <a:avLst/>
                        </a:prstGeom>
                        <a:noFill/>
                        <a:effectLst/>
                        <a:extLst>
                          <a:ext uri="{909E8E84-426E-40DD-AFC4-6F175D3DCCD1}">
                            <a14:hiddenFill xmlns:a14="http://schemas.microsoft.com/office/drawing/2010/main">
                              <a:solidFill>
                                <a:srgbClr val="FF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7" name="Line 306"/>
            <p:cNvSpPr>
              <a:spLocks noChangeShapeType="1"/>
            </p:cNvSpPr>
            <p:nvPr/>
          </p:nvSpPr>
          <p:spPr bwMode="auto">
            <a:xfrm flipV="1">
              <a:off x="4556435" y="4572592"/>
              <a:ext cx="171355" cy="0"/>
            </a:xfrm>
            <a:prstGeom prst="line">
              <a:avLst/>
            </a:prstGeom>
            <a:noFill/>
            <a:ln w="19050">
              <a:solidFill>
                <a:srgbClr val="990000"/>
              </a:solidFill>
              <a:round/>
              <a:headEnd/>
              <a:tailEnd/>
            </a:ln>
          </p:spPr>
          <p:txBody>
            <a:bodyPr lIns="121912" tIns="60956" rIns="121912" bIns="60956"/>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188" name="Line 307"/>
            <p:cNvSpPr>
              <a:spLocks noChangeShapeType="1"/>
            </p:cNvSpPr>
            <p:nvPr/>
          </p:nvSpPr>
          <p:spPr bwMode="auto">
            <a:xfrm>
              <a:off x="4524036" y="4604361"/>
              <a:ext cx="198992" cy="0"/>
            </a:xfrm>
            <a:prstGeom prst="line">
              <a:avLst/>
            </a:prstGeom>
            <a:noFill/>
            <a:ln w="19050">
              <a:solidFill>
                <a:srgbClr val="990000"/>
              </a:solidFill>
              <a:round/>
              <a:headEnd/>
              <a:tailEnd/>
            </a:ln>
          </p:spPr>
          <p:txBody>
            <a:bodyPr lIns="121912" tIns="60956" rIns="121912" bIns="60956"/>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pic>
          <p:nvPicPr>
            <p:cNvPr id="191" name="Picture 310" descr="11"/>
            <p:cNvPicPr>
              <a:picLocks noChangeAspect="1" noChangeArrowheads="1"/>
            </p:cNvPicPr>
            <p:nvPr/>
          </p:nvPicPr>
          <p:blipFill>
            <a:blip r:embed="rId9" cstate="print"/>
            <a:srcRect/>
            <a:stretch>
              <a:fillRect/>
            </a:stretch>
          </p:blipFill>
          <p:spPr bwMode="auto">
            <a:xfrm>
              <a:off x="4382163" y="4475161"/>
              <a:ext cx="200835" cy="241185"/>
            </a:xfrm>
            <a:prstGeom prst="rect">
              <a:avLst/>
            </a:prstGeom>
            <a:noFill/>
            <a:ln w="9525">
              <a:noFill/>
              <a:miter lim="800000"/>
              <a:headEnd/>
              <a:tailEnd/>
            </a:ln>
          </p:spPr>
        </p:pic>
        <p:sp>
          <p:nvSpPr>
            <p:cNvPr id="192" name="Line 311"/>
            <p:cNvSpPr>
              <a:spLocks noChangeShapeType="1"/>
            </p:cNvSpPr>
            <p:nvPr/>
          </p:nvSpPr>
          <p:spPr bwMode="auto">
            <a:xfrm>
              <a:off x="4796977" y="4645462"/>
              <a:ext cx="28567" cy="154737"/>
            </a:xfrm>
            <a:prstGeom prst="line">
              <a:avLst/>
            </a:prstGeom>
            <a:noFill/>
            <a:ln w="19050">
              <a:solidFill>
                <a:srgbClr val="990000"/>
              </a:solidFill>
              <a:round/>
              <a:headEnd/>
              <a:tailEnd/>
            </a:ln>
          </p:spPr>
          <p:txBody>
            <a:bodyPr lIns="121912" tIns="60956" rIns="121912" bIns="60956"/>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193" name="Text Box 312"/>
            <p:cNvSpPr txBox="1">
              <a:spLocks noChangeArrowheads="1"/>
            </p:cNvSpPr>
            <p:nvPr/>
          </p:nvSpPr>
          <p:spPr bwMode="auto">
            <a:xfrm>
              <a:off x="4415813" y="5121541"/>
              <a:ext cx="1175026" cy="254219"/>
            </a:xfrm>
            <a:prstGeom prst="rect">
              <a:avLst/>
            </a:prstGeom>
            <a:noFill/>
            <a:ln w="9525">
              <a:noFill/>
              <a:miter lim="800000"/>
              <a:headEnd/>
              <a:tailEnd/>
            </a:ln>
          </p:spPr>
          <p:txBody>
            <a:bodyPr wrap="square" lIns="78329" tIns="39165" rIns="78329" bIns="39165">
              <a:spAutoFit/>
            </a:bodyPr>
            <a:lstStyle/>
            <a:p>
              <a:pPr defTabSz="783706" eaLnBrk="0" hangingPunct="0">
                <a:spcBef>
                  <a:spcPct val="50000"/>
                </a:spcBef>
              </a:pPr>
              <a:r>
                <a:rPr lang="en-US" altLang="zh-CN" sz="1200" dirty="0" smtClean="0">
                  <a:solidFill>
                    <a:srgbClr val="000000"/>
                  </a:solidFill>
                  <a:latin typeface="微软雅黑" panose="020B0503020204020204" pitchFamily="34" charset="-122"/>
                  <a:ea typeface="微软雅黑" panose="020B0503020204020204" pitchFamily="34" charset="-122"/>
                </a:rPr>
                <a:t>Service zone 2</a:t>
              </a:r>
              <a:endParaRPr lang="en-US" altLang="zh-CN" sz="1200" dirty="0">
                <a:solidFill>
                  <a:srgbClr val="000000"/>
                </a:solidFill>
                <a:latin typeface="微软雅黑" panose="020B0503020204020204" pitchFamily="34" charset="-122"/>
                <a:ea typeface="微软雅黑" panose="020B0503020204020204" pitchFamily="34" charset="-122"/>
              </a:endParaRPr>
            </a:p>
          </p:txBody>
        </p:sp>
        <p:pic>
          <p:nvPicPr>
            <p:cNvPr id="194" name="Picture 313" descr="07"/>
            <p:cNvPicPr>
              <a:picLocks noChangeAspect="1" noChangeArrowheads="1"/>
            </p:cNvPicPr>
            <p:nvPr/>
          </p:nvPicPr>
          <p:blipFill>
            <a:blip r:embed="rId8" cstate="print"/>
            <a:srcRect/>
            <a:stretch>
              <a:fillRect/>
            </a:stretch>
          </p:blipFill>
          <p:spPr bwMode="auto">
            <a:xfrm>
              <a:off x="4947813" y="4795307"/>
              <a:ext cx="193464" cy="310095"/>
            </a:xfrm>
            <a:prstGeom prst="rect">
              <a:avLst/>
            </a:prstGeom>
            <a:noFill/>
            <a:ln w="9525">
              <a:noFill/>
              <a:miter lim="800000"/>
              <a:headEnd/>
              <a:tailEnd/>
            </a:ln>
          </p:spPr>
        </p:pic>
        <p:pic>
          <p:nvPicPr>
            <p:cNvPr id="195" name="Picture 314" descr="07"/>
            <p:cNvPicPr>
              <a:picLocks noChangeAspect="1" noChangeArrowheads="1"/>
            </p:cNvPicPr>
            <p:nvPr/>
          </p:nvPicPr>
          <p:blipFill>
            <a:blip r:embed="rId8" cstate="print"/>
            <a:srcRect/>
            <a:stretch>
              <a:fillRect/>
            </a:stretch>
          </p:blipFill>
          <p:spPr bwMode="auto">
            <a:xfrm>
              <a:off x="5119403" y="4795301"/>
              <a:ext cx="191623" cy="311531"/>
            </a:xfrm>
            <a:prstGeom prst="rect">
              <a:avLst/>
            </a:prstGeom>
            <a:noFill/>
            <a:ln w="9525">
              <a:noFill/>
              <a:miter lim="800000"/>
              <a:headEnd/>
              <a:tailEnd/>
            </a:ln>
          </p:spPr>
        </p:pic>
        <p:pic>
          <p:nvPicPr>
            <p:cNvPr id="196" name="Picture 315" descr="07"/>
            <p:cNvPicPr>
              <a:picLocks noChangeAspect="1" noChangeArrowheads="1"/>
            </p:cNvPicPr>
            <p:nvPr/>
          </p:nvPicPr>
          <p:blipFill>
            <a:blip r:embed="rId8" cstate="print"/>
            <a:srcRect/>
            <a:stretch>
              <a:fillRect/>
            </a:stretch>
          </p:blipFill>
          <p:spPr bwMode="auto">
            <a:xfrm>
              <a:off x="5292370" y="4795301"/>
              <a:ext cx="191623" cy="311531"/>
            </a:xfrm>
            <a:prstGeom prst="rect">
              <a:avLst/>
            </a:prstGeom>
            <a:noFill/>
            <a:ln w="9525">
              <a:noFill/>
              <a:miter lim="800000"/>
              <a:headEnd/>
              <a:tailEnd/>
            </a:ln>
          </p:spPr>
        </p:pic>
        <p:pic>
          <p:nvPicPr>
            <p:cNvPr id="190" name="Picture 309" descr="11"/>
            <p:cNvPicPr>
              <a:picLocks noChangeAspect="1" noChangeArrowheads="1"/>
            </p:cNvPicPr>
            <p:nvPr/>
          </p:nvPicPr>
          <p:blipFill>
            <a:blip r:embed="rId9" cstate="print"/>
            <a:srcRect/>
            <a:stretch>
              <a:fillRect/>
            </a:stretch>
          </p:blipFill>
          <p:spPr bwMode="auto">
            <a:xfrm>
              <a:off x="4683637" y="4475161"/>
              <a:ext cx="200835" cy="241185"/>
            </a:xfrm>
            <a:prstGeom prst="rect">
              <a:avLst/>
            </a:prstGeom>
            <a:noFill/>
            <a:ln w="9525">
              <a:noFill/>
              <a:miter lim="800000"/>
              <a:headEnd/>
              <a:tailEnd/>
            </a:ln>
          </p:spPr>
        </p:pic>
        <p:graphicFrame>
          <p:nvGraphicFramePr>
            <p:cNvPr id="186" name="Object 305"/>
            <p:cNvGraphicFramePr>
              <a:graphicFrameLocks noChangeAspect="1"/>
            </p:cNvGraphicFramePr>
            <p:nvPr>
              <p:extLst>
                <p:ext uri="{D42A27DB-BD31-4B8C-83A1-F6EECF244321}">
                  <p14:modId xmlns:p14="http://schemas.microsoft.com/office/powerpoint/2010/main" val="3687578627"/>
                </p:ext>
              </p:extLst>
            </p:nvPr>
          </p:nvGraphicFramePr>
          <p:xfrm>
            <a:off x="4710131" y="4780946"/>
            <a:ext cx="197149" cy="119157"/>
          </p:xfrm>
          <a:graphic>
            <a:graphicData uri="http://schemas.openxmlformats.org/presentationml/2006/ole">
              <mc:AlternateContent xmlns:mc="http://schemas.openxmlformats.org/markup-compatibility/2006">
                <mc:Choice xmlns:v="urn:schemas-microsoft-com:vml" Requires="v">
                  <p:oleObj spid="_x0000_s5019" name="CorelDRAW" r:id="rId28" imgW="3111840" imgH="1350720" progId="">
                    <p:embed/>
                  </p:oleObj>
                </mc:Choice>
                <mc:Fallback>
                  <p:oleObj name="CorelDRAW" r:id="rId28" imgW="3111840" imgH="1350720" progId="">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710131" y="4780946"/>
                          <a:ext cx="197149" cy="119157"/>
                        </a:xfrm>
                        <a:prstGeom prst="rect">
                          <a:avLst/>
                        </a:prstGeom>
                        <a:noFill/>
                        <a:effectLst/>
                        <a:extLst>
                          <a:ext uri="{909E8E84-426E-40DD-AFC4-6F175D3DCCD1}">
                            <a14:hiddenFill xmlns:a14="http://schemas.microsoft.com/office/drawing/2010/main">
                              <a:solidFill>
                                <a:srgbClr val="FF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0" name="Rectangle 321"/>
            <p:cNvSpPr>
              <a:spLocks noChangeArrowheads="1"/>
            </p:cNvSpPr>
            <p:nvPr/>
          </p:nvSpPr>
          <p:spPr bwMode="auto">
            <a:xfrm>
              <a:off x="2427251" y="3942109"/>
              <a:ext cx="1321085" cy="1414392"/>
            </a:xfrm>
            <a:prstGeom prst="rect">
              <a:avLst/>
            </a:prstGeom>
            <a:solidFill>
              <a:srgbClr val="CCFF99"/>
            </a:solidFill>
            <a:ln w="9525">
              <a:solidFill>
                <a:srgbClr val="FFCC66"/>
              </a:solidFill>
              <a:miter lim="800000"/>
              <a:headEnd/>
              <a:tailEnd/>
            </a:ln>
          </p:spPr>
          <p:txBody>
            <a:bodyPr wrap="none" lIns="121912" tIns="60956" rIns="121912" bIns="60956" anchor="ctr"/>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201" name="Line 322"/>
            <p:cNvSpPr>
              <a:spLocks noChangeShapeType="1"/>
            </p:cNvSpPr>
            <p:nvPr/>
          </p:nvSpPr>
          <p:spPr bwMode="auto">
            <a:xfrm>
              <a:off x="2971405" y="4452347"/>
              <a:ext cx="213732" cy="0"/>
            </a:xfrm>
            <a:prstGeom prst="line">
              <a:avLst/>
            </a:prstGeom>
            <a:noFill/>
            <a:ln w="19050">
              <a:solidFill>
                <a:srgbClr val="990000"/>
              </a:solidFill>
              <a:round/>
              <a:headEnd/>
              <a:tailEnd/>
            </a:ln>
          </p:spPr>
          <p:txBody>
            <a:bodyPr lIns="121912" tIns="60956" rIns="121912" bIns="60956"/>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202" name="Line 323"/>
            <p:cNvSpPr>
              <a:spLocks noChangeShapeType="1"/>
            </p:cNvSpPr>
            <p:nvPr/>
          </p:nvSpPr>
          <p:spPr bwMode="auto">
            <a:xfrm flipH="1">
              <a:off x="2687050" y="4454523"/>
              <a:ext cx="257953" cy="377571"/>
            </a:xfrm>
            <a:prstGeom prst="line">
              <a:avLst/>
            </a:prstGeom>
            <a:noFill/>
            <a:ln w="19050">
              <a:solidFill>
                <a:srgbClr val="990000"/>
              </a:solidFill>
              <a:round/>
              <a:headEnd/>
              <a:tailEnd/>
            </a:ln>
          </p:spPr>
          <p:txBody>
            <a:bodyPr lIns="121912" tIns="60956" rIns="121912" bIns="60956"/>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203" name="Line 324"/>
            <p:cNvSpPr>
              <a:spLocks noChangeShapeType="1"/>
            </p:cNvSpPr>
            <p:nvPr/>
          </p:nvSpPr>
          <p:spPr bwMode="auto">
            <a:xfrm flipH="1">
              <a:off x="2957896" y="4454524"/>
              <a:ext cx="298488" cy="364648"/>
            </a:xfrm>
            <a:prstGeom prst="line">
              <a:avLst/>
            </a:prstGeom>
            <a:noFill/>
            <a:ln w="19050">
              <a:solidFill>
                <a:srgbClr val="990000"/>
              </a:solidFill>
              <a:round/>
              <a:headEnd/>
              <a:tailEnd/>
            </a:ln>
          </p:spPr>
          <p:txBody>
            <a:bodyPr lIns="121912" tIns="60956" rIns="121912" bIns="60956"/>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204" name="Line 325"/>
            <p:cNvSpPr>
              <a:spLocks noChangeShapeType="1"/>
            </p:cNvSpPr>
            <p:nvPr/>
          </p:nvSpPr>
          <p:spPr bwMode="auto">
            <a:xfrm>
              <a:off x="2946845" y="4454524"/>
              <a:ext cx="11055" cy="364648"/>
            </a:xfrm>
            <a:prstGeom prst="line">
              <a:avLst/>
            </a:prstGeom>
            <a:noFill/>
            <a:ln w="19050">
              <a:solidFill>
                <a:srgbClr val="990000"/>
              </a:solidFill>
              <a:round/>
              <a:headEnd/>
              <a:tailEnd/>
            </a:ln>
          </p:spPr>
          <p:txBody>
            <a:bodyPr lIns="121912" tIns="60956" rIns="121912" bIns="60956"/>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205" name="Line 326"/>
            <p:cNvSpPr>
              <a:spLocks noChangeShapeType="1"/>
            </p:cNvSpPr>
            <p:nvPr/>
          </p:nvSpPr>
          <p:spPr bwMode="auto">
            <a:xfrm flipH="1">
              <a:off x="2687045" y="4454523"/>
              <a:ext cx="573024" cy="377571"/>
            </a:xfrm>
            <a:prstGeom prst="line">
              <a:avLst/>
            </a:prstGeom>
            <a:noFill/>
            <a:ln w="19050">
              <a:solidFill>
                <a:srgbClr val="990000"/>
              </a:solidFill>
              <a:round/>
              <a:headEnd/>
              <a:tailEnd/>
            </a:ln>
          </p:spPr>
          <p:txBody>
            <a:bodyPr lIns="121912" tIns="60956" rIns="121912" bIns="60956"/>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206" name="Oval 327"/>
            <p:cNvSpPr>
              <a:spLocks noChangeArrowheads="1"/>
            </p:cNvSpPr>
            <p:nvPr/>
          </p:nvSpPr>
          <p:spPr bwMode="auto">
            <a:xfrm>
              <a:off x="3052555" y="4360926"/>
              <a:ext cx="55276" cy="126335"/>
            </a:xfrm>
            <a:prstGeom prst="ellipse">
              <a:avLst/>
            </a:prstGeom>
            <a:noFill/>
            <a:ln w="19050">
              <a:solidFill>
                <a:srgbClr val="990000"/>
              </a:solidFill>
              <a:round/>
              <a:headEnd/>
              <a:tailEnd/>
            </a:ln>
          </p:spPr>
          <p:txBody>
            <a:bodyPr wrap="none" lIns="121912" tIns="60956" rIns="121912" bIns="60956" anchor="ctr"/>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207" name="Line 328"/>
            <p:cNvSpPr>
              <a:spLocks noChangeShapeType="1"/>
            </p:cNvSpPr>
            <p:nvPr/>
          </p:nvSpPr>
          <p:spPr bwMode="auto">
            <a:xfrm>
              <a:off x="2957901" y="4463141"/>
              <a:ext cx="241673" cy="369924"/>
            </a:xfrm>
            <a:prstGeom prst="line">
              <a:avLst/>
            </a:prstGeom>
            <a:noFill/>
            <a:ln w="19050">
              <a:solidFill>
                <a:srgbClr val="990000"/>
              </a:solidFill>
              <a:round/>
              <a:headEnd/>
              <a:tailEnd/>
            </a:ln>
          </p:spPr>
          <p:txBody>
            <a:bodyPr lIns="121912" tIns="60956" rIns="121912" bIns="60956"/>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208" name="Line 329"/>
            <p:cNvSpPr>
              <a:spLocks noChangeShapeType="1"/>
            </p:cNvSpPr>
            <p:nvPr/>
          </p:nvSpPr>
          <p:spPr bwMode="auto">
            <a:xfrm>
              <a:off x="2957896" y="4441604"/>
              <a:ext cx="586864" cy="405741"/>
            </a:xfrm>
            <a:prstGeom prst="line">
              <a:avLst/>
            </a:prstGeom>
            <a:noFill/>
            <a:ln w="19050">
              <a:solidFill>
                <a:srgbClr val="990000"/>
              </a:solidFill>
              <a:round/>
              <a:headEnd/>
              <a:tailEnd/>
            </a:ln>
          </p:spPr>
          <p:txBody>
            <a:bodyPr lIns="121912" tIns="60956" rIns="121912" bIns="60956"/>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209" name="Line 330"/>
            <p:cNvSpPr>
              <a:spLocks noChangeShapeType="1"/>
            </p:cNvSpPr>
            <p:nvPr/>
          </p:nvSpPr>
          <p:spPr bwMode="auto">
            <a:xfrm>
              <a:off x="3260068" y="4454521"/>
              <a:ext cx="298976" cy="385680"/>
            </a:xfrm>
            <a:prstGeom prst="line">
              <a:avLst/>
            </a:prstGeom>
            <a:noFill/>
            <a:ln w="19050">
              <a:solidFill>
                <a:srgbClr val="990000"/>
              </a:solidFill>
              <a:round/>
              <a:headEnd/>
              <a:tailEnd/>
            </a:ln>
          </p:spPr>
          <p:txBody>
            <a:bodyPr lIns="121912" tIns="60956" rIns="121912" bIns="60956"/>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210" name="Line 331"/>
            <p:cNvSpPr>
              <a:spLocks noChangeShapeType="1"/>
            </p:cNvSpPr>
            <p:nvPr/>
          </p:nvSpPr>
          <p:spPr bwMode="auto">
            <a:xfrm flipH="1">
              <a:off x="3223381" y="4454529"/>
              <a:ext cx="36692" cy="388060"/>
            </a:xfrm>
            <a:prstGeom prst="line">
              <a:avLst/>
            </a:prstGeom>
            <a:noFill/>
            <a:ln w="19050">
              <a:solidFill>
                <a:srgbClr val="990000"/>
              </a:solidFill>
              <a:round/>
              <a:headEnd/>
              <a:tailEnd/>
            </a:ln>
          </p:spPr>
          <p:txBody>
            <a:bodyPr lIns="121912" tIns="60956" rIns="121912" bIns="60956"/>
            <a:lstStyle/>
            <a:p>
              <a:pPr algn="ctr" defTabSz="913888">
                <a:lnSpc>
                  <a:spcPct val="140000"/>
                </a:lnSpc>
                <a:buClr>
                  <a:srgbClr val="000000"/>
                </a:buClr>
                <a:buSzPct val="70000"/>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211" name="Line 335"/>
            <p:cNvSpPr>
              <a:spLocks noChangeShapeType="1"/>
            </p:cNvSpPr>
            <p:nvPr/>
          </p:nvSpPr>
          <p:spPr bwMode="auto">
            <a:xfrm>
              <a:off x="2995209" y="4414492"/>
              <a:ext cx="182409" cy="0"/>
            </a:xfrm>
            <a:prstGeom prst="line">
              <a:avLst/>
            </a:prstGeom>
            <a:noFill/>
            <a:ln w="19050">
              <a:solidFill>
                <a:srgbClr val="990000"/>
              </a:solidFill>
              <a:round/>
              <a:headEnd/>
              <a:tailEnd/>
            </a:ln>
          </p:spPr>
          <p:txBody>
            <a:bodyPr lIns="121912" tIns="60956" rIns="121912" bIns="60956"/>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212" name="Rectangle 344"/>
            <p:cNvSpPr>
              <a:spLocks noChangeArrowheads="1"/>
            </p:cNvSpPr>
            <p:nvPr/>
          </p:nvSpPr>
          <p:spPr bwMode="auto">
            <a:xfrm>
              <a:off x="2549628" y="4771802"/>
              <a:ext cx="545385" cy="358905"/>
            </a:xfrm>
            <a:prstGeom prst="rect">
              <a:avLst/>
            </a:prstGeom>
            <a:solidFill>
              <a:srgbClr val="CCFF99"/>
            </a:solidFill>
            <a:ln w="9525">
              <a:solidFill>
                <a:srgbClr val="000000"/>
              </a:solidFill>
              <a:miter lim="800000"/>
              <a:headEnd/>
              <a:tailEnd/>
            </a:ln>
          </p:spPr>
          <p:txBody>
            <a:bodyPr wrap="none" lIns="121912" tIns="60956" rIns="121912" bIns="60956" anchor="ctr"/>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graphicFrame>
          <p:nvGraphicFramePr>
            <p:cNvPr id="213" name="Object 348"/>
            <p:cNvGraphicFramePr>
              <a:graphicFrameLocks noChangeAspect="1"/>
            </p:cNvGraphicFramePr>
            <p:nvPr>
              <p:extLst>
                <p:ext uri="{D42A27DB-BD31-4B8C-83A1-F6EECF244321}">
                  <p14:modId xmlns:p14="http://schemas.microsoft.com/office/powerpoint/2010/main" val="3342691558"/>
                </p:ext>
              </p:extLst>
            </p:nvPr>
          </p:nvGraphicFramePr>
          <p:xfrm>
            <a:off x="2561755" y="4906746"/>
            <a:ext cx="93968" cy="192373"/>
          </p:xfrm>
          <a:graphic>
            <a:graphicData uri="http://schemas.openxmlformats.org/presentationml/2006/ole">
              <mc:AlternateContent xmlns:mc="http://schemas.openxmlformats.org/markup-compatibility/2006">
                <mc:Choice xmlns:v="urn:schemas-microsoft-com:vml" Requires="v">
                  <p:oleObj spid="_x0000_s5020" name="Visio" r:id="rId29" imgW="322591" imgH="506298" progId="Visio.Drawing.11">
                    <p:embed/>
                  </p:oleObj>
                </mc:Choice>
                <mc:Fallback>
                  <p:oleObj name="Visio" r:id="rId29" imgW="322591" imgH="506298" progId="Visio.Drawing.11">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561755" y="4906746"/>
                          <a:ext cx="93968" cy="192373"/>
                        </a:xfrm>
                        <a:prstGeom prst="rect">
                          <a:avLst/>
                        </a:prstGeom>
                        <a:noFill/>
                        <a:effectLst/>
                        <a:extLst>
                          <a:ext uri="{909E8E84-426E-40DD-AFC4-6F175D3DCCD1}">
                            <a14:hiddenFill xmlns:a14="http://schemas.microsoft.com/office/drawing/2010/main">
                              <a:solidFill>
                                <a:srgbClr val="FF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4" name="Object 349"/>
            <p:cNvGraphicFramePr>
              <a:graphicFrameLocks noChangeAspect="1"/>
            </p:cNvGraphicFramePr>
            <p:nvPr>
              <p:extLst>
                <p:ext uri="{D42A27DB-BD31-4B8C-83A1-F6EECF244321}">
                  <p14:modId xmlns:p14="http://schemas.microsoft.com/office/powerpoint/2010/main" val="44266929"/>
                </p:ext>
              </p:extLst>
            </p:nvPr>
          </p:nvGraphicFramePr>
          <p:xfrm>
            <a:off x="2672310" y="4906746"/>
            <a:ext cx="90284" cy="192373"/>
          </p:xfrm>
          <a:graphic>
            <a:graphicData uri="http://schemas.openxmlformats.org/presentationml/2006/ole">
              <mc:AlternateContent xmlns:mc="http://schemas.openxmlformats.org/markup-compatibility/2006">
                <mc:Choice xmlns:v="urn:schemas-microsoft-com:vml" Requires="v">
                  <p:oleObj spid="_x0000_s5021" name="Visio" r:id="rId30" imgW="322591" imgH="506298" progId="Visio.Drawing.11">
                    <p:embed/>
                  </p:oleObj>
                </mc:Choice>
                <mc:Fallback>
                  <p:oleObj name="Visio" r:id="rId30" imgW="322591" imgH="506298" progId="Visio.Drawing.11">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672310" y="4906746"/>
                          <a:ext cx="90284" cy="192373"/>
                        </a:xfrm>
                        <a:prstGeom prst="rect">
                          <a:avLst/>
                        </a:prstGeom>
                        <a:noFill/>
                        <a:effectLst/>
                        <a:extLst>
                          <a:ext uri="{909E8E84-426E-40DD-AFC4-6F175D3DCCD1}">
                            <a14:hiddenFill xmlns:a14="http://schemas.microsoft.com/office/drawing/2010/main">
                              <a:solidFill>
                                <a:srgbClr val="FF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 name="Object 350"/>
            <p:cNvGraphicFramePr>
              <a:graphicFrameLocks noChangeAspect="1"/>
            </p:cNvGraphicFramePr>
            <p:nvPr>
              <p:extLst>
                <p:ext uri="{D42A27DB-BD31-4B8C-83A1-F6EECF244321}">
                  <p14:modId xmlns:p14="http://schemas.microsoft.com/office/powerpoint/2010/main" val="1745551392"/>
                </p:ext>
              </p:extLst>
            </p:nvPr>
          </p:nvGraphicFramePr>
          <p:xfrm>
            <a:off x="2781015" y="4906746"/>
            <a:ext cx="93968" cy="192373"/>
          </p:xfrm>
          <a:graphic>
            <a:graphicData uri="http://schemas.openxmlformats.org/presentationml/2006/ole">
              <mc:AlternateContent xmlns:mc="http://schemas.openxmlformats.org/markup-compatibility/2006">
                <mc:Choice xmlns:v="urn:schemas-microsoft-com:vml" Requires="v">
                  <p:oleObj spid="_x0000_s5022" name="Visio" r:id="rId31" imgW="322591" imgH="506298" progId="Visio.Drawing.11">
                    <p:embed/>
                  </p:oleObj>
                </mc:Choice>
                <mc:Fallback>
                  <p:oleObj name="Visio" r:id="rId31" imgW="322591" imgH="506298" progId="Visio.Drawing.11">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781015" y="4906746"/>
                          <a:ext cx="93968" cy="192373"/>
                        </a:xfrm>
                        <a:prstGeom prst="rect">
                          <a:avLst/>
                        </a:prstGeom>
                        <a:noFill/>
                        <a:effectLst/>
                        <a:extLst>
                          <a:ext uri="{909E8E84-426E-40DD-AFC4-6F175D3DCCD1}">
                            <a14:hiddenFill xmlns:a14="http://schemas.microsoft.com/office/drawing/2010/main">
                              <a:solidFill>
                                <a:srgbClr val="FF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6" name="Object 351"/>
            <p:cNvGraphicFramePr>
              <a:graphicFrameLocks noChangeAspect="1"/>
            </p:cNvGraphicFramePr>
            <p:nvPr>
              <p:extLst>
                <p:ext uri="{D42A27DB-BD31-4B8C-83A1-F6EECF244321}">
                  <p14:modId xmlns:p14="http://schemas.microsoft.com/office/powerpoint/2010/main" val="3047452152"/>
                </p:ext>
              </p:extLst>
            </p:nvPr>
          </p:nvGraphicFramePr>
          <p:xfrm>
            <a:off x="2884193" y="4906746"/>
            <a:ext cx="95811" cy="192373"/>
          </p:xfrm>
          <a:graphic>
            <a:graphicData uri="http://schemas.openxmlformats.org/presentationml/2006/ole">
              <mc:AlternateContent xmlns:mc="http://schemas.openxmlformats.org/markup-compatibility/2006">
                <mc:Choice xmlns:v="urn:schemas-microsoft-com:vml" Requires="v">
                  <p:oleObj spid="_x0000_s5023" name="Visio" r:id="rId32" imgW="322591" imgH="506298" progId="Visio.Drawing.11">
                    <p:embed/>
                  </p:oleObj>
                </mc:Choice>
                <mc:Fallback>
                  <p:oleObj name="Visio" r:id="rId32" imgW="322591" imgH="506298" progId="Visio.Drawing.11">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884193" y="4906746"/>
                          <a:ext cx="95811" cy="192373"/>
                        </a:xfrm>
                        <a:prstGeom prst="rect">
                          <a:avLst/>
                        </a:prstGeom>
                        <a:noFill/>
                        <a:effectLst/>
                        <a:extLst>
                          <a:ext uri="{909E8E84-426E-40DD-AFC4-6F175D3DCCD1}">
                            <a14:hiddenFill xmlns:a14="http://schemas.microsoft.com/office/drawing/2010/main">
                              <a:solidFill>
                                <a:srgbClr val="FF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7" name="Object 352"/>
            <p:cNvGraphicFramePr>
              <a:graphicFrameLocks noChangeAspect="1"/>
            </p:cNvGraphicFramePr>
            <p:nvPr>
              <p:extLst>
                <p:ext uri="{D42A27DB-BD31-4B8C-83A1-F6EECF244321}">
                  <p14:modId xmlns:p14="http://schemas.microsoft.com/office/powerpoint/2010/main" val="1044192786"/>
                </p:ext>
              </p:extLst>
            </p:nvPr>
          </p:nvGraphicFramePr>
          <p:xfrm>
            <a:off x="2991065" y="4912488"/>
            <a:ext cx="92127" cy="192373"/>
          </p:xfrm>
          <a:graphic>
            <a:graphicData uri="http://schemas.openxmlformats.org/presentationml/2006/ole">
              <mc:AlternateContent xmlns:mc="http://schemas.openxmlformats.org/markup-compatibility/2006">
                <mc:Choice xmlns:v="urn:schemas-microsoft-com:vml" Requires="v">
                  <p:oleObj spid="_x0000_s5024" name="Visio" r:id="rId33" imgW="322591" imgH="506298" progId="Visio.Drawing.11">
                    <p:embed/>
                  </p:oleObj>
                </mc:Choice>
                <mc:Fallback>
                  <p:oleObj name="Visio" r:id="rId33" imgW="322591" imgH="506298" progId="Visio.Drawing.11">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991065" y="4912488"/>
                          <a:ext cx="92127" cy="192373"/>
                        </a:xfrm>
                        <a:prstGeom prst="rect">
                          <a:avLst/>
                        </a:prstGeom>
                        <a:noFill/>
                        <a:effectLst/>
                        <a:extLst>
                          <a:ext uri="{909E8E84-426E-40DD-AFC4-6F175D3DCCD1}">
                            <a14:hiddenFill xmlns:a14="http://schemas.microsoft.com/office/drawing/2010/main">
                              <a:solidFill>
                                <a:srgbClr val="FF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8" name="Object 353"/>
            <p:cNvGraphicFramePr>
              <a:graphicFrameLocks noChangeAspect="1"/>
            </p:cNvGraphicFramePr>
            <p:nvPr>
              <p:extLst>
                <p:ext uri="{D42A27DB-BD31-4B8C-83A1-F6EECF244321}">
                  <p14:modId xmlns:p14="http://schemas.microsoft.com/office/powerpoint/2010/main" val="914251435"/>
                </p:ext>
              </p:extLst>
            </p:nvPr>
          </p:nvGraphicFramePr>
          <p:xfrm>
            <a:off x="2591235" y="4790465"/>
            <a:ext cx="197149" cy="113415"/>
          </p:xfrm>
          <a:graphic>
            <a:graphicData uri="http://schemas.openxmlformats.org/presentationml/2006/ole">
              <mc:AlternateContent xmlns:mc="http://schemas.openxmlformats.org/markup-compatibility/2006">
                <mc:Choice xmlns:v="urn:schemas-microsoft-com:vml" Requires="v">
                  <p:oleObj spid="_x0000_s5025" name="CorelDRAW" r:id="rId34" imgW="3111840" imgH="1350720" progId="">
                    <p:embed/>
                  </p:oleObj>
                </mc:Choice>
                <mc:Fallback>
                  <p:oleObj name="CorelDRAW" r:id="rId34" imgW="3111840" imgH="1350720" progId="">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591235" y="4790465"/>
                          <a:ext cx="197149" cy="113415"/>
                        </a:xfrm>
                        <a:prstGeom prst="rect">
                          <a:avLst/>
                        </a:prstGeom>
                        <a:noFill/>
                        <a:effectLst/>
                        <a:extLst>
                          <a:ext uri="{909E8E84-426E-40DD-AFC4-6F175D3DCCD1}">
                            <a14:hiddenFill xmlns:a14="http://schemas.microsoft.com/office/drawing/2010/main">
                              <a:solidFill>
                                <a:srgbClr val="FF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9" name="Object 354"/>
            <p:cNvGraphicFramePr>
              <a:graphicFrameLocks noChangeAspect="1"/>
            </p:cNvGraphicFramePr>
            <p:nvPr>
              <p:extLst>
                <p:ext uri="{D42A27DB-BD31-4B8C-83A1-F6EECF244321}">
                  <p14:modId xmlns:p14="http://schemas.microsoft.com/office/powerpoint/2010/main" val="1232941367"/>
                </p:ext>
              </p:extLst>
            </p:nvPr>
          </p:nvGraphicFramePr>
          <p:xfrm>
            <a:off x="2867614" y="4790465"/>
            <a:ext cx="197149" cy="113415"/>
          </p:xfrm>
          <a:graphic>
            <a:graphicData uri="http://schemas.openxmlformats.org/presentationml/2006/ole">
              <mc:AlternateContent xmlns:mc="http://schemas.openxmlformats.org/markup-compatibility/2006">
                <mc:Choice xmlns:v="urn:schemas-microsoft-com:vml" Requires="v">
                  <p:oleObj spid="_x0000_s5026" name="CorelDRAW" r:id="rId35" imgW="3111840" imgH="1350720" progId="">
                    <p:embed/>
                  </p:oleObj>
                </mc:Choice>
                <mc:Fallback>
                  <p:oleObj name="CorelDRAW" r:id="rId35" imgW="3111840" imgH="1350720" progId="">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867614" y="4790465"/>
                          <a:ext cx="197149" cy="113415"/>
                        </a:xfrm>
                        <a:prstGeom prst="rect">
                          <a:avLst/>
                        </a:prstGeom>
                        <a:noFill/>
                        <a:effectLst/>
                        <a:extLst>
                          <a:ext uri="{909E8E84-426E-40DD-AFC4-6F175D3DCCD1}">
                            <a14:hiddenFill xmlns:a14="http://schemas.microsoft.com/office/drawing/2010/main">
                              <a:solidFill>
                                <a:srgbClr val="FF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0" name="Text Box 361"/>
            <p:cNvSpPr txBox="1">
              <a:spLocks noChangeArrowheads="1"/>
            </p:cNvSpPr>
            <p:nvPr/>
          </p:nvSpPr>
          <p:spPr bwMode="auto">
            <a:xfrm>
              <a:off x="2651982" y="5119168"/>
              <a:ext cx="1164277" cy="254219"/>
            </a:xfrm>
            <a:prstGeom prst="rect">
              <a:avLst/>
            </a:prstGeom>
            <a:noFill/>
            <a:ln w="9525">
              <a:noFill/>
              <a:miter lim="800000"/>
              <a:headEnd/>
              <a:tailEnd/>
            </a:ln>
          </p:spPr>
          <p:txBody>
            <a:bodyPr wrap="square" lIns="78329" tIns="39165" rIns="78329" bIns="39165">
              <a:spAutoFit/>
            </a:bodyPr>
            <a:lstStyle/>
            <a:p>
              <a:pPr defTabSz="783706" eaLnBrk="0" hangingPunct="0">
                <a:spcBef>
                  <a:spcPct val="50000"/>
                </a:spcBef>
              </a:pPr>
              <a:r>
                <a:rPr lang="en-US" altLang="zh-CN" sz="1200" dirty="0" smtClean="0">
                  <a:solidFill>
                    <a:srgbClr val="000000"/>
                  </a:solidFill>
                  <a:latin typeface="微软雅黑" panose="020B0503020204020204" pitchFamily="34" charset="-122"/>
                  <a:ea typeface="微软雅黑" panose="020B0503020204020204" pitchFamily="34" charset="-122"/>
                </a:rPr>
                <a:t>Service zone 1</a:t>
              </a:r>
              <a:endParaRPr lang="en-US" altLang="zh-CN" sz="1200" dirty="0">
                <a:solidFill>
                  <a:srgbClr val="000000"/>
                </a:solidFill>
                <a:latin typeface="微软雅黑" panose="020B0503020204020204" pitchFamily="34" charset="-122"/>
                <a:ea typeface="微软雅黑" panose="020B0503020204020204" pitchFamily="34" charset="-122"/>
              </a:endParaRPr>
            </a:p>
          </p:txBody>
        </p:sp>
        <p:pic>
          <p:nvPicPr>
            <p:cNvPr id="221" name="Picture 362" descr="07"/>
            <p:cNvPicPr>
              <a:picLocks noChangeAspect="1" noChangeArrowheads="1"/>
            </p:cNvPicPr>
            <p:nvPr/>
          </p:nvPicPr>
          <p:blipFill>
            <a:blip r:embed="rId36" cstate="print"/>
            <a:srcRect/>
            <a:stretch>
              <a:fillRect/>
            </a:stretch>
          </p:blipFill>
          <p:spPr bwMode="auto">
            <a:xfrm>
              <a:off x="3105296" y="4803385"/>
              <a:ext cx="193464" cy="295737"/>
            </a:xfrm>
            <a:prstGeom prst="rect">
              <a:avLst/>
            </a:prstGeom>
            <a:noFill/>
            <a:ln w="9525">
              <a:noFill/>
              <a:miter lim="800000"/>
              <a:headEnd/>
              <a:tailEnd/>
            </a:ln>
          </p:spPr>
        </p:pic>
        <p:pic>
          <p:nvPicPr>
            <p:cNvPr id="222" name="Picture 363" descr="07"/>
            <p:cNvPicPr>
              <a:picLocks noChangeAspect="1" noChangeArrowheads="1"/>
            </p:cNvPicPr>
            <p:nvPr/>
          </p:nvPicPr>
          <p:blipFill>
            <a:blip r:embed="rId36" cstate="print"/>
            <a:srcRect/>
            <a:stretch>
              <a:fillRect/>
            </a:stretch>
          </p:blipFill>
          <p:spPr bwMode="auto">
            <a:xfrm>
              <a:off x="3274505" y="4803382"/>
              <a:ext cx="191623" cy="297173"/>
            </a:xfrm>
            <a:prstGeom prst="rect">
              <a:avLst/>
            </a:prstGeom>
            <a:noFill/>
            <a:ln w="9525">
              <a:noFill/>
              <a:miter lim="800000"/>
              <a:headEnd/>
              <a:tailEnd/>
            </a:ln>
          </p:spPr>
        </p:pic>
        <p:pic>
          <p:nvPicPr>
            <p:cNvPr id="223" name="Picture 364" descr="07"/>
            <p:cNvPicPr>
              <a:picLocks noChangeAspect="1" noChangeArrowheads="1"/>
            </p:cNvPicPr>
            <p:nvPr/>
          </p:nvPicPr>
          <p:blipFill>
            <a:blip r:embed="rId36" cstate="print"/>
            <a:srcRect/>
            <a:stretch>
              <a:fillRect/>
            </a:stretch>
          </p:blipFill>
          <p:spPr bwMode="auto">
            <a:xfrm>
              <a:off x="3449851" y="4803382"/>
              <a:ext cx="191623" cy="297173"/>
            </a:xfrm>
            <a:prstGeom prst="rect">
              <a:avLst/>
            </a:prstGeom>
            <a:noFill/>
            <a:ln w="9525">
              <a:noFill/>
              <a:miter lim="800000"/>
              <a:headEnd/>
              <a:tailEnd/>
            </a:ln>
          </p:spPr>
        </p:pic>
        <p:pic>
          <p:nvPicPr>
            <p:cNvPr id="224" name="Picture 365" descr="09"/>
            <p:cNvPicPr>
              <a:picLocks noChangeAspect="1" noChangeArrowheads="1"/>
            </p:cNvPicPr>
            <p:nvPr/>
          </p:nvPicPr>
          <p:blipFill>
            <a:blip r:embed="rId37" cstate="print"/>
            <a:srcRect/>
            <a:stretch>
              <a:fillRect/>
            </a:stretch>
          </p:blipFill>
          <p:spPr bwMode="auto">
            <a:xfrm>
              <a:off x="2701790" y="4282949"/>
              <a:ext cx="316913" cy="289996"/>
            </a:xfrm>
            <a:prstGeom prst="rect">
              <a:avLst/>
            </a:prstGeom>
            <a:noFill/>
            <a:ln w="9525">
              <a:noFill/>
              <a:miter lim="800000"/>
              <a:headEnd/>
              <a:tailEnd/>
            </a:ln>
          </p:spPr>
        </p:pic>
        <p:pic>
          <p:nvPicPr>
            <p:cNvPr id="225" name="Picture 366" descr="09"/>
            <p:cNvPicPr>
              <a:picLocks noChangeAspect="1" noChangeArrowheads="1"/>
            </p:cNvPicPr>
            <p:nvPr/>
          </p:nvPicPr>
          <p:blipFill>
            <a:blip r:embed="rId38" cstate="print"/>
            <a:srcRect/>
            <a:stretch>
              <a:fillRect/>
            </a:stretch>
          </p:blipFill>
          <p:spPr bwMode="auto">
            <a:xfrm>
              <a:off x="3136625" y="4282949"/>
              <a:ext cx="315071" cy="289996"/>
            </a:xfrm>
            <a:prstGeom prst="rect">
              <a:avLst/>
            </a:prstGeom>
            <a:noFill/>
            <a:ln w="9525">
              <a:noFill/>
              <a:miter lim="800000"/>
              <a:headEnd/>
              <a:tailEnd/>
            </a:ln>
          </p:spPr>
        </p:pic>
        <p:sp>
          <p:nvSpPr>
            <p:cNvPr id="227" name="Rectangle 370"/>
            <p:cNvSpPr>
              <a:spLocks noChangeArrowheads="1"/>
            </p:cNvSpPr>
            <p:nvPr/>
          </p:nvSpPr>
          <p:spPr bwMode="auto">
            <a:xfrm>
              <a:off x="6071379" y="3942115"/>
              <a:ext cx="1321085" cy="1412655"/>
            </a:xfrm>
            <a:prstGeom prst="rect">
              <a:avLst/>
            </a:prstGeom>
            <a:solidFill>
              <a:srgbClr val="CCFF99"/>
            </a:solidFill>
            <a:ln w="9525">
              <a:solidFill>
                <a:srgbClr val="FFCC66"/>
              </a:solidFill>
              <a:miter lim="800000"/>
              <a:headEnd/>
              <a:tailEnd/>
            </a:ln>
          </p:spPr>
          <p:txBody>
            <a:bodyPr wrap="none" lIns="121912" tIns="60956" rIns="121912" bIns="60956" anchor="ctr"/>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228" name="Line 371"/>
            <p:cNvSpPr>
              <a:spLocks noChangeShapeType="1"/>
            </p:cNvSpPr>
            <p:nvPr/>
          </p:nvSpPr>
          <p:spPr bwMode="auto">
            <a:xfrm>
              <a:off x="6637098" y="4165016"/>
              <a:ext cx="213732" cy="0"/>
            </a:xfrm>
            <a:prstGeom prst="line">
              <a:avLst/>
            </a:prstGeom>
            <a:noFill/>
            <a:ln w="19050">
              <a:solidFill>
                <a:srgbClr val="990000"/>
              </a:solidFill>
              <a:round/>
              <a:headEnd/>
              <a:tailEnd/>
            </a:ln>
          </p:spPr>
          <p:txBody>
            <a:bodyPr lIns="121912" tIns="60956" rIns="121912" bIns="60956"/>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229" name="Line 372"/>
            <p:cNvSpPr>
              <a:spLocks noChangeShapeType="1"/>
            </p:cNvSpPr>
            <p:nvPr/>
          </p:nvSpPr>
          <p:spPr bwMode="auto">
            <a:xfrm flipH="1">
              <a:off x="6256296" y="4213450"/>
              <a:ext cx="344256" cy="358225"/>
            </a:xfrm>
            <a:prstGeom prst="line">
              <a:avLst/>
            </a:prstGeom>
            <a:noFill/>
            <a:ln w="19050">
              <a:solidFill>
                <a:srgbClr val="990000"/>
              </a:solidFill>
              <a:round/>
              <a:headEnd/>
              <a:tailEnd/>
            </a:ln>
          </p:spPr>
          <p:txBody>
            <a:bodyPr lIns="121912" tIns="60956" rIns="121912" bIns="60956"/>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230" name="Line 373"/>
            <p:cNvSpPr>
              <a:spLocks noChangeShapeType="1"/>
            </p:cNvSpPr>
            <p:nvPr/>
          </p:nvSpPr>
          <p:spPr bwMode="auto">
            <a:xfrm flipH="1">
              <a:off x="6613452" y="4213451"/>
              <a:ext cx="298488" cy="383311"/>
            </a:xfrm>
            <a:prstGeom prst="line">
              <a:avLst/>
            </a:prstGeom>
            <a:noFill/>
            <a:ln w="19050">
              <a:solidFill>
                <a:srgbClr val="990000"/>
              </a:solidFill>
              <a:round/>
              <a:headEnd/>
              <a:tailEnd/>
            </a:ln>
          </p:spPr>
          <p:txBody>
            <a:bodyPr lIns="121912" tIns="60956" rIns="121912" bIns="60956"/>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231" name="Line 374"/>
            <p:cNvSpPr>
              <a:spLocks noChangeShapeType="1"/>
            </p:cNvSpPr>
            <p:nvPr/>
          </p:nvSpPr>
          <p:spPr bwMode="auto">
            <a:xfrm>
              <a:off x="6602402" y="4213451"/>
              <a:ext cx="11055" cy="383311"/>
            </a:xfrm>
            <a:prstGeom prst="line">
              <a:avLst/>
            </a:prstGeom>
            <a:noFill/>
            <a:ln w="19050">
              <a:solidFill>
                <a:srgbClr val="990000"/>
              </a:solidFill>
              <a:round/>
              <a:headEnd/>
              <a:tailEnd/>
            </a:ln>
          </p:spPr>
          <p:txBody>
            <a:bodyPr lIns="121912" tIns="60956" rIns="121912" bIns="60956"/>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232" name="Line 375"/>
            <p:cNvSpPr>
              <a:spLocks noChangeShapeType="1"/>
            </p:cNvSpPr>
            <p:nvPr/>
          </p:nvSpPr>
          <p:spPr bwMode="auto">
            <a:xfrm flipH="1">
              <a:off x="6303909" y="4213446"/>
              <a:ext cx="611715" cy="339181"/>
            </a:xfrm>
            <a:prstGeom prst="line">
              <a:avLst/>
            </a:prstGeom>
            <a:noFill/>
            <a:ln w="19050">
              <a:solidFill>
                <a:srgbClr val="990000"/>
              </a:solidFill>
              <a:round/>
              <a:headEnd/>
              <a:tailEnd/>
            </a:ln>
          </p:spPr>
          <p:txBody>
            <a:bodyPr lIns="121912" tIns="60956" rIns="121912" bIns="60956"/>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233" name="Oval 376"/>
            <p:cNvSpPr>
              <a:spLocks noChangeArrowheads="1"/>
            </p:cNvSpPr>
            <p:nvPr/>
          </p:nvSpPr>
          <p:spPr bwMode="auto">
            <a:xfrm>
              <a:off x="6712953" y="4122188"/>
              <a:ext cx="55276" cy="132077"/>
            </a:xfrm>
            <a:prstGeom prst="ellipse">
              <a:avLst/>
            </a:prstGeom>
            <a:noFill/>
            <a:ln w="19050">
              <a:solidFill>
                <a:srgbClr val="990000"/>
              </a:solidFill>
              <a:round/>
              <a:headEnd/>
              <a:tailEnd/>
            </a:ln>
          </p:spPr>
          <p:txBody>
            <a:bodyPr wrap="none" lIns="121912" tIns="60956" rIns="121912" bIns="60956" anchor="ctr"/>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234" name="Line 377"/>
            <p:cNvSpPr>
              <a:spLocks noChangeShapeType="1"/>
            </p:cNvSpPr>
            <p:nvPr/>
          </p:nvSpPr>
          <p:spPr bwMode="auto">
            <a:xfrm>
              <a:off x="6565780" y="4247919"/>
              <a:ext cx="312995" cy="340228"/>
            </a:xfrm>
            <a:prstGeom prst="line">
              <a:avLst/>
            </a:prstGeom>
            <a:noFill/>
            <a:ln w="19050">
              <a:solidFill>
                <a:srgbClr val="990000"/>
              </a:solidFill>
              <a:round/>
              <a:headEnd/>
              <a:tailEnd/>
            </a:ln>
          </p:spPr>
          <p:txBody>
            <a:bodyPr lIns="121912" tIns="60956" rIns="121912" bIns="60956"/>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235" name="Line 378"/>
            <p:cNvSpPr>
              <a:spLocks noChangeShapeType="1"/>
            </p:cNvSpPr>
            <p:nvPr/>
          </p:nvSpPr>
          <p:spPr bwMode="auto">
            <a:xfrm>
              <a:off x="6561019" y="4228873"/>
              <a:ext cx="604680" cy="323756"/>
            </a:xfrm>
            <a:prstGeom prst="line">
              <a:avLst/>
            </a:prstGeom>
            <a:noFill/>
            <a:ln w="19050">
              <a:solidFill>
                <a:srgbClr val="990000"/>
              </a:solidFill>
              <a:round/>
              <a:headEnd/>
              <a:tailEnd/>
            </a:ln>
          </p:spPr>
          <p:txBody>
            <a:bodyPr lIns="121912" tIns="60956" rIns="121912" bIns="60956"/>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236" name="Line 379"/>
            <p:cNvSpPr>
              <a:spLocks noChangeShapeType="1"/>
            </p:cNvSpPr>
            <p:nvPr/>
          </p:nvSpPr>
          <p:spPr bwMode="auto">
            <a:xfrm>
              <a:off x="6915623" y="4213450"/>
              <a:ext cx="263480" cy="368956"/>
            </a:xfrm>
            <a:prstGeom prst="line">
              <a:avLst/>
            </a:prstGeom>
            <a:noFill/>
            <a:ln w="19050">
              <a:solidFill>
                <a:srgbClr val="990000"/>
              </a:solidFill>
              <a:round/>
              <a:headEnd/>
              <a:tailEnd/>
            </a:ln>
          </p:spPr>
          <p:txBody>
            <a:bodyPr lIns="121912" tIns="60956" rIns="121912" bIns="60956"/>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237" name="Line 380"/>
            <p:cNvSpPr>
              <a:spLocks noChangeShapeType="1"/>
            </p:cNvSpPr>
            <p:nvPr/>
          </p:nvSpPr>
          <p:spPr bwMode="auto">
            <a:xfrm flipH="1">
              <a:off x="6878772" y="4213444"/>
              <a:ext cx="36851" cy="374699"/>
            </a:xfrm>
            <a:prstGeom prst="line">
              <a:avLst/>
            </a:prstGeom>
            <a:noFill/>
            <a:ln w="19050">
              <a:solidFill>
                <a:srgbClr val="990000"/>
              </a:solidFill>
              <a:round/>
              <a:headEnd/>
              <a:tailEnd/>
            </a:ln>
          </p:spPr>
          <p:txBody>
            <a:bodyPr lIns="121912" tIns="60956" rIns="121912" bIns="60956"/>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238" name="Line 381"/>
            <p:cNvSpPr>
              <a:spLocks noChangeShapeType="1"/>
            </p:cNvSpPr>
            <p:nvPr/>
          </p:nvSpPr>
          <p:spPr bwMode="auto">
            <a:xfrm flipV="1">
              <a:off x="6932211" y="4567945"/>
              <a:ext cx="215575" cy="0"/>
            </a:xfrm>
            <a:prstGeom prst="line">
              <a:avLst/>
            </a:prstGeom>
            <a:noFill/>
            <a:ln w="19050">
              <a:solidFill>
                <a:srgbClr val="990000"/>
              </a:solidFill>
              <a:round/>
              <a:headEnd/>
              <a:tailEnd/>
            </a:ln>
          </p:spPr>
          <p:txBody>
            <a:bodyPr lIns="121912" tIns="60956" rIns="121912" bIns="60956"/>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239" name="Line 382"/>
            <p:cNvSpPr>
              <a:spLocks noChangeShapeType="1"/>
            </p:cNvSpPr>
            <p:nvPr/>
          </p:nvSpPr>
          <p:spPr bwMode="auto">
            <a:xfrm flipV="1">
              <a:off x="6911944" y="4600965"/>
              <a:ext cx="252425" cy="0"/>
            </a:xfrm>
            <a:prstGeom prst="line">
              <a:avLst/>
            </a:prstGeom>
            <a:noFill/>
            <a:ln w="19050">
              <a:solidFill>
                <a:srgbClr val="990000"/>
              </a:solidFill>
              <a:round/>
              <a:headEnd/>
              <a:tailEnd/>
            </a:ln>
          </p:spPr>
          <p:txBody>
            <a:bodyPr lIns="121912" tIns="60956" rIns="121912" bIns="60956"/>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241" name="Line 384"/>
            <p:cNvSpPr>
              <a:spLocks noChangeShapeType="1"/>
            </p:cNvSpPr>
            <p:nvPr/>
          </p:nvSpPr>
          <p:spPr bwMode="auto">
            <a:xfrm>
              <a:off x="6655524" y="4211964"/>
              <a:ext cx="182409" cy="0"/>
            </a:xfrm>
            <a:prstGeom prst="line">
              <a:avLst/>
            </a:prstGeom>
            <a:noFill/>
            <a:ln w="19050">
              <a:solidFill>
                <a:srgbClr val="990000"/>
              </a:solidFill>
              <a:round/>
              <a:headEnd/>
              <a:tailEnd/>
            </a:ln>
          </p:spPr>
          <p:txBody>
            <a:bodyPr lIns="121912" tIns="60956" rIns="121912" bIns="60956"/>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242" name="Line 385"/>
            <p:cNvSpPr>
              <a:spLocks noChangeShapeType="1"/>
            </p:cNvSpPr>
            <p:nvPr/>
          </p:nvSpPr>
          <p:spPr bwMode="auto">
            <a:xfrm>
              <a:off x="6856221" y="4659750"/>
              <a:ext cx="1" cy="176161"/>
            </a:xfrm>
            <a:prstGeom prst="line">
              <a:avLst/>
            </a:prstGeom>
            <a:noFill/>
            <a:ln w="19050">
              <a:solidFill>
                <a:srgbClr val="990000"/>
              </a:solidFill>
              <a:round/>
              <a:headEnd/>
              <a:tailEnd/>
            </a:ln>
          </p:spPr>
          <p:txBody>
            <a:bodyPr lIns="121912" tIns="60956" rIns="121912" bIns="60956"/>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243" name="Line 386"/>
            <p:cNvSpPr>
              <a:spLocks noChangeShapeType="1"/>
            </p:cNvSpPr>
            <p:nvPr/>
          </p:nvSpPr>
          <p:spPr bwMode="auto">
            <a:xfrm flipH="1" flipV="1">
              <a:off x="6841933" y="4657363"/>
              <a:ext cx="188067" cy="190445"/>
            </a:xfrm>
            <a:prstGeom prst="line">
              <a:avLst/>
            </a:prstGeom>
            <a:noFill/>
            <a:ln w="19050">
              <a:solidFill>
                <a:srgbClr val="990000"/>
              </a:solidFill>
              <a:round/>
              <a:headEnd/>
              <a:tailEnd/>
            </a:ln>
          </p:spPr>
          <p:txBody>
            <a:bodyPr lIns="121912" tIns="60956" rIns="121912" bIns="60956"/>
            <a:lstStyle/>
            <a:p>
              <a:pPr algn="ctr" defTabSz="913888">
                <a:lnSpc>
                  <a:spcPct val="140000"/>
                </a:lnSpc>
                <a:buClr>
                  <a:srgbClr val="000000"/>
                </a:buClr>
                <a:buSzPct val="70000"/>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244" name="Line 387"/>
            <p:cNvSpPr>
              <a:spLocks noChangeShapeType="1"/>
            </p:cNvSpPr>
            <p:nvPr/>
          </p:nvSpPr>
          <p:spPr bwMode="auto">
            <a:xfrm flipV="1">
              <a:off x="6817975" y="4685668"/>
              <a:ext cx="350079" cy="179453"/>
            </a:xfrm>
            <a:prstGeom prst="line">
              <a:avLst/>
            </a:prstGeom>
            <a:noFill/>
            <a:ln w="19050">
              <a:solidFill>
                <a:srgbClr val="990000"/>
              </a:solidFill>
              <a:round/>
              <a:headEnd/>
              <a:tailEnd/>
            </a:ln>
          </p:spPr>
          <p:txBody>
            <a:bodyPr lIns="121912" tIns="60956" rIns="121912" bIns="60956"/>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245" name="Line 388"/>
            <p:cNvSpPr>
              <a:spLocks noChangeShapeType="1"/>
            </p:cNvSpPr>
            <p:nvPr/>
          </p:nvSpPr>
          <p:spPr bwMode="auto">
            <a:xfrm flipH="1">
              <a:off x="7020485" y="4685669"/>
              <a:ext cx="145727" cy="159760"/>
            </a:xfrm>
            <a:prstGeom prst="line">
              <a:avLst/>
            </a:prstGeom>
            <a:noFill/>
            <a:ln w="19050">
              <a:solidFill>
                <a:srgbClr val="990000"/>
              </a:solidFill>
              <a:round/>
              <a:headEnd/>
              <a:tailEnd/>
            </a:ln>
          </p:spPr>
          <p:txBody>
            <a:bodyPr lIns="121912" tIns="60956" rIns="121912" bIns="60956"/>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246" name="Line 389"/>
            <p:cNvSpPr>
              <a:spLocks noChangeShapeType="1"/>
            </p:cNvSpPr>
            <p:nvPr/>
          </p:nvSpPr>
          <p:spPr bwMode="auto">
            <a:xfrm flipH="1" flipV="1">
              <a:off x="6839552" y="4662123"/>
              <a:ext cx="396669" cy="202997"/>
            </a:xfrm>
            <a:prstGeom prst="line">
              <a:avLst/>
            </a:prstGeom>
            <a:noFill/>
            <a:ln w="19050">
              <a:solidFill>
                <a:srgbClr val="990000"/>
              </a:solidFill>
              <a:round/>
              <a:headEnd/>
              <a:tailEnd/>
            </a:ln>
          </p:spPr>
          <p:txBody>
            <a:bodyPr lIns="121912" tIns="60956" rIns="121912" bIns="60956"/>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247" name="Line 390"/>
            <p:cNvSpPr>
              <a:spLocks noChangeShapeType="1"/>
            </p:cNvSpPr>
            <p:nvPr/>
          </p:nvSpPr>
          <p:spPr bwMode="auto">
            <a:xfrm>
              <a:off x="7182363" y="4674027"/>
              <a:ext cx="0" cy="164259"/>
            </a:xfrm>
            <a:prstGeom prst="line">
              <a:avLst/>
            </a:prstGeom>
            <a:noFill/>
            <a:ln w="19050">
              <a:solidFill>
                <a:srgbClr val="990000"/>
              </a:solidFill>
              <a:round/>
              <a:headEnd/>
              <a:tailEnd/>
            </a:ln>
          </p:spPr>
          <p:txBody>
            <a:bodyPr lIns="121912" tIns="60956" rIns="121912" bIns="60956"/>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pic>
          <p:nvPicPr>
            <p:cNvPr id="248" name="Picture 391" descr="11"/>
            <p:cNvPicPr>
              <a:picLocks noChangeAspect="1" noChangeArrowheads="1"/>
            </p:cNvPicPr>
            <p:nvPr/>
          </p:nvPicPr>
          <p:blipFill>
            <a:blip r:embed="rId6" cstate="print"/>
            <a:srcRect/>
            <a:stretch>
              <a:fillRect/>
            </a:stretch>
          </p:blipFill>
          <p:spPr bwMode="auto">
            <a:xfrm>
              <a:off x="6781120" y="4476067"/>
              <a:ext cx="200835" cy="238315"/>
            </a:xfrm>
            <a:prstGeom prst="rect">
              <a:avLst/>
            </a:prstGeom>
            <a:noFill/>
            <a:ln w="9525">
              <a:noFill/>
              <a:miter lim="800000"/>
              <a:headEnd/>
              <a:tailEnd/>
            </a:ln>
          </p:spPr>
        </p:pic>
        <p:pic>
          <p:nvPicPr>
            <p:cNvPr id="249" name="Picture 392" descr="11"/>
            <p:cNvPicPr>
              <a:picLocks noChangeAspect="1" noChangeArrowheads="1"/>
            </p:cNvPicPr>
            <p:nvPr/>
          </p:nvPicPr>
          <p:blipFill>
            <a:blip r:embed="rId7" cstate="print"/>
            <a:srcRect/>
            <a:stretch>
              <a:fillRect/>
            </a:stretch>
          </p:blipFill>
          <p:spPr bwMode="auto">
            <a:xfrm>
              <a:off x="7081449" y="4476067"/>
              <a:ext cx="198992" cy="238315"/>
            </a:xfrm>
            <a:prstGeom prst="rect">
              <a:avLst/>
            </a:prstGeom>
            <a:noFill/>
            <a:ln w="9525">
              <a:noFill/>
              <a:miter lim="800000"/>
              <a:headEnd/>
              <a:tailEnd/>
            </a:ln>
          </p:spPr>
        </p:pic>
        <p:sp>
          <p:nvSpPr>
            <p:cNvPr id="250" name="Rectangle 393"/>
            <p:cNvSpPr>
              <a:spLocks noChangeArrowheads="1"/>
            </p:cNvSpPr>
            <p:nvPr/>
          </p:nvSpPr>
          <p:spPr bwMode="auto">
            <a:xfrm>
              <a:off x="6202804" y="4760326"/>
              <a:ext cx="545385" cy="376135"/>
            </a:xfrm>
            <a:prstGeom prst="rect">
              <a:avLst/>
            </a:prstGeom>
            <a:solidFill>
              <a:srgbClr val="CCFF99"/>
            </a:solidFill>
            <a:ln w="9525">
              <a:solidFill>
                <a:srgbClr val="000000"/>
              </a:solidFill>
              <a:miter lim="800000"/>
              <a:headEnd/>
              <a:tailEnd/>
            </a:ln>
          </p:spPr>
          <p:txBody>
            <a:bodyPr wrap="none" lIns="121912" tIns="60956" rIns="121912" bIns="60956" anchor="ctr"/>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251" name="Line 394"/>
            <p:cNvSpPr>
              <a:spLocks noChangeShapeType="1"/>
            </p:cNvSpPr>
            <p:nvPr/>
          </p:nvSpPr>
          <p:spPr bwMode="auto">
            <a:xfrm>
              <a:off x="6283642" y="4639727"/>
              <a:ext cx="27637" cy="139256"/>
            </a:xfrm>
            <a:prstGeom prst="line">
              <a:avLst/>
            </a:prstGeom>
            <a:noFill/>
            <a:ln w="19050">
              <a:solidFill>
                <a:srgbClr val="990000"/>
              </a:solidFill>
              <a:round/>
              <a:headEnd/>
              <a:tailEnd/>
            </a:ln>
          </p:spPr>
          <p:txBody>
            <a:bodyPr lIns="121912" tIns="60956" rIns="121912" bIns="60956"/>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252" name="Line 395"/>
            <p:cNvSpPr>
              <a:spLocks noChangeShapeType="1"/>
            </p:cNvSpPr>
            <p:nvPr/>
          </p:nvSpPr>
          <p:spPr bwMode="auto">
            <a:xfrm flipV="1">
              <a:off x="6311279" y="4656957"/>
              <a:ext cx="337181" cy="122027"/>
            </a:xfrm>
            <a:prstGeom prst="line">
              <a:avLst/>
            </a:prstGeom>
            <a:noFill/>
            <a:ln w="19050">
              <a:solidFill>
                <a:srgbClr val="990000"/>
              </a:solidFill>
              <a:round/>
              <a:headEnd/>
              <a:tailEnd/>
            </a:ln>
          </p:spPr>
          <p:txBody>
            <a:bodyPr lIns="121912" tIns="60956" rIns="121912" bIns="60956"/>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253" name="Line 396"/>
            <p:cNvSpPr>
              <a:spLocks noChangeShapeType="1"/>
            </p:cNvSpPr>
            <p:nvPr/>
          </p:nvSpPr>
          <p:spPr bwMode="auto">
            <a:xfrm flipH="1" flipV="1">
              <a:off x="6283646" y="4656957"/>
              <a:ext cx="351921" cy="122027"/>
            </a:xfrm>
            <a:prstGeom prst="line">
              <a:avLst/>
            </a:prstGeom>
            <a:noFill/>
            <a:ln w="19050">
              <a:solidFill>
                <a:srgbClr val="990000"/>
              </a:solidFill>
              <a:round/>
              <a:headEnd/>
              <a:tailEnd/>
            </a:ln>
          </p:spPr>
          <p:txBody>
            <a:bodyPr lIns="121912" tIns="60956" rIns="121912" bIns="60956"/>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graphicFrame>
          <p:nvGraphicFramePr>
            <p:cNvPr id="254" name="Object 397"/>
            <p:cNvGraphicFramePr>
              <a:graphicFrameLocks noChangeAspect="1"/>
            </p:cNvGraphicFramePr>
            <p:nvPr>
              <p:extLst>
                <p:ext uri="{D42A27DB-BD31-4B8C-83A1-F6EECF244321}">
                  <p14:modId xmlns:p14="http://schemas.microsoft.com/office/powerpoint/2010/main" val="7877169"/>
                </p:ext>
              </p:extLst>
            </p:nvPr>
          </p:nvGraphicFramePr>
          <p:xfrm>
            <a:off x="6217311" y="4901015"/>
            <a:ext cx="93968" cy="202423"/>
          </p:xfrm>
          <a:graphic>
            <a:graphicData uri="http://schemas.openxmlformats.org/presentationml/2006/ole">
              <mc:AlternateContent xmlns:mc="http://schemas.openxmlformats.org/markup-compatibility/2006">
                <mc:Choice xmlns:v="urn:schemas-microsoft-com:vml" Requires="v">
                  <p:oleObj spid="_x0000_s5027" name="Visio" r:id="rId39" imgW="322591" imgH="506298" progId="Visio.Drawing.11">
                    <p:embed/>
                  </p:oleObj>
                </mc:Choice>
                <mc:Fallback>
                  <p:oleObj name="Visio" r:id="rId39" imgW="322591" imgH="506298" progId="Visio.Drawing.11">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217311" y="4901015"/>
                          <a:ext cx="93968" cy="202423"/>
                        </a:xfrm>
                        <a:prstGeom prst="rect">
                          <a:avLst/>
                        </a:prstGeom>
                        <a:noFill/>
                        <a:effectLst/>
                        <a:extLst>
                          <a:ext uri="{909E8E84-426E-40DD-AFC4-6F175D3DCCD1}">
                            <a14:hiddenFill xmlns:a14="http://schemas.microsoft.com/office/drawing/2010/main">
                              <a:solidFill>
                                <a:srgbClr val="FF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5" name="Object 398"/>
            <p:cNvGraphicFramePr>
              <a:graphicFrameLocks noChangeAspect="1"/>
            </p:cNvGraphicFramePr>
            <p:nvPr>
              <p:extLst>
                <p:ext uri="{D42A27DB-BD31-4B8C-83A1-F6EECF244321}">
                  <p14:modId xmlns:p14="http://schemas.microsoft.com/office/powerpoint/2010/main" val="2562386192"/>
                </p:ext>
              </p:extLst>
            </p:nvPr>
          </p:nvGraphicFramePr>
          <p:xfrm>
            <a:off x="6327866" y="4901015"/>
            <a:ext cx="90284" cy="202423"/>
          </p:xfrm>
          <a:graphic>
            <a:graphicData uri="http://schemas.openxmlformats.org/presentationml/2006/ole">
              <mc:AlternateContent xmlns:mc="http://schemas.openxmlformats.org/markup-compatibility/2006">
                <mc:Choice xmlns:v="urn:schemas-microsoft-com:vml" Requires="v">
                  <p:oleObj spid="_x0000_s5028" name="Visio" r:id="rId40" imgW="322591" imgH="506298" progId="Visio.Drawing.11">
                    <p:embed/>
                  </p:oleObj>
                </mc:Choice>
                <mc:Fallback>
                  <p:oleObj name="Visio" r:id="rId40" imgW="322591" imgH="506298" progId="Visio.Drawing.11">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327866" y="4901015"/>
                          <a:ext cx="90284" cy="202423"/>
                        </a:xfrm>
                        <a:prstGeom prst="rect">
                          <a:avLst/>
                        </a:prstGeom>
                        <a:noFill/>
                        <a:effectLst/>
                        <a:extLst>
                          <a:ext uri="{909E8E84-426E-40DD-AFC4-6F175D3DCCD1}">
                            <a14:hiddenFill xmlns:a14="http://schemas.microsoft.com/office/drawing/2010/main">
                              <a:solidFill>
                                <a:srgbClr val="FF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 name="Object 399"/>
            <p:cNvGraphicFramePr>
              <a:graphicFrameLocks noChangeAspect="1"/>
            </p:cNvGraphicFramePr>
            <p:nvPr>
              <p:extLst>
                <p:ext uri="{D42A27DB-BD31-4B8C-83A1-F6EECF244321}">
                  <p14:modId xmlns:p14="http://schemas.microsoft.com/office/powerpoint/2010/main" val="1898665776"/>
                </p:ext>
              </p:extLst>
            </p:nvPr>
          </p:nvGraphicFramePr>
          <p:xfrm>
            <a:off x="6436571" y="4901015"/>
            <a:ext cx="93968" cy="202423"/>
          </p:xfrm>
          <a:graphic>
            <a:graphicData uri="http://schemas.openxmlformats.org/presentationml/2006/ole">
              <mc:AlternateContent xmlns:mc="http://schemas.openxmlformats.org/markup-compatibility/2006">
                <mc:Choice xmlns:v="urn:schemas-microsoft-com:vml" Requires="v">
                  <p:oleObj spid="_x0000_s5029" name="Visio" r:id="rId41" imgW="322591" imgH="506298" progId="Visio.Drawing.11">
                    <p:embed/>
                  </p:oleObj>
                </mc:Choice>
                <mc:Fallback>
                  <p:oleObj name="Visio" r:id="rId41" imgW="322591" imgH="506298" progId="Visio.Drawing.11">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436571" y="4901015"/>
                          <a:ext cx="93968" cy="202423"/>
                        </a:xfrm>
                        <a:prstGeom prst="rect">
                          <a:avLst/>
                        </a:prstGeom>
                        <a:noFill/>
                        <a:effectLst/>
                        <a:extLst>
                          <a:ext uri="{909E8E84-426E-40DD-AFC4-6F175D3DCCD1}">
                            <a14:hiddenFill xmlns:a14="http://schemas.microsoft.com/office/drawing/2010/main">
                              <a:solidFill>
                                <a:srgbClr val="FF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7" name="Object 400"/>
            <p:cNvGraphicFramePr>
              <a:graphicFrameLocks noChangeAspect="1"/>
            </p:cNvGraphicFramePr>
            <p:nvPr>
              <p:extLst>
                <p:ext uri="{D42A27DB-BD31-4B8C-83A1-F6EECF244321}">
                  <p14:modId xmlns:p14="http://schemas.microsoft.com/office/powerpoint/2010/main" val="263635102"/>
                </p:ext>
              </p:extLst>
            </p:nvPr>
          </p:nvGraphicFramePr>
          <p:xfrm>
            <a:off x="6539749" y="4901015"/>
            <a:ext cx="95811" cy="202423"/>
          </p:xfrm>
          <a:graphic>
            <a:graphicData uri="http://schemas.openxmlformats.org/presentationml/2006/ole">
              <mc:AlternateContent xmlns:mc="http://schemas.openxmlformats.org/markup-compatibility/2006">
                <mc:Choice xmlns:v="urn:schemas-microsoft-com:vml" Requires="v">
                  <p:oleObj spid="_x0000_s5030" name="Visio" r:id="rId42" imgW="322591" imgH="506298" progId="Visio.Drawing.11">
                    <p:embed/>
                  </p:oleObj>
                </mc:Choice>
                <mc:Fallback>
                  <p:oleObj name="Visio" r:id="rId42" imgW="322591" imgH="506298" progId="Visio.Drawing.11">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539749" y="4901015"/>
                          <a:ext cx="95811" cy="202423"/>
                        </a:xfrm>
                        <a:prstGeom prst="rect">
                          <a:avLst/>
                        </a:prstGeom>
                        <a:noFill/>
                        <a:effectLst/>
                        <a:extLst>
                          <a:ext uri="{909E8E84-426E-40DD-AFC4-6F175D3DCCD1}">
                            <a14:hiddenFill xmlns:a14="http://schemas.microsoft.com/office/drawing/2010/main">
                              <a:solidFill>
                                <a:srgbClr val="FF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8" name="Object 401"/>
            <p:cNvGraphicFramePr>
              <a:graphicFrameLocks noChangeAspect="1"/>
            </p:cNvGraphicFramePr>
            <p:nvPr>
              <p:extLst>
                <p:ext uri="{D42A27DB-BD31-4B8C-83A1-F6EECF244321}">
                  <p14:modId xmlns:p14="http://schemas.microsoft.com/office/powerpoint/2010/main" val="745310155"/>
                </p:ext>
              </p:extLst>
            </p:nvPr>
          </p:nvGraphicFramePr>
          <p:xfrm>
            <a:off x="6646621" y="4906758"/>
            <a:ext cx="92127" cy="202423"/>
          </p:xfrm>
          <a:graphic>
            <a:graphicData uri="http://schemas.openxmlformats.org/presentationml/2006/ole">
              <mc:AlternateContent xmlns:mc="http://schemas.openxmlformats.org/markup-compatibility/2006">
                <mc:Choice xmlns:v="urn:schemas-microsoft-com:vml" Requires="v">
                  <p:oleObj spid="_x0000_s5031" name="Visio" r:id="rId43" imgW="322591" imgH="506298" progId="Visio.Drawing.11">
                    <p:embed/>
                  </p:oleObj>
                </mc:Choice>
                <mc:Fallback>
                  <p:oleObj name="Visio" r:id="rId43" imgW="322591" imgH="506298" progId="Visio.Drawing.11">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646621" y="4906758"/>
                          <a:ext cx="92127" cy="202423"/>
                        </a:xfrm>
                        <a:prstGeom prst="rect">
                          <a:avLst/>
                        </a:prstGeom>
                        <a:noFill/>
                        <a:effectLst/>
                        <a:extLst>
                          <a:ext uri="{909E8E84-426E-40DD-AFC4-6F175D3DCCD1}">
                            <a14:hiddenFill xmlns:a14="http://schemas.microsoft.com/office/drawing/2010/main">
                              <a:solidFill>
                                <a:srgbClr val="FF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9" name="Object 402"/>
            <p:cNvGraphicFramePr>
              <a:graphicFrameLocks noChangeAspect="1"/>
            </p:cNvGraphicFramePr>
            <p:nvPr>
              <p:extLst>
                <p:ext uri="{D42A27DB-BD31-4B8C-83A1-F6EECF244321}">
                  <p14:modId xmlns:p14="http://schemas.microsoft.com/office/powerpoint/2010/main" val="3760292617"/>
                </p:ext>
              </p:extLst>
            </p:nvPr>
          </p:nvGraphicFramePr>
          <p:xfrm>
            <a:off x="6246791" y="4778983"/>
            <a:ext cx="197149" cy="119157"/>
          </p:xfrm>
          <a:graphic>
            <a:graphicData uri="http://schemas.openxmlformats.org/presentationml/2006/ole">
              <mc:AlternateContent xmlns:mc="http://schemas.openxmlformats.org/markup-compatibility/2006">
                <mc:Choice xmlns:v="urn:schemas-microsoft-com:vml" Requires="v">
                  <p:oleObj spid="_x0000_s5032" name="CorelDRAW" r:id="rId44" imgW="3111840" imgH="1350720" progId="">
                    <p:embed/>
                  </p:oleObj>
                </mc:Choice>
                <mc:Fallback>
                  <p:oleObj name="CorelDRAW" r:id="rId44" imgW="3111840" imgH="1350720" progId="">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246791" y="4778983"/>
                          <a:ext cx="197149" cy="119157"/>
                        </a:xfrm>
                        <a:prstGeom prst="rect">
                          <a:avLst/>
                        </a:prstGeom>
                        <a:noFill/>
                        <a:effectLst/>
                        <a:extLst>
                          <a:ext uri="{909E8E84-426E-40DD-AFC4-6F175D3DCCD1}">
                            <a14:hiddenFill xmlns:a14="http://schemas.microsoft.com/office/drawing/2010/main">
                              <a:solidFill>
                                <a:srgbClr val="FF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0" name="Object 403"/>
            <p:cNvGraphicFramePr>
              <a:graphicFrameLocks noChangeAspect="1"/>
            </p:cNvGraphicFramePr>
            <p:nvPr>
              <p:extLst>
                <p:ext uri="{D42A27DB-BD31-4B8C-83A1-F6EECF244321}">
                  <p14:modId xmlns:p14="http://schemas.microsoft.com/office/powerpoint/2010/main" val="3796555424"/>
                </p:ext>
              </p:extLst>
            </p:nvPr>
          </p:nvGraphicFramePr>
          <p:xfrm>
            <a:off x="6523170" y="4778983"/>
            <a:ext cx="197149" cy="119157"/>
          </p:xfrm>
          <a:graphic>
            <a:graphicData uri="http://schemas.openxmlformats.org/presentationml/2006/ole">
              <mc:AlternateContent xmlns:mc="http://schemas.openxmlformats.org/markup-compatibility/2006">
                <mc:Choice xmlns:v="urn:schemas-microsoft-com:vml" Requires="v">
                  <p:oleObj spid="_x0000_s5033" name="CorelDRAW" r:id="rId45" imgW="3111840" imgH="1350720" progId="">
                    <p:embed/>
                  </p:oleObj>
                </mc:Choice>
                <mc:Fallback>
                  <p:oleObj name="CorelDRAW" r:id="rId45" imgW="3111840" imgH="1350720" progId="">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523170" y="4778983"/>
                          <a:ext cx="197149" cy="119157"/>
                        </a:xfrm>
                        <a:prstGeom prst="rect">
                          <a:avLst/>
                        </a:prstGeom>
                        <a:noFill/>
                        <a:effectLst/>
                        <a:extLst>
                          <a:ext uri="{909E8E84-426E-40DD-AFC4-6F175D3DCCD1}">
                            <a14:hiddenFill xmlns:a14="http://schemas.microsoft.com/office/drawing/2010/main">
                              <a:solidFill>
                                <a:srgbClr val="FF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1" name="Line 404"/>
            <p:cNvSpPr>
              <a:spLocks noChangeShapeType="1"/>
            </p:cNvSpPr>
            <p:nvPr/>
          </p:nvSpPr>
          <p:spPr bwMode="auto">
            <a:xfrm flipV="1">
              <a:off x="6364716" y="4566509"/>
              <a:ext cx="287433" cy="0"/>
            </a:xfrm>
            <a:prstGeom prst="line">
              <a:avLst/>
            </a:prstGeom>
            <a:noFill/>
            <a:ln w="19050">
              <a:solidFill>
                <a:srgbClr val="990000"/>
              </a:solidFill>
              <a:round/>
              <a:headEnd/>
              <a:tailEnd/>
            </a:ln>
          </p:spPr>
          <p:txBody>
            <a:bodyPr lIns="121912" tIns="60956" rIns="121912" bIns="60956"/>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262" name="Line 405"/>
            <p:cNvSpPr>
              <a:spLocks noChangeShapeType="1"/>
            </p:cNvSpPr>
            <p:nvPr/>
          </p:nvSpPr>
          <p:spPr bwMode="auto">
            <a:xfrm>
              <a:off x="6337078" y="4602400"/>
              <a:ext cx="287433" cy="0"/>
            </a:xfrm>
            <a:prstGeom prst="line">
              <a:avLst/>
            </a:prstGeom>
            <a:noFill/>
            <a:ln w="19050">
              <a:solidFill>
                <a:srgbClr val="990000"/>
              </a:solidFill>
              <a:round/>
              <a:headEnd/>
              <a:tailEnd/>
            </a:ln>
          </p:spPr>
          <p:txBody>
            <a:bodyPr lIns="121912" tIns="60956" rIns="121912" bIns="60956"/>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pic>
          <p:nvPicPr>
            <p:cNvPr id="265" name="Picture 408" descr="11"/>
            <p:cNvPicPr>
              <a:picLocks noChangeAspect="1" noChangeArrowheads="1"/>
            </p:cNvPicPr>
            <p:nvPr/>
          </p:nvPicPr>
          <p:blipFill>
            <a:blip r:embed="rId9" cstate="print"/>
            <a:srcRect/>
            <a:stretch>
              <a:fillRect/>
            </a:stretch>
          </p:blipFill>
          <p:spPr bwMode="auto">
            <a:xfrm>
              <a:off x="6195200" y="4473200"/>
              <a:ext cx="200835" cy="241185"/>
            </a:xfrm>
            <a:prstGeom prst="rect">
              <a:avLst/>
            </a:prstGeom>
            <a:noFill/>
            <a:ln w="9525">
              <a:noFill/>
              <a:miter lim="800000"/>
              <a:headEnd/>
              <a:tailEnd/>
            </a:ln>
          </p:spPr>
        </p:pic>
        <p:sp>
          <p:nvSpPr>
            <p:cNvPr id="266" name="Line 409"/>
            <p:cNvSpPr>
              <a:spLocks noChangeShapeType="1"/>
            </p:cNvSpPr>
            <p:nvPr/>
          </p:nvSpPr>
          <p:spPr bwMode="auto">
            <a:xfrm flipH="1">
              <a:off x="6624512" y="4639730"/>
              <a:ext cx="23953" cy="142127"/>
            </a:xfrm>
            <a:prstGeom prst="line">
              <a:avLst/>
            </a:prstGeom>
            <a:noFill/>
            <a:ln w="19050">
              <a:solidFill>
                <a:srgbClr val="990000"/>
              </a:solidFill>
              <a:round/>
              <a:headEnd/>
              <a:tailEnd/>
            </a:ln>
          </p:spPr>
          <p:txBody>
            <a:bodyPr lIns="121912" tIns="60956" rIns="121912" bIns="60956"/>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267" name="Text Box 410"/>
            <p:cNvSpPr txBox="1">
              <a:spLocks noChangeArrowheads="1"/>
            </p:cNvSpPr>
            <p:nvPr/>
          </p:nvSpPr>
          <p:spPr bwMode="auto">
            <a:xfrm>
              <a:off x="6383323" y="5112441"/>
              <a:ext cx="794237" cy="263761"/>
            </a:xfrm>
            <a:prstGeom prst="rect">
              <a:avLst/>
            </a:prstGeom>
            <a:noFill/>
            <a:ln w="9525">
              <a:noFill/>
              <a:miter lim="800000"/>
              <a:headEnd/>
              <a:tailEnd/>
            </a:ln>
          </p:spPr>
          <p:txBody>
            <a:bodyPr wrap="square" lIns="78329" tIns="39165" rIns="78329" bIns="39165">
              <a:spAutoFit/>
            </a:bodyPr>
            <a:lstStyle/>
            <a:p>
              <a:pPr defTabSz="783706" eaLnBrk="0" hangingPunct="0">
                <a:spcBef>
                  <a:spcPct val="50000"/>
                </a:spcBef>
              </a:pPr>
              <a:r>
                <a:rPr lang="en-US" altLang="zh-CN" sz="1200" dirty="0" smtClean="0">
                  <a:solidFill>
                    <a:srgbClr val="000000"/>
                  </a:solidFill>
                  <a:latin typeface="微软雅黑" panose="020B0503020204020204" pitchFamily="34" charset="-122"/>
                  <a:ea typeface="微软雅黑" panose="020B0503020204020204" pitchFamily="34" charset="-122"/>
                </a:rPr>
                <a:t>Others</a:t>
              </a:r>
              <a:endParaRPr lang="en-US" altLang="zh-CN" sz="1200" dirty="0">
                <a:solidFill>
                  <a:srgbClr val="000000"/>
                </a:solidFill>
                <a:latin typeface="微软雅黑" panose="020B0503020204020204" pitchFamily="34" charset="-122"/>
                <a:ea typeface="微软雅黑" panose="020B0503020204020204" pitchFamily="34" charset="-122"/>
              </a:endParaRPr>
            </a:p>
          </p:txBody>
        </p:sp>
        <p:pic>
          <p:nvPicPr>
            <p:cNvPr id="268" name="Picture 411" descr="07"/>
            <p:cNvPicPr>
              <a:picLocks noChangeAspect="1" noChangeArrowheads="1"/>
            </p:cNvPicPr>
            <p:nvPr/>
          </p:nvPicPr>
          <p:blipFill>
            <a:blip r:embed="rId8" cstate="print"/>
            <a:srcRect/>
            <a:stretch>
              <a:fillRect/>
            </a:stretch>
          </p:blipFill>
          <p:spPr bwMode="auto">
            <a:xfrm>
              <a:off x="6760853" y="4791529"/>
              <a:ext cx="193464" cy="310095"/>
            </a:xfrm>
            <a:prstGeom prst="rect">
              <a:avLst/>
            </a:prstGeom>
            <a:noFill/>
            <a:ln w="9525">
              <a:noFill/>
              <a:miter lim="800000"/>
              <a:headEnd/>
              <a:tailEnd/>
            </a:ln>
          </p:spPr>
        </p:pic>
        <p:pic>
          <p:nvPicPr>
            <p:cNvPr id="269" name="Picture 412" descr="07"/>
            <p:cNvPicPr>
              <a:picLocks noChangeAspect="1" noChangeArrowheads="1"/>
            </p:cNvPicPr>
            <p:nvPr/>
          </p:nvPicPr>
          <p:blipFill>
            <a:blip r:embed="rId8" cstate="print"/>
            <a:srcRect/>
            <a:stretch>
              <a:fillRect/>
            </a:stretch>
          </p:blipFill>
          <p:spPr bwMode="auto">
            <a:xfrm>
              <a:off x="6930059" y="4790089"/>
              <a:ext cx="191623" cy="311531"/>
            </a:xfrm>
            <a:prstGeom prst="rect">
              <a:avLst/>
            </a:prstGeom>
            <a:noFill/>
            <a:ln w="9525">
              <a:noFill/>
              <a:miter lim="800000"/>
              <a:headEnd/>
              <a:tailEnd/>
            </a:ln>
          </p:spPr>
        </p:pic>
        <p:pic>
          <p:nvPicPr>
            <p:cNvPr id="270" name="Picture 413" descr="07"/>
            <p:cNvPicPr>
              <a:picLocks noChangeAspect="1" noChangeArrowheads="1"/>
            </p:cNvPicPr>
            <p:nvPr/>
          </p:nvPicPr>
          <p:blipFill>
            <a:blip r:embed="rId8" cstate="print"/>
            <a:srcRect/>
            <a:stretch>
              <a:fillRect/>
            </a:stretch>
          </p:blipFill>
          <p:spPr bwMode="auto">
            <a:xfrm>
              <a:off x="7105407" y="4790089"/>
              <a:ext cx="191623" cy="311531"/>
            </a:xfrm>
            <a:prstGeom prst="rect">
              <a:avLst/>
            </a:prstGeom>
            <a:noFill/>
            <a:ln w="9525">
              <a:noFill/>
              <a:miter lim="800000"/>
              <a:headEnd/>
              <a:tailEnd/>
            </a:ln>
          </p:spPr>
        </p:pic>
        <p:pic>
          <p:nvPicPr>
            <p:cNvPr id="271" name="Picture 414" descr="09"/>
            <p:cNvPicPr>
              <a:picLocks noChangeAspect="1" noChangeArrowheads="1"/>
            </p:cNvPicPr>
            <p:nvPr/>
          </p:nvPicPr>
          <p:blipFill>
            <a:blip r:embed="rId46" cstate="print"/>
            <a:srcRect/>
            <a:stretch>
              <a:fillRect/>
            </a:stretch>
          </p:blipFill>
          <p:spPr bwMode="auto">
            <a:xfrm>
              <a:off x="6357346" y="4046105"/>
              <a:ext cx="316913" cy="302919"/>
            </a:xfrm>
            <a:prstGeom prst="rect">
              <a:avLst/>
            </a:prstGeom>
            <a:noFill/>
            <a:ln w="9525">
              <a:noFill/>
              <a:miter lim="800000"/>
              <a:headEnd/>
              <a:tailEnd/>
            </a:ln>
          </p:spPr>
        </p:pic>
        <p:pic>
          <p:nvPicPr>
            <p:cNvPr id="272" name="Picture 415" descr="09"/>
            <p:cNvPicPr>
              <a:picLocks noChangeAspect="1" noChangeArrowheads="1"/>
            </p:cNvPicPr>
            <p:nvPr/>
          </p:nvPicPr>
          <p:blipFill>
            <a:blip r:embed="rId47" cstate="print"/>
            <a:srcRect/>
            <a:stretch>
              <a:fillRect/>
            </a:stretch>
          </p:blipFill>
          <p:spPr bwMode="auto">
            <a:xfrm>
              <a:off x="6792181" y="4046105"/>
              <a:ext cx="315071" cy="302919"/>
            </a:xfrm>
            <a:prstGeom prst="rect">
              <a:avLst/>
            </a:prstGeom>
            <a:noFill/>
            <a:ln w="9525">
              <a:noFill/>
              <a:miter lim="800000"/>
              <a:headEnd/>
              <a:tailEnd/>
            </a:ln>
          </p:spPr>
        </p:pic>
        <p:pic>
          <p:nvPicPr>
            <p:cNvPr id="264" name="Picture 407" descr="11"/>
            <p:cNvPicPr>
              <a:picLocks noChangeAspect="1" noChangeArrowheads="1"/>
            </p:cNvPicPr>
            <p:nvPr/>
          </p:nvPicPr>
          <p:blipFill>
            <a:blip r:embed="rId9" cstate="print"/>
            <a:srcRect/>
            <a:stretch>
              <a:fillRect/>
            </a:stretch>
          </p:blipFill>
          <p:spPr bwMode="auto">
            <a:xfrm>
              <a:off x="6532381" y="4473200"/>
              <a:ext cx="200835" cy="241185"/>
            </a:xfrm>
            <a:prstGeom prst="rect">
              <a:avLst/>
            </a:prstGeom>
            <a:noFill/>
            <a:ln w="9525">
              <a:noFill/>
              <a:miter lim="800000"/>
              <a:headEnd/>
              <a:tailEnd/>
            </a:ln>
          </p:spPr>
        </p:pic>
        <p:sp>
          <p:nvSpPr>
            <p:cNvPr id="305" name="Text Box 502"/>
            <p:cNvSpPr txBox="1">
              <a:spLocks noChangeArrowheads="1"/>
            </p:cNvSpPr>
            <p:nvPr/>
          </p:nvSpPr>
          <p:spPr bwMode="auto">
            <a:xfrm>
              <a:off x="5246176" y="5254419"/>
              <a:ext cx="1275031" cy="450216"/>
            </a:xfrm>
            <a:prstGeom prst="rect">
              <a:avLst/>
            </a:prstGeom>
            <a:noFill/>
            <a:ln w="9525" algn="ctr">
              <a:noFill/>
              <a:miter lim="800000"/>
              <a:headEnd/>
              <a:tailEnd/>
            </a:ln>
          </p:spPr>
          <p:txBody>
            <a:bodyPr wrap="square" lIns="80103" tIns="40051" rIns="80103" bIns="40051">
              <a:spAutoFit/>
            </a:bodyPr>
            <a:lstStyle/>
            <a:p>
              <a:pPr algn="ctr" defTabSz="801161">
                <a:buClr>
                  <a:srgbClr val="000000"/>
                </a:buClr>
                <a:buSzPct val="70000"/>
              </a:pPr>
              <a:r>
                <a:rPr lang="en-US" altLang="zh-CN" sz="1200" dirty="0" err="1" smtClean="0">
                  <a:solidFill>
                    <a:srgbClr val="000000"/>
                  </a:solidFill>
                  <a:latin typeface="微软雅黑" panose="020B0503020204020204" pitchFamily="34" charset="-122"/>
                  <a:ea typeface="微软雅黑" panose="020B0503020204020204" pitchFamily="34" charset="-122"/>
                </a:rPr>
                <a:t>Fibre</a:t>
              </a:r>
              <a:r>
                <a:rPr lang="en-US" altLang="zh-CN" sz="1200" dirty="0" smtClean="0">
                  <a:solidFill>
                    <a:srgbClr val="000000"/>
                  </a:solidFill>
                  <a:latin typeface="微软雅黑" panose="020B0503020204020204" pitchFamily="34" charset="-122"/>
                  <a:ea typeface="微软雅黑" panose="020B0503020204020204" pitchFamily="34" charset="-122"/>
                </a:rPr>
                <a:t> Channel switch</a:t>
              </a: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306" name="Text Box 503"/>
            <p:cNvSpPr txBox="1">
              <a:spLocks noChangeArrowheads="1"/>
            </p:cNvSpPr>
            <p:nvPr/>
          </p:nvSpPr>
          <p:spPr bwMode="auto">
            <a:xfrm>
              <a:off x="4039711" y="5697166"/>
              <a:ext cx="713204" cy="339417"/>
            </a:xfrm>
            <a:prstGeom prst="rect">
              <a:avLst/>
            </a:prstGeom>
            <a:noFill/>
            <a:ln w="9525" algn="ctr">
              <a:noFill/>
              <a:miter lim="800000"/>
              <a:headEnd/>
              <a:tailEnd/>
            </a:ln>
          </p:spPr>
          <p:txBody>
            <a:bodyPr wrap="none" lIns="80103" tIns="40051" rIns="80103" bIns="40051">
              <a:spAutoFit/>
            </a:bodyPr>
            <a:lstStyle/>
            <a:p>
              <a:pPr algn="ctr" defTabSz="801161">
                <a:lnSpc>
                  <a:spcPct val="140000"/>
                </a:lnSpc>
                <a:buClr>
                  <a:srgbClr val="000000"/>
                </a:buClr>
                <a:buSzPct val="70000"/>
              </a:pPr>
              <a:r>
                <a:rPr lang="en-US" altLang="zh-CN" sz="1200" dirty="0">
                  <a:solidFill>
                    <a:srgbClr val="000000"/>
                  </a:solidFill>
                  <a:latin typeface="微软雅黑" panose="020B0503020204020204" pitchFamily="34" charset="-122"/>
                  <a:ea typeface="微软雅黑" panose="020B0503020204020204" pitchFamily="34" charset="-122"/>
                </a:rPr>
                <a:t>FC SAN</a:t>
              </a:r>
            </a:p>
          </p:txBody>
        </p:sp>
        <p:sp>
          <p:nvSpPr>
            <p:cNvPr id="307" name="Text Box 504"/>
            <p:cNvSpPr txBox="1">
              <a:spLocks noChangeArrowheads="1"/>
            </p:cNvSpPr>
            <p:nvPr/>
          </p:nvSpPr>
          <p:spPr bwMode="auto">
            <a:xfrm>
              <a:off x="7036399" y="5633662"/>
              <a:ext cx="1019698" cy="339417"/>
            </a:xfrm>
            <a:prstGeom prst="rect">
              <a:avLst/>
            </a:prstGeom>
            <a:noFill/>
            <a:ln w="9525" algn="ctr">
              <a:noFill/>
              <a:miter lim="800000"/>
              <a:headEnd/>
              <a:tailEnd/>
            </a:ln>
          </p:spPr>
          <p:txBody>
            <a:bodyPr wrap="none" lIns="80103" tIns="40051" rIns="80103" bIns="40051">
              <a:spAutoFit/>
            </a:bodyPr>
            <a:lstStyle/>
            <a:p>
              <a:pPr algn="ctr" defTabSz="801161">
                <a:lnSpc>
                  <a:spcPct val="140000"/>
                </a:lnSpc>
                <a:buClr>
                  <a:srgbClr val="000000"/>
                </a:buClr>
                <a:buSzPct val="70000"/>
              </a:pPr>
              <a:r>
                <a:rPr lang="en-US" altLang="zh-CN" sz="1200" dirty="0" smtClean="0">
                  <a:solidFill>
                    <a:srgbClr val="000000"/>
                  </a:solidFill>
                  <a:latin typeface="微软雅黑" panose="020B0503020204020204" pitchFamily="34" charset="-122"/>
                  <a:ea typeface="微软雅黑" panose="020B0503020204020204" pitchFamily="34" charset="-122"/>
                </a:rPr>
                <a:t>Tape library</a:t>
              </a: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309" name="Line 506"/>
            <p:cNvSpPr>
              <a:spLocks noChangeShapeType="1"/>
            </p:cNvSpPr>
            <p:nvPr/>
          </p:nvSpPr>
          <p:spPr bwMode="auto">
            <a:xfrm>
              <a:off x="5189775" y="5631020"/>
              <a:ext cx="1480752" cy="238056"/>
            </a:xfrm>
            <a:prstGeom prst="line">
              <a:avLst/>
            </a:prstGeom>
            <a:noFill/>
            <a:ln w="9525">
              <a:solidFill>
                <a:schemeClr val="tx1"/>
              </a:solidFill>
              <a:round/>
              <a:headEnd/>
              <a:tailEnd/>
            </a:ln>
          </p:spPr>
          <p:txBody>
            <a:bodyPr lIns="80103" tIns="40051" rIns="80103" bIns="40051"/>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310" name="Line 507"/>
            <p:cNvSpPr>
              <a:spLocks noChangeShapeType="1"/>
            </p:cNvSpPr>
            <p:nvPr/>
          </p:nvSpPr>
          <p:spPr bwMode="auto">
            <a:xfrm flipV="1">
              <a:off x="5448985" y="5619117"/>
              <a:ext cx="1212025" cy="218019"/>
            </a:xfrm>
            <a:prstGeom prst="line">
              <a:avLst/>
            </a:prstGeom>
            <a:noFill/>
            <a:ln w="9525">
              <a:solidFill>
                <a:schemeClr val="tx1"/>
              </a:solidFill>
              <a:round/>
              <a:headEnd/>
              <a:tailEnd/>
            </a:ln>
          </p:spPr>
          <p:txBody>
            <a:bodyPr lIns="80103" tIns="40051" rIns="80103" bIns="40051"/>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311" name="Line 508"/>
            <p:cNvSpPr>
              <a:spLocks noChangeShapeType="1"/>
            </p:cNvSpPr>
            <p:nvPr/>
          </p:nvSpPr>
          <p:spPr bwMode="auto">
            <a:xfrm>
              <a:off x="3494767" y="5357261"/>
              <a:ext cx="1749763" cy="276145"/>
            </a:xfrm>
            <a:prstGeom prst="line">
              <a:avLst/>
            </a:prstGeom>
            <a:noFill/>
            <a:ln w="9525">
              <a:solidFill>
                <a:schemeClr val="tx1"/>
              </a:solidFill>
              <a:round/>
              <a:headEnd/>
              <a:tailEnd/>
            </a:ln>
          </p:spPr>
          <p:txBody>
            <a:bodyPr lIns="80103" tIns="40051" rIns="80103" bIns="40051"/>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312" name="Line 509"/>
            <p:cNvSpPr>
              <a:spLocks noChangeShapeType="1"/>
            </p:cNvSpPr>
            <p:nvPr/>
          </p:nvSpPr>
          <p:spPr bwMode="auto">
            <a:xfrm flipH="1">
              <a:off x="5272096" y="5352807"/>
              <a:ext cx="0" cy="539844"/>
            </a:xfrm>
            <a:prstGeom prst="line">
              <a:avLst/>
            </a:prstGeom>
            <a:noFill/>
            <a:ln w="9525">
              <a:solidFill>
                <a:schemeClr val="tx1"/>
              </a:solidFill>
              <a:round/>
              <a:headEnd/>
              <a:tailEnd/>
            </a:ln>
          </p:spPr>
          <p:txBody>
            <a:bodyPr lIns="80103" tIns="40051" rIns="80103" bIns="40051"/>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313" name="Line 510"/>
            <p:cNvSpPr>
              <a:spLocks noChangeShapeType="1"/>
            </p:cNvSpPr>
            <p:nvPr/>
          </p:nvSpPr>
          <p:spPr bwMode="auto">
            <a:xfrm>
              <a:off x="6716632" y="5347208"/>
              <a:ext cx="0" cy="359896"/>
            </a:xfrm>
            <a:prstGeom prst="line">
              <a:avLst/>
            </a:prstGeom>
            <a:noFill/>
            <a:ln w="9525">
              <a:solidFill>
                <a:schemeClr val="tx1"/>
              </a:solidFill>
              <a:round/>
              <a:headEnd/>
              <a:tailEnd/>
            </a:ln>
          </p:spPr>
          <p:txBody>
            <a:bodyPr lIns="80103" tIns="40051" rIns="80103" bIns="40051"/>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314" name="Line 512"/>
            <p:cNvSpPr>
              <a:spLocks noChangeShapeType="1"/>
            </p:cNvSpPr>
            <p:nvPr/>
          </p:nvSpPr>
          <p:spPr bwMode="auto">
            <a:xfrm>
              <a:off x="2854722" y="2495000"/>
              <a:ext cx="1474015" cy="758011"/>
            </a:xfrm>
            <a:prstGeom prst="line">
              <a:avLst/>
            </a:prstGeom>
            <a:noFill/>
            <a:ln w="9525">
              <a:solidFill>
                <a:schemeClr val="tx1"/>
              </a:solidFill>
              <a:round/>
              <a:headEnd/>
              <a:tailEnd/>
            </a:ln>
          </p:spPr>
          <p:txBody>
            <a:bodyPr lIns="80103" tIns="40051" rIns="80103" bIns="40051"/>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315" name="Line 513"/>
            <p:cNvSpPr>
              <a:spLocks noChangeShapeType="1"/>
            </p:cNvSpPr>
            <p:nvPr/>
          </p:nvSpPr>
          <p:spPr bwMode="auto">
            <a:xfrm>
              <a:off x="4874118" y="3356376"/>
              <a:ext cx="1503495" cy="0"/>
            </a:xfrm>
            <a:prstGeom prst="line">
              <a:avLst/>
            </a:prstGeom>
            <a:noFill/>
            <a:ln w="9525">
              <a:solidFill>
                <a:schemeClr val="tx1"/>
              </a:solidFill>
              <a:round/>
              <a:headEnd/>
              <a:tailEnd/>
            </a:ln>
          </p:spPr>
          <p:txBody>
            <a:bodyPr lIns="80103" tIns="40051" rIns="80103" bIns="40051"/>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316" name="Line 514"/>
            <p:cNvSpPr>
              <a:spLocks noChangeShapeType="1"/>
            </p:cNvSpPr>
            <p:nvPr/>
          </p:nvSpPr>
          <p:spPr bwMode="auto">
            <a:xfrm>
              <a:off x="4874118" y="3436769"/>
              <a:ext cx="1503495" cy="0"/>
            </a:xfrm>
            <a:prstGeom prst="line">
              <a:avLst/>
            </a:prstGeom>
            <a:noFill/>
            <a:ln w="9525">
              <a:solidFill>
                <a:schemeClr val="tx1"/>
              </a:solidFill>
              <a:round/>
              <a:headEnd/>
              <a:tailEnd/>
            </a:ln>
          </p:spPr>
          <p:txBody>
            <a:bodyPr lIns="80103" tIns="40051" rIns="80103" bIns="40051"/>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317" name="Oval 515"/>
            <p:cNvSpPr>
              <a:spLocks noChangeArrowheads="1"/>
            </p:cNvSpPr>
            <p:nvPr/>
          </p:nvSpPr>
          <p:spPr bwMode="auto">
            <a:xfrm>
              <a:off x="5507939" y="3310437"/>
              <a:ext cx="103181" cy="183760"/>
            </a:xfrm>
            <a:prstGeom prst="ellipse">
              <a:avLst/>
            </a:prstGeom>
            <a:noFill/>
            <a:ln w="9525" algn="ctr">
              <a:solidFill>
                <a:schemeClr val="tx1"/>
              </a:solidFill>
              <a:round/>
              <a:headEnd/>
              <a:tailEnd/>
            </a:ln>
          </p:spPr>
          <p:txBody>
            <a:bodyPr wrap="none" lIns="80103" tIns="40051" rIns="80103" bIns="40051" anchor="ctr"/>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318" name="Line 516"/>
            <p:cNvSpPr>
              <a:spLocks noChangeShapeType="1"/>
            </p:cNvSpPr>
            <p:nvPr/>
          </p:nvSpPr>
          <p:spPr bwMode="auto">
            <a:xfrm>
              <a:off x="2832957" y="2481537"/>
              <a:ext cx="3574137" cy="771475"/>
            </a:xfrm>
            <a:prstGeom prst="line">
              <a:avLst/>
            </a:prstGeom>
            <a:noFill/>
            <a:ln w="9525">
              <a:solidFill>
                <a:schemeClr val="tx1"/>
              </a:solidFill>
              <a:round/>
              <a:headEnd/>
              <a:tailEnd/>
            </a:ln>
          </p:spPr>
          <p:txBody>
            <a:bodyPr lIns="80103" tIns="40051" rIns="80103" bIns="40051"/>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319" name="Line 517"/>
            <p:cNvSpPr>
              <a:spLocks noChangeShapeType="1"/>
            </p:cNvSpPr>
            <p:nvPr/>
          </p:nvSpPr>
          <p:spPr bwMode="auto">
            <a:xfrm>
              <a:off x="3328129" y="2476777"/>
              <a:ext cx="1059567" cy="810691"/>
            </a:xfrm>
            <a:prstGeom prst="line">
              <a:avLst/>
            </a:prstGeom>
            <a:noFill/>
            <a:ln w="9525">
              <a:solidFill>
                <a:schemeClr val="tx1"/>
              </a:solidFill>
              <a:round/>
              <a:headEnd/>
              <a:tailEnd/>
            </a:ln>
          </p:spPr>
          <p:txBody>
            <a:bodyPr lIns="80103" tIns="40051" rIns="80103" bIns="40051"/>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320" name="Line 518"/>
            <p:cNvSpPr>
              <a:spLocks noChangeShapeType="1"/>
            </p:cNvSpPr>
            <p:nvPr/>
          </p:nvSpPr>
          <p:spPr bwMode="auto">
            <a:xfrm>
              <a:off x="3299561" y="2476781"/>
              <a:ext cx="3122273" cy="753265"/>
            </a:xfrm>
            <a:prstGeom prst="line">
              <a:avLst/>
            </a:prstGeom>
            <a:noFill/>
            <a:ln w="9525">
              <a:solidFill>
                <a:schemeClr val="tx1"/>
              </a:solidFill>
              <a:round/>
              <a:headEnd/>
              <a:tailEnd/>
            </a:ln>
          </p:spPr>
          <p:txBody>
            <a:bodyPr lIns="80103" tIns="40051" rIns="80103" bIns="40051"/>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321" name="Line 519"/>
            <p:cNvSpPr>
              <a:spLocks noChangeShapeType="1"/>
            </p:cNvSpPr>
            <p:nvPr/>
          </p:nvSpPr>
          <p:spPr bwMode="auto">
            <a:xfrm>
              <a:off x="3942331" y="2424409"/>
              <a:ext cx="445364" cy="863063"/>
            </a:xfrm>
            <a:prstGeom prst="line">
              <a:avLst/>
            </a:prstGeom>
            <a:noFill/>
            <a:ln w="9525">
              <a:solidFill>
                <a:schemeClr val="tx1"/>
              </a:solidFill>
              <a:round/>
              <a:headEnd/>
              <a:tailEnd/>
            </a:ln>
          </p:spPr>
          <p:txBody>
            <a:bodyPr lIns="80103" tIns="40051" rIns="80103" bIns="40051"/>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322" name="Line 520"/>
            <p:cNvSpPr>
              <a:spLocks noChangeShapeType="1"/>
            </p:cNvSpPr>
            <p:nvPr/>
          </p:nvSpPr>
          <p:spPr bwMode="auto">
            <a:xfrm>
              <a:off x="3894712" y="2462497"/>
              <a:ext cx="2512376" cy="767548"/>
            </a:xfrm>
            <a:prstGeom prst="line">
              <a:avLst/>
            </a:prstGeom>
            <a:noFill/>
            <a:ln w="9525">
              <a:solidFill>
                <a:schemeClr val="tx1"/>
              </a:solidFill>
              <a:round/>
              <a:headEnd/>
              <a:tailEnd/>
            </a:ln>
          </p:spPr>
          <p:txBody>
            <a:bodyPr lIns="80103" tIns="40051" rIns="80103" bIns="40051"/>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323" name="Line 521"/>
            <p:cNvSpPr>
              <a:spLocks noChangeShapeType="1"/>
            </p:cNvSpPr>
            <p:nvPr/>
          </p:nvSpPr>
          <p:spPr bwMode="auto">
            <a:xfrm flipH="1">
              <a:off x="4372950" y="2481539"/>
              <a:ext cx="74069" cy="759989"/>
            </a:xfrm>
            <a:prstGeom prst="line">
              <a:avLst/>
            </a:prstGeom>
            <a:noFill/>
            <a:ln w="9525">
              <a:solidFill>
                <a:schemeClr val="tx1"/>
              </a:solidFill>
              <a:round/>
              <a:headEnd/>
              <a:tailEnd/>
            </a:ln>
          </p:spPr>
          <p:txBody>
            <a:bodyPr lIns="80103" tIns="40051" rIns="80103" bIns="40051"/>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324" name="Line 522"/>
            <p:cNvSpPr>
              <a:spLocks noChangeShapeType="1"/>
            </p:cNvSpPr>
            <p:nvPr/>
          </p:nvSpPr>
          <p:spPr bwMode="auto">
            <a:xfrm>
              <a:off x="4408934" y="2467256"/>
              <a:ext cx="2116081" cy="785757"/>
            </a:xfrm>
            <a:prstGeom prst="line">
              <a:avLst/>
            </a:prstGeom>
            <a:noFill/>
            <a:ln w="9525">
              <a:solidFill>
                <a:schemeClr val="tx1"/>
              </a:solidFill>
              <a:round/>
              <a:headEnd/>
              <a:tailEnd/>
            </a:ln>
          </p:spPr>
          <p:txBody>
            <a:bodyPr lIns="80103" tIns="40051" rIns="80103" bIns="40051"/>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325" name="Line 523"/>
            <p:cNvSpPr>
              <a:spLocks noChangeShapeType="1"/>
            </p:cNvSpPr>
            <p:nvPr/>
          </p:nvSpPr>
          <p:spPr bwMode="auto">
            <a:xfrm flipH="1">
              <a:off x="4431911" y="2629135"/>
              <a:ext cx="1219707" cy="577940"/>
            </a:xfrm>
            <a:prstGeom prst="line">
              <a:avLst/>
            </a:prstGeom>
            <a:noFill/>
            <a:ln w="9525">
              <a:solidFill>
                <a:schemeClr val="tx1"/>
              </a:solidFill>
              <a:round/>
              <a:headEnd/>
              <a:tailEnd/>
            </a:ln>
          </p:spPr>
          <p:txBody>
            <a:bodyPr lIns="80103" tIns="40051" rIns="80103" bIns="40051"/>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326" name="Line 524"/>
            <p:cNvSpPr>
              <a:spLocks noChangeShapeType="1"/>
            </p:cNvSpPr>
            <p:nvPr/>
          </p:nvSpPr>
          <p:spPr bwMode="auto">
            <a:xfrm flipH="1">
              <a:off x="4431908" y="2595805"/>
              <a:ext cx="1691072" cy="622752"/>
            </a:xfrm>
            <a:prstGeom prst="line">
              <a:avLst/>
            </a:prstGeom>
            <a:noFill/>
            <a:ln w="9525">
              <a:solidFill>
                <a:schemeClr val="tx1"/>
              </a:solidFill>
              <a:round/>
              <a:headEnd/>
              <a:tailEnd/>
            </a:ln>
          </p:spPr>
          <p:txBody>
            <a:bodyPr lIns="80103" tIns="40051" rIns="80103" bIns="40051"/>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327" name="Line 525"/>
            <p:cNvSpPr>
              <a:spLocks noChangeShapeType="1"/>
            </p:cNvSpPr>
            <p:nvPr/>
          </p:nvSpPr>
          <p:spPr bwMode="auto">
            <a:xfrm>
              <a:off x="5604011" y="2605331"/>
              <a:ext cx="862044" cy="647684"/>
            </a:xfrm>
            <a:prstGeom prst="line">
              <a:avLst/>
            </a:prstGeom>
            <a:noFill/>
            <a:ln w="9525">
              <a:solidFill>
                <a:schemeClr val="tx1"/>
              </a:solidFill>
              <a:round/>
              <a:headEnd/>
              <a:tailEnd/>
            </a:ln>
          </p:spPr>
          <p:txBody>
            <a:bodyPr lIns="80103" tIns="40051" rIns="80103" bIns="40051"/>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328" name="Line 526"/>
            <p:cNvSpPr>
              <a:spLocks noChangeShapeType="1"/>
            </p:cNvSpPr>
            <p:nvPr/>
          </p:nvSpPr>
          <p:spPr bwMode="auto">
            <a:xfrm>
              <a:off x="6046809" y="2595810"/>
              <a:ext cx="463468" cy="703145"/>
            </a:xfrm>
            <a:prstGeom prst="line">
              <a:avLst/>
            </a:prstGeom>
            <a:noFill/>
            <a:ln w="9525">
              <a:solidFill>
                <a:schemeClr val="tx1"/>
              </a:solidFill>
              <a:round/>
              <a:headEnd/>
              <a:tailEnd/>
            </a:ln>
          </p:spPr>
          <p:txBody>
            <a:bodyPr lIns="80103" tIns="40051" rIns="80103" bIns="40051"/>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329" name="Line 527"/>
            <p:cNvSpPr>
              <a:spLocks noChangeShapeType="1"/>
            </p:cNvSpPr>
            <p:nvPr/>
          </p:nvSpPr>
          <p:spPr bwMode="auto">
            <a:xfrm flipH="1">
              <a:off x="4476131" y="2805102"/>
              <a:ext cx="2844848" cy="401975"/>
            </a:xfrm>
            <a:prstGeom prst="line">
              <a:avLst/>
            </a:prstGeom>
            <a:noFill/>
            <a:ln w="9525">
              <a:solidFill>
                <a:schemeClr val="tx1"/>
              </a:solidFill>
              <a:round/>
              <a:headEnd/>
              <a:tailEnd/>
            </a:ln>
          </p:spPr>
          <p:txBody>
            <a:bodyPr lIns="80103" tIns="40051" rIns="80103" bIns="40051"/>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330" name="Line 528"/>
            <p:cNvSpPr>
              <a:spLocks noChangeShapeType="1"/>
            </p:cNvSpPr>
            <p:nvPr/>
          </p:nvSpPr>
          <p:spPr bwMode="auto">
            <a:xfrm flipV="1">
              <a:off x="4520356" y="2800535"/>
              <a:ext cx="3240505" cy="418024"/>
            </a:xfrm>
            <a:prstGeom prst="line">
              <a:avLst/>
            </a:prstGeom>
            <a:noFill/>
            <a:ln w="9525">
              <a:solidFill>
                <a:schemeClr val="tx1"/>
              </a:solidFill>
              <a:round/>
              <a:headEnd/>
              <a:tailEnd/>
            </a:ln>
          </p:spPr>
          <p:txBody>
            <a:bodyPr lIns="80103" tIns="40051" rIns="80103" bIns="40051"/>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331" name="Line 529"/>
            <p:cNvSpPr>
              <a:spLocks noChangeShapeType="1"/>
            </p:cNvSpPr>
            <p:nvPr/>
          </p:nvSpPr>
          <p:spPr bwMode="auto">
            <a:xfrm flipH="1">
              <a:off x="6495538" y="2793612"/>
              <a:ext cx="810708" cy="470885"/>
            </a:xfrm>
            <a:prstGeom prst="line">
              <a:avLst/>
            </a:prstGeom>
            <a:noFill/>
            <a:ln w="9525">
              <a:solidFill>
                <a:schemeClr val="tx1"/>
              </a:solidFill>
              <a:round/>
              <a:headEnd/>
              <a:tailEnd/>
            </a:ln>
          </p:spPr>
          <p:txBody>
            <a:bodyPr lIns="80103" tIns="40051" rIns="80103" bIns="40051"/>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332" name="Line 530"/>
            <p:cNvSpPr>
              <a:spLocks noChangeShapeType="1"/>
            </p:cNvSpPr>
            <p:nvPr/>
          </p:nvSpPr>
          <p:spPr bwMode="auto">
            <a:xfrm flipH="1">
              <a:off x="6466048" y="2843383"/>
              <a:ext cx="1323373" cy="409627"/>
            </a:xfrm>
            <a:prstGeom prst="line">
              <a:avLst/>
            </a:prstGeom>
            <a:noFill/>
            <a:ln w="9525">
              <a:solidFill>
                <a:schemeClr val="tx1"/>
              </a:solidFill>
              <a:round/>
              <a:headEnd/>
              <a:tailEnd/>
            </a:ln>
          </p:spPr>
          <p:txBody>
            <a:bodyPr lIns="80103" tIns="40051" rIns="80103" bIns="40051"/>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335" name="Line 533"/>
            <p:cNvSpPr>
              <a:spLocks noChangeShapeType="1"/>
            </p:cNvSpPr>
            <p:nvPr/>
          </p:nvSpPr>
          <p:spPr bwMode="auto">
            <a:xfrm flipV="1">
              <a:off x="2766275" y="3528654"/>
              <a:ext cx="1680376" cy="631676"/>
            </a:xfrm>
            <a:prstGeom prst="line">
              <a:avLst/>
            </a:prstGeom>
            <a:noFill/>
            <a:ln w="9525">
              <a:solidFill>
                <a:schemeClr val="tx1"/>
              </a:solidFill>
              <a:round/>
              <a:headEnd/>
              <a:tailEnd/>
            </a:ln>
          </p:spPr>
          <p:txBody>
            <a:bodyPr lIns="80103" tIns="40051" rIns="80103" bIns="40051"/>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336" name="Line 534"/>
            <p:cNvSpPr>
              <a:spLocks noChangeShapeType="1"/>
            </p:cNvSpPr>
            <p:nvPr/>
          </p:nvSpPr>
          <p:spPr bwMode="auto">
            <a:xfrm flipV="1">
              <a:off x="2884193" y="3500421"/>
              <a:ext cx="3567315" cy="625455"/>
            </a:xfrm>
            <a:prstGeom prst="line">
              <a:avLst/>
            </a:prstGeom>
            <a:noFill/>
            <a:ln w="9525">
              <a:solidFill>
                <a:schemeClr val="tx1"/>
              </a:solidFill>
              <a:round/>
              <a:headEnd/>
              <a:tailEnd/>
            </a:ln>
          </p:spPr>
          <p:txBody>
            <a:bodyPr lIns="80103" tIns="40051" rIns="80103" bIns="40051"/>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337" name="Line 535"/>
            <p:cNvSpPr>
              <a:spLocks noChangeShapeType="1"/>
            </p:cNvSpPr>
            <p:nvPr/>
          </p:nvSpPr>
          <p:spPr bwMode="auto">
            <a:xfrm flipH="1">
              <a:off x="3223221" y="3519464"/>
              <a:ext cx="1271415" cy="686803"/>
            </a:xfrm>
            <a:prstGeom prst="line">
              <a:avLst/>
            </a:prstGeom>
            <a:noFill/>
            <a:ln w="9525">
              <a:solidFill>
                <a:schemeClr val="tx1"/>
              </a:solidFill>
              <a:round/>
              <a:headEnd/>
              <a:tailEnd/>
            </a:ln>
          </p:spPr>
          <p:txBody>
            <a:bodyPr lIns="80103" tIns="40051" rIns="80103" bIns="40051"/>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338" name="Line 536"/>
            <p:cNvSpPr>
              <a:spLocks noChangeShapeType="1"/>
            </p:cNvSpPr>
            <p:nvPr/>
          </p:nvSpPr>
          <p:spPr bwMode="auto">
            <a:xfrm flipV="1">
              <a:off x="3267442" y="3509946"/>
              <a:ext cx="3169788" cy="650385"/>
            </a:xfrm>
            <a:prstGeom prst="line">
              <a:avLst/>
            </a:prstGeom>
            <a:noFill/>
            <a:ln w="9525">
              <a:solidFill>
                <a:schemeClr val="tx1"/>
              </a:solidFill>
              <a:round/>
              <a:headEnd/>
              <a:tailEnd/>
            </a:ln>
          </p:spPr>
          <p:txBody>
            <a:bodyPr lIns="80103" tIns="40051" rIns="80103" bIns="40051"/>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339" name="Line 537"/>
            <p:cNvSpPr>
              <a:spLocks noChangeShapeType="1"/>
            </p:cNvSpPr>
            <p:nvPr/>
          </p:nvSpPr>
          <p:spPr bwMode="auto">
            <a:xfrm>
              <a:off x="4431918" y="3540135"/>
              <a:ext cx="334111" cy="569707"/>
            </a:xfrm>
            <a:prstGeom prst="line">
              <a:avLst/>
            </a:prstGeom>
            <a:noFill/>
            <a:ln w="9525">
              <a:solidFill>
                <a:schemeClr val="tx1"/>
              </a:solidFill>
              <a:round/>
              <a:headEnd/>
              <a:tailEnd/>
            </a:ln>
          </p:spPr>
          <p:txBody>
            <a:bodyPr lIns="80103" tIns="40051" rIns="80103" bIns="40051"/>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340" name="Line 538"/>
            <p:cNvSpPr>
              <a:spLocks noChangeShapeType="1"/>
            </p:cNvSpPr>
            <p:nvPr/>
          </p:nvSpPr>
          <p:spPr bwMode="auto">
            <a:xfrm flipV="1">
              <a:off x="4651759" y="3494201"/>
              <a:ext cx="1829036" cy="563273"/>
            </a:xfrm>
            <a:prstGeom prst="line">
              <a:avLst/>
            </a:prstGeom>
            <a:noFill/>
            <a:ln w="9525">
              <a:solidFill>
                <a:schemeClr val="tx1"/>
              </a:solidFill>
              <a:round/>
              <a:headEnd/>
              <a:tailEnd/>
            </a:ln>
          </p:spPr>
          <p:txBody>
            <a:bodyPr lIns="80103" tIns="40051" rIns="80103" bIns="40051"/>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341" name="Line 539"/>
            <p:cNvSpPr>
              <a:spLocks noChangeShapeType="1"/>
            </p:cNvSpPr>
            <p:nvPr/>
          </p:nvSpPr>
          <p:spPr bwMode="auto">
            <a:xfrm>
              <a:off x="4431912" y="3528658"/>
              <a:ext cx="766488" cy="528311"/>
            </a:xfrm>
            <a:prstGeom prst="line">
              <a:avLst/>
            </a:prstGeom>
            <a:noFill/>
            <a:ln w="9525">
              <a:solidFill>
                <a:schemeClr val="tx1"/>
              </a:solidFill>
              <a:round/>
              <a:headEnd/>
              <a:tailEnd/>
            </a:ln>
          </p:spPr>
          <p:txBody>
            <a:bodyPr lIns="80103" tIns="40051" rIns="80103" bIns="40051"/>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342" name="Line 540"/>
            <p:cNvSpPr>
              <a:spLocks noChangeShapeType="1"/>
            </p:cNvSpPr>
            <p:nvPr/>
          </p:nvSpPr>
          <p:spPr bwMode="auto">
            <a:xfrm flipV="1">
              <a:off x="5095221" y="3482712"/>
              <a:ext cx="1400313" cy="574251"/>
            </a:xfrm>
            <a:prstGeom prst="line">
              <a:avLst/>
            </a:prstGeom>
            <a:noFill/>
            <a:ln w="9525">
              <a:solidFill>
                <a:schemeClr val="tx1"/>
              </a:solidFill>
              <a:round/>
              <a:headEnd/>
              <a:tailEnd/>
            </a:ln>
          </p:spPr>
          <p:txBody>
            <a:bodyPr lIns="80103" tIns="40051" rIns="80103" bIns="40051"/>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343" name="Line 541"/>
            <p:cNvSpPr>
              <a:spLocks noChangeShapeType="1"/>
            </p:cNvSpPr>
            <p:nvPr/>
          </p:nvSpPr>
          <p:spPr bwMode="auto">
            <a:xfrm>
              <a:off x="4520355" y="3528655"/>
              <a:ext cx="2004660" cy="505340"/>
            </a:xfrm>
            <a:prstGeom prst="line">
              <a:avLst/>
            </a:prstGeom>
            <a:noFill/>
            <a:ln w="9525">
              <a:solidFill>
                <a:schemeClr val="tx1"/>
              </a:solidFill>
              <a:round/>
              <a:headEnd/>
              <a:tailEnd/>
            </a:ln>
          </p:spPr>
          <p:txBody>
            <a:bodyPr lIns="80103" tIns="40051" rIns="80103" bIns="40051"/>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344" name="Line 542"/>
            <p:cNvSpPr>
              <a:spLocks noChangeShapeType="1"/>
            </p:cNvSpPr>
            <p:nvPr/>
          </p:nvSpPr>
          <p:spPr bwMode="auto">
            <a:xfrm>
              <a:off x="4520349" y="3528655"/>
              <a:ext cx="2373163" cy="505340"/>
            </a:xfrm>
            <a:prstGeom prst="line">
              <a:avLst/>
            </a:prstGeom>
            <a:noFill/>
            <a:ln w="9525">
              <a:solidFill>
                <a:schemeClr val="tx1"/>
              </a:solidFill>
              <a:round/>
              <a:headEnd/>
              <a:tailEnd/>
            </a:ln>
          </p:spPr>
          <p:txBody>
            <a:bodyPr lIns="80103" tIns="40051" rIns="80103" bIns="40051"/>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345" name="Line 545"/>
            <p:cNvSpPr>
              <a:spLocks noChangeShapeType="1"/>
            </p:cNvSpPr>
            <p:nvPr/>
          </p:nvSpPr>
          <p:spPr bwMode="auto">
            <a:xfrm flipH="1">
              <a:off x="6421837" y="3540135"/>
              <a:ext cx="88441" cy="493856"/>
            </a:xfrm>
            <a:prstGeom prst="line">
              <a:avLst/>
            </a:prstGeom>
            <a:noFill/>
            <a:ln w="9525">
              <a:solidFill>
                <a:schemeClr val="tx1"/>
              </a:solidFill>
              <a:round/>
              <a:headEnd/>
              <a:tailEnd/>
            </a:ln>
          </p:spPr>
          <p:txBody>
            <a:bodyPr lIns="80103" tIns="40051" rIns="80103" bIns="40051"/>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346" name="Line 546"/>
            <p:cNvSpPr>
              <a:spLocks noChangeShapeType="1"/>
            </p:cNvSpPr>
            <p:nvPr/>
          </p:nvSpPr>
          <p:spPr bwMode="auto">
            <a:xfrm>
              <a:off x="6525014" y="3517170"/>
              <a:ext cx="383244" cy="516825"/>
            </a:xfrm>
            <a:prstGeom prst="line">
              <a:avLst/>
            </a:prstGeom>
            <a:noFill/>
            <a:ln w="9525">
              <a:solidFill>
                <a:schemeClr val="tx1"/>
              </a:solidFill>
              <a:round/>
              <a:headEnd/>
              <a:tailEnd/>
            </a:ln>
          </p:spPr>
          <p:txBody>
            <a:bodyPr lIns="80103" tIns="40051" rIns="80103" bIns="40051"/>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grpSp>
          <p:nvGrpSpPr>
            <p:cNvPr id="7" name="Group 262"/>
            <p:cNvGrpSpPr>
              <a:grpSpLocks noChangeAspect="1"/>
            </p:cNvGrpSpPr>
            <p:nvPr/>
          </p:nvGrpSpPr>
          <p:grpSpPr bwMode="auto">
            <a:xfrm>
              <a:off x="6316809" y="3181237"/>
              <a:ext cx="628299" cy="450785"/>
              <a:chOff x="2138" y="1507"/>
              <a:chExt cx="498" cy="521"/>
            </a:xfrm>
          </p:grpSpPr>
          <p:sp>
            <p:nvSpPr>
              <p:cNvPr id="348" name="Freeform 263"/>
              <p:cNvSpPr>
                <a:spLocks noChangeAspect="1"/>
              </p:cNvSpPr>
              <p:nvPr/>
            </p:nvSpPr>
            <p:spPr bwMode="auto">
              <a:xfrm>
                <a:off x="2550" y="1575"/>
                <a:ext cx="86" cy="453"/>
              </a:xfrm>
              <a:custGeom>
                <a:avLst/>
                <a:gdLst>
                  <a:gd name="T0" fmla="*/ 22020096 w 43"/>
                  <a:gd name="T1" fmla="*/ 3246687 h 226"/>
                  <a:gd name="T2" fmla="*/ 2621440 w 43"/>
                  <a:gd name="T3" fmla="*/ 11962809 h 226"/>
                  <a:gd name="T4" fmla="*/ 0 w 43"/>
                  <a:gd name="T5" fmla="*/ 120861426 h 226"/>
                  <a:gd name="T6" fmla="*/ 5242880 w 43"/>
                  <a:gd name="T7" fmla="*/ 118695750 h 226"/>
                  <a:gd name="T8" fmla="*/ 19922945 w 43"/>
                  <a:gd name="T9" fmla="*/ 103960313 h 226"/>
                  <a:gd name="T10" fmla="*/ 22544384 w 43"/>
                  <a:gd name="T11" fmla="*/ 96878185 h 226"/>
                  <a:gd name="T12" fmla="*/ 22544384 w 43"/>
                  <a:gd name="T13" fmla="*/ 9240785 h 226"/>
                  <a:gd name="T14" fmla="*/ 22020096 w 43"/>
                  <a:gd name="T15" fmla="*/ 3246687 h 226"/>
                  <a:gd name="T16" fmla="*/ 0 60000 65536"/>
                  <a:gd name="T17" fmla="*/ 0 60000 65536"/>
                  <a:gd name="T18" fmla="*/ 0 60000 65536"/>
                  <a:gd name="T19" fmla="*/ 0 60000 65536"/>
                  <a:gd name="T20" fmla="*/ 0 60000 65536"/>
                  <a:gd name="T21" fmla="*/ 0 60000 65536"/>
                  <a:gd name="T22" fmla="*/ 0 60000 65536"/>
                  <a:gd name="T23" fmla="*/ 0 60000 65536"/>
                  <a:gd name="T24" fmla="*/ 0 w 43"/>
                  <a:gd name="T25" fmla="*/ 0 h 226"/>
                  <a:gd name="T26" fmla="*/ 43 w 43"/>
                  <a:gd name="T27" fmla="*/ 226 h 2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 h="226">
                    <a:moveTo>
                      <a:pt x="42" y="6"/>
                    </a:moveTo>
                    <a:cubicBezTo>
                      <a:pt x="38" y="0"/>
                      <a:pt x="5" y="22"/>
                      <a:pt x="5" y="22"/>
                    </a:cubicBezTo>
                    <a:cubicBezTo>
                      <a:pt x="0" y="221"/>
                      <a:pt x="0" y="221"/>
                      <a:pt x="0" y="221"/>
                    </a:cubicBezTo>
                    <a:cubicBezTo>
                      <a:pt x="0" y="221"/>
                      <a:pt x="0" y="226"/>
                      <a:pt x="10" y="217"/>
                    </a:cubicBezTo>
                    <a:cubicBezTo>
                      <a:pt x="18" y="210"/>
                      <a:pt x="35" y="195"/>
                      <a:pt x="38" y="190"/>
                    </a:cubicBezTo>
                    <a:cubicBezTo>
                      <a:pt x="42" y="186"/>
                      <a:pt x="43" y="187"/>
                      <a:pt x="43" y="177"/>
                    </a:cubicBezTo>
                    <a:cubicBezTo>
                      <a:pt x="43" y="17"/>
                      <a:pt x="43" y="17"/>
                      <a:pt x="43" y="17"/>
                    </a:cubicBezTo>
                    <a:cubicBezTo>
                      <a:pt x="43" y="7"/>
                      <a:pt x="42" y="6"/>
                      <a:pt x="42" y="6"/>
                    </a:cubicBezTo>
                    <a:close/>
                  </a:path>
                </a:pathLst>
              </a:custGeom>
              <a:solidFill>
                <a:srgbClr val="0B3C68"/>
              </a:solidFill>
              <a:ln w="9525">
                <a:noFill/>
                <a:round/>
                <a:headEnd/>
                <a:tailEnd/>
              </a:ln>
            </p:spPr>
            <p:txBody>
              <a:bodyPr/>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349" name="Freeform 264"/>
              <p:cNvSpPr>
                <a:spLocks noChangeAspect="1"/>
              </p:cNvSpPr>
              <p:nvPr/>
            </p:nvSpPr>
            <p:spPr bwMode="auto">
              <a:xfrm>
                <a:off x="2138" y="1507"/>
                <a:ext cx="490" cy="118"/>
              </a:xfrm>
              <a:custGeom>
                <a:avLst/>
                <a:gdLst>
                  <a:gd name="T0" fmla="*/ 128450560 w 245"/>
                  <a:gd name="T1" fmla="*/ 19398659 h 59"/>
                  <a:gd name="T2" fmla="*/ 111149060 w 245"/>
                  <a:gd name="T3" fmla="*/ 30932992 h 59"/>
                  <a:gd name="T4" fmla="*/ 4194305 w 245"/>
                  <a:gd name="T5" fmla="*/ 11534337 h 59"/>
                  <a:gd name="T6" fmla="*/ 524288 w 245"/>
                  <a:gd name="T7" fmla="*/ 14155776 h 59"/>
                  <a:gd name="T8" fmla="*/ 2097152 w 245"/>
                  <a:gd name="T9" fmla="*/ 9437186 h 59"/>
                  <a:gd name="T10" fmla="*/ 15728640 w 245"/>
                  <a:gd name="T11" fmla="*/ 524288 h 59"/>
                  <a:gd name="T12" fmla="*/ 18350083 w 245"/>
                  <a:gd name="T13" fmla="*/ 0 h 59"/>
                  <a:gd name="T14" fmla="*/ 124256257 w 245"/>
                  <a:gd name="T15" fmla="*/ 17825795 h 59"/>
                  <a:gd name="T16" fmla="*/ 128450560 w 245"/>
                  <a:gd name="T17" fmla="*/ 19398659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5"/>
                  <a:gd name="T28" fmla="*/ 0 h 59"/>
                  <a:gd name="T29" fmla="*/ 245 w 245"/>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5" h="59">
                    <a:moveTo>
                      <a:pt x="245" y="37"/>
                    </a:moveTo>
                    <a:cubicBezTo>
                      <a:pt x="212" y="59"/>
                      <a:pt x="212" y="59"/>
                      <a:pt x="212" y="59"/>
                    </a:cubicBezTo>
                    <a:cubicBezTo>
                      <a:pt x="92" y="38"/>
                      <a:pt x="18" y="24"/>
                      <a:pt x="8" y="22"/>
                    </a:cubicBezTo>
                    <a:cubicBezTo>
                      <a:pt x="2" y="21"/>
                      <a:pt x="1" y="27"/>
                      <a:pt x="1" y="27"/>
                    </a:cubicBezTo>
                    <a:cubicBezTo>
                      <a:pt x="1" y="27"/>
                      <a:pt x="0" y="21"/>
                      <a:pt x="4" y="18"/>
                    </a:cubicBezTo>
                    <a:cubicBezTo>
                      <a:pt x="7" y="16"/>
                      <a:pt x="23" y="6"/>
                      <a:pt x="30" y="1"/>
                    </a:cubicBezTo>
                    <a:cubicBezTo>
                      <a:pt x="33" y="0"/>
                      <a:pt x="35" y="0"/>
                      <a:pt x="35" y="0"/>
                    </a:cubicBezTo>
                    <a:cubicBezTo>
                      <a:pt x="35" y="0"/>
                      <a:pt x="234" y="34"/>
                      <a:pt x="237" y="34"/>
                    </a:cubicBezTo>
                    <a:cubicBezTo>
                      <a:pt x="244" y="36"/>
                      <a:pt x="245" y="37"/>
                      <a:pt x="245" y="37"/>
                    </a:cubicBezTo>
                    <a:close/>
                  </a:path>
                </a:pathLst>
              </a:custGeom>
              <a:solidFill>
                <a:srgbClr val="456488"/>
              </a:solidFill>
              <a:ln w="9525">
                <a:noFill/>
                <a:round/>
                <a:headEnd/>
                <a:tailEnd/>
              </a:ln>
            </p:spPr>
            <p:txBody>
              <a:bodyPr/>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350" name="Freeform 265"/>
              <p:cNvSpPr>
                <a:spLocks noChangeAspect="1"/>
              </p:cNvSpPr>
              <p:nvPr/>
            </p:nvSpPr>
            <p:spPr bwMode="auto">
              <a:xfrm>
                <a:off x="2542" y="1579"/>
                <a:ext cx="92" cy="64"/>
              </a:xfrm>
              <a:custGeom>
                <a:avLst/>
                <a:gdLst>
                  <a:gd name="T0" fmla="*/ 0 w 46"/>
                  <a:gd name="T1" fmla="*/ 11534327 h 32"/>
                  <a:gd name="T2" fmla="*/ 21495809 w 46"/>
                  <a:gd name="T3" fmla="*/ 0 h 32"/>
                  <a:gd name="T4" fmla="*/ 24117248 w 46"/>
                  <a:gd name="T5" fmla="*/ 3670015 h 32"/>
                  <a:gd name="T6" fmla="*/ 4194305 w 46"/>
                  <a:gd name="T7" fmla="*/ 16777216 h 32"/>
                  <a:gd name="T8" fmla="*/ 0 w 46"/>
                  <a:gd name="T9" fmla="*/ 11534327 h 32"/>
                  <a:gd name="T10" fmla="*/ 0 60000 65536"/>
                  <a:gd name="T11" fmla="*/ 0 60000 65536"/>
                  <a:gd name="T12" fmla="*/ 0 60000 65536"/>
                  <a:gd name="T13" fmla="*/ 0 60000 65536"/>
                  <a:gd name="T14" fmla="*/ 0 60000 65536"/>
                  <a:gd name="T15" fmla="*/ 0 w 46"/>
                  <a:gd name="T16" fmla="*/ 0 h 32"/>
                  <a:gd name="T17" fmla="*/ 46 w 46"/>
                  <a:gd name="T18" fmla="*/ 32 h 32"/>
                </a:gdLst>
                <a:ahLst/>
                <a:cxnLst>
                  <a:cxn ang="T10">
                    <a:pos x="T0" y="T1"/>
                  </a:cxn>
                  <a:cxn ang="T11">
                    <a:pos x="T2" y="T3"/>
                  </a:cxn>
                  <a:cxn ang="T12">
                    <a:pos x="T4" y="T5"/>
                  </a:cxn>
                  <a:cxn ang="T13">
                    <a:pos x="T6" y="T7"/>
                  </a:cxn>
                  <a:cxn ang="T14">
                    <a:pos x="T8" y="T9"/>
                  </a:cxn>
                </a:cxnLst>
                <a:rect l="T15" t="T16" r="T17" b="T18"/>
                <a:pathLst>
                  <a:path w="46" h="32">
                    <a:moveTo>
                      <a:pt x="0" y="22"/>
                    </a:moveTo>
                    <a:cubicBezTo>
                      <a:pt x="0" y="22"/>
                      <a:pt x="37" y="1"/>
                      <a:pt x="41" y="0"/>
                    </a:cubicBezTo>
                    <a:cubicBezTo>
                      <a:pt x="45" y="1"/>
                      <a:pt x="46" y="3"/>
                      <a:pt x="46" y="7"/>
                    </a:cubicBezTo>
                    <a:cubicBezTo>
                      <a:pt x="8" y="32"/>
                      <a:pt x="8" y="32"/>
                      <a:pt x="8" y="32"/>
                    </a:cubicBezTo>
                    <a:lnTo>
                      <a:pt x="0" y="22"/>
                    </a:lnTo>
                    <a:close/>
                  </a:path>
                </a:pathLst>
              </a:custGeom>
              <a:solidFill>
                <a:srgbClr val="5D7695"/>
              </a:solidFill>
              <a:ln w="9525">
                <a:noFill/>
                <a:round/>
                <a:headEnd/>
                <a:tailEnd/>
              </a:ln>
            </p:spPr>
            <p:txBody>
              <a:bodyPr/>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351" name="Freeform 266"/>
              <p:cNvSpPr>
                <a:spLocks noChangeAspect="1"/>
              </p:cNvSpPr>
              <p:nvPr/>
            </p:nvSpPr>
            <p:spPr bwMode="auto">
              <a:xfrm>
                <a:off x="2138" y="1547"/>
                <a:ext cx="426" cy="479"/>
              </a:xfrm>
              <a:custGeom>
                <a:avLst/>
                <a:gdLst>
                  <a:gd name="T0" fmla="*/ 108527617 w 213"/>
                  <a:gd name="T1" fmla="*/ 20109120 h 239"/>
                  <a:gd name="T2" fmla="*/ 4194305 w 213"/>
                  <a:gd name="T3" fmla="*/ 538374 h 239"/>
                  <a:gd name="T4" fmla="*/ 0 w 213"/>
                  <a:gd name="T5" fmla="*/ 3241405 h 239"/>
                  <a:gd name="T6" fmla="*/ 0 w 213"/>
                  <a:gd name="T7" fmla="*/ 98317839 h 239"/>
                  <a:gd name="T8" fmla="*/ 3670016 w 213"/>
                  <a:gd name="T9" fmla="*/ 105930274 h 239"/>
                  <a:gd name="T10" fmla="*/ 104857602 w 213"/>
                  <a:gd name="T11" fmla="*/ 128755007 h 239"/>
                  <a:gd name="T12" fmla="*/ 111149056 w 213"/>
                  <a:gd name="T13" fmla="*/ 124421032 h 239"/>
                  <a:gd name="T14" fmla="*/ 111149056 w 213"/>
                  <a:gd name="T15" fmla="*/ 25556010 h 239"/>
                  <a:gd name="T16" fmla="*/ 108527617 w 213"/>
                  <a:gd name="T17" fmla="*/ 20109120 h 2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3"/>
                  <a:gd name="T28" fmla="*/ 0 h 239"/>
                  <a:gd name="T29" fmla="*/ 213 w 213"/>
                  <a:gd name="T30" fmla="*/ 239 h 2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3" h="239">
                    <a:moveTo>
                      <a:pt x="207" y="37"/>
                    </a:moveTo>
                    <a:cubicBezTo>
                      <a:pt x="92" y="17"/>
                      <a:pt x="17" y="3"/>
                      <a:pt x="8" y="1"/>
                    </a:cubicBezTo>
                    <a:cubicBezTo>
                      <a:pt x="1" y="0"/>
                      <a:pt x="0" y="6"/>
                      <a:pt x="0" y="6"/>
                    </a:cubicBezTo>
                    <a:cubicBezTo>
                      <a:pt x="0" y="6"/>
                      <a:pt x="0" y="168"/>
                      <a:pt x="0" y="180"/>
                    </a:cubicBezTo>
                    <a:cubicBezTo>
                      <a:pt x="0" y="192"/>
                      <a:pt x="2" y="192"/>
                      <a:pt x="7" y="194"/>
                    </a:cubicBezTo>
                    <a:cubicBezTo>
                      <a:pt x="11" y="195"/>
                      <a:pt x="165" y="228"/>
                      <a:pt x="200" y="236"/>
                    </a:cubicBezTo>
                    <a:cubicBezTo>
                      <a:pt x="213" y="239"/>
                      <a:pt x="212" y="232"/>
                      <a:pt x="212" y="228"/>
                    </a:cubicBezTo>
                    <a:cubicBezTo>
                      <a:pt x="212" y="228"/>
                      <a:pt x="212" y="54"/>
                      <a:pt x="212" y="47"/>
                    </a:cubicBezTo>
                    <a:cubicBezTo>
                      <a:pt x="212" y="42"/>
                      <a:pt x="208" y="38"/>
                      <a:pt x="207" y="37"/>
                    </a:cubicBezTo>
                    <a:close/>
                  </a:path>
                </a:pathLst>
              </a:custGeom>
              <a:solidFill>
                <a:srgbClr val="8BA6BD"/>
              </a:solidFill>
              <a:ln w="9525">
                <a:noFill/>
                <a:round/>
                <a:headEnd/>
                <a:tailEnd/>
              </a:ln>
            </p:spPr>
            <p:txBody>
              <a:bodyPr/>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352" name="Freeform 267"/>
              <p:cNvSpPr>
                <a:spLocks noChangeAspect="1"/>
              </p:cNvSpPr>
              <p:nvPr/>
            </p:nvSpPr>
            <p:spPr bwMode="auto">
              <a:xfrm>
                <a:off x="2152" y="1561"/>
                <a:ext cx="394" cy="445"/>
              </a:xfrm>
              <a:custGeom>
                <a:avLst/>
                <a:gdLst>
                  <a:gd name="T0" fmla="*/ 100663297 w 197"/>
                  <a:gd name="T1" fmla="*/ 19087071 h 222"/>
                  <a:gd name="T2" fmla="*/ 3145728 w 197"/>
                  <a:gd name="T3" fmla="*/ 539246 h 222"/>
                  <a:gd name="T4" fmla="*/ 0 w 197"/>
                  <a:gd name="T5" fmla="*/ 2706374 h 222"/>
                  <a:gd name="T6" fmla="*/ 0 w 197"/>
                  <a:gd name="T7" fmla="*/ 91504643 h 222"/>
                  <a:gd name="T8" fmla="*/ 3145728 w 197"/>
                  <a:gd name="T9" fmla="*/ 98592569 h 222"/>
                  <a:gd name="T10" fmla="*/ 98041858 w 197"/>
                  <a:gd name="T11" fmla="*/ 120384767 h 222"/>
                  <a:gd name="T12" fmla="*/ 103284736 w 197"/>
                  <a:gd name="T13" fmla="*/ 116041439 h 222"/>
                  <a:gd name="T14" fmla="*/ 103284736 w 197"/>
                  <a:gd name="T15" fmla="*/ 23990457 h 222"/>
                  <a:gd name="T16" fmla="*/ 100663297 w 197"/>
                  <a:gd name="T17" fmla="*/ 19087071 h 2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7"/>
                  <a:gd name="T28" fmla="*/ 0 h 222"/>
                  <a:gd name="T29" fmla="*/ 197 w 197"/>
                  <a:gd name="T30" fmla="*/ 222 h 2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7" h="222">
                    <a:moveTo>
                      <a:pt x="192" y="35"/>
                    </a:moveTo>
                    <a:cubicBezTo>
                      <a:pt x="85" y="16"/>
                      <a:pt x="15" y="3"/>
                      <a:pt x="6" y="1"/>
                    </a:cubicBezTo>
                    <a:cubicBezTo>
                      <a:pt x="0" y="0"/>
                      <a:pt x="0" y="5"/>
                      <a:pt x="0" y="5"/>
                    </a:cubicBezTo>
                    <a:cubicBezTo>
                      <a:pt x="0" y="5"/>
                      <a:pt x="0" y="155"/>
                      <a:pt x="0" y="167"/>
                    </a:cubicBezTo>
                    <a:cubicBezTo>
                      <a:pt x="0" y="178"/>
                      <a:pt x="1" y="179"/>
                      <a:pt x="6" y="180"/>
                    </a:cubicBezTo>
                    <a:cubicBezTo>
                      <a:pt x="9" y="181"/>
                      <a:pt x="154" y="212"/>
                      <a:pt x="187" y="220"/>
                    </a:cubicBezTo>
                    <a:cubicBezTo>
                      <a:pt x="197" y="222"/>
                      <a:pt x="196" y="215"/>
                      <a:pt x="197" y="212"/>
                    </a:cubicBezTo>
                    <a:cubicBezTo>
                      <a:pt x="197" y="212"/>
                      <a:pt x="197" y="50"/>
                      <a:pt x="197" y="44"/>
                    </a:cubicBezTo>
                    <a:cubicBezTo>
                      <a:pt x="197" y="39"/>
                      <a:pt x="196" y="35"/>
                      <a:pt x="192" y="35"/>
                    </a:cubicBezTo>
                    <a:close/>
                  </a:path>
                </a:pathLst>
              </a:custGeom>
              <a:solidFill>
                <a:srgbClr val="5D7695"/>
              </a:solidFill>
              <a:ln w="9525">
                <a:noFill/>
                <a:round/>
                <a:headEnd/>
                <a:tailEnd/>
              </a:ln>
            </p:spPr>
            <p:txBody>
              <a:bodyPr/>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353" name="Freeform 268"/>
              <p:cNvSpPr>
                <a:spLocks noChangeAspect="1" noEditPoints="1"/>
              </p:cNvSpPr>
              <p:nvPr/>
            </p:nvSpPr>
            <p:spPr bwMode="auto">
              <a:xfrm>
                <a:off x="2150" y="1561"/>
                <a:ext cx="398" cy="443"/>
              </a:xfrm>
              <a:custGeom>
                <a:avLst/>
                <a:gdLst>
                  <a:gd name="T0" fmla="*/ 1048576 w 199"/>
                  <a:gd name="T1" fmla="*/ 539299 h 221"/>
                  <a:gd name="T2" fmla="*/ 0 w 199"/>
                  <a:gd name="T3" fmla="*/ 2706538 h 221"/>
                  <a:gd name="T4" fmla="*/ 0 w 199"/>
                  <a:gd name="T5" fmla="*/ 91514746 h 221"/>
                  <a:gd name="T6" fmla="*/ 3670016 w 199"/>
                  <a:gd name="T7" fmla="*/ 99151311 h 221"/>
                  <a:gd name="T8" fmla="*/ 38273028 w 199"/>
                  <a:gd name="T9" fmla="*/ 106809812 h 221"/>
                  <a:gd name="T10" fmla="*/ 98566146 w 199"/>
                  <a:gd name="T11" fmla="*/ 120942254 h 221"/>
                  <a:gd name="T12" fmla="*/ 102236161 w 199"/>
                  <a:gd name="T13" fmla="*/ 120402219 h 221"/>
                  <a:gd name="T14" fmla="*/ 103809024 w 199"/>
                  <a:gd name="T15" fmla="*/ 116056282 h 221"/>
                  <a:gd name="T16" fmla="*/ 103809024 w 199"/>
                  <a:gd name="T17" fmla="*/ 23994261 h 221"/>
                  <a:gd name="T18" fmla="*/ 101187585 w 199"/>
                  <a:gd name="T19" fmla="*/ 18535011 h 221"/>
                  <a:gd name="T20" fmla="*/ 101187585 w 199"/>
                  <a:gd name="T21" fmla="*/ 18535011 h 221"/>
                  <a:gd name="T22" fmla="*/ 3670016 w 199"/>
                  <a:gd name="T23" fmla="*/ 0 h 221"/>
                  <a:gd name="T24" fmla="*/ 1048576 w 199"/>
                  <a:gd name="T25" fmla="*/ 539299 h 221"/>
                  <a:gd name="T26" fmla="*/ 98566146 w 199"/>
                  <a:gd name="T27" fmla="*/ 119860901 h 221"/>
                  <a:gd name="T28" fmla="*/ 38273028 w 199"/>
                  <a:gd name="T29" fmla="*/ 106262272 h 221"/>
                  <a:gd name="T30" fmla="*/ 4194305 w 199"/>
                  <a:gd name="T31" fmla="*/ 98063287 h 221"/>
                  <a:gd name="T32" fmla="*/ 524288 w 199"/>
                  <a:gd name="T33" fmla="*/ 91514746 h 221"/>
                  <a:gd name="T34" fmla="*/ 524288 w 199"/>
                  <a:gd name="T35" fmla="*/ 2706538 h 221"/>
                  <a:gd name="T36" fmla="*/ 1572864 w 199"/>
                  <a:gd name="T37" fmla="*/ 1081038 h 221"/>
                  <a:gd name="T38" fmla="*/ 3670016 w 199"/>
                  <a:gd name="T39" fmla="*/ 1081038 h 221"/>
                  <a:gd name="T40" fmla="*/ 101187585 w 199"/>
                  <a:gd name="T41" fmla="*/ 19632640 h 221"/>
                  <a:gd name="T42" fmla="*/ 103284736 w 199"/>
                  <a:gd name="T43" fmla="*/ 23994261 h 221"/>
                  <a:gd name="T44" fmla="*/ 103284736 w 199"/>
                  <a:gd name="T45" fmla="*/ 116056282 h 221"/>
                  <a:gd name="T46" fmla="*/ 102236161 w 199"/>
                  <a:gd name="T47" fmla="*/ 119860901 h 221"/>
                  <a:gd name="T48" fmla="*/ 98566146 w 199"/>
                  <a:gd name="T49" fmla="*/ 119860901 h 2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9"/>
                  <a:gd name="T76" fmla="*/ 0 h 221"/>
                  <a:gd name="T77" fmla="*/ 199 w 199"/>
                  <a:gd name="T78" fmla="*/ 221 h 22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9" h="221">
                    <a:moveTo>
                      <a:pt x="2" y="1"/>
                    </a:moveTo>
                    <a:cubicBezTo>
                      <a:pt x="0" y="3"/>
                      <a:pt x="0" y="5"/>
                      <a:pt x="0" y="5"/>
                    </a:cubicBezTo>
                    <a:cubicBezTo>
                      <a:pt x="0" y="5"/>
                      <a:pt x="0" y="167"/>
                      <a:pt x="0" y="167"/>
                    </a:cubicBezTo>
                    <a:cubicBezTo>
                      <a:pt x="0" y="178"/>
                      <a:pt x="1" y="179"/>
                      <a:pt x="7" y="181"/>
                    </a:cubicBezTo>
                    <a:cubicBezTo>
                      <a:pt x="8" y="181"/>
                      <a:pt x="33" y="187"/>
                      <a:pt x="73" y="195"/>
                    </a:cubicBezTo>
                    <a:cubicBezTo>
                      <a:pt x="188" y="221"/>
                      <a:pt x="188" y="221"/>
                      <a:pt x="188" y="221"/>
                    </a:cubicBezTo>
                    <a:cubicBezTo>
                      <a:pt x="190" y="221"/>
                      <a:pt x="194" y="221"/>
                      <a:pt x="195" y="220"/>
                    </a:cubicBezTo>
                    <a:cubicBezTo>
                      <a:pt x="199" y="218"/>
                      <a:pt x="198" y="212"/>
                      <a:pt x="198" y="212"/>
                    </a:cubicBezTo>
                    <a:cubicBezTo>
                      <a:pt x="198" y="212"/>
                      <a:pt x="198" y="44"/>
                      <a:pt x="198" y="44"/>
                    </a:cubicBezTo>
                    <a:cubicBezTo>
                      <a:pt x="198" y="39"/>
                      <a:pt x="198" y="35"/>
                      <a:pt x="193" y="34"/>
                    </a:cubicBezTo>
                    <a:cubicBezTo>
                      <a:pt x="193" y="34"/>
                      <a:pt x="193" y="34"/>
                      <a:pt x="193" y="34"/>
                    </a:cubicBezTo>
                    <a:cubicBezTo>
                      <a:pt x="7" y="0"/>
                      <a:pt x="7" y="0"/>
                      <a:pt x="7" y="0"/>
                    </a:cubicBezTo>
                    <a:cubicBezTo>
                      <a:pt x="5" y="0"/>
                      <a:pt x="3" y="0"/>
                      <a:pt x="2" y="1"/>
                    </a:cubicBezTo>
                    <a:close/>
                    <a:moveTo>
                      <a:pt x="188" y="219"/>
                    </a:moveTo>
                    <a:cubicBezTo>
                      <a:pt x="188" y="219"/>
                      <a:pt x="73" y="194"/>
                      <a:pt x="73" y="194"/>
                    </a:cubicBezTo>
                    <a:cubicBezTo>
                      <a:pt x="39" y="186"/>
                      <a:pt x="9" y="180"/>
                      <a:pt x="8" y="179"/>
                    </a:cubicBezTo>
                    <a:cubicBezTo>
                      <a:pt x="3" y="178"/>
                      <a:pt x="1" y="177"/>
                      <a:pt x="1" y="167"/>
                    </a:cubicBezTo>
                    <a:cubicBezTo>
                      <a:pt x="1" y="5"/>
                      <a:pt x="1" y="5"/>
                      <a:pt x="1" y="5"/>
                    </a:cubicBezTo>
                    <a:cubicBezTo>
                      <a:pt x="1" y="5"/>
                      <a:pt x="1" y="3"/>
                      <a:pt x="3" y="2"/>
                    </a:cubicBezTo>
                    <a:cubicBezTo>
                      <a:pt x="4" y="2"/>
                      <a:pt x="5" y="1"/>
                      <a:pt x="7" y="2"/>
                    </a:cubicBezTo>
                    <a:cubicBezTo>
                      <a:pt x="193" y="36"/>
                      <a:pt x="193" y="36"/>
                      <a:pt x="193" y="36"/>
                    </a:cubicBezTo>
                    <a:cubicBezTo>
                      <a:pt x="196" y="36"/>
                      <a:pt x="197" y="39"/>
                      <a:pt x="197" y="44"/>
                    </a:cubicBezTo>
                    <a:cubicBezTo>
                      <a:pt x="197" y="212"/>
                      <a:pt x="197" y="212"/>
                      <a:pt x="197" y="212"/>
                    </a:cubicBezTo>
                    <a:cubicBezTo>
                      <a:pt x="197" y="212"/>
                      <a:pt x="197" y="217"/>
                      <a:pt x="195" y="219"/>
                    </a:cubicBezTo>
                    <a:cubicBezTo>
                      <a:pt x="193" y="220"/>
                      <a:pt x="190" y="220"/>
                      <a:pt x="188" y="219"/>
                    </a:cubicBezTo>
                    <a:close/>
                  </a:path>
                </a:pathLst>
              </a:custGeom>
              <a:solidFill>
                <a:srgbClr val="2B4F7C"/>
              </a:solidFill>
              <a:ln w="9525">
                <a:noFill/>
                <a:round/>
                <a:headEnd/>
                <a:tailEnd/>
              </a:ln>
            </p:spPr>
            <p:txBody>
              <a:bodyPr/>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354" name="Freeform 269"/>
              <p:cNvSpPr>
                <a:spLocks noChangeAspect="1" noEditPoints="1"/>
              </p:cNvSpPr>
              <p:nvPr/>
            </p:nvSpPr>
            <p:spPr bwMode="auto">
              <a:xfrm>
                <a:off x="2208" y="1621"/>
                <a:ext cx="304" cy="333"/>
              </a:xfrm>
              <a:custGeom>
                <a:avLst/>
                <a:gdLst>
                  <a:gd name="T0" fmla="*/ 25165790 w 152"/>
                  <a:gd name="T1" fmla="*/ 28247064 h 166"/>
                  <a:gd name="T2" fmla="*/ 31457227 w 152"/>
                  <a:gd name="T3" fmla="*/ 24951568 h 166"/>
                  <a:gd name="T4" fmla="*/ 31457227 w 152"/>
                  <a:gd name="T5" fmla="*/ 3842198 h 166"/>
                  <a:gd name="T6" fmla="*/ 23592943 w 152"/>
                  <a:gd name="T7" fmla="*/ 2190936 h 166"/>
                  <a:gd name="T8" fmla="*/ 23592943 w 152"/>
                  <a:gd name="T9" fmla="*/ 20434277 h 166"/>
                  <a:gd name="T10" fmla="*/ 6815743 w 152"/>
                  <a:gd name="T11" fmla="*/ 0 h 166"/>
                  <a:gd name="T12" fmla="*/ 4718592 w 152"/>
                  <a:gd name="T13" fmla="*/ 2735384 h 166"/>
                  <a:gd name="T14" fmla="*/ 524288 w 152"/>
                  <a:gd name="T15" fmla="*/ 4938639 h 166"/>
                  <a:gd name="T16" fmla="*/ 16777217 w 152"/>
                  <a:gd name="T17" fmla="*/ 24951568 h 166"/>
                  <a:gd name="T18" fmla="*/ 0 w 152"/>
                  <a:gd name="T19" fmla="*/ 20982916 h 166"/>
                  <a:gd name="T20" fmla="*/ 0 w 152"/>
                  <a:gd name="T21" fmla="*/ 29374417 h 166"/>
                  <a:gd name="T22" fmla="*/ 20971520 w 152"/>
                  <a:gd name="T23" fmla="*/ 33768675 h 166"/>
                  <a:gd name="T24" fmla="*/ 25165790 w 152"/>
                  <a:gd name="T25" fmla="*/ 28247064 h 166"/>
                  <a:gd name="T26" fmla="*/ 25165790 w 152"/>
                  <a:gd name="T27" fmla="*/ 57825100 h 166"/>
                  <a:gd name="T28" fmla="*/ 20971520 w 152"/>
                  <a:gd name="T29" fmla="*/ 50601939 h 166"/>
                  <a:gd name="T30" fmla="*/ 0 w 152"/>
                  <a:gd name="T31" fmla="*/ 46206822 h 166"/>
                  <a:gd name="T32" fmla="*/ 0 w 152"/>
                  <a:gd name="T33" fmla="*/ 53912263 h 166"/>
                  <a:gd name="T34" fmla="*/ 17825793 w 152"/>
                  <a:gd name="T35" fmla="*/ 57825100 h 166"/>
                  <a:gd name="T36" fmla="*/ 1048576 w 152"/>
                  <a:gd name="T37" fmla="*/ 71172072 h 166"/>
                  <a:gd name="T38" fmla="*/ 4718592 w 152"/>
                  <a:gd name="T39" fmla="*/ 74488783 h 166"/>
                  <a:gd name="T40" fmla="*/ 7864315 w 152"/>
                  <a:gd name="T41" fmla="*/ 78882840 h 166"/>
                  <a:gd name="T42" fmla="*/ 23592943 w 152"/>
                  <a:gd name="T43" fmla="*/ 66097234 h 166"/>
                  <a:gd name="T44" fmla="*/ 23592943 w 152"/>
                  <a:gd name="T45" fmla="*/ 83337239 h 166"/>
                  <a:gd name="T46" fmla="*/ 31457227 w 152"/>
                  <a:gd name="T47" fmla="*/ 84982243 h 166"/>
                  <a:gd name="T48" fmla="*/ 31457227 w 152"/>
                  <a:gd name="T49" fmla="*/ 63898536 h 166"/>
                  <a:gd name="T50" fmla="*/ 25165790 w 152"/>
                  <a:gd name="T51" fmla="*/ 57825100 h 166"/>
                  <a:gd name="T52" fmla="*/ 48234429 w 152"/>
                  <a:gd name="T53" fmla="*/ 28247064 h 166"/>
                  <a:gd name="T54" fmla="*/ 54525850 w 152"/>
                  <a:gd name="T55" fmla="*/ 34312965 h 166"/>
                  <a:gd name="T56" fmla="*/ 58720152 w 152"/>
                  <a:gd name="T57" fmla="*/ 42092228 h 166"/>
                  <a:gd name="T58" fmla="*/ 79691776 w 152"/>
                  <a:gd name="T59" fmla="*/ 46749155 h 166"/>
                  <a:gd name="T60" fmla="*/ 79691776 w 152"/>
                  <a:gd name="T61" fmla="*/ 38222625 h 166"/>
                  <a:gd name="T62" fmla="*/ 61865847 w 152"/>
                  <a:gd name="T63" fmla="*/ 34312965 h 166"/>
                  <a:gd name="T64" fmla="*/ 78643200 w 152"/>
                  <a:gd name="T65" fmla="*/ 21534926 h 166"/>
                  <a:gd name="T66" fmla="*/ 74973186 w 152"/>
                  <a:gd name="T67" fmla="*/ 18230780 h 166"/>
                  <a:gd name="T68" fmla="*/ 71827459 w 152"/>
                  <a:gd name="T69" fmla="*/ 13262763 h 166"/>
                  <a:gd name="T70" fmla="*/ 56098713 w 152"/>
                  <a:gd name="T71" fmla="*/ 26056679 h 166"/>
                  <a:gd name="T72" fmla="*/ 56098713 w 152"/>
                  <a:gd name="T73" fmla="*/ 9363030 h 166"/>
                  <a:gd name="T74" fmla="*/ 48234429 w 152"/>
                  <a:gd name="T75" fmla="*/ 7163223 h 166"/>
                  <a:gd name="T76" fmla="*/ 48234429 w 152"/>
                  <a:gd name="T77" fmla="*/ 13810239 h 166"/>
                  <a:gd name="T78" fmla="*/ 48234429 w 152"/>
                  <a:gd name="T79" fmla="*/ 28247064 h 166"/>
                  <a:gd name="T80" fmla="*/ 54525850 w 152"/>
                  <a:gd name="T81" fmla="*/ 64443918 h 166"/>
                  <a:gd name="T82" fmla="*/ 48234429 w 152"/>
                  <a:gd name="T83" fmla="*/ 67196085 h 166"/>
                  <a:gd name="T84" fmla="*/ 48234429 w 152"/>
                  <a:gd name="T85" fmla="*/ 88309674 h 166"/>
                  <a:gd name="T86" fmla="*/ 56098713 w 152"/>
                  <a:gd name="T87" fmla="*/ 89959363 h 166"/>
                  <a:gd name="T88" fmla="*/ 56098713 w 152"/>
                  <a:gd name="T89" fmla="*/ 71719764 h 166"/>
                  <a:gd name="T90" fmla="*/ 72876035 w 152"/>
                  <a:gd name="T91" fmla="*/ 92137166 h 166"/>
                  <a:gd name="T92" fmla="*/ 75497474 w 152"/>
                  <a:gd name="T93" fmla="*/ 89410130 h 166"/>
                  <a:gd name="T94" fmla="*/ 79167488 w 152"/>
                  <a:gd name="T95" fmla="*/ 87749528 h 166"/>
                  <a:gd name="T96" fmla="*/ 62914423 w 152"/>
                  <a:gd name="T97" fmla="*/ 67740777 h 166"/>
                  <a:gd name="T98" fmla="*/ 79691776 w 152"/>
                  <a:gd name="T99" fmla="*/ 71172072 h 166"/>
                  <a:gd name="T100" fmla="*/ 79691776 w 152"/>
                  <a:gd name="T101" fmla="*/ 63345419 h 166"/>
                  <a:gd name="T102" fmla="*/ 58720152 w 152"/>
                  <a:gd name="T103" fmla="*/ 58376869 h 166"/>
                  <a:gd name="T104" fmla="*/ 54525850 w 152"/>
                  <a:gd name="T105" fmla="*/ 64443918 h 166"/>
                  <a:gd name="T106" fmla="*/ 50855836 w 152"/>
                  <a:gd name="T107" fmla="*/ 50053444 h 166"/>
                  <a:gd name="T108" fmla="*/ 47710141 w 152"/>
                  <a:gd name="T109" fmla="*/ 39867147 h 166"/>
                  <a:gd name="T110" fmla="*/ 31981515 w 152"/>
                  <a:gd name="T111" fmla="*/ 36571363 h 166"/>
                  <a:gd name="T112" fmla="*/ 28835804 w 152"/>
                  <a:gd name="T113" fmla="*/ 42633405 h 166"/>
                  <a:gd name="T114" fmla="*/ 32505803 w 152"/>
                  <a:gd name="T115" fmla="*/ 52270309 h 166"/>
                  <a:gd name="T116" fmla="*/ 47710141 w 152"/>
                  <a:gd name="T117" fmla="*/ 55574181 h 166"/>
                  <a:gd name="T118" fmla="*/ 50855836 w 152"/>
                  <a:gd name="T119" fmla="*/ 50053444 h 16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2"/>
                  <a:gd name="T181" fmla="*/ 0 h 166"/>
                  <a:gd name="T182" fmla="*/ 152 w 152"/>
                  <a:gd name="T183" fmla="*/ 166 h 16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2" h="166">
                    <a:moveTo>
                      <a:pt x="48" y="51"/>
                    </a:moveTo>
                    <a:cubicBezTo>
                      <a:pt x="52" y="48"/>
                      <a:pt x="56" y="46"/>
                      <a:pt x="60" y="45"/>
                    </a:cubicBezTo>
                    <a:cubicBezTo>
                      <a:pt x="60" y="7"/>
                      <a:pt x="60" y="7"/>
                      <a:pt x="60" y="7"/>
                    </a:cubicBezTo>
                    <a:cubicBezTo>
                      <a:pt x="59" y="7"/>
                      <a:pt x="48" y="5"/>
                      <a:pt x="45" y="4"/>
                    </a:cubicBezTo>
                    <a:cubicBezTo>
                      <a:pt x="45" y="7"/>
                      <a:pt x="45" y="37"/>
                      <a:pt x="45" y="37"/>
                    </a:cubicBezTo>
                    <a:cubicBezTo>
                      <a:pt x="45" y="37"/>
                      <a:pt x="15" y="2"/>
                      <a:pt x="13" y="0"/>
                    </a:cubicBezTo>
                    <a:cubicBezTo>
                      <a:pt x="12" y="2"/>
                      <a:pt x="10" y="4"/>
                      <a:pt x="9" y="5"/>
                    </a:cubicBezTo>
                    <a:cubicBezTo>
                      <a:pt x="6" y="7"/>
                      <a:pt x="4" y="8"/>
                      <a:pt x="1" y="9"/>
                    </a:cubicBezTo>
                    <a:cubicBezTo>
                      <a:pt x="3" y="11"/>
                      <a:pt x="32" y="45"/>
                      <a:pt x="32" y="45"/>
                    </a:cubicBezTo>
                    <a:cubicBezTo>
                      <a:pt x="32" y="45"/>
                      <a:pt x="3" y="39"/>
                      <a:pt x="0" y="38"/>
                    </a:cubicBezTo>
                    <a:cubicBezTo>
                      <a:pt x="0" y="53"/>
                      <a:pt x="0" y="53"/>
                      <a:pt x="0" y="53"/>
                    </a:cubicBezTo>
                    <a:cubicBezTo>
                      <a:pt x="2" y="53"/>
                      <a:pt x="38" y="60"/>
                      <a:pt x="40" y="61"/>
                    </a:cubicBezTo>
                    <a:cubicBezTo>
                      <a:pt x="42" y="57"/>
                      <a:pt x="45" y="53"/>
                      <a:pt x="48" y="51"/>
                    </a:cubicBezTo>
                    <a:close/>
                    <a:moveTo>
                      <a:pt x="48" y="104"/>
                    </a:moveTo>
                    <a:cubicBezTo>
                      <a:pt x="44" y="100"/>
                      <a:pt x="42" y="96"/>
                      <a:pt x="40" y="91"/>
                    </a:cubicBezTo>
                    <a:cubicBezTo>
                      <a:pt x="38" y="90"/>
                      <a:pt x="3" y="83"/>
                      <a:pt x="0" y="83"/>
                    </a:cubicBezTo>
                    <a:cubicBezTo>
                      <a:pt x="0" y="85"/>
                      <a:pt x="0" y="95"/>
                      <a:pt x="0" y="97"/>
                    </a:cubicBezTo>
                    <a:cubicBezTo>
                      <a:pt x="2" y="98"/>
                      <a:pt x="34" y="104"/>
                      <a:pt x="34" y="104"/>
                    </a:cubicBezTo>
                    <a:cubicBezTo>
                      <a:pt x="34" y="104"/>
                      <a:pt x="5" y="126"/>
                      <a:pt x="2" y="128"/>
                    </a:cubicBezTo>
                    <a:cubicBezTo>
                      <a:pt x="5" y="130"/>
                      <a:pt x="7" y="132"/>
                      <a:pt x="9" y="134"/>
                    </a:cubicBezTo>
                    <a:cubicBezTo>
                      <a:pt x="11" y="136"/>
                      <a:pt x="13" y="139"/>
                      <a:pt x="15" y="142"/>
                    </a:cubicBezTo>
                    <a:cubicBezTo>
                      <a:pt x="17" y="141"/>
                      <a:pt x="45" y="119"/>
                      <a:pt x="45" y="119"/>
                    </a:cubicBezTo>
                    <a:cubicBezTo>
                      <a:pt x="45" y="119"/>
                      <a:pt x="45" y="147"/>
                      <a:pt x="45" y="150"/>
                    </a:cubicBezTo>
                    <a:cubicBezTo>
                      <a:pt x="47" y="150"/>
                      <a:pt x="58" y="152"/>
                      <a:pt x="60" y="153"/>
                    </a:cubicBezTo>
                    <a:cubicBezTo>
                      <a:pt x="60" y="150"/>
                      <a:pt x="60" y="116"/>
                      <a:pt x="60" y="115"/>
                    </a:cubicBezTo>
                    <a:cubicBezTo>
                      <a:pt x="56" y="112"/>
                      <a:pt x="52" y="109"/>
                      <a:pt x="48" y="104"/>
                    </a:cubicBezTo>
                    <a:close/>
                    <a:moveTo>
                      <a:pt x="92" y="51"/>
                    </a:moveTo>
                    <a:cubicBezTo>
                      <a:pt x="96" y="54"/>
                      <a:pt x="100" y="58"/>
                      <a:pt x="104" y="62"/>
                    </a:cubicBezTo>
                    <a:cubicBezTo>
                      <a:pt x="108" y="66"/>
                      <a:pt x="110" y="71"/>
                      <a:pt x="112" y="76"/>
                    </a:cubicBezTo>
                    <a:cubicBezTo>
                      <a:pt x="114" y="76"/>
                      <a:pt x="150" y="83"/>
                      <a:pt x="152" y="84"/>
                    </a:cubicBezTo>
                    <a:cubicBezTo>
                      <a:pt x="152" y="81"/>
                      <a:pt x="152" y="71"/>
                      <a:pt x="152" y="69"/>
                    </a:cubicBezTo>
                    <a:cubicBezTo>
                      <a:pt x="150" y="69"/>
                      <a:pt x="118" y="62"/>
                      <a:pt x="118" y="62"/>
                    </a:cubicBezTo>
                    <a:cubicBezTo>
                      <a:pt x="118" y="62"/>
                      <a:pt x="147" y="40"/>
                      <a:pt x="150" y="39"/>
                    </a:cubicBezTo>
                    <a:cubicBezTo>
                      <a:pt x="147" y="37"/>
                      <a:pt x="145" y="35"/>
                      <a:pt x="143" y="33"/>
                    </a:cubicBezTo>
                    <a:cubicBezTo>
                      <a:pt x="141" y="30"/>
                      <a:pt x="139" y="27"/>
                      <a:pt x="137" y="24"/>
                    </a:cubicBezTo>
                    <a:cubicBezTo>
                      <a:pt x="135" y="26"/>
                      <a:pt x="107" y="47"/>
                      <a:pt x="107" y="47"/>
                    </a:cubicBezTo>
                    <a:cubicBezTo>
                      <a:pt x="107" y="47"/>
                      <a:pt x="107" y="19"/>
                      <a:pt x="107" y="17"/>
                    </a:cubicBezTo>
                    <a:cubicBezTo>
                      <a:pt x="105" y="16"/>
                      <a:pt x="94" y="14"/>
                      <a:pt x="92" y="13"/>
                    </a:cubicBezTo>
                    <a:cubicBezTo>
                      <a:pt x="92" y="16"/>
                      <a:pt x="92" y="25"/>
                      <a:pt x="92" y="25"/>
                    </a:cubicBezTo>
                    <a:cubicBezTo>
                      <a:pt x="92" y="25"/>
                      <a:pt x="92" y="50"/>
                      <a:pt x="92" y="51"/>
                    </a:cubicBezTo>
                    <a:close/>
                    <a:moveTo>
                      <a:pt x="104" y="116"/>
                    </a:moveTo>
                    <a:cubicBezTo>
                      <a:pt x="100" y="118"/>
                      <a:pt x="96" y="120"/>
                      <a:pt x="92" y="121"/>
                    </a:cubicBezTo>
                    <a:cubicBezTo>
                      <a:pt x="92" y="123"/>
                      <a:pt x="92" y="157"/>
                      <a:pt x="92" y="159"/>
                    </a:cubicBezTo>
                    <a:cubicBezTo>
                      <a:pt x="93" y="160"/>
                      <a:pt x="104" y="162"/>
                      <a:pt x="107" y="162"/>
                    </a:cubicBezTo>
                    <a:cubicBezTo>
                      <a:pt x="107" y="159"/>
                      <a:pt x="107" y="129"/>
                      <a:pt x="107" y="129"/>
                    </a:cubicBezTo>
                    <a:cubicBezTo>
                      <a:pt x="107" y="129"/>
                      <a:pt x="137" y="164"/>
                      <a:pt x="139" y="166"/>
                    </a:cubicBezTo>
                    <a:cubicBezTo>
                      <a:pt x="140" y="164"/>
                      <a:pt x="142" y="163"/>
                      <a:pt x="144" y="161"/>
                    </a:cubicBezTo>
                    <a:cubicBezTo>
                      <a:pt x="146" y="160"/>
                      <a:pt x="148" y="159"/>
                      <a:pt x="151" y="158"/>
                    </a:cubicBezTo>
                    <a:cubicBezTo>
                      <a:pt x="149" y="155"/>
                      <a:pt x="120" y="122"/>
                      <a:pt x="120" y="122"/>
                    </a:cubicBezTo>
                    <a:cubicBezTo>
                      <a:pt x="120" y="122"/>
                      <a:pt x="149" y="128"/>
                      <a:pt x="152" y="128"/>
                    </a:cubicBezTo>
                    <a:cubicBezTo>
                      <a:pt x="152" y="114"/>
                      <a:pt x="152" y="114"/>
                      <a:pt x="152" y="114"/>
                    </a:cubicBezTo>
                    <a:cubicBezTo>
                      <a:pt x="150" y="113"/>
                      <a:pt x="114" y="106"/>
                      <a:pt x="112" y="105"/>
                    </a:cubicBezTo>
                    <a:cubicBezTo>
                      <a:pt x="110" y="109"/>
                      <a:pt x="107" y="113"/>
                      <a:pt x="104" y="116"/>
                    </a:cubicBezTo>
                    <a:close/>
                    <a:moveTo>
                      <a:pt x="97" y="90"/>
                    </a:moveTo>
                    <a:cubicBezTo>
                      <a:pt x="97" y="84"/>
                      <a:pt x="95" y="77"/>
                      <a:pt x="91" y="72"/>
                    </a:cubicBezTo>
                    <a:cubicBezTo>
                      <a:pt x="82" y="63"/>
                      <a:pt x="69" y="60"/>
                      <a:pt x="61" y="66"/>
                    </a:cubicBezTo>
                    <a:cubicBezTo>
                      <a:pt x="58" y="69"/>
                      <a:pt x="56" y="72"/>
                      <a:pt x="55" y="77"/>
                    </a:cubicBezTo>
                    <a:cubicBezTo>
                      <a:pt x="55" y="83"/>
                      <a:pt x="57" y="89"/>
                      <a:pt x="62" y="94"/>
                    </a:cubicBezTo>
                    <a:cubicBezTo>
                      <a:pt x="70" y="103"/>
                      <a:pt x="83" y="106"/>
                      <a:pt x="91" y="100"/>
                    </a:cubicBezTo>
                    <a:cubicBezTo>
                      <a:pt x="94" y="98"/>
                      <a:pt x="96" y="94"/>
                      <a:pt x="97" y="90"/>
                    </a:cubicBezTo>
                    <a:close/>
                  </a:path>
                </a:pathLst>
              </a:custGeom>
              <a:solidFill>
                <a:srgbClr val="0B3C68"/>
              </a:solidFill>
              <a:ln w="9525">
                <a:noFill/>
                <a:round/>
                <a:headEnd/>
                <a:tailEnd/>
              </a:ln>
            </p:spPr>
            <p:txBody>
              <a:bodyPr/>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355" name="Freeform 270"/>
              <p:cNvSpPr>
                <a:spLocks noChangeAspect="1" noEditPoints="1"/>
              </p:cNvSpPr>
              <p:nvPr/>
            </p:nvSpPr>
            <p:spPr bwMode="auto">
              <a:xfrm>
                <a:off x="2198" y="1613"/>
                <a:ext cx="306" cy="333"/>
              </a:xfrm>
              <a:custGeom>
                <a:avLst/>
                <a:gdLst>
                  <a:gd name="T0" fmla="*/ 25690078 w 153"/>
                  <a:gd name="T1" fmla="*/ 27703656 h 166"/>
                  <a:gd name="T2" fmla="*/ 31981515 w 153"/>
                  <a:gd name="T3" fmla="*/ 24951568 h 166"/>
                  <a:gd name="T4" fmla="*/ 31981515 w 153"/>
                  <a:gd name="T5" fmla="*/ 3842198 h 166"/>
                  <a:gd name="T6" fmla="*/ 24117230 w 153"/>
                  <a:gd name="T7" fmla="*/ 1642956 h 166"/>
                  <a:gd name="T8" fmla="*/ 24117230 w 153"/>
                  <a:gd name="T9" fmla="*/ 19873714 h 166"/>
                  <a:gd name="T10" fmla="*/ 7340031 w 153"/>
                  <a:gd name="T11" fmla="*/ 0 h 166"/>
                  <a:gd name="T12" fmla="*/ 4718592 w 153"/>
                  <a:gd name="T13" fmla="*/ 2190936 h 166"/>
                  <a:gd name="T14" fmla="*/ 1048576 w 153"/>
                  <a:gd name="T15" fmla="*/ 4395071 h 166"/>
                  <a:gd name="T16" fmla="*/ 17301505 w 153"/>
                  <a:gd name="T17" fmla="*/ 24404871 h 166"/>
                  <a:gd name="T18" fmla="*/ 0 w 153"/>
                  <a:gd name="T19" fmla="*/ 20982916 h 166"/>
                  <a:gd name="T20" fmla="*/ 0 w 153"/>
                  <a:gd name="T21" fmla="*/ 28825729 h 166"/>
                  <a:gd name="T22" fmla="*/ 20971520 w 153"/>
                  <a:gd name="T23" fmla="*/ 33220814 h 166"/>
                  <a:gd name="T24" fmla="*/ 25690078 w 153"/>
                  <a:gd name="T25" fmla="*/ 27703656 h 166"/>
                  <a:gd name="T26" fmla="*/ 25165790 w 153"/>
                  <a:gd name="T27" fmla="*/ 57825100 h 166"/>
                  <a:gd name="T28" fmla="*/ 20971520 w 153"/>
                  <a:gd name="T29" fmla="*/ 50053444 h 166"/>
                  <a:gd name="T30" fmla="*/ 0 w 153"/>
                  <a:gd name="T31" fmla="*/ 45385958 h 166"/>
                  <a:gd name="T32" fmla="*/ 0 w 153"/>
                  <a:gd name="T33" fmla="*/ 53912263 h 166"/>
                  <a:gd name="T34" fmla="*/ 17825793 w 153"/>
                  <a:gd name="T35" fmla="*/ 57825100 h 166"/>
                  <a:gd name="T36" fmla="*/ 1572864 w 153"/>
                  <a:gd name="T37" fmla="*/ 70610899 h 166"/>
                  <a:gd name="T38" fmla="*/ 4718592 w 153"/>
                  <a:gd name="T39" fmla="*/ 73906426 h 166"/>
                  <a:gd name="T40" fmla="*/ 7864315 w 153"/>
                  <a:gd name="T41" fmla="*/ 78882840 h 166"/>
                  <a:gd name="T42" fmla="*/ 24117230 w 153"/>
                  <a:gd name="T43" fmla="*/ 66097234 h 166"/>
                  <a:gd name="T44" fmla="*/ 24117230 w 153"/>
                  <a:gd name="T45" fmla="*/ 82794040 h 166"/>
                  <a:gd name="T46" fmla="*/ 31981515 w 153"/>
                  <a:gd name="T47" fmla="*/ 84438017 h 166"/>
                  <a:gd name="T48" fmla="*/ 31981515 w 153"/>
                  <a:gd name="T49" fmla="*/ 63345419 h 166"/>
                  <a:gd name="T50" fmla="*/ 25165790 w 153"/>
                  <a:gd name="T51" fmla="*/ 57825100 h 166"/>
                  <a:gd name="T52" fmla="*/ 48234429 w 153"/>
                  <a:gd name="T53" fmla="*/ 28247064 h 166"/>
                  <a:gd name="T54" fmla="*/ 55050138 w 153"/>
                  <a:gd name="T55" fmla="*/ 33768675 h 166"/>
                  <a:gd name="T56" fmla="*/ 59244440 w 153"/>
                  <a:gd name="T57" fmla="*/ 41543508 h 166"/>
                  <a:gd name="T58" fmla="*/ 80216064 w 153"/>
                  <a:gd name="T59" fmla="*/ 46206822 h 166"/>
                  <a:gd name="T60" fmla="*/ 80216064 w 153"/>
                  <a:gd name="T61" fmla="*/ 38222625 h 166"/>
                  <a:gd name="T62" fmla="*/ 62390135 w 153"/>
                  <a:gd name="T63" fmla="*/ 34312965 h 166"/>
                  <a:gd name="T64" fmla="*/ 78643201 w 153"/>
                  <a:gd name="T65" fmla="*/ 20982916 h 166"/>
                  <a:gd name="T66" fmla="*/ 75497474 w 153"/>
                  <a:gd name="T67" fmla="*/ 17686330 h 166"/>
                  <a:gd name="T68" fmla="*/ 72351747 w 153"/>
                  <a:gd name="T69" fmla="*/ 12709975 h 166"/>
                  <a:gd name="T70" fmla="*/ 56098714 w 153"/>
                  <a:gd name="T71" fmla="*/ 25496501 h 166"/>
                  <a:gd name="T72" fmla="*/ 56098714 w 153"/>
                  <a:gd name="T73" fmla="*/ 8816613 h 166"/>
                  <a:gd name="T74" fmla="*/ 48234429 w 153"/>
                  <a:gd name="T75" fmla="*/ 7163223 h 166"/>
                  <a:gd name="T76" fmla="*/ 48234429 w 153"/>
                  <a:gd name="T77" fmla="*/ 13262763 h 166"/>
                  <a:gd name="T78" fmla="*/ 48234429 w 153"/>
                  <a:gd name="T79" fmla="*/ 28247064 h 166"/>
                  <a:gd name="T80" fmla="*/ 54525850 w 153"/>
                  <a:gd name="T81" fmla="*/ 63898536 h 166"/>
                  <a:gd name="T82" fmla="*/ 48234429 w 153"/>
                  <a:gd name="T83" fmla="*/ 66641717 h 166"/>
                  <a:gd name="T84" fmla="*/ 48234429 w 153"/>
                  <a:gd name="T85" fmla="*/ 88309674 h 166"/>
                  <a:gd name="T86" fmla="*/ 56098714 w 153"/>
                  <a:gd name="T87" fmla="*/ 89959363 h 166"/>
                  <a:gd name="T88" fmla="*/ 56098714 w 153"/>
                  <a:gd name="T89" fmla="*/ 71719764 h 166"/>
                  <a:gd name="T90" fmla="*/ 72876035 w 153"/>
                  <a:gd name="T91" fmla="*/ 92137166 h 166"/>
                  <a:gd name="T92" fmla="*/ 75497474 w 153"/>
                  <a:gd name="T93" fmla="*/ 89410130 h 166"/>
                  <a:gd name="T94" fmla="*/ 79167488 w 153"/>
                  <a:gd name="T95" fmla="*/ 87207163 h 166"/>
                  <a:gd name="T96" fmla="*/ 62914423 w 153"/>
                  <a:gd name="T97" fmla="*/ 67196085 h 166"/>
                  <a:gd name="T98" fmla="*/ 80216064 w 153"/>
                  <a:gd name="T99" fmla="*/ 71172072 h 166"/>
                  <a:gd name="T100" fmla="*/ 80216064 w 153"/>
                  <a:gd name="T101" fmla="*/ 62763833 h 166"/>
                  <a:gd name="T102" fmla="*/ 59244440 w 153"/>
                  <a:gd name="T103" fmla="*/ 58376869 h 166"/>
                  <a:gd name="T104" fmla="*/ 54525850 w 153"/>
                  <a:gd name="T105" fmla="*/ 63898536 h 166"/>
                  <a:gd name="T106" fmla="*/ 50855836 w 153"/>
                  <a:gd name="T107" fmla="*/ 49501579 h 166"/>
                  <a:gd name="T108" fmla="*/ 47710141 w 153"/>
                  <a:gd name="T109" fmla="*/ 39867147 h 166"/>
                  <a:gd name="T110" fmla="*/ 32505803 w 153"/>
                  <a:gd name="T111" fmla="*/ 36571363 h 166"/>
                  <a:gd name="T112" fmla="*/ 29360092 w 153"/>
                  <a:gd name="T113" fmla="*/ 42092228 h 166"/>
                  <a:gd name="T114" fmla="*/ 32505803 w 153"/>
                  <a:gd name="T115" fmla="*/ 51725601 h 166"/>
                  <a:gd name="T116" fmla="*/ 47710141 w 153"/>
                  <a:gd name="T117" fmla="*/ 55574181 h 166"/>
                  <a:gd name="T118" fmla="*/ 50855836 w 153"/>
                  <a:gd name="T119" fmla="*/ 49501579 h 16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3"/>
                  <a:gd name="T181" fmla="*/ 0 h 166"/>
                  <a:gd name="T182" fmla="*/ 153 w 153"/>
                  <a:gd name="T183" fmla="*/ 166 h 16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3" h="166">
                    <a:moveTo>
                      <a:pt x="49" y="50"/>
                    </a:moveTo>
                    <a:cubicBezTo>
                      <a:pt x="52" y="48"/>
                      <a:pt x="56" y="46"/>
                      <a:pt x="61" y="45"/>
                    </a:cubicBezTo>
                    <a:cubicBezTo>
                      <a:pt x="61" y="7"/>
                      <a:pt x="61" y="7"/>
                      <a:pt x="61" y="7"/>
                    </a:cubicBezTo>
                    <a:cubicBezTo>
                      <a:pt x="59" y="6"/>
                      <a:pt x="48" y="4"/>
                      <a:pt x="46" y="3"/>
                    </a:cubicBezTo>
                    <a:cubicBezTo>
                      <a:pt x="46" y="7"/>
                      <a:pt x="46" y="36"/>
                      <a:pt x="46" y="36"/>
                    </a:cubicBezTo>
                    <a:cubicBezTo>
                      <a:pt x="46" y="36"/>
                      <a:pt x="16" y="2"/>
                      <a:pt x="14" y="0"/>
                    </a:cubicBezTo>
                    <a:cubicBezTo>
                      <a:pt x="12" y="1"/>
                      <a:pt x="11" y="3"/>
                      <a:pt x="9" y="4"/>
                    </a:cubicBezTo>
                    <a:cubicBezTo>
                      <a:pt x="7" y="6"/>
                      <a:pt x="4" y="7"/>
                      <a:pt x="2" y="8"/>
                    </a:cubicBezTo>
                    <a:cubicBezTo>
                      <a:pt x="4" y="11"/>
                      <a:pt x="33" y="44"/>
                      <a:pt x="33" y="44"/>
                    </a:cubicBezTo>
                    <a:cubicBezTo>
                      <a:pt x="33" y="44"/>
                      <a:pt x="3" y="38"/>
                      <a:pt x="0" y="38"/>
                    </a:cubicBezTo>
                    <a:cubicBezTo>
                      <a:pt x="0" y="52"/>
                      <a:pt x="0" y="52"/>
                      <a:pt x="0" y="52"/>
                    </a:cubicBezTo>
                    <a:cubicBezTo>
                      <a:pt x="2" y="53"/>
                      <a:pt x="39" y="60"/>
                      <a:pt x="40" y="60"/>
                    </a:cubicBezTo>
                    <a:cubicBezTo>
                      <a:pt x="42" y="56"/>
                      <a:pt x="45" y="53"/>
                      <a:pt x="49" y="50"/>
                    </a:cubicBezTo>
                    <a:close/>
                    <a:moveTo>
                      <a:pt x="48" y="104"/>
                    </a:moveTo>
                    <a:cubicBezTo>
                      <a:pt x="45" y="100"/>
                      <a:pt x="42" y="95"/>
                      <a:pt x="40" y="90"/>
                    </a:cubicBezTo>
                    <a:cubicBezTo>
                      <a:pt x="39" y="90"/>
                      <a:pt x="3" y="83"/>
                      <a:pt x="0" y="82"/>
                    </a:cubicBezTo>
                    <a:cubicBezTo>
                      <a:pt x="0" y="85"/>
                      <a:pt x="0" y="95"/>
                      <a:pt x="0" y="97"/>
                    </a:cubicBezTo>
                    <a:cubicBezTo>
                      <a:pt x="2" y="97"/>
                      <a:pt x="34" y="104"/>
                      <a:pt x="34" y="104"/>
                    </a:cubicBezTo>
                    <a:cubicBezTo>
                      <a:pt x="34" y="104"/>
                      <a:pt x="6" y="125"/>
                      <a:pt x="3" y="127"/>
                    </a:cubicBezTo>
                    <a:cubicBezTo>
                      <a:pt x="5" y="129"/>
                      <a:pt x="7" y="131"/>
                      <a:pt x="9" y="133"/>
                    </a:cubicBezTo>
                    <a:cubicBezTo>
                      <a:pt x="12" y="136"/>
                      <a:pt x="13" y="139"/>
                      <a:pt x="15" y="142"/>
                    </a:cubicBezTo>
                    <a:cubicBezTo>
                      <a:pt x="17" y="140"/>
                      <a:pt x="46" y="119"/>
                      <a:pt x="46" y="119"/>
                    </a:cubicBezTo>
                    <a:cubicBezTo>
                      <a:pt x="46" y="119"/>
                      <a:pt x="46" y="147"/>
                      <a:pt x="46" y="149"/>
                    </a:cubicBezTo>
                    <a:cubicBezTo>
                      <a:pt x="47" y="150"/>
                      <a:pt x="58" y="152"/>
                      <a:pt x="61" y="152"/>
                    </a:cubicBezTo>
                    <a:cubicBezTo>
                      <a:pt x="61" y="149"/>
                      <a:pt x="61" y="116"/>
                      <a:pt x="61" y="114"/>
                    </a:cubicBezTo>
                    <a:cubicBezTo>
                      <a:pt x="56" y="112"/>
                      <a:pt x="52" y="108"/>
                      <a:pt x="48" y="104"/>
                    </a:cubicBezTo>
                    <a:close/>
                    <a:moveTo>
                      <a:pt x="92" y="51"/>
                    </a:moveTo>
                    <a:cubicBezTo>
                      <a:pt x="97" y="54"/>
                      <a:pt x="101" y="57"/>
                      <a:pt x="105" y="61"/>
                    </a:cubicBezTo>
                    <a:cubicBezTo>
                      <a:pt x="108" y="66"/>
                      <a:pt x="111" y="70"/>
                      <a:pt x="113" y="75"/>
                    </a:cubicBezTo>
                    <a:cubicBezTo>
                      <a:pt x="114" y="75"/>
                      <a:pt x="150" y="83"/>
                      <a:pt x="153" y="83"/>
                    </a:cubicBezTo>
                    <a:cubicBezTo>
                      <a:pt x="153" y="80"/>
                      <a:pt x="153" y="71"/>
                      <a:pt x="153" y="69"/>
                    </a:cubicBezTo>
                    <a:cubicBezTo>
                      <a:pt x="151" y="68"/>
                      <a:pt x="119" y="62"/>
                      <a:pt x="119" y="62"/>
                    </a:cubicBezTo>
                    <a:cubicBezTo>
                      <a:pt x="119" y="62"/>
                      <a:pt x="147" y="40"/>
                      <a:pt x="150" y="38"/>
                    </a:cubicBezTo>
                    <a:cubicBezTo>
                      <a:pt x="148" y="36"/>
                      <a:pt x="146" y="34"/>
                      <a:pt x="144" y="32"/>
                    </a:cubicBezTo>
                    <a:cubicBezTo>
                      <a:pt x="141" y="29"/>
                      <a:pt x="140" y="26"/>
                      <a:pt x="138" y="23"/>
                    </a:cubicBezTo>
                    <a:cubicBezTo>
                      <a:pt x="136" y="25"/>
                      <a:pt x="107" y="46"/>
                      <a:pt x="107" y="46"/>
                    </a:cubicBezTo>
                    <a:cubicBezTo>
                      <a:pt x="107" y="46"/>
                      <a:pt x="107" y="18"/>
                      <a:pt x="107" y="16"/>
                    </a:cubicBezTo>
                    <a:cubicBezTo>
                      <a:pt x="106" y="16"/>
                      <a:pt x="95" y="13"/>
                      <a:pt x="92" y="13"/>
                    </a:cubicBezTo>
                    <a:cubicBezTo>
                      <a:pt x="92" y="16"/>
                      <a:pt x="92" y="24"/>
                      <a:pt x="92" y="24"/>
                    </a:cubicBezTo>
                    <a:cubicBezTo>
                      <a:pt x="92" y="24"/>
                      <a:pt x="92" y="49"/>
                      <a:pt x="92" y="51"/>
                    </a:cubicBezTo>
                    <a:close/>
                    <a:moveTo>
                      <a:pt x="104" y="115"/>
                    </a:moveTo>
                    <a:cubicBezTo>
                      <a:pt x="101" y="118"/>
                      <a:pt x="97" y="119"/>
                      <a:pt x="92" y="120"/>
                    </a:cubicBezTo>
                    <a:cubicBezTo>
                      <a:pt x="92" y="122"/>
                      <a:pt x="92" y="156"/>
                      <a:pt x="92" y="159"/>
                    </a:cubicBezTo>
                    <a:cubicBezTo>
                      <a:pt x="94" y="159"/>
                      <a:pt x="105" y="161"/>
                      <a:pt x="107" y="162"/>
                    </a:cubicBezTo>
                    <a:cubicBezTo>
                      <a:pt x="107" y="159"/>
                      <a:pt x="107" y="129"/>
                      <a:pt x="107" y="129"/>
                    </a:cubicBezTo>
                    <a:cubicBezTo>
                      <a:pt x="107" y="129"/>
                      <a:pt x="137" y="163"/>
                      <a:pt x="139" y="166"/>
                    </a:cubicBezTo>
                    <a:cubicBezTo>
                      <a:pt x="141" y="164"/>
                      <a:pt x="142" y="162"/>
                      <a:pt x="144" y="161"/>
                    </a:cubicBezTo>
                    <a:cubicBezTo>
                      <a:pt x="146" y="159"/>
                      <a:pt x="149" y="158"/>
                      <a:pt x="151" y="157"/>
                    </a:cubicBezTo>
                    <a:cubicBezTo>
                      <a:pt x="149" y="154"/>
                      <a:pt x="120" y="121"/>
                      <a:pt x="120" y="121"/>
                    </a:cubicBezTo>
                    <a:cubicBezTo>
                      <a:pt x="120" y="121"/>
                      <a:pt x="150" y="127"/>
                      <a:pt x="153" y="128"/>
                    </a:cubicBezTo>
                    <a:cubicBezTo>
                      <a:pt x="153" y="113"/>
                      <a:pt x="153" y="113"/>
                      <a:pt x="153" y="113"/>
                    </a:cubicBezTo>
                    <a:cubicBezTo>
                      <a:pt x="151" y="113"/>
                      <a:pt x="114" y="105"/>
                      <a:pt x="113" y="105"/>
                    </a:cubicBezTo>
                    <a:cubicBezTo>
                      <a:pt x="111" y="109"/>
                      <a:pt x="108" y="112"/>
                      <a:pt x="104" y="115"/>
                    </a:cubicBezTo>
                    <a:close/>
                    <a:moveTo>
                      <a:pt x="97" y="89"/>
                    </a:moveTo>
                    <a:cubicBezTo>
                      <a:pt x="98" y="83"/>
                      <a:pt x="95" y="77"/>
                      <a:pt x="91" y="72"/>
                    </a:cubicBezTo>
                    <a:cubicBezTo>
                      <a:pt x="83" y="62"/>
                      <a:pt x="70" y="60"/>
                      <a:pt x="62" y="66"/>
                    </a:cubicBezTo>
                    <a:cubicBezTo>
                      <a:pt x="58" y="68"/>
                      <a:pt x="56" y="72"/>
                      <a:pt x="56" y="76"/>
                    </a:cubicBezTo>
                    <a:cubicBezTo>
                      <a:pt x="55" y="82"/>
                      <a:pt x="58" y="88"/>
                      <a:pt x="62" y="93"/>
                    </a:cubicBezTo>
                    <a:cubicBezTo>
                      <a:pt x="70" y="103"/>
                      <a:pt x="83" y="106"/>
                      <a:pt x="91" y="100"/>
                    </a:cubicBezTo>
                    <a:cubicBezTo>
                      <a:pt x="95" y="97"/>
                      <a:pt x="97" y="93"/>
                      <a:pt x="97" y="89"/>
                    </a:cubicBezTo>
                    <a:close/>
                  </a:path>
                </a:pathLst>
              </a:custGeom>
              <a:solidFill>
                <a:srgbClr val="FFFFFF"/>
              </a:solidFill>
              <a:ln w="9525">
                <a:noFill/>
                <a:round/>
                <a:headEnd/>
                <a:tailEnd/>
              </a:ln>
            </p:spPr>
            <p:txBody>
              <a:bodyPr/>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grpSp>
        <p:grpSp>
          <p:nvGrpSpPr>
            <p:cNvPr id="8" name="Group 73"/>
            <p:cNvGrpSpPr>
              <a:grpSpLocks noChangeAspect="1"/>
            </p:cNvGrpSpPr>
            <p:nvPr/>
          </p:nvGrpSpPr>
          <p:grpSpPr bwMode="auto">
            <a:xfrm>
              <a:off x="4267929" y="3169752"/>
              <a:ext cx="628299" cy="450785"/>
              <a:chOff x="2138" y="1507"/>
              <a:chExt cx="498" cy="521"/>
            </a:xfrm>
          </p:grpSpPr>
          <p:sp>
            <p:nvSpPr>
              <p:cNvPr id="357" name="Freeform 74"/>
              <p:cNvSpPr>
                <a:spLocks noChangeAspect="1"/>
              </p:cNvSpPr>
              <p:nvPr/>
            </p:nvSpPr>
            <p:spPr bwMode="auto">
              <a:xfrm>
                <a:off x="2550" y="1575"/>
                <a:ext cx="86" cy="453"/>
              </a:xfrm>
              <a:custGeom>
                <a:avLst/>
                <a:gdLst>
                  <a:gd name="T0" fmla="*/ 22020096 w 43"/>
                  <a:gd name="T1" fmla="*/ 3246687 h 226"/>
                  <a:gd name="T2" fmla="*/ 2621440 w 43"/>
                  <a:gd name="T3" fmla="*/ 11962809 h 226"/>
                  <a:gd name="T4" fmla="*/ 0 w 43"/>
                  <a:gd name="T5" fmla="*/ 120861426 h 226"/>
                  <a:gd name="T6" fmla="*/ 5242880 w 43"/>
                  <a:gd name="T7" fmla="*/ 118695750 h 226"/>
                  <a:gd name="T8" fmla="*/ 19922945 w 43"/>
                  <a:gd name="T9" fmla="*/ 103960313 h 226"/>
                  <a:gd name="T10" fmla="*/ 22544384 w 43"/>
                  <a:gd name="T11" fmla="*/ 96878185 h 226"/>
                  <a:gd name="T12" fmla="*/ 22544384 w 43"/>
                  <a:gd name="T13" fmla="*/ 9240785 h 226"/>
                  <a:gd name="T14" fmla="*/ 22020096 w 43"/>
                  <a:gd name="T15" fmla="*/ 3246687 h 226"/>
                  <a:gd name="T16" fmla="*/ 0 60000 65536"/>
                  <a:gd name="T17" fmla="*/ 0 60000 65536"/>
                  <a:gd name="T18" fmla="*/ 0 60000 65536"/>
                  <a:gd name="T19" fmla="*/ 0 60000 65536"/>
                  <a:gd name="T20" fmla="*/ 0 60000 65536"/>
                  <a:gd name="T21" fmla="*/ 0 60000 65536"/>
                  <a:gd name="T22" fmla="*/ 0 60000 65536"/>
                  <a:gd name="T23" fmla="*/ 0 60000 65536"/>
                  <a:gd name="T24" fmla="*/ 0 w 43"/>
                  <a:gd name="T25" fmla="*/ 0 h 226"/>
                  <a:gd name="T26" fmla="*/ 43 w 43"/>
                  <a:gd name="T27" fmla="*/ 226 h 2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 h="226">
                    <a:moveTo>
                      <a:pt x="42" y="6"/>
                    </a:moveTo>
                    <a:cubicBezTo>
                      <a:pt x="38" y="0"/>
                      <a:pt x="5" y="22"/>
                      <a:pt x="5" y="22"/>
                    </a:cubicBezTo>
                    <a:cubicBezTo>
                      <a:pt x="0" y="221"/>
                      <a:pt x="0" y="221"/>
                      <a:pt x="0" y="221"/>
                    </a:cubicBezTo>
                    <a:cubicBezTo>
                      <a:pt x="0" y="221"/>
                      <a:pt x="0" y="226"/>
                      <a:pt x="10" y="217"/>
                    </a:cubicBezTo>
                    <a:cubicBezTo>
                      <a:pt x="18" y="210"/>
                      <a:pt x="35" y="195"/>
                      <a:pt x="38" y="190"/>
                    </a:cubicBezTo>
                    <a:cubicBezTo>
                      <a:pt x="42" y="186"/>
                      <a:pt x="43" y="187"/>
                      <a:pt x="43" y="177"/>
                    </a:cubicBezTo>
                    <a:cubicBezTo>
                      <a:pt x="43" y="17"/>
                      <a:pt x="43" y="17"/>
                      <a:pt x="43" y="17"/>
                    </a:cubicBezTo>
                    <a:cubicBezTo>
                      <a:pt x="43" y="7"/>
                      <a:pt x="42" y="6"/>
                      <a:pt x="42" y="6"/>
                    </a:cubicBezTo>
                    <a:close/>
                  </a:path>
                </a:pathLst>
              </a:custGeom>
              <a:solidFill>
                <a:srgbClr val="0B3C68"/>
              </a:solidFill>
              <a:ln w="9525">
                <a:noFill/>
                <a:round/>
                <a:headEnd/>
                <a:tailEnd/>
              </a:ln>
            </p:spPr>
            <p:txBody>
              <a:bodyPr/>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358" name="Freeform 75"/>
              <p:cNvSpPr>
                <a:spLocks noChangeAspect="1"/>
              </p:cNvSpPr>
              <p:nvPr/>
            </p:nvSpPr>
            <p:spPr bwMode="auto">
              <a:xfrm>
                <a:off x="2138" y="1507"/>
                <a:ext cx="490" cy="118"/>
              </a:xfrm>
              <a:custGeom>
                <a:avLst/>
                <a:gdLst>
                  <a:gd name="T0" fmla="*/ 128450560 w 245"/>
                  <a:gd name="T1" fmla="*/ 19398659 h 59"/>
                  <a:gd name="T2" fmla="*/ 111149060 w 245"/>
                  <a:gd name="T3" fmla="*/ 30932992 h 59"/>
                  <a:gd name="T4" fmla="*/ 4194305 w 245"/>
                  <a:gd name="T5" fmla="*/ 11534337 h 59"/>
                  <a:gd name="T6" fmla="*/ 524288 w 245"/>
                  <a:gd name="T7" fmla="*/ 14155776 h 59"/>
                  <a:gd name="T8" fmla="*/ 2097152 w 245"/>
                  <a:gd name="T9" fmla="*/ 9437186 h 59"/>
                  <a:gd name="T10" fmla="*/ 15728640 w 245"/>
                  <a:gd name="T11" fmla="*/ 524288 h 59"/>
                  <a:gd name="T12" fmla="*/ 18350083 w 245"/>
                  <a:gd name="T13" fmla="*/ 0 h 59"/>
                  <a:gd name="T14" fmla="*/ 124256257 w 245"/>
                  <a:gd name="T15" fmla="*/ 17825795 h 59"/>
                  <a:gd name="T16" fmla="*/ 128450560 w 245"/>
                  <a:gd name="T17" fmla="*/ 19398659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5"/>
                  <a:gd name="T28" fmla="*/ 0 h 59"/>
                  <a:gd name="T29" fmla="*/ 245 w 245"/>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5" h="59">
                    <a:moveTo>
                      <a:pt x="245" y="37"/>
                    </a:moveTo>
                    <a:cubicBezTo>
                      <a:pt x="212" y="59"/>
                      <a:pt x="212" y="59"/>
                      <a:pt x="212" y="59"/>
                    </a:cubicBezTo>
                    <a:cubicBezTo>
                      <a:pt x="92" y="38"/>
                      <a:pt x="18" y="24"/>
                      <a:pt x="8" y="22"/>
                    </a:cubicBezTo>
                    <a:cubicBezTo>
                      <a:pt x="2" y="21"/>
                      <a:pt x="1" y="27"/>
                      <a:pt x="1" y="27"/>
                    </a:cubicBezTo>
                    <a:cubicBezTo>
                      <a:pt x="1" y="27"/>
                      <a:pt x="0" y="21"/>
                      <a:pt x="4" y="18"/>
                    </a:cubicBezTo>
                    <a:cubicBezTo>
                      <a:pt x="7" y="16"/>
                      <a:pt x="23" y="6"/>
                      <a:pt x="30" y="1"/>
                    </a:cubicBezTo>
                    <a:cubicBezTo>
                      <a:pt x="33" y="0"/>
                      <a:pt x="35" y="0"/>
                      <a:pt x="35" y="0"/>
                    </a:cubicBezTo>
                    <a:cubicBezTo>
                      <a:pt x="35" y="0"/>
                      <a:pt x="234" y="34"/>
                      <a:pt x="237" y="34"/>
                    </a:cubicBezTo>
                    <a:cubicBezTo>
                      <a:pt x="244" y="36"/>
                      <a:pt x="245" y="37"/>
                      <a:pt x="245" y="37"/>
                    </a:cubicBezTo>
                    <a:close/>
                  </a:path>
                </a:pathLst>
              </a:custGeom>
              <a:solidFill>
                <a:srgbClr val="456488"/>
              </a:solidFill>
              <a:ln w="9525">
                <a:noFill/>
                <a:round/>
                <a:headEnd/>
                <a:tailEnd/>
              </a:ln>
            </p:spPr>
            <p:txBody>
              <a:bodyPr/>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359" name="Freeform 76"/>
              <p:cNvSpPr>
                <a:spLocks noChangeAspect="1"/>
              </p:cNvSpPr>
              <p:nvPr/>
            </p:nvSpPr>
            <p:spPr bwMode="auto">
              <a:xfrm>
                <a:off x="2542" y="1579"/>
                <a:ext cx="92" cy="64"/>
              </a:xfrm>
              <a:custGeom>
                <a:avLst/>
                <a:gdLst>
                  <a:gd name="T0" fmla="*/ 0 w 46"/>
                  <a:gd name="T1" fmla="*/ 11534327 h 32"/>
                  <a:gd name="T2" fmla="*/ 21495809 w 46"/>
                  <a:gd name="T3" fmla="*/ 0 h 32"/>
                  <a:gd name="T4" fmla="*/ 24117248 w 46"/>
                  <a:gd name="T5" fmla="*/ 3670015 h 32"/>
                  <a:gd name="T6" fmla="*/ 4194305 w 46"/>
                  <a:gd name="T7" fmla="*/ 16777216 h 32"/>
                  <a:gd name="T8" fmla="*/ 0 w 46"/>
                  <a:gd name="T9" fmla="*/ 11534327 h 32"/>
                  <a:gd name="T10" fmla="*/ 0 60000 65536"/>
                  <a:gd name="T11" fmla="*/ 0 60000 65536"/>
                  <a:gd name="T12" fmla="*/ 0 60000 65536"/>
                  <a:gd name="T13" fmla="*/ 0 60000 65536"/>
                  <a:gd name="T14" fmla="*/ 0 60000 65536"/>
                  <a:gd name="T15" fmla="*/ 0 w 46"/>
                  <a:gd name="T16" fmla="*/ 0 h 32"/>
                  <a:gd name="T17" fmla="*/ 46 w 46"/>
                  <a:gd name="T18" fmla="*/ 32 h 32"/>
                </a:gdLst>
                <a:ahLst/>
                <a:cxnLst>
                  <a:cxn ang="T10">
                    <a:pos x="T0" y="T1"/>
                  </a:cxn>
                  <a:cxn ang="T11">
                    <a:pos x="T2" y="T3"/>
                  </a:cxn>
                  <a:cxn ang="T12">
                    <a:pos x="T4" y="T5"/>
                  </a:cxn>
                  <a:cxn ang="T13">
                    <a:pos x="T6" y="T7"/>
                  </a:cxn>
                  <a:cxn ang="T14">
                    <a:pos x="T8" y="T9"/>
                  </a:cxn>
                </a:cxnLst>
                <a:rect l="T15" t="T16" r="T17" b="T18"/>
                <a:pathLst>
                  <a:path w="46" h="32">
                    <a:moveTo>
                      <a:pt x="0" y="22"/>
                    </a:moveTo>
                    <a:cubicBezTo>
                      <a:pt x="0" y="22"/>
                      <a:pt x="37" y="1"/>
                      <a:pt x="41" y="0"/>
                    </a:cubicBezTo>
                    <a:cubicBezTo>
                      <a:pt x="45" y="1"/>
                      <a:pt x="46" y="3"/>
                      <a:pt x="46" y="7"/>
                    </a:cubicBezTo>
                    <a:cubicBezTo>
                      <a:pt x="8" y="32"/>
                      <a:pt x="8" y="32"/>
                      <a:pt x="8" y="32"/>
                    </a:cubicBezTo>
                    <a:lnTo>
                      <a:pt x="0" y="22"/>
                    </a:lnTo>
                    <a:close/>
                  </a:path>
                </a:pathLst>
              </a:custGeom>
              <a:solidFill>
                <a:srgbClr val="5D7695"/>
              </a:solidFill>
              <a:ln w="9525">
                <a:noFill/>
                <a:round/>
                <a:headEnd/>
                <a:tailEnd/>
              </a:ln>
            </p:spPr>
            <p:txBody>
              <a:bodyPr/>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360" name="Freeform 77"/>
              <p:cNvSpPr>
                <a:spLocks noChangeAspect="1"/>
              </p:cNvSpPr>
              <p:nvPr/>
            </p:nvSpPr>
            <p:spPr bwMode="auto">
              <a:xfrm>
                <a:off x="2138" y="1547"/>
                <a:ext cx="426" cy="479"/>
              </a:xfrm>
              <a:custGeom>
                <a:avLst/>
                <a:gdLst>
                  <a:gd name="T0" fmla="*/ 108527617 w 213"/>
                  <a:gd name="T1" fmla="*/ 20109120 h 239"/>
                  <a:gd name="T2" fmla="*/ 4194305 w 213"/>
                  <a:gd name="T3" fmla="*/ 538374 h 239"/>
                  <a:gd name="T4" fmla="*/ 0 w 213"/>
                  <a:gd name="T5" fmla="*/ 3241405 h 239"/>
                  <a:gd name="T6" fmla="*/ 0 w 213"/>
                  <a:gd name="T7" fmla="*/ 98317839 h 239"/>
                  <a:gd name="T8" fmla="*/ 3670016 w 213"/>
                  <a:gd name="T9" fmla="*/ 105930274 h 239"/>
                  <a:gd name="T10" fmla="*/ 104857602 w 213"/>
                  <a:gd name="T11" fmla="*/ 128755007 h 239"/>
                  <a:gd name="T12" fmla="*/ 111149056 w 213"/>
                  <a:gd name="T13" fmla="*/ 124421032 h 239"/>
                  <a:gd name="T14" fmla="*/ 111149056 w 213"/>
                  <a:gd name="T15" fmla="*/ 25556010 h 239"/>
                  <a:gd name="T16" fmla="*/ 108527617 w 213"/>
                  <a:gd name="T17" fmla="*/ 20109120 h 2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3"/>
                  <a:gd name="T28" fmla="*/ 0 h 239"/>
                  <a:gd name="T29" fmla="*/ 213 w 213"/>
                  <a:gd name="T30" fmla="*/ 239 h 2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3" h="239">
                    <a:moveTo>
                      <a:pt x="207" y="37"/>
                    </a:moveTo>
                    <a:cubicBezTo>
                      <a:pt x="92" y="17"/>
                      <a:pt x="17" y="3"/>
                      <a:pt x="8" y="1"/>
                    </a:cubicBezTo>
                    <a:cubicBezTo>
                      <a:pt x="1" y="0"/>
                      <a:pt x="0" y="6"/>
                      <a:pt x="0" y="6"/>
                    </a:cubicBezTo>
                    <a:cubicBezTo>
                      <a:pt x="0" y="6"/>
                      <a:pt x="0" y="168"/>
                      <a:pt x="0" y="180"/>
                    </a:cubicBezTo>
                    <a:cubicBezTo>
                      <a:pt x="0" y="192"/>
                      <a:pt x="2" y="192"/>
                      <a:pt x="7" y="194"/>
                    </a:cubicBezTo>
                    <a:cubicBezTo>
                      <a:pt x="11" y="195"/>
                      <a:pt x="165" y="228"/>
                      <a:pt x="200" y="236"/>
                    </a:cubicBezTo>
                    <a:cubicBezTo>
                      <a:pt x="213" y="239"/>
                      <a:pt x="212" y="232"/>
                      <a:pt x="212" y="228"/>
                    </a:cubicBezTo>
                    <a:cubicBezTo>
                      <a:pt x="212" y="228"/>
                      <a:pt x="212" y="54"/>
                      <a:pt x="212" y="47"/>
                    </a:cubicBezTo>
                    <a:cubicBezTo>
                      <a:pt x="212" y="42"/>
                      <a:pt x="208" y="38"/>
                      <a:pt x="207" y="37"/>
                    </a:cubicBezTo>
                    <a:close/>
                  </a:path>
                </a:pathLst>
              </a:custGeom>
              <a:solidFill>
                <a:srgbClr val="8BA6BD"/>
              </a:solidFill>
              <a:ln w="9525">
                <a:noFill/>
                <a:round/>
                <a:headEnd/>
                <a:tailEnd/>
              </a:ln>
            </p:spPr>
            <p:txBody>
              <a:bodyPr/>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361" name="Freeform 78"/>
              <p:cNvSpPr>
                <a:spLocks noChangeAspect="1"/>
              </p:cNvSpPr>
              <p:nvPr/>
            </p:nvSpPr>
            <p:spPr bwMode="auto">
              <a:xfrm>
                <a:off x="2152" y="1561"/>
                <a:ext cx="394" cy="445"/>
              </a:xfrm>
              <a:custGeom>
                <a:avLst/>
                <a:gdLst>
                  <a:gd name="T0" fmla="*/ 100663297 w 197"/>
                  <a:gd name="T1" fmla="*/ 19087071 h 222"/>
                  <a:gd name="T2" fmla="*/ 3145728 w 197"/>
                  <a:gd name="T3" fmla="*/ 539246 h 222"/>
                  <a:gd name="T4" fmla="*/ 0 w 197"/>
                  <a:gd name="T5" fmla="*/ 2706374 h 222"/>
                  <a:gd name="T6" fmla="*/ 0 w 197"/>
                  <a:gd name="T7" fmla="*/ 91504643 h 222"/>
                  <a:gd name="T8" fmla="*/ 3145728 w 197"/>
                  <a:gd name="T9" fmla="*/ 98592569 h 222"/>
                  <a:gd name="T10" fmla="*/ 98041858 w 197"/>
                  <a:gd name="T11" fmla="*/ 120384767 h 222"/>
                  <a:gd name="T12" fmla="*/ 103284736 w 197"/>
                  <a:gd name="T13" fmla="*/ 116041439 h 222"/>
                  <a:gd name="T14" fmla="*/ 103284736 w 197"/>
                  <a:gd name="T15" fmla="*/ 23990457 h 222"/>
                  <a:gd name="T16" fmla="*/ 100663297 w 197"/>
                  <a:gd name="T17" fmla="*/ 19087071 h 2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7"/>
                  <a:gd name="T28" fmla="*/ 0 h 222"/>
                  <a:gd name="T29" fmla="*/ 197 w 197"/>
                  <a:gd name="T30" fmla="*/ 222 h 2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7" h="222">
                    <a:moveTo>
                      <a:pt x="192" y="35"/>
                    </a:moveTo>
                    <a:cubicBezTo>
                      <a:pt x="85" y="16"/>
                      <a:pt x="15" y="3"/>
                      <a:pt x="6" y="1"/>
                    </a:cubicBezTo>
                    <a:cubicBezTo>
                      <a:pt x="0" y="0"/>
                      <a:pt x="0" y="5"/>
                      <a:pt x="0" y="5"/>
                    </a:cubicBezTo>
                    <a:cubicBezTo>
                      <a:pt x="0" y="5"/>
                      <a:pt x="0" y="155"/>
                      <a:pt x="0" y="167"/>
                    </a:cubicBezTo>
                    <a:cubicBezTo>
                      <a:pt x="0" y="178"/>
                      <a:pt x="1" y="179"/>
                      <a:pt x="6" y="180"/>
                    </a:cubicBezTo>
                    <a:cubicBezTo>
                      <a:pt x="9" y="181"/>
                      <a:pt x="154" y="212"/>
                      <a:pt x="187" y="220"/>
                    </a:cubicBezTo>
                    <a:cubicBezTo>
                      <a:pt x="197" y="222"/>
                      <a:pt x="196" y="215"/>
                      <a:pt x="197" y="212"/>
                    </a:cubicBezTo>
                    <a:cubicBezTo>
                      <a:pt x="197" y="212"/>
                      <a:pt x="197" y="50"/>
                      <a:pt x="197" y="44"/>
                    </a:cubicBezTo>
                    <a:cubicBezTo>
                      <a:pt x="197" y="39"/>
                      <a:pt x="196" y="35"/>
                      <a:pt x="192" y="35"/>
                    </a:cubicBezTo>
                    <a:close/>
                  </a:path>
                </a:pathLst>
              </a:custGeom>
              <a:solidFill>
                <a:srgbClr val="5D7695"/>
              </a:solidFill>
              <a:ln w="9525">
                <a:noFill/>
                <a:round/>
                <a:headEnd/>
                <a:tailEnd/>
              </a:ln>
            </p:spPr>
            <p:txBody>
              <a:bodyPr/>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362" name="Freeform 79"/>
              <p:cNvSpPr>
                <a:spLocks noChangeAspect="1" noEditPoints="1"/>
              </p:cNvSpPr>
              <p:nvPr/>
            </p:nvSpPr>
            <p:spPr bwMode="auto">
              <a:xfrm>
                <a:off x="2150" y="1561"/>
                <a:ext cx="398" cy="443"/>
              </a:xfrm>
              <a:custGeom>
                <a:avLst/>
                <a:gdLst>
                  <a:gd name="T0" fmla="*/ 1048576 w 199"/>
                  <a:gd name="T1" fmla="*/ 539299 h 221"/>
                  <a:gd name="T2" fmla="*/ 0 w 199"/>
                  <a:gd name="T3" fmla="*/ 2706538 h 221"/>
                  <a:gd name="T4" fmla="*/ 0 w 199"/>
                  <a:gd name="T5" fmla="*/ 91514746 h 221"/>
                  <a:gd name="T6" fmla="*/ 3670016 w 199"/>
                  <a:gd name="T7" fmla="*/ 99151311 h 221"/>
                  <a:gd name="T8" fmla="*/ 38273028 w 199"/>
                  <a:gd name="T9" fmla="*/ 106809812 h 221"/>
                  <a:gd name="T10" fmla="*/ 98566146 w 199"/>
                  <a:gd name="T11" fmla="*/ 120942254 h 221"/>
                  <a:gd name="T12" fmla="*/ 102236161 w 199"/>
                  <a:gd name="T13" fmla="*/ 120402219 h 221"/>
                  <a:gd name="T14" fmla="*/ 103809024 w 199"/>
                  <a:gd name="T15" fmla="*/ 116056282 h 221"/>
                  <a:gd name="T16" fmla="*/ 103809024 w 199"/>
                  <a:gd name="T17" fmla="*/ 23994261 h 221"/>
                  <a:gd name="T18" fmla="*/ 101187585 w 199"/>
                  <a:gd name="T19" fmla="*/ 18535011 h 221"/>
                  <a:gd name="T20" fmla="*/ 101187585 w 199"/>
                  <a:gd name="T21" fmla="*/ 18535011 h 221"/>
                  <a:gd name="T22" fmla="*/ 3670016 w 199"/>
                  <a:gd name="T23" fmla="*/ 0 h 221"/>
                  <a:gd name="T24" fmla="*/ 1048576 w 199"/>
                  <a:gd name="T25" fmla="*/ 539299 h 221"/>
                  <a:gd name="T26" fmla="*/ 98566146 w 199"/>
                  <a:gd name="T27" fmla="*/ 119860901 h 221"/>
                  <a:gd name="T28" fmla="*/ 38273028 w 199"/>
                  <a:gd name="T29" fmla="*/ 106262272 h 221"/>
                  <a:gd name="T30" fmla="*/ 4194305 w 199"/>
                  <a:gd name="T31" fmla="*/ 98063287 h 221"/>
                  <a:gd name="T32" fmla="*/ 524288 w 199"/>
                  <a:gd name="T33" fmla="*/ 91514746 h 221"/>
                  <a:gd name="T34" fmla="*/ 524288 w 199"/>
                  <a:gd name="T35" fmla="*/ 2706538 h 221"/>
                  <a:gd name="T36" fmla="*/ 1572864 w 199"/>
                  <a:gd name="T37" fmla="*/ 1081038 h 221"/>
                  <a:gd name="T38" fmla="*/ 3670016 w 199"/>
                  <a:gd name="T39" fmla="*/ 1081038 h 221"/>
                  <a:gd name="T40" fmla="*/ 101187585 w 199"/>
                  <a:gd name="T41" fmla="*/ 19632640 h 221"/>
                  <a:gd name="T42" fmla="*/ 103284736 w 199"/>
                  <a:gd name="T43" fmla="*/ 23994261 h 221"/>
                  <a:gd name="T44" fmla="*/ 103284736 w 199"/>
                  <a:gd name="T45" fmla="*/ 116056282 h 221"/>
                  <a:gd name="T46" fmla="*/ 102236161 w 199"/>
                  <a:gd name="T47" fmla="*/ 119860901 h 221"/>
                  <a:gd name="T48" fmla="*/ 98566146 w 199"/>
                  <a:gd name="T49" fmla="*/ 119860901 h 2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9"/>
                  <a:gd name="T76" fmla="*/ 0 h 221"/>
                  <a:gd name="T77" fmla="*/ 199 w 199"/>
                  <a:gd name="T78" fmla="*/ 221 h 22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9" h="221">
                    <a:moveTo>
                      <a:pt x="2" y="1"/>
                    </a:moveTo>
                    <a:cubicBezTo>
                      <a:pt x="0" y="3"/>
                      <a:pt x="0" y="5"/>
                      <a:pt x="0" y="5"/>
                    </a:cubicBezTo>
                    <a:cubicBezTo>
                      <a:pt x="0" y="5"/>
                      <a:pt x="0" y="167"/>
                      <a:pt x="0" y="167"/>
                    </a:cubicBezTo>
                    <a:cubicBezTo>
                      <a:pt x="0" y="178"/>
                      <a:pt x="1" y="179"/>
                      <a:pt x="7" y="181"/>
                    </a:cubicBezTo>
                    <a:cubicBezTo>
                      <a:pt x="8" y="181"/>
                      <a:pt x="33" y="187"/>
                      <a:pt x="73" y="195"/>
                    </a:cubicBezTo>
                    <a:cubicBezTo>
                      <a:pt x="188" y="221"/>
                      <a:pt x="188" y="221"/>
                      <a:pt x="188" y="221"/>
                    </a:cubicBezTo>
                    <a:cubicBezTo>
                      <a:pt x="190" y="221"/>
                      <a:pt x="194" y="221"/>
                      <a:pt x="195" y="220"/>
                    </a:cubicBezTo>
                    <a:cubicBezTo>
                      <a:pt x="199" y="218"/>
                      <a:pt x="198" y="212"/>
                      <a:pt x="198" y="212"/>
                    </a:cubicBezTo>
                    <a:cubicBezTo>
                      <a:pt x="198" y="212"/>
                      <a:pt x="198" y="44"/>
                      <a:pt x="198" y="44"/>
                    </a:cubicBezTo>
                    <a:cubicBezTo>
                      <a:pt x="198" y="39"/>
                      <a:pt x="198" y="35"/>
                      <a:pt x="193" y="34"/>
                    </a:cubicBezTo>
                    <a:cubicBezTo>
                      <a:pt x="193" y="34"/>
                      <a:pt x="193" y="34"/>
                      <a:pt x="193" y="34"/>
                    </a:cubicBezTo>
                    <a:cubicBezTo>
                      <a:pt x="7" y="0"/>
                      <a:pt x="7" y="0"/>
                      <a:pt x="7" y="0"/>
                    </a:cubicBezTo>
                    <a:cubicBezTo>
                      <a:pt x="5" y="0"/>
                      <a:pt x="3" y="0"/>
                      <a:pt x="2" y="1"/>
                    </a:cubicBezTo>
                    <a:close/>
                    <a:moveTo>
                      <a:pt x="188" y="219"/>
                    </a:moveTo>
                    <a:cubicBezTo>
                      <a:pt x="188" y="219"/>
                      <a:pt x="73" y="194"/>
                      <a:pt x="73" y="194"/>
                    </a:cubicBezTo>
                    <a:cubicBezTo>
                      <a:pt x="39" y="186"/>
                      <a:pt x="9" y="180"/>
                      <a:pt x="8" y="179"/>
                    </a:cubicBezTo>
                    <a:cubicBezTo>
                      <a:pt x="3" y="178"/>
                      <a:pt x="1" y="177"/>
                      <a:pt x="1" y="167"/>
                    </a:cubicBezTo>
                    <a:cubicBezTo>
                      <a:pt x="1" y="5"/>
                      <a:pt x="1" y="5"/>
                      <a:pt x="1" y="5"/>
                    </a:cubicBezTo>
                    <a:cubicBezTo>
                      <a:pt x="1" y="5"/>
                      <a:pt x="1" y="3"/>
                      <a:pt x="3" y="2"/>
                    </a:cubicBezTo>
                    <a:cubicBezTo>
                      <a:pt x="4" y="2"/>
                      <a:pt x="5" y="1"/>
                      <a:pt x="7" y="2"/>
                    </a:cubicBezTo>
                    <a:cubicBezTo>
                      <a:pt x="193" y="36"/>
                      <a:pt x="193" y="36"/>
                      <a:pt x="193" y="36"/>
                    </a:cubicBezTo>
                    <a:cubicBezTo>
                      <a:pt x="196" y="36"/>
                      <a:pt x="197" y="39"/>
                      <a:pt x="197" y="44"/>
                    </a:cubicBezTo>
                    <a:cubicBezTo>
                      <a:pt x="197" y="212"/>
                      <a:pt x="197" y="212"/>
                      <a:pt x="197" y="212"/>
                    </a:cubicBezTo>
                    <a:cubicBezTo>
                      <a:pt x="197" y="212"/>
                      <a:pt x="197" y="217"/>
                      <a:pt x="195" y="219"/>
                    </a:cubicBezTo>
                    <a:cubicBezTo>
                      <a:pt x="193" y="220"/>
                      <a:pt x="190" y="220"/>
                      <a:pt x="188" y="219"/>
                    </a:cubicBezTo>
                    <a:close/>
                  </a:path>
                </a:pathLst>
              </a:custGeom>
              <a:solidFill>
                <a:srgbClr val="2B4F7C"/>
              </a:solidFill>
              <a:ln w="9525">
                <a:noFill/>
                <a:round/>
                <a:headEnd/>
                <a:tailEnd/>
              </a:ln>
            </p:spPr>
            <p:txBody>
              <a:bodyPr/>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363" name="Freeform 80"/>
              <p:cNvSpPr>
                <a:spLocks noChangeAspect="1" noEditPoints="1"/>
              </p:cNvSpPr>
              <p:nvPr/>
            </p:nvSpPr>
            <p:spPr bwMode="auto">
              <a:xfrm>
                <a:off x="2208" y="1621"/>
                <a:ext cx="304" cy="333"/>
              </a:xfrm>
              <a:custGeom>
                <a:avLst/>
                <a:gdLst>
                  <a:gd name="T0" fmla="*/ 25165790 w 152"/>
                  <a:gd name="T1" fmla="*/ 28247064 h 166"/>
                  <a:gd name="T2" fmla="*/ 31457227 w 152"/>
                  <a:gd name="T3" fmla="*/ 24951568 h 166"/>
                  <a:gd name="T4" fmla="*/ 31457227 w 152"/>
                  <a:gd name="T5" fmla="*/ 3842198 h 166"/>
                  <a:gd name="T6" fmla="*/ 23592943 w 152"/>
                  <a:gd name="T7" fmla="*/ 2190936 h 166"/>
                  <a:gd name="T8" fmla="*/ 23592943 w 152"/>
                  <a:gd name="T9" fmla="*/ 20434277 h 166"/>
                  <a:gd name="T10" fmla="*/ 6815743 w 152"/>
                  <a:gd name="T11" fmla="*/ 0 h 166"/>
                  <a:gd name="T12" fmla="*/ 4718592 w 152"/>
                  <a:gd name="T13" fmla="*/ 2735384 h 166"/>
                  <a:gd name="T14" fmla="*/ 524288 w 152"/>
                  <a:gd name="T15" fmla="*/ 4938639 h 166"/>
                  <a:gd name="T16" fmla="*/ 16777217 w 152"/>
                  <a:gd name="T17" fmla="*/ 24951568 h 166"/>
                  <a:gd name="T18" fmla="*/ 0 w 152"/>
                  <a:gd name="T19" fmla="*/ 20982916 h 166"/>
                  <a:gd name="T20" fmla="*/ 0 w 152"/>
                  <a:gd name="T21" fmla="*/ 29374417 h 166"/>
                  <a:gd name="T22" fmla="*/ 20971520 w 152"/>
                  <a:gd name="T23" fmla="*/ 33768675 h 166"/>
                  <a:gd name="T24" fmla="*/ 25165790 w 152"/>
                  <a:gd name="T25" fmla="*/ 28247064 h 166"/>
                  <a:gd name="T26" fmla="*/ 25165790 w 152"/>
                  <a:gd name="T27" fmla="*/ 57825100 h 166"/>
                  <a:gd name="T28" fmla="*/ 20971520 w 152"/>
                  <a:gd name="T29" fmla="*/ 50601939 h 166"/>
                  <a:gd name="T30" fmla="*/ 0 w 152"/>
                  <a:gd name="T31" fmla="*/ 46206822 h 166"/>
                  <a:gd name="T32" fmla="*/ 0 w 152"/>
                  <a:gd name="T33" fmla="*/ 53912263 h 166"/>
                  <a:gd name="T34" fmla="*/ 17825793 w 152"/>
                  <a:gd name="T35" fmla="*/ 57825100 h 166"/>
                  <a:gd name="T36" fmla="*/ 1048576 w 152"/>
                  <a:gd name="T37" fmla="*/ 71172072 h 166"/>
                  <a:gd name="T38" fmla="*/ 4718592 w 152"/>
                  <a:gd name="T39" fmla="*/ 74488783 h 166"/>
                  <a:gd name="T40" fmla="*/ 7864315 w 152"/>
                  <a:gd name="T41" fmla="*/ 78882840 h 166"/>
                  <a:gd name="T42" fmla="*/ 23592943 w 152"/>
                  <a:gd name="T43" fmla="*/ 66097234 h 166"/>
                  <a:gd name="T44" fmla="*/ 23592943 w 152"/>
                  <a:gd name="T45" fmla="*/ 83337239 h 166"/>
                  <a:gd name="T46" fmla="*/ 31457227 w 152"/>
                  <a:gd name="T47" fmla="*/ 84982243 h 166"/>
                  <a:gd name="T48" fmla="*/ 31457227 w 152"/>
                  <a:gd name="T49" fmla="*/ 63898536 h 166"/>
                  <a:gd name="T50" fmla="*/ 25165790 w 152"/>
                  <a:gd name="T51" fmla="*/ 57825100 h 166"/>
                  <a:gd name="T52" fmla="*/ 48234429 w 152"/>
                  <a:gd name="T53" fmla="*/ 28247064 h 166"/>
                  <a:gd name="T54" fmla="*/ 54525850 w 152"/>
                  <a:gd name="T55" fmla="*/ 34312965 h 166"/>
                  <a:gd name="T56" fmla="*/ 58720152 w 152"/>
                  <a:gd name="T57" fmla="*/ 42092228 h 166"/>
                  <a:gd name="T58" fmla="*/ 79691776 w 152"/>
                  <a:gd name="T59" fmla="*/ 46749155 h 166"/>
                  <a:gd name="T60" fmla="*/ 79691776 w 152"/>
                  <a:gd name="T61" fmla="*/ 38222625 h 166"/>
                  <a:gd name="T62" fmla="*/ 61865847 w 152"/>
                  <a:gd name="T63" fmla="*/ 34312965 h 166"/>
                  <a:gd name="T64" fmla="*/ 78643200 w 152"/>
                  <a:gd name="T65" fmla="*/ 21534926 h 166"/>
                  <a:gd name="T66" fmla="*/ 74973186 w 152"/>
                  <a:gd name="T67" fmla="*/ 18230780 h 166"/>
                  <a:gd name="T68" fmla="*/ 71827459 w 152"/>
                  <a:gd name="T69" fmla="*/ 13262763 h 166"/>
                  <a:gd name="T70" fmla="*/ 56098713 w 152"/>
                  <a:gd name="T71" fmla="*/ 26056679 h 166"/>
                  <a:gd name="T72" fmla="*/ 56098713 w 152"/>
                  <a:gd name="T73" fmla="*/ 9363030 h 166"/>
                  <a:gd name="T74" fmla="*/ 48234429 w 152"/>
                  <a:gd name="T75" fmla="*/ 7163223 h 166"/>
                  <a:gd name="T76" fmla="*/ 48234429 w 152"/>
                  <a:gd name="T77" fmla="*/ 13810239 h 166"/>
                  <a:gd name="T78" fmla="*/ 48234429 w 152"/>
                  <a:gd name="T79" fmla="*/ 28247064 h 166"/>
                  <a:gd name="T80" fmla="*/ 54525850 w 152"/>
                  <a:gd name="T81" fmla="*/ 64443918 h 166"/>
                  <a:gd name="T82" fmla="*/ 48234429 w 152"/>
                  <a:gd name="T83" fmla="*/ 67196085 h 166"/>
                  <a:gd name="T84" fmla="*/ 48234429 w 152"/>
                  <a:gd name="T85" fmla="*/ 88309674 h 166"/>
                  <a:gd name="T86" fmla="*/ 56098713 w 152"/>
                  <a:gd name="T87" fmla="*/ 89959363 h 166"/>
                  <a:gd name="T88" fmla="*/ 56098713 w 152"/>
                  <a:gd name="T89" fmla="*/ 71719764 h 166"/>
                  <a:gd name="T90" fmla="*/ 72876035 w 152"/>
                  <a:gd name="T91" fmla="*/ 92137166 h 166"/>
                  <a:gd name="T92" fmla="*/ 75497474 w 152"/>
                  <a:gd name="T93" fmla="*/ 89410130 h 166"/>
                  <a:gd name="T94" fmla="*/ 79167488 w 152"/>
                  <a:gd name="T95" fmla="*/ 87749528 h 166"/>
                  <a:gd name="T96" fmla="*/ 62914423 w 152"/>
                  <a:gd name="T97" fmla="*/ 67740777 h 166"/>
                  <a:gd name="T98" fmla="*/ 79691776 w 152"/>
                  <a:gd name="T99" fmla="*/ 71172072 h 166"/>
                  <a:gd name="T100" fmla="*/ 79691776 w 152"/>
                  <a:gd name="T101" fmla="*/ 63345419 h 166"/>
                  <a:gd name="T102" fmla="*/ 58720152 w 152"/>
                  <a:gd name="T103" fmla="*/ 58376869 h 166"/>
                  <a:gd name="T104" fmla="*/ 54525850 w 152"/>
                  <a:gd name="T105" fmla="*/ 64443918 h 166"/>
                  <a:gd name="T106" fmla="*/ 50855836 w 152"/>
                  <a:gd name="T107" fmla="*/ 50053444 h 166"/>
                  <a:gd name="T108" fmla="*/ 47710141 w 152"/>
                  <a:gd name="T109" fmla="*/ 39867147 h 166"/>
                  <a:gd name="T110" fmla="*/ 31981515 w 152"/>
                  <a:gd name="T111" fmla="*/ 36571363 h 166"/>
                  <a:gd name="T112" fmla="*/ 28835804 w 152"/>
                  <a:gd name="T113" fmla="*/ 42633405 h 166"/>
                  <a:gd name="T114" fmla="*/ 32505803 w 152"/>
                  <a:gd name="T115" fmla="*/ 52270309 h 166"/>
                  <a:gd name="T116" fmla="*/ 47710141 w 152"/>
                  <a:gd name="T117" fmla="*/ 55574181 h 166"/>
                  <a:gd name="T118" fmla="*/ 50855836 w 152"/>
                  <a:gd name="T119" fmla="*/ 50053444 h 16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2"/>
                  <a:gd name="T181" fmla="*/ 0 h 166"/>
                  <a:gd name="T182" fmla="*/ 152 w 152"/>
                  <a:gd name="T183" fmla="*/ 166 h 16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2" h="166">
                    <a:moveTo>
                      <a:pt x="48" y="51"/>
                    </a:moveTo>
                    <a:cubicBezTo>
                      <a:pt x="52" y="48"/>
                      <a:pt x="56" y="46"/>
                      <a:pt x="60" y="45"/>
                    </a:cubicBezTo>
                    <a:cubicBezTo>
                      <a:pt x="60" y="7"/>
                      <a:pt x="60" y="7"/>
                      <a:pt x="60" y="7"/>
                    </a:cubicBezTo>
                    <a:cubicBezTo>
                      <a:pt x="59" y="7"/>
                      <a:pt x="48" y="5"/>
                      <a:pt x="45" y="4"/>
                    </a:cubicBezTo>
                    <a:cubicBezTo>
                      <a:pt x="45" y="7"/>
                      <a:pt x="45" y="37"/>
                      <a:pt x="45" y="37"/>
                    </a:cubicBezTo>
                    <a:cubicBezTo>
                      <a:pt x="45" y="37"/>
                      <a:pt x="15" y="2"/>
                      <a:pt x="13" y="0"/>
                    </a:cubicBezTo>
                    <a:cubicBezTo>
                      <a:pt x="12" y="2"/>
                      <a:pt x="10" y="4"/>
                      <a:pt x="9" y="5"/>
                    </a:cubicBezTo>
                    <a:cubicBezTo>
                      <a:pt x="6" y="7"/>
                      <a:pt x="4" y="8"/>
                      <a:pt x="1" y="9"/>
                    </a:cubicBezTo>
                    <a:cubicBezTo>
                      <a:pt x="3" y="11"/>
                      <a:pt x="32" y="45"/>
                      <a:pt x="32" y="45"/>
                    </a:cubicBezTo>
                    <a:cubicBezTo>
                      <a:pt x="32" y="45"/>
                      <a:pt x="3" y="39"/>
                      <a:pt x="0" y="38"/>
                    </a:cubicBezTo>
                    <a:cubicBezTo>
                      <a:pt x="0" y="53"/>
                      <a:pt x="0" y="53"/>
                      <a:pt x="0" y="53"/>
                    </a:cubicBezTo>
                    <a:cubicBezTo>
                      <a:pt x="2" y="53"/>
                      <a:pt x="38" y="60"/>
                      <a:pt x="40" y="61"/>
                    </a:cubicBezTo>
                    <a:cubicBezTo>
                      <a:pt x="42" y="57"/>
                      <a:pt x="45" y="53"/>
                      <a:pt x="48" y="51"/>
                    </a:cubicBezTo>
                    <a:close/>
                    <a:moveTo>
                      <a:pt x="48" y="104"/>
                    </a:moveTo>
                    <a:cubicBezTo>
                      <a:pt x="44" y="100"/>
                      <a:pt x="42" y="96"/>
                      <a:pt x="40" y="91"/>
                    </a:cubicBezTo>
                    <a:cubicBezTo>
                      <a:pt x="38" y="90"/>
                      <a:pt x="3" y="83"/>
                      <a:pt x="0" y="83"/>
                    </a:cubicBezTo>
                    <a:cubicBezTo>
                      <a:pt x="0" y="85"/>
                      <a:pt x="0" y="95"/>
                      <a:pt x="0" y="97"/>
                    </a:cubicBezTo>
                    <a:cubicBezTo>
                      <a:pt x="2" y="98"/>
                      <a:pt x="34" y="104"/>
                      <a:pt x="34" y="104"/>
                    </a:cubicBezTo>
                    <a:cubicBezTo>
                      <a:pt x="34" y="104"/>
                      <a:pt x="5" y="126"/>
                      <a:pt x="2" y="128"/>
                    </a:cubicBezTo>
                    <a:cubicBezTo>
                      <a:pt x="5" y="130"/>
                      <a:pt x="7" y="132"/>
                      <a:pt x="9" y="134"/>
                    </a:cubicBezTo>
                    <a:cubicBezTo>
                      <a:pt x="11" y="136"/>
                      <a:pt x="13" y="139"/>
                      <a:pt x="15" y="142"/>
                    </a:cubicBezTo>
                    <a:cubicBezTo>
                      <a:pt x="17" y="141"/>
                      <a:pt x="45" y="119"/>
                      <a:pt x="45" y="119"/>
                    </a:cubicBezTo>
                    <a:cubicBezTo>
                      <a:pt x="45" y="119"/>
                      <a:pt x="45" y="147"/>
                      <a:pt x="45" y="150"/>
                    </a:cubicBezTo>
                    <a:cubicBezTo>
                      <a:pt x="47" y="150"/>
                      <a:pt x="58" y="152"/>
                      <a:pt x="60" y="153"/>
                    </a:cubicBezTo>
                    <a:cubicBezTo>
                      <a:pt x="60" y="150"/>
                      <a:pt x="60" y="116"/>
                      <a:pt x="60" y="115"/>
                    </a:cubicBezTo>
                    <a:cubicBezTo>
                      <a:pt x="56" y="112"/>
                      <a:pt x="52" y="109"/>
                      <a:pt x="48" y="104"/>
                    </a:cubicBezTo>
                    <a:close/>
                    <a:moveTo>
                      <a:pt x="92" y="51"/>
                    </a:moveTo>
                    <a:cubicBezTo>
                      <a:pt x="96" y="54"/>
                      <a:pt x="100" y="58"/>
                      <a:pt x="104" y="62"/>
                    </a:cubicBezTo>
                    <a:cubicBezTo>
                      <a:pt x="108" y="66"/>
                      <a:pt x="110" y="71"/>
                      <a:pt x="112" y="76"/>
                    </a:cubicBezTo>
                    <a:cubicBezTo>
                      <a:pt x="114" y="76"/>
                      <a:pt x="150" y="83"/>
                      <a:pt x="152" y="84"/>
                    </a:cubicBezTo>
                    <a:cubicBezTo>
                      <a:pt x="152" y="81"/>
                      <a:pt x="152" y="71"/>
                      <a:pt x="152" y="69"/>
                    </a:cubicBezTo>
                    <a:cubicBezTo>
                      <a:pt x="150" y="69"/>
                      <a:pt x="118" y="62"/>
                      <a:pt x="118" y="62"/>
                    </a:cubicBezTo>
                    <a:cubicBezTo>
                      <a:pt x="118" y="62"/>
                      <a:pt x="147" y="40"/>
                      <a:pt x="150" y="39"/>
                    </a:cubicBezTo>
                    <a:cubicBezTo>
                      <a:pt x="147" y="37"/>
                      <a:pt x="145" y="35"/>
                      <a:pt x="143" y="33"/>
                    </a:cubicBezTo>
                    <a:cubicBezTo>
                      <a:pt x="141" y="30"/>
                      <a:pt x="139" y="27"/>
                      <a:pt x="137" y="24"/>
                    </a:cubicBezTo>
                    <a:cubicBezTo>
                      <a:pt x="135" y="26"/>
                      <a:pt x="107" y="47"/>
                      <a:pt x="107" y="47"/>
                    </a:cubicBezTo>
                    <a:cubicBezTo>
                      <a:pt x="107" y="47"/>
                      <a:pt x="107" y="19"/>
                      <a:pt x="107" y="17"/>
                    </a:cubicBezTo>
                    <a:cubicBezTo>
                      <a:pt x="105" y="16"/>
                      <a:pt x="94" y="14"/>
                      <a:pt x="92" y="13"/>
                    </a:cubicBezTo>
                    <a:cubicBezTo>
                      <a:pt x="92" y="16"/>
                      <a:pt x="92" y="25"/>
                      <a:pt x="92" y="25"/>
                    </a:cubicBezTo>
                    <a:cubicBezTo>
                      <a:pt x="92" y="25"/>
                      <a:pt x="92" y="50"/>
                      <a:pt x="92" y="51"/>
                    </a:cubicBezTo>
                    <a:close/>
                    <a:moveTo>
                      <a:pt x="104" y="116"/>
                    </a:moveTo>
                    <a:cubicBezTo>
                      <a:pt x="100" y="118"/>
                      <a:pt x="96" y="120"/>
                      <a:pt x="92" y="121"/>
                    </a:cubicBezTo>
                    <a:cubicBezTo>
                      <a:pt x="92" y="123"/>
                      <a:pt x="92" y="157"/>
                      <a:pt x="92" y="159"/>
                    </a:cubicBezTo>
                    <a:cubicBezTo>
                      <a:pt x="93" y="160"/>
                      <a:pt x="104" y="162"/>
                      <a:pt x="107" y="162"/>
                    </a:cubicBezTo>
                    <a:cubicBezTo>
                      <a:pt x="107" y="159"/>
                      <a:pt x="107" y="129"/>
                      <a:pt x="107" y="129"/>
                    </a:cubicBezTo>
                    <a:cubicBezTo>
                      <a:pt x="107" y="129"/>
                      <a:pt x="137" y="164"/>
                      <a:pt x="139" y="166"/>
                    </a:cubicBezTo>
                    <a:cubicBezTo>
                      <a:pt x="140" y="164"/>
                      <a:pt x="142" y="163"/>
                      <a:pt x="144" y="161"/>
                    </a:cubicBezTo>
                    <a:cubicBezTo>
                      <a:pt x="146" y="160"/>
                      <a:pt x="148" y="159"/>
                      <a:pt x="151" y="158"/>
                    </a:cubicBezTo>
                    <a:cubicBezTo>
                      <a:pt x="149" y="155"/>
                      <a:pt x="120" y="122"/>
                      <a:pt x="120" y="122"/>
                    </a:cubicBezTo>
                    <a:cubicBezTo>
                      <a:pt x="120" y="122"/>
                      <a:pt x="149" y="128"/>
                      <a:pt x="152" y="128"/>
                    </a:cubicBezTo>
                    <a:cubicBezTo>
                      <a:pt x="152" y="114"/>
                      <a:pt x="152" y="114"/>
                      <a:pt x="152" y="114"/>
                    </a:cubicBezTo>
                    <a:cubicBezTo>
                      <a:pt x="150" y="113"/>
                      <a:pt x="114" y="106"/>
                      <a:pt x="112" y="105"/>
                    </a:cubicBezTo>
                    <a:cubicBezTo>
                      <a:pt x="110" y="109"/>
                      <a:pt x="107" y="113"/>
                      <a:pt x="104" y="116"/>
                    </a:cubicBezTo>
                    <a:close/>
                    <a:moveTo>
                      <a:pt x="97" y="90"/>
                    </a:moveTo>
                    <a:cubicBezTo>
                      <a:pt x="97" y="84"/>
                      <a:pt x="95" y="77"/>
                      <a:pt x="91" y="72"/>
                    </a:cubicBezTo>
                    <a:cubicBezTo>
                      <a:pt x="82" y="63"/>
                      <a:pt x="69" y="60"/>
                      <a:pt x="61" y="66"/>
                    </a:cubicBezTo>
                    <a:cubicBezTo>
                      <a:pt x="58" y="69"/>
                      <a:pt x="56" y="72"/>
                      <a:pt x="55" y="77"/>
                    </a:cubicBezTo>
                    <a:cubicBezTo>
                      <a:pt x="55" y="83"/>
                      <a:pt x="57" y="89"/>
                      <a:pt x="62" y="94"/>
                    </a:cubicBezTo>
                    <a:cubicBezTo>
                      <a:pt x="70" y="103"/>
                      <a:pt x="83" y="106"/>
                      <a:pt x="91" y="100"/>
                    </a:cubicBezTo>
                    <a:cubicBezTo>
                      <a:pt x="94" y="98"/>
                      <a:pt x="96" y="94"/>
                      <a:pt x="97" y="90"/>
                    </a:cubicBezTo>
                    <a:close/>
                  </a:path>
                </a:pathLst>
              </a:custGeom>
              <a:solidFill>
                <a:srgbClr val="0B3C68"/>
              </a:solidFill>
              <a:ln w="9525">
                <a:noFill/>
                <a:round/>
                <a:headEnd/>
                <a:tailEnd/>
              </a:ln>
            </p:spPr>
            <p:txBody>
              <a:bodyPr/>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364" name="Freeform 81"/>
              <p:cNvSpPr>
                <a:spLocks noChangeAspect="1" noEditPoints="1"/>
              </p:cNvSpPr>
              <p:nvPr/>
            </p:nvSpPr>
            <p:spPr bwMode="auto">
              <a:xfrm>
                <a:off x="2198" y="1613"/>
                <a:ext cx="306" cy="333"/>
              </a:xfrm>
              <a:custGeom>
                <a:avLst/>
                <a:gdLst>
                  <a:gd name="T0" fmla="*/ 25690078 w 153"/>
                  <a:gd name="T1" fmla="*/ 27703656 h 166"/>
                  <a:gd name="T2" fmla="*/ 31981515 w 153"/>
                  <a:gd name="T3" fmla="*/ 24951568 h 166"/>
                  <a:gd name="T4" fmla="*/ 31981515 w 153"/>
                  <a:gd name="T5" fmla="*/ 3842198 h 166"/>
                  <a:gd name="T6" fmla="*/ 24117230 w 153"/>
                  <a:gd name="T7" fmla="*/ 1642956 h 166"/>
                  <a:gd name="T8" fmla="*/ 24117230 w 153"/>
                  <a:gd name="T9" fmla="*/ 19873714 h 166"/>
                  <a:gd name="T10" fmla="*/ 7340031 w 153"/>
                  <a:gd name="T11" fmla="*/ 0 h 166"/>
                  <a:gd name="T12" fmla="*/ 4718592 w 153"/>
                  <a:gd name="T13" fmla="*/ 2190936 h 166"/>
                  <a:gd name="T14" fmla="*/ 1048576 w 153"/>
                  <a:gd name="T15" fmla="*/ 4395071 h 166"/>
                  <a:gd name="T16" fmla="*/ 17301505 w 153"/>
                  <a:gd name="T17" fmla="*/ 24404871 h 166"/>
                  <a:gd name="T18" fmla="*/ 0 w 153"/>
                  <a:gd name="T19" fmla="*/ 20982916 h 166"/>
                  <a:gd name="T20" fmla="*/ 0 w 153"/>
                  <a:gd name="T21" fmla="*/ 28825729 h 166"/>
                  <a:gd name="T22" fmla="*/ 20971520 w 153"/>
                  <a:gd name="T23" fmla="*/ 33220814 h 166"/>
                  <a:gd name="T24" fmla="*/ 25690078 w 153"/>
                  <a:gd name="T25" fmla="*/ 27703656 h 166"/>
                  <a:gd name="T26" fmla="*/ 25165790 w 153"/>
                  <a:gd name="T27" fmla="*/ 57825100 h 166"/>
                  <a:gd name="T28" fmla="*/ 20971520 w 153"/>
                  <a:gd name="T29" fmla="*/ 50053444 h 166"/>
                  <a:gd name="T30" fmla="*/ 0 w 153"/>
                  <a:gd name="T31" fmla="*/ 45385958 h 166"/>
                  <a:gd name="T32" fmla="*/ 0 w 153"/>
                  <a:gd name="T33" fmla="*/ 53912263 h 166"/>
                  <a:gd name="T34" fmla="*/ 17825793 w 153"/>
                  <a:gd name="T35" fmla="*/ 57825100 h 166"/>
                  <a:gd name="T36" fmla="*/ 1572864 w 153"/>
                  <a:gd name="T37" fmla="*/ 70610899 h 166"/>
                  <a:gd name="T38" fmla="*/ 4718592 w 153"/>
                  <a:gd name="T39" fmla="*/ 73906426 h 166"/>
                  <a:gd name="T40" fmla="*/ 7864315 w 153"/>
                  <a:gd name="T41" fmla="*/ 78882840 h 166"/>
                  <a:gd name="T42" fmla="*/ 24117230 w 153"/>
                  <a:gd name="T43" fmla="*/ 66097234 h 166"/>
                  <a:gd name="T44" fmla="*/ 24117230 w 153"/>
                  <a:gd name="T45" fmla="*/ 82794040 h 166"/>
                  <a:gd name="T46" fmla="*/ 31981515 w 153"/>
                  <a:gd name="T47" fmla="*/ 84438017 h 166"/>
                  <a:gd name="T48" fmla="*/ 31981515 w 153"/>
                  <a:gd name="T49" fmla="*/ 63345419 h 166"/>
                  <a:gd name="T50" fmla="*/ 25165790 w 153"/>
                  <a:gd name="T51" fmla="*/ 57825100 h 166"/>
                  <a:gd name="T52" fmla="*/ 48234429 w 153"/>
                  <a:gd name="T53" fmla="*/ 28247064 h 166"/>
                  <a:gd name="T54" fmla="*/ 55050138 w 153"/>
                  <a:gd name="T55" fmla="*/ 33768675 h 166"/>
                  <a:gd name="T56" fmla="*/ 59244440 w 153"/>
                  <a:gd name="T57" fmla="*/ 41543508 h 166"/>
                  <a:gd name="T58" fmla="*/ 80216064 w 153"/>
                  <a:gd name="T59" fmla="*/ 46206822 h 166"/>
                  <a:gd name="T60" fmla="*/ 80216064 w 153"/>
                  <a:gd name="T61" fmla="*/ 38222625 h 166"/>
                  <a:gd name="T62" fmla="*/ 62390135 w 153"/>
                  <a:gd name="T63" fmla="*/ 34312965 h 166"/>
                  <a:gd name="T64" fmla="*/ 78643201 w 153"/>
                  <a:gd name="T65" fmla="*/ 20982916 h 166"/>
                  <a:gd name="T66" fmla="*/ 75497474 w 153"/>
                  <a:gd name="T67" fmla="*/ 17686330 h 166"/>
                  <a:gd name="T68" fmla="*/ 72351747 w 153"/>
                  <a:gd name="T69" fmla="*/ 12709975 h 166"/>
                  <a:gd name="T70" fmla="*/ 56098714 w 153"/>
                  <a:gd name="T71" fmla="*/ 25496501 h 166"/>
                  <a:gd name="T72" fmla="*/ 56098714 w 153"/>
                  <a:gd name="T73" fmla="*/ 8816613 h 166"/>
                  <a:gd name="T74" fmla="*/ 48234429 w 153"/>
                  <a:gd name="T75" fmla="*/ 7163223 h 166"/>
                  <a:gd name="T76" fmla="*/ 48234429 w 153"/>
                  <a:gd name="T77" fmla="*/ 13262763 h 166"/>
                  <a:gd name="T78" fmla="*/ 48234429 w 153"/>
                  <a:gd name="T79" fmla="*/ 28247064 h 166"/>
                  <a:gd name="T80" fmla="*/ 54525850 w 153"/>
                  <a:gd name="T81" fmla="*/ 63898536 h 166"/>
                  <a:gd name="T82" fmla="*/ 48234429 w 153"/>
                  <a:gd name="T83" fmla="*/ 66641717 h 166"/>
                  <a:gd name="T84" fmla="*/ 48234429 w 153"/>
                  <a:gd name="T85" fmla="*/ 88309674 h 166"/>
                  <a:gd name="T86" fmla="*/ 56098714 w 153"/>
                  <a:gd name="T87" fmla="*/ 89959363 h 166"/>
                  <a:gd name="T88" fmla="*/ 56098714 w 153"/>
                  <a:gd name="T89" fmla="*/ 71719764 h 166"/>
                  <a:gd name="T90" fmla="*/ 72876035 w 153"/>
                  <a:gd name="T91" fmla="*/ 92137166 h 166"/>
                  <a:gd name="T92" fmla="*/ 75497474 w 153"/>
                  <a:gd name="T93" fmla="*/ 89410130 h 166"/>
                  <a:gd name="T94" fmla="*/ 79167488 w 153"/>
                  <a:gd name="T95" fmla="*/ 87207163 h 166"/>
                  <a:gd name="T96" fmla="*/ 62914423 w 153"/>
                  <a:gd name="T97" fmla="*/ 67196085 h 166"/>
                  <a:gd name="T98" fmla="*/ 80216064 w 153"/>
                  <a:gd name="T99" fmla="*/ 71172072 h 166"/>
                  <a:gd name="T100" fmla="*/ 80216064 w 153"/>
                  <a:gd name="T101" fmla="*/ 62763833 h 166"/>
                  <a:gd name="T102" fmla="*/ 59244440 w 153"/>
                  <a:gd name="T103" fmla="*/ 58376869 h 166"/>
                  <a:gd name="T104" fmla="*/ 54525850 w 153"/>
                  <a:gd name="T105" fmla="*/ 63898536 h 166"/>
                  <a:gd name="T106" fmla="*/ 50855836 w 153"/>
                  <a:gd name="T107" fmla="*/ 49501579 h 166"/>
                  <a:gd name="T108" fmla="*/ 47710141 w 153"/>
                  <a:gd name="T109" fmla="*/ 39867147 h 166"/>
                  <a:gd name="T110" fmla="*/ 32505803 w 153"/>
                  <a:gd name="T111" fmla="*/ 36571363 h 166"/>
                  <a:gd name="T112" fmla="*/ 29360092 w 153"/>
                  <a:gd name="T113" fmla="*/ 42092228 h 166"/>
                  <a:gd name="T114" fmla="*/ 32505803 w 153"/>
                  <a:gd name="T115" fmla="*/ 51725601 h 166"/>
                  <a:gd name="T116" fmla="*/ 47710141 w 153"/>
                  <a:gd name="T117" fmla="*/ 55574181 h 166"/>
                  <a:gd name="T118" fmla="*/ 50855836 w 153"/>
                  <a:gd name="T119" fmla="*/ 49501579 h 16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3"/>
                  <a:gd name="T181" fmla="*/ 0 h 166"/>
                  <a:gd name="T182" fmla="*/ 153 w 153"/>
                  <a:gd name="T183" fmla="*/ 166 h 16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3" h="166">
                    <a:moveTo>
                      <a:pt x="49" y="50"/>
                    </a:moveTo>
                    <a:cubicBezTo>
                      <a:pt x="52" y="48"/>
                      <a:pt x="56" y="46"/>
                      <a:pt x="61" y="45"/>
                    </a:cubicBezTo>
                    <a:cubicBezTo>
                      <a:pt x="61" y="7"/>
                      <a:pt x="61" y="7"/>
                      <a:pt x="61" y="7"/>
                    </a:cubicBezTo>
                    <a:cubicBezTo>
                      <a:pt x="59" y="6"/>
                      <a:pt x="48" y="4"/>
                      <a:pt x="46" y="3"/>
                    </a:cubicBezTo>
                    <a:cubicBezTo>
                      <a:pt x="46" y="7"/>
                      <a:pt x="46" y="36"/>
                      <a:pt x="46" y="36"/>
                    </a:cubicBezTo>
                    <a:cubicBezTo>
                      <a:pt x="46" y="36"/>
                      <a:pt x="16" y="2"/>
                      <a:pt x="14" y="0"/>
                    </a:cubicBezTo>
                    <a:cubicBezTo>
                      <a:pt x="12" y="1"/>
                      <a:pt x="11" y="3"/>
                      <a:pt x="9" y="4"/>
                    </a:cubicBezTo>
                    <a:cubicBezTo>
                      <a:pt x="7" y="6"/>
                      <a:pt x="4" y="7"/>
                      <a:pt x="2" y="8"/>
                    </a:cubicBezTo>
                    <a:cubicBezTo>
                      <a:pt x="4" y="11"/>
                      <a:pt x="33" y="44"/>
                      <a:pt x="33" y="44"/>
                    </a:cubicBezTo>
                    <a:cubicBezTo>
                      <a:pt x="33" y="44"/>
                      <a:pt x="3" y="38"/>
                      <a:pt x="0" y="38"/>
                    </a:cubicBezTo>
                    <a:cubicBezTo>
                      <a:pt x="0" y="52"/>
                      <a:pt x="0" y="52"/>
                      <a:pt x="0" y="52"/>
                    </a:cubicBezTo>
                    <a:cubicBezTo>
                      <a:pt x="2" y="53"/>
                      <a:pt x="39" y="60"/>
                      <a:pt x="40" y="60"/>
                    </a:cubicBezTo>
                    <a:cubicBezTo>
                      <a:pt x="42" y="56"/>
                      <a:pt x="45" y="53"/>
                      <a:pt x="49" y="50"/>
                    </a:cubicBezTo>
                    <a:close/>
                    <a:moveTo>
                      <a:pt x="48" y="104"/>
                    </a:moveTo>
                    <a:cubicBezTo>
                      <a:pt x="45" y="100"/>
                      <a:pt x="42" y="95"/>
                      <a:pt x="40" y="90"/>
                    </a:cubicBezTo>
                    <a:cubicBezTo>
                      <a:pt x="39" y="90"/>
                      <a:pt x="3" y="83"/>
                      <a:pt x="0" y="82"/>
                    </a:cubicBezTo>
                    <a:cubicBezTo>
                      <a:pt x="0" y="85"/>
                      <a:pt x="0" y="95"/>
                      <a:pt x="0" y="97"/>
                    </a:cubicBezTo>
                    <a:cubicBezTo>
                      <a:pt x="2" y="97"/>
                      <a:pt x="34" y="104"/>
                      <a:pt x="34" y="104"/>
                    </a:cubicBezTo>
                    <a:cubicBezTo>
                      <a:pt x="34" y="104"/>
                      <a:pt x="6" y="125"/>
                      <a:pt x="3" y="127"/>
                    </a:cubicBezTo>
                    <a:cubicBezTo>
                      <a:pt x="5" y="129"/>
                      <a:pt x="7" y="131"/>
                      <a:pt x="9" y="133"/>
                    </a:cubicBezTo>
                    <a:cubicBezTo>
                      <a:pt x="12" y="136"/>
                      <a:pt x="13" y="139"/>
                      <a:pt x="15" y="142"/>
                    </a:cubicBezTo>
                    <a:cubicBezTo>
                      <a:pt x="17" y="140"/>
                      <a:pt x="46" y="119"/>
                      <a:pt x="46" y="119"/>
                    </a:cubicBezTo>
                    <a:cubicBezTo>
                      <a:pt x="46" y="119"/>
                      <a:pt x="46" y="147"/>
                      <a:pt x="46" y="149"/>
                    </a:cubicBezTo>
                    <a:cubicBezTo>
                      <a:pt x="47" y="150"/>
                      <a:pt x="58" y="152"/>
                      <a:pt x="61" y="152"/>
                    </a:cubicBezTo>
                    <a:cubicBezTo>
                      <a:pt x="61" y="149"/>
                      <a:pt x="61" y="116"/>
                      <a:pt x="61" y="114"/>
                    </a:cubicBezTo>
                    <a:cubicBezTo>
                      <a:pt x="56" y="112"/>
                      <a:pt x="52" y="108"/>
                      <a:pt x="48" y="104"/>
                    </a:cubicBezTo>
                    <a:close/>
                    <a:moveTo>
                      <a:pt x="92" y="51"/>
                    </a:moveTo>
                    <a:cubicBezTo>
                      <a:pt x="97" y="54"/>
                      <a:pt x="101" y="57"/>
                      <a:pt x="105" y="61"/>
                    </a:cubicBezTo>
                    <a:cubicBezTo>
                      <a:pt x="108" y="66"/>
                      <a:pt x="111" y="70"/>
                      <a:pt x="113" y="75"/>
                    </a:cubicBezTo>
                    <a:cubicBezTo>
                      <a:pt x="114" y="75"/>
                      <a:pt x="150" y="83"/>
                      <a:pt x="153" y="83"/>
                    </a:cubicBezTo>
                    <a:cubicBezTo>
                      <a:pt x="153" y="80"/>
                      <a:pt x="153" y="71"/>
                      <a:pt x="153" y="69"/>
                    </a:cubicBezTo>
                    <a:cubicBezTo>
                      <a:pt x="151" y="68"/>
                      <a:pt x="119" y="62"/>
                      <a:pt x="119" y="62"/>
                    </a:cubicBezTo>
                    <a:cubicBezTo>
                      <a:pt x="119" y="62"/>
                      <a:pt x="147" y="40"/>
                      <a:pt x="150" y="38"/>
                    </a:cubicBezTo>
                    <a:cubicBezTo>
                      <a:pt x="148" y="36"/>
                      <a:pt x="146" y="34"/>
                      <a:pt x="144" y="32"/>
                    </a:cubicBezTo>
                    <a:cubicBezTo>
                      <a:pt x="141" y="29"/>
                      <a:pt x="140" y="26"/>
                      <a:pt x="138" y="23"/>
                    </a:cubicBezTo>
                    <a:cubicBezTo>
                      <a:pt x="136" y="25"/>
                      <a:pt x="107" y="46"/>
                      <a:pt x="107" y="46"/>
                    </a:cubicBezTo>
                    <a:cubicBezTo>
                      <a:pt x="107" y="46"/>
                      <a:pt x="107" y="18"/>
                      <a:pt x="107" y="16"/>
                    </a:cubicBezTo>
                    <a:cubicBezTo>
                      <a:pt x="106" y="16"/>
                      <a:pt x="95" y="13"/>
                      <a:pt x="92" y="13"/>
                    </a:cubicBezTo>
                    <a:cubicBezTo>
                      <a:pt x="92" y="16"/>
                      <a:pt x="92" y="24"/>
                      <a:pt x="92" y="24"/>
                    </a:cubicBezTo>
                    <a:cubicBezTo>
                      <a:pt x="92" y="24"/>
                      <a:pt x="92" y="49"/>
                      <a:pt x="92" y="51"/>
                    </a:cubicBezTo>
                    <a:close/>
                    <a:moveTo>
                      <a:pt x="104" y="115"/>
                    </a:moveTo>
                    <a:cubicBezTo>
                      <a:pt x="101" y="118"/>
                      <a:pt x="97" y="119"/>
                      <a:pt x="92" y="120"/>
                    </a:cubicBezTo>
                    <a:cubicBezTo>
                      <a:pt x="92" y="122"/>
                      <a:pt x="92" y="156"/>
                      <a:pt x="92" y="159"/>
                    </a:cubicBezTo>
                    <a:cubicBezTo>
                      <a:pt x="94" y="159"/>
                      <a:pt x="105" y="161"/>
                      <a:pt x="107" y="162"/>
                    </a:cubicBezTo>
                    <a:cubicBezTo>
                      <a:pt x="107" y="159"/>
                      <a:pt x="107" y="129"/>
                      <a:pt x="107" y="129"/>
                    </a:cubicBezTo>
                    <a:cubicBezTo>
                      <a:pt x="107" y="129"/>
                      <a:pt x="137" y="163"/>
                      <a:pt x="139" y="166"/>
                    </a:cubicBezTo>
                    <a:cubicBezTo>
                      <a:pt x="141" y="164"/>
                      <a:pt x="142" y="162"/>
                      <a:pt x="144" y="161"/>
                    </a:cubicBezTo>
                    <a:cubicBezTo>
                      <a:pt x="146" y="159"/>
                      <a:pt x="149" y="158"/>
                      <a:pt x="151" y="157"/>
                    </a:cubicBezTo>
                    <a:cubicBezTo>
                      <a:pt x="149" y="154"/>
                      <a:pt x="120" y="121"/>
                      <a:pt x="120" y="121"/>
                    </a:cubicBezTo>
                    <a:cubicBezTo>
                      <a:pt x="120" y="121"/>
                      <a:pt x="150" y="127"/>
                      <a:pt x="153" y="128"/>
                    </a:cubicBezTo>
                    <a:cubicBezTo>
                      <a:pt x="153" y="113"/>
                      <a:pt x="153" y="113"/>
                      <a:pt x="153" y="113"/>
                    </a:cubicBezTo>
                    <a:cubicBezTo>
                      <a:pt x="151" y="113"/>
                      <a:pt x="114" y="105"/>
                      <a:pt x="113" y="105"/>
                    </a:cubicBezTo>
                    <a:cubicBezTo>
                      <a:pt x="111" y="109"/>
                      <a:pt x="108" y="112"/>
                      <a:pt x="104" y="115"/>
                    </a:cubicBezTo>
                    <a:close/>
                    <a:moveTo>
                      <a:pt x="97" y="89"/>
                    </a:moveTo>
                    <a:cubicBezTo>
                      <a:pt x="98" y="83"/>
                      <a:pt x="95" y="77"/>
                      <a:pt x="91" y="72"/>
                    </a:cubicBezTo>
                    <a:cubicBezTo>
                      <a:pt x="83" y="62"/>
                      <a:pt x="70" y="60"/>
                      <a:pt x="62" y="66"/>
                    </a:cubicBezTo>
                    <a:cubicBezTo>
                      <a:pt x="58" y="68"/>
                      <a:pt x="56" y="72"/>
                      <a:pt x="56" y="76"/>
                    </a:cubicBezTo>
                    <a:cubicBezTo>
                      <a:pt x="55" y="82"/>
                      <a:pt x="58" y="88"/>
                      <a:pt x="62" y="93"/>
                    </a:cubicBezTo>
                    <a:cubicBezTo>
                      <a:pt x="70" y="103"/>
                      <a:pt x="83" y="106"/>
                      <a:pt x="91" y="100"/>
                    </a:cubicBezTo>
                    <a:cubicBezTo>
                      <a:pt x="95" y="97"/>
                      <a:pt x="97" y="93"/>
                      <a:pt x="97" y="89"/>
                    </a:cubicBezTo>
                    <a:close/>
                  </a:path>
                </a:pathLst>
              </a:custGeom>
              <a:solidFill>
                <a:srgbClr val="FFFFFF"/>
              </a:solidFill>
              <a:ln w="9525">
                <a:noFill/>
                <a:round/>
                <a:headEnd/>
                <a:tailEnd/>
              </a:ln>
            </p:spPr>
            <p:txBody>
              <a:bodyPr/>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grpSp>
        <p:sp>
          <p:nvSpPr>
            <p:cNvPr id="365" name="Oval 548"/>
            <p:cNvSpPr>
              <a:spLocks noChangeArrowheads="1"/>
            </p:cNvSpPr>
            <p:nvPr/>
          </p:nvSpPr>
          <p:spPr bwMode="invGray">
            <a:xfrm>
              <a:off x="3190062" y="3138165"/>
              <a:ext cx="666991" cy="429251"/>
            </a:xfrm>
            <a:prstGeom prst="ellipse">
              <a:avLst/>
            </a:prstGeom>
            <a:noFill/>
            <a:ln w="31750" algn="ctr">
              <a:solidFill>
                <a:srgbClr val="FF0000"/>
              </a:solidFill>
              <a:prstDash val="sysDot"/>
              <a:round/>
              <a:headEnd/>
              <a:tailEnd/>
            </a:ln>
          </p:spPr>
          <p:txBody>
            <a:bodyPr wrap="none" lIns="91384" tIns="45693" rIns="91384" bIns="45693" anchor="ctr"/>
            <a:lstStyle/>
            <a:p>
              <a:pPr algn="ctr" defTabSz="913888"/>
              <a:r>
                <a:rPr lang="en-US" altLang="zh-CN" sz="1200" b="1" dirty="0">
                  <a:solidFill>
                    <a:srgbClr val="C00000"/>
                  </a:solidFill>
                  <a:latin typeface="微软雅黑" panose="020B0503020204020204" pitchFamily="34" charset="-122"/>
                  <a:ea typeface="微软雅黑" panose="020B0503020204020204" pitchFamily="34" charset="-122"/>
                </a:rPr>
                <a:t>1</a:t>
              </a:r>
            </a:p>
          </p:txBody>
        </p:sp>
        <p:sp>
          <p:nvSpPr>
            <p:cNvPr id="366" name="Oval 549"/>
            <p:cNvSpPr>
              <a:spLocks noChangeArrowheads="1"/>
            </p:cNvSpPr>
            <p:nvPr/>
          </p:nvSpPr>
          <p:spPr bwMode="invGray">
            <a:xfrm>
              <a:off x="3573489" y="4081601"/>
              <a:ext cx="666991" cy="429251"/>
            </a:xfrm>
            <a:prstGeom prst="ellipse">
              <a:avLst/>
            </a:prstGeom>
            <a:noFill/>
            <a:ln w="31750" algn="ctr">
              <a:solidFill>
                <a:srgbClr val="FF0000"/>
              </a:solidFill>
              <a:prstDash val="sysDot"/>
              <a:round/>
              <a:headEnd/>
              <a:tailEnd/>
            </a:ln>
          </p:spPr>
          <p:txBody>
            <a:bodyPr wrap="none" lIns="91384" tIns="45693" rIns="91384" bIns="45693" anchor="ctr"/>
            <a:lstStyle/>
            <a:p>
              <a:pPr algn="ctr" defTabSz="913888"/>
              <a:r>
                <a:rPr lang="en-US" altLang="zh-CN" sz="1200" b="1" dirty="0">
                  <a:solidFill>
                    <a:srgbClr val="C00000"/>
                  </a:solidFill>
                  <a:latin typeface="微软雅黑" panose="020B0503020204020204" pitchFamily="34" charset="-122"/>
                  <a:ea typeface="微软雅黑" panose="020B0503020204020204" pitchFamily="34" charset="-122"/>
                </a:rPr>
                <a:t>2</a:t>
              </a:r>
            </a:p>
          </p:txBody>
        </p:sp>
        <p:sp>
          <p:nvSpPr>
            <p:cNvPr id="367" name="Oval 550"/>
            <p:cNvSpPr>
              <a:spLocks noChangeArrowheads="1"/>
            </p:cNvSpPr>
            <p:nvPr/>
          </p:nvSpPr>
          <p:spPr bwMode="invGray">
            <a:xfrm>
              <a:off x="6418154" y="2006893"/>
              <a:ext cx="666991" cy="429251"/>
            </a:xfrm>
            <a:prstGeom prst="ellipse">
              <a:avLst/>
            </a:prstGeom>
            <a:noFill/>
            <a:ln w="31750" algn="ctr">
              <a:solidFill>
                <a:srgbClr val="FF0000"/>
              </a:solidFill>
              <a:prstDash val="sysDot"/>
              <a:round/>
              <a:headEnd/>
              <a:tailEnd/>
            </a:ln>
          </p:spPr>
          <p:txBody>
            <a:bodyPr wrap="none" lIns="91384" tIns="45693" rIns="91384" bIns="45693" anchor="ctr"/>
            <a:lstStyle/>
            <a:p>
              <a:pPr algn="ctr" defTabSz="913888"/>
              <a:r>
                <a:rPr lang="en-US" altLang="zh-CN" sz="1200" b="1" dirty="0">
                  <a:solidFill>
                    <a:srgbClr val="C00000"/>
                  </a:solidFill>
                  <a:latin typeface="微软雅黑" panose="020B0503020204020204" pitchFamily="34" charset="-122"/>
                  <a:ea typeface="微软雅黑" panose="020B0503020204020204" pitchFamily="34" charset="-122"/>
                </a:rPr>
                <a:t>3</a:t>
              </a:r>
            </a:p>
          </p:txBody>
        </p:sp>
        <p:sp>
          <p:nvSpPr>
            <p:cNvPr id="369" name="Line 419"/>
            <p:cNvSpPr>
              <a:spLocks noChangeShapeType="1"/>
            </p:cNvSpPr>
            <p:nvPr/>
          </p:nvSpPr>
          <p:spPr bwMode="auto">
            <a:xfrm flipH="1">
              <a:off x="9323804" y="3231485"/>
              <a:ext cx="257953" cy="396233"/>
            </a:xfrm>
            <a:prstGeom prst="line">
              <a:avLst/>
            </a:prstGeom>
            <a:noFill/>
            <a:ln w="19050">
              <a:solidFill>
                <a:srgbClr val="990000"/>
              </a:solidFill>
              <a:round/>
              <a:headEnd/>
              <a:tailEnd/>
            </a:ln>
          </p:spPr>
          <p:txBody>
            <a:bodyPr lIns="91384" tIns="45693" rIns="91384" bIns="45693"/>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370" name="Line 421"/>
            <p:cNvSpPr>
              <a:spLocks noChangeShapeType="1"/>
            </p:cNvSpPr>
            <p:nvPr/>
          </p:nvSpPr>
          <p:spPr bwMode="auto">
            <a:xfrm>
              <a:off x="9583599" y="3231482"/>
              <a:ext cx="11055" cy="383311"/>
            </a:xfrm>
            <a:prstGeom prst="line">
              <a:avLst/>
            </a:prstGeom>
            <a:noFill/>
            <a:ln w="19050">
              <a:solidFill>
                <a:srgbClr val="990000"/>
              </a:solidFill>
              <a:round/>
              <a:headEnd/>
              <a:tailEnd/>
            </a:ln>
          </p:spPr>
          <p:txBody>
            <a:bodyPr lIns="91384" tIns="45693" rIns="91384" bIns="45693"/>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371" name="Line 424"/>
            <p:cNvSpPr>
              <a:spLocks noChangeShapeType="1"/>
            </p:cNvSpPr>
            <p:nvPr/>
          </p:nvSpPr>
          <p:spPr bwMode="auto">
            <a:xfrm>
              <a:off x="9594644" y="3241534"/>
              <a:ext cx="265323" cy="364649"/>
            </a:xfrm>
            <a:prstGeom prst="line">
              <a:avLst/>
            </a:prstGeom>
            <a:noFill/>
            <a:ln w="19050">
              <a:solidFill>
                <a:srgbClr val="990000"/>
              </a:solidFill>
              <a:round/>
              <a:headEnd/>
              <a:tailEnd/>
            </a:ln>
          </p:spPr>
          <p:txBody>
            <a:bodyPr lIns="91384" tIns="45693" rIns="91384" bIns="45693"/>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372" name="Line 425"/>
            <p:cNvSpPr>
              <a:spLocks noChangeShapeType="1"/>
            </p:cNvSpPr>
            <p:nvPr/>
          </p:nvSpPr>
          <p:spPr bwMode="auto">
            <a:xfrm>
              <a:off x="9594651" y="3218560"/>
              <a:ext cx="565653" cy="396233"/>
            </a:xfrm>
            <a:prstGeom prst="line">
              <a:avLst/>
            </a:prstGeom>
            <a:noFill/>
            <a:ln w="19050">
              <a:solidFill>
                <a:srgbClr val="990000"/>
              </a:solidFill>
              <a:round/>
              <a:headEnd/>
              <a:tailEnd/>
            </a:ln>
          </p:spPr>
          <p:txBody>
            <a:bodyPr lIns="91384" tIns="45693" rIns="91384" bIns="45693"/>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373" name="Line 428"/>
            <p:cNvSpPr>
              <a:spLocks noChangeShapeType="1"/>
            </p:cNvSpPr>
            <p:nvPr/>
          </p:nvSpPr>
          <p:spPr bwMode="auto">
            <a:xfrm flipV="1">
              <a:off x="9919853" y="3666396"/>
              <a:ext cx="179953" cy="0"/>
            </a:xfrm>
            <a:prstGeom prst="line">
              <a:avLst/>
            </a:prstGeom>
            <a:noFill/>
            <a:ln w="19050">
              <a:solidFill>
                <a:srgbClr val="990000"/>
              </a:solidFill>
              <a:round/>
              <a:headEnd/>
              <a:tailEnd/>
            </a:ln>
          </p:spPr>
          <p:txBody>
            <a:bodyPr lIns="91384" tIns="45693" rIns="91384" bIns="45693"/>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374" name="Line 429"/>
            <p:cNvSpPr>
              <a:spLocks noChangeShapeType="1"/>
            </p:cNvSpPr>
            <p:nvPr/>
          </p:nvSpPr>
          <p:spPr bwMode="auto">
            <a:xfrm flipV="1">
              <a:off x="9936367" y="3709540"/>
              <a:ext cx="138188" cy="0"/>
            </a:xfrm>
            <a:prstGeom prst="line">
              <a:avLst/>
            </a:prstGeom>
            <a:noFill/>
            <a:ln w="19050">
              <a:solidFill>
                <a:srgbClr val="990000"/>
              </a:solidFill>
              <a:round/>
              <a:headEnd/>
              <a:tailEnd/>
            </a:ln>
          </p:spPr>
          <p:txBody>
            <a:bodyPr lIns="91384" tIns="45693" rIns="91384" bIns="45693"/>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375" name="Oval 430"/>
            <p:cNvSpPr>
              <a:spLocks noChangeArrowheads="1"/>
            </p:cNvSpPr>
            <p:nvPr/>
          </p:nvSpPr>
          <p:spPr bwMode="auto">
            <a:xfrm>
              <a:off x="9992179" y="3619626"/>
              <a:ext cx="40536" cy="122028"/>
            </a:xfrm>
            <a:prstGeom prst="ellipse">
              <a:avLst/>
            </a:prstGeom>
            <a:noFill/>
            <a:ln w="19050">
              <a:solidFill>
                <a:srgbClr val="990000"/>
              </a:solidFill>
              <a:round/>
              <a:headEnd/>
              <a:tailEnd/>
            </a:ln>
          </p:spPr>
          <p:txBody>
            <a:bodyPr wrap="none" lIns="78305" tIns="39152" rIns="78305" bIns="39152" anchor="ctr"/>
            <a:lstStyle/>
            <a:p>
              <a:pPr algn="ctr" defTabSz="783706" eaLnBrk="0" hangingPunct="0"/>
              <a:endParaRPr lang="en-US" altLang="zh-CN" sz="1200" dirty="0">
                <a:solidFill>
                  <a:srgbClr val="333399"/>
                </a:solidFill>
                <a:latin typeface="微软雅黑" panose="020B0503020204020204" pitchFamily="34" charset="-122"/>
                <a:ea typeface="微软雅黑" panose="020B0503020204020204" pitchFamily="34" charset="-122"/>
              </a:endParaRPr>
            </a:p>
          </p:txBody>
        </p:sp>
        <p:sp>
          <p:nvSpPr>
            <p:cNvPr id="376" name="Line 432"/>
            <p:cNvSpPr>
              <a:spLocks noChangeShapeType="1"/>
            </p:cNvSpPr>
            <p:nvPr/>
          </p:nvSpPr>
          <p:spPr bwMode="auto">
            <a:xfrm flipH="1">
              <a:off x="9823116" y="3771801"/>
              <a:ext cx="13648" cy="155952"/>
            </a:xfrm>
            <a:prstGeom prst="line">
              <a:avLst/>
            </a:prstGeom>
            <a:noFill/>
            <a:ln w="19050">
              <a:solidFill>
                <a:srgbClr val="990000"/>
              </a:solidFill>
              <a:round/>
              <a:headEnd/>
              <a:tailEnd/>
            </a:ln>
          </p:spPr>
          <p:txBody>
            <a:bodyPr lIns="91384" tIns="45693" rIns="91384" bIns="45693"/>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377" name="Line 433"/>
            <p:cNvSpPr>
              <a:spLocks noChangeShapeType="1"/>
            </p:cNvSpPr>
            <p:nvPr/>
          </p:nvSpPr>
          <p:spPr bwMode="auto">
            <a:xfrm flipH="1" flipV="1">
              <a:off x="9846285" y="3781328"/>
              <a:ext cx="161883" cy="176161"/>
            </a:xfrm>
            <a:prstGeom prst="line">
              <a:avLst/>
            </a:prstGeom>
            <a:noFill/>
            <a:ln w="19050">
              <a:solidFill>
                <a:srgbClr val="990000"/>
              </a:solidFill>
              <a:round/>
              <a:headEnd/>
              <a:tailEnd/>
            </a:ln>
          </p:spPr>
          <p:txBody>
            <a:bodyPr lIns="91384" tIns="45693" rIns="91384" bIns="45693"/>
            <a:lstStyle/>
            <a:p>
              <a:pPr algn="ctr" defTabSz="913888">
                <a:lnSpc>
                  <a:spcPct val="140000"/>
                </a:lnSpc>
                <a:buClr>
                  <a:srgbClr val="000000"/>
                </a:buClr>
                <a:buSzPct val="70000"/>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378" name="Line 434"/>
            <p:cNvSpPr>
              <a:spLocks noChangeShapeType="1"/>
            </p:cNvSpPr>
            <p:nvPr/>
          </p:nvSpPr>
          <p:spPr bwMode="auto">
            <a:xfrm flipV="1">
              <a:off x="9799175" y="3779888"/>
              <a:ext cx="350079" cy="179453"/>
            </a:xfrm>
            <a:prstGeom prst="line">
              <a:avLst/>
            </a:prstGeom>
            <a:noFill/>
            <a:ln w="19050">
              <a:solidFill>
                <a:srgbClr val="990000"/>
              </a:solidFill>
              <a:round/>
              <a:headEnd/>
              <a:tailEnd/>
            </a:ln>
          </p:spPr>
          <p:txBody>
            <a:bodyPr lIns="91384" tIns="45693" rIns="91384" bIns="45693"/>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379" name="Line 435"/>
            <p:cNvSpPr>
              <a:spLocks noChangeShapeType="1"/>
            </p:cNvSpPr>
            <p:nvPr/>
          </p:nvSpPr>
          <p:spPr bwMode="auto">
            <a:xfrm flipH="1">
              <a:off x="10012938" y="3779894"/>
              <a:ext cx="134468" cy="163313"/>
            </a:xfrm>
            <a:prstGeom prst="line">
              <a:avLst/>
            </a:prstGeom>
            <a:noFill/>
            <a:ln w="19050">
              <a:solidFill>
                <a:srgbClr val="990000"/>
              </a:solidFill>
              <a:round/>
              <a:headEnd/>
              <a:tailEnd/>
            </a:ln>
          </p:spPr>
          <p:txBody>
            <a:bodyPr lIns="91384" tIns="45693" rIns="91384" bIns="45693"/>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380" name="Line 436"/>
            <p:cNvSpPr>
              <a:spLocks noChangeShapeType="1"/>
            </p:cNvSpPr>
            <p:nvPr/>
          </p:nvSpPr>
          <p:spPr bwMode="auto">
            <a:xfrm flipH="1" flipV="1">
              <a:off x="9841531" y="3776563"/>
              <a:ext cx="375895" cy="182779"/>
            </a:xfrm>
            <a:prstGeom prst="line">
              <a:avLst/>
            </a:prstGeom>
            <a:noFill/>
            <a:ln w="19050">
              <a:solidFill>
                <a:srgbClr val="990000"/>
              </a:solidFill>
              <a:round/>
              <a:headEnd/>
              <a:tailEnd/>
            </a:ln>
          </p:spPr>
          <p:txBody>
            <a:bodyPr lIns="91384" tIns="45693" rIns="91384" bIns="45693"/>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381" name="Line 437"/>
            <p:cNvSpPr>
              <a:spLocks noChangeShapeType="1"/>
            </p:cNvSpPr>
            <p:nvPr/>
          </p:nvSpPr>
          <p:spPr bwMode="auto">
            <a:xfrm>
              <a:off x="10156618" y="3779890"/>
              <a:ext cx="18201" cy="177597"/>
            </a:xfrm>
            <a:prstGeom prst="line">
              <a:avLst/>
            </a:prstGeom>
            <a:noFill/>
            <a:ln w="19050">
              <a:solidFill>
                <a:srgbClr val="990000"/>
              </a:solidFill>
              <a:round/>
              <a:headEnd/>
              <a:tailEnd/>
            </a:ln>
          </p:spPr>
          <p:txBody>
            <a:bodyPr lIns="91384" tIns="45693" rIns="91384" bIns="45693"/>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pic>
          <p:nvPicPr>
            <p:cNvPr id="382" name="Picture 438" descr="11"/>
            <p:cNvPicPr>
              <a:picLocks noChangeAspect="1" noChangeArrowheads="1"/>
            </p:cNvPicPr>
            <p:nvPr/>
          </p:nvPicPr>
          <p:blipFill>
            <a:blip r:embed="rId6" cstate="print"/>
            <a:srcRect/>
            <a:stretch>
              <a:fillRect/>
            </a:stretch>
          </p:blipFill>
          <p:spPr bwMode="auto">
            <a:xfrm>
              <a:off x="9762325" y="3570289"/>
              <a:ext cx="200833" cy="238315"/>
            </a:xfrm>
            <a:prstGeom prst="rect">
              <a:avLst/>
            </a:prstGeom>
            <a:noFill/>
            <a:ln w="9525">
              <a:noFill/>
              <a:miter lim="800000"/>
              <a:headEnd/>
              <a:tailEnd/>
            </a:ln>
          </p:spPr>
        </p:pic>
        <p:pic>
          <p:nvPicPr>
            <p:cNvPr id="383" name="Picture 439" descr="11"/>
            <p:cNvPicPr>
              <a:picLocks noChangeAspect="1" noChangeArrowheads="1"/>
            </p:cNvPicPr>
            <p:nvPr/>
          </p:nvPicPr>
          <p:blipFill>
            <a:blip r:embed="rId7" cstate="print"/>
            <a:srcRect/>
            <a:stretch>
              <a:fillRect/>
            </a:stretch>
          </p:blipFill>
          <p:spPr bwMode="auto">
            <a:xfrm>
              <a:off x="10062643" y="3570289"/>
              <a:ext cx="198992" cy="238315"/>
            </a:xfrm>
            <a:prstGeom prst="rect">
              <a:avLst/>
            </a:prstGeom>
            <a:noFill/>
            <a:ln w="9525">
              <a:noFill/>
              <a:miter lim="800000"/>
              <a:headEnd/>
              <a:tailEnd/>
            </a:ln>
          </p:spPr>
        </p:pic>
        <p:sp>
          <p:nvSpPr>
            <p:cNvPr id="384" name="Line 451"/>
            <p:cNvSpPr>
              <a:spLocks noChangeShapeType="1"/>
            </p:cNvSpPr>
            <p:nvPr/>
          </p:nvSpPr>
          <p:spPr bwMode="auto">
            <a:xfrm flipV="1">
              <a:off x="9353056" y="3676751"/>
              <a:ext cx="171353" cy="0"/>
            </a:xfrm>
            <a:prstGeom prst="line">
              <a:avLst/>
            </a:prstGeom>
            <a:noFill/>
            <a:ln w="19050">
              <a:solidFill>
                <a:srgbClr val="990000"/>
              </a:solidFill>
              <a:round/>
              <a:headEnd/>
              <a:tailEnd/>
            </a:ln>
          </p:spPr>
          <p:txBody>
            <a:bodyPr lIns="91384" tIns="45693" rIns="91384" bIns="45693"/>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385" name="Line 452"/>
            <p:cNvSpPr>
              <a:spLocks noChangeShapeType="1"/>
            </p:cNvSpPr>
            <p:nvPr/>
          </p:nvSpPr>
          <p:spPr bwMode="auto">
            <a:xfrm>
              <a:off x="9325407" y="3720423"/>
              <a:ext cx="198992" cy="0"/>
            </a:xfrm>
            <a:prstGeom prst="line">
              <a:avLst/>
            </a:prstGeom>
            <a:noFill/>
            <a:ln w="19050">
              <a:solidFill>
                <a:srgbClr val="990000"/>
              </a:solidFill>
              <a:round/>
              <a:headEnd/>
              <a:tailEnd/>
            </a:ln>
          </p:spPr>
          <p:txBody>
            <a:bodyPr lIns="91384" tIns="45693" rIns="91384" bIns="45693"/>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pic>
          <p:nvPicPr>
            <p:cNvPr id="387" name="Picture 454" descr="11"/>
            <p:cNvPicPr>
              <a:picLocks noChangeAspect="1" noChangeArrowheads="1"/>
            </p:cNvPicPr>
            <p:nvPr/>
          </p:nvPicPr>
          <p:blipFill>
            <a:blip r:embed="rId9" cstate="print"/>
            <a:srcRect/>
            <a:stretch>
              <a:fillRect/>
            </a:stretch>
          </p:blipFill>
          <p:spPr bwMode="auto">
            <a:xfrm>
              <a:off x="9489771" y="3567421"/>
              <a:ext cx="200835" cy="241185"/>
            </a:xfrm>
            <a:prstGeom prst="rect">
              <a:avLst/>
            </a:prstGeom>
            <a:noFill/>
            <a:ln w="9525">
              <a:noFill/>
              <a:miter lim="800000"/>
              <a:headEnd/>
              <a:tailEnd/>
            </a:ln>
          </p:spPr>
        </p:pic>
        <p:pic>
          <p:nvPicPr>
            <p:cNvPr id="388" name="Picture 455" descr="11"/>
            <p:cNvPicPr>
              <a:picLocks noChangeAspect="1" noChangeArrowheads="1"/>
            </p:cNvPicPr>
            <p:nvPr/>
          </p:nvPicPr>
          <p:blipFill>
            <a:blip r:embed="rId9" cstate="print"/>
            <a:srcRect/>
            <a:stretch>
              <a:fillRect/>
            </a:stretch>
          </p:blipFill>
          <p:spPr bwMode="auto">
            <a:xfrm>
              <a:off x="9176404" y="3567421"/>
              <a:ext cx="200833" cy="241185"/>
            </a:xfrm>
            <a:prstGeom prst="rect">
              <a:avLst/>
            </a:prstGeom>
            <a:noFill/>
            <a:ln w="9525">
              <a:noFill/>
              <a:miter lim="800000"/>
              <a:headEnd/>
              <a:tailEnd/>
            </a:ln>
          </p:spPr>
        </p:pic>
        <p:sp>
          <p:nvSpPr>
            <p:cNvPr id="389" name="Text Box 457"/>
            <p:cNvSpPr txBox="1">
              <a:spLocks noChangeArrowheads="1"/>
            </p:cNvSpPr>
            <p:nvPr/>
          </p:nvSpPr>
          <p:spPr bwMode="auto">
            <a:xfrm>
              <a:off x="9024327" y="4419654"/>
              <a:ext cx="1392155" cy="633067"/>
            </a:xfrm>
            <a:prstGeom prst="rect">
              <a:avLst/>
            </a:prstGeom>
            <a:noFill/>
            <a:ln w="9525">
              <a:noFill/>
              <a:miter lim="800000"/>
              <a:headEnd/>
              <a:tailEnd/>
            </a:ln>
          </p:spPr>
          <p:txBody>
            <a:bodyPr wrap="square" lIns="78305" tIns="39152" rIns="78305" bIns="39152">
              <a:spAutoFit/>
            </a:bodyPr>
            <a:lstStyle/>
            <a:p>
              <a:pPr algn="ctr" defTabSz="783706" eaLnBrk="0" hangingPunct="0">
                <a:spcBef>
                  <a:spcPct val="50000"/>
                </a:spcBef>
              </a:pPr>
              <a:r>
                <a:rPr lang="en-US" altLang="zh-CN" sz="1200" dirty="0" smtClean="0">
                  <a:solidFill>
                    <a:srgbClr val="000000"/>
                  </a:solidFill>
                  <a:latin typeface="微软雅黑" panose="020B0503020204020204" pitchFamily="34" charset="-122"/>
                  <a:ea typeface="微软雅黑" panose="020B0503020204020204" pitchFamily="34" charset="-122"/>
                </a:rPr>
                <a:t>Unified O&amp;M management zone</a:t>
              </a:r>
              <a:endParaRPr lang="en-US" altLang="zh-CN" sz="1200" dirty="0">
                <a:solidFill>
                  <a:srgbClr val="000000"/>
                </a:solidFill>
                <a:latin typeface="微软雅黑" panose="020B0503020204020204" pitchFamily="34" charset="-122"/>
                <a:ea typeface="微软雅黑" panose="020B0503020204020204" pitchFamily="34" charset="-122"/>
              </a:endParaRPr>
            </a:p>
          </p:txBody>
        </p:sp>
        <p:pic>
          <p:nvPicPr>
            <p:cNvPr id="390" name="Picture 458" descr="07"/>
            <p:cNvPicPr>
              <a:picLocks noChangeAspect="1" noChangeArrowheads="1"/>
            </p:cNvPicPr>
            <p:nvPr/>
          </p:nvPicPr>
          <p:blipFill>
            <a:blip r:embed="rId8" cstate="print"/>
            <a:srcRect/>
            <a:stretch>
              <a:fillRect/>
            </a:stretch>
          </p:blipFill>
          <p:spPr bwMode="auto">
            <a:xfrm>
              <a:off x="9742051" y="3904791"/>
              <a:ext cx="193464" cy="310095"/>
            </a:xfrm>
            <a:prstGeom prst="rect">
              <a:avLst/>
            </a:prstGeom>
            <a:noFill/>
            <a:ln w="9525">
              <a:noFill/>
              <a:miter lim="800000"/>
              <a:headEnd/>
              <a:tailEnd/>
            </a:ln>
          </p:spPr>
        </p:pic>
        <p:pic>
          <p:nvPicPr>
            <p:cNvPr id="391" name="Picture 459" descr="07"/>
            <p:cNvPicPr>
              <a:picLocks noChangeAspect="1" noChangeArrowheads="1"/>
            </p:cNvPicPr>
            <p:nvPr/>
          </p:nvPicPr>
          <p:blipFill>
            <a:blip r:embed="rId8" cstate="print"/>
            <a:srcRect/>
            <a:stretch>
              <a:fillRect/>
            </a:stretch>
          </p:blipFill>
          <p:spPr bwMode="auto">
            <a:xfrm>
              <a:off x="9913630" y="3903352"/>
              <a:ext cx="191623" cy="311531"/>
            </a:xfrm>
            <a:prstGeom prst="rect">
              <a:avLst/>
            </a:prstGeom>
            <a:noFill/>
            <a:ln w="9525">
              <a:noFill/>
              <a:miter lim="800000"/>
              <a:headEnd/>
              <a:tailEnd/>
            </a:ln>
          </p:spPr>
        </p:pic>
        <p:pic>
          <p:nvPicPr>
            <p:cNvPr id="392" name="Picture 460" descr="07"/>
            <p:cNvPicPr>
              <a:picLocks noChangeAspect="1" noChangeArrowheads="1"/>
            </p:cNvPicPr>
            <p:nvPr/>
          </p:nvPicPr>
          <p:blipFill>
            <a:blip r:embed="rId8" cstate="print"/>
            <a:srcRect/>
            <a:stretch>
              <a:fillRect/>
            </a:stretch>
          </p:blipFill>
          <p:spPr bwMode="auto">
            <a:xfrm>
              <a:off x="10086606" y="3903352"/>
              <a:ext cx="191623" cy="311531"/>
            </a:xfrm>
            <a:prstGeom prst="rect">
              <a:avLst/>
            </a:prstGeom>
            <a:noFill/>
            <a:ln w="9525">
              <a:noFill/>
              <a:miter lim="800000"/>
              <a:headEnd/>
              <a:tailEnd/>
            </a:ln>
          </p:spPr>
        </p:pic>
        <p:pic>
          <p:nvPicPr>
            <p:cNvPr id="393" name="Picture 461" descr="09"/>
            <p:cNvPicPr>
              <a:picLocks noChangeAspect="1" noChangeArrowheads="1"/>
            </p:cNvPicPr>
            <p:nvPr/>
          </p:nvPicPr>
          <p:blipFill>
            <a:blip r:embed="rId46" cstate="print"/>
            <a:srcRect/>
            <a:stretch>
              <a:fillRect/>
            </a:stretch>
          </p:blipFill>
          <p:spPr bwMode="auto">
            <a:xfrm>
              <a:off x="9468822" y="3028421"/>
              <a:ext cx="316913" cy="302919"/>
            </a:xfrm>
            <a:prstGeom prst="rect">
              <a:avLst/>
            </a:prstGeom>
            <a:noFill/>
            <a:ln w="9525">
              <a:noFill/>
              <a:miter lim="800000"/>
              <a:headEnd/>
              <a:tailEnd/>
            </a:ln>
          </p:spPr>
        </p:pic>
        <p:pic>
          <p:nvPicPr>
            <p:cNvPr id="394" name="Picture 463" descr="KX_fang"/>
            <p:cNvPicPr>
              <a:picLocks noChangeAspect="1" noChangeArrowheads="1"/>
            </p:cNvPicPr>
            <p:nvPr/>
          </p:nvPicPr>
          <p:blipFill>
            <a:blip r:embed="rId48" cstate="print"/>
            <a:srcRect/>
            <a:stretch>
              <a:fillRect/>
            </a:stretch>
          </p:blipFill>
          <p:spPr bwMode="auto">
            <a:xfrm>
              <a:off x="9239048" y="3930859"/>
              <a:ext cx="316913" cy="288560"/>
            </a:xfrm>
            <a:prstGeom prst="rect">
              <a:avLst/>
            </a:prstGeom>
            <a:noFill/>
            <a:ln w="9525">
              <a:noFill/>
              <a:miter lim="800000"/>
              <a:headEnd/>
              <a:tailEnd/>
            </a:ln>
          </p:spPr>
        </p:pic>
        <p:sp>
          <p:nvSpPr>
            <p:cNvPr id="395" name="Oval 551"/>
            <p:cNvSpPr>
              <a:spLocks noChangeArrowheads="1"/>
            </p:cNvSpPr>
            <p:nvPr/>
          </p:nvSpPr>
          <p:spPr bwMode="invGray">
            <a:xfrm>
              <a:off x="9812073" y="2931436"/>
              <a:ext cx="666991" cy="429251"/>
            </a:xfrm>
            <a:prstGeom prst="ellipse">
              <a:avLst/>
            </a:prstGeom>
            <a:noFill/>
            <a:ln w="31750" algn="ctr">
              <a:solidFill>
                <a:srgbClr val="FF0000"/>
              </a:solidFill>
              <a:prstDash val="sysDot"/>
              <a:round/>
              <a:headEnd/>
              <a:tailEnd/>
            </a:ln>
          </p:spPr>
          <p:txBody>
            <a:bodyPr wrap="none" lIns="91384" tIns="45693" rIns="91384" bIns="45693" anchor="ctr"/>
            <a:lstStyle/>
            <a:p>
              <a:pPr algn="ctr" defTabSz="913888"/>
              <a:r>
                <a:rPr lang="en-US" altLang="zh-CN" sz="1200" b="1" dirty="0">
                  <a:solidFill>
                    <a:srgbClr val="C00000"/>
                  </a:solidFill>
                  <a:latin typeface="微软雅黑" panose="020B0503020204020204" pitchFamily="34" charset="-122"/>
                  <a:ea typeface="微软雅黑" panose="020B0503020204020204" pitchFamily="34" charset="-122"/>
                </a:rPr>
                <a:t>4</a:t>
              </a:r>
            </a:p>
          </p:txBody>
        </p:sp>
        <p:sp>
          <p:nvSpPr>
            <p:cNvPr id="396" name="Oval 552"/>
            <p:cNvSpPr>
              <a:spLocks noChangeArrowheads="1"/>
            </p:cNvSpPr>
            <p:nvPr/>
          </p:nvSpPr>
          <p:spPr bwMode="invGray">
            <a:xfrm>
              <a:off x="8967725" y="5538529"/>
              <a:ext cx="666991" cy="429251"/>
            </a:xfrm>
            <a:prstGeom prst="ellipse">
              <a:avLst/>
            </a:prstGeom>
            <a:noFill/>
            <a:ln w="31750" algn="ctr">
              <a:solidFill>
                <a:srgbClr val="FF0000"/>
              </a:solidFill>
              <a:prstDash val="sysDot"/>
              <a:round/>
              <a:headEnd/>
              <a:tailEnd/>
            </a:ln>
          </p:spPr>
          <p:txBody>
            <a:bodyPr wrap="none" lIns="91384" tIns="45693" rIns="91384" bIns="45693" anchor="ctr"/>
            <a:lstStyle/>
            <a:p>
              <a:pPr algn="ctr" defTabSz="913888"/>
              <a:r>
                <a:rPr lang="en-US" altLang="zh-CN" sz="1200" b="1" dirty="0">
                  <a:solidFill>
                    <a:srgbClr val="C00000"/>
                  </a:solidFill>
                  <a:latin typeface="微软雅黑" panose="020B0503020204020204" pitchFamily="34" charset="-122"/>
                  <a:ea typeface="微软雅黑" panose="020B0503020204020204" pitchFamily="34" charset="-122"/>
                </a:rPr>
                <a:t>5</a:t>
              </a:r>
            </a:p>
          </p:txBody>
        </p:sp>
        <p:sp>
          <p:nvSpPr>
            <p:cNvPr id="397" name="Text Box 553"/>
            <p:cNvSpPr txBox="1">
              <a:spLocks noChangeArrowheads="1"/>
            </p:cNvSpPr>
            <p:nvPr/>
          </p:nvSpPr>
          <p:spPr bwMode="auto">
            <a:xfrm>
              <a:off x="1343476" y="2084851"/>
              <a:ext cx="1152129" cy="468683"/>
            </a:xfrm>
            <a:prstGeom prst="rect">
              <a:avLst/>
            </a:prstGeom>
            <a:noFill/>
            <a:ln w="9525" algn="ctr">
              <a:noFill/>
              <a:miter lim="800000"/>
              <a:headEnd/>
              <a:tailEnd/>
            </a:ln>
          </p:spPr>
          <p:txBody>
            <a:bodyPr wrap="square" lIns="80103" tIns="40051" rIns="80103" bIns="40051">
              <a:spAutoFit/>
            </a:bodyPr>
            <a:lstStyle/>
            <a:p>
              <a:pPr algn="ctr" defTabSz="801161">
                <a:lnSpc>
                  <a:spcPct val="105000"/>
                </a:lnSpc>
                <a:buClr>
                  <a:srgbClr val="000000"/>
                </a:buClr>
                <a:buSzPct val="70000"/>
              </a:pPr>
              <a:r>
                <a:rPr lang="en-US" altLang="zh-CN" sz="1200" dirty="0" smtClean="0">
                  <a:solidFill>
                    <a:srgbClr val="000000"/>
                  </a:solidFill>
                  <a:latin typeface="微软雅黑" panose="020B0503020204020204" pitchFamily="34" charset="-122"/>
                  <a:ea typeface="微软雅黑" panose="020B0503020204020204" pitchFamily="34" charset="-122"/>
                </a:rPr>
                <a:t>External access layer</a:t>
              </a: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398" name="Text Box 555"/>
            <p:cNvSpPr txBox="1">
              <a:spLocks noChangeArrowheads="1"/>
            </p:cNvSpPr>
            <p:nvPr/>
          </p:nvSpPr>
          <p:spPr bwMode="auto">
            <a:xfrm>
              <a:off x="1492436" y="3208513"/>
              <a:ext cx="904153" cy="339417"/>
            </a:xfrm>
            <a:prstGeom prst="rect">
              <a:avLst/>
            </a:prstGeom>
            <a:noFill/>
            <a:ln w="9525" algn="ctr">
              <a:noFill/>
              <a:miter lim="800000"/>
              <a:headEnd/>
              <a:tailEnd/>
            </a:ln>
          </p:spPr>
          <p:txBody>
            <a:bodyPr wrap="none" lIns="80103" tIns="40051" rIns="80103" bIns="40051">
              <a:spAutoFit/>
            </a:bodyPr>
            <a:lstStyle/>
            <a:p>
              <a:pPr algn="ctr" defTabSz="801161">
                <a:lnSpc>
                  <a:spcPct val="140000"/>
                </a:lnSpc>
                <a:buClr>
                  <a:srgbClr val="000000"/>
                </a:buClr>
                <a:buSzPct val="70000"/>
              </a:pPr>
              <a:r>
                <a:rPr lang="en-US" altLang="zh-CN" sz="1200" dirty="0" smtClean="0">
                  <a:solidFill>
                    <a:srgbClr val="000000"/>
                  </a:solidFill>
                  <a:latin typeface="微软雅黑" panose="020B0503020204020204" pitchFamily="34" charset="-122"/>
                  <a:ea typeface="微软雅黑" panose="020B0503020204020204" pitchFamily="34" charset="-122"/>
                </a:rPr>
                <a:t>Core layer</a:t>
              </a: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399" name="Text Box 556"/>
            <p:cNvSpPr txBox="1">
              <a:spLocks noChangeArrowheads="1"/>
            </p:cNvSpPr>
            <p:nvPr/>
          </p:nvSpPr>
          <p:spPr bwMode="auto">
            <a:xfrm>
              <a:off x="1321977" y="4345527"/>
              <a:ext cx="1086229" cy="265550"/>
            </a:xfrm>
            <a:prstGeom prst="rect">
              <a:avLst/>
            </a:prstGeom>
            <a:noFill/>
            <a:ln w="9525" algn="ctr">
              <a:noFill/>
              <a:miter lim="800000"/>
              <a:headEnd/>
              <a:tailEnd/>
            </a:ln>
          </p:spPr>
          <p:txBody>
            <a:bodyPr wrap="square" lIns="80103" tIns="40051" rIns="80103" bIns="40051">
              <a:spAutoFit/>
            </a:bodyPr>
            <a:lstStyle/>
            <a:p>
              <a:pPr algn="ctr" defTabSz="801161">
                <a:buClr>
                  <a:srgbClr val="000000"/>
                </a:buClr>
                <a:buSzPct val="70000"/>
              </a:pPr>
              <a:r>
                <a:rPr lang="en-US" altLang="zh-CN" sz="1200" dirty="0" smtClean="0">
                  <a:solidFill>
                    <a:srgbClr val="000000"/>
                  </a:solidFill>
                  <a:latin typeface="微软雅黑" panose="020B0503020204020204" pitchFamily="34" charset="-122"/>
                  <a:ea typeface="微软雅黑" panose="020B0503020204020204" pitchFamily="34" charset="-122"/>
                </a:rPr>
                <a:t>Server layer</a:t>
              </a: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400" name="Text Box 557"/>
            <p:cNvSpPr txBox="1">
              <a:spLocks noChangeArrowheads="1"/>
            </p:cNvSpPr>
            <p:nvPr/>
          </p:nvSpPr>
          <p:spPr bwMode="auto">
            <a:xfrm>
              <a:off x="1432790" y="5516996"/>
              <a:ext cx="966804" cy="450216"/>
            </a:xfrm>
            <a:prstGeom prst="rect">
              <a:avLst/>
            </a:prstGeom>
            <a:noFill/>
            <a:ln w="9525" algn="ctr">
              <a:noFill/>
              <a:miter lim="800000"/>
              <a:headEnd/>
              <a:tailEnd/>
            </a:ln>
          </p:spPr>
          <p:txBody>
            <a:bodyPr wrap="square" lIns="80103" tIns="40051" rIns="80103" bIns="40051">
              <a:spAutoFit/>
            </a:bodyPr>
            <a:lstStyle/>
            <a:p>
              <a:pPr algn="ctr" defTabSz="801161">
                <a:buClr>
                  <a:srgbClr val="000000"/>
                </a:buClr>
                <a:buSzPct val="70000"/>
              </a:pPr>
              <a:r>
                <a:rPr lang="en-US" altLang="zh-CN" sz="1200" dirty="0" smtClean="0">
                  <a:solidFill>
                    <a:srgbClr val="000000"/>
                  </a:solidFill>
                  <a:latin typeface="微软雅黑" panose="020B0503020204020204" pitchFamily="34" charset="-122"/>
                  <a:ea typeface="微软雅黑" panose="020B0503020204020204" pitchFamily="34" charset="-122"/>
                </a:rPr>
                <a:t>Storage layer</a:t>
              </a: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401" name="Line 558"/>
            <p:cNvSpPr>
              <a:spLocks noChangeShapeType="1"/>
            </p:cNvSpPr>
            <p:nvPr/>
          </p:nvSpPr>
          <p:spPr bwMode="auto">
            <a:xfrm>
              <a:off x="6945109" y="3385095"/>
              <a:ext cx="2078361" cy="2871"/>
            </a:xfrm>
            <a:prstGeom prst="line">
              <a:avLst/>
            </a:prstGeom>
            <a:noFill/>
            <a:ln w="9525">
              <a:solidFill>
                <a:schemeClr val="tx1"/>
              </a:solidFill>
              <a:round/>
              <a:headEnd/>
              <a:tailEnd/>
            </a:ln>
          </p:spPr>
          <p:txBody>
            <a:bodyPr lIns="80103" tIns="40051" rIns="80103" bIns="40051"/>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447" name="Line 608"/>
            <p:cNvSpPr>
              <a:spLocks noChangeShapeType="1"/>
            </p:cNvSpPr>
            <p:nvPr/>
          </p:nvSpPr>
          <p:spPr bwMode="auto">
            <a:xfrm>
              <a:off x="7320988" y="2839551"/>
              <a:ext cx="756497" cy="1222680"/>
            </a:xfrm>
            <a:prstGeom prst="line">
              <a:avLst/>
            </a:prstGeom>
            <a:noFill/>
            <a:ln w="9525">
              <a:solidFill>
                <a:schemeClr val="tx1"/>
              </a:solidFill>
              <a:round/>
              <a:headEnd/>
              <a:tailEnd/>
            </a:ln>
          </p:spPr>
          <p:txBody>
            <a:bodyPr lIns="80103" tIns="40051" rIns="80103" bIns="40051"/>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448" name="Line 609"/>
            <p:cNvSpPr>
              <a:spLocks noChangeShapeType="1"/>
            </p:cNvSpPr>
            <p:nvPr/>
          </p:nvSpPr>
          <p:spPr bwMode="auto">
            <a:xfrm>
              <a:off x="7794184" y="2795772"/>
              <a:ext cx="764181" cy="1266459"/>
            </a:xfrm>
            <a:prstGeom prst="line">
              <a:avLst/>
            </a:prstGeom>
            <a:noFill/>
            <a:ln w="9525">
              <a:solidFill>
                <a:schemeClr val="tx1"/>
              </a:solidFill>
              <a:round/>
              <a:headEnd/>
              <a:tailEnd/>
            </a:ln>
          </p:spPr>
          <p:txBody>
            <a:bodyPr lIns="80103" tIns="40051" rIns="80103" bIns="40051"/>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449" name="Line 656"/>
            <p:cNvSpPr>
              <a:spLocks noChangeShapeType="1"/>
            </p:cNvSpPr>
            <p:nvPr/>
          </p:nvSpPr>
          <p:spPr bwMode="auto">
            <a:xfrm>
              <a:off x="10442209" y="5750997"/>
              <a:ext cx="154772" cy="0"/>
            </a:xfrm>
            <a:prstGeom prst="line">
              <a:avLst/>
            </a:prstGeom>
            <a:noFill/>
            <a:ln w="9525">
              <a:solidFill>
                <a:schemeClr val="tx1"/>
              </a:solidFill>
              <a:round/>
              <a:headEnd/>
              <a:tailEnd/>
            </a:ln>
          </p:spPr>
          <p:txBody>
            <a:bodyPr lIns="80103" tIns="40051" rIns="80103" bIns="40051"/>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450" name="Line 657"/>
            <p:cNvSpPr>
              <a:spLocks noChangeShapeType="1"/>
            </p:cNvSpPr>
            <p:nvPr/>
          </p:nvSpPr>
          <p:spPr bwMode="auto">
            <a:xfrm flipV="1">
              <a:off x="10597345" y="2279657"/>
              <a:ext cx="0" cy="3462728"/>
            </a:xfrm>
            <a:prstGeom prst="line">
              <a:avLst/>
            </a:prstGeom>
            <a:noFill/>
            <a:ln w="9525">
              <a:solidFill>
                <a:schemeClr val="tx1"/>
              </a:solidFill>
              <a:round/>
              <a:headEnd/>
              <a:tailEnd/>
            </a:ln>
          </p:spPr>
          <p:txBody>
            <a:bodyPr lIns="80103" tIns="40051" rIns="80103" bIns="40051"/>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451" name="Line 658"/>
            <p:cNvSpPr>
              <a:spLocks noChangeShapeType="1"/>
            </p:cNvSpPr>
            <p:nvPr/>
          </p:nvSpPr>
          <p:spPr bwMode="auto">
            <a:xfrm flipH="1">
              <a:off x="10165826" y="2279656"/>
              <a:ext cx="431149" cy="0"/>
            </a:xfrm>
            <a:prstGeom prst="line">
              <a:avLst/>
            </a:prstGeom>
            <a:noFill/>
            <a:ln w="9525">
              <a:solidFill>
                <a:schemeClr val="tx1"/>
              </a:solidFill>
              <a:round/>
              <a:headEnd/>
              <a:tailEnd/>
            </a:ln>
          </p:spPr>
          <p:txBody>
            <a:bodyPr lIns="80103" tIns="40051" rIns="80103" bIns="40051"/>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455" name="Text Box 662"/>
            <p:cNvSpPr txBox="1">
              <a:spLocks noChangeArrowheads="1"/>
            </p:cNvSpPr>
            <p:nvPr/>
          </p:nvSpPr>
          <p:spPr bwMode="auto">
            <a:xfrm>
              <a:off x="2476334" y="5697166"/>
              <a:ext cx="668319" cy="339417"/>
            </a:xfrm>
            <a:prstGeom prst="rect">
              <a:avLst/>
            </a:prstGeom>
            <a:noFill/>
            <a:ln w="9525" algn="ctr">
              <a:noFill/>
              <a:miter lim="800000"/>
              <a:headEnd/>
              <a:tailEnd/>
            </a:ln>
          </p:spPr>
          <p:txBody>
            <a:bodyPr wrap="none" lIns="80103" tIns="40051" rIns="80103" bIns="40051">
              <a:spAutoFit/>
            </a:bodyPr>
            <a:lstStyle/>
            <a:p>
              <a:pPr algn="ctr" defTabSz="801161">
                <a:lnSpc>
                  <a:spcPct val="140000"/>
                </a:lnSpc>
                <a:buClr>
                  <a:srgbClr val="000000"/>
                </a:buClr>
                <a:buSzPct val="70000"/>
              </a:pPr>
              <a:r>
                <a:rPr lang="en-US" altLang="zh-CN" sz="1200" dirty="0">
                  <a:solidFill>
                    <a:srgbClr val="000000"/>
                  </a:solidFill>
                  <a:latin typeface="微软雅黑" panose="020B0503020204020204" pitchFamily="34" charset="-122"/>
                  <a:ea typeface="微软雅黑" panose="020B0503020204020204" pitchFamily="34" charset="-122"/>
                </a:rPr>
                <a:t>IP SAN</a:t>
              </a:r>
            </a:p>
          </p:txBody>
        </p:sp>
        <p:sp>
          <p:nvSpPr>
            <p:cNvPr id="465" name="Line 672"/>
            <p:cNvSpPr>
              <a:spLocks noChangeShapeType="1"/>
            </p:cNvSpPr>
            <p:nvPr/>
          </p:nvSpPr>
          <p:spPr bwMode="auto">
            <a:xfrm flipH="1">
              <a:off x="3490010" y="5350116"/>
              <a:ext cx="2380" cy="583235"/>
            </a:xfrm>
            <a:prstGeom prst="line">
              <a:avLst/>
            </a:prstGeom>
            <a:noFill/>
            <a:ln w="9525">
              <a:solidFill>
                <a:schemeClr val="tx1"/>
              </a:solidFill>
              <a:round/>
              <a:headEnd/>
              <a:tailEnd/>
            </a:ln>
          </p:spPr>
          <p:txBody>
            <a:bodyPr lIns="80103" tIns="40051" rIns="80103" bIns="40051"/>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466" name="Line 673"/>
            <p:cNvSpPr>
              <a:spLocks noChangeShapeType="1"/>
            </p:cNvSpPr>
            <p:nvPr/>
          </p:nvSpPr>
          <p:spPr bwMode="auto">
            <a:xfrm flipV="1">
              <a:off x="3504294" y="5357261"/>
              <a:ext cx="1766428" cy="271383"/>
            </a:xfrm>
            <a:prstGeom prst="line">
              <a:avLst/>
            </a:prstGeom>
            <a:noFill/>
            <a:ln w="9525">
              <a:solidFill>
                <a:schemeClr val="tx1"/>
              </a:solidFill>
              <a:round/>
              <a:headEnd/>
              <a:tailEnd/>
            </a:ln>
          </p:spPr>
          <p:txBody>
            <a:bodyPr lIns="80103" tIns="40051" rIns="80103" bIns="40051"/>
            <a:lstStyle/>
            <a:p>
              <a:pPr algn="ctr" defTabSz="913888">
                <a:lnSpc>
                  <a:spcPct val="140000"/>
                </a:lnSpc>
                <a:buClr>
                  <a:srgbClr val="000000"/>
                </a:buClr>
                <a:buSzPct val="70000"/>
              </a:pPr>
              <a:endParaRPr lang="en-US" altLang="zh-CN" sz="1200" dirty="0">
                <a:solidFill>
                  <a:srgbClr val="000000"/>
                </a:solidFill>
                <a:latin typeface="微软雅黑" panose="020B0503020204020204" pitchFamily="34" charset="-122"/>
                <a:ea typeface="微软雅黑" panose="020B0503020204020204" pitchFamily="34" charset="-122"/>
              </a:endParaRPr>
            </a:p>
          </p:txBody>
        </p:sp>
        <p:pic>
          <p:nvPicPr>
            <p:cNvPr id="468" name="Picture 675"/>
            <p:cNvPicPr>
              <a:picLocks noChangeArrowheads="1"/>
            </p:cNvPicPr>
            <p:nvPr/>
          </p:nvPicPr>
          <p:blipFill>
            <a:blip r:embed="rId49" cstate="print"/>
            <a:srcRect/>
            <a:stretch>
              <a:fillRect/>
            </a:stretch>
          </p:blipFill>
          <p:spPr bwMode="auto">
            <a:xfrm>
              <a:off x="5539269" y="2386454"/>
              <a:ext cx="270849" cy="274204"/>
            </a:xfrm>
            <a:prstGeom prst="rect">
              <a:avLst/>
            </a:prstGeom>
            <a:noFill/>
            <a:ln w="12700">
              <a:noFill/>
              <a:miter lim="800000"/>
              <a:headEnd/>
              <a:tailEnd/>
            </a:ln>
          </p:spPr>
        </p:pic>
        <p:pic>
          <p:nvPicPr>
            <p:cNvPr id="474" name="Picture 681"/>
            <p:cNvPicPr>
              <a:picLocks noChangeArrowheads="1"/>
            </p:cNvPicPr>
            <p:nvPr/>
          </p:nvPicPr>
          <p:blipFill>
            <a:blip r:embed="rId49" cstate="print"/>
            <a:srcRect/>
            <a:stretch>
              <a:fillRect/>
            </a:stretch>
          </p:blipFill>
          <p:spPr bwMode="auto">
            <a:xfrm>
              <a:off x="6386917" y="3870053"/>
              <a:ext cx="270849" cy="274204"/>
            </a:xfrm>
            <a:prstGeom prst="rect">
              <a:avLst/>
            </a:prstGeom>
            <a:noFill/>
            <a:ln w="12700">
              <a:noFill/>
              <a:miter lim="800000"/>
              <a:headEnd/>
              <a:tailEnd/>
            </a:ln>
          </p:spPr>
        </p:pic>
        <p:pic>
          <p:nvPicPr>
            <p:cNvPr id="475" name="Picture 682"/>
            <p:cNvPicPr>
              <a:picLocks noChangeArrowheads="1"/>
            </p:cNvPicPr>
            <p:nvPr/>
          </p:nvPicPr>
          <p:blipFill>
            <a:blip r:embed="rId49" cstate="print"/>
            <a:srcRect/>
            <a:stretch>
              <a:fillRect/>
            </a:stretch>
          </p:blipFill>
          <p:spPr bwMode="auto">
            <a:xfrm>
              <a:off x="6813629" y="3861438"/>
              <a:ext cx="270849" cy="274204"/>
            </a:xfrm>
            <a:prstGeom prst="rect">
              <a:avLst/>
            </a:prstGeom>
            <a:noFill/>
            <a:ln w="12700">
              <a:noFill/>
              <a:miter lim="800000"/>
              <a:headEnd/>
              <a:tailEnd/>
            </a:ln>
          </p:spPr>
        </p:pic>
        <p:pic>
          <p:nvPicPr>
            <p:cNvPr id="476" name="Picture 683"/>
            <p:cNvPicPr>
              <a:picLocks noChangeArrowheads="1"/>
            </p:cNvPicPr>
            <p:nvPr/>
          </p:nvPicPr>
          <p:blipFill>
            <a:blip r:embed="rId49" cstate="print"/>
            <a:srcRect/>
            <a:stretch>
              <a:fillRect/>
            </a:stretch>
          </p:blipFill>
          <p:spPr bwMode="auto">
            <a:xfrm>
              <a:off x="2731270" y="4058297"/>
              <a:ext cx="270849" cy="274204"/>
            </a:xfrm>
            <a:prstGeom prst="rect">
              <a:avLst/>
            </a:prstGeom>
            <a:noFill/>
            <a:ln w="12700">
              <a:noFill/>
              <a:miter lim="800000"/>
              <a:headEnd/>
              <a:tailEnd/>
            </a:ln>
          </p:spPr>
        </p:pic>
        <p:pic>
          <p:nvPicPr>
            <p:cNvPr id="477" name="Picture 684"/>
            <p:cNvPicPr>
              <a:picLocks noChangeArrowheads="1"/>
            </p:cNvPicPr>
            <p:nvPr/>
          </p:nvPicPr>
          <p:blipFill>
            <a:blip r:embed="rId49" cstate="print"/>
            <a:srcRect/>
            <a:stretch>
              <a:fillRect/>
            </a:stretch>
          </p:blipFill>
          <p:spPr bwMode="auto">
            <a:xfrm>
              <a:off x="3151365" y="4058297"/>
              <a:ext cx="270849" cy="274204"/>
            </a:xfrm>
            <a:prstGeom prst="rect">
              <a:avLst/>
            </a:prstGeom>
            <a:noFill/>
            <a:ln w="12700">
              <a:noFill/>
              <a:miter lim="800000"/>
              <a:headEnd/>
              <a:tailEnd/>
            </a:ln>
          </p:spPr>
        </p:pic>
        <p:sp>
          <p:nvSpPr>
            <p:cNvPr id="478" name="Rectangle 685"/>
            <p:cNvSpPr>
              <a:spLocks noChangeArrowheads="1"/>
            </p:cNvSpPr>
            <p:nvPr/>
          </p:nvSpPr>
          <p:spPr bwMode="auto">
            <a:xfrm>
              <a:off x="1424930" y="1895549"/>
              <a:ext cx="9407897" cy="4191209"/>
            </a:xfrm>
            <a:prstGeom prst="rect">
              <a:avLst/>
            </a:prstGeom>
            <a:noFill/>
            <a:ln w="25400" algn="ctr">
              <a:solidFill>
                <a:schemeClr val="tx1"/>
              </a:solidFill>
              <a:miter lim="800000"/>
              <a:headEnd/>
              <a:tailEnd/>
            </a:ln>
          </p:spPr>
          <p:txBody>
            <a:bodyPr wrap="none" lIns="80103" tIns="40051" rIns="80103" bIns="40051" anchor="ctr"/>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pic>
          <p:nvPicPr>
            <p:cNvPr id="85" name="Picture 57" descr="05"/>
            <p:cNvPicPr>
              <a:picLocks noChangeAspect="1" noChangeArrowheads="1"/>
            </p:cNvPicPr>
            <p:nvPr/>
          </p:nvPicPr>
          <p:blipFill>
            <a:blip r:embed="rId50" cstate="print"/>
            <a:srcRect/>
            <a:stretch>
              <a:fillRect/>
            </a:stretch>
          </p:blipFill>
          <p:spPr bwMode="auto">
            <a:xfrm>
              <a:off x="2666777" y="2249127"/>
              <a:ext cx="429307" cy="259848"/>
            </a:xfrm>
            <a:prstGeom prst="rect">
              <a:avLst/>
            </a:prstGeom>
            <a:noFill/>
            <a:ln w="9525">
              <a:noFill/>
              <a:miter lim="800000"/>
              <a:headEnd/>
              <a:tailEnd/>
            </a:ln>
          </p:spPr>
        </p:pic>
        <p:pic>
          <p:nvPicPr>
            <p:cNvPr id="86" name="Picture 59" descr="05"/>
            <p:cNvPicPr>
              <a:picLocks noChangeAspect="1" noChangeArrowheads="1"/>
            </p:cNvPicPr>
            <p:nvPr/>
          </p:nvPicPr>
          <p:blipFill>
            <a:blip r:embed="rId50" cstate="print"/>
            <a:srcRect/>
            <a:stretch>
              <a:fillRect/>
            </a:stretch>
          </p:blipFill>
          <p:spPr bwMode="auto">
            <a:xfrm>
              <a:off x="3123721" y="2249127"/>
              <a:ext cx="429307" cy="259848"/>
            </a:xfrm>
            <a:prstGeom prst="rect">
              <a:avLst/>
            </a:prstGeom>
            <a:noFill/>
            <a:ln w="9525">
              <a:noFill/>
              <a:miter lim="800000"/>
              <a:headEnd/>
              <a:tailEnd/>
            </a:ln>
          </p:spPr>
        </p:pic>
        <p:sp>
          <p:nvSpPr>
            <p:cNvPr id="89" name="Text Box 62"/>
            <p:cNvSpPr txBox="1">
              <a:spLocks noChangeArrowheads="1"/>
            </p:cNvSpPr>
            <p:nvPr/>
          </p:nvSpPr>
          <p:spPr bwMode="auto">
            <a:xfrm>
              <a:off x="2619119" y="1540460"/>
              <a:ext cx="875156" cy="339441"/>
            </a:xfrm>
            <a:prstGeom prst="rect">
              <a:avLst/>
            </a:prstGeom>
            <a:noFill/>
            <a:ln w="9525" algn="ctr">
              <a:noFill/>
              <a:miter lim="800000"/>
              <a:headEnd/>
              <a:tailEnd/>
            </a:ln>
          </p:spPr>
          <p:txBody>
            <a:bodyPr wrap="none" lIns="80127" tIns="40063" rIns="80127" bIns="40063">
              <a:spAutoFit/>
            </a:bodyPr>
            <a:lstStyle/>
            <a:p>
              <a:pPr defTabSz="801161">
                <a:lnSpc>
                  <a:spcPct val="140000"/>
                </a:lnSpc>
                <a:buClr>
                  <a:srgbClr val="000000"/>
                </a:buClr>
                <a:buSzPct val="70000"/>
              </a:pPr>
              <a:r>
                <a:rPr lang="en-US" altLang="zh-CN" sz="1200" dirty="0">
                  <a:solidFill>
                    <a:srgbClr val="000000"/>
                  </a:solidFill>
                  <a:latin typeface="微软雅黑" panose="020B0503020204020204" pitchFamily="34" charset="-122"/>
                  <a:ea typeface="微软雅黑" panose="020B0503020204020204" pitchFamily="34" charset="-122"/>
                </a:rPr>
                <a:t>SDH/VPN</a:t>
              </a:r>
            </a:p>
          </p:txBody>
        </p:sp>
        <p:pic>
          <p:nvPicPr>
            <p:cNvPr id="91" name="Picture 65" descr="05"/>
            <p:cNvPicPr>
              <a:picLocks noChangeAspect="1" noChangeArrowheads="1"/>
            </p:cNvPicPr>
            <p:nvPr/>
          </p:nvPicPr>
          <p:blipFill>
            <a:blip r:embed="rId50" cstate="print"/>
            <a:srcRect/>
            <a:stretch>
              <a:fillRect/>
            </a:stretch>
          </p:blipFill>
          <p:spPr bwMode="auto">
            <a:xfrm>
              <a:off x="3772289" y="2249127"/>
              <a:ext cx="429307" cy="259848"/>
            </a:xfrm>
            <a:prstGeom prst="rect">
              <a:avLst/>
            </a:prstGeom>
            <a:noFill/>
            <a:ln w="9525">
              <a:noFill/>
              <a:miter lim="800000"/>
              <a:headEnd/>
              <a:tailEnd/>
            </a:ln>
          </p:spPr>
        </p:pic>
        <p:pic>
          <p:nvPicPr>
            <p:cNvPr id="92" name="Picture 66" descr="05"/>
            <p:cNvPicPr>
              <a:picLocks noChangeAspect="1" noChangeArrowheads="1"/>
            </p:cNvPicPr>
            <p:nvPr/>
          </p:nvPicPr>
          <p:blipFill>
            <a:blip r:embed="rId50" cstate="print"/>
            <a:srcRect/>
            <a:stretch>
              <a:fillRect/>
            </a:stretch>
          </p:blipFill>
          <p:spPr bwMode="auto">
            <a:xfrm>
              <a:off x="4229233" y="2249127"/>
              <a:ext cx="429307" cy="259848"/>
            </a:xfrm>
            <a:prstGeom prst="rect">
              <a:avLst/>
            </a:prstGeom>
            <a:noFill/>
            <a:ln w="9525">
              <a:noFill/>
              <a:miter lim="800000"/>
              <a:headEnd/>
              <a:tailEnd/>
            </a:ln>
          </p:spPr>
        </p:pic>
        <p:pic>
          <p:nvPicPr>
            <p:cNvPr id="97" name="Picture 82" descr="05"/>
            <p:cNvPicPr>
              <a:picLocks noChangeAspect="1" noChangeArrowheads="1"/>
            </p:cNvPicPr>
            <p:nvPr/>
          </p:nvPicPr>
          <p:blipFill>
            <a:blip r:embed="rId50" cstate="print"/>
            <a:srcRect/>
            <a:stretch>
              <a:fillRect/>
            </a:stretch>
          </p:blipFill>
          <p:spPr bwMode="auto">
            <a:xfrm>
              <a:off x="5452664" y="2065635"/>
              <a:ext cx="429307" cy="259848"/>
            </a:xfrm>
            <a:prstGeom prst="rect">
              <a:avLst/>
            </a:prstGeom>
            <a:noFill/>
            <a:ln w="9525">
              <a:noFill/>
              <a:miter lim="800000"/>
              <a:headEnd/>
              <a:tailEnd/>
            </a:ln>
          </p:spPr>
        </p:pic>
        <p:sp>
          <p:nvSpPr>
            <p:cNvPr id="481" name="Line 99"/>
            <p:cNvSpPr>
              <a:spLocks noChangeShapeType="1"/>
            </p:cNvSpPr>
            <p:nvPr/>
          </p:nvSpPr>
          <p:spPr bwMode="auto">
            <a:xfrm>
              <a:off x="6107691" y="1965022"/>
              <a:ext cx="0" cy="539844"/>
            </a:xfrm>
            <a:prstGeom prst="line">
              <a:avLst/>
            </a:prstGeom>
            <a:noFill/>
            <a:ln w="9525">
              <a:solidFill>
                <a:schemeClr val="tx1"/>
              </a:solidFill>
              <a:round/>
              <a:headEnd/>
              <a:tailEnd/>
            </a:ln>
          </p:spPr>
          <p:txBody>
            <a:bodyPr lIns="80103" tIns="40051" rIns="80103" bIns="40051"/>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pic>
          <p:nvPicPr>
            <p:cNvPr id="98" name="Picture 83" descr="05"/>
            <p:cNvPicPr>
              <a:picLocks noChangeAspect="1" noChangeArrowheads="1"/>
            </p:cNvPicPr>
            <p:nvPr/>
          </p:nvPicPr>
          <p:blipFill>
            <a:blip r:embed="rId50" cstate="print"/>
            <a:srcRect/>
            <a:stretch>
              <a:fillRect/>
            </a:stretch>
          </p:blipFill>
          <p:spPr bwMode="auto">
            <a:xfrm>
              <a:off x="5909608" y="2065635"/>
              <a:ext cx="429307" cy="259848"/>
            </a:xfrm>
            <a:prstGeom prst="rect">
              <a:avLst/>
            </a:prstGeom>
            <a:noFill/>
            <a:ln w="9525">
              <a:noFill/>
              <a:miter lim="800000"/>
              <a:headEnd/>
              <a:tailEnd/>
            </a:ln>
          </p:spPr>
        </p:pic>
        <p:pic>
          <p:nvPicPr>
            <p:cNvPr id="469" name="Picture 676"/>
            <p:cNvPicPr>
              <a:picLocks noChangeArrowheads="1"/>
            </p:cNvPicPr>
            <p:nvPr/>
          </p:nvPicPr>
          <p:blipFill>
            <a:blip r:embed="rId49" cstate="print"/>
            <a:srcRect/>
            <a:stretch>
              <a:fillRect/>
            </a:stretch>
          </p:blipFill>
          <p:spPr bwMode="auto">
            <a:xfrm>
              <a:off x="5987933" y="2377841"/>
              <a:ext cx="270849" cy="274204"/>
            </a:xfrm>
            <a:prstGeom prst="rect">
              <a:avLst/>
            </a:prstGeom>
            <a:noFill/>
            <a:ln w="12700">
              <a:noFill/>
              <a:miter lim="800000"/>
              <a:headEnd/>
              <a:tailEnd/>
            </a:ln>
          </p:spPr>
        </p:pic>
        <p:sp>
          <p:nvSpPr>
            <p:cNvPr id="483" name="Line 170"/>
            <p:cNvSpPr>
              <a:spLocks noChangeShapeType="1"/>
            </p:cNvSpPr>
            <p:nvPr/>
          </p:nvSpPr>
          <p:spPr bwMode="auto">
            <a:xfrm>
              <a:off x="7760408" y="2192206"/>
              <a:ext cx="0" cy="431876"/>
            </a:xfrm>
            <a:prstGeom prst="line">
              <a:avLst/>
            </a:prstGeom>
            <a:noFill/>
            <a:ln w="9525">
              <a:solidFill>
                <a:schemeClr val="tx1"/>
              </a:solidFill>
              <a:round/>
              <a:headEnd/>
              <a:tailEnd/>
            </a:ln>
          </p:spPr>
          <p:txBody>
            <a:bodyPr lIns="80103" tIns="40051" rIns="80103" bIns="40051"/>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pic>
          <p:nvPicPr>
            <p:cNvPr id="111" name="Picture 123" descr="05"/>
            <p:cNvPicPr>
              <a:picLocks noChangeAspect="1" noChangeArrowheads="1"/>
            </p:cNvPicPr>
            <p:nvPr/>
          </p:nvPicPr>
          <p:blipFill>
            <a:blip r:embed="rId50" cstate="print"/>
            <a:srcRect/>
            <a:stretch>
              <a:fillRect/>
            </a:stretch>
          </p:blipFill>
          <p:spPr bwMode="auto">
            <a:xfrm>
              <a:off x="7133041" y="1963677"/>
              <a:ext cx="429307" cy="259848"/>
            </a:xfrm>
            <a:prstGeom prst="rect">
              <a:avLst/>
            </a:prstGeom>
            <a:noFill/>
            <a:ln w="9525">
              <a:noFill/>
              <a:miter lim="800000"/>
              <a:headEnd/>
              <a:tailEnd/>
            </a:ln>
          </p:spPr>
        </p:pic>
        <p:pic>
          <p:nvPicPr>
            <p:cNvPr id="112" name="Picture 124" descr="05"/>
            <p:cNvPicPr>
              <a:picLocks noChangeAspect="1" noChangeArrowheads="1"/>
            </p:cNvPicPr>
            <p:nvPr/>
          </p:nvPicPr>
          <p:blipFill>
            <a:blip r:embed="rId50" cstate="print"/>
            <a:srcRect/>
            <a:stretch>
              <a:fillRect/>
            </a:stretch>
          </p:blipFill>
          <p:spPr bwMode="auto">
            <a:xfrm>
              <a:off x="7589985" y="1963677"/>
              <a:ext cx="429307" cy="259848"/>
            </a:xfrm>
            <a:prstGeom prst="rect">
              <a:avLst/>
            </a:prstGeom>
            <a:noFill/>
            <a:ln w="9525">
              <a:noFill/>
              <a:miter lim="800000"/>
              <a:headEnd/>
              <a:tailEnd/>
            </a:ln>
          </p:spPr>
        </p:pic>
        <p:pic>
          <p:nvPicPr>
            <p:cNvPr id="470" name="Picture 677"/>
            <p:cNvPicPr>
              <a:picLocks noChangeArrowheads="1"/>
            </p:cNvPicPr>
            <p:nvPr/>
          </p:nvPicPr>
          <p:blipFill>
            <a:blip r:embed="rId49" cstate="print"/>
            <a:srcRect/>
            <a:stretch>
              <a:fillRect/>
            </a:stretch>
          </p:blipFill>
          <p:spPr bwMode="auto">
            <a:xfrm>
              <a:off x="7197537" y="2268109"/>
              <a:ext cx="270849" cy="274204"/>
            </a:xfrm>
            <a:prstGeom prst="rect">
              <a:avLst/>
            </a:prstGeom>
            <a:noFill/>
            <a:ln w="12700">
              <a:noFill/>
              <a:miter lim="800000"/>
              <a:headEnd/>
              <a:tailEnd/>
            </a:ln>
          </p:spPr>
        </p:pic>
        <p:pic>
          <p:nvPicPr>
            <p:cNvPr id="471" name="Picture 678"/>
            <p:cNvPicPr>
              <a:picLocks noChangeArrowheads="1"/>
            </p:cNvPicPr>
            <p:nvPr/>
          </p:nvPicPr>
          <p:blipFill>
            <a:blip r:embed="rId49" cstate="print"/>
            <a:srcRect/>
            <a:stretch>
              <a:fillRect/>
            </a:stretch>
          </p:blipFill>
          <p:spPr bwMode="auto">
            <a:xfrm>
              <a:off x="7657254" y="2268109"/>
              <a:ext cx="270849" cy="274204"/>
            </a:xfrm>
            <a:prstGeom prst="rect">
              <a:avLst/>
            </a:prstGeom>
            <a:noFill/>
            <a:ln w="12700">
              <a:noFill/>
              <a:miter lim="800000"/>
              <a:headEnd/>
              <a:tailEnd/>
            </a:ln>
          </p:spPr>
        </p:pic>
        <p:pic>
          <p:nvPicPr>
            <p:cNvPr id="472" name="Picture 679"/>
            <p:cNvPicPr>
              <a:picLocks noChangeArrowheads="1"/>
            </p:cNvPicPr>
            <p:nvPr/>
          </p:nvPicPr>
          <p:blipFill>
            <a:blip r:embed="rId49" cstate="print"/>
            <a:srcRect/>
            <a:stretch>
              <a:fillRect/>
            </a:stretch>
          </p:blipFill>
          <p:spPr bwMode="auto">
            <a:xfrm>
              <a:off x="7197537" y="2581147"/>
              <a:ext cx="270849" cy="274204"/>
            </a:xfrm>
            <a:prstGeom prst="rect">
              <a:avLst/>
            </a:prstGeom>
            <a:noFill/>
            <a:ln w="12700">
              <a:noFill/>
              <a:miter lim="800000"/>
              <a:headEnd/>
              <a:tailEnd/>
            </a:ln>
          </p:spPr>
        </p:pic>
        <p:pic>
          <p:nvPicPr>
            <p:cNvPr id="473" name="Picture 680"/>
            <p:cNvPicPr>
              <a:picLocks noChangeArrowheads="1"/>
            </p:cNvPicPr>
            <p:nvPr/>
          </p:nvPicPr>
          <p:blipFill>
            <a:blip r:embed="rId49" cstate="print"/>
            <a:srcRect/>
            <a:stretch>
              <a:fillRect/>
            </a:stretch>
          </p:blipFill>
          <p:spPr bwMode="auto">
            <a:xfrm>
              <a:off x="7657254" y="2581147"/>
              <a:ext cx="270849" cy="274204"/>
            </a:xfrm>
            <a:prstGeom prst="rect">
              <a:avLst/>
            </a:prstGeom>
            <a:noFill/>
            <a:ln w="12700">
              <a:noFill/>
              <a:miter lim="800000"/>
              <a:headEnd/>
              <a:tailEnd/>
            </a:ln>
          </p:spPr>
        </p:pic>
        <p:sp>
          <p:nvSpPr>
            <p:cNvPr id="484" name="Oval 430"/>
            <p:cNvSpPr>
              <a:spLocks noChangeArrowheads="1"/>
            </p:cNvSpPr>
            <p:nvPr/>
          </p:nvSpPr>
          <p:spPr bwMode="auto">
            <a:xfrm>
              <a:off x="9411305" y="3636290"/>
              <a:ext cx="40536" cy="122028"/>
            </a:xfrm>
            <a:prstGeom prst="ellipse">
              <a:avLst/>
            </a:prstGeom>
            <a:noFill/>
            <a:ln w="19050">
              <a:solidFill>
                <a:srgbClr val="990000"/>
              </a:solidFill>
              <a:round/>
              <a:headEnd/>
              <a:tailEnd/>
            </a:ln>
          </p:spPr>
          <p:txBody>
            <a:bodyPr wrap="none" lIns="78305" tIns="39152" rIns="78305" bIns="39152" anchor="ctr"/>
            <a:lstStyle/>
            <a:p>
              <a:pPr algn="ctr" defTabSz="783706" eaLnBrk="0" hangingPunct="0"/>
              <a:endParaRPr lang="en-US" altLang="zh-CN" sz="1200" dirty="0">
                <a:solidFill>
                  <a:srgbClr val="333399"/>
                </a:solidFill>
                <a:latin typeface="微软雅黑" panose="020B0503020204020204" pitchFamily="34" charset="-122"/>
                <a:ea typeface="微软雅黑" panose="020B0503020204020204" pitchFamily="34" charset="-122"/>
              </a:endParaRPr>
            </a:p>
          </p:txBody>
        </p:sp>
        <p:grpSp>
          <p:nvGrpSpPr>
            <p:cNvPr id="9" name="Group 663"/>
            <p:cNvGrpSpPr>
              <a:grpSpLocks noChangeAspect="1"/>
            </p:cNvGrpSpPr>
            <p:nvPr/>
          </p:nvGrpSpPr>
          <p:grpSpPr bwMode="auto">
            <a:xfrm>
              <a:off x="3317195" y="5529912"/>
              <a:ext cx="407196" cy="206731"/>
              <a:chOff x="2138" y="1507"/>
              <a:chExt cx="498" cy="521"/>
            </a:xfrm>
          </p:grpSpPr>
          <p:sp>
            <p:nvSpPr>
              <p:cNvPr id="457" name="Freeform 664"/>
              <p:cNvSpPr>
                <a:spLocks noChangeAspect="1"/>
              </p:cNvSpPr>
              <p:nvPr/>
            </p:nvSpPr>
            <p:spPr bwMode="auto">
              <a:xfrm>
                <a:off x="2550" y="1575"/>
                <a:ext cx="86" cy="453"/>
              </a:xfrm>
              <a:custGeom>
                <a:avLst/>
                <a:gdLst>
                  <a:gd name="T0" fmla="*/ 22020096 w 43"/>
                  <a:gd name="T1" fmla="*/ 3246687 h 226"/>
                  <a:gd name="T2" fmla="*/ 2621440 w 43"/>
                  <a:gd name="T3" fmla="*/ 11962809 h 226"/>
                  <a:gd name="T4" fmla="*/ 0 w 43"/>
                  <a:gd name="T5" fmla="*/ 120861426 h 226"/>
                  <a:gd name="T6" fmla="*/ 5242880 w 43"/>
                  <a:gd name="T7" fmla="*/ 118695750 h 226"/>
                  <a:gd name="T8" fmla="*/ 19922945 w 43"/>
                  <a:gd name="T9" fmla="*/ 103960313 h 226"/>
                  <a:gd name="T10" fmla="*/ 22544384 w 43"/>
                  <a:gd name="T11" fmla="*/ 96878185 h 226"/>
                  <a:gd name="T12" fmla="*/ 22544384 w 43"/>
                  <a:gd name="T13" fmla="*/ 9240785 h 226"/>
                  <a:gd name="T14" fmla="*/ 22020096 w 43"/>
                  <a:gd name="T15" fmla="*/ 3246687 h 226"/>
                  <a:gd name="T16" fmla="*/ 0 60000 65536"/>
                  <a:gd name="T17" fmla="*/ 0 60000 65536"/>
                  <a:gd name="T18" fmla="*/ 0 60000 65536"/>
                  <a:gd name="T19" fmla="*/ 0 60000 65536"/>
                  <a:gd name="T20" fmla="*/ 0 60000 65536"/>
                  <a:gd name="T21" fmla="*/ 0 60000 65536"/>
                  <a:gd name="T22" fmla="*/ 0 60000 65536"/>
                  <a:gd name="T23" fmla="*/ 0 60000 65536"/>
                  <a:gd name="T24" fmla="*/ 0 w 43"/>
                  <a:gd name="T25" fmla="*/ 0 h 226"/>
                  <a:gd name="T26" fmla="*/ 43 w 43"/>
                  <a:gd name="T27" fmla="*/ 226 h 2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 h="226">
                    <a:moveTo>
                      <a:pt x="42" y="6"/>
                    </a:moveTo>
                    <a:cubicBezTo>
                      <a:pt x="38" y="0"/>
                      <a:pt x="5" y="22"/>
                      <a:pt x="5" y="22"/>
                    </a:cubicBezTo>
                    <a:cubicBezTo>
                      <a:pt x="0" y="221"/>
                      <a:pt x="0" y="221"/>
                      <a:pt x="0" y="221"/>
                    </a:cubicBezTo>
                    <a:cubicBezTo>
                      <a:pt x="0" y="221"/>
                      <a:pt x="0" y="226"/>
                      <a:pt x="10" y="217"/>
                    </a:cubicBezTo>
                    <a:cubicBezTo>
                      <a:pt x="18" y="210"/>
                      <a:pt x="35" y="195"/>
                      <a:pt x="38" y="190"/>
                    </a:cubicBezTo>
                    <a:cubicBezTo>
                      <a:pt x="42" y="186"/>
                      <a:pt x="43" y="187"/>
                      <a:pt x="43" y="177"/>
                    </a:cubicBezTo>
                    <a:cubicBezTo>
                      <a:pt x="43" y="17"/>
                      <a:pt x="43" y="17"/>
                      <a:pt x="43" y="17"/>
                    </a:cubicBezTo>
                    <a:cubicBezTo>
                      <a:pt x="43" y="7"/>
                      <a:pt x="42" y="6"/>
                      <a:pt x="42" y="6"/>
                    </a:cubicBezTo>
                    <a:close/>
                  </a:path>
                </a:pathLst>
              </a:custGeom>
              <a:solidFill>
                <a:srgbClr val="0B3C68"/>
              </a:solidFill>
              <a:ln w="9525">
                <a:noFill/>
                <a:round/>
                <a:headEnd/>
                <a:tailEnd/>
              </a:ln>
            </p:spPr>
            <p:txBody>
              <a:bodyPr/>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458" name="Freeform 665"/>
              <p:cNvSpPr>
                <a:spLocks noChangeAspect="1"/>
              </p:cNvSpPr>
              <p:nvPr/>
            </p:nvSpPr>
            <p:spPr bwMode="auto">
              <a:xfrm>
                <a:off x="2138" y="1507"/>
                <a:ext cx="490" cy="118"/>
              </a:xfrm>
              <a:custGeom>
                <a:avLst/>
                <a:gdLst>
                  <a:gd name="T0" fmla="*/ 128450560 w 245"/>
                  <a:gd name="T1" fmla="*/ 19398659 h 59"/>
                  <a:gd name="T2" fmla="*/ 111149060 w 245"/>
                  <a:gd name="T3" fmla="*/ 30932992 h 59"/>
                  <a:gd name="T4" fmla="*/ 4194305 w 245"/>
                  <a:gd name="T5" fmla="*/ 11534337 h 59"/>
                  <a:gd name="T6" fmla="*/ 524288 w 245"/>
                  <a:gd name="T7" fmla="*/ 14155776 h 59"/>
                  <a:gd name="T8" fmla="*/ 2097152 w 245"/>
                  <a:gd name="T9" fmla="*/ 9437186 h 59"/>
                  <a:gd name="T10" fmla="*/ 15728640 w 245"/>
                  <a:gd name="T11" fmla="*/ 524288 h 59"/>
                  <a:gd name="T12" fmla="*/ 18350083 w 245"/>
                  <a:gd name="T13" fmla="*/ 0 h 59"/>
                  <a:gd name="T14" fmla="*/ 124256257 w 245"/>
                  <a:gd name="T15" fmla="*/ 17825795 h 59"/>
                  <a:gd name="T16" fmla="*/ 128450560 w 245"/>
                  <a:gd name="T17" fmla="*/ 19398659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5"/>
                  <a:gd name="T28" fmla="*/ 0 h 59"/>
                  <a:gd name="T29" fmla="*/ 245 w 245"/>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5" h="59">
                    <a:moveTo>
                      <a:pt x="245" y="37"/>
                    </a:moveTo>
                    <a:cubicBezTo>
                      <a:pt x="212" y="59"/>
                      <a:pt x="212" y="59"/>
                      <a:pt x="212" y="59"/>
                    </a:cubicBezTo>
                    <a:cubicBezTo>
                      <a:pt x="92" y="38"/>
                      <a:pt x="18" y="24"/>
                      <a:pt x="8" y="22"/>
                    </a:cubicBezTo>
                    <a:cubicBezTo>
                      <a:pt x="2" y="21"/>
                      <a:pt x="1" y="27"/>
                      <a:pt x="1" y="27"/>
                    </a:cubicBezTo>
                    <a:cubicBezTo>
                      <a:pt x="1" y="27"/>
                      <a:pt x="0" y="21"/>
                      <a:pt x="4" y="18"/>
                    </a:cubicBezTo>
                    <a:cubicBezTo>
                      <a:pt x="7" y="16"/>
                      <a:pt x="23" y="6"/>
                      <a:pt x="30" y="1"/>
                    </a:cubicBezTo>
                    <a:cubicBezTo>
                      <a:pt x="33" y="0"/>
                      <a:pt x="35" y="0"/>
                      <a:pt x="35" y="0"/>
                    </a:cubicBezTo>
                    <a:cubicBezTo>
                      <a:pt x="35" y="0"/>
                      <a:pt x="234" y="34"/>
                      <a:pt x="237" y="34"/>
                    </a:cubicBezTo>
                    <a:cubicBezTo>
                      <a:pt x="244" y="36"/>
                      <a:pt x="245" y="37"/>
                      <a:pt x="245" y="37"/>
                    </a:cubicBezTo>
                    <a:close/>
                  </a:path>
                </a:pathLst>
              </a:custGeom>
              <a:solidFill>
                <a:srgbClr val="456488"/>
              </a:solidFill>
              <a:ln w="9525">
                <a:noFill/>
                <a:round/>
                <a:headEnd/>
                <a:tailEnd/>
              </a:ln>
            </p:spPr>
            <p:txBody>
              <a:bodyPr/>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459" name="Freeform 666"/>
              <p:cNvSpPr>
                <a:spLocks noChangeAspect="1"/>
              </p:cNvSpPr>
              <p:nvPr/>
            </p:nvSpPr>
            <p:spPr bwMode="auto">
              <a:xfrm>
                <a:off x="2542" y="1579"/>
                <a:ext cx="92" cy="64"/>
              </a:xfrm>
              <a:custGeom>
                <a:avLst/>
                <a:gdLst>
                  <a:gd name="T0" fmla="*/ 0 w 46"/>
                  <a:gd name="T1" fmla="*/ 11534327 h 32"/>
                  <a:gd name="T2" fmla="*/ 21495809 w 46"/>
                  <a:gd name="T3" fmla="*/ 0 h 32"/>
                  <a:gd name="T4" fmla="*/ 24117248 w 46"/>
                  <a:gd name="T5" fmla="*/ 3670015 h 32"/>
                  <a:gd name="T6" fmla="*/ 4194305 w 46"/>
                  <a:gd name="T7" fmla="*/ 16777216 h 32"/>
                  <a:gd name="T8" fmla="*/ 0 w 46"/>
                  <a:gd name="T9" fmla="*/ 11534327 h 32"/>
                  <a:gd name="T10" fmla="*/ 0 60000 65536"/>
                  <a:gd name="T11" fmla="*/ 0 60000 65536"/>
                  <a:gd name="T12" fmla="*/ 0 60000 65536"/>
                  <a:gd name="T13" fmla="*/ 0 60000 65536"/>
                  <a:gd name="T14" fmla="*/ 0 60000 65536"/>
                  <a:gd name="T15" fmla="*/ 0 w 46"/>
                  <a:gd name="T16" fmla="*/ 0 h 32"/>
                  <a:gd name="T17" fmla="*/ 46 w 46"/>
                  <a:gd name="T18" fmla="*/ 32 h 32"/>
                </a:gdLst>
                <a:ahLst/>
                <a:cxnLst>
                  <a:cxn ang="T10">
                    <a:pos x="T0" y="T1"/>
                  </a:cxn>
                  <a:cxn ang="T11">
                    <a:pos x="T2" y="T3"/>
                  </a:cxn>
                  <a:cxn ang="T12">
                    <a:pos x="T4" y="T5"/>
                  </a:cxn>
                  <a:cxn ang="T13">
                    <a:pos x="T6" y="T7"/>
                  </a:cxn>
                  <a:cxn ang="T14">
                    <a:pos x="T8" y="T9"/>
                  </a:cxn>
                </a:cxnLst>
                <a:rect l="T15" t="T16" r="T17" b="T18"/>
                <a:pathLst>
                  <a:path w="46" h="32">
                    <a:moveTo>
                      <a:pt x="0" y="22"/>
                    </a:moveTo>
                    <a:cubicBezTo>
                      <a:pt x="0" y="22"/>
                      <a:pt x="37" y="1"/>
                      <a:pt x="41" y="0"/>
                    </a:cubicBezTo>
                    <a:cubicBezTo>
                      <a:pt x="45" y="1"/>
                      <a:pt x="46" y="3"/>
                      <a:pt x="46" y="7"/>
                    </a:cubicBezTo>
                    <a:cubicBezTo>
                      <a:pt x="8" y="32"/>
                      <a:pt x="8" y="32"/>
                      <a:pt x="8" y="32"/>
                    </a:cubicBezTo>
                    <a:lnTo>
                      <a:pt x="0" y="22"/>
                    </a:lnTo>
                    <a:close/>
                  </a:path>
                </a:pathLst>
              </a:custGeom>
              <a:solidFill>
                <a:srgbClr val="5D7695"/>
              </a:solidFill>
              <a:ln w="9525">
                <a:noFill/>
                <a:round/>
                <a:headEnd/>
                <a:tailEnd/>
              </a:ln>
            </p:spPr>
            <p:txBody>
              <a:bodyPr/>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460" name="Freeform 667"/>
              <p:cNvSpPr>
                <a:spLocks noChangeAspect="1"/>
              </p:cNvSpPr>
              <p:nvPr/>
            </p:nvSpPr>
            <p:spPr bwMode="auto">
              <a:xfrm>
                <a:off x="2138" y="1547"/>
                <a:ext cx="426" cy="479"/>
              </a:xfrm>
              <a:custGeom>
                <a:avLst/>
                <a:gdLst>
                  <a:gd name="T0" fmla="*/ 108527617 w 213"/>
                  <a:gd name="T1" fmla="*/ 20109120 h 239"/>
                  <a:gd name="T2" fmla="*/ 4194305 w 213"/>
                  <a:gd name="T3" fmla="*/ 538374 h 239"/>
                  <a:gd name="T4" fmla="*/ 0 w 213"/>
                  <a:gd name="T5" fmla="*/ 3241405 h 239"/>
                  <a:gd name="T6" fmla="*/ 0 w 213"/>
                  <a:gd name="T7" fmla="*/ 98317839 h 239"/>
                  <a:gd name="T8" fmla="*/ 3670016 w 213"/>
                  <a:gd name="T9" fmla="*/ 105930274 h 239"/>
                  <a:gd name="T10" fmla="*/ 104857602 w 213"/>
                  <a:gd name="T11" fmla="*/ 128755007 h 239"/>
                  <a:gd name="T12" fmla="*/ 111149056 w 213"/>
                  <a:gd name="T13" fmla="*/ 124421032 h 239"/>
                  <a:gd name="T14" fmla="*/ 111149056 w 213"/>
                  <a:gd name="T15" fmla="*/ 25556010 h 239"/>
                  <a:gd name="T16" fmla="*/ 108527617 w 213"/>
                  <a:gd name="T17" fmla="*/ 20109120 h 2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3"/>
                  <a:gd name="T28" fmla="*/ 0 h 239"/>
                  <a:gd name="T29" fmla="*/ 213 w 213"/>
                  <a:gd name="T30" fmla="*/ 239 h 2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3" h="239">
                    <a:moveTo>
                      <a:pt x="207" y="37"/>
                    </a:moveTo>
                    <a:cubicBezTo>
                      <a:pt x="92" y="17"/>
                      <a:pt x="17" y="3"/>
                      <a:pt x="8" y="1"/>
                    </a:cubicBezTo>
                    <a:cubicBezTo>
                      <a:pt x="1" y="0"/>
                      <a:pt x="0" y="6"/>
                      <a:pt x="0" y="6"/>
                    </a:cubicBezTo>
                    <a:cubicBezTo>
                      <a:pt x="0" y="6"/>
                      <a:pt x="0" y="168"/>
                      <a:pt x="0" y="180"/>
                    </a:cubicBezTo>
                    <a:cubicBezTo>
                      <a:pt x="0" y="192"/>
                      <a:pt x="2" y="192"/>
                      <a:pt x="7" y="194"/>
                    </a:cubicBezTo>
                    <a:cubicBezTo>
                      <a:pt x="11" y="195"/>
                      <a:pt x="165" y="228"/>
                      <a:pt x="200" y="236"/>
                    </a:cubicBezTo>
                    <a:cubicBezTo>
                      <a:pt x="213" y="239"/>
                      <a:pt x="212" y="232"/>
                      <a:pt x="212" y="228"/>
                    </a:cubicBezTo>
                    <a:cubicBezTo>
                      <a:pt x="212" y="228"/>
                      <a:pt x="212" y="54"/>
                      <a:pt x="212" y="47"/>
                    </a:cubicBezTo>
                    <a:cubicBezTo>
                      <a:pt x="212" y="42"/>
                      <a:pt x="208" y="38"/>
                      <a:pt x="207" y="37"/>
                    </a:cubicBezTo>
                    <a:close/>
                  </a:path>
                </a:pathLst>
              </a:custGeom>
              <a:solidFill>
                <a:srgbClr val="8BA6BD"/>
              </a:solidFill>
              <a:ln w="9525">
                <a:noFill/>
                <a:round/>
                <a:headEnd/>
                <a:tailEnd/>
              </a:ln>
            </p:spPr>
            <p:txBody>
              <a:bodyPr/>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461" name="Freeform 668"/>
              <p:cNvSpPr>
                <a:spLocks noChangeAspect="1"/>
              </p:cNvSpPr>
              <p:nvPr/>
            </p:nvSpPr>
            <p:spPr bwMode="auto">
              <a:xfrm>
                <a:off x="2152" y="1561"/>
                <a:ext cx="394" cy="445"/>
              </a:xfrm>
              <a:custGeom>
                <a:avLst/>
                <a:gdLst>
                  <a:gd name="T0" fmla="*/ 100663297 w 197"/>
                  <a:gd name="T1" fmla="*/ 19087071 h 222"/>
                  <a:gd name="T2" fmla="*/ 3145728 w 197"/>
                  <a:gd name="T3" fmla="*/ 539246 h 222"/>
                  <a:gd name="T4" fmla="*/ 0 w 197"/>
                  <a:gd name="T5" fmla="*/ 2706374 h 222"/>
                  <a:gd name="T6" fmla="*/ 0 w 197"/>
                  <a:gd name="T7" fmla="*/ 91504643 h 222"/>
                  <a:gd name="T8" fmla="*/ 3145728 w 197"/>
                  <a:gd name="T9" fmla="*/ 98592569 h 222"/>
                  <a:gd name="T10" fmla="*/ 98041858 w 197"/>
                  <a:gd name="T11" fmla="*/ 120384767 h 222"/>
                  <a:gd name="T12" fmla="*/ 103284736 w 197"/>
                  <a:gd name="T13" fmla="*/ 116041439 h 222"/>
                  <a:gd name="T14" fmla="*/ 103284736 w 197"/>
                  <a:gd name="T15" fmla="*/ 23990457 h 222"/>
                  <a:gd name="T16" fmla="*/ 100663297 w 197"/>
                  <a:gd name="T17" fmla="*/ 19087071 h 2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7"/>
                  <a:gd name="T28" fmla="*/ 0 h 222"/>
                  <a:gd name="T29" fmla="*/ 197 w 197"/>
                  <a:gd name="T30" fmla="*/ 222 h 2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7" h="222">
                    <a:moveTo>
                      <a:pt x="192" y="35"/>
                    </a:moveTo>
                    <a:cubicBezTo>
                      <a:pt x="85" y="16"/>
                      <a:pt x="15" y="3"/>
                      <a:pt x="6" y="1"/>
                    </a:cubicBezTo>
                    <a:cubicBezTo>
                      <a:pt x="0" y="0"/>
                      <a:pt x="0" y="5"/>
                      <a:pt x="0" y="5"/>
                    </a:cubicBezTo>
                    <a:cubicBezTo>
                      <a:pt x="0" y="5"/>
                      <a:pt x="0" y="155"/>
                      <a:pt x="0" y="167"/>
                    </a:cubicBezTo>
                    <a:cubicBezTo>
                      <a:pt x="0" y="178"/>
                      <a:pt x="1" y="179"/>
                      <a:pt x="6" y="180"/>
                    </a:cubicBezTo>
                    <a:cubicBezTo>
                      <a:pt x="9" y="181"/>
                      <a:pt x="154" y="212"/>
                      <a:pt x="187" y="220"/>
                    </a:cubicBezTo>
                    <a:cubicBezTo>
                      <a:pt x="197" y="222"/>
                      <a:pt x="196" y="215"/>
                      <a:pt x="197" y="212"/>
                    </a:cubicBezTo>
                    <a:cubicBezTo>
                      <a:pt x="197" y="212"/>
                      <a:pt x="197" y="50"/>
                      <a:pt x="197" y="44"/>
                    </a:cubicBezTo>
                    <a:cubicBezTo>
                      <a:pt x="197" y="39"/>
                      <a:pt x="196" y="35"/>
                      <a:pt x="192" y="35"/>
                    </a:cubicBezTo>
                    <a:close/>
                  </a:path>
                </a:pathLst>
              </a:custGeom>
              <a:solidFill>
                <a:srgbClr val="5D7695"/>
              </a:solidFill>
              <a:ln w="9525">
                <a:noFill/>
                <a:round/>
                <a:headEnd/>
                <a:tailEnd/>
              </a:ln>
            </p:spPr>
            <p:txBody>
              <a:bodyPr/>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462" name="Freeform 669"/>
              <p:cNvSpPr>
                <a:spLocks noChangeAspect="1" noEditPoints="1"/>
              </p:cNvSpPr>
              <p:nvPr/>
            </p:nvSpPr>
            <p:spPr bwMode="auto">
              <a:xfrm>
                <a:off x="2150" y="1561"/>
                <a:ext cx="398" cy="443"/>
              </a:xfrm>
              <a:custGeom>
                <a:avLst/>
                <a:gdLst>
                  <a:gd name="T0" fmla="*/ 1048576 w 199"/>
                  <a:gd name="T1" fmla="*/ 539299 h 221"/>
                  <a:gd name="T2" fmla="*/ 0 w 199"/>
                  <a:gd name="T3" fmla="*/ 2706538 h 221"/>
                  <a:gd name="T4" fmla="*/ 0 w 199"/>
                  <a:gd name="T5" fmla="*/ 91514746 h 221"/>
                  <a:gd name="T6" fmla="*/ 3670016 w 199"/>
                  <a:gd name="T7" fmla="*/ 99151311 h 221"/>
                  <a:gd name="T8" fmla="*/ 38273028 w 199"/>
                  <a:gd name="T9" fmla="*/ 106809812 h 221"/>
                  <a:gd name="T10" fmla="*/ 98566146 w 199"/>
                  <a:gd name="T11" fmla="*/ 120942254 h 221"/>
                  <a:gd name="T12" fmla="*/ 102236161 w 199"/>
                  <a:gd name="T13" fmla="*/ 120402219 h 221"/>
                  <a:gd name="T14" fmla="*/ 103809024 w 199"/>
                  <a:gd name="T15" fmla="*/ 116056282 h 221"/>
                  <a:gd name="T16" fmla="*/ 103809024 w 199"/>
                  <a:gd name="T17" fmla="*/ 23994261 h 221"/>
                  <a:gd name="T18" fmla="*/ 101187585 w 199"/>
                  <a:gd name="T19" fmla="*/ 18535011 h 221"/>
                  <a:gd name="T20" fmla="*/ 101187585 w 199"/>
                  <a:gd name="T21" fmla="*/ 18535011 h 221"/>
                  <a:gd name="T22" fmla="*/ 3670016 w 199"/>
                  <a:gd name="T23" fmla="*/ 0 h 221"/>
                  <a:gd name="T24" fmla="*/ 1048576 w 199"/>
                  <a:gd name="T25" fmla="*/ 539299 h 221"/>
                  <a:gd name="T26" fmla="*/ 98566146 w 199"/>
                  <a:gd name="T27" fmla="*/ 119860901 h 221"/>
                  <a:gd name="T28" fmla="*/ 38273028 w 199"/>
                  <a:gd name="T29" fmla="*/ 106262272 h 221"/>
                  <a:gd name="T30" fmla="*/ 4194305 w 199"/>
                  <a:gd name="T31" fmla="*/ 98063287 h 221"/>
                  <a:gd name="T32" fmla="*/ 524288 w 199"/>
                  <a:gd name="T33" fmla="*/ 91514746 h 221"/>
                  <a:gd name="T34" fmla="*/ 524288 w 199"/>
                  <a:gd name="T35" fmla="*/ 2706538 h 221"/>
                  <a:gd name="T36" fmla="*/ 1572864 w 199"/>
                  <a:gd name="T37" fmla="*/ 1081038 h 221"/>
                  <a:gd name="T38" fmla="*/ 3670016 w 199"/>
                  <a:gd name="T39" fmla="*/ 1081038 h 221"/>
                  <a:gd name="T40" fmla="*/ 101187585 w 199"/>
                  <a:gd name="T41" fmla="*/ 19632640 h 221"/>
                  <a:gd name="T42" fmla="*/ 103284736 w 199"/>
                  <a:gd name="T43" fmla="*/ 23994261 h 221"/>
                  <a:gd name="T44" fmla="*/ 103284736 w 199"/>
                  <a:gd name="T45" fmla="*/ 116056282 h 221"/>
                  <a:gd name="T46" fmla="*/ 102236161 w 199"/>
                  <a:gd name="T47" fmla="*/ 119860901 h 221"/>
                  <a:gd name="T48" fmla="*/ 98566146 w 199"/>
                  <a:gd name="T49" fmla="*/ 119860901 h 2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9"/>
                  <a:gd name="T76" fmla="*/ 0 h 221"/>
                  <a:gd name="T77" fmla="*/ 199 w 199"/>
                  <a:gd name="T78" fmla="*/ 221 h 22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9" h="221">
                    <a:moveTo>
                      <a:pt x="2" y="1"/>
                    </a:moveTo>
                    <a:cubicBezTo>
                      <a:pt x="0" y="3"/>
                      <a:pt x="0" y="5"/>
                      <a:pt x="0" y="5"/>
                    </a:cubicBezTo>
                    <a:cubicBezTo>
                      <a:pt x="0" y="5"/>
                      <a:pt x="0" y="167"/>
                      <a:pt x="0" y="167"/>
                    </a:cubicBezTo>
                    <a:cubicBezTo>
                      <a:pt x="0" y="178"/>
                      <a:pt x="1" y="179"/>
                      <a:pt x="7" y="181"/>
                    </a:cubicBezTo>
                    <a:cubicBezTo>
                      <a:pt x="8" y="181"/>
                      <a:pt x="33" y="187"/>
                      <a:pt x="73" y="195"/>
                    </a:cubicBezTo>
                    <a:cubicBezTo>
                      <a:pt x="188" y="221"/>
                      <a:pt x="188" y="221"/>
                      <a:pt x="188" y="221"/>
                    </a:cubicBezTo>
                    <a:cubicBezTo>
                      <a:pt x="190" y="221"/>
                      <a:pt x="194" y="221"/>
                      <a:pt x="195" y="220"/>
                    </a:cubicBezTo>
                    <a:cubicBezTo>
                      <a:pt x="199" y="218"/>
                      <a:pt x="198" y="212"/>
                      <a:pt x="198" y="212"/>
                    </a:cubicBezTo>
                    <a:cubicBezTo>
                      <a:pt x="198" y="212"/>
                      <a:pt x="198" y="44"/>
                      <a:pt x="198" y="44"/>
                    </a:cubicBezTo>
                    <a:cubicBezTo>
                      <a:pt x="198" y="39"/>
                      <a:pt x="198" y="35"/>
                      <a:pt x="193" y="34"/>
                    </a:cubicBezTo>
                    <a:cubicBezTo>
                      <a:pt x="193" y="34"/>
                      <a:pt x="193" y="34"/>
                      <a:pt x="193" y="34"/>
                    </a:cubicBezTo>
                    <a:cubicBezTo>
                      <a:pt x="7" y="0"/>
                      <a:pt x="7" y="0"/>
                      <a:pt x="7" y="0"/>
                    </a:cubicBezTo>
                    <a:cubicBezTo>
                      <a:pt x="5" y="0"/>
                      <a:pt x="3" y="0"/>
                      <a:pt x="2" y="1"/>
                    </a:cubicBezTo>
                    <a:close/>
                    <a:moveTo>
                      <a:pt x="188" y="219"/>
                    </a:moveTo>
                    <a:cubicBezTo>
                      <a:pt x="188" y="219"/>
                      <a:pt x="73" y="194"/>
                      <a:pt x="73" y="194"/>
                    </a:cubicBezTo>
                    <a:cubicBezTo>
                      <a:pt x="39" y="186"/>
                      <a:pt x="9" y="180"/>
                      <a:pt x="8" y="179"/>
                    </a:cubicBezTo>
                    <a:cubicBezTo>
                      <a:pt x="3" y="178"/>
                      <a:pt x="1" y="177"/>
                      <a:pt x="1" y="167"/>
                    </a:cubicBezTo>
                    <a:cubicBezTo>
                      <a:pt x="1" y="5"/>
                      <a:pt x="1" y="5"/>
                      <a:pt x="1" y="5"/>
                    </a:cubicBezTo>
                    <a:cubicBezTo>
                      <a:pt x="1" y="5"/>
                      <a:pt x="1" y="3"/>
                      <a:pt x="3" y="2"/>
                    </a:cubicBezTo>
                    <a:cubicBezTo>
                      <a:pt x="4" y="2"/>
                      <a:pt x="5" y="1"/>
                      <a:pt x="7" y="2"/>
                    </a:cubicBezTo>
                    <a:cubicBezTo>
                      <a:pt x="193" y="36"/>
                      <a:pt x="193" y="36"/>
                      <a:pt x="193" y="36"/>
                    </a:cubicBezTo>
                    <a:cubicBezTo>
                      <a:pt x="196" y="36"/>
                      <a:pt x="197" y="39"/>
                      <a:pt x="197" y="44"/>
                    </a:cubicBezTo>
                    <a:cubicBezTo>
                      <a:pt x="197" y="212"/>
                      <a:pt x="197" y="212"/>
                      <a:pt x="197" y="212"/>
                    </a:cubicBezTo>
                    <a:cubicBezTo>
                      <a:pt x="197" y="212"/>
                      <a:pt x="197" y="217"/>
                      <a:pt x="195" y="219"/>
                    </a:cubicBezTo>
                    <a:cubicBezTo>
                      <a:pt x="193" y="220"/>
                      <a:pt x="190" y="220"/>
                      <a:pt x="188" y="219"/>
                    </a:cubicBezTo>
                    <a:close/>
                  </a:path>
                </a:pathLst>
              </a:custGeom>
              <a:solidFill>
                <a:srgbClr val="2B4F7C"/>
              </a:solidFill>
              <a:ln w="9525">
                <a:noFill/>
                <a:round/>
                <a:headEnd/>
                <a:tailEnd/>
              </a:ln>
            </p:spPr>
            <p:txBody>
              <a:bodyPr/>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464" name="Freeform 671"/>
              <p:cNvSpPr>
                <a:spLocks noChangeAspect="1" noEditPoints="1"/>
              </p:cNvSpPr>
              <p:nvPr/>
            </p:nvSpPr>
            <p:spPr bwMode="auto">
              <a:xfrm>
                <a:off x="2198" y="1613"/>
                <a:ext cx="306" cy="333"/>
              </a:xfrm>
              <a:custGeom>
                <a:avLst/>
                <a:gdLst>
                  <a:gd name="T0" fmla="*/ 25690078 w 153"/>
                  <a:gd name="T1" fmla="*/ 27703656 h 166"/>
                  <a:gd name="T2" fmla="*/ 31981515 w 153"/>
                  <a:gd name="T3" fmla="*/ 24951568 h 166"/>
                  <a:gd name="T4" fmla="*/ 31981515 w 153"/>
                  <a:gd name="T5" fmla="*/ 3842198 h 166"/>
                  <a:gd name="T6" fmla="*/ 24117230 w 153"/>
                  <a:gd name="T7" fmla="*/ 1642956 h 166"/>
                  <a:gd name="T8" fmla="*/ 24117230 w 153"/>
                  <a:gd name="T9" fmla="*/ 19873714 h 166"/>
                  <a:gd name="T10" fmla="*/ 7340031 w 153"/>
                  <a:gd name="T11" fmla="*/ 0 h 166"/>
                  <a:gd name="T12" fmla="*/ 4718592 w 153"/>
                  <a:gd name="T13" fmla="*/ 2190936 h 166"/>
                  <a:gd name="T14" fmla="*/ 1048576 w 153"/>
                  <a:gd name="T15" fmla="*/ 4395071 h 166"/>
                  <a:gd name="T16" fmla="*/ 17301505 w 153"/>
                  <a:gd name="T17" fmla="*/ 24404871 h 166"/>
                  <a:gd name="T18" fmla="*/ 0 w 153"/>
                  <a:gd name="T19" fmla="*/ 20982916 h 166"/>
                  <a:gd name="T20" fmla="*/ 0 w 153"/>
                  <a:gd name="T21" fmla="*/ 28825729 h 166"/>
                  <a:gd name="T22" fmla="*/ 20971520 w 153"/>
                  <a:gd name="T23" fmla="*/ 33220814 h 166"/>
                  <a:gd name="T24" fmla="*/ 25690078 w 153"/>
                  <a:gd name="T25" fmla="*/ 27703656 h 166"/>
                  <a:gd name="T26" fmla="*/ 25165790 w 153"/>
                  <a:gd name="T27" fmla="*/ 57825100 h 166"/>
                  <a:gd name="T28" fmla="*/ 20971520 w 153"/>
                  <a:gd name="T29" fmla="*/ 50053444 h 166"/>
                  <a:gd name="T30" fmla="*/ 0 w 153"/>
                  <a:gd name="T31" fmla="*/ 45385958 h 166"/>
                  <a:gd name="T32" fmla="*/ 0 w 153"/>
                  <a:gd name="T33" fmla="*/ 53912263 h 166"/>
                  <a:gd name="T34" fmla="*/ 17825793 w 153"/>
                  <a:gd name="T35" fmla="*/ 57825100 h 166"/>
                  <a:gd name="T36" fmla="*/ 1572864 w 153"/>
                  <a:gd name="T37" fmla="*/ 70610899 h 166"/>
                  <a:gd name="T38" fmla="*/ 4718592 w 153"/>
                  <a:gd name="T39" fmla="*/ 73906426 h 166"/>
                  <a:gd name="T40" fmla="*/ 7864315 w 153"/>
                  <a:gd name="T41" fmla="*/ 78882840 h 166"/>
                  <a:gd name="T42" fmla="*/ 24117230 w 153"/>
                  <a:gd name="T43" fmla="*/ 66097234 h 166"/>
                  <a:gd name="T44" fmla="*/ 24117230 w 153"/>
                  <a:gd name="T45" fmla="*/ 82794040 h 166"/>
                  <a:gd name="T46" fmla="*/ 31981515 w 153"/>
                  <a:gd name="T47" fmla="*/ 84438017 h 166"/>
                  <a:gd name="T48" fmla="*/ 31981515 w 153"/>
                  <a:gd name="T49" fmla="*/ 63345419 h 166"/>
                  <a:gd name="T50" fmla="*/ 25165790 w 153"/>
                  <a:gd name="T51" fmla="*/ 57825100 h 166"/>
                  <a:gd name="T52" fmla="*/ 48234429 w 153"/>
                  <a:gd name="T53" fmla="*/ 28247064 h 166"/>
                  <a:gd name="T54" fmla="*/ 55050138 w 153"/>
                  <a:gd name="T55" fmla="*/ 33768675 h 166"/>
                  <a:gd name="T56" fmla="*/ 59244440 w 153"/>
                  <a:gd name="T57" fmla="*/ 41543508 h 166"/>
                  <a:gd name="T58" fmla="*/ 80216064 w 153"/>
                  <a:gd name="T59" fmla="*/ 46206822 h 166"/>
                  <a:gd name="T60" fmla="*/ 80216064 w 153"/>
                  <a:gd name="T61" fmla="*/ 38222625 h 166"/>
                  <a:gd name="T62" fmla="*/ 62390135 w 153"/>
                  <a:gd name="T63" fmla="*/ 34312965 h 166"/>
                  <a:gd name="T64" fmla="*/ 78643201 w 153"/>
                  <a:gd name="T65" fmla="*/ 20982916 h 166"/>
                  <a:gd name="T66" fmla="*/ 75497474 w 153"/>
                  <a:gd name="T67" fmla="*/ 17686330 h 166"/>
                  <a:gd name="T68" fmla="*/ 72351747 w 153"/>
                  <a:gd name="T69" fmla="*/ 12709975 h 166"/>
                  <a:gd name="T70" fmla="*/ 56098714 w 153"/>
                  <a:gd name="T71" fmla="*/ 25496501 h 166"/>
                  <a:gd name="T72" fmla="*/ 56098714 w 153"/>
                  <a:gd name="T73" fmla="*/ 8816613 h 166"/>
                  <a:gd name="T74" fmla="*/ 48234429 w 153"/>
                  <a:gd name="T75" fmla="*/ 7163223 h 166"/>
                  <a:gd name="T76" fmla="*/ 48234429 w 153"/>
                  <a:gd name="T77" fmla="*/ 13262763 h 166"/>
                  <a:gd name="T78" fmla="*/ 48234429 w 153"/>
                  <a:gd name="T79" fmla="*/ 28247064 h 166"/>
                  <a:gd name="T80" fmla="*/ 54525850 w 153"/>
                  <a:gd name="T81" fmla="*/ 63898536 h 166"/>
                  <a:gd name="T82" fmla="*/ 48234429 w 153"/>
                  <a:gd name="T83" fmla="*/ 66641717 h 166"/>
                  <a:gd name="T84" fmla="*/ 48234429 w 153"/>
                  <a:gd name="T85" fmla="*/ 88309674 h 166"/>
                  <a:gd name="T86" fmla="*/ 56098714 w 153"/>
                  <a:gd name="T87" fmla="*/ 89959363 h 166"/>
                  <a:gd name="T88" fmla="*/ 56098714 w 153"/>
                  <a:gd name="T89" fmla="*/ 71719764 h 166"/>
                  <a:gd name="T90" fmla="*/ 72876035 w 153"/>
                  <a:gd name="T91" fmla="*/ 92137166 h 166"/>
                  <a:gd name="T92" fmla="*/ 75497474 w 153"/>
                  <a:gd name="T93" fmla="*/ 89410130 h 166"/>
                  <a:gd name="T94" fmla="*/ 79167488 w 153"/>
                  <a:gd name="T95" fmla="*/ 87207163 h 166"/>
                  <a:gd name="T96" fmla="*/ 62914423 w 153"/>
                  <a:gd name="T97" fmla="*/ 67196085 h 166"/>
                  <a:gd name="T98" fmla="*/ 80216064 w 153"/>
                  <a:gd name="T99" fmla="*/ 71172072 h 166"/>
                  <a:gd name="T100" fmla="*/ 80216064 w 153"/>
                  <a:gd name="T101" fmla="*/ 62763833 h 166"/>
                  <a:gd name="T102" fmla="*/ 59244440 w 153"/>
                  <a:gd name="T103" fmla="*/ 58376869 h 166"/>
                  <a:gd name="T104" fmla="*/ 54525850 w 153"/>
                  <a:gd name="T105" fmla="*/ 63898536 h 166"/>
                  <a:gd name="T106" fmla="*/ 50855836 w 153"/>
                  <a:gd name="T107" fmla="*/ 49501579 h 166"/>
                  <a:gd name="T108" fmla="*/ 47710141 w 153"/>
                  <a:gd name="T109" fmla="*/ 39867147 h 166"/>
                  <a:gd name="T110" fmla="*/ 32505803 w 153"/>
                  <a:gd name="T111" fmla="*/ 36571363 h 166"/>
                  <a:gd name="T112" fmla="*/ 29360092 w 153"/>
                  <a:gd name="T113" fmla="*/ 42092228 h 166"/>
                  <a:gd name="T114" fmla="*/ 32505803 w 153"/>
                  <a:gd name="T115" fmla="*/ 51725601 h 166"/>
                  <a:gd name="T116" fmla="*/ 47710141 w 153"/>
                  <a:gd name="T117" fmla="*/ 55574181 h 166"/>
                  <a:gd name="T118" fmla="*/ 50855836 w 153"/>
                  <a:gd name="T119" fmla="*/ 49501579 h 16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3"/>
                  <a:gd name="T181" fmla="*/ 0 h 166"/>
                  <a:gd name="T182" fmla="*/ 153 w 153"/>
                  <a:gd name="T183" fmla="*/ 166 h 16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3" h="166">
                    <a:moveTo>
                      <a:pt x="49" y="50"/>
                    </a:moveTo>
                    <a:cubicBezTo>
                      <a:pt x="52" y="48"/>
                      <a:pt x="56" y="46"/>
                      <a:pt x="61" y="45"/>
                    </a:cubicBezTo>
                    <a:cubicBezTo>
                      <a:pt x="61" y="7"/>
                      <a:pt x="61" y="7"/>
                      <a:pt x="61" y="7"/>
                    </a:cubicBezTo>
                    <a:cubicBezTo>
                      <a:pt x="59" y="6"/>
                      <a:pt x="48" y="4"/>
                      <a:pt x="46" y="3"/>
                    </a:cubicBezTo>
                    <a:cubicBezTo>
                      <a:pt x="46" y="7"/>
                      <a:pt x="46" y="36"/>
                      <a:pt x="46" y="36"/>
                    </a:cubicBezTo>
                    <a:cubicBezTo>
                      <a:pt x="46" y="36"/>
                      <a:pt x="16" y="2"/>
                      <a:pt x="14" y="0"/>
                    </a:cubicBezTo>
                    <a:cubicBezTo>
                      <a:pt x="12" y="1"/>
                      <a:pt x="11" y="3"/>
                      <a:pt x="9" y="4"/>
                    </a:cubicBezTo>
                    <a:cubicBezTo>
                      <a:pt x="7" y="6"/>
                      <a:pt x="4" y="7"/>
                      <a:pt x="2" y="8"/>
                    </a:cubicBezTo>
                    <a:cubicBezTo>
                      <a:pt x="4" y="11"/>
                      <a:pt x="33" y="44"/>
                      <a:pt x="33" y="44"/>
                    </a:cubicBezTo>
                    <a:cubicBezTo>
                      <a:pt x="33" y="44"/>
                      <a:pt x="3" y="38"/>
                      <a:pt x="0" y="38"/>
                    </a:cubicBezTo>
                    <a:cubicBezTo>
                      <a:pt x="0" y="52"/>
                      <a:pt x="0" y="52"/>
                      <a:pt x="0" y="52"/>
                    </a:cubicBezTo>
                    <a:cubicBezTo>
                      <a:pt x="2" y="53"/>
                      <a:pt x="39" y="60"/>
                      <a:pt x="40" y="60"/>
                    </a:cubicBezTo>
                    <a:cubicBezTo>
                      <a:pt x="42" y="56"/>
                      <a:pt x="45" y="53"/>
                      <a:pt x="49" y="50"/>
                    </a:cubicBezTo>
                    <a:close/>
                    <a:moveTo>
                      <a:pt x="48" y="104"/>
                    </a:moveTo>
                    <a:cubicBezTo>
                      <a:pt x="45" y="100"/>
                      <a:pt x="42" y="95"/>
                      <a:pt x="40" y="90"/>
                    </a:cubicBezTo>
                    <a:cubicBezTo>
                      <a:pt x="39" y="90"/>
                      <a:pt x="3" y="83"/>
                      <a:pt x="0" y="82"/>
                    </a:cubicBezTo>
                    <a:cubicBezTo>
                      <a:pt x="0" y="85"/>
                      <a:pt x="0" y="95"/>
                      <a:pt x="0" y="97"/>
                    </a:cubicBezTo>
                    <a:cubicBezTo>
                      <a:pt x="2" y="97"/>
                      <a:pt x="34" y="104"/>
                      <a:pt x="34" y="104"/>
                    </a:cubicBezTo>
                    <a:cubicBezTo>
                      <a:pt x="34" y="104"/>
                      <a:pt x="6" y="125"/>
                      <a:pt x="3" y="127"/>
                    </a:cubicBezTo>
                    <a:cubicBezTo>
                      <a:pt x="5" y="129"/>
                      <a:pt x="7" y="131"/>
                      <a:pt x="9" y="133"/>
                    </a:cubicBezTo>
                    <a:cubicBezTo>
                      <a:pt x="12" y="136"/>
                      <a:pt x="13" y="139"/>
                      <a:pt x="15" y="142"/>
                    </a:cubicBezTo>
                    <a:cubicBezTo>
                      <a:pt x="17" y="140"/>
                      <a:pt x="46" y="119"/>
                      <a:pt x="46" y="119"/>
                    </a:cubicBezTo>
                    <a:cubicBezTo>
                      <a:pt x="46" y="119"/>
                      <a:pt x="46" y="147"/>
                      <a:pt x="46" y="149"/>
                    </a:cubicBezTo>
                    <a:cubicBezTo>
                      <a:pt x="47" y="150"/>
                      <a:pt x="58" y="152"/>
                      <a:pt x="61" y="152"/>
                    </a:cubicBezTo>
                    <a:cubicBezTo>
                      <a:pt x="61" y="149"/>
                      <a:pt x="61" y="116"/>
                      <a:pt x="61" y="114"/>
                    </a:cubicBezTo>
                    <a:cubicBezTo>
                      <a:pt x="56" y="112"/>
                      <a:pt x="52" y="108"/>
                      <a:pt x="48" y="104"/>
                    </a:cubicBezTo>
                    <a:close/>
                    <a:moveTo>
                      <a:pt x="92" y="51"/>
                    </a:moveTo>
                    <a:cubicBezTo>
                      <a:pt x="97" y="54"/>
                      <a:pt x="101" y="57"/>
                      <a:pt x="105" y="61"/>
                    </a:cubicBezTo>
                    <a:cubicBezTo>
                      <a:pt x="108" y="66"/>
                      <a:pt x="111" y="70"/>
                      <a:pt x="113" y="75"/>
                    </a:cubicBezTo>
                    <a:cubicBezTo>
                      <a:pt x="114" y="75"/>
                      <a:pt x="150" y="83"/>
                      <a:pt x="153" y="83"/>
                    </a:cubicBezTo>
                    <a:cubicBezTo>
                      <a:pt x="153" y="80"/>
                      <a:pt x="153" y="71"/>
                      <a:pt x="153" y="69"/>
                    </a:cubicBezTo>
                    <a:cubicBezTo>
                      <a:pt x="151" y="68"/>
                      <a:pt x="119" y="62"/>
                      <a:pt x="119" y="62"/>
                    </a:cubicBezTo>
                    <a:cubicBezTo>
                      <a:pt x="119" y="62"/>
                      <a:pt x="147" y="40"/>
                      <a:pt x="150" y="38"/>
                    </a:cubicBezTo>
                    <a:cubicBezTo>
                      <a:pt x="148" y="36"/>
                      <a:pt x="146" y="34"/>
                      <a:pt x="144" y="32"/>
                    </a:cubicBezTo>
                    <a:cubicBezTo>
                      <a:pt x="141" y="29"/>
                      <a:pt x="140" y="26"/>
                      <a:pt x="138" y="23"/>
                    </a:cubicBezTo>
                    <a:cubicBezTo>
                      <a:pt x="136" y="25"/>
                      <a:pt x="107" y="46"/>
                      <a:pt x="107" y="46"/>
                    </a:cubicBezTo>
                    <a:cubicBezTo>
                      <a:pt x="107" y="46"/>
                      <a:pt x="107" y="18"/>
                      <a:pt x="107" y="16"/>
                    </a:cubicBezTo>
                    <a:cubicBezTo>
                      <a:pt x="106" y="16"/>
                      <a:pt x="95" y="13"/>
                      <a:pt x="92" y="13"/>
                    </a:cubicBezTo>
                    <a:cubicBezTo>
                      <a:pt x="92" y="16"/>
                      <a:pt x="92" y="24"/>
                      <a:pt x="92" y="24"/>
                    </a:cubicBezTo>
                    <a:cubicBezTo>
                      <a:pt x="92" y="24"/>
                      <a:pt x="92" y="49"/>
                      <a:pt x="92" y="51"/>
                    </a:cubicBezTo>
                    <a:close/>
                    <a:moveTo>
                      <a:pt x="104" y="115"/>
                    </a:moveTo>
                    <a:cubicBezTo>
                      <a:pt x="101" y="118"/>
                      <a:pt x="97" y="119"/>
                      <a:pt x="92" y="120"/>
                    </a:cubicBezTo>
                    <a:cubicBezTo>
                      <a:pt x="92" y="122"/>
                      <a:pt x="92" y="156"/>
                      <a:pt x="92" y="159"/>
                    </a:cubicBezTo>
                    <a:cubicBezTo>
                      <a:pt x="94" y="159"/>
                      <a:pt x="105" y="161"/>
                      <a:pt x="107" y="162"/>
                    </a:cubicBezTo>
                    <a:cubicBezTo>
                      <a:pt x="107" y="159"/>
                      <a:pt x="107" y="129"/>
                      <a:pt x="107" y="129"/>
                    </a:cubicBezTo>
                    <a:cubicBezTo>
                      <a:pt x="107" y="129"/>
                      <a:pt x="137" y="163"/>
                      <a:pt x="139" y="166"/>
                    </a:cubicBezTo>
                    <a:cubicBezTo>
                      <a:pt x="141" y="164"/>
                      <a:pt x="142" y="162"/>
                      <a:pt x="144" y="161"/>
                    </a:cubicBezTo>
                    <a:cubicBezTo>
                      <a:pt x="146" y="159"/>
                      <a:pt x="149" y="158"/>
                      <a:pt x="151" y="157"/>
                    </a:cubicBezTo>
                    <a:cubicBezTo>
                      <a:pt x="149" y="154"/>
                      <a:pt x="120" y="121"/>
                      <a:pt x="120" y="121"/>
                    </a:cubicBezTo>
                    <a:cubicBezTo>
                      <a:pt x="120" y="121"/>
                      <a:pt x="150" y="127"/>
                      <a:pt x="153" y="128"/>
                    </a:cubicBezTo>
                    <a:cubicBezTo>
                      <a:pt x="153" y="113"/>
                      <a:pt x="153" y="113"/>
                      <a:pt x="153" y="113"/>
                    </a:cubicBezTo>
                    <a:cubicBezTo>
                      <a:pt x="151" y="113"/>
                      <a:pt x="114" y="105"/>
                      <a:pt x="113" y="105"/>
                    </a:cubicBezTo>
                    <a:cubicBezTo>
                      <a:pt x="111" y="109"/>
                      <a:pt x="108" y="112"/>
                      <a:pt x="104" y="115"/>
                    </a:cubicBezTo>
                    <a:close/>
                    <a:moveTo>
                      <a:pt x="97" y="89"/>
                    </a:moveTo>
                    <a:cubicBezTo>
                      <a:pt x="98" y="83"/>
                      <a:pt x="95" y="77"/>
                      <a:pt x="91" y="72"/>
                    </a:cubicBezTo>
                    <a:cubicBezTo>
                      <a:pt x="83" y="62"/>
                      <a:pt x="70" y="60"/>
                      <a:pt x="62" y="66"/>
                    </a:cubicBezTo>
                    <a:cubicBezTo>
                      <a:pt x="58" y="68"/>
                      <a:pt x="56" y="72"/>
                      <a:pt x="56" y="76"/>
                    </a:cubicBezTo>
                    <a:cubicBezTo>
                      <a:pt x="55" y="82"/>
                      <a:pt x="58" y="88"/>
                      <a:pt x="62" y="93"/>
                    </a:cubicBezTo>
                    <a:cubicBezTo>
                      <a:pt x="70" y="103"/>
                      <a:pt x="83" y="106"/>
                      <a:pt x="91" y="100"/>
                    </a:cubicBezTo>
                    <a:cubicBezTo>
                      <a:pt x="95" y="97"/>
                      <a:pt x="97" y="93"/>
                      <a:pt x="97" y="89"/>
                    </a:cubicBezTo>
                    <a:close/>
                  </a:path>
                </a:pathLst>
              </a:custGeom>
              <a:solidFill>
                <a:srgbClr val="FFFFFF"/>
              </a:solidFill>
              <a:ln w="9525">
                <a:noFill/>
                <a:round/>
                <a:headEnd/>
                <a:tailEnd/>
              </a:ln>
            </p:spPr>
            <p:txBody>
              <a:bodyPr/>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463" name="Freeform 670"/>
              <p:cNvSpPr>
                <a:spLocks noChangeAspect="1" noEditPoints="1"/>
              </p:cNvSpPr>
              <p:nvPr/>
            </p:nvSpPr>
            <p:spPr bwMode="auto">
              <a:xfrm>
                <a:off x="2208" y="1621"/>
                <a:ext cx="304" cy="333"/>
              </a:xfrm>
              <a:custGeom>
                <a:avLst/>
                <a:gdLst>
                  <a:gd name="T0" fmla="*/ 25165790 w 152"/>
                  <a:gd name="T1" fmla="*/ 28247064 h 166"/>
                  <a:gd name="T2" fmla="*/ 31457227 w 152"/>
                  <a:gd name="T3" fmla="*/ 24951568 h 166"/>
                  <a:gd name="T4" fmla="*/ 31457227 w 152"/>
                  <a:gd name="T5" fmla="*/ 3842198 h 166"/>
                  <a:gd name="T6" fmla="*/ 23592943 w 152"/>
                  <a:gd name="T7" fmla="*/ 2190936 h 166"/>
                  <a:gd name="T8" fmla="*/ 23592943 w 152"/>
                  <a:gd name="T9" fmla="*/ 20434277 h 166"/>
                  <a:gd name="T10" fmla="*/ 6815743 w 152"/>
                  <a:gd name="T11" fmla="*/ 0 h 166"/>
                  <a:gd name="T12" fmla="*/ 4718592 w 152"/>
                  <a:gd name="T13" fmla="*/ 2735384 h 166"/>
                  <a:gd name="T14" fmla="*/ 524288 w 152"/>
                  <a:gd name="T15" fmla="*/ 4938639 h 166"/>
                  <a:gd name="T16" fmla="*/ 16777217 w 152"/>
                  <a:gd name="T17" fmla="*/ 24951568 h 166"/>
                  <a:gd name="T18" fmla="*/ 0 w 152"/>
                  <a:gd name="T19" fmla="*/ 20982916 h 166"/>
                  <a:gd name="T20" fmla="*/ 0 w 152"/>
                  <a:gd name="T21" fmla="*/ 29374417 h 166"/>
                  <a:gd name="T22" fmla="*/ 20971520 w 152"/>
                  <a:gd name="T23" fmla="*/ 33768675 h 166"/>
                  <a:gd name="T24" fmla="*/ 25165790 w 152"/>
                  <a:gd name="T25" fmla="*/ 28247064 h 166"/>
                  <a:gd name="T26" fmla="*/ 25165790 w 152"/>
                  <a:gd name="T27" fmla="*/ 57825100 h 166"/>
                  <a:gd name="T28" fmla="*/ 20971520 w 152"/>
                  <a:gd name="T29" fmla="*/ 50601939 h 166"/>
                  <a:gd name="T30" fmla="*/ 0 w 152"/>
                  <a:gd name="T31" fmla="*/ 46206822 h 166"/>
                  <a:gd name="T32" fmla="*/ 0 w 152"/>
                  <a:gd name="T33" fmla="*/ 53912263 h 166"/>
                  <a:gd name="T34" fmla="*/ 17825793 w 152"/>
                  <a:gd name="T35" fmla="*/ 57825100 h 166"/>
                  <a:gd name="T36" fmla="*/ 1048576 w 152"/>
                  <a:gd name="T37" fmla="*/ 71172072 h 166"/>
                  <a:gd name="T38" fmla="*/ 4718592 w 152"/>
                  <a:gd name="T39" fmla="*/ 74488783 h 166"/>
                  <a:gd name="T40" fmla="*/ 7864315 w 152"/>
                  <a:gd name="T41" fmla="*/ 78882840 h 166"/>
                  <a:gd name="T42" fmla="*/ 23592943 w 152"/>
                  <a:gd name="T43" fmla="*/ 66097234 h 166"/>
                  <a:gd name="T44" fmla="*/ 23592943 w 152"/>
                  <a:gd name="T45" fmla="*/ 83337239 h 166"/>
                  <a:gd name="T46" fmla="*/ 31457227 w 152"/>
                  <a:gd name="T47" fmla="*/ 84982243 h 166"/>
                  <a:gd name="T48" fmla="*/ 31457227 w 152"/>
                  <a:gd name="T49" fmla="*/ 63898536 h 166"/>
                  <a:gd name="T50" fmla="*/ 25165790 w 152"/>
                  <a:gd name="T51" fmla="*/ 57825100 h 166"/>
                  <a:gd name="T52" fmla="*/ 48234429 w 152"/>
                  <a:gd name="T53" fmla="*/ 28247064 h 166"/>
                  <a:gd name="T54" fmla="*/ 54525850 w 152"/>
                  <a:gd name="T55" fmla="*/ 34312965 h 166"/>
                  <a:gd name="T56" fmla="*/ 58720152 w 152"/>
                  <a:gd name="T57" fmla="*/ 42092228 h 166"/>
                  <a:gd name="T58" fmla="*/ 79691776 w 152"/>
                  <a:gd name="T59" fmla="*/ 46749155 h 166"/>
                  <a:gd name="T60" fmla="*/ 79691776 w 152"/>
                  <a:gd name="T61" fmla="*/ 38222625 h 166"/>
                  <a:gd name="T62" fmla="*/ 61865847 w 152"/>
                  <a:gd name="T63" fmla="*/ 34312965 h 166"/>
                  <a:gd name="T64" fmla="*/ 78643200 w 152"/>
                  <a:gd name="T65" fmla="*/ 21534926 h 166"/>
                  <a:gd name="T66" fmla="*/ 74973186 w 152"/>
                  <a:gd name="T67" fmla="*/ 18230780 h 166"/>
                  <a:gd name="T68" fmla="*/ 71827459 w 152"/>
                  <a:gd name="T69" fmla="*/ 13262763 h 166"/>
                  <a:gd name="T70" fmla="*/ 56098713 w 152"/>
                  <a:gd name="T71" fmla="*/ 26056679 h 166"/>
                  <a:gd name="T72" fmla="*/ 56098713 w 152"/>
                  <a:gd name="T73" fmla="*/ 9363030 h 166"/>
                  <a:gd name="T74" fmla="*/ 48234429 w 152"/>
                  <a:gd name="T75" fmla="*/ 7163223 h 166"/>
                  <a:gd name="T76" fmla="*/ 48234429 w 152"/>
                  <a:gd name="T77" fmla="*/ 13810239 h 166"/>
                  <a:gd name="T78" fmla="*/ 48234429 w 152"/>
                  <a:gd name="T79" fmla="*/ 28247064 h 166"/>
                  <a:gd name="T80" fmla="*/ 54525850 w 152"/>
                  <a:gd name="T81" fmla="*/ 64443918 h 166"/>
                  <a:gd name="T82" fmla="*/ 48234429 w 152"/>
                  <a:gd name="T83" fmla="*/ 67196085 h 166"/>
                  <a:gd name="T84" fmla="*/ 48234429 w 152"/>
                  <a:gd name="T85" fmla="*/ 88309674 h 166"/>
                  <a:gd name="T86" fmla="*/ 56098713 w 152"/>
                  <a:gd name="T87" fmla="*/ 89959363 h 166"/>
                  <a:gd name="T88" fmla="*/ 56098713 w 152"/>
                  <a:gd name="T89" fmla="*/ 71719764 h 166"/>
                  <a:gd name="T90" fmla="*/ 72876035 w 152"/>
                  <a:gd name="T91" fmla="*/ 92137166 h 166"/>
                  <a:gd name="T92" fmla="*/ 75497474 w 152"/>
                  <a:gd name="T93" fmla="*/ 89410130 h 166"/>
                  <a:gd name="T94" fmla="*/ 79167488 w 152"/>
                  <a:gd name="T95" fmla="*/ 87749528 h 166"/>
                  <a:gd name="T96" fmla="*/ 62914423 w 152"/>
                  <a:gd name="T97" fmla="*/ 67740777 h 166"/>
                  <a:gd name="T98" fmla="*/ 79691776 w 152"/>
                  <a:gd name="T99" fmla="*/ 71172072 h 166"/>
                  <a:gd name="T100" fmla="*/ 79691776 w 152"/>
                  <a:gd name="T101" fmla="*/ 63345419 h 166"/>
                  <a:gd name="T102" fmla="*/ 58720152 w 152"/>
                  <a:gd name="T103" fmla="*/ 58376869 h 166"/>
                  <a:gd name="T104" fmla="*/ 54525850 w 152"/>
                  <a:gd name="T105" fmla="*/ 64443918 h 166"/>
                  <a:gd name="T106" fmla="*/ 50855836 w 152"/>
                  <a:gd name="T107" fmla="*/ 50053444 h 166"/>
                  <a:gd name="T108" fmla="*/ 47710141 w 152"/>
                  <a:gd name="T109" fmla="*/ 39867147 h 166"/>
                  <a:gd name="T110" fmla="*/ 31981515 w 152"/>
                  <a:gd name="T111" fmla="*/ 36571363 h 166"/>
                  <a:gd name="T112" fmla="*/ 28835804 w 152"/>
                  <a:gd name="T113" fmla="*/ 42633405 h 166"/>
                  <a:gd name="T114" fmla="*/ 32505803 w 152"/>
                  <a:gd name="T115" fmla="*/ 52270309 h 166"/>
                  <a:gd name="T116" fmla="*/ 47710141 w 152"/>
                  <a:gd name="T117" fmla="*/ 55574181 h 166"/>
                  <a:gd name="T118" fmla="*/ 50855836 w 152"/>
                  <a:gd name="T119" fmla="*/ 50053444 h 16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2"/>
                  <a:gd name="T181" fmla="*/ 0 h 166"/>
                  <a:gd name="T182" fmla="*/ 152 w 152"/>
                  <a:gd name="T183" fmla="*/ 166 h 16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2" h="166">
                    <a:moveTo>
                      <a:pt x="48" y="51"/>
                    </a:moveTo>
                    <a:cubicBezTo>
                      <a:pt x="52" y="48"/>
                      <a:pt x="56" y="46"/>
                      <a:pt x="60" y="45"/>
                    </a:cubicBezTo>
                    <a:cubicBezTo>
                      <a:pt x="60" y="7"/>
                      <a:pt x="60" y="7"/>
                      <a:pt x="60" y="7"/>
                    </a:cubicBezTo>
                    <a:cubicBezTo>
                      <a:pt x="59" y="7"/>
                      <a:pt x="48" y="5"/>
                      <a:pt x="45" y="4"/>
                    </a:cubicBezTo>
                    <a:cubicBezTo>
                      <a:pt x="45" y="7"/>
                      <a:pt x="45" y="37"/>
                      <a:pt x="45" y="37"/>
                    </a:cubicBezTo>
                    <a:cubicBezTo>
                      <a:pt x="45" y="37"/>
                      <a:pt x="15" y="2"/>
                      <a:pt x="13" y="0"/>
                    </a:cubicBezTo>
                    <a:cubicBezTo>
                      <a:pt x="12" y="2"/>
                      <a:pt x="10" y="4"/>
                      <a:pt x="9" y="5"/>
                    </a:cubicBezTo>
                    <a:cubicBezTo>
                      <a:pt x="6" y="7"/>
                      <a:pt x="4" y="8"/>
                      <a:pt x="1" y="9"/>
                    </a:cubicBezTo>
                    <a:cubicBezTo>
                      <a:pt x="3" y="11"/>
                      <a:pt x="32" y="45"/>
                      <a:pt x="32" y="45"/>
                    </a:cubicBezTo>
                    <a:cubicBezTo>
                      <a:pt x="32" y="45"/>
                      <a:pt x="3" y="39"/>
                      <a:pt x="0" y="38"/>
                    </a:cubicBezTo>
                    <a:cubicBezTo>
                      <a:pt x="0" y="53"/>
                      <a:pt x="0" y="53"/>
                      <a:pt x="0" y="53"/>
                    </a:cubicBezTo>
                    <a:cubicBezTo>
                      <a:pt x="2" y="53"/>
                      <a:pt x="38" y="60"/>
                      <a:pt x="40" y="61"/>
                    </a:cubicBezTo>
                    <a:cubicBezTo>
                      <a:pt x="42" y="57"/>
                      <a:pt x="45" y="53"/>
                      <a:pt x="48" y="51"/>
                    </a:cubicBezTo>
                    <a:close/>
                    <a:moveTo>
                      <a:pt x="48" y="104"/>
                    </a:moveTo>
                    <a:cubicBezTo>
                      <a:pt x="44" y="100"/>
                      <a:pt x="42" y="96"/>
                      <a:pt x="40" y="91"/>
                    </a:cubicBezTo>
                    <a:cubicBezTo>
                      <a:pt x="38" y="90"/>
                      <a:pt x="3" y="83"/>
                      <a:pt x="0" y="83"/>
                    </a:cubicBezTo>
                    <a:cubicBezTo>
                      <a:pt x="0" y="85"/>
                      <a:pt x="0" y="95"/>
                      <a:pt x="0" y="97"/>
                    </a:cubicBezTo>
                    <a:cubicBezTo>
                      <a:pt x="2" y="98"/>
                      <a:pt x="34" y="104"/>
                      <a:pt x="34" y="104"/>
                    </a:cubicBezTo>
                    <a:cubicBezTo>
                      <a:pt x="34" y="104"/>
                      <a:pt x="5" y="126"/>
                      <a:pt x="2" y="128"/>
                    </a:cubicBezTo>
                    <a:cubicBezTo>
                      <a:pt x="5" y="130"/>
                      <a:pt x="7" y="132"/>
                      <a:pt x="9" y="134"/>
                    </a:cubicBezTo>
                    <a:cubicBezTo>
                      <a:pt x="11" y="136"/>
                      <a:pt x="13" y="139"/>
                      <a:pt x="15" y="142"/>
                    </a:cubicBezTo>
                    <a:cubicBezTo>
                      <a:pt x="17" y="141"/>
                      <a:pt x="45" y="119"/>
                      <a:pt x="45" y="119"/>
                    </a:cubicBezTo>
                    <a:cubicBezTo>
                      <a:pt x="45" y="119"/>
                      <a:pt x="45" y="147"/>
                      <a:pt x="45" y="150"/>
                    </a:cubicBezTo>
                    <a:cubicBezTo>
                      <a:pt x="47" y="150"/>
                      <a:pt x="58" y="152"/>
                      <a:pt x="60" y="153"/>
                    </a:cubicBezTo>
                    <a:cubicBezTo>
                      <a:pt x="60" y="150"/>
                      <a:pt x="60" y="116"/>
                      <a:pt x="60" y="115"/>
                    </a:cubicBezTo>
                    <a:cubicBezTo>
                      <a:pt x="56" y="112"/>
                      <a:pt x="52" y="109"/>
                      <a:pt x="48" y="104"/>
                    </a:cubicBezTo>
                    <a:close/>
                    <a:moveTo>
                      <a:pt x="92" y="51"/>
                    </a:moveTo>
                    <a:cubicBezTo>
                      <a:pt x="96" y="54"/>
                      <a:pt x="100" y="58"/>
                      <a:pt x="104" y="62"/>
                    </a:cubicBezTo>
                    <a:cubicBezTo>
                      <a:pt x="108" y="66"/>
                      <a:pt x="110" y="71"/>
                      <a:pt x="112" y="76"/>
                    </a:cubicBezTo>
                    <a:cubicBezTo>
                      <a:pt x="114" y="76"/>
                      <a:pt x="150" y="83"/>
                      <a:pt x="152" y="84"/>
                    </a:cubicBezTo>
                    <a:cubicBezTo>
                      <a:pt x="152" y="81"/>
                      <a:pt x="152" y="71"/>
                      <a:pt x="152" y="69"/>
                    </a:cubicBezTo>
                    <a:cubicBezTo>
                      <a:pt x="150" y="69"/>
                      <a:pt x="118" y="62"/>
                      <a:pt x="118" y="62"/>
                    </a:cubicBezTo>
                    <a:cubicBezTo>
                      <a:pt x="118" y="62"/>
                      <a:pt x="147" y="40"/>
                      <a:pt x="150" y="39"/>
                    </a:cubicBezTo>
                    <a:cubicBezTo>
                      <a:pt x="147" y="37"/>
                      <a:pt x="145" y="35"/>
                      <a:pt x="143" y="33"/>
                    </a:cubicBezTo>
                    <a:cubicBezTo>
                      <a:pt x="141" y="30"/>
                      <a:pt x="139" y="27"/>
                      <a:pt x="137" y="24"/>
                    </a:cubicBezTo>
                    <a:cubicBezTo>
                      <a:pt x="135" y="26"/>
                      <a:pt x="107" y="47"/>
                      <a:pt x="107" y="47"/>
                    </a:cubicBezTo>
                    <a:cubicBezTo>
                      <a:pt x="107" y="47"/>
                      <a:pt x="107" y="19"/>
                      <a:pt x="107" y="17"/>
                    </a:cubicBezTo>
                    <a:cubicBezTo>
                      <a:pt x="105" y="16"/>
                      <a:pt x="94" y="14"/>
                      <a:pt x="92" y="13"/>
                    </a:cubicBezTo>
                    <a:cubicBezTo>
                      <a:pt x="92" y="16"/>
                      <a:pt x="92" y="25"/>
                      <a:pt x="92" y="25"/>
                    </a:cubicBezTo>
                    <a:cubicBezTo>
                      <a:pt x="92" y="25"/>
                      <a:pt x="92" y="50"/>
                      <a:pt x="92" y="51"/>
                    </a:cubicBezTo>
                    <a:close/>
                    <a:moveTo>
                      <a:pt x="104" y="116"/>
                    </a:moveTo>
                    <a:cubicBezTo>
                      <a:pt x="100" y="118"/>
                      <a:pt x="96" y="120"/>
                      <a:pt x="92" y="121"/>
                    </a:cubicBezTo>
                    <a:cubicBezTo>
                      <a:pt x="92" y="123"/>
                      <a:pt x="92" y="157"/>
                      <a:pt x="92" y="159"/>
                    </a:cubicBezTo>
                    <a:cubicBezTo>
                      <a:pt x="93" y="160"/>
                      <a:pt x="104" y="162"/>
                      <a:pt x="107" y="162"/>
                    </a:cubicBezTo>
                    <a:cubicBezTo>
                      <a:pt x="107" y="159"/>
                      <a:pt x="107" y="129"/>
                      <a:pt x="107" y="129"/>
                    </a:cubicBezTo>
                    <a:cubicBezTo>
                      <a:pt x="107" y="129"/>
                      <a:pt x="137" y="164"/>
                      <a:pt x="139" y="166"/>
                    </a:cubicBezTo>
                    <a:cubicBezTo>
                      <a:pt x="140" y="164"/>
                      <a:pt x="142" y="163"/>
                      <a:pt x="144" y="161"/>
                    </a:cubicBezTo>
                    <a:cubicBezTo>
                      <a:pt x="146" y="160"/>
                      <a:pt x="148" y="159"/>
                      <a:pt x="151" y="158"/>
                    </a:cubicBezTo>
                    <a:cubicBezTo>
                      <a:pt x="149" y="155"/>
                      <a:pt x="120" y="122"/>
                      <a:pt x="120" y="122"/>
                    </a:cubicBezTo>
                    <a:cubicBezTo>
                      <a:pt x="120" y="122"/>
                      <a:pt x="149" y="128"/>
                      <a:pt x="152" y="128"/>
                    </a:cubicBezTo>
                    <a:cubicBezTo>
                      <a:pt x="152" y="114"/>
                      <a:pt x="152" y="114"/>
                      <a:pt x="152" y="114"/>
                    </a:cubicBezTo>
                    <a:cubicBezTo>
                      <a:pt x="150" y="113"/>
                      <a:pt x="114" y="106"/>
                      <a:pt x="112" y="105"/>
                    </a:cubicBezTo>
                    <a:cubicBezTo>
                      <a:pt x="110" y="109"/>
                      <a:pt x="107" y="113"/>
                      <a:pt x="104" y="116"/>
                    </a:cubicBezTo>
                    <a:close/>
                    <a:moveTo>
                      <a:pt x="97" y="90"/>
                    </a:moveTo>
                    <a:cubicBezTo>
                      <a:pt x="97" y="84"/>
                      <a:pt x="95" y="77"/>
                      <a:pt x="91" y="72"/>
                    </a:cubicBezTo>
                    <a:cubicBezTo>
                      <a:pt x="82" y="63"/>
                      <a:pt x="69" y="60"/>
                      <a:pt x="61" y="66"/>
                    </a:cubicBezTo>
                    <a:cubicBezTo>
                      <a:pt x="58" y="69"/>
                      <a:pt x="56" y="72"/>
                      <a:pt x="55" y="77"/>
                    </a:cubicBezTo>
                    <a:cubicBezTo>
                      <a:pt x="55" y="83"/>
                      <a:pt x="57" y="89"/>
                      <a:pt x="62" y="94"/>
                    </a:cubicBezTo>
                    <a:cubicBezTo>
                      <a:pt x="70" y="103"/>
                      <a:pt x="83" y="106"/>
                      <a:pt x="91" y="100"/>
                    </a:cubicBezTo>
                    <a:cubicBezTo>
                      <a:pt x="94" y="98"/>
                      <a:pt x="96" y="94"/>
                      <a:pt x="97" y="90"/>
                    </a:cubicBezTo>
                    <a:close/>
                  </a:path>
                </a:pathLst>
              </a:custGeom>
              <a:solidFill>
                <a:srgbClr val="0B3C68"/>
              </a:solidFill>
              <a:ln w="9525">
                <a:noFill/>
                <a:round/>
                <a:headEnd/>
                <a:tailEnd/>
              </a:ln>
            </p:spPr>
            <p:txBody>
              <a:bodyPr/>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grpSp>
        <p:pic>
          <p:nvPicPr>
            <p:cNvPr id="276" name="Picture 468" descr="san_fang"/>
            <p:cNvPicPr>
              <a:picLocks noChangeAspect="1" noChangeArrowheads="1"/>
            </p:cNvPicPr>
            <p:nvPr/>
          </p:nvPicPr>
          <p:blipFill>
            <a:blip r:embed="rId51" cstate="print"/>
            <a:srcRect/>
            <a:stretch>
              <a:fillRect/>
            </a:stretch>
          </p:blipFill>
          <p:spPr bwMode="auto">
            <a:xfrm>
              <a:off x="5047311" y="5507233"/>
              <a:ext cx="397984" cy="241571"/>
            </a:xfrm>
            <a:prstGeom prst="rect">
              <a:avLst/>
            </a:prstGeom>
            <a:noFill/>
            <a:ln w="9525">
              <a:noFill/>
              <a:miter lim="800000"/>
              <a:headEnd/>
              <a:tailEnd/>
            </a:ln>
          </p:spPr>
        </p:pic>
        <p:grpSp>
          <p:nvGrpSpPr>
            <p:cNvPr id="10" name="Group 465"/>
            <p:cNvGrpSpPr>
              <a:grpSpLocks/>
            </p:cNvGrpSpPr>
            <p:nvPr/>
          </p:nvGrpSpPr>
          <p:grpSpPr bwMode="auto">
            <a:xfrm>
              <a:off x="4888636" y="5757878"/>
              <a:ext cx="751747" cy="254105"/>
              <a:chOff x="3153" y="4325"/>
              <a:chExt cx="480" cy="236"/>
            </a:xfrm>
          </p:grpSpPr>
          <p:pic>
            <p:nvPicPr>
              <p:cNvPr id="274" name="Picture 466" descr="disk array"/>
              <p:cNvPicPr>
                <a:picLocks noChangeAspect="1" noChangeArrowheads="1"/>
              </p:cNvPicPr>
              <p:nvPr/>
            </p:nvPicPr>
            <p:blipFill>
              <a:blip r:embed="rId52" cstate="print"/>
              <a:srcRect/>
              <a:stretch>
                <a:fillRect/>
              </a:stretch>
            </p:blipFill>
            <p:spPr bwMode="auto">
              <a:xfrm>
                <a:off x="3153" y="4325"/>
                <a:ext cx="477" cy="145"/>
              </a:xfrm>
              <a:prstGeom prst="rect">
                <a:avLst/>
              </a:prstGeom>
              <a:noFill/>
              <a:ln w="9525">
                <a:noFill/>
                <a:miter lim="800000"/>
                <a:headEnd/>
                <a:tailEnd/>
              </a:ln>
            </p:spPr>
          </p:pic>
          <p:pic>
            <p:nvPicPr>
              <p:cNvPr id="275" name="Picture 467" descr="disk array"/>
              <p:cNvPicPr>
                <a:picLocks noChangeAspect="1" noChangeArrowheads="1"/>
              </p:cNvPicPr>
              <p:nvPr/>
            </p:nvPicPr>
            <p:blipFill>
              <a:blip r:embed="rId52" cstate="print"/>
              <a:srcRect/>
              <a:stretch>
                <a:fillRect/>
              </a:stretch>
            </p:blipFill>
            <p:spPr bwMode="auto">
              <a:xfrm>
                <a:off x="3156" y="4416"/>
                <a:ext cx="477" cy="145"/>
              </a:xfrm>
              <a:prstGeom prst="rect">
                <a:avLst/>
              </a:prstGeom>
              <a:noFill/>
              <a:ln w="9525">
                <a:noFill/>
                <a:miter lim="800000"/>
                <a:headEnd/>
                <a:tailEnd/>
              </a:ln>
            </p:spPr>
          </p:pic>
        </p:grpSp>
        <p:grpSp>
          <p:nvGrpSpPr>
            <p:cNvPr id="11" name="Group 659"/>
            <p:cNvGrpSpPr>
              <a:grpSpLocks/>
            </p:cNvGrpSpPr>
            <p:nvPr/>
          </p:nvGrpSpPr>
          <p:grpSpPr bwMode="auto">
            <a:xfrm>
              <a:off x="3129249" y="5753876"/>
              <a:ext cx="751747" cy="254105"/>
              <a:chOff x="3153" y="4325"/>
              <a:chExt cx="480" cy="236"/>
            </a:xfrm>
          </p:grpSpPr>
          <p:pic>
            <p:nvPicPr>
              <p:cNvPr id="453" name="Picture 660" descr="disk array"/>
              <p:cNvPicPr>
                <a:picLocks noChangeAspect="1" noChangeArrowheads="1"/>
              </p:cNvPicPr>
              <p:nvPr/>
            </p:nvPicPr>
            <p:blipFill>
              <a:blip r:embed="rId52" cstate="print"/>
              <a:srcRect/>
              <a:stretch>
                <a:fillRect/>
              </a:stretch>
            </p:blipFill>
            <p:spPr bwMode="auto">
              <a:xfrm>
                <a:off x="3153" y="4325"/>
                <a:ext cx="477" cy="145"/>
              </a:xfrm>
              <a:prstGeom prst="rect">
                <a:avLst/>
              </a:prstGeom>
              <a:noFill/>
              <a:ln w="9525">
                <a:noFill/>
                <a:miter lim="800000"/>
                <a:headEnd/>
                <a:tailEnd/>
              </a:ln>
            </p:spPr>
          </p:pic>
          <p:pic>
            <p:nvPicPr>
              <p:cNvPr id="454" name="Picture 661" descr="disk array"/>
              <p:cNvPicPr>
                <a:picLocks noChangeAspect="1" noChangeArrowheads="1"/>
              </p:cNvPicPr>
              <p:nvPr/>
            </p:nvPicPr>
            <p:blipFill>
              <a:blip r:embed="rId52" cstate="print"/>
              <a:srcRect/>
              <a:stretch>
                <a:fillRect/>
              </a:stretch>
            </p:blipFill>
            <p:spPr bwMode="auto">
              <a:xfrm>
                <a:off x="3156" y="4416"/>
                <a:ext cx="477" cy="145"/>
              </a:xfrm>
              <a:prstGeom prst="rect">
                <a:avLst/>
              </a:prstGeom>
              <a:noFill/>
              <a:ln w="9525">
                <a:noFill/>
                <a:miter lim="800000"/>
                <a:headEnd/>
                <a:tailEnd/>
              </a:ln>
            </p:spPr>
          </p:pic>
        </p:grpSp>
        <p:grpSp>
          <p:nvGrpSpPr>
            <p:cNvPr id="12" name="Group 474"/>
            <p:cNvGrpSpPr>
              <a:grpSpLocks noChangeAspect="1"/>
            </p:cNvGrpSpPr>
            <p:nvPr/>
          </p:nvGrpSpPr>
          <p:grpSpPr bwMode="auto">
            <a:xfrm>
              <a:off x="6438416" y="5788060"/>
              <a:ext cx="585920" cy="211037"/>
              <a:chOff x="1208" y="1822"/>
              <a:chExt cx="572" cy="293"/>
            </a:xfrm>
          </p:grpSpPr>
          <p:sp>
            <p:nvSpPr>
              <p:cNvPr id="279" name="Freeform 475"/>
              <p:cNvSpPr>
                <a:spLocks noChangeAspect="1"/>
              </p:cNvSpPr>
              <p:nvPr/>
            </p:nvSpPr>
            <p:spPr bwMode="auto">
              <a:xfrm>
                <a:off x="1208" y="1822"/>
                <a:ext cx="572" cy="185"/>
              </a:xfrm>
              <a:custGeom>
                <a:avLst/>
                <a:gdLst>
                  <a:gd name="T0" fmla="*/ 0 w 572"/>
                  <a:gd name="T1" fmla="*/ 121 h 185"/>
                  <a:gd name="T2" fmla="*/ 246 w 572"/>
                  <a:gd name="T3" fmla="*/ 0 h 185"/>
                  <a:gd name="T4" fmla="*/ 572 w 572"/>
                  <a:gd name="T5" fmla="*/ 40 h 185"/>
                  <a:gd name="T6" fmla="*/ 368 w 572"/>
                  <a:gd name="T7" fmla="*/ 185 h 185"/>
                  <a:gd name="T8" fmla="*/ 0 w 572"/>
                  <a:gd name="T9" fmla="*/ 121 h 185"/>
                  <a:gd name="T10" fmla="*/ 0 60000 65536"/>
                  <a:gd name="T11" fmla="*/ 0 60000 65536"/>
                  <a:gd name="T12" fmla="*/ 0 60000 65536"/>
                  <a:gd name="T13" fmla="*/ 0 60000 65536"/>
                  <a:gd name="T14" fmla="*/ 0 60000 65536"/>
                  <a:gd name="T15" fmla="*/ 0 w 572"/>
                  <a:gd name="T16" fmla="*/ 0 h 185"/>
                  <a:gd name="T17" fmla="*/ 572 w 572"/>
                  <a:gd name="T18" fmla="*/ 185 h 185"/>
                </a:gdLst>
                <a:ahLst/>
                <a:cxnLst>
                  <a:cxn ang="T10">
                    <a:pos x="T0" y="T1"/>
                  </a:cxn>
                  <a:cxn ang="T11">
                    <a:pos x="T2" y="T3"/>
                  </a:cxn>
                  <a:cxn ang="T12">
                    <a:pos x="T4" y="T5"/>
                  </a:cxn>
                  <a:cxn ang="T13">
                    <a:pos x="T6" y="T7"/>
                  </a:cxn>
                  <a:cxn ang="T14">
                    <a:pos x="T8" y="T9"/>
                  </a:cxn>
                </a:cxnLst>
                <a:rect l="T15" t="T16" r="T17" b="T18"/>
                <a:pathLst>
                  <a:path w="572" h="185">
                    <a:moveTo>
                      <a:pt x="0" y="121"/>
                    </a:moveTo>
                    <a:lnTo>
                      <a:pt x="246" y="0"/>
                    </a:lnTo>
                    <a:lnTo>
                      <a:pt x="572" y="40"/>
                    </a:lnTo>
                    <a:lnTo>
                      <a:pt x="368" y="185"/>
                    </a:lnTo>
                    <a:lnTo>
                      <a:pt x="0" y="121"/>
                    </a:lnTo>
                    <a:close/>
                  </a:path>
                </a:pathLst>
              </a:custGeom>
              <a:solidFill>
                <a:srgbClr val="456488"/>
              </a:solidFill>
              <a:ln w="9525">
                <a:noFill/>
                <a:round/>
                <a:headEnd/>
                <a:tailEnd/>
              </a:ln>
            </p:spPr>
            <p:txBody>
              <a:bodyPr/>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280" name="Freeform 476"/>
              <p:cNvSpPr>
                <a:spLocks noChangeAspect="1"/>
              </p:cNvSpPr>
              <p:nvPr/>
            </p:nvSpPr>
            <p:spPr bwMode="auto">
              <a:xfrm>
                <a:off x="1576" y="1862"/>
                <a:ext cx="204" cy="253"/>
              </a:xfrm>
              <a:custGeom>
                <a:avLst/>
                <a:gdLst>
                  <a:gd name="T0" fmla="*/ 0 w 204"/>
                  <a:gd name="T1" fmla="*/ 145 h 253"/>
                  <a:gd name="T2" fmla="*/ 0 w 204"/>
                  <a:gd name="T3" fmla="*/ 253 h 253"/>
                  <a:gd name="T4" fmla="*/ 204 w 204"/>
                  <a:gd name="T5" fmla="*/ 109 h 253"/>
                  <a:gd name="T6" fmla="*/ 204 w 204"/>
                  <a:gd name="T7" fmla="*/ 0 h 253"/>
                  <a:gd name="T8" fmla="*/ 0 w 204"/>
                  <a:gd name="T9" fmla="*/ 145 h 253"/>
                  <a:gd name="T10" fmla="*/ 0 60000 65536"/>
                  <a:gd name="T11" fmla="*/ 0 60000 65536"/>
                  <a:gd name="T12" fmla="*/ 0 60000 65536"/>
                  <a:gd name="T13" fmla="*/ 0 60000 65536"/>
                  <a:gd name="T14" fmla="*/ 0 60000 65536"/>
                  <a:gd name="T15" fmla="*/ 0 w 204"/>
                  <a:gd name="T16" fmla="*/ 0 h 253"/>
                  <a:gd name="T17" fmla="*/ 204 w 204"/>
                  <a:gd name="T18" fmla="*/ 253 h 253"/>
                </a:gdLst>
                <a:ahLst/>
                <a:cxnLst>
                  <a:cxn ang="T10">
                    <a:pos x="T0" y="T1"/>
                  </a:cxn>
                  <a:cxn ang="T11">
                    <a:pos x="T2" y="T3"/>
                  </a:cxn>
                  <a:cxn ang="T12">
                    <a:pos x="T4" y="T5"/>
                  </a:cxn>
                  <a:cxn ang="T13">
                    <a:pos x="T6" y="T7"/>
                  </a:cxn>
                  <a:cxn ang="T14">
                    <a:pos x="T8" y="T9"/>
                  </a:cxn>
                </a:cxnLst>
                <a:rect l="T15" t="T16" r="T17" b="T18"/>
                <a:pathLst>
                  <a:path w="204" h="253">
                    <a:moveTo>
                      <a:pt x="0" y="145"/>
                    </a:moveTo>
                    <a:lnTo>
                      <a:pt x="0" y="253"/>
                    </a:lnTo>
                    <a:lnTo>
                      <a:pt x="204" y="109"/>
                    </a:lnTo>
                    <a:lnTo>
                      <a:pt x="204" y="0"/>
                    </a:lnTo>
                    <a:lnTo>
                      <a:pt x="0" y="145"/>
                    </a:lnTo>
                    <a:close/>
                  </a:path>
                </a:pathLst>
              </a:custGeom>
              <a:solidFill>
                <a:srgbClr val="0B3C68"/>
              </a:solidFill>
              <a:ln w="9525">
                <a:noFill/>
                <a:round/>
                <a:headEnd/>
                <a:tailEnd/>
              </a:ln>
            </p:spPr>
            <p:txBody>
              <a:bodyPr/>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281" name="Freeform 477"/>
              <p:cNvSpPr>
                <a:spLocks noChangeAspect="1"/>
              </p:cNvSpPr>
              <p:nvPr/>
            </p:nvSpPr>
            <p:spPr bwMode="auto">
              <a:xfrm>
                <a:off x="1572" y="1862"/>
                <a:ext cx="208" cy="149"/>
              </a:xfrm>
              <a:custGeom>
                <a:avLst/>
                <a:gdLst>
                  <a:gd name="T0" fmla="*/ 2 w 208"/>
                  <a:gd name="T1" fmla="*/ 149 h 149"/>
                  <a:gd name="T2" fmla="*/ 208 w 208"/>
                  <a:gd name="T3" fmla="*/ 2 h 149"/>
                  <a:gd name="T4" fmla="*/ 208 w 208"/>
                  <a:gd name="T5" fmla="*/ 0 h 149"/>
                  <a:gd name="T6" fmla="*/ 206 w 208"/>
                  <a:gd name="T7" fmla="*/ 0 h 149"/>
                  <a:gd name="T8" fmla="*/ 0 w 208"/>
                  <a:gd name="T9" fmla="*/ 145 h 149"/>
                  <a:gd name="T10" fmla="*/ 2 w 208"/>
                  <a:gd name="T11" fmla="*/ 149 h 149"/>
                  <a:gd name="T12" fmla="*/ 0 60000 65536"/>
                  <a:gd name="T13" fmla="*/ 0 60000 65536"/>
                  <a:gd name="T14" fmla="*/ 0 60000 65536"/>
                  <a:gd name="T15" fmla="*/ 0 60000 65536"/>
                  <a:gd name="T16" fmla="*/ 0 60000 65536"/>
                  <a:gd name="T17" fmla="*/ 0 60000 65536"/>
                  <a:gd name="T18" fmla="*/ 0 w 208"/>
                  <a:gd name="T19" fmla="*/ 0 h 149"/>
                  <a:gd name="T20" fmla="*/ 208 w 208"/>
                  <a:gd name="T21" fmla="*/ 149 h 149"/>
                </a:gdLst>
                <a:ahLst/>
                <a:cxnLst>
                  <a:cxn ang="T12">
                    <a:pos x="T0" y="T1"/>
                  </a:cxn>
                  <a:cxn ang="T13">
                    <a:pos x="T2" y="T3"/>
                  </a:cxn>
                  <a:cxn ang="T14">
                    <a:pos x="T4" y="T5"/>
                  </a:cxn>
                  <a:cxn ang="T15">
                    <a:pos x="T6" y="T7"/>
                  </a:cxn>
                  <a:cxn ang="T16">
                    <a:pos x="T8" y="T9"/>
                  </a:cxn>
                  <a:cxn ang="T17">
                    <a:pos x="T10" y="T11"/>
                  </a:cxn>
                </a:cxnLst>
                <a:rect l="T18" t="T19" r="T20" b="T21"/>
                <a:pathLst>
                  <a:path w="208" h="149">
                    <a:moveTo>
                      <a:pt x="2" y="149"/>
                    </a:moveTo>
                    <a:lnTo>
                      <a:pt x="208" y="2"/>
                    </a:lnTo>
                    <a:lnTo>
                      <a:pt x="208" y="0"/>
                    </a:lnTo>
                    <a:lnTo>
                      <a:pt x="206" y="0"/>
                    </a:lnTo>
                    <a:lnTo>
                      <a:pt x="0" y="145"/>
                    </a:lnTo>
                    <a:lnTo>
                      <a:pt x="2" y="149"/>
                    </a:lnTo>
                    <a:close/>
                  </a:path>
                </a:pathLst>
              </a:custGeom>
              <a:solidFill>
                <a:srgbClr val="5D7695"/>
              </a:solidFill>
              <a:ln w="9525">
                <a:noFill/>
                <a:round/>
                <a:headEnd/>
                <a:tailEnd/>
              </a:ln>
            </p:spPr>
            <p:txBody>
              <a:bodyPr/>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282" name="Freeform 478"/>
              <p:cNvSpPr>
                <a:spLocks noChangeAspect="1"/>
              </p:cNvSpPr>
              <p:nvPr/>
            </p:nvSpPr>
            <p:spPr bwMode="auto">
              <a:xfrm>
                <a:off x="1208" y="1943"/>
                <a:ext cx="368" cy="172"/>
              </a:xfrm>
              <a:custGeom>
                <a:avLst/>
                <a:gdLst>
                  <a:gd name="T0" fmla="*/ 368 w 368"/>
                  <a:gd name="T1" fmla="*/ 172 h 172"/>
                  <a:gd name="T2" fmla="*/ 0 w 368"/>
                  <a:gd name="T3" fmla="*/ 106 h 172"/>
                  <a:gd name="T4" fmla="*/ 0 w 368"/>
                  <a:gd name="T5" fmla="*/ 0 h 172"/>
                  <a:gd name="T6" fmla="*/ 368 w 368"/>
                  <a:gd name="T7" fmla="*/ 64 h 172"/>
                  <a:gd name="T8" fmla="*/ 368 w 368"/>
                  <a:gd name="T9" fmla="*/ 172 h 172"/>
                  <a:gd name="T10" fmla="*/ 0 60000 65536"/>
                  <a:gd name="T11" fmla="*/ 0 60000 65536"/>
                  <a:gd name="T12" fmla="*/ 0 60000 65536"/>
                  <a:gd name="T13" fmla="*/ 0 60000 65536"/>
                  <a:gd name="T14" fmla="*/ 0 60000 65536"/>
                  <a:gd name="T15" fmla="*/ 0 w 368"/>
                  <a:gd name="T16" fmla="*/ 0 h 172"/>
                  <a:gd name="T17" fmla="*/ 368 w 368"/>
                  <a:gd name="T18" fmla="*/ 172 h 172"/>
                </a:gdLst>
                <a:ahLst/>
                <a:cxnLst>
                  <a:cxn ang="T10">
                    <a:pos x="T0" y="T1"/>
                  </a:cxn>
                  <a:cxn ang="T11">
                    <a:pos x="T2" y="T3"/>
                  </a:cxn>
                  <a:cxn ang="T12">
                    <a:pos x="T4" y="T5"/>
                  </a:cxn>
                  <a:cxn ang="T13">
                    <a:pos x="T6" y="T7"/>
                  </a:cxn>
                  <a:cxn ang="T14">
                    <a:pos x="T8" y="T9"/>
                  </a:cxn>
                </a:cxnLst>
                <a:rect l="T15" t="T16" r="T17" b="T18"/>
                <a:pathLst>
                  <a:path w="368" h="172">
                    <a:moveTo>
                      <a:pt x="368" y="172"/>
                    </a:moveTo>
                    <a:lnTo>
                      <a:pt x="0" y="106"/>
                    </a:lnTo>
                    <a:lnTo>
                      <a:pt x="0" y="0"/>
                    </a:lnTo>
                    <a:lnTo>
                      <a:pt x="368" y="64"/>
                    </a:lnTo>
                    <a:lnTo>
                      <a:pt x="368" y="172"/>
                    </a:lnTo>
                    <a:close/>
                  </a:path>
                </a:pathLst>
              </a:custGeom>
              <a:solidFill>
                <a:srgbClr val="8BA6BD"/>
              </a:solidFill>
              <a:ln w="9525">
                <a:noFill/>
                <a:round/>
                <a:headEnd/>
                <a:tailEnd/>
              </a:ln>
            </p:spPr>
            <p:txBody>
              <a:bodyPr/>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283" name="Freeform 479"/>
              <p:cNvSpPr>
                <a:spLocks noChangeAspect="1" noEditPoints="1"/>
              </p:cNvSpPr>
              <p:nvPr/>
            </p:nvSpPr>
            <p:spPr bwMode="auto">
              <a:xfrm>
                <a:off x="1216" y="1957"/>
                <a:ext cx="346" cy="146"/>
              </a:xfrm>
              <a:custGeom>
                <a:avLst/>
                <a:gdLst>
                  <a:gd name="T0" fmla="*/ 344 w 346"/>
                  <a:gd name="T1" fmla="*/ 138 h 146"/>
                  <a:gd name="T2" fmla="*/ 4 w 346"/>
                  <a:gd name="T3" fmla="*/ 76 h 146"/>
                  <a:gd name="T4" fmla="*/ 8 w 346"/>
                  <a:gd name="T5" fmla="*/ 80 h 146"/>
                  <a:gd name="T6" fmla="*/ 8 w 346"/>
                  <a:gd name="T7" fmla="*/ 4 h 146"/>
                  <a:gd name="T8" fmla="*/ 4 w 346"/>
                  <a:gd name="T9" fmla="*/ 8 h 146"/>
                  <a:gd name="T10" fmla="*/ 342 w 346"/>
                  <a:gd name="T11" fmla="*/ 68 h 146"/>
                  <a:gd name="T12" fmla="*/ 338 w 346"/>
                  <a:gd name="T13" fmla="*/ 64 h 146"/>
                  <a:gd name="T14" fmla="*/ 338 w 346"/>
                  <a:gd name="T15" fmla="*/ 140 h 146"/>
                  <a:gd name="T16" fmla="*/ 344 w 346"/>
                  <a:gd name="T17" fmla="*/ 138 h 146"/>
                  <a:gd name="T18" fmla="*/ 342 w 346"/>
                  <a:gd name="T19" fmla="*/ 60 h 146"/>
                  <a:gd name="T20" fmla="*/ 4 w 346"/>
                  <a:gd name="T21" fmla="*/ 0 h 146"/>
                  <a:gd name="T22" fmla="*/ 0 w 346"/>
                  <a:gd name="T23" fmla="*/ 0 h 146"/>
                  <a:gd name="T24" fmla="*/ 0 w 346"/>
                  <a:gd name="T25" fmla="*/ 4 h 146"/>
                  <a:gd name="T26" fmla="*/ 0 w 346"/>
                  <a:gd name="T27" fmla="*/ 80 h 146"/>
                  <a:gd name="T28" fmla="*/ 0 w 346"/>
                  <a:gd name="T29" fmla="*/ 84 h 146"/>
                  <a:gd name="T30" fmla="*/ 4 w 346"/>
                  <a:gd name="T31" fmla="*/ 84 h 146"/>
                  <a:gd name="T32" fmla="*/ 342 w 346"/>
                  <a:gd name="T33" fmla="*/ 144 h 146"/>
                  <a:gd name="T34" fmla="*/ 346 w 346"/>
                  <a:gd name="T35" fmla="*/ 146 h 146"/>
                  <a:gd name="T36" fmla="*/ 346 w 346"/>
                  <a:gd name="T37" fmla="*/ 140 h 146"/>
                  <a:gd name="T38" fmla="*/ 346 w 346"/>
                  <a:gd name="T39" fmla="*/ 64 h 146"/>
                  <a:gd name="T40" fmla="*/ 346 w 346"/>
                  <a:gd name="T41" fmla="*/ 62 h 146"/>
                  <a:gd name="T42" fmla="*/ 342 w 346"/>
                  <a:gd name="T43" fmla="*/ 60 h 1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46"/>
                  <a:gd name="T67" fmla="*/ 0 h 146"/>
                  <a:gd name="T68" fmla="*/ 346 w 346"/>
                  <a:gd name="T69" fmla="*/ 146 h 14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46" h="146">
                    <a:moveTo>
                      <a:pt x="344" y="138"/>
                    </a:moveTo>
                    <a:lnTo>
                      <a:pt x="4" y="76"/>
                    </a:lnTo>
                    <a:lnTo>
                      <a:pt x="8" y="80"/>
                    </a:lnTo>
                    <a:lnTo>
                      <a:pt x="8" y="4"/>
                    </a:lnTo>
                    <a:lnTo>
                      <a:pt x="4" y="8"/>
                    </a:lnTo>
                    <a:lnTo>
                      <a:pt x="342" y="68"/>
                    </a:lnTo>
                    <a:lnTo>
                      <a:pt x="338" y="64"/>
                    </a:lnTo>
                    <a:lnTo>
                      <a:pt x="338" y="140"/>
                    </a:lnTo>
                    <a:lnTo>
                      <a:pt x="344" y="138"/>
                    </a:lnTo>
                    <a:close/>
                    <a:moveTo>
                      <a:pt x="342" y="60"/>
                    </a:moveTo>
                    <a:lnTo>
                      <a:pt x="4" y="0"/>
                    </a:lnTo>
                    <a:lnTo>
                      <a:pt x="0" y="0"/>
                    </a:lnTo>
                    <a:lnTo>
                      <a:pt x="0" y="4"/>
                    </a:lnTo>
                    <a:lnTo>
                      <a:pt x="0" y="80"/>
                    </a:lnTo>
                    <a:lnTo>
                      <a:pt x="0" y="84"/>
                    </a:lnTo>
                    <a:lnTo>
                      <a:pt x="4" y="84"/>
                    </a:lnTo>
                    <a:lnTo>
                      <a:pt x="342" y="144"/>
                    </a:lnTo>
                    <a:lnTo>
                      <a:pt x="346" y="146"/>
                    </a:lnTo>
                    <a:lnTo>
                      <a:pt x="346" y="140"/>
                    </a:lnTo>
                    <a:lnTo>
                      <a:pt x="346" y="64"/>
                    </a:lnTo>
                    <a:lnTo>
                      <a:pt x="346" y="62"/>
                    </a:lnTo>
                    <a:lnTo>
                      <a:pt x="342" y="60"/>
                    </a:lnTo>
                    <a:close/>
                  </a:path>
                </a:pathLst>
              </a:custGeom>
              <a:solidFill>
                <a:srgbClr val="0B3C68"/>
              </a:solidFill>
              <a:ln w="9525">
                <a:noFill/>
                <a:round/>
                <a:headEnd/>
                <a:tailEnd/>
              </a:ln>
            </p:spPr>
            <p:txBody>
              <a:bodyPr/>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284" name="Freeform 480"/>
              <p:cNvSpPr>
                <a:spLocks noChangeAspect="1"/>
              </p:cNvSpPr>
              <p:nvPr/>
            </p:nvSpPr>
            <p:spPr bwMode="auto">
              <a:xfrm>
                <a:off x="1220" y="1961"/>
                <a:ext cx="338" cy="136"/>
              </a:xfrm>
              <a:custGeom>
                <a:avLst/>
                <a:gdLst>
                  <a:gd name="T0" fmla="*/ 338 w 338"/>
                  <a:gd name="T1" fmla="*/ 136 h 136"/>
                  <a:gd name="T2" fmla="*/ 0 w 338"/>
                  <a:gd name="T3" fmla="*/ 76 h 136"/>
                  <a:gd name="T4" fmla="*/ 0 w 338"/>
                  <a:gd name="T5" fmla="*/ 0 h 136"/>
                  <a:gd name="T6" fmla="*/ 338 w 338"/>
                  <a:gd name="T7" fmla="*/ 60 h 136"/>
                  <a:gd name="T8" fmla="*/ 338 w 338"/>
                  <a:gd name="T9" fmla="*/ 136 h 136"/>
                  <a:gd name="T10" fmla="*/ 0 60000 65536"/>
                  <a:gd name="T11" fmla="*/ 0 60000 65536"/>
                  <a:gd name="T12" fmla="*/ 0 60000 65536"/>
                  <a:gd name="T13" fmla="*/ 0 60000 65536"/>
                  <a:gd name="T14" fmla="*/ 0 60000 65536"/>
                  <a:gd name="T15" fmla="*/ 0 w 338"/>
                  <a:gd name="T16" fmla="*/ 0 h 136"/>
                  <a:gd name="T17" fmla="*/ 338 w 338"/>
                  <a:gd name="T18" fmla="*/ 136 h 136"/>
                </a:gdLst>
                <a:ahLst/>
                <a:cxnLst>
                  <a:cxn ang="T10">
                    <a:pos x="T0" y="T1"/>
                  </a:cxn>
                  <a:cxn ang="T11">
                    <a:pos x="T2" y="T3"/>
                  </a:cxn>
                  <a:cxn ang="T12">
                    <a:pos x="T4" y="T5"/>
                  </a:cxn>
                  <a:cxn ang="T13">
                    <a:pos x="T6" y="T7"/>
                  </a:cxn>
                  <a:cxn ang="T14">
                    <a:pos x="T8" y="T9"/>
                  </a:cxn>
                </a:cxnLst>
                <a:rect l="T15" t="T16" r="T17" b="T18"/>
                <a:pathLst>
                  <a:path w="338" h="136">
                    <a:moveTo>
                      <a:pt x="338" y="136"/>
                    </a:moveTo>
                    <a:lnTo>
                      <a:pt x="0" y="76"/>
                    </a:lnTo>
                    <a:lnTo>
                      <a:pt x="0" y="0"/>
                    </a:lnTo>
                    <a:lnTo>
                      <a:pt x="338" y="60"/>
                    </a:lnTo>
                    <a:lnTo>
                      <a:pt x="338" y="136"/>
                    </a:lnTo>
                    <a:close/>
                  </a:path>
                </a:pathLst>
              </a:custGeom>
              <a:solidFill>
                <a:srgbClr val="5D7695"/>
              </a:solidFill>
              <a:ln w="9525">
                <a:noFill/>
                <a:round/>
                <a:headEnd/>
                <a:tailEnd/>
              </a:ln>
            </p:spPr>
            <p:txBody>
              <a:bodyPr/>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285" name="Freeform 481"/>
              <p:cNvSpPr>
                <a:spLocks noChangeAspect="1"/>
              </p:cNvSpPr>
              <p:nvPr/>
            </p:nvSpPr>
            <p:spPr bwMode="auto">
              <a:xfrm>
                <a:off x="1246" y="1981"/>
                <a:ext cx="124" cy="68"/>
              </a:xfrm>
              <a:custGeom>
                <a:avLst/>
                <a:gdLst>
                  <a:gd name="T0" fmla="*/ 124 w 124"/>
                  <a:gd name="T1" fmla="*/ 68 h 68"/>
                  <a:gd name="T2" fmla="*/ 0 w 124"/>
                  <a:gd name="T3" fmla="*/ 46 h 68"/>
                  <a:gd name="T4" fmla="*/ 0 w 124"/>
                  <a:gd name="T5" fmla="*/ 0 h 68"/>
                  <a:gd name="T6" fmla="*/ 124 w 124"/>
                  <a:gd name="T7" fmla="*/ 22 h 68"/>
                  <a:gd name="T8" fmla="*/ 124 w 124"/>
                  <a:gd name="T9" fmla="*/ 68 h 68"/>
                  <a:gd name="T10" fmla="*/ 0 60000 65536"/>
                  <a:gd name="T11" fmla="*/ 0 60000 65536"/>
                  <a:gd name="T12" fmla="*/ 0 60000 65536"/>
                  <a:gd name="T13" fmla="*/ 0 60000 65536"/>
                  <a:gd name="T14" fmla="*/ 0 60000 65536"/>
                  <a:gd name="T15" fmla="*/ 0 w 124"/>
                  <a:gd name="T16" fmla="*/ 0 h 68"/>
                  <a:gd name="T17" fmla="*/ 124 w 124"/>
                  <a:gd name="T18" fmla="*/ 68 h 68"/>
                </a:gdLst>
                <a:ahLst/>
                <a:cxnLst>
                  <a:cxn ang="T10">
                    <a:pos x="T0" y="T1"/>
                  </a:cxn>
                  <a:cxn ang="T11">
                    <a:pos x="T2" y="T3"/>
                  </a:cxn>
                  <a:cxn ang="T12">
                    <a:pos x="T4" y="T5"/>
                  </a:cxn>
                  <a:cxn ang="T13">
                    <a:pos x="T6" y="T7"/>
                  </a:cxn>
                  <a:cxn ang="T14">
                    <a:pos x="T8" y="T9"/>
                  </a:cxn>
                </a:cxnLst>
                <a:rect l="T15" t="T16" r="T17" b="T18"/>
                <a:pathLst>
                  <a:path w="124" h="68">
                    <a:moveTo>
                      <a:pt x="124" y="68"/>
                    </a:moveTo>
                    <a:lnTo>
                      <a:pt x="0" y="46"/>
                    </a:lnTo>
                    <a:lnTo>
                      <a:pt x="0" y="0"/>
                    </a:lnTo>
                    <a:lnTo>
                      <a:pt x="124" y="22"/>
                    </a:lnTo>
                    <a:lnTo>
                      <a:pt x="124" y="68"/>
                    </a:lnTo>
                    <a:close/>
                  </a:path>
                </a:pathLst>
              </a:custGeom>
              <a:solidFill>
                <a:srgbClr val="8BA6BD"/>
              </a:solidFill>
              <a:ln w="9525">
                <a:noFill/>
                <a:round/>
                <a:headEnd/>
                <a:tailEnd/>
              </a:ln>
            </p:spPr>
            <p:txBody>
              <a:bodyPr/>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286" name="Freeform 482"/>
              <p:cNvSpPr>
                <a:spLocks noChangeAspect="1"/>
              </p:cNvSpPr>
              <p:nvPr/>
            </p:nvSpPr>
            <p:spPr bwMode="auto">
              <a:xfrm>
                <a:off x="1402" y="2009"/>
                <a:ext cx="124" cy="68"/>
              </a:xfrm>
              <a:custGeom>
                <a:avLst/>
                <a:gdLst>
                  <a:gd name="T0" fmla="*/ 124 w 124"/>
                  <a:gd name="T1" fmla="*/ 68 h 68"/>
                  <a:gd name="T2" fmla="*/ 0 w 124"/>
                  <a:gd name="T3" fmla="*/ 46 h 68"/>
                  <a:gd name="T4" fmla="*/ 0 w 124"/>
                  <a:gd name="T5" fmla="*/ 0 h 68"/>
                  <a:gd name="T6" fmla="*/ 124 w 124"/>
                  <a:gd name="T7" fmla="*/ 22 h 68"/>
                  <a:gd name="T8" fmla="*/ 124 w 124"/>
                  <a:gd name="T9" fmla="*/ 68 h 68"/>
                  <a:gd name="T10" fmla="*/ 0 60000 65536"/>
                  <a:gd name="T11" fmla="*/ 0 60000 65536"/>
                  <a:gd name="T12" fmla="*/ 0 60000 65536"/>
                  <a:gd name="T13" fmla="*/ 0 60000 65536"/>
                  <a:gd name="T14" fmla="*/ 0 60000 65536"/>
                  <a:gd name="T15" fmla="*/ 0 w 124"/>
                  <a:gd name="T16" fmla="*/ 0 h 68"/>
                  <a:gd name="T17" fmla="*/ 124 w 124"/>
                  <a:gd name="T18" fmla="*/ 68 h 68"/>
                </a:gdLst>
                <a:ahLst/>
                <a:cxnLst>
                  <a:cxn ang="T10">
                    <a:pos x="T0" y="T1"/>
                  </a:cxn>
                  <a:cxn ang="T11">
                    <a:pos x="T2" y="T3"/>
                  </a:cxn>
                  <a:cxn ang="T12">
                    <a:pos x="T4" y="T5"/>
                  </a:cxn>
                  <a:cxn ang="T13">
                    <a:pos x="T6" y="T7"/>
                  </a:cxn>
                  <a:cxn ang="T14">
                    <a:pos x="T8" y="T9"/>
                  </a:cxn>
                </a:cxnLst>
                <a:rect l="T15" t="T16" r="T17" b="T18"/>
                <a:pathLst>
                  <a:path w="124" h="68">
                    <a:moveTo>
                      <a:pt x="124" y="68"/>
                    </a:moveTo>
                    <a:lnTo>
                      <a:pt x="0" y="46"/>
                    </a:lnTo>
                    <a:lnTo>
                      <a:pt x="0" y="0"/>
                    </a:lnTo>
                    <a:lnTo>
                      <a:pt x="124" y="22"/>
                    </a:lnTo>
                    <a:lnTo>
                      <a:pt x="124" y="68"/>
                    </a:lnTo>
                    <a:close/>
                  </a:path>
                </a:pathLst>
              </a:custGeom>
              <a:solidFill>
                <a:srgbClr val="8BA6BD"/>
              </a:solidFill>
              <a:ln w="9525">
                <a:noFill/>
                <a:round/>
                <a:headEnd/>
                <a:tailEnd/>
              </a:ln>
            </p:spPr>
            <p:txBody>
              <a:bodyPr/>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287" name="Freeform 483"/>
              <p:cNvSpPr>
                <a:spLocks noChangeAspect="1"/>
              </p:cNvSpPr>
              <p:nvPr/>
            </p:nvSpPr>
            <p:spPr bwMode="auto">
              <a:xfrm>
                <a:off x="1344" y="1871"/>
                <a:ext cx="314" cy="94"/>
              </a:xfrm>
              <a:custGeom>
                <a:avLst/>
                <a:gdLst>
                  <a:gd name="T0" fmla="*/ 216 w 314"/>
                  <a:gd name="T1" fmla="*/ 94 h 94"/>
                  <a:gd name="T2" fmla="*/ 0 w 314"/>
                  <a:gd name="T3" fmla="*/ 56 h 94"/>
                  <a:gd name="T4" fmla="*/ 106 w 314"/>
                  <a:gd name="T5" fmla="*/ 0 h 94"/>
                  <a:gd name="T6" fmla="*/ 314 w 314"/>
                  <a:gd name="T7" fmla="*/ 28 h 94"/>
                  <a:gd name="T8" fmla="*/ 216 w 314"/>
                  <a:gd name="T9" fmla="*/ 94 h 94"/>
                  <a:gd name="T10" fmla="*/ 0 60000 65536"/>
                  <a:gd name="T11" fmla="*/ 0 60000 65536"/>
                  <a:gd name="T12" fmla="*/ 0 60000 65536"/>
                  <a:gd name="T13" fmla="*/ 0 60000 65536"/>
                  <a:gd name="T14" fmla="*/ 0 60000 65536"/>
                  <a:gd name="T15" fmla="*/ 0 w 314"/>
                  <a:gd name="T16" fmla="*/ 0 h 94"/>
                  <a:gd name="T17" fmla="*/ 314 w 314"/>
                  <a:gd name="T18" fmla="*/ 94 h 94"/>
                </a:gdLst>
                <a:ahLst/>
                <a:cxnLst>
                  <a:cxn ang="T10">
                    <a:pos x="T0" y="T1"/>
                  </a:cxn>
                  <a:cxn ang="T11">
                    <a:pos x="T2" y="T3"/>
                  </a:cxn>
                  <a:cxn ang="T12">
                    <a:pos x="T4" y="T5"/>
                  </a:cxn>
                  <a:cxn ang="T13">
                    <a:pos x="T6" y="T7"/>
                  </a:cxn>
                  <a:cxn ang="T14">
                    <a:pos x="T8" y="T9"/>
                  </a:cxn>
                </a:cxnLst>
                <a:rect l="T15" t="T16" r="T17" b="T18"/>
                <a:pathLst>
                  <a:path w="314" h="94">
                    <a:moveTo>
                      <a:pt x="216" y="94"/>
                    </a:moveTo>
                    <a:lnTo>
                      <a:pt x="0" y="56"/>
                    </a:lnTo>
                    <a:lnTo>
                      <a:pt x="106" y="0"/>
                    </a:lnTo>
                    <a:lnTo>
                      <a:pt x="314" y="28"/>
                    </a:lnTo>
                    <a:lnTo>
                      <a:pt x="216" y="94"/>
                    </a:lnTo>
                    <a:close/>
                  </a:path>
                </a:pathLst>
              </a:custGeom>
              <a:solidFill>
                <a:srgbClr val="8BA6BD"/>
              </a:solidFill>
              <a:ln w="9525">
                <a:noFill/>
                <a:round/>
                <a:headEnd/>
                <a:tailEnd/>
              </a:ln>
            </p:spPr>
            <p:txBody>
              <a:bodyPr/>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288" name="Freeform 484"/>
              <p:cNvSpPr>
                <a:spLocks noChangeAspect="1" noEditPoints="1"/>
              </p:cNvSpPr>
              <p:nvPr/>
            </p:nvSpPr>
            <p:spPr bwMode="auto">
              <a:xfrm>
                <a:off x="1338" y="1868"/>
                <a:ext cx="324" cy="99"/>
              </a:xfrm>
              <a:custGeom>
                <a:avLst/>
                <a:gdLst>
                  <a:gd name="T0" fmla="*/ 0 w 162"/>
                  <a:gd name="T1" fmla="*/ 19192425 h 49"/>
                  <a:gd name="T2" fmla="*/ 58195866 w 162"/>
                  <a:gd name="T3" fmla="*/ 31146401 h 49"/>
                  <a:gd name="T4" fmla="*/ 84934656 w 162"/>
                  <a:gd name="T5" fmla="*/ 9499281 h 49"/>
                  <a:gd name="T6" fmla="*/ 29360093 w 162"/>
                  <a:gd name="T7" fmla="*/ 0 h 49"/>
                  <a:gd name="T8" fmla="*/ 0 w 162"/>
                  <a:gd name="T9" fmla="*/ 19192425 h 49"/>
                  <a:gd name="T10" fmla="*/ 29884381 w 162"/>
                  <a:gd name="T11" fmla="*/ 1225325 h 49"/>
                  <a:gd name="T12" fmla="*/ 82837505 w 162"/>
                  <a:gd name="T13" fmla="*/ 10105751 h 49"/>
                  <a:gd name="T14" fmla="*/ 58195866 w 162"/>
                  <a:gd name="T15" fmla="*/ 29912319 h 49"/>
                  <a:gd name="T16" fmla="*/ 2621440 w 162"/>
                  <a:gd name="T17" fmla="*/ 18507345 h 49"/>
                  <a:gd name="T18" fmla="*/ 29884381 w 162"/>
                  <a:gd name="T19" fmla="*/ 1225325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2"/>
                  <a:gd name="T31" fmla="*/ 0 h 49"/>
                  <a:gd name="T32" fmla="*/ 162 w 162"/>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2" h="49">
                    <a:moveTo>
                      <a:pt x="0" y="30"/>
                    </a:moveTo>
                    <a:cubicBezTo>
                      <a:pt x="111" y="49"/>
                      <a:pt x="111" y="49"/>
                      <a:pt x="111" y="49"/>
                    </a:cubicBezTo>
                    <a:cubicBezTo>
                      <a:pt x="162" y="15"/>
                      <a:pt x="162" y="15"/>
                      <a:pt x="162" y="15"/>
                    </a:cubicBezTo>
                    <a:cubicBezTo>
                      <a:pt x="56" y="0"/>
                      <a:pt x="56" y="0"/>
                      <a:pt x="56" y="0"/>
                    </a:cubicBezTo>
                    <a:lnTo>
                      <a:pt x="0" y="30"/>
                    </a:lnTo>
                    <a:close/>
                    <a:moveTo>
                      <a:pt x="57" y="2"/>
                    </a:moveTo>
                    <a:cubicBezTo>
                      <a:pt x="57" y="2"/>
                      <a:pt x="153" y="15"/>
                      <a:pt x="158" y="16"/>
                    </a:cubicBezTo>
                    <a:cubicBezTo>
                      <a:pt x="154" y="18"/>
                      <a:pt x="111" y="47"/>
                      <a:pt x="111" y="47"/>
                    </a:cubicBezTo>
                    <a:cubicBezTo>
                      <a:pt x="110" y="47"/>
                      <a:pt x="10" y="29"/>
                      <a:pt x="5" y="29"/>
                    </a:cubicBezTo>
                    <a:cubicBezTo>
                      <a:pt x="9" y="27"/>
                      <a:pt x="56" y="2"/>
                      <a:pt x="57" y="2"/>
                    </a:cubicBezTo>
                    <a:close/>
                  </a:path>
                </a:pathLst>
              </a:custGeom>
              <a:solidFill>
                <a:srgbClr val="FFFFFF"/>
              </a:solidFill>
              <a:ln w="9525">
                <a:noFill/>
                <a:round/>
                <a:headEnd/>
                <a:tailEnd/>
              </a:ln>
            </p:spPr>
            <p:txBody>
              <a:bodyPr/>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289" name="Oval 485"/>
              <p:cNvSpPr>
                <a:spLocks noChangeAspect="1" noChangeArrowheads="1"/>
              </p:cNvSpPr>
              <p:nvPr/>
            </p:nvSpPr>
            <p:spPr bwMode="auto">
              <a:xfrm>
                <a:off x="1436" y="1897"/>
                <a:ext cx="52" cy="26"/>
              </a:xfrm>
              <a:prstGeom prst="ellipse">
                <a:avLst/>
              </a:prstGeom>
              <a:solidFill>
                <a:srgbClr val="456488"/>
              </a:solidFill>
              <a:ln w="9525">
                <a:noFill/>
                <a:round/>
                <a:headEnd/>
                <a:tailEnd/>
              </a:ln>
            </p:spPr>
            <p:txBody>
              <a:bodyPr/>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290" name="Freeform 486"/>
              <p:cNvSpPr>
                <a:spLocks noChangeAspect="1" noEditPoints="1"/>
              </p:cNvSpPr>
              <p:nvPr/>
            </p:nvSpPr>
            <p:spPr bwMode="auto">
              <a:xfrm>
                <a:off x="1434" y="1895"/>
                <a:ext cx="56" cy="30"/>
              </a:xfrm>
              <a:custGeom>
                <a:avLst/>
                <a:gdLst>
                  <a:gd name="T0" fmla="*/ 7340032 w 28"/>
                  <a:gd name="T1" fmla="*/ 0 h 15"/>
                  <a:gd name="T2" fmla="*/ 0 w 28"/>
                  <a:gd name="T3" fmla="*/ 4194305 h 15"/>
                  <a:gd name="T4" fmla="*/ 1048576 w 28"/>
                  <a:gd name="T5" fmla="*/ 5767169 h 15"/>
                  <a:gd name="T6" fmla="*/ 7340032 w 28"/>
                  <a:gd name="T7" fmla="*/ 7864320 h 15"/>
                  <a:gd name="T8" fmla="*/ 14680064 w 28"/>
                  <a:gd name="T9" fmla="*/ 4194305 h 15"/>
                  <a:gd name="T10" fmla="*/ 14680064 w 28"/>
                  <a:gd name="T11" fmla="*/ 4194305 h 15"/>
                  <a:gd name="T12" fmla="*/ 13631488 w 28"/>
                  <a:gd name="T13" fmla="*/ 2097152 h 15"/>
                  <a:gd name="T14" fmla="*/ 7340032 w 28"/>
                  <a:gd name="T15" fmla="*/ 0 h 15"/>
                  <a:gd name="T16" fmla="*/ 1572864 w 28"/>
                  <a:gd name="T17" fmla="*/ 5242881 h 15"/>
                  <a:gd name="T18" fmla="*/ 1048576 w 28"/>
                  <a:gd name="T19" fmla="*/ 4194305 h 15"/>
                  <a:gd name="T20" fmla="*/ 7340032 w 28"/>
                  <a:gd name="T21" fmla="*/ 1048576 h 15"/>
                  <a:gd name="T22" fmla="*/ 13107200 w 28"/>
                  <a:gd name="T23" fmla="*/ 2621440 h 15"/>
                  <a:gd name="T24" fmla="*/ 13631488 w 28"/>
                  <a:gd name="T25" fmla="*/ 4194305 h 15"/>
                  <a:gd name="T26" fmla="*/ 13631488 w 28"/>
                  <a:gd name="T27" fmla="*/ 4194305 h 15"/>
                  <a:gd name="T28" fmla="*/ 7340032 w 28"/>
                  <a:gd name="T29" fmla="*/ 6815744 h 15"/>
                  <a:gd name="T30" fmla="*/ 1572864 w 28"/>
                  <a:gd name="T31" fmla="*/ 5242881 h 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
                  <a:gd name="T49" fmla="*/ 0 h 15"/>
                  <a:gd name="T50" fmla="*/ 28 w 28"/>
                  <a:gd name="T51" fmla="*/ 15 h 1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 h="15">
                    <a:moveTo>
                      <a:pt x="14" y="0"/>
                    </a:moveTo>
                    <a:cubicBezTo>
                      <a:pt x="6" y="0"/>
                      <a:pt x="0" y="3"/>
                      <a:pt x="0" y="8"/>
                    </a:cubicBezTo>
                    <a:cubicBezTo>
                      <a:pt x="0" y="9"/>
                      <a:pt x="1" y="10"/>
                      <a:pt x="2" y="11"/>
                    </a:cubicBezTo>
                    <a:cubicBezTo>
                      <a:pt x="4" y="14"/>
                      <a:pt x="9" y="15"/>
                      <a:pt x="14" y="15"/>
                    </a:cubicBezTo>
                    <a:cubicBezTo>
                      <a:pt x="22" y="15"/>
                      <a:pt x="28" y="12"/>
                      <a:pt x="28" y="8"/>
                    </a:cubicBezTo>
                    <a:cubicBezTo>
                      <a:pt x="28" y="8"/>
                      <a:pt x="28" y="8"/>
                      <a:pt x="28" y="8"/>
                    </a:cubicBezTo>
                    <a:cubicBezTo>
                      <a:pt x="28" y="6"/>
                      <a:pt x="27" y="5"/>
                      <a:pt x="26" y="4"/>
                    </a:cubicBezTo>
                    <a:cubicBezTo>
                      <a:pt x="24" y="2"/>
                      <a:pt x="19" y="0"/>
                      <a:pt x="14" y="0"/>
                    </a:cubicBezTo>
                    <a:close/>
                    <a:moveTo>
                      <a:pt x="3" y="10"/>
                    </a:moveTo>
                    <a:cubicBezTo>
                      <a:pt x="2" y="9"/>
                      <a:pt x="2" y="9"/>
                      <a:pt x="2" y="8"/>
                    </a:cubicBezTo>
                    <a:cubicBezTo>
                      <a:pt x="2" y="5"/>
                      <a:pt x="7" y="2"/>
                      <a:pt x="14" y="2"/>
                    </a:cubicBezTo>
                    <a:cubicBezTo>
                      <a:pt x="19" y="2"/>
                      <a:pt x="23" y="3"/>
                      <a:pt x="25" y="5"/>
                    </a:cubicBezTo>
                    <a:cubicBezTo>
                      <a:pt x="26" y="6"/>
                      <a:pt x="26" y="7"/>
                      <a:pt x="26" y="8"/>
                    </a:cubicBezTo>
                    <a:cubicBezTo>
                      <a:pt x="26" y="8"/>
                      <a:pt x="26" y="8"/>
                      <a:pt x="26" y="8"/>
                    </a:cubicBezTo>
                    <a:cubicBezTo>
                      <a:pt x="26" y="11"/>
                      <a:pt x="21" y="13"/>
                      <a:pt x="14" y="13"/>
                    </a:cubicBezTo>
                    <a:cubicBezTo>
                      <a:pt x="9" y="13"/>
                      <a:pt x="5" y="12"/>
                      <a:pt x="3" y="10"/>
                    </a:cubicBezTo>
                    <a:close/>
                  </a:path>
                </a:pathLst>
              </a:custGeom>
              <a:solidFill>
                <a:srgbClr val="FFFFFF"/>
              </a:solidFill>
              <a:ln w="9525">
                <a:noFill/>
                <a:round/>
                <a:headEnd/>
                <a:tailEnd/>
              </a:ln>
            </p:spPr>
            <p:txBody>
              <a:bodyPr/>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291" name="Freeform 487"/>
              <p:cNvSpPr>
                <a:spLocks noChangeAspect="1"/>
              </p:cNvSpPr>
              <p:nvPr/>
            </p:nvSpPr>
            <p:spPr bwMode="auto">
              <a:xfrm>
                <a:off x="1518" y="1909"/>
                <a:ext cx="52" cy="26"/>
              </a:xfrm>
              <a:custGeom>
                <a:avLst/>
                <a:gdLst>
                  <a:gd name="T0" fmla="*/ 13631488 w 26"/>
                  <a:gd name="T1" fmla="*/ 3145728 h 13"/>
                  <a:gd name="T2" fmla="*/ 6815744 w 26"/>
                  <a:gd name="T3" fmla="*/ 6815744 h 13"/>
                  <a:gd name="T4" fmla="*/ 0 w 26"/>
                  <a:gd name="T5" fmla="*/ 3670016 h 13"/>
                  <a:gd name="T6" fmla="*/ 6815744 w 26"/>
                  <a:gd name="T7" fmla="*/ 0 h 13"/>
                  <a:gd name="T8" fmla="*/ 13631488 w 26"/>
                  <a:gd name="T9" fmla="*/ 3145728 h 13"/>
                  <a:gd name="T10" fmla="*/ 0 60000 65536"/>
                  <a:gd name="T11" fmla="*/ 0 60000 65536"/>
                  <a:gd name="T12" fmla="*/ 0 60000 65536"/>
                  <a:gd name="T13" fmla="*/ 0 60000 65536"/>
                  <a:gd name="T14" fmla="*/ 0 60000 65536"/>
                  <a:gd name="T15" fmla="*/ 0 w 26"/>
                  <a:gd name="T16" fmla="*/ 0 h 13"/>
                  <a:gd name="T17" fmla="*/ 26 w 26"/>
                  <a:gd name="T18" fmla="*/ 13 h 13"/>
                </a:gdLst>
                <a:ahLst/>
                <a:cxnLst>
                  <a:cxn ang="T10">
                    <a:pos x="T0" y="T1"/>
                  </a:cxn>
                  <a:cxn ang="T11">
                    <a:pos x="T2" y="T3"/>
                  </a:cxn>
                  <a:cxn ang="T12">
                    <a:pos x="T4" y="T5"/>
                  </a:cxn>
                  <a:cxn ang="T13">
                    <a:pos x="T6" y="T7"/>
                  </a:cxn>
                  <a:cxn ang="T14">
                    <a:pos x="T8" y="T9"/>
                  </a:cxn>
                </a:cxnLst>
                <a:rect l="T15" t="T16" r="T17" b="T18"/>
                <a:pathLst>
                  <a:path w="26" h="13">
                    <a:moveTo>
                      <a:pt x="26" y="6"/>
                    </a:moveTo>
                    <a:cubicBezTo>
                      <a:pt x="26" y="10"/>
                      <a:pt x="20" y="13"/>
                      <a:pt x="13" y="13"/>
                    </a:cubicBezTo>
                    <a:cubicBezTo>
                      <a:pt x="6" y="13"/>
                      <a:pt x="0" y="10"/>
                      <a:pt x="0" y="7"/>
                    </a:cubicBezTo>
                    <a:cubicBezTo>
                      <a:pt x="0" y="3"/>
                      <a:pt x="6" y="0"/>
                      <a:pt x="13" y="0"/>
                    </a:cubicBezTo>
                    <a:cubicBezTo>
                      <a:pt x="20" y="0"/>
                      <a:pt x="26" y="3"/>
                      <a:pt x="26" y="6"/>
                    </a:cubicBezTo>
                    <a:close/>
                  </a:path>
                </a:pathLst>
              </a:custGeom>
              <a:solidFill>
                <a:srgbClr val="456488"/>
              </a:solidFill>
              <a:ln w="9525">
                <a:noFill/>
                <a:round/>
                <a:headEnd/>
                <a:tailEnd/>
              </a:ln>
            </p:spPr>
            <p:txBody>
              <a:bodyPr/>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292" name="Freeform 488"/>
              <p:cNvSpPr>
                <a:spLocks noChangeAspect="1" noEditPoints="1"/>
              </p:cNvSpPr>
              <p:nvPr/>
            </p:nvSpPr>
            <p:spPr bwMode="auto">
              <a:xfrm>
                <a:off x="1516" y="1907"/>
                <a:ext cx="56" cy="30"/>
              </a:xfrm>
              <a:custGeom>
                <a:avLst/>
                <a:gdLst>
                  <a:gd name="T0" fmla="*/ 7340032 w 28"/>
                  <a:gd name="T1" fmla="*/ 0 h 15"/>
                  <a:gd name="T2" fmla="*/ 0 w 28"/>
                  <a:gd name="T3" fmla="*/ 4194305 h 15"/>
                  <a:gd name="T4" fmla="*/ 1048576 w 28"/>
                  <a:gd name="T5" fmla="*/ 5767169 h 15"/>
                  <a:gd name="T6" fmla="*/ 7340032 w 28"/>
                  <a:gd name="T7" fmla="*/ 7864320 h 15"/>
                  <a:gd name="T8" fmla="*/ 14680064 w 28"/>
                  <a:gd name="T9" fmla="*/ 3670016 h 15"/>
                  <a:gd name="T10" fmla="*/ 14680064 w 28"/>
                  <a:gd name="T11" fmla="*/ 3670016 h 15"/>
                  <a:gd name="T12" fmla="*/ 13631488 w 28"/>
                  <a:gd name="T13" fmla="*/ 2097152 h 15"/>
                  <a:gd name="T14" fmla="*/ 7340032 w 28"/>
                  <a:gd name="T15" fmla="*/ 0 h 15"/>
                  <a:gd name="T16" fmla="*/ 1572864 w 28"/>
                  <a:gd name="T17" fmla="*/ 5242881 h 15"/>
                  <a:gd name="T18" fmla="*/ 1048576 w 28"/>
                  <a:gd name="T19" fmla="*/ 4194305 h 15"/>
                  <a:gd name="T20" fmla="*/ 7340032 w 28"/>
                  <a:gd name="T21" fmla="*/ 1048576 h 15"/>
                  <a:gd name="T22" fmla="*/ 13107200 w 28"/>
                  <a:gd name="T23" fmla="*/ 2621440 h 15"/>
                  <a:gd name="T24" fmla="*/ 13631488 w 28"/>
                  <a:gd name="T25" fmla="*/ 3670016 h 15"/>
                  <a:gd name="T26" fmla="*/ 13631488 w 28"/>
                  <a:gd name="T27" fmla="*/ 3670016 h 15"/>
                  <a:gd name="T28" fmla="*/ 7340032 w 28"/>
                  <a:gd name="T29" fmla="*/ 6815744 h 15"/>
                  <a:gd name="T30" fmla="*/ 1572864 w 28"/>
                  <a:gd name="T31" fmla="*/ 5242881 h 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
                  <a:gd name="T49" fmla="*/ 0 h 15"/>
                  <a:gd name="T50" fmla="*/ 28 w 28"/>
                  <a:gd name="T51" fmla="*/ 15 h 1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 h="15">
                    <a:moveTo>
                      <a:pt x="14" y="0"/>
                    </a:moveTo>
                    <a:cubicBezTo>
                      <a:pt x="6" y="0"/>
                      <a:pt x="0" y="3"/>
                      <a:pt x="0" y="8"/>
                    </a:cubicBezTo>
                    <a:cubicBezTo>
                      <a:pt x="0" y="9"/>
                      <a:pt x="1" y="10"/>
                      <a:pt x="2" y="11"/>
                    </a:cubicBezTo>
                    <a:cubicBezTo>
                      <a:pt x="4" y="14"/>
                      <a:pt x="9" y="15"/>
                      <a:pt x="14" y="15"/>
                    </a:cubicBezTo>
                    <a:cubicBezTo>
                      <a:pt x="22" y="15"/>
                      <a:pt x="28" y="12"/>
                      <a:pt x="28" y="7"/>
                    </a:cubicBezTo>
                    <a:cubicBezTo>
                      <a:pt x="28" y="7"/>
                      <a:pt x="28" y="7"/>
                      <a:pt x="28" y="7"/>
                    </a:cubicBezTo>
                    <a:cubicBezTo>
                      <a:pt x="28" y="6"/>
                      <a:pt x="27" y="5"/>
                      <a:pt x="26" y="4"/>
                    </a:cubicBezTo>
                    <a:cubicBezTo>
                      <a:pt x="24" y="1"/>
                      <a:pt x="19" y="0"/>
                      <a:pt x="14" y="0"/>
                    </a:cubicBezTo>
                    <a:close/>
                    <a:moveTo>
                      <a:pt x="3" y="10"/>
                    </a:moveTo>
                    <a:cubicBezTo>
                      <a:pt x="2" y="9"/>
                      <a:pt x="2" y="8"/>
                      <a:pt x="2" y="8"/>
                    </a:cubicBezTo>
                    <a:cubicBezTo>
                      <a:pt x="2" y="4"/>
                      <a:pt x="7" y="2"/>
                      <a:pt x="14" y="2"/>
                    </a:cubicBezTo>
                    <a:cubicBezTo>
                      <a:pt x="18" y="2"/>
                      <a:pt x="23" y="3"/>
                      <a:pt x="25" y="5"/>
                    </a:cubicBezTo>
                    <a:cubicBezTo>
                      <a:pt x="26" y="6"/>
                      <a:pt x="26" y="7"/>
                      <a:pt x="26" y="7"/>
                    </a:cubicBezTo>
                    <a:cubicBezTo>
                      <a:pt x="26" y="7"/>
                      <a:pt x="26" y="7"/>
                      <a:pt x="26" y="7"/>
                    </a:cubicBezTo>
                    <a:cubicBezTo>
                      <a:pt x="26" y="11"/>
                      <a:pt x="20" y="13"/>
                      <a:pt x="14" y="13"/>
                    </a:cubicBezTo>
                    <a:cubicBezTo>
                      <a:pt x="9" y="13"/>
                      <a:pt x="5" y="12"/>
                      <a:pt x="3" y="10"/>
                    </a:cubicBezTo>
                    <a:close/>
                  </a:path>
                </a:pathLst>
              </a:custGeom>
              <a:solidFill>
                <a:srgbClr val="FFFFFF"/>
              </a:solidFill>
              <a:ln w="9525">
                <a:noFill/>
                <a:round/>
                <a:headEnd/>
                <a:tailEnd/>
              </a:ln>
            </p:spPr>
            <p:txBody>
              <a:bodyPr/>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293" name="Freeform 489"/>
              <p:cNvSpPr>
                <a:spLocks noChangeAspect="1"/>
              </p:cNvSpPr>
              <p:nvPr/>
            </p:nvSpPr>
            <p:spPr bwMode="auto">
              <a:xfrm>
                <a:off x="1344" y="1856"/>
                <a:ext cx="314" cy="95"/>
              </a:xfrm>
              <a:custGeom>
                <a:avLst/>
                <a:gdLst>
                  <a:gd name="T0" fmla="*/ 216 w 314"/>
                  <a:gd name="T1" fmla="*/ 95 h 95"/>
                  <a:gd name="T2" fmla="*/ 0 w 314"/>
                  <a:gd name="T3" fmla="*/ 57 h 95"/>
                  <a:gd name="T4" fmla="*/ 106 w 314"/>
                  <a:gd name="T5" fmla="*/ 0 h 95"/>
                  <a:gd name="T6" fmla="*/ 314 w 314"/>
                  <a:gd name="T7" fmla="*/ 29 h 95"/>
                  <a:gd name="T8" fmla="*/ 216 w 314"/>
                  <a:gd name="T9" fmla="*/ 95 h 95"/>
                  <a:gd name="T10" fmla="*/ 0 60000 65536"/>
                  <a:gd name="T11" fmla="*/ 0 60000 65536"/>
                  <a:gd name="T12" fmla="*/ 0 60000 65536"/>
                  <a:gd name="T13" fmla="*/ 0 60000 65536"/>
                  <a:gd name="T14" fmla="*/ 0 60000 65536"/>
                  <a:gd name="T15" fmla="*/ 0 w 314"/>
                  <a:gd name="T16" fmla="*/ 0 h 95"/>
                  <a:gd name="T17" fmla="*/ 314 w 314"/>
                  <a:gd name="T18" fmla="*/ 95 h 95"/>
                </a:gdLst>
                <a:ahLst/>
                <a:cxnLst>
                  <a:cxn ang="T10">
                    <a:pos x="T0" y="T1"/>
                  </a:cxn>
                  <a:cxn ang="T11">
                    <a:pos x="T2" y="T3"/>
                  </a:cxn>
                  <a:cxn ang="T12">
                    <a:pos x="T4" y="T5"/>
                  </a:cxn>
                  <a:cxn ang="T13">
                    <a:pos x="T6" y="T7"/>
                  </a:cxn>
                  <a:cxn ang="T14">
                    <a:pos x="T8" y="T9"/>
                  </a:cxn>
                </a:cxnLst>
                <a:rect l="T15" t="T16" r="T17" b="T18"/>
                <a:pathLst>
                  <a:path w="314" h="95">
                    <a:moveTo>
                      <a:pt x="216" y="95"/>
                    </a:moveTo>
                    <a:lnTo>
                      <a:pt x="0" y="57"/>
                    </a:lnTo>
                    <a:lnTo>
                      <a:pt x="106" y="0"/>
                    </a:lnTo>
                    <a:lnTo>
                      <a:pt x="314" y="29"/>
                    </a:lnTo>
                    <a:lnTo>
                      <a:pt x="216" y="95"/>
                    </a:lnTo>
                    <a:close/>
                  </a:path>
                </a:pathLst>
              </a:custGeom>
              <a:solidFill>
                <a:srgbClr val="8BA6BD"/>
              </a:solidFill>
              <a:ln w="9525">
                <a:noFill/>
                <a:round/>
                <a:headEnd/>
                <a:tailEnd/>
              </a:ln>
            </p:spPr>
            <p:txBody>
              <a:bodyPr/>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294" name="Freeform 490"/>
              <p:cNvSpPr>
                <a:spLocks noChangeAspect="1" noEditPoints="1"/>
              </p:cNvSpPr>
              <p:nvPr/>
            </p:nvSpPr>
            <p:spPr bwMode="auto">
              <a:xfrm>
                <a:off x="1338" y="1854"/>
                <a:ext cx="324" cy="99"/>
              </a:xfrm>
              <a:custGeom>
                <a:avLst/>
                <a:gdLst>
                  <a:gd name="T0" fmla="*/ 0 w 162"/>
                  <a:gd name="T1" fmla="*/ 18507345 h 49"/>
                  <a:gd name="T2" fmla="*/ 58195866 w 162"/>
                  <a:gd name="T3" fmla="*/ 31146401 h 49"/>
                  <a:gd name="T4" fmla="*/ 84934656 w 162"/>
                  <a:gd name="T5" fmla="*/ 9499281 h 49"/>
                  <a:gd name="T6" fmla="*/ 29360093 w 162"/>
                  <a:gd name="T7" fmla="*/ 0 h 49"/>
                  <a:gd name="T8" fmla="*/ 0 w 162"/>
                  <a:gd name="T9" fmla="*/ 18507345 h 49"/>
                  <a:gd name="T10" fmla="*/ 29884381 w 162"/>
                  <a:gd name="T11" fmla="*/ 1225325 h 49"/>
                  <a:gd name="T12" fmla="*/ 82837505 w 162"/>
                  <a:gd name="T13" fmla="*/ 10105751 h 49"/>
                  <a:gd name="T14" fmla="*/ 58195866 w 162"/>
                  <a:gd name="T15" fmla="*/ 29912319 h 49"/>
                  <a:gd name="T16" fmla="*/ 2621440 w 162"/>
                  <a:gd name="T17" fmla="*/ 18507345 h 49"/>
                  <a:gd name="T18" fmla="*/ 29884381 w 162"/>
                  <a:gd name="T19" fmla="*/ 1225325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2"/>
                  <a:gd name="T31" fmla="*/ 0 h 49"/>
                  <a:gd name="T32" fmla="*/ 162 w 162"/>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2" h="49">
                    <a:moveTo>
                      <a:pt x="0" y="29"/>
                    </a:moveTo>
                    <a:cubicBezTo>
                      <a:pt x="111" y="49"/>
                      <a:pt x="111" y="49"/>
                      <a:pt x="111" y="49"/>
                    </a:cubicBezTo>
                    <a:cubicBezTo>
                      <a:pt x="162" y="15"/>
                      <a:pt x="162" y="15"/>
                      <a:pt x="162" y="15"/>
                    </a:cubicBezTo>
                    <a:cubicBezTo>
                      <a:pt x="56" y="0"/>
                      <a:pt x="56" y="0"/>
                      <a:pt x="56" y="0"/>
                    </a:cubicBezTo>
                    <a:lnTo>
                      <a:pt x="0" y="29"/>
                    </a:lnTo>
                    <a:close/>
                    <a:moveTo>
                      <a:pt x="57" y="2"/>
                    </a:moveTo>
                    <a:cubicBezTo>
                      <a:pt x="57" y="2"/>
                      <a:pt x="153" y="15"/>
                      <a:pt x="158" y="16"/>
                    </a:cubicBezTo>
                    <a:cubicBezTo>
                      <a:pt x="154" y="18"/>
                      <a:pt x="111" y="46"/>
                      <a:pt x="111" y="47"/>
                    </a:cubicBezTo>
                    <a:cubicBezTo>
                      <a:pt x="110" y="47"/>
                      <a:pt x="10" y="29"/>
                      <a:pt x="5" y="29"/>
                    </a:cubicBezTo>
                    <a:cubicBezTo>
                      <a:pt x="9" y="26"/>
                      <a:pt x="56" y="2"/>
                      <a:pt x="57" y="2"/>
                    </a:cubicBezTo>
                    <a:close/>
                  </a:path>
                </a:pathLst>
              </a:custGeom>
              <a:solidFill>
                <a:srgbClr val="FFFFFF"/>
              </a:solidFill>
              <a:ln w="9525">
                <a:noFill/>
                <a:round/>
                <a:headEnd/>
                <a:tailEnd/>
              </a:ln>
            </p:spPr>
            <p:txBody>
              <a:bodyPr/>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295" name="Freeform 491"/>
              <p:cNvSpPr>
                <a:spLocks noChangeAspect="1"/>
              </p:cNvSpPr>
              <p:nvPr/>
            </p:nvSpPr>
            <p:spPr bwMode="auto">
              <a:xfrm>
                <a:off x="1436" y="1883"/>
                <a:ext cx="52" cy="26"/>
              </a:xfrm>
              <a:custGeom>
                <a:avLst/>
                <a:gdLst>
                  <a:gd name="T0" fmla="*/ 13631488 w 26"/>
                  <a:gd name="T1" fmla="*/ 3145728 h 13"/>
                  <a:gd name="T2" fmla="*/ 6815744 w 26"/>
                  <a:gd name="T3" fmla="*/ 6815744 h 13"/>
                  <a:gd name="T4" fmla="*/ 0 w 26"/>
                  <a:gd name="T5" fmla="*/ 3670016 h 13"/>
                  <a:gd name="T6" fmla="*/ 6815744 w 26"/>
                  <a:gd name="T7" fmla="*/ 0 h 13"/>
                  <a:gd name="T8" fmla="*/ 13631488 w 26"/>
                  <a:gd name="T9" fmla="*/ 3145728 h 13"/>
                  <a:gd name="T10" fmla="*/ 0 60000 65536"/>
                  <a:gd name="T11" fmla="*/ 0 60000 65536"/>
                  <a:gd name="T12" fmla="*/ 0 60000 65536"/>
                  <a:gd name="T13" fmla="*/ 0 60000 65536"/>
                  <a:gd name="T14" fmla="*/ 0 60000 65536"/>
                  <a:gd name="T15" fmla="*/ 0 w 26"/>
                  <a:gd name="T16" fmla="*/ 0 h 13"/>
                  <a:gd name="T17" fmla="*/ 26 w 26"/>
                  <a:gd name="T18" fmla="*/ 13 h 13"/>
                </a:gdLst>
                <a:ahLst/>
                <a:cxnLst>
                  <a:cxn ang="T10">
                    <a:pos x="T0" y="T1"/>
                  </a:cxn>
                  <a:cxn ang="T11">
                    <a:pos x="T2" y="T3"/>
                  </a:cxn>
                  <a:cxn ang="T12">
                    <a:pos x="T4" y="T5"/>
                  </a:cxn>
                  <a:cxn ang="T13">
                    <a:pos x="T6" y="T7"/>
                  </a:cxn>
                  <a:cxn ang="T14">
                    <a:pos x="T8" y="T9"/>
                  </a:cxn>
                </a:cxnLst>
                <a:rect l="T15" t="T16" r="T17" b="T18"/>
                <a:pathLst>
                  <a:path w="26" h="13">
                    <a:moveTo>
                      <a:pt x="26" y="6"/>
                    </a:moveTo>
                    <a:cubicBezTo>
                      <a:pt x="26" y="10"/>
                      <a:pt x="20" y="13"/>
                      <a:pt x="13" y="13"/>
                    </a:cubicBezTo>
                    <a:cubicBezTo>
                      <a:pt x="6" y="13"/>
                      <a:pt x="0" y="10"/>
                      <a:pt x="0" y="7"/>
                    </a:cubicBezTo>
                    <a:cubicBezTo>
                      <a:pt x="0" y="3"/>
                      <a:pt x="6" y="0"/>
                      <a:pt x="13" y="0"/>
                    </a:cubicBezTo>
                    <a:cubicBezTo>
                      <a:pt x="20" y="0"/>
                      <a:pt x="26" y="3"/>
                      <a:pt x="26" y="6"/>
                    </a:cubicBezTo>
                    <a:close/>
                  </a:path>
                </a:pathLst>
              </a:custGeom>
              <a:solidFill>
                <a:srgbClr val="456488"/>
              </a:solidFill>
              <a:ln w="9525">
                <a:noFill/>
                <a:round/>
                <a:headEnd/>
                <a:tailEnd/>
              </a:ln>
            </p:spPr>
            <p:txBody>
              <a:bodyPr/>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296" name="Freeform 492"/>
              <p:cNvSpPr>
                <a:spLocks noChangeAspect="1" noEditPoints="1"/>
              </p:cNvSpPr>
              <p:nvPr/>
            </p:nvSpPr>
            <p:spPr bwMode="auto">
              <a:xfrm>
                <a:off x="1434" y="1881"/>
                <a:ext cx="56" cy="30"/>
              </a:xfrm>
              <a:custGeom>
                <a:avLst/>
                <a:gdLst>
                  <a:gd name="T0" fmla="*/ 7340032 w 28"/>
                  <a:gd name="T1" fmla="*/ 0 h 15"/>
                  <a:gd name="T2" fmla="*/ 0 w 28"/>
                  <a:gd name="T3" fmla="*/ 4194305 h 15"/>
                  <a:gd name="T4" fmla="*/ 1048576 w 28"/>
                  <a:gd name="T5" fmla="*/ 5767169 h 15"/>
                  <a:gd name="T6" fmla="*/ 7340032 w 28"/>
                  <a:gd name="T7" fmla="*/ 7864320 h 15"/>
                  <a:gd name="T8" fmla="*/ 14680064 w 28"/>
                  <a:gd name="T9" fmla="*/ 3670016 h 15"/>
                  <a:gd name="T10" fmla="*/ 14680064 w 28"/>
                  <a:gd name="T11" fmla="*/ 3670016 h 15"/>
                  <a:gd name="T12" fmla="*/ 13631488 w 28"/>
                  <a:gd name="T13" fmla="*/ 2097152 h 15"/>
                  <a:gd name="T14" fmla="*/ 7340032 w 28"/>
                  <a:gd name="T15" fmla="*/ 0 h 15"/>
                  <a:gd name="T16" fmla="*/ 1572864 w 28"/>
                  <a:gd name="T17" fmla="*/ 5242881 h 15"/>
                  <a:gd name="T18" fmla="*/ 1048576 w 28"/>
                  <a:gd name="T19" fmla="*/ 4194305 h 15"/>
                  <a:gd name="T20" fmla="*/ 7340032 w 28"/>
                  <a:gd name="T21" fmla="*/ 1048576 h 15"/>
                  <a:gd name="T22" fmla="*/ 13107200 w 28"/>
                  <a:gd name="T23" fmla="*/ 2621440 h 15"/>
                  <a:gd name="T24" fmla="*/ 13631488 w 28"/>
                  <a:gd name="T25" fmla="*/ 3670016 h 15"/>
                  <a:gd name="T26" fmla="*/ 13631488 w 28"/>
                  <a:gd name="T27" fmla="*/ 3670016 h 15"/>
                  <a:gd name="T28" fmla="*/ 7340032 w 28"/>
                  <a:gd name="T29" fmla="*/ 6815744 h 15"/>
                  <a:gd name="T30" fmla="*/ 1572864 w 28"/>
                  <a:gd name="T31" fmla="*/ 5242881 h 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
                  <a:gd name="T49" fmla="*/ 0 h 15"/>
                  <a:gd name="T50" fmla="*/ 28 w 28"/>
                  <a:gd name="T51" fmla="*/ 15 h 1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 h="15">
                    <a:moveTo>
                      <a:pt x="14" y="0"/>
                    </a:moveTo>
                    <a:cubicBezTo>
                      <a:pt x="6" y="0"/>
                      <a:pt x="0" y="3"/>
                      <a:pt x="0" y="8"/>
                    </a:cubicBezTo>
                    <a:cubicBezTo>
                      <a:pt x="0" y="9"/>
                      <a:pt x="1" y="10"/>
                      <a:pt x="2" y="11"/>
                    </a:cubicBezTo>
                    <a:cubicBezTo>
                      <a:pt x="4" y="14"/>
                      <a:pt x="9" y="15"/>
                      <a:pt x="14" y="15"/>
                    </a:cubicBezTo>
                    <a:cubicBezTo>
                      <a:pt x="22" y="15"/>
                      <a:pt x="28" y="12"/>
                      <a:pt x="28" y="7"/>
                    </a:cubicBezTo>
                    <a:cubicBezTo>
                      <a:pt x="28" y="7"/>
                      <a:pt x="28" y="7"/>
                      <a:pt x="28" y="7"/>
                    </a:cubicBezTo>
                    <a:cubicBezTo>
                      <a:pt x="28" y="6"/>
                      <a:pt x="27" y="5"/>
                      <a:pt x="26" y="4"/>
                    </a:cubicBezTo>
                    <a:cubicBezTo>
                      <a:pt x="24" y="1"/>
                      <a:pt x="19" y="0"/>
                      <a:pt x="14" y="0"/>
                    </a:cubicBezTo>
                    <a:close/>
                    <a:moveTo>
                      <a:pt x="3" y="10"/>
                    </a:moveTo>
                    <a:cubicBezTo>
                      <a:pt x="2" y="9"/>
                      <a:pt x="2" y="8"/>
                      <a:pt x="2" y="8"/>
                    </a:cubicBezTo>
                    <a:cubicBezTo>
                      <a:pt x="2" y="4"/>
                      <a:pt x="7" y="2"/>
                      <a:pt x="14" y="2"/>
                    </a:cubicBezTo>
                    <a:cubicBezTo>
                      <a:pt x="19" y="2"/>
                      <a:pt x="23" y="3"/>
                      <a:pt x="25" y="5"/>
                    </a:cubicBezTo>
                    <a:cubicBezTo>
                      <a:pt x="26" y="6"/>
                      <a:pt x="26" y="7"/>
                      <a:pt x="26" y="7"/>
                    </a:cubicBezTo>
                    <a:cubicBezTo>
                      <a:pt x="26" y="7"/>
                      <a:pt x="26" y="7"/>
                      <a:pt x="26" y="7"/>
                    </a:cubicBezTo>
                    <a:cubicBezTo>
                      <a:pt x="26" y="11"/>
                      <a:pt x="21" y="13"/>
                      <a:pt x="14" y="13"/>
                    </a:cubicBezTo>
                    <a:cubicBezTo>
                      <a:pt x="9" y="13"/>
                      <a:pt x="5" y="12"/>
                      <a:pt x="3" y="10"/>
                    </a:cubicBezTo>
                    <a:close/>
                  </a:path>
                </a:pathLst>
              </a:custGeom>
              <a:solidFill>
                <a:srgbClr val="FFFFFF"/>
              </a:solidFill>
              <a:ln w="9525">
                <a:noFill/>
                <a:round/>
                <a:headEnd/>
                <a:tailEnd/>
              </a:ln>
            </p:spPr>
            <p:txBody>
              <a:bodyPr/>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297" name="Oval 493"/>
              <p:cNvSpPr>
                <a:spLocks noChangeAspect="1" noChangeArrowheads="1"/>
              </p:cNvSpPr>
              <p:nvPr/>
            </p:nvSpPr>
            <p:spPr bwMode="auto">
              <a:xfrm>
                <a:off x="1518" y="1895"/>
                <a:ext cx="52" cy="26"/>
              </a:xfrm>
              <a:prstGeom prst="ellipse">
                <a:avLst/>
              </a:prstGeom>
              <a:solidFill>
                <a:srgbClr val="456488"/>
              </a:solidFill>
              <a:ln w="9525">
                <a:noFill/>
                <a:round/>
                <a:headEnd/>
                <a:tailEnd/>
              </a:ln>
            </p:spPr>
            <p:txBody>
              <a:bodyPr/>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298" name="Freeform 494"/>
              <p:cNvSpPr>
                <a:spLocks noChangeAspect="1" noEditPoints="1"/>
              </p:cNvSpPr>
              <p:nvPr/>
            </p:nvSpPr>
            <p:spPr bwMode="auto">
              <a:xfrm>
                <a:off x="1516" y="1893"/>
                <a:ext cx="56" cy="30"/>
              </a:xfrm>
              <a:custGeom>
                <a:avLst/>
                <a:gdLst>
                  <a:gd name="T0" fmla="*/ 7340032 w 28"/>
                  <a:gd name="T1" fmla="*/ 0 h 15"/>
                  <a:gd name="T2" fmla="*/ 0 w 28"/>
                  <a:gd name="T3" fmla="*/ 3670016 h 15"/>
                  <a:gd name="T4" fmla="*/ 1048576 w 28"/>
                  <a:gd name="T5" fmla="*/ 5767169 h 15"/>
                  <a:gd name="T6" fmla="*/ 7340032 w 28"/>
                  <a:gd name="T7" fmla="*/ 7864320 h 15"/>
                  <a:gd name="T8" fmla="*/ 14680064 w 28"/>
                  <a:gd name="T9" fmla="*/ 3670016 h 15"/>
                  <a:gd name="T10" fmla="*/ 14680064 w 28"/>
                  <a:gd name="T11" fmla="*/ 3670016 h 15"/>
                  <a:gd name="T12" fmla="*/ 13631488 w 28"/>
                  <a:gd name="T13" fmla="*/ 2097152 h 15"/>
                  <a:gd name="T14" fmla="*/ 7340032 w 28"/>
                  <a:gd name="T15" fmla="*/ 0 h 15"/>
                  <a:gd name="T16" fmla="*/ 1572864 w 28"/>
                  <a:gd name="T17" fmla="*/ 5242881 h 15"/>
                  <a:gd name="T18" fmla="*/ 1048576 w 28"/>
                  <a:gd name="T19" fmla="*/ 3670016 h 15"/>
                  <a:gd name="T20" fmla="*/ 7340032 w 28"/>
                  <a:gd name="T21" fmla="*/ 1048576 h 15"/>
                  <a:gd name="T22" fmla="*/ 13107200 w 28"/>
                  <a:gd name="T23" fmla="*/ 2621440 h 15"/>
                  <a:gd name="T24" fmla="*/ 13631488 w 28"/>
                  <a:gd name="T25" fmla="*/ 3670016 h 15"/>
                  <a:gd name="T26" fmla="*/ 13631488 w 28"/>
                  <a:gd name="T27" fmla="*/ 3670016 h 15"/>
                  <a:gd name="T28" fmla="*/ 7340032 w 28"/>
                  <a:gd name="T29" fmla="*/ 6815744 h 15"/>
                  <a:gd name="T30" fmla="*/ 1572864 w 28"/>
                  <a:gd name="T31" fmla="*/ 5242881 h 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
                  <a:gd name="T49" fmla="*/ 0 h 15"/>
                  <a:gd name="T50" fmla="*/ 28 w 28"/>
                  <a:gd name="T51" fmla="*/ 15 h 1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 h="15">
                    <a:moveTo>
                      <a:pt x="14" y="0"/>
                    </a:moveTo>
                    <a:cubicBezTo>
                      <a:pt x="6" y="0"/>
                      <a:pt x="0" y="3"/>
                      <a:pt x="0" y="7"/>
                    </a:cubicBezTo>
                    <a:cubicBezTo>
                      <a:pt x="0" y="9"/>
                      <a:pt x="1" y="10"/>
                      <a:pt x="2" y="11"/>
                    </a:cubicBezTo>
                    <a:cubicBezTo>
                      <a:pt x="4" y="13"/>
                      <a:pt x="9" y="15"/>
                      <a:pt x="14" y="15"/>
                    </a:cubicBezTo>
                    <a:cubicBezTo>
                      <a:pt x="22" y="15"/>
                      <a:pt x="28" y="12"/>
                      <a:pt x="28" y="7"/>
                    </a:cubicBezTo>
                    <a:cubicBezTo>
                      <a:pt x="28" y="7"/>
                      <a:pt x="28" y="7"/>
                      <a:pt x="28" y="7"/>
                    </a:cubicBezTo>
                    <a:cubicBezTo>
                      <a:pt x="28" y="6"/>
                      <a:pt x="27" y="5"/>
                      <a:pt x="26" y="4"/>
                    </a:cubicBezTo>
                    <a:cubicBezTo>
                      <a:pt x="24" y="1"/>
                      <a:pt x="19" y="0"/>
                      <a:pt x="14" y="0"/>
                    </a:cubicBezTo>
                    <a:close/>
                    <a:moveTo>
                      <a:pt x="3" y="10"/>
                    </a:moveTo>
                    <a:cubicBezTo>
                      <a:pt x="2" y="9"/>
                      <a:pt x="2" y="8"/>
                      <a:pt x="2" y="7"/>
                    </a:cubicBezTo>
                    <a:cubicBezTo>
                      <a:pt x="2" y="4"/>
                      <a:pt x="7" y="2"/>
                      <a:pt x="14" y="2"/>
                    </a:cubicBezTo>
                    <a:cubicBezTo>
                      <a:pt x="18" y="2"/>
                      <a:pt x="23" y="3"/>
                      <a:pt x="25" y="5"/>
                    </a:cubicBezTo>
                    <a:cubicBezTo>
                      <a:pt x="26" y="6"/>
                      <a:pt x="26" y="6"/>
                      <a:pt x="26" y="7"/>
                    </a:cubicBezTo>
                    <a:cubicBezTo>
                      <a:pt x="26" y="7"/>
                      <a:pt x="26" y="7"/>
                      <a:pt x="26" y="7"/>
                    </a:cubicBezTo>
                    <a:cubicBezTo>
                      <a:pt x="26" y="10"/>
                      <a:pt x="20" y="13"/>
                      <a:pt x="14" y="13"/>
                    </a:cubicBezTo>
                    <a:cubicBezTo>
                      <a:pt x="9" y="13"/>
                      <a:pt x="5" y="12"/>
                      <a:pt x="3" y="10"/>
                    </a:cubicBezTo>
                    <a:close/>
                  </a:path>
                </a:pathLst>
              </a:custGeom>
              <a:solidFill>
                <a:srgbClr val="FFFFFF"/>
              </a:solidFill>
              <a:ln w="9525">
                <a:noFill/>
                <a:round/>
                <a:headEnd/>
                <a:tailEnd/>
              </a:ln>
            </p:spPr>
            <p:txBody>
              <a:bodyPr/>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299" name="Freeform 495"/>
              <p:cNvSpPr>
                <a:spLocks noChangeAspect="1"/>
              </p:cNvSpPr>
              <p:nvPr/>
            </p:nvSpPr>
            <p:spPr bwMode="auto">
              <a:xfrm>
                <a:off x="1344" y="1842"/>
                <a:ext cx="314" cy="95"/>
              </a:xfrm>
              <a:custGeom>
                <a:avLst/>
                <a:gdLst>
                  <a:gd name="T0" fmla="*/ 216 w 314"/>
                  <a:gd name="T1" fmla="*/ 95 h 95"/>
                  <a:gd name="T2" fmla="*/ 0 w 314"/>
                  <a:gd name="T3" fmla="*/ 57 h 95"/>
                  <a:gd name="T4" fmla="*/ 106 w 314"/>
                  <a:gd name="T5" fmla="*/ 0 h 95"/>
                  <a:gd name="T6" fmla="*/ 314 w 314"/>
                  <a:gd name="T7" fmla="*/ 29 h 95"/>
                  <a:gd name="T8" fmla="*/ 216 w 314"/>
                  <a:gd name="T9" fmla="*/ 95 h 95"/>
                  <a:gd name="T10" fmla="*/ 0 60000 65536"/>
                  <a:gd name="T11" fmla="*/ 0 60000 65536"/>
                  <a:gd name="T12" fmla="*/ 0 60000 65536"/>
                  <a:gd name="T13" fmla="*/ 0 60000 65536"/>
                  <a:gd name="T14" fmla="*/ 0 60000 65536"/>
                  <a:gd name="T15" fmla="*/ 0 w 314"/>
                  <a:gd name="T16" fmla="*/ 0 h 95"/>
                  <a:gd name="T17" fmla="*/ 314 w 314"/>
                  <a:gd name="T18" fmla="*/ 95 h 95"/>
                </a:gdLst>
                <a:ahLst/>
                <a:cxnLst>
                  <a:cxn ang="T10">
                    <a:pos x="T0" y="T1"/>
                  </a:cxn>
                  <a:cxn ang="T11">
                    <a:pos x="T2" y="T3"/>
                  </a:cxn>
                  <a:cxn ang="T12">
                    <a:pos x="T4" y="T5"/>
                  </a:cxn>
                  <a:cxn ang="T13">
                    <a:pos x="T6" y="T7"/>
                  </a:cxn>
                  <a:cxn ang="T14">
                    <a:pos x="T8" y="T9"/>
                  </a:cxn>
                </a:cxnLst>
                <a:rect l="T15" t="T16" r="T17" b="T18"/>
                <a:pathLst>
                  <a:path w="314" h="95">
                    <a:moveTo>
                      <a:pt x="216" y="95"/>
                    </a:moveTo>
                    <a:lnTo>
                      <a:pt x="0" y="57"/>
                    </a:lnTo>
                    <a:lnTo>
                      <a:pt x="106" y="0"/>
                    </a:lnTo>
                    <a:lnTo>
                      <a:pt x="314" y="29"/>
                    </a:lnTo>
                    <a:lnTo>
                      <a:pt x="216" y="95"/>
                    </a:lnTo>
                    <a:close/>
                  </a:path>
                </a:pathLst>
              </a:custGeom>
              <a:solidFill>
                <a:srgbClr val="8BA6BD"/>
              </a:solidFill>
              <a:ln w="9525">
                <a:noFill/>
                <a:round/>
                <a:headEnd/>
                <a:tailEnd/>
              </a:ln>
            </p:spPr>
            <p:txBody>
              <a:bodyPr/>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300" name="Freeform 496"/>
              <p:cNvSpPr>
                <a:spLocks noChangeAspect="1" noEditPoints="1"/>
              </p:cNvSpPr>
              <p:nvPr/>
            </p:nvSpPr>
            <p:spPr bwMode="auto">
              <a:xfrm>
                <a:off x="1338" y="1840"/>
                <a:ext cx="324" cy="97"/>
              </a:xfrm>
              <a:custGeom>
                <a:avLst/>
                <a:gdLst>
                  <a:gd name="T0" fmla="*/ 0 w 162"/>
                  <a:gd name="T1" fmla="*/ 18556684 h 48"/>
                  <a:gd name="T2" fmla="*/ 58195866 w 162"/>
                  <a:gd name="T3" fmla="*/ 30632712 h 48"/>
                  <a:gd name="T4" fmla="*/ 84934656 w 162"/>
                  <a:gd name="T5" fmla="*/ 8887594 h 48"/>
                  <a:gd name="T6" fmla="*/ 29360093 w 162"/>
                  <a:gd name="T7" fmla="*/ 0 h 48"/>
                  <a:gd name="T8" fmla="*/ 0 w 162"/>
                  <a:gd name="T9" fmla="*/ 18556684 h 48"/>
                  <a:gd name="T10" fmla="*/ 29884381 w 162"/>
                  <a:gd name="T11" fmla="*/ 1230391 h 48"/>
                  <a:gd name="T12" fmla="*/ 82837505 w 162"/>
                  <a:gd name="T13" fmla="*/ 10153937 h 48"/>
                  <a:gd name="T14" fmla="*/ 58195866 w 162"/>
                  <a:gd name="T15" fmla="*/ 30005542 h 48"/>
                  <a:gd name="T16" fmla="*/ 2621440 w 162"/>
                  <a:gd name="T17" fmla="*/ 18556684 h 48"/>
                  <a:gd name="T18" fmla="*/ 29884381 w 162"/>
                  <a:gd name="T19" fmla="*/ 1230391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2"/>
                  <a:gd name="T31" fmla="*/ 0 h 48"/>
                  <a:gd name="T32" fmla="*/ 162 w 162"/>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2" h="48">
                    <a:moveTo>
                      <a:pt x="0" y="29"/>
                    </a:moveTo>
                    <a:cubicBezTo>
                      <a:pt x="111" y="48"/>
                      <a:pt x="111" y="48"/>
                      <a:pt x="111" y="48"/>
                    </a:cubicBezTo>
                    <a:cubicBezTo>
                      <a:pt x="162" y="14"/>
                      <a:pt x="162" y="14"/>
                      <a:pt x="162" y="14"/>
                    </a:cubicBezTo>
                    <a:cubicBezTo>
                      <a:pt x="56" y="0"/>
                      <a:pt x="56" y="0"/>
                      <a:pt x="56" y="0"/>
                    </a:cubicBezTo>
                    <a:lnTo>
                      <a:pt x="0" y="29"/>
                    </a:lnTo>
                    <a:close/>
                    <a:moveTo>
                      <a:pt x="57" y="2"/>
                    </a:moveTo>
                    <a:cubicBezTo>
                      <a:pt x="57" y="2"/>
                      <a:pt x="153" y="15"/>
                      <a:pt x="158" y="16"/>
                    </a:cubicBezTo>
                    <a:cubicBezTo>
                      <a:pt x="154" y="18"/>
                      <a:pt x="111" y="46"/>
                      <a:pt x="111" y="47"/>
                    </a:cubicBezTo>
                    <a:cubicBezTo>
                      <a:pt x="110" y="47"/>
                      <a:pt x="10" y="29"/>
                      <a:pt x="5" y="29"/>
                    </a:cubicBezTo>
                    <a:cubicBezTo>
                      <a:pt x="9" y="26"/>
                      <a:pt x="56" y="2"/>
                      <a:pt x="57" y="2"/>
                    </a:cubicBezTo>
                    <a:close/>
                  </a:path>
                </a:pathLst>
              </a:custGeom>
              <a:solidFill>
                <a:srgbClr val="FFFFFF"/>
              </a:solidFill>
              <a:ln w="9525">
                <a:noFill/>
                <a:round/>
                <a:headEnd/>
                <a:tailEnd/>
              </a:ln>
            </p:spPr>
            <p:txBody>
              <a:bodyPr/>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301" name="Oval 497"/>
              <p:cNvSpPr>
                <a:spLocks noChangeAspect="1" noChangeArrowheads="1"/>
              </p:cNvSpPr>
              <p:nvPr/>
            </p:nvSpPr>
            <p:spPr bwMode="auto">
              <a:xfrm>
                <a:off x="1436" y="1868"/>
                <a:ext cx="52" cy="27"/>
              </a:xfrm>
              <a:prstGeom prst="ellipse">
                <a:avLst/>
              </a:prstGeom>
              <a:solidFill>
                <a:srgbClr val="456488"/>
              </a:solidFill>
              <a:ln w="9525">
                <a:noFill/>
                <a:round/>
                <a:headEnd/>
                <a:tailEnd/>
              </a:ln>
            </p:spPr>
            <p:txBody>
              <a:bodyPr/>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302" name="Freeform 498"/>
              <p:cNvSpPr>
                <a:spLocks noChangeAspect="1" noEditPoints="1"/>
              </p:cNvSpPr>
              <p:nvPr/>
            </p:nvSpPr>
            <p:spPr bwMode="auto">
              <a:xfrm>
                <a:off x="1434" y="1866"/>
                <a:ext cx="56" cy="31"/>
              </a:xfrm>
              <a:custGeom>
                <a:avLst/>
                <a:gdLst>
                  <a:gd name="T0" fmla="*/ 7340032 w 28"/>
                  <a:gd name="T1" fmla="*/ 0 h 15"/>
                  <a:gd name="T2" fmla="*/ 0 w 28"/>
                  <a:gd name="T3" fmla="*/ 6635960 h 15"/>
                  <a:gd name="T4" fmla="*/ 1048576 w 28"/>
                  <a:gd name="T5" fmla="*/ 10988179 h 15"/>
                  <a:gd name="T6" fmla="*/ 7340032 w 28"/>
                  <a:gd name="T7" fmla="*/ 14631256 h 15"/>
                  <a:gd name="T8" fmla="*/ 14680064 w 28"/>
                  <a:gd name="T9" fmla="*/ 6635960 h 15"/>
                  <a:gd name="T10" fmla="*/ 14680064 w 28"/>
                  <a:gd name="T11" fmla="*/ 6635960 h 15"/>
                  <a:gd name="T12" fmla="*/ 13631488 w 28"/>
                  <a:gd name="T13" fmla="*/ 3865927 h 15"/>
                  <a:gd name="T14" fmla="*/ 7340032 w 28"/>
                  <a:gd name="T15" fmla="*/ 0 h 15"/>
                  <a:gd name="T16" fmla="*/ 1572864 w 28"/>
                  <a:gd name="T17" fmla="*/ 9845668 h 15"/>
                  <a:gd name="T18" fmla="*/ 1048576 w 28"/>
                  <a:gd name="T19" fmla="*/ 6635960 h 15"/>
                  <a:gd name="T20" fmla="*/ 7340032 w 28"/>
                  <a:gd name="T21" fmla="*/ 1870610 h 15"/>
                  <a:gd name="T22" fmla="*/ 13107200 w 28"/>
                  <a:gd name="T23" fmla="*/ 4764035 h 15"/>
                  <a:gd name="T24" fmla="*/ 13631488 w 28"/>
                  <a:gd name="T25" fmla="*/ 6635960 h 15"/>
                  <a:gd name="T26" fmla="*/ 13631488 w 28"/>
                  <a:gd name="T27" fmla="*/ 6635960 h 15"/>
                  <a:gd name="T28" fmla="*/ 7340032 w 28"/>
                  <a:gd name="T29" fmla="*/ 12857495 h 15"/>
                  <a:gd name="T30" fmla="*/ 1572864 w 28"/>
                  <a:gd name="T31" fmla="*/ 9845668 h 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
                  <a:gd name="T49" fmla="*/ 0 h 15"/>
                  <a:gd name="T50" fmla="*/ 28 w 28"/>
                  <a:gd name="T51" fmla="*/ 15 h 1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 h="15">
                    <a:moveTo>
                      <a:pt x="14" y="0"/>
                    </a:moveTo>
                    <a:cubicBezTo>
                      <a:pt x="6" y="0"/>
                      <a:pt x="0" y="3"/>
                      <a:pt x="0" y="7"/>
                    </a:cubicBezTo>
                    <a:cubicBezTo>
                      <a:pt x="0" y="9"/>
                      <a:pt x="1" y="10"/>
                      <a:pt x="2" y="11"/>
                    </a:cubicBezTo>
                    <a:cubicBezTo>
                      <a:pt x="4" y="14"/>
                      <a:pt x="9" y="15"/>
                      <a:pt x="14" y="15"/>
                    </a:cubicBezTo>
                    <a:cubicBezTo>
                      <a:pt x="22" y="15"/>
                      <a:pt x="28" y="12"/>
                      <a:pt x="28" y="7"/>
                    </a:cubicBezTo>
                    <a:cubicBezTo>
                      <a:pt x="28" y="7"/>
                      <a:pt x="28" y="7"/>
                      <a:pt x="28" y="7"/>
                    </a:cubicBezTo>
                    <a:cubicBezTo>
                      <a:pt x="28" y="6"/>
                      <a:pt x="27" y="5"/>
                      <a:pt x="26" y="4"/>
                    </a:cubicBezTo>
                    <a:cubicBezTo>
                      <a:pt x="24" y="1"/>
                      <a:pt x="19" y="0"/>
                      <a:pt x="14" y="0"/>
                    </a:cubicBezTo>
                    <a:close/>
                    <a:moveTo>
                      <a:pt x="3" y="10"/>
                    </a:moveTo>
                    <a:cubicBezTo>
                      <a:pt x="2" y="9"/>
                      <a:pt x="2" y="8"/>
                      <a:pt x="2" y="7"/>
                    </a:cubicBezTo>
                    <a:cubicBezTo>
                      <a:pt x="2" y="4"/>
                      <a:pt x="7" y="2"/>
                      <a:pt x="14" y="2"/>
                    </a:cubicBezTo>
                    <a:cubicBezTo>
                      <a:pt x="19" y="2"/>
                      <a:pt x="23" y="3"/>
                      <a:pt x="25" y="5"/>
                    </a:cubicBezTo>
                    <a:cubicBezTo>
                      <a:pt x="26" y="6"/>
                      <a:pt x="26" y="7"/>
                      <a:pt x="26" y="7"/>
                    </a:cubicBezTo>
                    <a:cubicBezTo>
                      <a:pt x="26" y="7"/>
                      <a:pt x="26" y="7"/>
                      <a:pt x="26" y="7"/>
                    </a:cubicBezTo>
                    <a:cubicBezTo>
                      <a:pt x="26" y="11"/>
                      <a:pt x="21" y="13"/>
                      <a:pt x="14" y="13"/>
                    </a:cubicBezTo>
                    <a:cubicBezTo>
                      <a:pt x="9" y="13"/>
                      <a:pt x="5" y="12"/>
                      <a:pt x="3" y="10"/>
                    </a:cubicBezTo>
                    <a:close/>
                  </a:path>
                </a:pathLst>
              </a:custGeom>
              <a:solidFill>
                <a:srgbClr val="FFFFFF"/>
              </a:solidFill>
              <a:ln w="9525">
                <a:noFill/>
                <a:round/>
                <a:headEnd/>
                <a:tailEnd/>
              </a:ln>
            </p:spPr>
            <p:txBody>
              <a:bodyPr/>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303" name="Oval 499"/>
              <p:cNvSpPr>
                <a:spLocks noChangeAspect="1" noChangeArrowheads="1"/>
              </p:cNvSpPr>
              <p:nvPr/>
            </p:nvSpPr>
            <p:spPr bwMode="auto">
              <a:xfrm>
                <a:off x="1518" y="1881"/>
                <a:ext cx="52" cy="26"/>
              </a:xfrm>
              <a:prstGeom prst="ellipse">
                <a:avLst/>
              </a:prstGeom>
              <a:solidFill>
                <a:srgbClr val="456488"/>
              </a:solidFill>
              <a:ln w="9525">
                <a:noFill/>
                <a:round/>
                <a:headEnd/>
                <a:tailEnd/>
              </a:ln>
            </p:spPr>
            <p:txBody>
              <a:bodyPr/>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304" name="Freeform 500"/>
              <p:cNvSpPr>
                <a:spLocks noChangeAspect="1" noEditPoints="1"/>
              </p:cNvSpPr>
              <p:nvPr/>
            </p:nvSpPr>
            <p:spPr bwMode="auto">
              <a:xfrm>
                <a:off x="1516" y="1879"/>
                <a:ext cx="56" cy="30"/>
              </a:xfrm>
              <a:custGeom>
                <a:avLst/>
                <a:gdLst>
                  <a:gd name="T0" fmla="*/ 7340032 w 28"/>
                  <a:gd name="T1" fmla="*/ 0 h 15"/>
                  <a:gd name="T2" fmla="*/ 0 w 28"/>
                  <a:gd name="T3" fmla="*/ 3670016 h 15"/>
                  <a:gd name="T4" fmla="*/ 1048576 w 28"/>
                  <a:gd name="T5" fmla="*/ 5767169 h 15"/>
                  <a:gd name="T6" fmla="*/ 7340032 w 28"/>
                  <a:gd name="T7" fmla="*/ 7864320 h 15"/>
                  <a:gd name="T8" fmla="*/ 14680064 w 28"/>
                  <a:gd name="T9" fmla="*/ 3670016 h 15"/>
                  <a:gd name="T10" fmla="*/ 14680064 w 28"/>
                  <a:gd name="T11" fmla="*/ 3670016 h 15"/>
                  <a:gd name="T12" fmla="*/ 13631488 w 28"/>
                  <a:gd name="T13" fmla="*/ 2097152 h 15"/>
                  <a:gd name="T14" fmla="*/ 7340032 w 28"/>
                  <a:gd name="T15" fmla="*/ 0 h 15"/>
                  <a:gd name="T16" fmla="*/ 1572864 w 28"/>
                  <a:gd name="T17" fmla="*/ 5242881 h 15"/>
                  <a:gd name="T18" fmla="*/ 1048576 w 28"/>
                  <a:gd name="T19" fmla="*/ 3670016 h 15"/>
                  <a:gd name="T20" fmla="*/ 7340032 w 28"/>
                  <a:gd name="T21" fmla="*/ 524288 h 15"/>
                  <a:gd name="T22" fmla="*/ 13107200 w 28"/>
                  <a:gd name="T23" fmla="*/ 2621440 h 15"/>
                  <a:gd name="T24" fmla="*/ 13631488 w 28"/>
                  <a:gd name="T25" fmla="*/ 3670016 h 15"/>
                  <a:gd name="T26" fmla="*/ 13631488 w 28"/>
                  <a:gd name="T27" fmla="*/ 3670016 h 15"/>
                  <a:gd name="T28" fmla="*/ 7340032 w 28"/>
                  <a:gd name="T29" fmla="*/ 6815744 h 15"/>
                  <a:gd name="T30" fmla="*/ 1572864 w 28"/>
                  <a:gd name="T31" fmla="*/ 5242881 h 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
                  <a:gd name="T49" fmla="*/ 0 h 15"/>
                  <a:gd name="T50" fmla="*/ 28 w 28"/>
                  <a:gd name="T51" fmla="*/ 15 h 1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 h="15">
                    <a:moveTo>
                      <a:pt x="14" y="0"/>
                    </a:moveTo>
                    <a:cubicBezTo>
                      <a:pt x="6" y="0"/>
                      <a:pt x="0" y="3"/>
                      <a:pt x="0" y="7"/>
                    </a:cubicBezTo>
                    <a:cubicBezTo>
                      <a:pt x="0" y="9"/>
                      <a:pt x="1" y="10"/>
                      <a:pt x="2" y="11"/>
                    </a:cubicBezTo>
                    <a:cubicBezTo>
                      <a:pt x="4" y="13"/>
                      <a:pt x="9" y="15"/>
                      <a:pt x="14" y="15"/>
                    </a:cubicBezTo>
                    <a:cubicBezTo>
                      <a:pt x="22" y="15"/>
                      <a:pt x="28" y="11"/>
                      <a:pt x="28" y="7"/>
                    </a:cubicBezTo>
                    <a:cubicBezTo>
                      <a:pt x="28" y="7"/>
                      <a:pt x="28" y="7"/>
                      <a:pt x="28" y="7"/>
                    </a:cubicBezTo>
                    <a:cubicBezTo>
                      <a:pt x="28" y="6"/>
                      <a:pt x="27" y="5"/>
                      <a:pt x="26" y="4"/>
                    </a:cubicBezTo>
                    <a:cubicBezTo>
                      <a:pt x="24" y="1"/>
                      <a:pt x="19" y="0"/>
                      <a:pt x="14" y="0"/>
                    </a:cubicBezTo>
                    <a:close/>
                    <a:moveTo>
                      <a:pt x="3" y="10"/>
                    </a:moveTo>
                    <a:cubicBezTo>
                      <a:pt x="2" y="9"/>
                      <a:pt x="2" y="8"/>
                      <a:pt x="2" y="7"/>
                    </a:cubicBezTo>
                    <a:cubicBezTo>
                      <a:pt x="2" y="4"/>
                      <a:pt x="7" y="1"/>
                      <a:pt x="14" y="1"/>
                    </a:cubicBezTo>
                    <a:cubicBezTo>
                      <a:pt x="18" y="1"/>
                      <a:pt x="23" y="3"/>
                      <a:pt x="25" y="5"/>
                    </a:cubicBezTo>
                    <a:cubicBezTo>
                      <a:pt x="26" y="6"/>
                      <a:pt x="26" y="6"/>
                      <a:pt x="26" y="7"/>
                    </a:cubicBezTo>
                    <a:cubicBezTo>
                      <a:pt x="26" y="7"/>
                      <a:pt x="26" y="7"/>
                      <a:pt x="26" y="7"/>
                    </a:cubicBezTo>
                    <a:cubicBezTo>
                      <a:pt x="26" y="10"/>
                      <a:pt x="20" y="13"/>
                      <a:pt x="14" y="13"/>
                    </a:cubicBezTo>
                    <a:cubicBezTo>
                      <a:pt x="9" y="13"/>
                      <a:pt x="5" y="12"/>
                      <a:pt x="3" y="10"/>
                    </a:cubicBezTo>
                    <a:close/>
                  </a:path>
                </a:pathLst>
              </a:custGeom>
              <a:solidFill>
                <a:srgbClr val="FFFFFF"/>
              </a:solidFill>
              <a:ln w="9525">
                <a:noFill/>
                <a:round/>
                <a:headEnd/>
                <a:tailEnd/>
              </a:ln>
            </p:spPr>
            <p:txBody>
              <a:bodyPr/>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grpSp>
        <p:pic>
          <p:nvPicPr>
            <p:cNvPr id="277" name="Picture 470" descr="san_fang"/>
            <p:cNvPicPr>
              <a:picLocks noChangeAspect="1" noChangeArrowheads="1"/>
            </p:cNvPicPr>
            <p:nvPr/>
          </p:nvPicPr>
          <p:blipFill>
            <a:blip r:embed="rId51" cstate="print"/>
            <a:srcRect/>
            <a:stretch>
              <a:fillRect/>
            </a:stretch>
          </p:blipFill>
          <p:spPr bwMode="auto">
            <a:xfrm>
              <a:off x="6525168" y="5523900"/>
              <a:ext cx="397984" cy="232049"/>
            </a:xfrm>
            <a:prstGeom prst="rect">
              <a:avLst/>
            </a:prstGeom>
            <a:noFill/>
            <a:ln w="9525">
              <a:noFill/>
              <a:miter lim="800000"/>
              <a:headEnd/>
              <a:tailEnd/>
            </a:ln>
          </p:spPr>
        </p:pic>
        <p:sp>
          <p:nvSpPr>
            <p:cNvPr id="485" name="Oval 285"/>
            <p:cNvSpPr>
              <a:spLocks noChangeArrowheads="1"/>
            </p:cNvSpPr>
            <p:nvPr/>
          </p:nvSpPr>
          <p:spPr bwMode="auto">
            <a:xfrm>
              <a:off x="4612304" y="4527369"/>
              <a:ext cx="40536" cy="122027"/>
            </a:xfrm>
            <a:prstGeom prst="ellipse">
              <a:avLst/>
            </a:prstGeom>
            <a:noFill/>
            <a:ln w="19050">
              <a:solidFill>
                <a:srgbClr val="990000"/>
              </a:solidFill>
              <a:round/>
              <a:headEnd/>
              <a:tailEnd/>
            </a:ln>
          </p:spPr>
          <p:txBody>
            <a:bodyPr wrap="none" lIns="78329" tIns="39165" rIns="78329" bIns="39165" anchor="ctr"/>
            <a:lstStyle/>
            <a:p>
              <a:pPr algn="ctr" defTabSz="783706" eaLnBrk="0" hangingPunct="0"/>
              <a:endParaRPr lang="en-US" altLang="zh-CN" sz="1200" dirty="0">
                <a:solidFill>
                  <a:srgbClr val="333399"/>
                </a:solidFill>
                <a:latin typeface="微软雅黑" panose="020B0503020204020204" pitchFamily="34" charset="-122"/>
                <a:ea typeface="微软雅黑" panose="020B0503020204020204" pitchFamily="34" charset="-122"/>
              </a:endParaRPr>
            </a:p>
          </p:txBody>
        </p:sp>
        <p:sp>
          <p:nvSpPr>
            <p:cNvPr id="486" name="Oval 285"/>
            <p:cNvSpPr>
              <a:spLocks noChangeArrowheads="1"/>
            </p:cNvSpPr>
            <p:nvPr/>
          </p:nvSpPr>
          <p:spPr bwMode="auto">
            <a:xfrm>
              <a:off x="4905121" y="4077452"/>
              <a:ext cx="40536" cy="122027"/>
            </a:xfrm>
            <a:prstGeom prst="ellipse">
              <a:avLst/>
            </a:prstGeom>
            <a:noFill/>
            <a:ln w="19050">
              <a:solidFill>
                <a:srgbClr val="990000"/>
              </a:solidFill>
              <a:round/>
              <a:headEnd/>
              <a:tailEnd/>
            </a:ln>
          </p:spPr>
          <p:txBody>
            <a:bodyPr wrap="none" lIns="78329" tIns="39165" rIns="78329" bIns="39165" anchor="ctr"/>
            <a:lstStyle/>
            <a:p>
              <a:pPr algn="ctr" defTabSz="783706" eaLnBrk="0" hangingPunct="0"/>
              <a:endParaRPr lang="en-US" altLang="zh-CN" sz="1200" dirty="0">
                <a:solidFill>
                  <a:srgbClr val="333399"/>
                </a:solidFill>
                <a:latin typeface="微软雅黑" panose="020B0503020204020204" pitchFamily="34" charset="-122"/>
                <a:ea typeface="微软雅黑" panose="020B0503020204020204" pitchFamily="34" charset="-122"/>
              </a:endParaRPr>
            </a:p>
          </p:txBody>
        </p:sp>
        <p:sp>
          <p:nvSpPr>
            <p:cNvPr id="487" name="Oval 376"/>
            <p:cNvSpPr>
              <a:spLocks noChangeArrowheads="1"/>
            </p:cNvSpPr>
            <p:nvPr/>
          </p:nvSpPr>
          <p:spPr bwMode="auto">
            <a:xfrm>
              <a:off x="6431958" y="4514966"/>
              <a:ext cx="55276" cy="132077"/>
            </a:xfrm>
            <a:prstGeom prst="ellipse">
              <a:avLst/>
            </a:prstGeom>
            <a:noFill/>
            <a:ln w="19050">
              <a:solidFill>
                <a:srgbClr val="990000"/>
              </a:solidFill>
              <a:round/>
              <a:headEnd/>
              <a:tailEnd/>
            </a:ln>
          </p:spPr>
          <p:txBody>
            <a:bodyPr wrap="none" lIns="121912" tIns="60956" rIns="121912" bIns="60956" anchor="ctr"/>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488" name="Oval 376"/>
            <p:cNvSpPr>
              <a:spLocks noChangeArrowheads="1"/>
            </p:cNvSpPr>
            <p:nvPr/>
          </p:nvSpPr>
          <p:spPr bwMode="auto">
            <a:xfrm>
              <a:off x="7005690" y="4517347"/>
              <a:ext cx="55276" cy="132077"/>
            </a:xfrm>
            <a:prstGeom prst="ellipse">
              <a:avLst/>
            </a:prstGeom>
            <a:noFill/>
            <a:ln w="19050">
              <a:solidFill>
                <a:srgbClr val="990000"/>
              </a:solidFill>
              <a:round/>
              <a:headEnd/>
              <a:tailEnd/>
            </a:ln>
          </p:spPr>
          <p:txBody>
            <a:bodyPr wrap="none" lIns="121912" tIns="60956" rIns="121912" bIns="60956" anchor="ctr"/>
            <a:lstStyle/>
            <a:p>
              <a:pPr algn="ctr" defTabSz="913888">
                <a:lnSpc>
                  <a:spcPct val="140000"/>
                </a:lnSpc>
                <a:buClr>
                  <a:srgbClr val="000000"/>
                </a:buClr>
                <a:buSzPct val="70000"/>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489" name="Oval 567"/>
            <p:cNvSpPr>
              <a:spLocks noChangeArrowheads="1"/>
            </p:cNvSpPr>
            <p:nvPr/>
          </p:nvSpPr>
          <p:spPr bwMode="auto">
            <a:xfrm>
              <a:off x="7997478" y="4475678"/>
              <a:ext cx="55276" cy="132077"/>
            </a:xfrm>
            <a:prstGeom prst="ellipse">
              <a:avLst/>
            </a:prstGeom>
            <a:noFill/>
            <a:ln w="19050">
              <a:solidFill>
                <a:srgbClr val="990000"/>
              </a:solidFill>
              <a:round/>
              <a:headEnd/>
              <a:tailEnd/>
            </a:ln>
          </p:spPr>
          <p:txBody>
            <a:bodyPr wrap="none" lIns="121912" tIns="60956" rIns="121912" bIns="60956" anchor="ctr"/>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490" name="Oval 567"/>
            <p:cNvSpPr>
              <a:spLocks noChangeArrowheads="1"/>
            </p:cNvSpPr>
            <p:nvPr/>
          </p:nvSpPr>
          <p:spPr bwMode="auto">
            <a:xfrm>
              <a:off x="8583114" y="4463775"/>
              <a:ext cx="55276" cy="132077"/>
            </a:xfrm>
            <a:prstGeom prst="ellipse">
              <a:avLst/>
            </a:prstGeom>
            <a:noFill/>
            <a:ln w="19050">
              <a:solidFill>
                <a:srgbClr val="990000"/>
              </a:solidFill>
              <a:round/>
              <a:headEnd/>
              <a:tailEnd/>
            </a:ln>
          </p:spPr>
          <p:txBody>
            <a:bodyPr wrap="none" lIns="121912" tIns="60956" rIns="121912" bIns="60956" anchor="ctr"/>
            <a:lstStyle/>
            <a:p>
              <a:pPr algn="ctr" defTabSz="913888">
                <a:lnSpc>
                  <a:spcPct val="140000"/>
                </a:lnSpc>
                <a:buClr>
                  <a:srgbClr val="000000"/>
                </a:buClr>
                <a:buSzPct val="70000"/>
                <a:buFont typeface="Wingdings" pitchFamily="2" charset="2"/>
                <a:buChar char="n"/>
              </a:pPr>
              <a:endParaRPr lang="en-US" altLang="zh-CN" sz="1200" dirty="0">
                <a:solidFill>
                  <a:srgbClr val="000000"/>
                </a:solidFill>
                <a:latin typeface="微软雅黑" panose="020B0503020204020204" pitchFamily="34" charset="-122"/>
                <a:ea typeface="微软雅黑" panose="020B0503020204020204" pitchFamily="34" charset="-122"/>
              </a:endParaRPr>
            </a:p>
          </p:txBody>
        </p:sp>
        <p:pic>
          <p:nvPicPr>
            <p:cNvPr id="435" name="Picture 593" descr="09"/>
            <p:cNvPicPr>
              <a:picLocks noChangeAspect="1" noChangeArrowheads="1"/>
            </p:cNvPicPr>
            <p:nvPr/>
          </p:nvPicPr>
          <p:blipFill>
            <a:blip r:embed="rId46" cstate="print"/>
            <a:srcRect/>
            <a:stretch>
              <a:fillRect/>
            </a:stretch>
          </p:blipFill>
          <p:spPr bwMode="auto">
            <a:xfrm>
              <a:off x="7941912" y="3964911"/>
              <a:ext cx="316913" cy="302919"/>
            </a:xfrm>
            <a:prstGeom prst="rect">
              <a:avLst/>
            </a:prstGeom>
            <a:noFill/>
            <a:ln w="9525">
              <a:noFill/>
              <a:miter lim="800000"/>
              <a:headEnd/>
              <a:tailEnd/>
            </a:ln>
          </p:spPr>
        </p:pic>
        <p:pic>
          <p:nvPicPr>
            <p:cNvPr id="436" name="Picture 594" descr="09"/>
            <p:cNvPicPr>
              <a:picLocks noChangeAspect="1" noChangeArrowheads="1"/>
            </p:cNvPicPr>
            <p:nvPr/>
          </p:nvPicPr>
          <p:blipFill>
            <a:blip r:embed="rId47" cstate="print"/>
            <a:srcRect/>
            <a:stretch>
              <a:fillRect/>
            </a:stretch>
          </p:blipFill>
          <p:spPr bwMode="auto">
            <a:xfrm>
              <a:off x="8376746" y="3964911"/>
              <a:ext cx="315071" cy="302919"/>
            </a:xfrm>
            <a:prstGeom prst="rect">
              <a:avLst/>
            </a:prstGeom>
            <a:noFill/>
            <a:ln w="9525">
              <a:noFill/>
              <a:miter lim="800000"/>
              <a:headEnd/>
              <a:tailEnd/>
            </a:ln>
          </p:spPr>
        </p:pic>
        <p:pic>
          <p:nvPicPr>
            <p:cNvPr id="197" name="Picture 316" descr="09"/>
            <p:cNvPicPr>
              <a:picLocks noChangeAspect="1" noChangeArrowheads="1"/>
            </p:cNvPicPr>
            <p:nvPr/>
          </p:nvPicPr>
          <p:blipFill>
            <a:blip r:embed="rId46" cstate="print"/>
            <a:srcRect/>
            <a:stretch>
              <a:fillRect/>
            </a:stretch>
          </p:blipFill>
          <p:spPr bwMode="auto">
            <a:xfrm>
              <a:off x="4544309" y="3990926"/>
              <a:ext cx="316913" cy="302919"/>
            </a:xfrm>
            <a:prstGeom prst="rect">
              <a:avLst/>
            </a:prstGeom>
            <a:noFill/>
            <a:ln w="9525">
              <a:noFill/>
              <a:miter lim="800000"/>
              <a:headEnd/>
              <a:tailEnd/>
            </a:ln>
          </p:spPr>
        </p:pic>
        <p:pic>
          <p:nvPicPr>
            <p:cNvPr id="198" name="Picture 317" descr="09"/>
            <p:cNvPicPr>
              <a:picLocks noChangeAspect="1" noChangeArrowheads="1"/>
            </p:cNvPicPr>
            <p:nvPr/>
          </p:nvPicPr>
          <p:blipFill>
            <a:blip r:embed="rId47" cstate="print"/>
            <a:srcRect/>
            <a:stretch>
              <a:fillRect/>
            </a:stretch>
          </p:blipFill>
          <p:spPr bwMode="auto">
            <a:xfrm>
              <a:off x="4979142" y="3990926"/>
              <a:ext cx="315071" cy="302919"/>
            </a:xfrm>
            <a:prstGeom prst="rect">
              <a:avLst/>
            </a:prstGeom>
            <a:noFill/>
            <a:ln w="9525">
              <a:noFill/>
              <a:miter lim="800000"/>
              <a:headEnd/>
              <a:tailEnd/>
            </a:ln>
          </p:spPr>
        </p:pic>
      </p:grpSp>
      <p:sp>
        <p:nvSpPr>
          <p:cNvPr id="2" name="文本占位符 1"/>
          <p:cNvSpPr>
            <a:spLocks noGrp="1"/>
          </p:cNvSpPr>
          <p:nvPr>
            <p:ph type="body" sz="quarter" idx="12"/>
          </p:nvPr>
        </p:nvSpPr>
        <p:spPr/>
        <p:txBody>
          <a:bodyPr/>
          <a:lstStyle/>
          <a:p>
            <a:r>
              <a:rPr lang="en-US" altLang="zh-CN" smtClean="0">
                <a:sym typeface="Gill Sans" pitchFamily="-84" charset="0"/>
              </a:rPr>
              <a:t>Network Architecture of a Typical DC</a:t>
            </a:r>
            <a:endParaRPr lang="zh-CN" altLang="en-US" dirty="0"/>
          </a:p>
        </p:txBody>
      </p:sp>
    </p:spTree>
    <p:extLst>
      <p:ext uri="{BB962C8B-B14F-4D97-AF65-F5344CB8AC3E}">
        <p14:creationId xmlns:p14="http://schemas.microsoft.com/office/powerpoint/2010/main" val="17724802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2"/>
          </p:nvPr>
        </p:nvSpPr>
        <p:spPr/>
        <p:txBody>
          <a:bodyPr/>
          <a:lstStyle/>
          <a:p>
            <a:r>
              <a:rPr lang="en-US" altLang="zh-CN" smtClean="0"/>
              <a:t>Basic Concepts About Cloud DCs</a:t>
            </a:r>
            <a:endParaRPr lang="zh-CN" altLang="en-US" dirty="0"/>
          </a:p>
        </p:txBody>
      </p:sp>
      <p:grpSp>
        <p:nvGrpSpPr>
          <p:cNvPr id="2" name="组合 3"/>
          <p:cNvGrpSpPr>
            <a:grpSpLocks noChangeAspect="1"/>
          </p:cNvGrpSpPr>
          <p:nvPr/>
        </p:nvGrpSpPr>
        <p:grpSpPr>
          <a:xfrm>
            <a:off x="1008063" y="1233488"/>
            <a:ext cx="4834204" cy="2804354"/>
            <a:chOff x="683102" y="864949"/>
            <a:chExt cx="3786194" cy="2259355"/>
          </a:xfrm>
          <a:effectLst/>
        </p:grpSpPr>
        <p:pic>
          <p:nvPicPr>
            <p:cNvPr id="56" name="Picture 15" descr="机房鸟瞰图"/>
            <p:cNvPicPr>
              <a:picLocks noChangeAspect="1" noChangeArrowheads="1"/>
            </p:cNvPicPr>
            <p:nvPr/>
          </p:nvPicPr>
          <p:blipFill>
            <a:blip r:embed="rId3" cstate="print"/>
            <a:srcRect/>
            <a:stretch>
              <a:fillRect/>
            </a:stretch>
          </p:blipFill>
          <p:spPr bwMode="auto">
            <a:xfrm>
              <a:off x="731281" y="864949"/>
              <a:ext cx="3738015" cy="2218190"/>
            </a:xfrm>
            <a:prstGeom prst="rect">
              <a:avLst/>
            </a:prstGeom>
            <a:noFill/>
            <a:ln w="9525">
              <a:noFill/>
              <a:miter lim="800000"/>
              <a:headEnd/>
              <a:tailEnd/>
            </a:ln>
          </p:spPr>
        </p:pic>
        <p:grpSp>
          <p:nvGrpSpPr>
            <p:cNvPr id="3" name="组合 56"/>
            <p:cNvGrpSpPr/>
            <p:nvPr/>
          </p:nvGrpSpPr>
          <p:grpSpPr>
            <a:xfrm>
              <a:off x="683102" y="905352"/>
              <a:ext cx="3000961" cy="1873926"/>
              <a:chOff x="5249743" y="915859"/>
              <a:chExt cx="3000961" cy="1723372"/>
            </a:xfrm>
          </p:grpSpPr>
          <p:sp>
            <p:nvSpPr>
              <p:cNvPr id="58" name="任意多边形 57"/>
              <p:cNvSpPr/>
              <p:nvPr/>
            </p:nvSpPr>
            <p:spPr bwMode="auto">
              <a:xfrm>
                <a:off x="6973515" y="1538997"/>
                <a:ext cx="993502" cy="1091471"/>
              </a:xfrm>
              <a:custGeom>
                <a:avLst/>
                <a:gdLst>
                  <a:gd name="connsiteX0" fmla="*/ 1175657 w 1741714"/>
                  <a:gd name="connsiteY0" fmla="*/ 0 h 2162628"/>
                  <a:gd name="connsiteX1" fmla="*/ 1741714 w 1741714"/>
                  <a:gd name="connsiteY1" fmla="*/ 188685 h 2162628"/>
                  <a:gd name="connsiteX2" fmla="*/ 798286 w 1741714"/>
                  <a:gd name="connsiteY2" fmla="*/ 2162628 h 2162628"/>
                  <a:gd name="connsiteX3" fmla="*/ 0 w 1741714"/>
                  <a:gd name="connsiteY3" fmla="*/ 1814285 h 2162628"/>
                  <a:gd name="connsiteX4" fmla="*/ 1175657 w 1741714"/>
                  <a:gd name="connsiteY4" fmla="*/ 0 h 2162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714" h="2162628">
                    <a:moveTo>
                      <a:pt x="1175657" y="0"/>
                    </a:moveTo>
                    <a:lnTo>
                      <a:pt x="1741714" y="188685"/>
                    </a:lnTo>
                    <a:lnTo>
                      <a:pt x="798286" y="2162628"/>
                    </a:lnTo>
                    <a:lnTo>
                      <a:pt x="0" y="1814285"/>
                    </a:lnTo>
                    <a:lnTo>
                      <a:pt x="1175657" y="0"/>
                    </a:lnTo>
                    <a:close/>
                  </a:path>
                </a:pathLst>
              </a:custGeom>
              <a:solidFill>
                <a:srgbClr val="FF9900">
                  <a:alpha val="20392"/>
                </a:srgbClr>
              </a:solidFill>
              <a:ln w="3175">
                <a:solidFill>
                  <a:srgbClr val="CCFFFF"/>
                </a:solidFill>
                <a:prstDash val="lgDash"/>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121916" tIns="60959" rIns="121916" bIns="60959" numCol="1" rtlCol="0" anchor="t" anchorCtr="0" compatLnSpc="1">
                <a:prstTxWarp prst="textNoShape">
                  <a:avLst/>
                </a:prstTxWarp>
              </a:bodyPr>
              <a:lstStyle/>
              <a:p>
                <a:pPr>
                  <a:buClr>
                    <a:srgbClr val="CC9900"/>
                  </a:buClr>
                  <a:buFont typeface="Wingdings" pitchFamily="2" charset="2"/>
                  <a:buChar char="n"/>
                </a:pPr>
                <a:endParaRPr lang="en-US" altLang="zh-CN" sz="1333" dirty="0">
                  <a:solidFill>
                    <a:schemeClr val="tx2"/>
                  </a:solidFill>
                  <a:latin typeface="微软雅黑" panose="020B0503020204020204" pitchFamily="34" charset="-122"/>
                  <a:ea typeface="微软雅黑" panose="020B0503020204020204" pitchFamily="34" charset="-122"/>
                </a:endParaRPr>
              </a:p>
            </p:txBody>
          </p:sp>
          <p:sp>
            <p:nvSpPr>
              <p:cNvPr id="59" name="任意多边形 58"/>
              <p:cNvSpPr/>
              <p:nvPr/>
            </p:nvSpPr>
            <p:spPr bwMode="auto">
              <a:xfrm>
                <a:off x="5565804" y="1752941"/>
                <a:ext cx="1504106" cy="689171"/>
              </a:xfrm>
              <a:custGeom>
                <a:avLst/>
                <a:gdLst>
                  <a:gd name="connsiteX0" fmla="*/ 2518347 w 2518347"/>
                  <a:gd name="connsiteY0" fmla="*/ 1064301 h 1304144"/>
                  <a:gd name="connsiteX1" fmla="*/ 239842 w 2518347"/>
                  <a:gd name="connsiteY1" fmla="*/ 0 h 1304144"/>
                  <a:gd name="connsiteX2" fmla="*/ 0 w 2518347"/>
                  <a:gd name="connsiteY2" fmla="*/ 179882 h 1304144"/>
                  <a:gd name="connsiteX3" fmla="*/ 2338465 w 2518347"/>
                  <a:gd name="connsiteY3" fmla="*/ 1304144 h 1304144"/>
                  <a:gd name="connsiteX4" fmla="*/ 2518347 w 2518347"/>
                  <a:gd name="connsiteY4" fmla="*/ 1064301 h 1304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8347" h="1304144">
                    <a:moveTo>
                      <a:pt x="2518347" y="1064301"/>
                    </a:moveTo>
                    <a:lnTo>
                      <a:pt x="239842" y="0"/>
                    </a:lnTo>
                    <a:lnTo>
                      <a:pt x="0" y="179882"/>
                    </a:lnTo>
                    <a:lnTo>
                      <a:pt x="2338465" y="1304144"/>
                    </a:lnTo>
                    <a:lnTo>
                      <a:pt x="2518347" y="1064301"/>
                    </a:lnTo>
                    <a:close/>
                  </a:path>
                </a:pathLst>
              </a:custGeom>
              <a:solidFill>
                <a:srgbClr val="FFFF99">
                  <a:alpha val="50196"/>
                </a:srgbClr>
              </a:solidFill>
              <a:ln w="3175">
                <a:solidFill>
                  <a:srgbClr val="CCFFFF"/>
                </a:solidFill>
                <a:prstDash val="lgDash"/>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121916" tIns="60959" rIns="121916" bIns="60959" numCol="1" rtlCol="0" anchor="t" anchorCtr="0" compatLnSpc="1">
                <a:prstTxWarp prst="textNoShape">
                  <a:avLst/>
                </a:prstTxWarp>
              </a:bodyPr>
              <a:lstStyle/>
              <a:p>
                <a:pPr>
                  <a:buClr>
                    <a:srgbClr val="CC9900"/>
                  </a:buClr>
                  <a:buFont typeface="Wingdings" pitchFamily="2" charset="2"/>
                  <a:buChar char="n"/>
                </a:pPr>
                <a:endParaRPr lang="en-US" altLang="zh-CN" sz="1333" dirty="0">
                  <a:solidFill>
                    <a:schemeClr val="tx2"/>
                  </a:solidFill>
                  <a:latin typeface="微软雅黑" panose="020B0503020204020204" pitchFamily="34" charset="-122"/>
                  <a:ea typeface="微软雅黑" panose="020B0503020204020204" pitchFamily="34" charset="-122"/>
                </a:endParaRPr>
              </a:p>
            </p:txBody>
          </p:sp>
          <p:sp>
            <p:nvSpPr>
              <p:cNvPr id="60" name="任意多边形 59"/>
              <p:cNvSpPr/>
              <p:nvPr/>
            </p:nvSpPr>
            <p:spPr bwMode="auto">
              <a:xfrm>
                <a:off x="6437822" y="1215834"/>
                <a:ext cx="1190751" cy="403998"/>
              </a:xfrm>
              <a:custGeom>
                <a:avLst/>
                <a:gdLst>
                  <a:gd name="connsiteX0" fmla="*/ 1993692 w 1993692"/>
                  <a:gd name="connsiteY0" fmla="*/ 599607 h 764499"/>
                  <a:gd name="connsiteX1" fmla="*/ 179882 w 1993692"/>
                  <a:gd name="connsiteY1" fmla="*/ 0 h 764499"/>
                  <a:gd name="connsiteX2" fmla="*/ 0 w 1993692"/>
                  <a:gd name="connsiteY2" fmla="*/ 119922 h 764499"/>
                  <a:gd name="connsiteX3" fmla="*/ 1903751 w 1993692"/>
                  <a:gd name="connsiteY3" fmla="*/ 764499 h 764499"/>
                  <a:gd name="connsiteX4" fmla="*/ 1993692 w 1993692"/>
                  <a:gd name="connsiteY4" fmla="*/ 599607 h 764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3692" h="764499">
                    <a:moveTo>
                      <a:pt x="1993692" y="599607"/>
                    </a:moveTo>
                    <a:lnTo>
                      <a:pt x="179882" y="0"/>
                    </a:lnTo>
                    <a:lnTo>
                      <a:pt x="0" y="119922"/>
                    </a:lnTo>
                    <a:lnTo>
                      <a:pt x="1903751" y="764499"/>
                    </a:lnTo>
                    <a:lnTo>
                      <a:pt x="1993692" y="599607"/>
                    </a:lnTo>
                    <a:close/>
                  </a:path>
                </a:pathLst>
              </a:custGeom>
              <a:solidFill>
                <a:srgbClr val="FFFF66">
                  <a:alpha val="50196"/>
                </a:srgbClr>
              </a:solidFill>
              <a:ln w="3175">
                <a:solidFill>
                  <a:srgbClr val="CCFFFF"/>
                </a:solidFill>
                <a:prstDash val="lgDash"/>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121916" tIns="60959" rIns="121916" bIns="60959" numCol="1" rtlCol="0" anchor="t" anchorCtr="0" compatLnSpc="1">
                <a:prstTxWarp prst="textNoShape">
                  <a:avLst/>
                </a:prstTxWarp>
              </a:bodyPr>
              <a:lstStyle/>
              <a:p>
                <a:pPr>
                  <a:buClr>
                    <a:srgbClr val="CC9900"/>
                  </a:buClr>
                  <a:buFont typeface="Wingdings" pitchFamily="2" charset="2"/>
                  <a:buChar char="n"/>
                </a:pPr>
                <a:endParaRPr lang="en-US" altLang="zh-CN" sz="1333" dirty="0">
                  <a:solidFill>
                    <a:schemeClr val="tx2"/>
                  </a:solidFill>
                  <a:latin typeface="微软雅黑" panose="020B0503020204020204" pitchFamily="34" charset="-122"/>
                  <a:ea typeface="微软雅黑" panose="020B0503020204020204" pitchFamily="34" charset="-122"/>
                </a:endParaRPr>
              </a:p>
            </p:txBody>
          </p:sp>
          <p:sp>
            <p:nvSpPr>
              <p:cNvPr id="61" name="TextBox 103"/>
              <p:cNvSpPr txBox="1"/>
              <p:nvPr/>
            </p:nvSpPr>
            <p:spPr>
              <a:xfrm rot="1457948">
                <a:off x="5774432" y="2006763"/>
                <a:ext cx="1181062" cy="220393"/>
              </a:xfrm>
              <a:prstGeom prst="rect">
                <a:avLst/>
              </a:prstGeom>
              <a:noFill/>
              <a:ln w="3175">
                <a:noFill/>
                <a:prstDash val="lgDash"/>
              </a:ln>
            </p:spPr>
            <p:txBody>
              <a:bodyPr wrap="none" rtlCol="0">
                <a:spAutoFit/>
              </a:bodyPr>
              <a:lstStyle/>
              <a:p>
                <a:r>
                  <a:rPr lang="en-US" altLang="zh-CN" sz="1333" b="1" dirty="0" smtClean="0">
                    <a:solidFill>
                      <a:schemeClr val="tx2"/>
                    </a:solidFill>
                    <a:latin typeface="微软雅黑" panose="020B0503020204020204" pitchFamily="34" charset="-122"/>
                    <a:ea typeface="微软雅黑" panose="020B0503020204020204" pitchFamily="34" charset="-122"/>
                  </a:rPr>
                  <a:t>Cooling system</a:t>
                </a:r>
                <a:endParaRPr lang="en-US" altLang="zh-CN" sz="1333" b="1" dirty="0">
                  <a:solidFill>
                    <a:schemeClr val="tx2"/>
                  </a:solidFill>
                  <a:latin typeface="微软雅黑" panose="020B0503020204020204" pitchFamily="34" charset="-122"/>
                  <a:ea typeface="微软雅黑" panose="020B0503020204020204" pitchFamily="34" charset="-122"/>
                </a:endParaRPr>
              </a:p>
            </p:txBody>
          </p:sp>
          <p:sp>
            <p:nvSpPr>
              <p:cNvPr id="63" name="TextBox 105"/>
              <p:cNvSpPr txBox="1"/>
              <p:nvPr/>
            </p:nvSpPr>
            <p:spPr>
              <a:xfrm rot="17877856">
                <a:off x="6973584" y="1860399"/>
                <a:ext cx="1164045" cy="393620"/>
              </a:xfrm>
              <a:prstGeom prst="rect">
                <a:avLst/>
              </a:prstGeom>
              <a:noFill/>
              <a:ln w="3175">
                <a:noFill/>
                <a:prstDash val="lgDash"/>
              </a:ln>
            </p:spPr>
            <p:txBody>
              <a:bodyPr wrap="square" rtlCol="0">
                <a:spAutoFit/>
              </a:bodyPr>
              <a:lstStyle/>
              <a:p>
                <a:pPr algn="ctr"/>
                <a:r>
                  <a:rPr lang="en-US" altLang="zh-CN" sz="1333" b="1" dirty="0" smtClean="0">
                    <a:solidFill>
                      <a:schemeClr val="tx2"/>
                    </a:solidFill>
                    <a:effectLst>
                      <a:glow rad="63500">
                        <a:srgbClr val="FFFFFF">
                          <a:satMod val="175000"/>
                          <a:alpha val="40000"/>
                        </a:srgbClr>
                      </a:glow>
                    </a:effectLst>
                    <a:latin typeface="微软雅黑" panose="020B0503020204020204" pitchFamily="34" charset="-122"/>
                    <a:ea typeface="微软雅黑" panose="020B0503020204020204" pitchFamily="34" charset="-122"/>
                  </a:rPr>
                  <a:t>Monitoring management</a:t>
                </a:r>
                <a:endParaRPr lang="en-US" altLang="zh-CN" sz="1333" b="1" dirty="0">
                  <a:solidFill>
                    <a:schemeClr val="tx2"/>
                  </a:solidFill>
                  <a:effectLst>
                    <a:glow rad="63500">
                      <a:srgbClr val="FFFFFF">
                        <a:satMod val="175000"/>
                        <a:alpha val="40000"/>
                      </a:srgbClr>
                    </a:glow>
                  </a:effectLst>
                  <a:latin typeface="微软雅黑" panose="020B0503020204020204" pitchFamily="34" charset="-122"/>
                  <a:ea typeface="微软雅黑" panose="020B0503020204020204" pitchFamily="34" charset="-122"/>
                </a:endParaRPr>
              </a:p>
            </p:txBody>
          </p:sp>
          <p:sp>
            <p:nvSpPr>
              <p:cNvPr id="64" name="任意多边形 63"/>
              <p:cNvSpPr/>
              <p:nvPr/>
            </p:nvSpPr>
            <p:spPr bwMode="auto">
              <a:xfrm>
                <a:off x="5343524" y="1160547"/>
                <a:ext cx="1208657" cy="689172"/>
              </a:xfrm>
              <a:custGeom>
                <a:avLst/>
                <a:gdLst>
                  <a:gd name="connsiteX0" fmla="*/ 2023672 w 2023672"/>
                  <a:gd name="connsiteY0" fmla="*/ 89941 h 1304145"/>
                  <a:gd name="connsiteX1" fmla="*/ 374754 w 2023672"/>
                  <a:gd name="connsiteY1" fmla="*/ 1304145 h 1304145"/>
                  <a:gd name="connsiteX2" fmla="*/ 0 w 2023672"/>
                  <a:gd name="connsiteY2" fmla="*/ 1124263 h 1304145"/>
                  <a:gd name="connsiteX3" fmla="*/ 1648918 w 2023672"/>
                  <a:gd name="connsiteY3" fmla="*/ 0 h 1304145"/>
                  <a:gd name="connsiteX4" fmla="*/ 2023672 w 2023672"/>
                  <a:gd name="connsiteY4" fmla="*/ 89941 h 1304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3672" h="1304145">
                    <a:moveTo>
                      <a:pt x="2023672" y="89941"/>
                    </a:moveTo>
                    <a:lnTo>
                      <a:pt x="374754" y="1304145"/>
                    </a:lnTo>
                    <a:lnTo>
                      <a:pt x="0" y="1124263"/>
                    </a:lnTo>
                    <a:lnTo>
                      <a:pt x="1648918" y="0"/>
                    </a:lnTo>
                    <a:lnTo>
                      <a:pt x="2023672" y="89941"/>
                    </a:lnTo>
                    <a:close/>
                  </a:path>
                </a:pathLst>
              </a:custGeom>
              <a:solidFill>
                <a:srgbClr val="FFC000">
                  <a:alpha val="50196"/>
                </a:srgbClr>
              </a:solidFill>
              <a:ln w="3175">
                <a:solidFill>
                  <a:srgbClr val="CCFFFF"/>
                </a:solidFill>
                <a:prstDash val="lgDash"/>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121916" tIns="60959" rIns="121916" bIns="60959" numCol="1" rtlCol="0" anchor="t" anchorCtr="0" compatLnSpc="1">
                <a:prstTxWarp prst="textNoShape">
                  <a:avLst/>
                </a:prstTxWarp>
              </a:bodyPr>
              <a:lstStyle/>
              <a:p>
                <a:pPr>
                  <a:buClr>
                    <a:srgbClr val="CC9900"/>
                  </a:buClr>
                  <a:buFont typeface="Wingdings" pitchFamily="2" charset="2"/>
                  <a:buChar char="n"/>
                </a:pPr>
                <a:endParaRPr lang="en-US" altLang="zh-CN" sz="1333" dirty="0">
                  <a:solidFill>
                    <a:schemeClr val="tx2"/>
                  </a:solidFill>
                  <a:latin typeface="微软雅黑" panose="020B0503020204020204" pitchFamily="34" charset="-122"/>
                  <a:ea typeface="微软雅黑" panose="020B0503020204020204" pitchFamily="34" charset="-122"/>
                </a:endParaRPr>
              </a:p>
            </p:txBody>
          </p:sp>
          <p:sp>
            <p:nvSpPr>
              <p:cNvPr id="65" name="TextBox 107"/>
              <p:cNvSpPr txBox="1"/>
              <p:nvPr/>
            </p:nvSpPr>
            <p:spPr>
              <a:xfrm rot="19482865">
                <a:off x="5249743" y="1227251"/>
                <a:ext cx="1252766" cy="524353"/>
              </a:xfrm>
              <a:prstGeom prst="rect">
                <a:avLst/>
              </a:prstGeom>
              <a:noFill/>
              <a:ln w="3175">
                <a:noFill/>
                <a:prstDash val="lgDash"/>
              </a:ln>
            </p:spPr>
            <p:txBody>
              <a:bodyPr wrap="square" rtlCol="0">
                <a:spAutoFit/>
              </a:bodyPr>
              <a:lstStyle/>
              <a:p>
                <a:pPr algn="ctr"/>
                <a:r>
                  <a:rPr lang="en-US" altLang="zh-CN" sz="1333" b="1" dirty="0" smtClean="0">
                    <a:solidFill>
                      <a:schemeClr val="tx2"/>
                    </a:solidFill>
                    <a:latin typeface="微软雅黑" panose="020B0503020204020204" pitchFamily="34" charset="-122"/>
                    <a:ea typeface="微软雅黑" panose="020B0503020204020204" pitchFamily="34" charset="-122"/>
                  </a:rPr>
                  <a:t>Fire extinguishing system</a:t>
                </a:r>
                <a:endParaRPr lang="en-US" altLang="zh-CN" sz="1333" b="1" dirty="0">
                  <a:solidFill>
                    <a:schemeClr val="tx2"/>
                  </a:solidFill>
                  <a:latin typeface="微软雅黑" panose="020B0503020204020204" pitchFamily="34" charset="-122"/>
                  <a:ea typeface="微软雅黑" panose="020B0503020204020204" pitchFamily="34" charset="-122"/>
                </a:endParaRPr>
              </a:p>
            </p:txBody>
          </p:sp>
          <p:sp>
            <p:nvSpPr>
              <p:cNvPr id="66" name="任意多边形 65"/>
              <p:cNvSpPr/>
              <p:nvPr/>
            </p:nvSpPr>
            <p:spPr bwMode="auto">
              <a:xfrm>
                <a:off x="6331952" y="915859"/>
                <a:ext cx="1860592" cy="710871"/>
              </a:xfrm>
              <a:custGeom>
                <a:avLst/>
                <a:gdLst>
                  <a:gd name="connsiteX0" fmla="*/ 0 w 3957404"/>
                  <a:gd name="connsiteY0" fmla="*/ 554636 h 1708878"/>
                  <a:gd name="connsiteX1" fmla="*/ 3522689 w 3957404"/>
                  <a:gd name="connsiteY1" fmla="*/ 1708878 h 1708878"/>
                  <a:gd name="connsiteX2" fmla="*/ 3957404 w 3957404"/>
                  <a:gd name="connsiteY2" fmla="*/ 854439 h 1708878"/>
                  <a:gd name="connsiteX3" fmla="*/ 764499 w 3957404"/>
                  <a:gd name="connsiteY3" fmla="*/ 0 h 1708878"/>
                  <a:gd name="connsiteX4" fmla="*/ 0 w 3957404"/>
                  <a:gd name="connsiteY4" fmla="*/ 554636 h 170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7404" h="1708878">
                    <a:moveTo>
                      <a:pt x="0" y="554636"/>
                    </a:moveTo>
                    <a:lnTo>
                      <a:pt x="3522689" y="1708878"/>
                    </a:lnTo>
                    <a:lnTo>
                      <a:pt x="3957404" y="854439"/>
                    </a:lnTo>
                    <a:lnTo>
                      <a:pt x="764499" y="0"/>
                    </a:lnTo>
                    <a:lnTo>
                      <a:pt x="0" y="554636"/>
                    </a:lnTo>
                    <a:close/>
                  </a:path>
                </a:pathLst>
              </a:custGeom>
              <a:solidFill>
                <a:srgbClr val="99CCFF">
                  <a:alpha val="50196"/>
                </a:srgbClr>
              </a:solidFill>
              <a:ln w="3175">
                <a:solidFill>
                  <a:srgbClr val="CCFFFF"/>
                </a:solidFill>
                <a:prstDash val="lgDash"/>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121916" tIns="60959" rIns="121916" bIns="60959" numCol="1" rtlCol="0" anchor="t" anchorCtr="0" compatLnSpc="1">
                <a:prstTxWarp prst="textNoShape">
                  <a:avLst/>
                </a:prstTxWarp>
              </a:bodyPr>
              <a:lstStyle/>
              <a:p>
                <a:pPr>
                  <a:buClr>
                    <a:srgbClr val="CC9900"/>
                  </a:buClr>
                  <a:buFont typeface="Wingdings" pitchFamily="2" charset="2"/>
                  <a:buChar char="n"/>
                </a:pPr>
                <a:endParaRPr lang="en-US" altLang="zh-CN" sz="1333" dirty="0">
                  <a:solidFill>
                    <a:schemeClr val="tx2"/>
                  </a:solidFill>
                  <a:latin typeface="微软雅黑" panose="020B0503020204020204" pitchFamily="34" charset="-122"/>
                  <a:ea typeface="微软雅黑" panose="020B0503020204020204" pitchFamily="34" charset="-122"/>
                </a:endParaRPr>
              </a:p>
            </p:txBody>
          </p:sp>
          <p:sp>
            <p:nvSpPr>
              <p:cNvPr id="67" name="TextBox 109"/>
              <p:cNvSpPr txBox="1"/>
              <p:nvPr/>
            </p:nvSpPr>
            <p:spPr>
              <a:xfrm rot="1035348">
                <a:off x="6483872" y="1050871"/>
                <a:ext cx="1766832" cy="372372"/>
              </a:xfrm>
              <a:prstGeom prst="rect">
                <a:avLst/>
              </a:prstGeom>
              <a:noFill/>
              <a:ln w="3175">
                <a:noFill/>
                <a:prstDash val="lgDash"/>
              </a:ln>
            </p:spPr>
            <p:txBody>
              <a:bodyPr wrap="square" rtlCol="0">
                <a:spAutoFit/>
              </a:bodyPr>
              <a:lstStyle/>
              <a:p>
                <a:pPr algn="ctr"/>
                <a:r>
                  <a:rPr lang="en-US" altLang="zh-CN" sz="1333" b="1" dirty="0" smtClean="0">
                    <a:solidFill>
                      <a:schemeClr val="tx2"/>
                    </a:solidFill>
                    <a:latin typeface="微软雅黑" panose="020B0503020204020204" pitchFamily="34" charset="-122"/>
                    <a:ea typeface="微软雅黑" panose="020B0503020204020204" pitchFamily="34" charset="-122"/>
                  </a:rPr>
                  <a:t>Power supply and ventilation system</a:t>
                </a:r>
                <a:endParaRPr lang="en-US" altLang="zh-CN" sz="1333" b="1" dirty="0">
                  <a:solidFill>
                    <a:schemeClr val="tx2"/>
                  </a:solidFill>
                  <a:latin typeface="微软雅黑" panose="020B0503020204020204" pitchFamily="34" charset="-122"/>
                  <a:ea typeface="微软雅黑" panose="020B0503020204020204" pitchFamily="34" charset="-122"/>
                </a:endParaRPr>
              </a:p>
            </p:txBody>
          </p:sp>
          <p:sp>
            <p:nvSpPr>
              <p:cNvPr id="68" name="任意多边形 67"/>
              <p:cNvSpPr/>
              <p:nvPr/>
            </p:nvSpPr>
            <p:spPr bwMode="auto">
              <a:xfrm>
                <a:off x="5717985" y="1286430"/>
                <a:ext cx="1862227" cy="1029797"/>
              </a:xfrm>
              <a:custGeom>
                <a:avLst/>
                <a:gdLst>
                  <a:gd name="connsiteX0" fmla="*/ 0 w 3117954"/>
                  <a:gd name="connsiteY0" fmla="*/ 899410 h 1948721"/>
                  <a:gd name="connsiteX1" fmla="*/ 2263514 w 3117954"/>
                  <a:gd name="connsiteY1" fmla="*/ 1948721 h 1948721"/>
                  <a:gd name="connsiteX2" fmla="*/ 3117954 w 3117954"/>
                  <a:gd name="connsiteY2" fmla="*/ 629587 h 1948721"/>
                  <a:gd name="connsiteX3" fmla="*/ 1199213 w 3117954"/>
                  <a:gd name="connsiteY3" fmla="*/ 0 h 1948721"/>
                  <a:gd name="connsiteX4" fmla="*/ 0 w 3117954"/>
                  <a:gd name="connsiteY4" fmla="*/ 899410 h 1948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7954" h="1948721">
                    <a:moveTo>
                      <a:pt x="0" y="899410"/>
                    </a:moveTo>
                    <a:lnTo>
                      <a:pt x="2263514" y="1948721"/>
                    </a:lnTo>
                    <a:lnTo>
                      <a:pt x="3117954" y="629587"/>
                    </a:lnTo>
                    <a:lnTo>
                      <a:pt x="1199213" y="0"/>
                    </a:lnTo>
                    <a:lnTo>
                      <a:pt x="0" y="899410"/>
                    </a:lnTo>
                    <a:close/>
                  </a:path>
                </a:pathLst>
              </a:custGeom>
              <a:solidFill>
                <a:srgbClr val="CCFF99">
                  <a:alpha val="50196"/>
                </a:srgbClr>
              </a:solidFill>
              <a:ln w="3175">
                <a:solidFill>
                  <a:srgbClr val="CCFFFF"/>
                </a:solidFill>
                <a:prstDash val="lgDash"/>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121916" tIns="60959" rIns="121916" bIns="60959" numCol="1" rtlCol="0" anchor="t" anchorCtr="0" compatLnSpc="1">
                <a:prstTxWarp prst="textNoShape">
                  <a:avLst/>
                </a:prstTxWarp>
              </a:bodyPr>
              <a:lstStyle/>
              <a:p>
                <a:pPr>
                  <a:buClr>
                    <a:srgbClr val="CC9900"/>
                  </a:buClr>
                  <a:buFont typeface="Wingdings" pitchFamily="2" charset="2"/>
                  <a:buChar char="n"/>
                </a:pPr>
                <a:endParaRPr lang="en-US" altLang="zh-CN" sz="1333" dirty="0">
                  <a:solidFill>
                    <a:schemeClr val="tx2"/>
                  </a:solidFill>
                  <a:latin typeface="微软雅黑" panose="020B0503020204020204" pitchFamily="34" charset="-122"/>
                  <a:ea typeface="微软雅黑" panose="020B0503020204020204" pitchFamily="34" charset="-122"/>
                </a:endParaRPr>
              </a:p>
            </p:txBody>
          </p:sp>
          <p:sp>
            <p:nvSpPr>
              <p:cNvPr id="69" name="TextBox 111"/>
              <p:cNvSpPr txBox="1"/>
              <p:nvPr/>
            </p:nvSpPr>
            <p:spPr>
              <a:xfrm rot="1251072">
                <a:off x="5987409" y="1531204"/>
                <a:ext cx="1489846" cy="372372"/>
              </a:xfrm>
              <a:prstGeom prst="rect">
                <a:avLst/>
              </a:prstGeom>
              <a:noFill/>
              <a:ln w="3175">
                <a:noFill/>
                <a:prstDash val="lgDash"/>
              </a:ln>
            </p:spPr>
            <p:txBody>
              <a:bodyPr wrap="square" rtlCol="0">
                <a:spAutoFit/>
              </a:bodyPr>
              <a:lstStyle/>
              <a:p>
                <a:pPr algn="ctr"/>
                <a:r>
                  <a:rPr lang="en-US" altLang="zh-CN" sz="1333" b="1" dirty="0" smtClean="0">
                    <a:solidFill>
                      <a:schemeClr val="tx2"/>
                    </a:solidFill>
                    <a:latin typeface="微软雅黑" panose="020B0503020204020204" pitchFamily="34" charset="-122"/>
                    <a:ea typeface="微软雅黑" panose="020B0503020204020204" pitchFamily="34" charset="-122"/>
                  </a:rPr>
                  <a:t>Cabinet, network, and cabling system</a:t>
                </a:r>
                <a:endParaRPr lang="en-US" altLang="zh-CN" sz="1333" b="1" dirty="0">
                  <a:solidFill>
                    <a:schemeClr val="tx2"/>
                  </a:solidFill>
                  <a:latin typeface="微软雅黑" panose="020B0503020204020204" pitchFamily="34" charset="-122"/>
                  <a:ea typeface="微软雅黑" panose="020B0503020204020204" pitchFamily="34" charset="-122"/>
                </a:endParaRPr>
              </a:p>
            </p:txBody>
          </p:sp>
          <p:sp>
            <p:nvSpPr>
              <p:cNvPr id="62" name="TextBox 104"/>
              <p:cNvSpPr txBox="1"/>
              <p:nvPr/>
            </p:nvSpPr>
            <p:spPr>
              <a:xfrm rot="1035348">
                <a:off x="6471963" y="1296613"/>
                <a:ext cx="1181062" cy="220393"/>
              </a:xfrm>
              <a:prstGeom prst="rect">
                <a:avLst/>
              </a:prstGeom>
              <a:noFill/>
              <a:ln w="3175">
                <a:noFill/>
                <a:prstDash val="lgDash"/>
              </a:ln>
            </p:spPr>
            <p:txBody>
              <a:bodyPr wrap="none" rtlCol="0">
                <a:spAutoFit/>
              </a:bodyPr>
              <a:lstStyle/>
              <a:p>
                <a:r>
                  <a:rPr lang="en-US" altLang="zh-CN" sz="1333" b="1" dirty="0" smtClean="0">
                    <a:solidFill>
                      <a:schemeClr val="tx2"/>
                    </a:solidFill>
                    <a:latin typeface="微软雅黑" panose="020B0503020204020204" pitchFamily="34" charset="-122"/>
                    <a:ea typeface="微软雅黑" panose="020B0503020204020204" pitchFamily="34" charset="-122"/>
                  </a:rPr>
                  <a:t>Cooling system</a:t>
                </a:r>
                <a:endParaRPr lang="en-US" altLang="zh-CN" sz="1333" b="1" dirty="0">
                  <a:solidFill>
                    <a:schemeClr val="tx2"/>
                  </a:solidFill>
                  <a:latin typeface="微软雅黑" panose="020B0503020204020204" pitchFamily="34" charset="-122"/>
                  <a:ea typeface="微软雅黑" panose="020B0503020204020204" pitchFamily="34" charset="-122"/>
                </a:endParaRPr>
              </a:p>
            </p:txBody>
          </p:sp>
        </p:grpSp>
        <p:sp>
          <p:nvSpPr>
            <p:cNvPr id="70" name="TextBox 83"/>
            <p:cNvSpPr txBox="1"/>
            <p:nvPr/>
          </p:nvSpPr>
          <p:spPr bwMode="auto">
            <a:xfrm>
              <a:off x="725957" y="2826841"/>
              <a:ext cx="1928494" cy="297463"/>
            </a:xfrm>
            <a:prstGeom prst="rect">
              <a:avLst/>
            </a:prstGeom>
            <a:noFill/>
            <a:ln w="9525">
              <a:noFill/>
              <a:miter lim="800000"/>
              <a:headEnd/>
              <a:tailEnd/>
            </a:ln>
          </p:spPr>
          <p:txBody>
            <a:bodyPr wrap="square" lIns="121799" tIns="60903" rIns="121799" bIns="60903" rtlCol="0">
              <a:spAutoFit/>
            </a:bodyPr>
            <a:lstStyle/>
            <a:p>
              <a:r>
                <a:rPr lang="en-US" altLang="zh-CN" sz="1600" b="1" dirty="0" smtClean="0">
                  <a:solidFill>
                    <a:schemeClr val="bg1"/>
                  </a:solidFill>
                  <a:latin typeface="微软雅黑" panose="020B0503020204020204" pitchFamily="34" charset="-122"/>
                  <a:ea typeface="微软雅黑" panose="020B0503020204020204" pitchFamily="34" charset="-122"/>
                  <a:cs typeface="Arial" pitchFamily="34" charset="0"/>
                </a:rPr>
                <a:t>DC equipment room</a:t>
              </a:r>
              <a:endParaRPr lang="en-US" altLang="zh-CN" sz="1600" b="1" dirty="0">
                <a:solidFill>
                  <a:schemeClr val="bg1"/>
                </a:solidFill>
                <a:latin typeface="微软雅黑" panose="020B0503020204020204" pitchFamily="34" charset="-122"/>
                <a:ea typeface="微软雅黑" panose="020B0503020204020204" pitchFamily="34" charset="-122"/>
                <a:cs typeface="Arial" pitchFamily="34" charset="0"/>
              </a:endParaRPr>
            </a:p>
          </p:txBody>
        </p:sp>
      </p:grpSp>
      <p:sp>
        <p:nvSpPr>
          <p:cNvPr id="20" name="文本框 19"/>
          <p:cNvSpPr txBox="1"/>
          <p:nvPr/>
        </p:nvSpPr>
        <p:spPr>
          <a:xfrm>
            <a:off x="1008063" y="4081378"/>
            <a:ext cx="10464800" cy="2315220"/>
          </a:xfrm>
          <a:prstGeom prst="rect">
            <a:avLst/>
          </a:prstGeom>
          <a:solidFill>
            <a:schemeClr val="bg1">
              <a:lumMod val="95000"/>
            </a:schemeClr>
          </a:solidFill>
          <a:effectLst/>
        </p:spPr>
        <p:txBody>
          <a:bodyPr wrap="square" rtlCol="0" anchor="ctr">
            <a:noAutofit/>
          </a:bodyPr>
          <a:lstStyle/>
          <a:p>
            <a:pPr>
              <a:spcBef>
                <a:spcPts val="800"/>
              </a:spcBef>
            </a:pPr>
            <a:r>
              <a:rPr lang="en-US" altLang="zh-CN" sz="1400" b="1" dirty="0" smtClean="0">
                <a:solidFill>
                  <a:srgbClr val="C00000"/>
                </a:solidFill>
                <a:latin typeface="微软雅黑" panose="020B0503020204020204" pitchFamily="34" charset="-122"/>
                <a:ea typeface="微软雅黑" panose="020B0503020204020204" pitchFamily="34" charset="-122"/>
              </a:rPr>
              <a:t>DC: </a:t>
            </a:r>
            <a:r>
              <a:rPr lang="en-US" altLang="zh-CN" sz="1400" dirty="0" smtClean="0">
                <a:latin typeface="微软雅黑" panose="020B0503020204020204" pitchFamily="34" charset="-122"/>
                <a:ea typeface="微软雅黑" panose="020B0503020204020204" pitchFamily="34" charset="-122"/>
              </a:rPr>
              <a:t>A DC implements centralized data processing, storage, transmission, switching, and management in a physical space. Key devices in a DC include servers, network devices, and storage devices, and necessary DC systems include the power supply, cooling, firefighting, and monitoring systems. </a:t>
            </a:r>
          </a:p>
          <a:p>
            <a:pPr>
              <a:spcBef>
                <a:spcPts val="800"/>
              </a:spcBef>
            </a:pPr>
            <a:r>
              <a:rPr lang="en-US" altLang="zh-CN" sz="1400" b="1" dirty="0" smtClean="0">
                <a:solidFill>
                  <a:srgbClr val="C00000"/>
                </a:solidFill>
                <a:latin typeface="微软雅黑" panose="020B0503020204020204" pitchFamily="34" charset="-122"/>
                <a:ea typeface="微软雅黑" panose="020B0503020204020204" pitchFamily="34" charset="-122"/>
              </a:rPr>
              <a:t>Point of Delivery (POD): </a:t>
            </a:r>
            <a:r>
              <a:rPr lang="en-US" altLang="zh-CN" sz="1400" dirty="0" smtClean="0">
                <a:latin typeface="微软雅黑" panose="020B0503020204020204" pitchFamily="34" charset="-122"/>
                <a:ea typeface="微软雅黑" panose="020B0503020204020204" pitchFamily="34" charset="-122"/>
              </a:rPr>
              <a:t>To facilitate resource pooling in a DC, a DC is divided into one or more physical PODs. PODs are basic deployment units of DCs. One physical device can belong to only one POD. </a:t>
            </a:r>
          </a:p>
          <a:p>
            <a:pPr>
              <a:spcBef>
                <a:spcPts val="800"/>
              </a:spcBef>
            </a:pPr>
            <a:r>
              <a:rPr lang="en-US" altLang="zh-CN" sz="1400" b="1" dirty="0" smtClean="0">
                <a:solidFill>
                  <a:srgbClr val="C00000"/>
                </a:solidFill>
                <a:latin typeface="微软雅黑" panose="020B0503020204020204" pitchFamily="34" charset="-122"/>
                <a:ea typeface="微软雅黑" panose="020B0503020204020204" pitchFamily="34" charset="-122"/>
              </a:rPr>
              <a:t>Availability Zone (AZ): </a:t>
            </a:r>
            <a:r>
              <a:rPr lang="en-US" altLang="zh-CN" sz="1400" dirty="0" smtClean="0">
                <a:latin typeface="微软雅黑" panose="020B0503020204020204" pitchFamily="34" charset="-122"/>
                <a:ea typeface="微软雅黑" panose="020B0503020204020204" pitchFamily="34" charset="-122"/>
              </a:rPr>
              <a:t>An AZ indicates a fault isolation area. If some hosts share a power supply and network infrastructure but the infrastructure is faulty, the hosts are unavailable. During planning, AZs can be flexibly mapped to DCs based on site requirements. For example, in a large-scale public cloud, one AZ can contain multiple DCs; in one small-scale private cloud, one DC can contain one or multiple AZs.</a:t>
            </a:r>
            <a:endParaRPr lang="en-US" altLang="zh-CN" sz="1400" dirty="0">
              <a:latin typeface="微软雅黑" panose="020B0503020204020204" pitchFamily="34" charset="-122"/>
              <a:ea typeface="微软雅黑" panose="020B0503020204020204" pitchFamily="34" charset="-122"/>
            </a:endParaRPr>
          </a:p>
        </p:txBody>
      </p:sp>
      <p:grpSp>
        <p:nvGrpSpPr>
          <p:cNvPr id="4" name="组合 231"/>
          <p:cNvGrpSpPr>
            <a:grpSpLocks noChangeAspect="1"/>
          </p:cNvGrpSpPr>
          <p:nvPr/>
        </p:nvGrpSpPr>
        <p:grpSpPr>
          <a:xfrm>
            <a:off x="5879977" y="1229140"/>
            <a:ext cx="5592886" cy="2823779"/>
            <a:chOff x="4342157" y="700732"/>
            <a:chExt cx="4604749" cy="2334117"/>
          </a:xfrm>
          <a:effectLst/>
        </p:grpSpPr>
        <p:sp>
          <p:nvSpPr>
            <p:cNvPr id="214" name="圆角矩形 213"/>
            <p:cNvSpPr>
              <a:spLocks noChangeAspect="1"/>
            </p:cNvSpPr>
            <p:nvPr/>
          </p:nvSpPr>
          <p:spPr bwMode="auto">
            <a:xfrm>
              <a:off x="4342157" y="700732"/>
              <a:ext cx="4604749" cy="2334117"/>
            </a:xfrm>
            <a:prstGeom prst="roundRect">
              <a:avLst>
                <a:gd name="adj" fmla="val 0"/>
              </a:avLst>
            </a:prstGeom>
            <a:solidFill>
              <a:schemeClr val="bg1">
                <a:lumMod val="95000"/>
              </a:schemeClr>
            </a:solidFill>
            <a:ln w="12700" cap="flat" cmpd="sng" algn="ctr">
              <a:noFill/>
              <a:prstDash val="solid"/>
              <a:round/>
              <a:headEnd type="none" w="med" len="med"/>
              <a:tailEnd type="none" w="med" len="med"/>
            </a:ln>
            <a:effectLst/>
            <a:extLst/>
          </p:spPr>
          <p:txBody>
            <a:bodyPr vert="horz" wrap="square" lIns="121916" tIns="60959" rIns="121916" bIns="60959" numCol="1" rtlCol="0" anchor="t" anchorCtr="0" compatLnSpc="1">
              <a:prstTxWarp prst="textNoShape">
                <a:avLst/>
              </a:prstTxWarp>
            </a:bodyPr>
            <a:lstStyle/>
            <a:p>
              <a:pPr defTabSz="1219088" fontAlgn="base">
                <a:buClr>
                  <a:srgbClr val="CC9900"/>
                </a:buClr>
              </a:pPr>
              <a:r>
                <a:rPr lang="en-US" altLang="zh-CN" sz="1800" b="1" spc="67" dirty="0" smtClean="0">
                  <a:latin typeface="微软雅黑" panose="020B0503020204020204" pitchFamily="34" charset="-122"/>
                  <a:ea typeface="微软雅黑" panose="020B0503020204020204" pitchFamily="34" charset="-122"/>
                </a:rPr>
                <a:t>DC</a:t>
              </a:r>
              <a:endParaRPr lang="en-US" altLang="zh-CN" sz="1400" b="1" spc="67" dirty="0">
                <a:latin typeface="微软雅黑" panose="020B0503020204020204" pitchFamily="34" charset="-122"/>
                <a:ea typeface="微软雅黑" panose="020B0503020204020204" pitchFamily="34" charset="-122"/>
              </a:endParaRPr>
            </a:p>
          </p:txBody>
        </p:sp>
        <p:cxnSp>
          <p:nvCxnSpPr>
            <p:cNvPr id="144" name="直接连接符 143"/>
            <p:cNvCxnSpPr>
              <a:stCxn id="140" idx="1"/>
              <a:endCxn id="139" idx="3"/>
            </p:cNvCxnSpPr>
            <p:nvPr/>
          </p:nvCxnSpPr>
          <p:spPr bwMode="auto">
            <a:xfrm flipH="1">
              <a:off x="6549383" y="1280132"/>
              <a:ext cx="169405" cy="1683"/>
            </a:xfrm>
            <a:prstGeom prst="line">
              <a:avLst/>
            </a:prstGeom>
            <a:noFill/>
            <a:ln w="9525" cap="flat" cmpd="sng" algn="ctr">
              <a:solidFill>
                <a:schemeClr val="bg1">
                  <a:lumMod val="75000"/>
                </a:schemeClr>
              </a:solidFill>
              <a:prstDash val="solid"/>
            </a:ln>
            <a:effectLst/>
            <a:extLst/>
          </p:spPr>
        </p:cxnSp>
        <p:pic>
          <p:nvPicPr>
            <p:cNvPr id="145" name="图片 144" descr="internet-蓝.png"/>
            <p:cNvPicPr>
              <a:picLocks noChangeAspect="1"/>
            </p:cNvPicPr>
            <p:nvPr/>
          </p:nvPicPr>
          <p:blipFill>
            <a:blip r:embed="rId4" cstate="print"/>
            <a:stretch>
              <a:fillRect/>
            </a:stretch>
          </p:blipFill>
          <p:spPr>
            <a:xfrm>
              <a:off x="6322101" y="754200"/>
              <a:ext cx="621364" cy="315389"/>
            </a:xfrm>
            <a:prstGeom prst="rect">
              <a:avLst/>
            </a:prstGeom>
            <a:effectLst/>
          </p:spPr>
        </p:pic>
        <p:cxnSp>
          <p:nvCxnSpPr>
            <p:cNvPr id="146" name="直接连接符 145"/>
            <p:cNvCxnSpPr>
              <a:stCxn id="145" idx="2"/>
              <a:endCxn id="139" idx="0"/>
            </p:cNvCxnSpPr>
            <p:nvPr/>
          </p:nvCxnSpPr>
          <p:spPr bwMode="auto">
            <a:xfrm flipH="1">
              <a:off x="6377679" y="1069589"/>
              <a:ext cx="255105" cy="71739"/>
            </a:xfrm>
            <a:prstGeom prst="line">
              <a:avLst/>
            </a:prstGeom>
            <a:noFill/>
            <a:ln w="9525" cap="flat" cmpd="sng" algn="ctr">
              <a:solidFill>
                <a:schemeClr val="bg1">
                  <a:lumMod val="75000"/>
                </a:schemeClr>
              </a:solidFill>
              <a:prstDash val="solid"/>
            </a:ln>
            <a:effectLst/>
            <a:extLst/>
          </p:spPr>
        </p:cxnSp>
        <p:cxnSp>
          <p:nvCxnSpPr>
            <p:cNvPr id="147" name="直接连接符 146"/>
            <p:cNvCxnSpPr>
              <a:stCxn id="140" idx="0"/>
              <a:endCxn id="145" idx="2"/>
            </p:cNvCxnSpPr>
            <p:nvPr/>
          </p:nvCxnSpPr>
          <p:spPr bwMode="auto">
            <a:xfrm flipH="1" flipV="1">
              <a:off x="6632784" y="1069589"/>
              <a:ext cx="257710" cy="70056"/>
            </a:xfrm>
            <a:prstGeom prst="line">
              <a:avLst/>
            </a:prstGeom>
            <a:noFill/>
            <a:ln w="9525" cap="flat" cmpd="sng" algn="ctr">
              <a:solidFill>
                <a:schemeClr val="bg1">
                  <a:lumMod val="75000"/>
                </a:schemeClr>
              </a:solidFill>
              <a:prstDash val="solid"/>
            </a:ln>
            <a:effectLst/>
            <a:extLst/>
          </p:spPr>
        </p:cxnSp>
        <p:cxnSp>
          <p:nvCxnSpPr>
            <p:cNvPr id="151" name="直接连接符 150"/>
            <p:cNvCxnSpPr>
              <a:stCxn id="150" idx="1"/>
              <a:endCxn id="149" idx="3"/>
            </p:cNvCxnSpPr>
            <p:nvPr/>
          </p:nvCxnSpPr>
          <p:spPr bwMode="auto">
            <a:xfrm flipH="1">
              <a:off x="6549059" y="1613345"/>
              <a:ext cx="173071" cy="0"/>
            </a:xfrm>
            <a:prstGeom prst="line">
              <a:avLst/>
            </a:prstGeom>
            <a:noFill/>
            <a:ln w="9525" cap="flat" cmpd="sng" algn="ctr">
              <a:solidFill>
                <a:schemeClr val="bg1">
                  <a:lumMod val="75000"/>
                </a:schemeClr>
              </a:solidFill>
              <a:prstDash val="solid"/>
            </a:ln>
            <a:effectLst/>
            <a:extLst/>
          </p:spPr>
        </p:cxnSp>
        <p:cxnSp>
          <p:nvCxnSpPr>
            <p:cNvPr id="152" name="直接连接符 151"/>
            <p:cNvCxnSpPr>
              <a:stCxn id="149" idx="2"/>
              <a:endCxn id="206" idx="0"/>
            </p:cNvCxnSpPr>
            <p:nvPr/>
          </p:nvCxnSpPr>
          <p:spPr bwMode="auto">
            <a:xfrm>
              <a:off x="6377355" y="1753832"/>
              <a:ext cx="1276503" cy="222002"/>
            </a:xfrm>
            <a:prstGeom prst="line">
              <a:avLst/>
            </a:prstGeom>
            <a:noFill/>
            <a:ln w="9525" cap="flat" cmpd="sng" algn="ctr">
              <a:solidFill>
                <a:schemeClr val="bg1">
                  <a:lumMod val="75000"/>
                </a:schemeClr>
              </a:solidFill>
              <a:prstDash val="solid"/>
            </a:ln>
            <a:effectLst/>
            <a:extLst/>
          </p:spPr>
        </p:cxnSp>
        <p:cxnSp>
          <p:nvCxnSpPr>
            <p:cNvPr id="155" name="直接连接符 154"/>
            <p:cNvCxnSpPr>
              <a:stCxn id="150" idx="2"/>
              <a:endCxn id="185" idx="0"/>
            </p:cNvCxnSpPr>
            <p:nvPr/>
          </p:nvCxnSpPr>
          <p:spPr bwMode="auto">
            <a:xfrm flipH="1">
              <a:off x="5897208" y="1753832"/>
              <a:ext cx="996626" cy="211064"/>
            </a:xfrm>
            <a:prstGeom prst="line">
              <a:avLst/>
            </a:prstGeom>
            <a:noFill/>
            <a:ln w="9525" cap="flat" cmpd="sng" algn="ctr">
              <a:solidFill>
                <a:schemeClr val="bg1">
                  <a:lumMod val="75000"/>
                </a:schemeClr>
              </a:solidFill>
              <a:prstDash val="solid"/>
            </a:ln>
            <a:effectLst/>
            <a:extLst/>
          </p:spPr>
        </p:cxnSp>
        <p:cxnSp>
          <p:nvCxnSpPr>
            <p:cNvPr id="216" name="直接连接符 215"/>
            <p:cNvCxnSpPr>
              <a:stCxn id="139" idx="2"/>
              <a:endCxn id="149" idx="0"/>
            </p:cNvCxnSpPr>
            <p:nvPr/>
          </p:nvCxnSpPr>
          <p:spPr bwMode="auto">
            <a:xfrm flipH="1">
              <a:off x="6377355" y="1422299"/>
              <a:ext cx="323" cy="50560"/>
            </a:xfrm>
            <a:prstGeom prst="line">
              <a:avLst/>
            </a:prstGeom>
            <a:noFill/>
            <a:ln w="9525" cap="flat" cmpd="sng" algn="ctr">
              <a:solidFill>
                <a:schemeClr val="bg1">
                  <a:lumMod val="75000"/>
                </a:schemeClr>
              </a:solidFill>
              <a:prstDash val="solid"/>
            </a:ln>
            <a:effectLst/>
            <a:extLst/>
          </p:spPr>
        </p:cxnSp>
        <p:cxnSp>
          <p:nvCxnSpPr>
            <p:cNvPr id="217" name="直接连接符 216"/>
            <p:cNvCxnSpPr>
              <a:stCxn id="140" idx="2"/>
              <a:endCxn id="150" idx="0"/>
            </p:cNvCxnSpPr>
            <p:nvPr/>
          </p:nvCxnSpPr>
          <p:spPr bwMode="auto">
            <a:xfrm>
              <a:off x="6890493" y="1420616"/>
              <a:ext cx="3341" cy="52243"/>
            </a:xfrm>
            <a:prstGeom prst="line">
              <a:avLst/>
            </a:prstGeom>
            <a:noFill/>
            <a:ln w="9525" cap="flat" cmpd="sng" algn="ctr">
              <a:solidFill>
                <a:schemeClr val="bg1">
                  <a:lumMod val="75000"/>
                </a:schemeClr>
              </a:solidFill>
              <a:prstDash val="solid"/>
            </a:ln>
            <a:effectLst/>
            <a:extLst/>
          </p:spPr>
        </p:cxnSp>
        <p:pic>
          <p:nvPicPr>
            <p:cNvPr id="139" name="Picture 12" descr="E:\2016.01\1.12 扁平化图标\蓝色\AR-蓝色最新-40.png"/>
            <p:cNvPicPr>
              <a:picLocks noChangeAspect="1" noChangeArrowheads="1"/>
            </p:cNvPicPr>
            <p:nvPr/>
          </p:nvPicPr>
          <p:blipFill>
            <a:blip r:embed="rId5" cstate="print"/>
            <a:srcRect/>
            <a:stretch>
              <a:fillRect/>
            </a:stretch>
          </p:blipFill>
          <p:spPr bwMode="auto">
            <a:xfrm>
              <a:off x="6205973" y="1141328"/>
              <a:ext cx="343410" cy="280971"/>
            </a:xfrm>
            <a:prstGeom prst="rect">
              <a:avLst/>
            </a:prstGeom>
            <a:noFill/>
            <a:effectLst/>
          </p:spPr>
        </p:pic>
        <p:pic>
          <p:nvPicPr>
            <p:cNvPr id="140" name="Picture 12" descr="E:\2016.01\1.12 扁平化图标\蓝色\AR-蓝色最新-40.png"/>
            <p:cNvPicPr>
              <a:picLocks noChangeAspect="1" noChangeArrowheads="1"/>
            </p:cNvPicPr>
            <p:nvPr/>
          </p:nvPicPr>
          <p:blipFill>
            <a:blip r:embed="rId5" cstate="print"/>
            <a:srcRect/>
            <a:stretch>
              <a:fillRect/>
            </a:stretch>
          </p:blipFill>
          <p:spPr bwMode="auto">
            <a:xfrm>
              <a:off x="6718788" y="1139645"/>
              <a:ext cx="343410" cy="280971"/>
            </a:xfrm>
            <a:prstGeom prst="rect">
              <a:avLst/>
            </a:prstGeom>
            <a:noFill/>
            <a:effectLst/>
          </p:spPr>
        </p:pic>
        <p:pic>
          <p:nvPicPr>
            <p:cNvPr id="149" name="图片 148" descr="CE12800交换机-蓝.png"/>
            <p:cNvPicPr preferRelativeResize="0">
              <a:picLocks noChangeAspect="1"/>
            </p:cNvPicPr>
            <p:nvPr/>
          </p:nvPicPr>
          <p:blipFill>
            <a:blip r:embed="rId6" cstate="print"/>
            <a:stretch>
              <a:fillRect/>
            </a:stretch>
          </p:blipFill>
          <p:spPr>
            <a:xfrm>
              <a:off x="6205651" y="1472859"/>
              <a:ext cx="343408" cy="280973"/>
            </a:xfrm>
            <a:prstGeom prst="rect">
              <a:avLst/>
            </a:prstGeom>
            <a:effectLst/>
          </p:spPr>
        </p:pic>
        <p:pic>
          <p:nvPicPr>
            <p:cNvPr id="150" name="图片 149" descr="CE12800交换机-蓝.png"/>
            <p:cNvPicPr preferRelativeResize="0">
              <a:picLocks noChangeAspect="1"/>
            </p:cNvPicPr>
            <p:nvPr/>
          </p:nvPicPr>
          <p:blipFill>
            <a:blip r:embed="rId6" cstate="print"/>
            <a:stretch>
              <a:fillRect/>
            </a:stretch>
          </p:blipFill>
          <p:spPr>
            <a:xfrm>
              <a:off x="6722130" y="1472859"/>
              <a:ext cx="343408" cy="280973"/>
            </a:xfrm>
            <a:prstGeom prst="rect">
              <a:avLst/>
            </a:prstGeom>
            <a:effectLst/>
          </p:spPr>
        </p:pic>
        <p:sp>
          <p:nvSpPr>
            <p:cNvPr id="112" name="圆角矩形 111"/>
            <p:cNvSpPr>
              <a:spLocks noChangeAspect="1"/>
            </p:cNvSpPr>
            <p:nvPr/>
          </p:nvSpPr>
          <p:spPr bwMode="auto">
            <a:xfrm>
              <a:off x="6678486" y="1836172"/>
              <a:ext cx="2211642" cy="1116737"/>
            </a:xfrm>
            <a:prstGeom prst="roundRect">
              <a:avLst>
                <a:gd name="adj" fmla="val 0"/>
              </a:avLst>
            </a:prstGeom>
            <a:solidFill>
              <a:srgbClr val="FFE0C1"/>
            </a:solidFill>
            <a:ln w="12700" cap="flat" cmpd="sng" algn="ctr">
              <a:noFill/>
              <a:prstDash val="solid"/>
              <a:round/>
              <a:headEnd type="none" w="med" len="med"/>
              <a:tailEnd type="none" w="med" len="med"/>
            </a:ln>
            <a:effectLst/>
            <a:extLst/>
          </p:spPr>
          <p:txBody>
            <a:bodyPr vert="eaVert" wrap="square" lIns="121916" tIns="60959" rIns="121916" bIns="60959" numCol="1" rtlCol="0" anchor="b" anchorCtr="0" compatLnSpc="1">
              <a:prstTxWarp prst="textNoShape">
                <a:avLst/>
              </a:prstTxWarp>
            </a:bodyPr>
            <a:lstStyle/>
            <a:p>
              <a:pPr algn="ctr" defTabSz="1219088" fontAlgn="base">
                <a:buClr>
                  <a:srgbClr val="CC9900"/>
                </a:buClr>
              </a:pPr>
              <a:endParaRPr lang="en-US" altLang="zh-CN" sz="1400" b="1" spc="67" dirty="0">
                <a:latin typeface="微软雅黑" panose="020B0503020204020204" pitchFamily="34" charset="-122"/>
                <a:ea typeface="微软雅黑" panose="020B0503020204020204" pitchFamily="34" charset="-122"/>
              </a:endParaRPr>
            </a:p>
          </p:txBody>
        </p:sp>
        <p:cxnSp>
          <p:nvCxnSpPr>
            <p:cNvPr id="190" name="直接连接符 189"/>
            <p:cNvCxnSpPr>
              <a:stCxn id="206" idx="2"/>
              <a:endCxn id="207" idx="0"/>
            </p:cNvCxnSpPr>
            <p:nvPr/>
          </p:nvCxnSpPr>
          <p:spPr bwMode="auto">
            <a:xfrm flipH="1">
              <a:off x="7175777" y="2256807"/>
              <a:ext cx="478080" cy="347206"/>
            </a:xfrm>
            <a:prstGeom prst="line">
              <a:avLst/>
            </a:prstGeom>
            <a:noFill/>
            <a:ln w="9525" cap="flat" cmpd="sng" algn="ctr">
              <a:solidFill>
                <a:schemeClr val="bg1">
                  <a:lumMod val="75000"/>
                </a:schemeClr>
              </a:solidFill>
              <a:prstDash val="solid"/>
            </a:ln>
            <a:effectLst/>
            <a:extLst/>
          </p:spPr>
        </p:cxnSp>
        <p:cxnSp>
          <p:nvCxnSpPr>
            <p:cNvPr id="191" name="直接连接符 190"/>
            <p:cNvCxnSpPr>
              <a:stCxn id="208" idx="2"/>
              <a:endCxn id="207" idx="0"/>
            </p:cNvCxnSpPr>
            <p:nvPr/>
          </p:nvCxnSpPr>
          <p:spPr bwMode="auto">
            <a:xfrm flipH="1">
              <a:off x="7175777" y="2256807"/>
              <a:ext cx="994559" cy="347206"/>
            </a:xfrm>
            <a:prstGeom prst="line">
              <a:avLst/>
            </a:prstGeom>
            <a:noFill/>
            <a:ln w="9525" cap="flat" cmpd="sng" algn="ctr">
              <a:solidFill>
                <a:schemeClr val="bg1">
                  <a:lumMod val="75000"/>
                </a:schemeClr>
              </a:solidFill>
              <a:prstDash val="solid"/>
            </a:ln>
            <a:effectLst/>
            <a:extLst/>
          </p:spPr>
        </p:cxnSp>
        <p:cxnSp>
          <p:nvCxnSpPr>
            <p:cNvPr id="192" name="直接连接符 191"/>
            <p:cNvCxnSpPr>
              <a:stCxn id="206" idx="2"/>
              <a:endCxn id="209" idx="0"/>
            </p:cNvCxnSpPr>
            <p:nvPr/>
          </p:nvCxnSpPr>
          <p:spPr bwMode="auto">
            <a:xfrm>
              <a:off x="7653858" y="2256807"/>
              <a:ext cx="9781" cy="348297"/>
            </a:xfrm>
            <a:prstGeom prst="line">
              <a:avLst/>
            </a:prstGeom>
            <a:noFill/>
            <a:ln w="9525" cap="flat" cmpd="sng" algn="ctr">
              <a:solidFill>
                <a:schemeClr val="bg1">
                  <a:lumMod val="75000"/>
                </a:schemeClr>
              </a:solidFill>
              <a:prstDash val="solid"/>
            </a:ln>
            <a:effectLst/>
            <a:extLst/>
          </p:spPr>
        </p:cxnSp>
        <p:cxnSp>
          <p:nvCxnSpPr>
            <p:cNvPr id="193" name="直接连接符 192"/>
            <p:cNvCxnSpPr>
              <a:stCxn id="208" idx="2"/>
              <a:endCxn id="209" idx="0"/>
            </p:cNvCxnSpPr>
            <p:nvPr/>
          </p:nvCxnSpPr>
          <p:spPr bwMode="auto">
            <a:xfrm flipH="1">
              <a:off x="7663639" y="2256807"/>
              <a:ext cx="506697" cy="348297"/>
            </a:xfrm>
            <a:prstGeom prst="line">
              <a:avLst/>
            </a:prstGeom>
            <a:noFill/>
            <a:ln w="9525" cap="flat" cmpd="sng" algn="ctr">
              <a:solidFill>
                <a:schemeClr val="bg1">
                  <a:lumMod val="75000"/>
                </a:schemeClr>
              </a:solidFill>
              <a:prstDash val="solid"/>
            </a:ln>
            <a:effectLst/>
            <a:extLst/>
          </p:spPr>
        </p:cxnSp>
        <p:cxnSp>
          <p:nvCxnSpPr>
            <p:cNvPr id="194" name="直接连接符 193"/>
            <p:cNvCxnSpPr>
              <a:stCxn id="208" idx="2"/>
              <a:endCxn id="210" idx="0"/>
            </p:cNvCxnSpPr>
            <p:nvPr/>
          </p:nvCxnSpPr>
          <p:spPr bwMode="auto">
            <a:xfrm flipH="1">
              <a:off x="8166671" y="2256807"/>
              <a:ext cx="3665" cy="348297"/>
            </a:xfrm>
            <a:prstGeom prst="line">
              <a:avLst/>
            </a:prstGeom>
            <a:noFill/>
            <a:ln w="9525" cap="flat" cmpd="sng" algn="ctr">
              <a:solidFill>
                <a:schemeClr val="bg1">
                  <a:lumMod val="75000"/>
                </a:schemeClr>
              </a:solidFill>
              <a:prstDash val="solid"/>
            </a:ln>
            <a:effectLst/>
            <a:extLst/>
          </p:spPr>
        </p:cxnSp>
        <p:cxnSp>
          <p:nvCxnSpPr>
            <p:cNvPr id="195" name="直接连接符 194"/>
            <p:cNvCxnSpPr>
              <a:stCxn id="206" idx="2"/>
              <a:endCxn id="210" idx="0"/>
            </p:cNvCxnSpPr>
            <p:nvPr/>
          </p:nvCxnSpPr>
          <p:spPr bwMode="auto">
            <a:xfrm>
              <a:off x="7653858" y="2256807"/>
              <a:ext cx="512813" cy="348297"/>
            </a:xfrm>
            <a:prstGeom prst="line">
              <a:avLst/>
            </a:prstGeom>
            <a:noFill/>
            <a:ln w="9525" cap="flat" cmpd="sng" algn="ctr">
              <a:solidFill>
                <a:schemeClr val="bg1">
                  <a:lumMod val="75000"/>
                </a:schemeClr>
              </a:solidFill>
              <a:prstDash val="solid"/>
            </a:ln>
            <a:effectLst/>
            <a:extLst/>
          </p:spPr>
        </p:cxnSp>
        <p:cxnSp>
          <p:nvCxnSpPr>
            <p:cNvPr id="196" name="直接连接符 195"/>
            <p:cNvCxnSpPr>
              <a:stCxn id="208" idx="2"/>
              <a:endCxn id="211" idx="0"/>
            </p:cNvCxnSpPr>
            <p:nvPr/>
          </p:nvCxnSpPr>
          <p:spPr bwMode="auto">
            <a:xfrm>
              <a:off x="8170336" y="2256807"/>
              <a:ext cx="484197" cy="348297"/>
            </a:xfrm>
            <a:prstGeom prst="line">
              <a:avLst/>
            </a:prstGeom>
            <a:noFill/>
            <a:ln w="9525" cap="flat" cmpd="sng" algn="ctr">
              <a:solidFill>
                <a:schemeClr val="bg1">
                  <a:lumMod val="75000"/>
                </a:schemeClr>
              </a:solidFill>
              <a:prstDash val="solid"/>
            </a:ln>
            <a:effectLst/>
            <a:extLst/>
          </p:spPr>
        </p:cxnSp>
        <p:cxnSp>
          <p:nvCxnSpPr>
            <p:cNvPr id="197" name="直接连接符 196"/>
            <p:cNvCxnSpPr>
              <a:stCxn id="206" idx="2"/>
              <a:endCxn id="211" idx="0"/>
            </p:cNvCxnSpPr>
            <p:nvPr/>
          </p:nvCxnSpPr>
          <p:spPr bwMode="auto">
            <a:xfrm>
              <a:off x="7653858" y="2256807"/>
              <a:ext cx="1000675" cy="348297"/>
            </a:xfrm>
            <a:prstGeom prst="line">
              <a:avLst/>
            </a:prstGeom>
            <a:noFill/>
            <a:ln w="9525" cap="flat" cmpd="sng" algn="ctr">
              <a:solidFill>
                <a:schemeClr val="bg1">
                  <a:lumMod val="75000"/>
                </a:schemeClr>
              </a:solidFill>
              <a:prstDash val="solid"/>
            </a:ln>
            <a:effectLst/>
            <a:extLst/>
          </p:spPr>
        </p:cxnSp>
        <p:cxnSp>
          <p:nvCxnSpPr>
            <p:cNvPr id="198" name="直接连接符 197"/>
            <p:cNvCxnSpPr>
              <a:stCxn id="206" idx="1"/>
              <a:endCxn id="202" idx="3"/>
            </p:cNvCxnSpPr>
            <p:nvPr/>
          </p:nvCxnSpPr>
          <p:spPr bwMode="auto">
            <a:xfrm flipH="1" flipV="1">
              <a:off x="7323490" y="2044490"/>
              <a:ext cx="158663" cy="71830"/>
            </a:xfrm>
            <a:prstGeom prst="line">
              <a:avLst/>
            </a:prstGeom>
            <a:noFill/>
            <a:ln w="9525" cap="flat" cmpd="sng" algn="ctr">
              <a:solidFill>
                <a:schemeClr val="bg1">
                  <a:lumMod val="75000"/>
                </a:schemeClr>
              </a:solidFill>
              <a:prstDash val="solid"/>
            </a:ln>
            <a:effectLst/>
            <a:extLst/>
          </p:spPr>
        </p:cxnSp>
        <p:cxnSp>
          <p:nvCxnSpPr>
            <p:cNvPr id="199" name="直接连接符 198"/>
            <p:cNvCxnSpPr>
              <a:stCxn id="208" idx="3"/>
              <a:endCxn id="204" idx="1"/>
            </p:cNvCxnSpPr>
            <p:nvPr/>
          </p:nvCxnSpPr>
          <p:spPr bwMode="auto">
            <a:xfrm flipV="1">
              <a:off x="8342040" y="2040032"/>
              <a:ext cx="163625" cy="76289"/>
            </a:xfrm>
            <a:prstGeom prst="line">
              <a:avLst/>
            </a:prstGeom>
            <a:noFill/>
            <a:ln w="9525" cap="flat" cmpd="sng" algn="ctr">
              <a:solidFill>
                <a:schemeClr val="bg1">
                  <a:lumMod val="75000"/>
                </a:schemeClr>
              </a:solidFill>
              <a:prstDash val="solid"/>
            </a:ln>
            <a:effectLst/>
            <a:extLst/>
          </p:spPr>
        </p:cxnSp>
        <p:cxnSp>
          <p:nvCxnSpPr>
            <p:cNvPr id="200" name="直接连接符 199"/>
            <p:cNvCxnSpPr>
              <a:stCxn id="203" idx="3"/>
              <a:endCxn id="206" idx="1"/>
            </p:cNvCxnSpPr>
            <p:nvPr/>
          </p:nvCxnSpPr>
          <p:spPr bwMode="auto">
            <a:xfrm flipV="1">
              <a:off x="7330346" y="2116321"/>
              <a:ext cx="151806" cy="241986"/>
            </a:xfrm>
            <a:prstGeom prst="line">
              <a:avLst/>
            </a:prstGeom>
            <a:noFill/>
            <a:ln w="9525" cap="flat" cmpd="sng" algn="ctr">
              <a:solidFill>
                <a:schemeClr val="bg1">
                  <a:lumMod val="75000"/>
                </a:schemeClr>
              </a:solidFill>
              <a:prstDash val="solid"/>
            </a:ln>
            <a:effectLst/>
            <a:extLst/>
          </p:spPr>
        </p:cxnSp>
        <p:cxnSp>
          <p:nvCxnSpPr>
            <p:cNvPr id="201" name="直接连接符 200"/>
            <p:cNvCxnSpPr>
              <a:stCxn id="208" idx="3"/>
              <a:endCxn id="205" idx="1"/>
            </p:cNvCxnSpPr>
            <p:nvPr/>
          </p:nvCxnSpPr>
          <p:spPr bwMode="auto">
            <a:xfrm>
              <a:off x="8342040" y="2116320"/>
              <a:ext cx="158550" cy="224835"/>
            </a:xfrm>
            <a:prstGeom prst="line">
              <a:avLst/>
            </a:prstGeom>
            <a:noFill/>
            <a:ln w="9525" cap="flat" cmpd="sng" algn="ctr">
              <a:solidFill>
                <a:schemeClr val="bg1">
                  <a:lumMod val="75000"/>
                </a:schemeClr>
              </a:solidFill>
              <a:prstDash val="solid"/>
            </a:ln>
            <a:effectLst/>
            <a:extLst/>
          </p:spPr>
        </p:cxnSp>
        <p:pic>
          <p:nvPicPr>
            <p:cNvPr id="203" name="Picture 30" descr="E:\2016.01\1.12 扁平化图标\蓝色\AR-蓝色最新-28.png"/>
            <p:cNvPicPr preferRelativeResize="0">
              <a:picLocks noChangeAspect="1" noChangeArrowheads="1"/>
            </p:cNvPicPr>
            <p:nvPr/>
          </p:nvPicPr>
          <p:blipFill>
            <a:blip r:embed="rId7" cstate="print"/>
            <a:srcRect/>
            <a:stretch>
              <a:fillRect/>
            </a:stretch>
          </p:blipFill>
          <p:spPr bwMode="auto">
            <a:xfrm>
              <a:off x="6986937" y="2217819"/>
              <a:ext cx="343409" cy="280973"/>
            </a:xfrm>
            <a:prstGeom prst="rect">
              <a:avLst/>
            </a:prstGeom>
            <a:noFill/>
          </p:spPr>
        </p:pic>
        <p:pic>
          <p:nvPicPr>
            <p:cNvPr id="204" name="图片 203"/>
            <p:cNvPicPr preferRelativeResize="0">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05666" y="1899234"/>
              <a:ext cx="344171" cy="281595"/>
            </a:xfrm>
            <a:prstGeom prst="rect">
              <a:avLst/>
            </a:prstGeom>
          </p:spPr>
        </p:pic>
        <p:pic>
          <p:nvPicPr>
            <p:cNvPr id="205" name="Picture 30" descr="E:\2016.01\1.12 扁平化图标\蓝色\AR-蓝色最新-28.png"/>
            <p:cNvPicPr preferRelativeResize="0">
              <a:picLocks noChangeAspect="1" noChangeArrowheads="1"/>
            </p:cNvPicPr>
            <p:nvPr/>
          </p:nvPicPr>
          <p:blipFill>
            <a:blip r:embed="rId7" cstate="print"/>
            <a:srcRect/>
            <a:stretch>
              <a:fillRect/>
            </a:stretch>
          </p:blipFill>
          <p:spPr bwMode="auto">
            <a:xfrm>
              <a:off x="8500590" y="2200668"/>
              <a:ext cx="343409" cy="280973"/>
            </a:xfrm>
            <a:prstGeom prst="rect">
              <a:avLst/>
            </a:prstGeom>
            <a:noFill/>
          </p:spPr>
        </p:pic>
        <p:pic>
          <p:nvPicPr>
            <p:cNvPr id="207" name="图片 206" descr="TOR交换机-蓝.png"/>
            <p:cNvPicPr preferRelativeResize="0">
              <a:picLocks noChangeAspect="1"/>
            </p:cNvPicPr>
            <p:nvPr/>
          </p:nvPicPr>
          <p:blipFill>
            <a:blip r:embed="rId9" cstate="print"/>
            <a:stretch>
              <a:fillRect/>
            </a:stretch>
          </p:blipFill>
          <p:spPr>
            <a:xfrm>
              <a:off x="7004073" y="2604013"/>
              <a:ext cx="343409" cy="280973"/>
            </a:xfrm>
            <a:prstGeom prst="rect">
              <a:avLst/>
            </a:prstGeom>
          </p:spPr>
        </p:pic>
        <p:pic>
          <p:nvPicPr>
            <p:cNvPr id="209" name="图片 208" descr="TOR交换机-蓝.png"/>
            <p:cNvPicPr preferRelativeResize="0">
              <a:picLocks noChangeAspect="1"/>
            </p:cNvPicPr>
            <p:nvPr/>
          </p:nvPicPr>
          <p:blipFill>
            <a:blip r:embed="rId9" cstate="print"/>
            <a:stretch>
              <a:fillRect/>
            </a:stretch>
          </p:blipFill>
          <p:spPr>
            <a:xfrm>
              <a:off x="7491935" y="2605104"/>
              <a:ext cx="343409" cy="280973"/>
            </a:xfrm>
            <a:prstGeom prst="rect">
              <a:avLst/>
            </a:prstGeom>
          </p:spPr>
        </p:pic>
        <p:pic>
          <p:nvPicPr>
            <p:cNvPr id="210" name="图片 209" descr="TOR交换机-蓝.png"/>
            <p:cNvPicPr preferRelativeResize="0">
              <a:picLocks noChangeAspect="1"/>
            </p:cNvPicPr>
            <p:nvPr/>
          </p:nvPicPr>
          <p:blipFill>
            <a:blip r:embed="rId9" cstate="print"/>
            <a:stretch>
              <a:fillRect/>
            </a:stretch>
          </p:blipFill>
          <p:spPr>
            <a:xfrm>
              <a:off x="7994967" y="2605104"/>
              <a:ext cx="343409" cy="280973"/>
            </a:xfrm>
            <a:prstGeom prst="rect">
              <a:avLst/>
            </a:prstGeom>
          </p:spPr>
        </p:pic>
        <p:pic>
          <p:nvPicPr>
            <p:cNvPr id="211" name="图片 210" descr="TOR交换机-蓝.png"/>
            <p:cNvPicPr preferRelativeResize="0">
              <a:picLocks noChangeAspect="1"/>
            </p:cNvPicPr>
            <p:nvPr/>
          </p:nvPicPr>
          <p:blipFill>
            <a:blip r:embed="rId9" cstate="print"/>
            <a:stretch>
              <a:fillRect/>
            </a:stretch>
          </p:blipFill>
          <p:spPr>
            <a:xfrm>
              <a:off x="8482828" y="2605104"/>
              <a:ext cx="343409" cy="280973"/>
            </a:xfrm>
            <a:prstGeom prst="rect">
              <a:avLst/>
            </a:prstGeom>
          </p:spPr>
        </p:pic>
        <p:cxnSp>
          <p:nvCxnSpPr>
            <p:cNvPr id="212" name="直接连接符 211"/>
            <p:cNvCxnSpPr>
              <a:stCxn id="208" idx="1"/>
              <a:endCxn id="206" idx="3"/>
            </p:cNvCxnSpPr>
            <p:nvPr/>
          </p:nvCxnSpPr>
          <p:spPr bwMode="auto">
            <a:xfrm flipH="1">
              <a:off x="7825562" y="2116320"/>
              <a:ext cx="173070" cy="0"/>
            </a:xfrm>
            <a:prstGeom prst="line">
              <a:avLst/>
            </a:prstGeom>
            <a:noFill/>
            <a:ln w="9525" cap="flat" cmpd="sng" algn="ctr">
              <a:solidFill>
                <a:schemeClr val="bg1">
                  <a:lumMod val="75000"/>
                </a:schemeClr>
              </a:solidFill>
              <a:prstDash val="solid"/>
            </a:ln>
            <a:effectLst/>
            <a:extLst/>
          </p:spPr>
        </p:cxnSp>
        <p:cxnSp>
          <p:nvCxnSpPr>
            <p:cNvPr id="153" name="直接连接符 152"/>
            <p:cNvCxnSpPr>
              <a:stCxn id="150" idx="2"/>
              <a:endCxn id="208" idx="0"/>
            </p:cNvCxnSpPr>
            <p:nvPr/>
          </p:nvCxnSpPr>
          <p:spPr bwMode="auto">
            <a:xfrm>
              <a:off x="6893834" y="1753832"/>
              <a:ext cx="1276503" cy="222002"/>
            </a:xfrm>
            <a:prstGeom prst="line">
              <a:avLst/>
            </a:prstGeom>
            <a:noFill/>
            <a:ln w="9525" cap="flat" cmpd="sng" algn="ctr">
              <a:solidFill>
                <a:schemeClr val="bg1">
                  <a:lumMod val="75000"/>
                </a:schemeClr>
              </a:solidFill>
              <a:prstDash val="solid"/>
            </a:ln>
            <a:effectLst/>
            <a:extLst/>
          </p:spPr>
        </p:cxnSp>
        <p:pic>
          <p:nvPicPr>
            <p:cNvPr id="206" name="图片 205" descr="CE12800交换机-蓝.png"/>
            <p:cNvPicPr preferRelativeResize="0">
              <a:picLocks noChangeAspect="1"/>
            </p:cNvPicPr>
            <p:nvPr/>
          </p:nvPicPr>
          <p:blipFill>
            <a:blip r:embed="rId6" cstate="print"/>
            <a:stretch>
              <a:fillRect/>
            </a:stretch>
          </p:blipFill>
          <p:spPr>
            <a:xfrm>
              <a:off x="7482153" y="1975834"/>
              <a:ext cx="343409" cy="280973"/>
            </a:xfrm>
            <a:prstGeom prst="rect">
              <a:avLst/>
            </a:prstGeom>
          </p:spPr>
        </p:pic>
        <p:pic>
          <p:nvPicPr>
            <p:cNvPr id="208" name="图片 207" descr="CE12800交换机-蓝.png"/>
            <p:cNvPicPr preferRelativeResize="0">
              <a:picLocks noChangeAspect="1"/>
            </p:cNvPicPr>
            <p:nvPr/>
          </p:nvPicPr>
          <p:blipFill>
            <a:blip r:embed="rId6" cstate="print"/>
            <a:stretch>
              <a:fillRect/>
            </a:stretch>
          </p:blipFill>
          <p:spPr>
            <a:xfrm>
              <a:off x="7998632" y="1975834"/>
              <a:ext cx="343409" cy="280973"/>
            </a:xfrm>
            <a:prstGeom prst="rect">
              <a:avLst/>
            </a:prstGeom>
          </p:spPr>
        </p:pic>
        <p:pic>
          <p:nvPicPr>
            <p:cNvPr id="202" name="图片 201"/>
            <p:cNvPicPr preferRelativeResize="0">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79319" y="1903693"/>
              <a:ext cx="344171" cy="281595"/>
            </a:xfrm>
            <a:prstGeom prst="rect">
              <a:avLst/>
            </a:prstGeom>
          </p:spPr>
        </p:pic>
        <p:sp>
          <p:nvSpPr>
            <p:cNvPr id="114" name="圆角矩形 113"/>
            <p:cNvSpPr>
              <a:spLocks noChangeAspect="1"/>
            </p:cNvSpPr>
            <p:nvPr/>
          </p:nvSpPr>
          <p:spPr bwMode="auto">
            <a:xfrm>
              <a:off x="4396849" y="1836172"/>
              <a:ext cx="2224721" cy="1116738"/>
            </a:xfrm>
            <a:prstGeom prst="roundRect">
              <a:avLst>
                <a:gd name="adj" fmla="val 0"/>
              </a:avLst>
            </a:prstGeom>
            <a:solidFill>
              <a:srgbClr val="D9FFD9"/>
            </a:solidFill>
            <a:ln w="12700" cap="flat" cmpd="sng" algn="ctr">
              <a:noFill/>
              <a:prstDash val="solid"/>
              <a:round/>
              <a:headEnd type="none" w="med" len="med"/>
              <a:tailEnd type="none" w="med" len="med"/>
            </a:ln>
            <a:effectLst/>
            <a:extLst/>
          </p:spPr>
          <p:txBody>
            <a:bodyPr vert="eaVert" wrap="square" lIns="121916" tIns="60959" rIns="121916" bIns="60959" numCol="1" rtlCol="0" anchor="b" anchorCtr="0" compatLnSpc="1">
              <a:prstTxWarp prst="textNoShape">
                <a:avLst/>
              </a:prstTxWarp>
            </a:bodyPr>
            <a:lstStyle/>
            <a:p>
              <a:pPr algn="ctr" defTabSz="1219088" fontAlgn="base">
                <a:buClr>
                  <a:srgbClr val="CC9900"/>
                </a:buClr>
              </a:pPr>
              <a:endParaRPr lang="en-US" altLang="zh-CN" sz="1400" b="1" spc="67" dirty="0">
                <a:latin typeface="微软雅黑" panose="020B0503020204020204" pitchFamily="34" charset="-122"/>
                <a:ea typeface="微软雅黑" panose="020B0503020204020204" pitchFamily="34" charset="-122"/>
              </a:endParaRPr>
            </a:p>
          </p:txBody>
        </p:sp>
        <p:cxnSp>
          <p:nvCxnSpPr>
            <p:cNvPr id="154" name="直接连接符 153"/>
            <p:cNvCxnSpPr>
              <a:stCxn id="149" idx="2"/>
              <a:endCxn id="183" idx="0"/>
            </p:cNvCxnSpPr>
            <p:nvPr/>
          </p:nvCxnSpPr>
          <p:spPr bwMode="auto">
            <a:xfrm flipH="1">
              <a:off x="5380729" y="1753832"/>
              <a:ext cx="996626" cy="211064"/>
            </a:xfrm>
            <a:prstGeom prst="line">
              <a:avLst/>
            </a:prstGeom>
            <a:noFill/>
            <a:ln w="9525" cap="flat" cmpd="sng" algn="ctr">
              <a:solidFill>
                <a:schemeClr val="bg1">
                  <a:lumMod val="75000"/>
                </a:schemeClr>
              </a:solidFill>
              <a:prstDash val="solid"/>
            </a:ln>
            <a:effectLst/>
            <a:extLst/>
          </p:spPr>
        </p:cxnSp>
        <p:cxnSp>
          <p:nvCxnSpPr>
            <p:cNvPr id="167" name="直接连接符 166"/>
            <p:cNvCxnSpPr>
              <a:stCxn id="183" idx="2"/>
              <a:endCxn id="184" idx="0"/>
            </p:cNvCxnSpPr>
            <p:nvPr/>
          </p:nvCxnSpPr>
          <p:spPr bwMode="auto">
            <a:xfrm flipH="1">
              <a:off x="4902648" y="2245869"/>
              <a:ext cx="478080" cy="347206"/>
            </a:xfrm>
            <a:prstGeom prst="line">
              <a:avLst/>
            </a:prstGeom>
            <a:noFill/>
            <a:ln w="9525" cap="flat" cmpd="sng" algn="ctr">
              <a:solidFill>
                <a:schemeClr val="bg1">
                  <a:lumMod val="75000"/>
                </a:schemeClr>
              </a:solidFill>
              <a:prstDash val="solid"/>
            </a:ln>
            <a:effectLst/>
            <a:extLst/>
          </p:spPr>
        </p:cxnSp>
        <p:cxnSp>
          <p:nvCxnSpPr>
            <p:cNvPr id="168" name="直接连接符 167"/>
            <p:cNvCxnSpPr>
              <a:stCxn id="185" idx="2"/>
              <a:endCxn id="184" idx="0"/>
            </p:cNvCxnSpPr>
            <p:nvPr/>
          </p:nvCxnSpPr>
          <p:spPr bwMode="auto">
            <a:xfrm flipH="1">
              <a:off x="4902648" y="2245869"/>
              <a:ext cx="994559" cy="347206"/>
            </a:xfrm>
            <a:prstGeom prst="line">
              <a:avLst/>
            </a:prstGeom>
            <a:noFill/>
            <a:ln w="9525" cap="flat" cmpd="sng" algn="ctr">
              <a:solidFill>
                <a:schemeClr val="bg1">
                  <a:lumMod val="75000"/>
                </a:schemeClr>
              </a:solidFill>
              <a:prstDash val="solid"/>
            </a:ln>
            <a:effectLst/>
            <a:extLst/>
          </p:spPr>
        </p:cxnSp>
        <p:cxnSp>
          <p:nvCxnSpPr>
            <p:cNvPr id="169" name="直接连接符 168"/>
            <p:cNvCxnSpPr>
              <a:stCxn id="183" idx="2"/>
              <a:endCxn id="186" idx="0"/>
            </p:cNvCxnSpPr>
            <p:nvPr/>
          </p:nvCxnSpPr>
          <p:spPr bwMode="auto">
            <a:xfrm>
              <a:off x="5380729" y="2245869"/>
              <a:ext cx="9781" cy="348297"/>
            </a:xfrm>
            <a:prstGeom prst="line">
              <a:avLst/>
            </a:prstGeom>
            <a:noFill/>
            <a:ln w="9525" cap="flat" cmpd="sng" algn="ctr">
              <a:solidFill>
                <a:schemeClr val="bg1">
                  <a:lumMod val="75000"/>
                </a:schemeClr>
              </a:solidFill>
              <a:prstDash val="solid"/>
            </a:ln>
            <a:effectLst/>
            <a:extLst/>
          </p:spPr>
        </p:cxnSp>
        <p:cxnSp>
          <p:nvCxnSpPr>
            <p:cNvPr id="170" name="直接连接符 169"/>
            <p:cNvCxnSpPr>
              <a:stCxn id="185" idx="2"/>
              <a:endCxn id="186" idx="0"/>
            </p:cNvCxnSpPr>
            <p:nvPr/>
          </p:nvCxnSpPr>
          <p:spPr bwMode="auto">
            <a:xfrm flipH="1">
              <a:off x="5390510" y="2245869"/>
              <a:ext cx="506697" cy="348297"/>
            </a:xfrm>
            <a:prstGeom prst="line">
              <a:avLst/>
            </a:prstGeom>
            <a:noFill/>
            <a:ln w="9525" cap="flat" cmpd="sng" algn="ctr">
              <a:solidFill>
                <a:schemeClr val="bg1">
                  <a:lumMod val="75000"/>
                </a:schemeClr>
              </a:solidFill>
              <a:prstDash val="solid"/>
            </a:ln>
            <a:effectLst/>
            <a:extLst/>
          </p:spPr>
        </p:cxnSp>
        <p:cxnSp>
          <p:nvCxnSpPr>
            <p:cNvPr id="171" name="直接连接符 170"/>
            <p:cNvCxnSpPr>
              <a:stCxn id="185" idx="2"/>
              <a:endCxn id="187" idx="0"/>
            </p:cNvCxnSpPr>
            <p:nvPr/>
          </p:nvCxnSpPr>
          <p:spPr bwMode="auto">
            <a:xfrm flipH="1">
              <a:off x="5893542" y="2245869"/>
              <a:ext cx="3665" cy="348297"/>
            </a:xfrm>
            <a:prstGeom prst="line">
              <a:avLst/>
            </a:prstGeom>
            <a:noFill/>
            <a:ln w="9525" cap="flat" cmpd="sng" algn="ctr">
              <a:solidFill>
                <a:schemeClr val="bg1">
                  <a:lumMod val="75000"/>
                </a:schemeClr>
              </a:solidFill>
              <a:prstDash val="solid"/>
            </a:ln>
            <a:effectLst/>
            <a:extLst/>
          </p:spPr>
        </p:cxnSp>
        <p:cxnSp>
          <p:nvCxnSpPr>
            <p:cNvPr id="172" name="直接连接符 171"/>
            <p:cNvCxnSpPr>
              <a:stCxn id="183" idx="2"/>
              <a:endCxn id="187" idx="0"/>
            </p:cNvCxnSpPr>
            <p:nvPr/>
          </p:nvCxnSpPr>
          <p:spPr bwMode="auto">
            <a:xfrm>
              <a:off x="5380729" y="2245869"/>
              <a:ext cx="512813" cy="348297"/>
            </a:xfrm>
            <a:prstGeom prst="line">
              <a:avLst/>
            </a:prstGeom>
            <a:noFill/>
            <a:ln w="9525" cap="flat" cmpd="sng" algn="ctr">
              <a:solidFill>
                <a:schemeClr val="bg1">
                  <a:lumMod val="75000"/>
                </a:schemeClr>
              </a:solidFill>
              <a:prstDash val="solid"/>
            </a:ln>
            <a:effectLst/>
            <a:extLst/>
          </p:spPr>
        </p:cxnSp>
        <p:cxnSp>
          <p:nvCxnSpPr>
            <p:cNvPr id="173" name="直接连接符 172"/>
            <p:cNvCxnSpPr>
              <a:stCxn id="185" idx="2"/>
              <a:endCxn id="188" idx="0"/>
            </p:cNvCxnSpPr>
            <p:nvPr/>
          </p:nvCxnSpPr>
          <p:spPr bwMode="auto">
            <a:xfrm>
              <a:off x="5897207" y="2245869"/>
              <a:ext cx="484197" cy="348297"/>
            </a:xfrm>
            <a:prstGeom prst="line">
              <a:avLst/>
            </a:prstGeom>
            <a:noFill/>
            <a:ln w="9525" cap="flat" cmpd="sng" algn="ctr">
              <a:solidFill>
                <a:schemeClr val="bg1">
                  <a:lumMod val="75000"/>
                </a:schemeClr>
              </a:solidFill>
              <a:prstDash val="solid"/>
            </a:ln>
            <a:effectLst/>
            <a:extLst/>
          </p:spPr>
        </p:cxnSp>
        <p:cxnSp>
          <p:nvCxnSpPr>
            <p:cNvPr id="174" name="直接连接符 173"/>
            <p:cNvCxnSpPr>
              <a:stCxn id="183" idx="2"/>
              <a:endCxn id="188" idx="0"/>
            </p:cNvCxnSpPr>
            <p:nvPr/>
          </p:nvCxnSpPr>
          <p:spPr bwMode="auto">
            <a:xfrm>
              <a:off x="5380729" y="2245869"/>
              <a:ext cx="1000675" cy="348297"/>
            </a:xfrm>
            <a:prstGeom prst="line">
              <a:avLst/>
            </a:prstGeom>
            <a:noFill/>
            <a:ln w="9525" cap="flat" cmpd="sng" algn="ctr">
              <a:solidFill>
                <a:schemeClr val="bg1">
                  <a:lumMod val="75000"/>
                </a:schemeClr>
              </a:solidFill>
              <a:prstDash val="solid"/>
            </a:ln>
            <a:effectLst/>
            <a:extLst/>
          </p:spPr>
        </p:cxnSp>
        <p:cxnSp>
          <p:nvCxnSpPr>
            <p:cNvPr id="175" name="直接连接符 174"/>
            <p:cNvCxnSpPr>
              <a:stCxn id="183" idx="1"/>
              <a:endCxn id="179" idx="3"/>
            </p:cNvCxnSpPr>
            <p:nvPr/>
          </p:nvCxnSpPr>
          <p:spPr bwMode="auto">
            <a:xfrm flipH="1" flipV="1">
              <a:off x="5050361" y="2033552"/>
              <a:ext cx="158663" cy="71830"/>
            </a:xfrm>
            <a:prstGeom prst="line">
              <a:avLst/>
            </a:prstGeom>
            <a:noFill/>
            <a:ln w="9525" cap="flat" cmpd="sng" algn="ctr">
              <a:solidFill>
                <a:schemeClr val="bg1">
                  <a:lumMod val="75000"/>
                </a:schemeClr>
              </a:solidFill>
              <a:prstDash val="solid"/>
            </a:ln>
            <a:effectLst/>
            <a:extLst/>
          </p:spPr>
        </p:cxnSp>
        <p:cxnSp>
          <p:nvCxnSpPr>
            <p:cNvPr id="176" name="直接连接符 175"/>
            <p:cNvCxnSpPr>
              <a:stCxn id="185" idx="3"/>
              <a:endCxn id="181" idx="1"/>
            </p:cNvCxnSpPr>
            <p:nvPr/>
          </p:nvCxnSpPr>
          <p:spPr bwMode="auto">
            <a:xfrm flipV="1">
              <a:off x="6068911" y="2029094"/>
              <a:ext cx="163625" cy="76289"/>
            </a:xfrm>
            <a:prstGeom prst="line">
              <a:avLst/>
            </a:prstGeom>
            <a:noFill/>
            <a:ln w="9525" cap="flat" cmpd="sng" algn="ctr">
              <a:solidFill>
                <a:schemeClr val="bg1">
                  <a:lumMod val="75000"/>
                </a:schemeClr>
              </a:solidFill>
              <a:prstDash val="solid"/>
            </a:ln>
            <a:effectLst/>
            <a:extLst/>
          </p:spPr>
        </p:cxnSp>
        <p:cxnSp>
          <p:nvCxnSpPr>
            <p:cNvPr id="177" name="直接连接符 176"/>
            <p:cNvCxnSpPr>
              <a:stCxn id="180" idx="3"/>
              <a:endCxn id="183" idx="1"/>
            </p:cNvCxnSpPr>
            <p:nvPr/>
          </p:nvCxnSpPr>
          <p:spPr bwMode="auto">
            <a:xfrm flipV="1">
              <a:off x="5057217" y="2105383"/>
              <a:ext cx="151806" cy="241986"/>
            </a:xfrm>
            <a:prstGeom prst="line">
              <a:avLst/>
            </a:prstGeom>
            <a:noFill/>
            <a:ln w="9525" cap="flat" cmpd="sng" algn="ctr">
              <a:solidFill>
                <a:schemeClr val="bg1">
                  <a:lumMod val="75000"/>
                </a:schemeClr>
              </a:solidFill>
              <a:prstDash val="solid"/>
            </a:ln>
            <a:effectLst/>
            <a:extLst/>
          </p:spPr>
        </p:cxnSp>
        <p:cxnSp>
          <p:nvCxnSpPr>
            <p:cNvPr id="178" name="直接连接符 177"/>
            <p:cNvCxnSpPr>
              <a:stCxn id="185" idx="3"/>
              <a:endCxn id="182" idx="1"/>
            </p:cNvCxnSpPr>
            <p:nvPr/>
          </p:nvCxnSpPr>
          <p:spPr bwMode="auto">
            <a:xfrm>
              <a:off x="6068911" y="2105382"/>
              <a:ext cx="158550" cy="224835"/>
            </a:xfrm>
            <a:prstGeom prst="line">
              <a:avLst/>
            </a:prstGeom>
            <a:noFill/>
            <a:ln w="9525" cap="flat" cmpd="sng" algn="ctr">
              <a:solidFill>
                <a:schemeClr val="bg1">
                  <a:lumMod val="75000"/>
                </a:schemeClr>
              </a:solidFill>
              <a:prstDash val="solid"/>
            </a:ln>
            <a:effectLst/>
            <a:extLst/>
          </p:spPr>
        </p:cxnSp>
        <p:pic>
          <p:nvPicPr>
            <p:cNvPr id="179" name="图片 178"/>
            <p:cNvPicPr preferRelativeResize="0">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06190" y="1892755"/>
              <a:ext cx="344171" cy="281595"/>
            </a:xfrm>
            <a:prstGeom prst="rect">
              <a:avLst/>
            </a:prstGeom>
          </p:spPr>
        </p:pic>
        <p:pic>
          <p:nvPicPr>
            <p:cNvPr id="180" name="Picture 30" descr="E:\2016.01\1.12 扁平化图标\蓝色\AR-蓝色最新-28.png"/>
            <p:cNvPicPr preferRelativeResize="0">
              <a:picLocks noChangeAspect="1" noChangeArrowheads="1"/>
            </p:cNvPicPr>
            <p:nvPr/>
          </p:nvPicPr>
          <p:blipFill>
            <a:blip r:embed="rId7" cstate="print"/>
            <a:srcRect/>
            <a:stretch>
              <a:fillRect/>
            </a:stretch>
          </p:blipFill>
          <p:spPr bwMode="auto">
            <a:xfrm>
              <a:off x="4713808" y="2206881"/>
              <a:ext cx="343409" cy="280973"/>
            </a:xfrm>
            <a:prstGeom prst="rect">
              <a:avLst/>
            </a:prstGeom>
            <a:noFill/>
          </p:spPr>
        </p:pic>
        <p:pic>
          <p:nvPicPr>
            <p:cNvPr id="182" name="Picture 30" descr="E:\2016.01\1.12 扁平化图标\蓝色\AR-蓝色最新-28.png"/>
            <p:cNvPicPr preferRelativeResize="0">
              <a:picLocks noChangeAspect="1" noChangeArrowheads="1"/>
            </p:cNvPicPr>
            <p:nvPr/>
          </p:nvPicPr>
          <p:blipFill>
            <a:blip r:embed="rId7" cstate="print"/>
            <a:srcRect/>
            <a:stretch>
              <a:fillRect/>
            </a:stretch>
          </p:blipFill>
          <p:spPr bwMode="auto">
            <a:xfrm>
              <a:off x="6227461" y="2189730"/>
              <a:ext cx="343409" cy="280973"/>
            </a:xfrm>
            <a:prstGeom prst="rect">
              <a:avLst/>
            </a:prstGeom>
            <a:noFill/>
          </p:spPr>
        </p:pic>
        <p:pic>
          <p:nvPicPr>
            <p:cNvPr id="184" name="图片 183" descr="TOR交换机-蓝.png"/>
            <p:cNvPicPr preferRelativeResize="0">
              <a:picLocks noChangeAspect="1"/>
            </p:cNvPicPr>
            <p:nvPr/>
          </p:nvPicPr>
          <p:blipFill>
            <a:blip r:embed="rId9" cstate="print"/>
            <a:stretch>
              <a:fillRect/>
            </a:stretch>
          </p:blipFill>
          <p:spPr>
            <a:xfrm>
              <a:off x="4730944" y="2593075"/>
              <a:ext cx="343409" cy="280973"/>
            </a:xfrm>
            <a:prstGeom prst="rect">
              <a:avLst/>
            </a:prstGeom>
          </p:spPr>
        </p:pic>
        <p:pic>
          <p:nvPicPr>
            <p:cNvPr id="186" name="图片 185" descr="TOR交换机-蓝.png"/>
            <p:cNvPicPr preferRelativeResize="0">
              <a:picLocks noChangeAspect="1"/>
            </p:cNvPicPr>
            <p:nvPr/>
          </p:nvPicPr>
          <p:blipFill>
            <a:blip r:embed="rId9" cstate="print"/>
            <a:stretch>
              <a:fillRect/>
            </a:stretch>
          </p:blipFill>
          <p:spPr>
            <a:xfrm>
              <a:off x="5218806" y="2594166"/>
              <a:ext cx="343409" cy="280973"/>
            </a:xfrm>
            <a:prstGeom prst="rect">
              <a:avLst/>
            </a:prstGeom>
          </p:spPr>
        </p:pic>
        <p:pic>
          <p:nvPicPr>
            <p:cNvPr id="187" name="图片 186" descr="TOR交换机-蓝.png"/>
            <p:cNvPicPr preferRelativeResize="0">
              <a:picLocks noChangeAspect="1"/>
            </p:cNvPicPr>
            <p:nvPr/>
          </p:nvPicPr>
          <p:blipFill>
            <a:blip r:embed="rId9" cstate="print"/>
            <a:stretch>
              <a:fillRect/>
            </a:stretch>
          </p:blipFill>
          <p:spPr>
            <a:xfrm>
              <a:off x="5721838" y="2594166"/>
              <a:ext cx="343409" cy="280973"/>
            </a:xfrm>
            <a:prstGeom prst="rect">
              <a:avLst/>
            </a:prstGeom>
          </p:spPr>
        </p:pic>
        <p:pic>
          <p:nvPicPr>
            <p:cNvPr id="188" name="图片 187" descr="TOR交换机-蓝.png"/>
            <p:cNvPicPr preferRelativeResize="0">
              <a:picLocks noChangeAspect="1"/>
            </p:cNvPicPr>
            <p:nvPr/>
          </p:nvPicPr>
          <p:blipFill>
            <a:blip r:embed="rId9" cstate="print"/>
            <a:stretch>
              <a:fillRect/>
            </a:stretch>
          </p:blipFill>
          <p:spPr>
            <a:xfrm>
              <a:off x="6209699" y="2594166"/>
              <a:ext cx="343409" cy="280973"/>
            </a:xfrm>
            <a:prstGeom prst="rect">
              <a:avLst/>
            </a:prstGeom>
          </p:spPr>
        </p:pic>
        <p:cxnSp>
          <p:nvCxnSpPr>
            <p:cNvPr id="189" name="直接连接符 188"/>
            <p:cNvCxnSpPr>
              <a:stCxn id="185" idx="1"/>
              <a:endCxn id="183" idx="3"/>
            </p:cNvCxnSpPr>
            <p:nvPr/>
          </p:nvCxnSpPr>
          <p:spPr bwMode="auto">
            <a:xfrm flipH="1">
              <a:off x="5552433" y="2105382"/>
              <a:ext cx="173070" cy="0"/>
            </a:xfrm>
            <a:prstGeom prst="line">
              <a:avLst/>
            </a:prstGeom>
            <a:noFill/>
            <a:ln w="9525" cap="flat" cmpd="sng" algn="ctr">
              <a:solidFill>
                <a:schemeClr val="bg1">
                  <a:lumMod val="75000"/>
                </a:schemeClr>
              </a:solidFill>
              <a:prstDash val="solid"/>
            </a:ln>
            <a:effectLst/>
            <a:extLst/>
          </p:spPr>
        </p:cxnSp>
        <p:pic>
          <p:nvPicPr>
            <p:cNvPr id="181" name="图片 180"/>
            <p:cNvPicPr preferRelativeResize="0">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32537" y="1888296"/>
              <a:ext cx="344171" cy="281595"/>
            </a:xfrm>
            <a:prstGeom prst="rect">
              <a:avLst/>
            </a:prstGeom>
          </p:spPr>
        </p:pic>
        <p:pic>
          <p:nvPicPr>
            <p:cNvPr id="183" name="图片 182" descr="CE12800交换机-蓝.png"/>
            <p:cNvPicPr preferRelativeResize="0">
              <a:picLocks noChangeAspect="1"/>
            </p:cNvPicPr>
            <p:nvPr/>
          </p:nvPicPr>
          <p:blipFill>
            <a:blip r:embed="rId6" cstate="print"/>
            <a:stretch>
              <a:fillRect/>
            </a:stretch>
          </p:blipFill>
          <p:spPr>
            <a:xfrm>
              <a:off x="5209024" y="1964896"/>
              <a:ext cx="343409" cy="280973"/>
            </a:xfrm>
            <a:prstGeom prst="rect">
              <a:avLst/>
            </a:prstGeom>
          </p:spPr>
        </p:pic>
        <p:pic>
          <p:nvPicPr>
            <p:cNvPr id="185" name="图片 184" descr="CE12800交换机-蓝.png"/>
            <p:cNvPicPr preferRelativeResize="0">
              <a:picLocks noChangeAspect="1"/>
            </p:cNvPicPr>
            <p:nvPr/>
          </p:nvPicPr>
          <p:blipFill>
            <a:blip r:embed="rId6" cstate="print"/>
            <a:stretch>
              <a:fillRect/>
            </a:stretch>
          </p:blipFill>
          <p:spPr>
            <a:xfrm>
              <a:off x="5725503" y="1964896"/>
              <a:ext cx="343409" cy="280973"/>
            </a:xfrm>
            <a:prstGeom prst="rect">
              <a:avLst/>
            </a:prstGeom>
          </p:spPr>
        </p:pic>
      </p:grpSp>
      <p:sp>
        <p:nvSpPr>
          <p:cNvPr id="85" name="矩形 84"/>
          <p:cNvSpPr/>
          <p:nvPr/>
        </p:nvSpPr>
        <p:spPr>
          <a:xfrm>
            <a:off x="8458382" y="2846518"/>
            <a:ext cx="389787" cy="678712"/>
          </a:xfrm>
          <a:prstGeom prst="rect">
            <a:avLst/>
          </a:prstGeom>
        </p:spPr>
        <p:txBody>
          <a:bodyPr vert="vert270" wrap="none">
            <a:spAutoFit/>
          </a:bodyPr>
          <a:lstStyle/>
          <a:p>
            <a:pPr algn="ctr" defTabSz="1219088" fontAlgn="base">
              <a:buClr>
                <a:srgbClr val="CC9900"/>
              </a:buClr>
            </a:pPr>
            <a:r>
              <a:rPr lang="en-US" altLang="zh-CN" sz="1333" b="1" spc="67" dirty="0" smtClean="0">
                <a:solidFill>
                  <a:srgbClr val="000000"/>
                </a:solidFill>
                <a:latin typeface="微软雅黑" panose="020B0503020204020204" pitchFamily="34" charset="-122"/>
                <a:ea typeface="微软雅黑" panose="020B0503020204020204" pitchFamily="34" charset="-122"/>
              </a:rPr>
              <a:t>POD 2</a:t>
            </a:r>
            <a:endParaRPr lang="en-US" altLang="zh-CN" sz="1333" b="1" spc="67" dirty="0">
              <a:solidFill>
                <a:srgbClr val="000000"/>
              </a:solidFill>
              <a:latin typeface="微软雅黑" panose="020B0503020204020204" pitchFamily="34" charset="-122"/>
              <a:ea typeface="微软雅黑" panose="020B0503020204020204" pitchFamily="34" charset="-122"/>
            </a:endParaRPr>
          </a:p>
        </p:txBody>
      </p:sp>
      <p:sp>
        <p:nvSpPr>
          <p:cNvPr id="86" name="矩形 85"/>
          <p:cNvSpPr/>
          <p:nvPr/>
        </p:nvSpPr>
        <p:spPr>
          <a:xfrm>
            <a:off x="5932627" y="2846577"/>
            <a:ext cx="389787" cy="678712"/>
          </a:xfrm>
          <a:prstGeom prst="rect">
            <a:avLst/>
          </a:prstGeom>
        </p:spPr>
        <p:txBody>
          <a:bodyPr vert="vert270" wrap="none">
            <a:spAutoFit/>
          </a:bodyPr>
          <a:lstStyle/>
          <a:p>
            <a:pPr algn="ctr" defTabSz="1219088" fontAlgn="base">
              <a:buClr>
                <a:srgbClr val="CC9900"/>
              </a:buClr>
            </a:pPr>
            <a:r>
              <a:rPr lang="en-US" altLang="zh-CN" sz="1333" b="1" spc="67" dirty="0" smtClean="0">
                <a:latin typeface="微软雅黑" panose="020B0503020204020204" pitchFamily="34" charset="-122"/>
                <a:ea typeface="微软雅黑" panose="020B0503020204020204" pitchFamily="34" charset="-122"/>
              </a:rPr>
              <a:t>POD 1</a:t>
            </a:r>
            <a:endParaRPr lang="en-US" altLang="zh-CN" sz="1333" b="1" spc="67"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44784100"/>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altLang="zh-CN" smtClean="0"/>
              <a:t>This course describes the development course of data centers (DCs), basic modules of DCs, and evolution trends of cloud DCs.</a:t>
            </a:r>
          </a:p>
          <a:p>
            <a:endParaRPr lang="en-US" altLang="zh-CN"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右箭头 2"/>
          <p:cNvSpPr/>
          <p:nvPr/>
        </p:nvSpPr>
        <p:spPr bwMode="auto">
          <a:xfrm>
            <a:off x="3385721" y="2421160"/>
            <a:ext cx="661404" cy="508155"/>
          </a:xfrm>
          <a:prstGeom prst="rightArrow">
            <a:avLst>
              <a:gd name="adj1" fmla="val 62539"/>
              <a:gd name="adj2" fmla="val 50000"/>
            </a:avLst>
          </a:prstGeom>
          <a:solidFill>
            <a:schemeClr val="bg1">
              <a:lumMod val="75000"/>
            </a:schemeClr>
          </a:solidFill>
          <a:ln>
            <a:noFill/>
          </a:ln>
          <a:effectLst/>
          <a:extLst/>
        </p:spPr>
        <p:txBody>
          <a:bodyPr vert="horz" wrap="square" lIns="121912" tIns="60956" rIns="121912" bIns="60956" numCol="1" rtlCol="0" anchor="t" anchorCtr="0" compatLnSpc="1">
            <a:prstTxWarp prst="textNoShape">
              <a:avLst/>
            </a:prstTxWarp>
          </a:bodyPr>
          <a:lstStyle/>
          <a:p>
            <a:pPr defTabSz="1219088" fontAlgn="base">
              <a:buClr>
                <a:srgbClr val="CC9900"/>
              </a:buClr>
              <a:buFont typeface="Wingdings" pitchFamily="2" charset="2"/>
              <a:buChar char="n"/>
            </a:pPr>
            <a:endParaRPr lang="en-US" altLang="zh-CN" dirty="0">
              <a:latin typeface="微软雅黑" panose="020B0503020204020204" pitchFamily="34" charset="-122"/>
              <a:ea typeface="微软雅黑" panose="020B0503020204020204" pitchFamily="34" charset="-122"/>
            </a:endParaRPr>
          </a:p>
        </p:txBody>
      </p:sp>
      <p:sp>
        <p:nvSpPr>
          <p:cNvPr id="4" name="文本框 3"/>
          <p:cNvSpPr txBox="1"/>
          <p:nvPr/>
        </p:nvSpPr>
        <p:spPr>
          <a:xfrm>
            <a:off x="1103446" y="4585535"/>
            <a:ext cx="10273141" cy="1795793"/>
          </a:xfrm>
          <a:prstGeom prst="rect">
            <a:avLst/>
          </a:prstGeom>
          <a:solidFill>
            <a:schemeClr val="bg1">
              <a:lumMod val="95000"/>
            </a:schemeClr>
          </a:solidFill>
          <a:effectLst/>
        </p:spPr>
        <p:txBody>
          <a:bodyPr wrap="square" lIns="121912" tIns="60956" rIns="121912" bIns="60956" rtlCol="0" anchor="ctr">
            <a:noAutofit/>
          </a:bodyPr>
          <a:lstStyle/>
          <a:p>
            <a:pPr>
              <a:spcBef>
                <a:spcPts val="0"/>
              </a:spcBef>
            </a:pPr>
            <a:r>
              <a:rPr lang="en-US" altLang="zh-CN" sz="1600" b="1" dirty="0" smtClean="0">
                <a:solidFill>
                  <a:srgbClr val="C00000"/>
                </a:solidFill>
                <a:latin typeface="微软雅黑" panose="020B0503020204020204" pitchFamily="34" charset="-122"/>
                <a:ea typeface="微软雅黑" panose="020B0503020204020204" pitchFamily="34" charset="-122"/>
              </a:rPr>
              <a:t>Virtual Data Center (VDC): </a:t>
            </a:r>
            <a:r>
              <a:rPr lang="en-US" altLang="zh-CN" sz="1200" dirty="0" smtClean="0">
                <a:latin typeface="微软雅黑" panose="020B0503020204020204" pitchFamily="34" charset="-122"/>
                <a:ea typeface="微软雅黑" panose="020B0503020204020204" pitchFamily="34" charset="-122"/>
              </a:rPr>
              <a:t>A VDC is a collection of resources available for an organization. Such resources include computing, storage, and network resources. </a:t>
            </a:r>
          </a:p>
          <a:p>
            <a:pPr>
              <a:spcBef>
                <a:spcPts val="0"/>
              </a:spcBef>
            </a:pPr>
            <a:r>
              <a:rPr lang="en-US" altLang="zh-CN" sz="1600" b="1" dirty="0" smtClean="0">
                <a:solidFill>
                  <a:srgbClr val="C00000"/>
                </a:solidFill>
                <a:latin typeface="微软雅黑" panose="020B0503020204020204" pitchFamily="34" charset="-122"/>
                <a:ea typeface="微软雅黑" panose="020B0503020204020204" pitchFamily="34" charset="-122"/>
              </a:rPr>
              <a:t>Tenant: </a:t>
            </a:r>
            <a:r>
              <a:rPr lang="en-US" altLang="zh-CN" sz="1200" dirty="0" smtClean="0">
                <a:latin typeface="微软雅黑" panose="020B0503020204020204" pitchFamily="34" charset="-122"/>
                <a:ea typeface="微软雅黑" panose="020B0503020204020204" pitchFamily="34" charset="-122"/>
              </a:rPr>
              <a:t>Tenants are created and allocated by system administrators. A tenant owns and manages a VDC. Different VDCs map to different tenants. </a:t>
            </a:r>
          </a:p>
          <a:p>
            <a:pPr marL="238125" indent="-238125">
              <a:spcBef>
                <a:spcPts val="0"/>
              </a:spcBef>
              <a:buFont typeface="Wingdings" panose="05000000000000000000" pitchFamily="2" charset="2"/>
              <a:buChar char="Ø"/>
            </a:pPr>
            <a:r>
              <a:rPr lang="en-US" altLang="zh-CN" sz="1200" dirty="0" smtClean="0">
                <a:latin typeface="微软雅黑" panose="020B0503020204020204" pitchFamily="34" charset="-122"/>
                <a:ea typeface="微软雅黑" panose="020B0503020204020204" pitchFamily="34" charset="-122"/>
              </a:rPr>
              <a:t>A VDC represents a physical DC at the virtualization layer.</a:t>
            </a:r>
          </a:p>
          <a:p>
            <a:pPr marL="238125" indent="-238125">
              <a:spcBef>
                <a:spcPts val="0"/>
              </a:spcBef>
              <a:buFont typeface="Wingdings" panose="05000000000000000000" pitchFamily="2" charset="2"/>
              <a:buChar char="Ø"/>
            </a:pPr>
            <a:r>
              <a:rPr lang="en-US" altLang="zh-CN" sz="1200" dirty="0" smtClean="0">
                <a:latin typeface="微软雅黑" panose="020B0503020204020204" pitchFamily="34" charset="-122"/>
                <a:ea typeface="微软雅黑" panose="020B0503020204020204" pitchFamily="34" charset="-122"/>
              </a:rPr>
              <a:t>In the public cloud scenario, the system administrator can define VDCs and assign the VDCs to tenants. Only the tenant of a VDC can manage resources in the VDC. </a:t>
            </a:r>
          </a:p>
          <a:p>
            <a:pPr marL="238125" indent="-238125">
              <a:spcBef>
                <a:spcPts val="0"/>
              </a:spcBef>
              <a:buFont typeface="Wingdings" panose="05000000000000000000" pitchFamily="2" charset="2"/>
              <a:buChar char="Ø"/>
            </a:pPr>
            <a:r>
              <a:rPr lang="en-US" altLang="zh-CN" sz="1200" dirty="0" smtClean="0">
                <a:latin typeface="微软雅黑" panose="020B0503020204020204" pitchFamily="34" charset="-122"/>
                <a:ea typeface="微软雅黑" panose="020B0503020204020204" pitchFamily="34" charset="-122"/>
              </a:rPr>
              <a:t>In the private cloud scenario, VDC definition is flexible, and VDCs can be assigned to services, applications, or departments. System administrators can use VDCs and resource quotas to manage different services, applications, or departments in an enterprise.</a:t>
            </a:r>
            <a:endParaRPr lang="en-US" altLang="zh-CN" sz="1200" dirty="0">
              <a:latin typeface="微软雅黑" panose="020B0503020204020204" pitchFamily="34" charset="-122"/>
              <a:ea typeface="微软雅黑" panose="020B0503020204020204" pitchFamily="34" charset="-122"/>
            </a:endParaRPr>
          </a:p>
        </p:txBody>
      </p:sp>
      <p:grpSp>
        <p:nvGrpSpPr>
          <p:cNvPr id="5" name="组合 226"/>
          <p:cNvGrpSpPr/>
          <p:nvPr/>
        </p:nvGrpSpPr>
        <p:grpSpPr>
          <a:xfrm>
            <a:off x="1235460" y="1266500"/>
            <a:ext cx="2067580" cy="3278624"/>
            <a:chOff x="619521" y="902897"/>
            <a:chExt cx="1613692" cy="2547206"/>
          </a:xfrm>
          <a:effectLst/>
        </p:grpSpPr>
        <p:sp>
          <p:nvSpPr>
            <p:cNvPr id="123" name="矩形 122"/>
            <p:cNvSpPr/>
            <p:nvPr/>
          </p:nvSpPr>
          <p:spPr bwMode="auto">
            <a:xfrm>
              <a:off x="619521" y="902897"/>
              <a:ext cx="1613692" cy="2547206"/>
            </a:xfrm>
            <a:prstGeom prst="rect">
              <a:avLst/>
            </a:prstGeom>
            <a:solidFill>
              <a:schemeClr val="bg1">
                <a:lumMod val="95000"/>
              </a:schemeClr>
            </a:solidFill>
            <a:ln w="12700">
              <a:noFill/>
            </a:ln>
            <a:effectLst/>
            <a:extLst/>
          </p:spPr>
          <p:style>
            <a:lnRef idx="2">
              <a:schemeClr val="dk1"/>
            </a:lnRef>
            <a:fillRef idx="1">
              <a:schemeClr val="lt1"/>
            </a:fillRef>
            <a:effectRef idx="0">
              <a:schemeClr val="dk1"/>
            </a:effectRef>
            <a:fontRef idx="minor">
              <a:schemeClr val="dk1"/>
            </a:fontRef>
          </p:style>
          <p:txBody>
            <a:bodyPr vert="horz" wrap="square" lIns="68544" tIns="34272" rIns="68544" bIns="34272" numCol="1" rtlCol="0" anchor="t" anchorCtr="0" compatLnSpc="1">
              <a:prstTxWarp prst="textNoShape">
                <a:avLst/>
              </a:prstTxWarp>
            </a:bodyPr>
            <a:lstStyle/>
            <a:p>
              <a:pPr algn="ctr" defTabSz="914042">
                <a:buClr>
                  <a:srgbClr val="CC9900"/>
                </a:buClr>
              </a:pPr>
              <a:r>
                <a:rPr lang="en-US" altLang="zh-CN" sz="1600" b="1" dirty="0" smtClean="0">
                  <a:solidFill>
                    <a:srgbClr val="000000"/>
                  </a:solidFill>
                  <a:latin typeface="微软雅黑" panose="020B0503020204020204" pitchFamily="34" charset="-122"/>
                  <a:ea typeface="微软雅黑" panose="020B0503020204020204" pitchFamily="34" charset="-122"/>
                </a:rPr>
                <a:t>Physical resource</a:t>
              </a:r>
              <a:endParaRPr lang="en-US" altLang="zh-CN" sz="1600" b="1" dirty="0">
                <a:solidFill>
                  <a:srgbClr val="000000"/>
                </a:solidFill>
                <a:latin typeface="微软雅黑" panose="020B0503020204020204" pitchFamily="34" charset="-122"/>
                <a:ea typeface="微软雅黑" panose="020B0503020204020204" pitchFamily="34" charset="-122"/>
              </a:endParaRPr>
            </a:p>
          </p:txBody>
        </p:sp>
        <p:grpSp>
          <p:nvGrpSpPr>
            <p:cNvPr id="6" name="组合 123"/>
            <p:cNvGrpSpPr/>
            <p:nvPr/>
          </p:nvGrpSpPr>
          <p:grpSpPr>
            <a:xfrm>
              <a:off x="1436709" y="2786789"/>
              <a:ext cx="669804" cy="581047"/>
              <a:chOff x="1705096" y="2822553"/>
              <a:chExt cx="735910" cy="613557"/>
            </a:xfrm>
          </p:grpSpPr>
          <p:pic>
            <p:nvPicPr>
              <p:cNvPr id="125" name="图片 124" descr="存储阵列-蓝.png"/>
              <p:cNvPicPr>
                <a:picLocks noChangeAspect="1"/>
              </p:cNvPicPr>
              <p:nvPr/>
            </p:nvPicPr>
            <p:blipFill>
              <a:blip r:embed="rId3" cstate="print"/>
              <a:stretch>
                <a:fillRect/>
              </a:stretch>
            </p:blipFill>
            <p:spPr>
              <a:xfrm>
                <a:off x="1705096" y="2822553"/>
                <a:ext cx="540000" cy="441818"/>
              </a:xfrm>
              <a:prstGeom prst="rect">
                <a:avLst/>
              </a:prstGeom>
              <a:ln>
                <a:noFill/>
              </a:ln>
              <a:effectLst>
                <a:outerShdw blurRad="50800" dist="38100" dir="13500000" algn="br" rotWithShape="0">
                  <a:prstClr val="black">
                    <a:alpha val="40000"/>
                  </a:prstClr>
                </a:outerShdw>
              </a:effectLst>
            </p:spPr>
          </p:pic>
          <p:pic>
            <p:nvPicPr>
              <p:cNvPr id="126" name="图片 125" descr="存储阵列-蓝.png"/>
              <p:cNvPicPr>
                <a:picLocks noChangeAspect="1"/>
              </p:cNvPicPr>
              <p:nvPr/>
            </p:nvPicPr>
            <p:blipFill>
              <a:blip r:embed="rId3" cstate="print"/>
              <a:stretch>
                <a:fillRect/>
              </a:stretch>
            </p:blipFill>
            <p:spPr>
              <a:xfrm>
                <a:off x="1782804" y="2915299"/>
                <a:ext cx="540000" cy="441818"/>
              </a:xfrm>
              <a:prstGeom prst="rect">
                <a:avLst/>
              </a:prstGeom>
              <a:ln>
                <a:noFill/>
              </a:ln>
              <a:effectLst>
                <a:outerShdw blurRad="50800" dist="38100" dir="13500000" algn="br" rotWithShape="0">
                  <a:prstClr val="black">
                    <a:alpha val="40000"/>
                  </a:prstClr>
                </a:outerShdw>
              </a:effectLst>
            </p:spPr>
          </p:pic>
          <p:pic>
            <p:nvPicPr>
              <p:cNvPr id="127" name="图片 126" descr="存储阵列-蓝.png"/>
              <p:cNvPicPr>
                <a:picLocks noChangeAspect="1"/>
              </p:cNvPicPr>
              <p:nvPr/>
            </p:nvPicPr>
            <p:blipFill>
              <a:blip r:embed="rId3" cstate="print"/>
              <a:stretch>
                <a:fillRect/>
              </a:stretch>
            </p:blipFill>
            <p:spPr>
              <a:xfrm>
                <a:off x="1901006" y="2994292"/>
                <a:ext cx="540000" cy="441818"/>
              </a:xfrm>
              <a:prstGeom prst="rect">
                <a:avLst/>
              </a:prstGeom>
              <a:ln>
                <a:noFill/>
              </a:ln>
              <a:effectLst>
                <a:outerShdw blurRad="50800" dist="38100" dir="13500000" algn="br" rotWithShape="0">
                  <a:prstClr val="black">
                    <a:alpha val="40000"/>
                  </a:prstClr>
                </a:outerShdw>
              </a:effectLst>
            </p:spPr>
          </p:pic>
        </p:grpSp>
        <p:grpSp>
          <p:nvGrpSpPr>
            <p:cNvPr id="7" name="组合 127"/>
            <p:cNvGrpSpPr/>
            <p:nvPr/>
          </p:nvGrpSpPr>
          <p:grpSpPr>
            <a:xfrm>
              <a:off x="733021" y="2781660"/>
              <a:ext cx="664880" cy="589220"/>
              <a:chOff x="937908" y="2823773"/>
              <a:chExt cx="730500" cy="622187"/>
            </a:xfrm>
          </p:grpSpPr>
          <p:pic>
            <p:nvPicPr>
              <p:cNvPr id="129" name="图片 128" descr="交换机.png"/>
              <p:cNvPicPr>
                <a:picLocks noChangeAspect="1"/>
              </p:cNvPicPr>
              <p:nvPr/>
            </p:nvPicPr>
            <p:blipFill>
              <a:blip r:embed="rId4" cstate="print"/>
              <a:stretch>
                <a:fillRect/>
              </a:stretch>
            </p:blipFill>
            <p:spPr>
              <a:xfrm>
                <a:off x="937908" y="2823773"/>
                <a:ext cx="540000" cy="441817"/>
              </a:xfrm>
              <a:prstGeom prst="rect">
                <a:avLst/>
              </a:prstGeom>
              <a:ln>
                <a:noFill/>
              </a:ln>
              <a:effectLst>
                <a:outerShdw blurRad="50800" dist="38100" dir="13500000" algn="br" rotWithShape="0">
                  <a:prstClr val="black">
                    <a:alpha val="40000"/>
                  </a:prstClr>
                </a:outerShdw>
              </a:effectLst>
            </p:spPr>
          </p:pic>
          <p:pic>
            <p:nvPicPr>
              <p:cNvPr id="130" name="图片 129" descr="交换机.png"/>
              <p:cNvPicPr>
                <a:picLocks noChangeAspect="1"/>
              </p:cNvPicPr>
              <p:nvPr/>
            </p:nvPicPr>
            <p:blipFill>
              <a:blip r:embed="rId4" cstate="print"/>
              <a:stretch>
                <a:fillRect/>
              </a:stretch>
            </p:blipFill>
            <p:spPr>
              <a:xfrm>
                <a:off x="1033158" y="2915630"/>
                <a:ext cx="540000" cy="441817"/>
              </a:xfrm>
              <a:prstGeom prst="rect">
                <a:avLst/>
              </a:prstGeom>
              <a:ln>
                <a:noFill/>
              </a:ln>
              <a:effectLst>
                <a:outerShdw blurRad="50800" dist="38100" dir="13500000" algn="br" rotWithShape="0">
                  <a:prstClr val="black">
                    <a:alpha val="40000"/>
                  </a:prstClr>
                </a:outerShdw>
              </a:effectLst>
            </p:spPr>
          </p:pic>
          <p:pic>
            <p:nvPicPr>
              <p:cNvPr id="131" name="图片 130" descr="交换机.png"/>
              <p:cNvPicPr>
                <a:picLocks noChangeAspect="1"/>
              </p:cNvPicPr>
              <p:nvPr/>
            </p:nvPicPr>
            <p:blipFill>
              <a:blip r:embed="rId4" cstate="print"/>
              <a:stretch>
                <a:fillRect/>
              </a:stretch>
            </p:blipFill>
            <p:spPr>
              <a:xfrm>
                <a:off x="1128408" y="3004143"/>
                <a:ext cx="540000" cy="441817"/>
              </a:xfrm>
              <a:prstGeom prst="rect">
                <a:avLst/>
              </a:prstGeom>
              <a:ln>
                <a:noFill/>
              </a:ln>
              <a:effectLst>
                <a:outerShdw blurRad="50800" dist="38100" dir="13500000" algn="br" rotWithShape="0">
                  <a:prstClr val="black">
                    <a:alpha val="40000"/>
                  </a:prstClr>
                </a:outerShdw>
              </a:effectLst>
            </p:spPr>
          </p:pic>
        </p:grpSp>
        <p:grpSp>
          <p:nvGrpSpPr>
            <p:cNvPr id="8" name="组合 131"/>
            <p:cNvGrpSpPr/>
            <p:nvPr/>
          </p:nvGrpSpPr>
          <p:grpSpPr>
            <a:xfrm>
              <a:off x="1436563" y="2076330"/>
              <a:ext cx="702645" cy="605977"/>
              <a:chOff x="1704950" y="2150194"/>
              <a:chExt cx="771992" cy="639882"/>
            </a:xfrm>
          </p:grpSpPr>
          <p:pic>
            <p:nvPicPr>
              <p:cNvPr id="133" name="Picture 2" descr="G:\做的项目\公共\扁平图标切换\更新2015_01_21\oss扁平图标库2015_01_21更新-04.png"/>
              <p:cNvPicPr>
                <a:picLocks noChangeAspect="1" noChangeArrowheads="1"/>
              </p:cNvPicPr>
              <p:nvPr/>
            </p:nvPicPr>
            <p:blipFill>
              <a:blip r:embed="rId5" cstate="print"/>
              <a:stretch>
                <a:fillRect/>
              </a:stretch>
            </p:blipFill>
            <p:spPr bwMode="auto">
              <a:xfrm>
                <a:off x="1704950" y="2150194"/>
                <a:ext cx="541200" cy="442799"/>
              </a:xfrm>
              <a:prstGeom prst="rect">
                <a:avLst/>
              </a:prstGeom>
              <a:noFill/>
              <a:ln>
                <a:noFill/>
              </a:ln>
              <a:effectLst>
                <a:outerShdw blurRad="50800" dist="38100" dir="13500000" algn="br" rotWithShape="0">
                  <a:prstClr val="black">
                    <a:alpha val="40000"/>
                  </a:prstClr>
                </a:outerShdw>
              </a:effectLst>
            </p:spPr>
          </p:pic>
          <p:pic>
            <p:nvPicPr>
              <p:cNvPr id="134" name="Picture 2" descr="G:\做的项目\公共\扁平图标切换\更新2015_01_21\oss扁平图标库2015_01_21更新-04.png"/>
              <p:cNvPicPr>
                <a:picLocks noChangeAspect="1" noChangeArrowheads="1"/>
              </p:cNvPicPr>
              <p:nvPr/>
            </p:nvPicPr>
            <p:blipFill>
              <a:blip r:embed="rId5" cstate="print"/>
              <a:stretch>
                <a:fillRect/>
              </a:stretch>
            </p:blipFill>
            <p:spPr bwMode="auto">
              <a:xfrm>
                <a:off x="1820346" y="2238311"/>
                <a:ext cx="541200" cy="442799"/>
              </a:xfrm>
              <a:prstGeom prst="rect">
                <a:avLst/>
              </a:prstGeom>
              <a:noFill/>
              <a:ln>
                <a:noFill/>
              </a:ln>
              <a:effectLst>
                <a:outerShdw blurRad="50800" dist="38100" dir="13500000" algn="br" rotWithShape="0">
                  <a:prstClr val="black">
                    <a:alpha val="40000"/>
                  </a:prstClr>
                </a:outerShdw>
              </a:effectLst>
            </p:spPr>
          </p:pic>
          <p:pic>
            <p:nvPicPr>
              <p:cNvPr id="135" name="Picture 2" descr="G:\做的项目\公共\扁平图标切换\更新2015_01_21\oss扁平图标库2015_01_21更新-04.png"/>
              <p:cNvPicPr>
                <a:picLocks noChangeAspect="1" noChangeArrowheads="1"/>
              </p:cNvPicPr>
              <p:nvPr/>
            </p:nvPicPr>
            <p:blipFill>
              <a:blip r:embed="rId5" cstate="print"/>
              <a:stretch>
                <a:fillRect/>
              </a:stretch>
            </p:blipFill>
            <p:spPr bwMode="auto">
              <a:xfrm>
                <a:off x="1935742" y="2347277"/>
                <a:ext cx="541200" cy="442799"/>
              </a:xfrm>
              <a:prstGeom prst="rect">
                <a:avLst/>
              </a:prstGeom>
              <a:noFill/>
              <a:ln>
                <a:noFill/>
              </a:ln>
              <a:effectLst>
                <a:outerShdw blurRad="50800" dist="38100" dir="13500000" algn="br" rotWithShape="0">
                  <a:prstClr val="black">
                    <a:alpha val="40000"/>
                  </a:prstClr>
                </a:outerShdw>
              </a:effectLst>
            </p:spPr>
          </p:pic>
        </p:grpSp>
        <p:grpSp>
          <p:nvGrpSpPr>
            <p:cNvPr id="9" name="组合 135"/>
            <p:cNvGrpSpPr/>
            <p:nvPr/>
          </p:nvGrpSpPr>
          <p:grpSpPr>
            <a:xfrm>
              <a:off x="733378" y="2072798"/>
              <a:ext cx="669804" cy="609322"/>
              <a:chOff x="938265" y="2146662"/>
              <a:chExt cx="735910" cy="643414"/>
            </a:xfrm>
          </p:grpSpPr>
          <p:pic>
            <p:nvPicPr>
              <p:cNvPr id="137" name="图片 136" descr="CE12800交换机-蓝.png"/>
              <p:cNvPicPr>
                <a:picLocks noChangeAspect="1"/>
              </p:cNvPicPr>
              <p:nvPr/>
            </p:nvPicPr>
            <p:blipFill>
              <a:blip r:embed="rId6" cstate="print"/>
              <a:stretch>
                <a:fillRect/>
              </a:stretch>
            </p:blipFill>
            <p:spPr>
              <a:xfrm>
                <a:off x="938265" y="2146662"/>
                <a:ext cx="540000" cy="441818"/>
              </a:xfrm>
              <a:prstGeom prst="rect">
                <a:avLst/>
              </a:prstGeom>
              <a:ln>
                <a:noFill/>
              </a:ln>
              <a:effectLst>
                <a:outerShdw blurRad="50800" dist="38100" dir="13500000" algn="br" rotWithShape="0">
                  <a:prstClr val="black">
                    <a:alpha val="40000"/>
                  </a:prstClr>
                </a:outerShdw>
              </a:effectLst>
            </p:spPr>
          </p:pic>
          <p:pic>
            <p:nvPicPr>
              <p:cNvPr id="138" name="图片 137" descr="CE12800交换机-蓝.png"/>
              <p:cNvPicPr>
                <a:picLocks noChangeAspect="1"/>
              </p:cNvPicPr>
              <p:nvPr/>
            </p:nvPicPr>
            <p:blipFill>
              <a:blip r:embed="rId6" cstate="print"/>
              <a:stretch>
                <a:fillRect/>
              </a:stretch>
            </p:blipFill>
            <p:spPr>
              <a:xfrm>
                <a:off x="1015973" y="2243806"/>
                <a:ext cx="540000" cy="441818"/>
              </a:xfrm>
              <a:prstGeom prst="rect">
                <a:avLst/>
              </a:prstGeom>
              <a:ln>
                <a:noFill/>
              </a:ln>
              <a:effectLst>
                <a:outerShdw blurRad="50800" dist="38100" dir="13500000" algn="br" rotWithShape="0">
                  <a:prstClr val="black">
                    <a:alpha val="40000"/>
                  </a:prstClr>
                </a:outerShdw>
              </a:effectLst>
            </p:spPr>
          </p:pic>
          <p:pic>
            <p:nvPicPr>
              <p:cNvPr id="139" name="图片 138" descr="CE12800交换机-蓝.png"/>
              <p:cNvPicPr>
                <a:picLocks noChangeAspect="1"/>
              </p:cNvPicPr>
              <p:nvPr/>
            </p:nvPicPr>
            <p:blipFill>
              <a:blip r:embed="rId6" cstate="print"/>
              <a:stretch>
                <a:fillRect/>
              </a:stretch>
            </p:blipFill>
            <p:spPr>
              <a:xfrm>
                <a:off x="1134175" y="2348258"/>
                <a:ext cx="540000" cy="441818"/>
              </a:xfrm>
              <a:prstGeom prst="rect">
                <a:avLst/>
              </a:prstGeom>
              <a:ln>
                <a:noFill/>
              </a:ln>
              <a:effectLst>
                <a:outerShdw blurRad="50800" dist="38100" dir="13500000" algn="br" rotWithShape="0">
                  <a:prstClr val="black">
                    <a:alpha val="40000"/>
                  </a:prstClr>
                </a:outerShdw>
              </a:effectLst>
            </p:spPr>
          </p:pic>
        </p:grpSp>
        <p:grpSp>
          <p:nvGrpSpPr>
            <p:cNvPr id="10" name="组合 139"/>
            <p:cNvGrpSpPr/>
            <p:nvPr/>
          </p:nvGrpSpPr>
          <p:grpSpPr>
            <a:xfrm>
              <a:off x="1436563" y="1360272"/>
              <a:ext cx="702645" cy="605977"/>
              <a:chOff x="1704950" y="1497636"/>
              <a:chExt cx="771992" cy="639882"/>
            </a:xfrm>
          </p:grpSpPr>
          <p:pic>
            <p:nvPicPr>
              <p:cNvPr id="141" name="Picture 30" descr="E:\2016.01\1.12 扁平化图标\蓝色\AR-蓝色最新-28.png"/>
              <p:cNvPicPr preferRelativeResize="0">
                <a:picLocks noChangeAspect="1" noChangeArrowheads="1"/>
              </p:cNvPicPr>
              <p:nvPr/>
            </p:nvPicPr>
            <p:blipFill>
              <a:blip r:embed="rId7" cstate="print"/>
              <a:srcRect/>
              <a:stretch>
                <a:fillRect/>
              </a:stretch>
            </p:blipFill>
            <p:spPr bwMode="auto">
              <a:xfrm>
                <a:off x="1704950" y="1497636"/>
                <a:ext cx="541200" cy="442804"/>
              </a:xfrm>
              <a:prstGeom prst="rect">
                <a:avLst/>
              </a:prstGeom>
              <a:noFill/>
              <a:ln>
                <a:noFill/>
              </a:ln>
              <a:effectLst>
                <a:outerShdw blurRad="50800" dist="38100" dir="13500000" algn="br" rotWithShape="0">
                  <a:prstClr val="black">
                    <a:alpha val="40000"/>
                  </a:prstClr>
                </a:outerShdw>
              </a:effectLst>
            </p:spPr>
          </p:pic>
          <p:pic>
            <p:nvPicPr>
              <p:cNvPr id="142" name="Picture 30" descr="E:\2016.01\1.12 扁平化图标\蓝色\AR-蓝色最新-28.png"/>
              <p:cNvPicPr preferRelativeResize="0">
                <a:picLocks noChangeAspect="1" noChangeArrowheads="1"/>
              </p:cNvPicPr>
              <p:nvPr/>
            </p:nvPicPr>
            <p:blipFill>
              <a:blip r:embed="rId7" cstate="print"/>
              <a:srcRect/>
              <a:stretch>
                <a:fillRect/>
              </a:stretch>
            </p:blipFill>
            <p:spPr bwMode="auto">
              <a:xfrm>
                <a:off x="1820346" y="1585748"/>
                <a:ext cx="541200" cy="442804"/>
              </a:xfrm>
              <a:prstGeom prst="rect">
                <a:avLst/>
              </a:prstGeom>
              <a:noFill/>
              <a:ln>
                <a:noFill/>
              </a:ln>
              <a:effectLst>
                <a:outerShdw blurRad="50800" dist="38100" dir="13500000" algn="br" rotWithShape="0">
                  <a:prstClr val="black">
                    <a:alpha val="40000"/>
                  </a:prstClr>
                </a:outerShdw>
              </a:effectLst>
            </p:spPr>
          </p:pic>
          <p:pic>
            <p:nvPicPr>
              <p:cNvPr id="143" name="Picture 30" descr="E:\2016.01\1.12 扁平化图标\蓝色\AR-蓝色最新-28.png"/>
              <p:cNvPicPr preferRelativeResize="0">
                <a:picLocks noChangeAspect="1" noChangeArrowheads="1"/>
              </p:cNvPicPr>
              <p:nvPr/>
            </p:nvPicPr>
            <p:blipFill>
              <a:blip r:embed="rId7" cstate="print"/>
              <a:srcRect/>
              <a:stretch>
                <a:fillRect/>
              </a:stretch>
            </p:blipFill>
            <p:spPr bwMode="auto">
              <a:xfrm>
                <a:off x="1935742" y="1694714"/>
                <a:ext cx="541200" cy="442804"/>
              </a:xfrm>
              <a:prstGeom prst="rect">
                <a:avLst/>
              </a:prstGeom>
              <a:noFill/>
              <a:ln>
                <a:noFill/>
              </a:ln>
              <a:effectLst>
                <a:outerShdw blurRad="50800" dist="38100" dir="13500000" algn="br" rotWithShape="0">
                  <a:prstClr val="black">
                    <a:alpha val="40000"/>
                  </a:prstClr>
                </a:outerShdw>
              </a:effectLst>
            </p:spPr>
          </p:pic>
        </p:grpSp>
        <p:grpSp>
          <p:nvGrpSpPr>
            <p:cNvPr id="11" name="组合 143"/>
            <p:cNvGrpSpPr/>
            <p:nvPr/>
          </p:nvGrpSpPr>
          <p:grpSpPr>
            <a:xfrm>
              <a:off x="729357" y="1355348"/>
              <a:ext cx="678356" cy="592264"/>
              <a:chOff x="934244" y="1492712"/>
              <a:chExt cx="745306" cy="625402"/>
            </a:xfrm>
          </p:grpSpPr>
          <p:pic>
            <p:nvPicPr>
              <p:cNvPr id="145" name="图片 14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34244" y="1492712"/>
                <a:ext cx="541200" cy="442800"/>
              </a:xfrm>
              <a:prstGeom prst="rect">
                <a:avLst/>
              </a:prstGeom>
              <a:ln>
                <a:noFill/>
              </a:ln>
              <a:effectLst>
                <a:outerShdw blurRad="50800" dist="38100" dir="13500000" algn="br" rotWithShape="0">
                  <a:prstClr val="black">
                    <a:alpha val="40000"/>
                  </a:prstClr>
                </a:outerShdw>
              </a:effectLst>
            </p:spPr>
          </p:pic>
          <p:pic>
            <p:nvPicPr>
              <p:cNvPr id="146" name="图片 14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28296" y="1576380"/>
                <a:ext cx="541200" cy="442800"/>
              </a:xfrm>
              <a:prstGeom prst="rect">
                <a:avLst/>
              </a:prstGeom>
              <a:ln>
                <a:noFill/>
              </a:ln>
              <a:effectLst>
                <a:outerShdw blurRad="50800" dist="38100" dir="13500000" algn="br" rotWithShape="0">
                  <a:prstClr val="black">
                    <a:alpha val="40000"/>
                  </a:prstClr>
                </a:outerShdw>
              </a:effectLst>
            </p:spPr>
          </p:pic>
          <p:pic>
            <p:nvPicPr>
              <p:cNvPr id="147" name="图片 14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38350" y="1675314"/>
                <a:ext cx="541200" cy="442800"/>
              </a:xfrm>
              <a:prstGeom prst="rect">
                <a:avLst/>
              </a:prstGeom>
              <a:ln>
                <a:noFill/>
              </a:ln>
              <a:effectLst>
                <a:outerShdw blurRad="50800" dist="38100" dir="13500000" algn="br" rotWithShape="0">
                  <a:prstClr val="black">
                    <a:alpha val="40000"/>
                  </a:prstClr>
                </a:outerShdw>
              </a:effectLst>
            </p:spPr>
          </p:pic>
        </p:grpSp>
      </p:grpSp>
      <p:grpSp>
        <p:nvGrpSpPr>
          <p:cNvPr id="12" name="组合 227"/>
          <p:cNvGrpSpPr/>
          <p:nvPr/>
        </p:nvGrpSpPr>
        <p:grpSpPr>
          <a:xfrm>
            <a:off x="3971764" y="1247776"/>
            <a:ext cx="2393671" cy="3286289"/>
            <a:chOff x="2702548" y="902897"/>
            <a:chExt cx="1766710" cy="2547206"/>
          </a:xfrm>
          <a:effectLst/>
        </p:grpSpPr>
        <p:sp>
          <p:nvSpPr>
            <p:cNvPr id="150" name="矩形 149"/>
            <p:cNvSpPr/>
            <p:nvPr/>
          </p:nvSpPr>
          <p:spPr bwMode="auto">
            <a:xfrm>
              <a:off x="2702548" y="902897"/>
              <a:ext cx="1766710" cy="2547206"/>
            </a:xfrm>
            <a:prstGeom prst="rect">
              <a:avLst/>
            </a:prstGeom>
            <a:solidFill>
              <a:schemeClr val="bg1">
                <a:lumMod val="95000"/>
              </a:schemeClr>
            </a:solidFill>
            <a:ln w="12700">
              <a:noFill/>
            </a:ln>
            <a:effectLst/>
            <a:extLst/>
          </p:spPr>
          <p:style>
            <a:lnRef idx="2">
              <a:schemeClr val="dk1"/>
            </a:lnRef>
            <a:fillRef idx="1">
              <a:schemeClr val="lt1"/>
            </a:fillRef>
            <a:effectRef idx="0">
              <a:schemeClr val="dk1"/>
            </a:effectRef>
            <a:fontRef idx="minor">
              <a:schemeClr val="dk1"/>
            </a:fontRef>
          </p:style>
          <p:txBody>
            <a:bodyPr vert="horz" wrap="square" lIns="68544" tIns="34272" rIns="68544" bIns="34272" numCol="1" rtlCol="0" anchor="t" anchorCtr="0" compatLnSpc="1">
              <a:prstTxWarp prst="textNoShape">
                <a:avLst/>
              </a:prstTxWarp>
            </a:bodyPr>
            <a:lstStyle/>
            <a:p>
              <a:pPr algn="ctr" defTabSz="914042">
                <a:buClr>
                  <a:srgbClr val="CC9900"/>
                </a:buClr>
              </a:pPr>
              <a:r>
                <a:rPr lang="en-US" altLang="zh-CN" sz="1600" b="1" dirty="0" smtClean="0">
                  <a:solidFill>
                    <a:srgbClr val="000000"/>
                  </a:solidFill>
                  <a:latin typeface="微软雅黑" panose="020B0503020204020204" pitchFamily="34" charset="-122"/>
                  <a:ea typeface="微软雅黑" panose="020B0503020204020204" pitchFamily="34" charset="-122"/>
                </a:rPr>
                <a:t>Virtual resource pool</a:t>
              </a:r>
              <a:endParaRPr lang="en-US" altLang="zh-CN" sz="1600" b="1" dirty="0">
                <a:solidFill>
                  <a:srgbClr val="000000"/>
                </a:solidFill>
                <a:latin typeface="微软雅黑" panose="020B0503020204020204" pitchFamily="34" charset="-122"/>
                <a:ea typeface="微软雅黑" panose="020B0503020204020204" pitchFamily="34" charset="-122"/>
              </a:endParaRPr>
            </a:p>
          </p:txBody>
        </p:sp>
        <p:sp>
          <p:nvSpPr>
            <p:cNvPr id="151" name="矩形 150"/>
            <p:cNvSpPr/>
            <p:nvPr/>
          </p:nvSpPr>
          <p:spPr bwMode="auto">
            <a:xfrm>
              <a:off x="2835397" y="1381699"/>
              <a:ext cx="603217" cy="220372"/>
            </a:xfrm>
            <a:prstGeom prst="rect">
              <a:avLst/>
            </a:prstGeom>
            <a:solidFill>
              <a:srgbClr val="00B0F0"/>
            </a:solidFill>
            <a:ln w="9525" cap="flat" cmpd="sng" algn="ctr">
              <a:noFill/>
              <a:prstDash val="solid"/>
              <a:round/>
              <a:headEnd type="none" w="med" len="med"/>
              <a:tailEnd type="none" w="med" len="med"/>
            </a:ln>
            <a:effectLst>
              <a:outerShdw blurRad="50800" dist="38100" dir="13500000" algn="br" rotWithShape="0">
                <a:prstClr val="black">
                  <a:alpha val="40000"/>
                </a:prstClr>
              </a:outerShdw>
            </a:effectLst>
          </p:spPr>
          <p:txBody>
            <a:bodyPr vert="horz" wrap="square" lIns="49852" tIns="24925" rIns="49852" bIns="24925" numCol="1" rtlCol="0" anchor="ctr" anchorCtr="0" compatLnSpc="1">
              <a:prstTxWarp prst="textNoShape">
                <a:avLst/>
              </a:prstTxWarp>
              <a:noAutofit/>
            </a:bodyPr>
            <a:lstStyle/>
            <a:p>
              <a:pPr algn="ctr" defTabSz="672913"/>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152" name="矩形 151"/>
            <p:cNvSpPr/>
            <p:nvPr/>
          </p:nvSpPr>
          <p:spPr bwMode="auto">
            <a:xfrm>
              <a:off x="2885835" y="1419635"/>
              <a:ext cx="603217" cy="220372"/>
            </a:xfrm>
            <a:prstGeom prst="rect">
              <a:avLst/>
            </a:prstGeom>
            <a:solidFill>
              <a:srgbClr val="00B0F0"/>
            </a:solidFill>
            <a:ln w="9525" cap="flat" cmpd="sng" algn="ctr">
              <a:noFill/>
              <a:prstDash val="solid"/>
              <a:round/>
              <a:headEnd type="none" w="med" len="med"/>
              <a:tailEnd type="none" w="med" len="med"/>
            </a:ln>
            <a:effectLst>
              <a:outerShdw blurRad="50800" dist="38100" dir="13500000" algn="br" rotWithShape="0">
                <a:prstClr val="black">
                  <a:alpha val="40000"/>
                </a:prstClr>
              </a:outerShdw>
            </a:effectLst>
          </p:spPr>
          <p:txBody>
            <a:bodyPr vert="horz" wrap="square" lIns="49852" tIns="24925" rIns="49852" bIns="24925" numCol="1" rtlCol="0" anchor="ctr" anchorCtr="0" compatLnSpc="1">
              <a:prstTxWarp prst="textNoShape">
                <a:avLst/>
              </a:prstTxWarp>
              <a:noAutofit/>
            </a:bodyPr>
            <a:lstStyle/>
            <a:p>
              <a:pPr algn="ctr" defTabSz="672913"/>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153" name="矩形 152"/>
            <p:cNvSpPr/>
            <p:nvPr/>
          </p:nvSpPr>
          <p:spPr bwMode="auto">
            <a:xfrm>
              <a:off x="2942970" y="1463293"/>
              <a:ext cx="603217" cy="220372"/>
            </a:xfrm>
            <a:prstGeom prst="rect">
              <a:avLst/>
            </a:prstGeom>
            <a:solidFill>
              <a:srgbClr val="00B0F0"/>
            </a:solidFill>
            <a:ln w="9525" cap="flat" cmpd="sng" algn="ctr">
              <a:noFill/>
              <a:prstDash val="solid"/>
              <a:round/>
              <a:headEnd type="none" w="med" len="med"/>
              <a:tailEnd type="none" w="med" len="med"/>
            </a:ln>
            <a:effectLst>
              <a:outerShdw blurRad="50800" dist="38100" dir="13500000" algn="br" rotWithShape="0">
                <a:prstClr val="black">
                  <a:alpha val="40000"/>
                </a:prstClr>
              </a:outerShdw>
            </a:effectLst>
          </p:spPr>
          <p:txBody>
            <a:bodyPr vert="horz" wrap="square" lIns="49852" tIns="24925" rIns="49852" bIns="24925" numCol="1" rtlCol="0" anchor="ctr" anchorCtr="0" compatLnSpc="1">
              <a:prstTxWarp prst="textNoShape">
                <a:avLst/>
              </a:prstTxWarp>
              <a:noAutofit/>
            </a:bodyPr>
            <a:lstStyle/>
            <a:p>
              <a:pPr algn="ctr" defTabSz="672913"/>
              <a:r>
                <a:rPr lang="en-US" altLang="zh-CN" sz="1200" b="1" dirty="0" err="1" smtClean="0">
                  <a:solidFill>
                    <a:schemeClr val="bg1"/>
                  </a:solidFill>
                  <a:latin typeface="微软雅黑" panose="020B0503020204020204" pitchFamily="34" charset="-122"/>
                  <a:ea typeface="微软雅黑" panose="020B0503020204020204" pitchFamily="34" charset="-122"/>
                </a:rPr>
                <a:t>vFW</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154" name="矩形 153"/>
            <p:cNvSpPr/>
            <p:nvPr/>
          </p:nvSpPr>
          <p:spPr bwMode="auto">
            <a:xfrm>
              <a:off x="3608852" y="1378676"/>
              <a:ext cx="603217" cy="220372"/>
            </a:xfrm>
            <a:prstGeom prst="rect">
              <a:avLst/>
            </a:prstGeom>
            <a:solidFill>
              <a:srgbClr val="00B0F0"/>
            </a:solidFill>
            <a:ln w="9525" cap="flat" cmpd="sng" algn="ctr">
              <a:noFill/>
              <a:prstDash val="solid"/>
              <a:round/>
              <a:headEnd type="none" w="med" len="med"/>
              <a:tailEnd type="none" w="med" len="med"/>
            </a:ln>
            <a:effectLst>
              <a:outerShdw blurRad="50800" dist="38100" dir="13500000" algn="br" rotWithShape="0">
                <a:prstClr val="black">
                  <a:alpha val="40000"/>
                </a:prstClr>
              </a:outerShdw>
            </a:effectLst>
          </p:spPr>
          <p:txBody>
            <a:bodyPr vert="horz" wrap="square" lIns="49852" tIns="24925" rIns="49852" bIns="24925" numCol="1" rtlCol="0" anchor="ctr" anchorCtr="0" compatLnSpc="1">
              <a:prstTxWarp prst="textNoShape">
                <a:avLst/>
              </a:prstTxWarp>
              <a:noAutofit/>
            </a:bodyPr>
            <a:lstStyle/>
            <a:p>
              <a:pPr algn="ctr" defTabSz="672913"/>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155" name="矩形 154"/>
            <p:cNvSpPr/>
            <p:nvPr/>
          </p:nvSpPr>
          <p:spPr bwMode="auto">
            <a:xfrm>
              <a:off x="3659290" y="1416612"/>
              <a:ext cx="603217" cy="220372"/>
            </a:xfrm>
            <a:prstGeom prst="rect">
              <a:avLst/>
            </a:prstGeom>
            <a:solidFill>
              <a:srgbClr val="00B0F0"/>
            </a:solidFill>
            <a:ln w="9525" cap="flat" cmpd="sng" algn="ctr">
              <a:noFill/>
              <a:prstDash val="solid"/>
              <a:round/>
              <a:headEnd type="none" w="med" len="med"/>
              <a:tailEnd type="none" w="med" len="med"/>
            </a:ln>
            <a:effectLst>
              <a:outerShdw blurRad="50800" dist="38100" dir="13500000" algn="br" rotWithShape="0">
                <a:prstClr val="black">
                  <a:alpha val="40000"/>
                </a:prstClr>
              </a:outerShdw>
            </a:effectLst>
          </p:spPr>
          <p:txBody>
            <a:bodyPr vert="horz" wrap="square" lIns="49852" tIns="24925" rIns="49852" bIns="24925" numCol="1" rtlCol="0" anchor="ctr" anchorCtr="0" compatLnSpc="1">
              <a:prstTxWarp prst="textNoShape">
                <a:avLst/>
              </a:prstTxWarp>
              <a:noAutofit/>
            </a:bodyPr>
            <a:lstStyle/>
            <a:p>
              <a:pPr algn="ctr" defTabSz="672913"/>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156" name="矩形 155"/>
            <p:cNvSpPr/>
            <p:nvPr/>
          </p:nvSpPr>
          <p:spPr bwMode="auto">
            <a:xfrm>
              <a:off x="3716425" y="1460270"/>
              <a:ext cx="603217" cy="220372"/>
            </a:xfrm>
            <a:prstGeom prst="rect">
              <a:avLst/>
            </a:prstGeom>
            <a:solidFill>
              <a:srgbClr val="00B0F0"/>
            </a:solidFill>
            <a:ln w="9525" cap="flat" cmpd="sng" algn="ctr">
              <a:noFill/>
              <a:prstDash val="solid"/>
              <a:round/>
              <a:headEnd type="none" w="med" len="med"/>
              <a:tailEnd type="none" w="med" len="med"/>
            </a:ln>
            <a:effectLst>
              <a:outerShdw blurRad="50800" dist="38100" dir="13500000" algn="br" rotWithShape="0">
                <a:prstClr val="black">
                  <a:alpha val="40000"/>
                </a:prstClr>
              </a:outerShdw>
            </a:effectLst>
          </p:spPr>
          <p:txBody>
            <a:bodyPr vert="horz" wrap="square" lIns="49852" tIns="24925" rIns="49852" bIns="24925" numCol="1" rtlCol="0" anchor="ctr" anchorCtr="0" compatLnSpc="1">
              <a:prstTxWarp prst="textNoShape">
                <a:avLst/>
              </a:prstTxWarp>
              <a:noAutofit/>
            </a:bodyPr>
            <a:lstStyle/>
            <a:p>
              <a:pPr algn="ctr" defTabSz="672913"/>
              <a:r>
                <a:rPr lang="en-US" altLang="zh-CN" sz="1200" b="1" dirty="0" err="1" smtClean="0">
                  <a:solidFill>
                    <a:schemeClr val="bg1"/>
                  </a:solidFill>
                  <a:latin typeface="微软雅黑" panose="020B0503020204020204" pitchFamily="34" charset="-122"/>
                  <a:ea typeface="微软雅黑" panose="020B0503020204020204" pitchFamily="34" charset="-122"/>
                </a:rPr>
                <a:t>vLB</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157" name="矩形 156"/>
            <p:cNvSpPr/>
            <p:nvPr/>
          </p:nvSpPr>
          <p:spPr bwMode="auto">
            <a:xfrm>
              <a:off x="2873087" y="1792831"/>
              <a:ext cx="603217" cy="220372"/>
            </a:xfrm>
            <a:prstGeom prst="rect">
              <a:avLst/>
            </a:prstGeom>
            <a:solidFill>
              <a:srgbClr val="00B0F0"/>
            </a:solidFill>
            <a:ln w="9525" cap="flat" cmpd="sng" algn="ctr">
              <a:noFill/>
              <a:prstDash val="solid"/>
              <a:round/>
              <a:headEnd type="none" w="med" len="med"/>
              <a:tailEnd type="none" w="med" len="med"/>
            </a:ln>
            <a:effectLst>
              <a:outerShdw blurRad="50800" dist="38100" dir="13500000" algn="br" rotWithShape="0">
                <a:prstClr val="black">
                  <a:alpha val="40000"/>
                </a:prstClr>
              </a:outerShdw>
            </a:effectLst>
          </p:spPr>
          <p:txBody>
            <a:bodyPr vert="horz" wrap="square" lIns="49852" tIns="24925" rIns="49852" bIns="24925" numCol="1" rtlCol="0" anchor="ctr" anchorCtr="0" compatLnSpc="1">
              <a:prstTxWarp prst="textNoShape">
                <a:avLst/>
              </a:prstTxWarp>
              <a:noAutofit/>
            </a:bodyPr>
            <a:lstStyle/>
            <a:p>
              <a:pPr algn="ctr" defTabSz="672913"/>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158" name="矩形 157"/>
            <p:cNvSpPr/>
            <p:nvPr/>
          </p:nvSpPr>
          <p:spPr bwMode="auto">
            <a:xfrm>
              <a:off x="2923525" y="1830767"/>
              <a:ext cx="603217" cy="220372"/>
            </a:xfrm>
            <a:prstGeom prst="rect">
              <a:avLst/>
            </a:prstGeom>
            <a:solidFill>
              <a:srgbClr val="00B0F0"/>
            </a:solidFill>
            <a:ln w="9525" cap="flat" cmpd="sng" algn="ctr">
              <a:noFill/>
              <a:prstDash val="solid"/>
              <a:round/>
              <a:headEnd type="none" w="med" len="med"/>
              <a:tailEnd type="none" w="med" len="med"/>
            </a:ln>
            <a:effectLst>
              <a:outerShdw blurRad="50800" dist="38100" dir="13500000" algn="br" rotWithShape="0">
                <a:prstClr val="black">
                  <a:alpha val="40000"/>
                </a:prstClr>
              </a:outerShdw>
            </a:effectLst>
          </p:spPr>
          <p:txBody>
            <a:bodyPr vert="horz" wrap="square" lIns="49852" tIns="24925" rIns="49852" bIns="24925" numCol="1" rtlCol="0" anchor="ctr" anchorCtr="0" compatLnSpc="1">
              <a:prstTxWarp prst="textNoShape">
                <a:avLst/>
              </a:prstTxWarp>
              <a:noAutofit/>
            </a:bodyPr>
            <a:lstStyle/>
            <a:p>
              <a:pPr algn="ctr" defTabSz="672913"/>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159" name="矩形 158"/>
            <p:cNvSpPr/>
            <p:nvPr/>
          </p:nvSpPr>
          <p:spPr bwMode="auto">
            <a:xfrm>
              <a:off x="2980660" y="1874425"/>
              <a:ext cx="603217" cy="220372"/>
            </a:xfrm>
            <a:prstGeom prst="rect">
              <a:avLst/>
            </a:prstGeom>
            <a:solidFill>
              <a:srgbClr val="00B0F0"/>
            </a:solidFill>
            <a:ln w="9525" cap="flat" cmpd="sng" algn="ctr">
              <a:noFill/>
              <a:prstDash val="solid"/>
              <a:round/>
              <a:headEnd type="none" w="med" len="med"/>
              <a:tailEnd type="none" w="med" len="med"/>
            </a:ln>
            <a:effectLst>
              <a:outerShdw blurRad="50800" dist="38100" dir="13500000" algn="br" rotWithShape="0">
                <a:prstClr val="black">
                  <a:alpha val="40000"/>
                </a:prstClr>
              </a:outerShdw>
            </a:effectLst>
          </p:spPr>
          <p:txBody>
            <a:bodyPr vert="horz" wrap="square" lIns="49852" tIns="24925" rIns="49852" bIns="24925" numCol="1" rtlCol="0" anchor="ctr" anchorCtr="0" compatLnSpc="1">
              <a:prstTxWarp prst="textNoShape">
                <a:avLst/>
              </a:prstTxWarp>
              <a:noAutofit/>
            </a:bodyPr>
            <a:lstStyle/>
            <a:p>
              <a:pPr algn="ctr" defTabSz="672913"/>
              <a:r>
                <a:rPr lang="en-US" altLang="zh-CN" sz="1200" b="1" dirty="0" err="1" smtClean="0">
                  <a:solidFill>
                    <a:schemeClr val="bg1"/>
                  </a:solidFill>
                  <a:latin typeface="微软雅黑" panose="020B0503020204020204" pitchFamily="34" charset="-122"/>
                  <a:ea typeface="微软雅黑" panose="020B0503020204020204" pitchFamily="34" charset="-122"/>
                </a:rPr>
                <a:t>vSwitch</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160" name="矩形 159"/>
            <p:cNvSpPr/>
            <p:nvPr/>
          </p:nvSpPr>
          <p:spPr bwMode="auto">
            <a:xfrm>
              <a:off x="3646542" y="1789808"/>
              <a:ext cx="603217" cy="220372"/>
            </a:xfrm>
            <a:prstGeom prst="rect">
              <a:avLst/>
            </a:prstGeom>
            <a:solidFill>
              <a:srgbClr val="00B0F0"/>
            </a:solidFill>
            <a:ln w="9525" cap="flat" cmpd="sng" algn="ctr">
              <a:noFill/>
              <a:prstDash val="solid"/>
              <a:round/>
              <a:headEnd type="none" w="med" len="med"/>
              <a:tailEnd type="none" w="med" len="med"/>
            </a:ln>
            <a:effectLst>
              <a:outerShdw blurRad="50800" dist="38100" dir="13500000" algn="br" rotWithShape="0">
                <a:prstClr val="black">
                  <a:alpha val="40000"/>
                </a:prstClr>
              </a:outerShdw>
            </a:effectLst>
          </p:spPr>
          <p:txBody>
            <a:bodyPr vert="horz" wrap="square" lIns="49852" tIns="24925" rIns="49852" bIns="24925" numCol="1" rtlCol="0" anchor="ctr" anchorCtr="0" compatLnSpc="1">
              <a:prstTxWarp prst="textNoShape">
                <a:avLst/>
              </a:prstTxWarp>
              <a:noAutofit/>
            </a:bodyPr>
            <a:lstStyle/>
            <a:p>
              <a:pPr algn="ctr" defTabSz="672913"/>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161" name="矩形 160"/>
            <p:cNvSpPr/>
            <p:nvPr/>
          </p:nvSpPr>
          <p:spPr bwMode="auto">
            <a:xfrm>
              <a:off x="3696980" y="1827744"/>
              <a:ext cx="603217" cy="220372"/>
            </a:xfrm>
            <a:prstGeom prst="rect">
              <a:avLst/>
            </a:prstGeom>
            <a:solidFill>
              <a:srgbClr val="00B0F0"/>
            </a:solidFill>
            <a:ln w="9525" cap="flat" cmpd="sng" algn="ctr">
              <a:noFill/>
              <a:prstDash val="solid"/>
              <a:round/>
              <a:headEnd type="none" w="med" len="med"/>
              <a:tailEnd type="none" w="med" len="med"/>
            </a:ln>
            <a:effectLst>
              <a:outerShdw blurRad="50800" dist="38100" dir="13500000" algn="br" rotWithShape="0">
                <a:prstClr val="black">
                  <a:alpha val="40000"/>
                </a:prstClr>
              </a:outerShdw>
            </a:effectLst>
          </p:spPr>
          <p:txBody>
            <a:bodyPr vert="horz" wrap="square" lIns="49852" tIns="24925" rIns="49852" bIns="24925" numCol="1" rtlCol="0" anchor="ctr" anchorCtr="0" compatLnSpc="1">
              <a:prstTxWarp prst="textNoShape">
                <a:avLst/>
              </a:prstTxWarp>
              <a:noAutofit/>
            </a:bodyPr>
            <a:lstStyle/>
            <a:p>
              <a:pPr algn="ctr" defTabSz="672913"/>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162" name="矩形 161"/>
            <p:cNvSpPr/>
            <p:nvPr/>
          </p:nvSpPr>
          <p:spPr bwMode="auto">
            <a:xfrm>
              <a:off x="3754115" y="1871402"/>
              <a:ext cx="603217" cy="220372"/>
            </a:xfrm>
            <a:prstGeom prst="rect">
              <a:avLst/>
            </a:prstGeom>
            <a:solidFill>
              <a:srgbClr val="00B0F0"/>
            </a:solidFill>
            <a:ln w="9525" cap="flat" cmpd="sng" algn="ctr">
              <a:noFill/>
              <a:prstDash val="solid"/>
              <a:round/>
              <a:headEnd type="none" w="med" len="med"/>
              <a:tailEnd type="none" w="med" len="med"/>
            </a:ln>
            <a:effectLst>
              <a:outerShdw blurRad="50800" dist="38100" dir="13500000" algn="br" rotWithShape="0">
                <a:prstClr val="black">
                  <a:alpha val="40000"/>
                </a:prstClr>
              </a:outerShdw>
            </a:effectLst>
          </p:spPr>
          <p:txBody>
            <a:bodyPr vert="horz" wrap="square" lIns="49852" tIns="24925" rIns="49852" bIns="24925" numCol="1" rtlCol="0" anchor="ctr" anchorCtr="0" compatLnSpc="1">
              <a:prstTxWarp prst="textNoShape">
                <a:avLst/>
              </a:prstTxWarp>
              <a:noAutofit/>
            </a:bodyPr>
            <a:lstStyle/>
            <a:p>
              <a:pPr algn="ctr" defTabSz="672913"/>
              <a:r>
                <a:rPr lang="en-US" altLang="zh-CN" sz="1200" b="1" dirty="0" err="1" smtClean="0">
                  <a:solidFill>
                    <a:schemeClr val="bg1"/>
                  </a:solidFill>
                  <a:latin typeface="微软雅黑" panose="020B0503020204020204" pitchFamily="34" charset="-122"/>
                  <a:ea typeface="微软雅黑" panose="020B0503020204020204" pitchFamily="34" charset="-122"/>
                </a:rPr>
                <a:t>vRouter</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163" name="矩形 162"/>
            <p:cNvSpPr/>
            <p:nvPr/>
          </p:nvSpPr>
          <p:spPr bwMode="auto">
            <a:xfrm>
              <a:off x="3833133" y="2404329"/>
              <a:ext cx="379795" cy="220372"/>
            </a:xfrm>
            <a:prstGeom prst="rect">
              <a:avLst/>
            </a:prstGeom>
            <a:solidFill>
              <a:srgbClr val="00CC00"/>
            </a:solidFill>
            <a:ln w="9525" cap="flat" cmpd="sng" algn="ctr">
              <a:noFill/>
              <a:prstDash val="solid"/>
              <a:round/>
              <a:headEnd type="none" w="med" len="med"/>
              <a:tailEnd type="none" w="med" len="med"/>
            </a:ln>
            <a:effectLst>
              <a:outerShdw blurRad="50800" dist="38100" dir="13500000" algn="br" rotWithShape="0">
                <a:prstClr val="black">
                  <a:alpha val="40000"/>
                </a:prstClr>
              </a:outerShdw>
            </a:effectLst>
          </p:spPr>
          <p:txBody>
            <a:bodyPr vert="horz" wrap="square" lIns="49852" tIns="24925" rIns="49852" bIns="24925" numCol="1" rtlCol="0" anchor="ctr" anchorCtr="0" compatLnSpc="1">
              <a:prstTxWarp prst="textNoShape">
                <a:avLst/>
              </a:prstTxWarp>
              <a:noAutofit/>
            </a:bodyPr>
            <a:lstStyle/>
            <a:p>
              <a:pPr algn="ctr" defTabSz="672913"/>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164" name="矩形 163"/>
            <p:cNvSpPr/>
            <p:nvPr/>
          </p:nvSpPr>
          <p:spPr bwMode="auto">
            <a:xfrm>
              <a:off x="3902171" y="2447987"/>
              <a:ext cx="379795" cy="220372"/>
            </a:xfrm>
            <a:prstGeom prst="rect">
              <a:avLst/>
            </a:prstGeom>
            <a:solidFill>
              <a:srgbClr val="00CC00"/>
            </a:solidFill>
            <a:ln w="9525" cap="flat" cmpd="sng" algn="ctr">
              <a:noFill/>
              <a:prstDash val="solid"/>
              <a:round/>
              <a:headEnd type="none" w="med" len="med"/>
              <a:tailEnd type="none" w="med" len="med"/>
            </a:ln>
            <a:effectLst>
              <a:outerShdw blurRad="50800" dist="38100" dir="13500000" algn="br" rotWithShape="0">
                <a:prstClr val="black">
                  <a:alpha val="40000"/>
                </a:prstClr>
              </a:outerShdw>
            </a:effectLst>
          </p:spPr>
          <p:txBody>
            <a:bodyPr vert="horz" wrap="square" lIns="49852" tIns="24925" rIns="49852" bIns="24925" numCol="1" rtlCol="0" anchor="ctr" anchorCtr="0" compatLnSpc="1">
              <a:prstTxWarp prst="textNoShape">
                <a:avLst/>
              </a:prstTxWarp>
              <a:noAutofit/>
            </a:bodyPr>
            <a:lstStyle/>
            <a:p>
              <a:pPr algn="ctr" defTabSz="672913"/>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165" name="矩形 164"/>
            <p:cNvSpPr/>
            <p:nvPr/>
          </p:nvSpPr>
          <p:spPr bwMode="auto">
            <a:xfrm>
              <a:off x="3964067" y="2514515"/>
              <a:ext cx="379795" cy="220372"/>
            </a:xfrm>
            <a:prstGeom prst="rect">
              <a:avLst/>
            </a:prstGeom>
            <a:solidFill>
              <a:srgbClr val="00CC00"/>
            </a:solidFill>
            <a:ln w="9525" cap="flat" cmpd="sng" algn="ctr">
              <a:noFill/>
              <a:prstDash val="solid"/>
              <a:round/>
              <a:headEnd type="none" w="med" len="med"/>
              <a:tailEnd type="none" w="med" len="med"/>
            </a:ln>
            <a:effectLst>
              <a:outerShdw blurRad="50800" dist="38100" dir="13500000" algn="br" rotWithShape="0">
                <a:prstClr val="black">
                  <a:alpha val="40000"/>
                </a:prstClr>
              </a:outerShdw>
            </a:effectLst>
          </p:spPr>
          <p:txBody>
            <a:bodyPr vert="horz" wrap="square" lIns="49852" tIns="24925" rIns="49852" bIns="24925" numCol="1" rtlCol="0" anchor="ctr" anchorCtr="0" compatLnSpc="1">
              <a:prstTxWarp prst="textNoShape">
                <a:avLst/>
              </a:prstTxWarp>
              <a:noAutofit/>
            </a:bodyPr>
            <a:lstStyle/>
            <a:p>
              <a:pPr algn="ctr" defTabSz="672913"/>
              <a:r>
                <a:rPr lang="en-US" altLang="zh-CN" sz="1200" b="1" dirty="0" smtClean="0">
                  <a:solidFill>
                    <a:schemeClr val="bg1"/>
                  </a:solidFill>
                  <a:latin typeface="微软雅黑" panose="020B0503020204020204" pitchFamily="34" charset="-122"/>
                  <a:ea typeface="微软雅黑" panose="020B0503020204020204" pitchFamily="34" charset="-122"/>
                </a:rPr>
                <a:t>VM</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166" name="矩形 165"/>
            <p:cNvSpPr/>
            <p:nvPr/>
          </p:nvSpPr>
          <p:spPr bwMode="auto">
            <a:xfrm>
              <a:off x="3351099" y="2404329"/>
              <a:ext cx="379795" cy="220372"/>
            </a:xfrm>
            <a:prstGeom prst="rect">
              <a:avLst/>
            </a:prstGeom>
            <a:solidFill>
              <a:srgbClr val="00CC00"/>
            </a:solidFill>
            <a:ln w="9525" cap="flat" cmpd="sng" algn="ctr">
              <a:noFill/>
              <a:prstDash val="solid"/>
              <a:round/>
              <a:headEnd type="none" w="med" len="med"/>
              <a:tailEnd type="none" w="med" len="med"/>
            </a:ln>
            <a:effectLst>
              <a:outerShdw blurRad="50800" dist="38100" dir="13500000" algn="br" rotWithShape="0">
                <a:prstClr val="black">
                  <a:alpha val="40000"/>
                </a:prstClr>
              </a:outerShdw>
            </a:effectLst>
          </p:spPr>
          <p:txBody>
            <a:bodyPr vert="horz" wrap="square" lIns="49852" tIns="24925" rIns="49852" bIns="24925" numCol="1" rtlCol="0" anchor="ctr" anchorCtr="0" compatLnSpc="1">
              <a:prstTxWarp prst="textNoShape">
                <a:avLst/>
              </a:prstTxWarp>
              <a:noAutofit/>
            </a:bodyPr>
            <a:lstStyle/>
            <a:p>
              <a:pPr algn="ctr" defTabSz="672913"/>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167" name="矩形 166"/>
            <p:cNvSpPr/>
            <p:nvPr/>
          </p:nvSpPr>
          <p:spPr bwMode="auto">
            <a:xfrm>
              <a:off x="3420137" y="2447987"/>
              <a:ext cx="379795" cy="220372"/>
            </a:xfrm>
            <a:prstGeom prst="rect">
              <a:avLst/>
            </a:prstGeom>
            <a:solidFill>
              <a:srgbClr val="00CC00"/>
            </a:solidFill>
            <a:ln w="9525" cap="flat" cmpd="sng" algn="ctr">
              <a:noFill/>
              <a:prstDash val="solid"/>
              <a:round/>
              <a:headEnd type="none" w="med" len="med"/>
              <a:tailEnd type="none" w="med" len="med"/>
            </a:ln>
            <a:effectLst>
              <a:outerShdw blurRad="50800" dist="38100" dir="13500000" algn="br" rotWithShape="0">
                <a:prstClr val="black">
                  <a:alpha val="40000"/>
                </a:prstClr>
              </a:outerShdw>
            </a:effectLst>
          </p:spPr>
          <p:txBody>
            <a:bodyPr vert="horz" wrap="square" lIns="49852" tIns="24925" rIns="49852" bIns="24925" numCol="1" rtlCol="0" anchor="ctr" anchorCtr="0" compatLnSpc="1">
              <a:prstTxWarp prst="textNoShape">
                <a:avLst/>
              </a:prstTxWarp>
              <a:noAutofit/>
            </a:bodyPr>
            <a:lstStyle/>
            <a:p>
              <a:pPr algn="ctr" defTabSz="672913"/>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168" name="矩形 167"/>
            <p:cNvSpPr/>
            <p:nvPr/>
          </p:nvSpPr>
          <p:spPr bwMode="auto">
            <a:xfrm>
              <a:off x="3482033" y="2514515"/>
              <a:ext cx="379795" cy="220372"/>
            </a:xfrm>
            <a:prstGeom prst="rect">
              <a:avLst/>
            </a:prstGeom>
            <a:solidFill>
              <a:srgbClr val="00CC00"/>
            </a:solidFill>
            <a:ln w="9525" cap="flat" cmpd="sng" algn="ctr">
              <a:noFill/>
              <a:prstDash val="solid"/>
              <a:round/>
              <a:headEnd type="none" w="med" len="med"/>
              <a:tailEnd type="none" w="med" len="med"/>
            </a:ln>
            <a:effectLst>
              <a:outerShdw blurRad="50800" dist="38100" dir="13500000" algn="br" rotWithShape="0">
                <a:prstClr val="black">
                  <a:alpha val="40000"/>
                </a:prstClr>
              </a:outerShdw>
            </a:effectLst>
          </p:spPr>
          <p:txBody>
            <a:bodyPr vert="horz" wrap="square" lIns="49852" tIns="24925" rIns="49852" bIns="24925" numCol="1" rtlCol="0" anchor="ctr" anchorCtr="0" compatLnSpc="1">
              <a:prstTxWarp prst="textNoShape">
                <a:avLst/>
              </a:prstTxWarp>
              <a:noAutofit/>
            </a:bodyPr>
            <a:lstStyle/>
            <a:p>
              <a:pPr algn="ctr" defTabSz="672913"/>
              <a:r>
                <a:rPr lang="en-US" altLang="zh-CN" sz="1200" b="1" dirty="0" smtClean="0">
                  <a:solidFill>
                    <a:schemeClr val="bg1"/>
                  </a:solidFill>
                  <a:latin typeface="微软雅黑" panose="020B0503020204020204" pitchFamily="34" charset="-122"/>
                  <a:ea typeface="微软雅黑" panose="020B0503020204020204" pitchFamily="34" charset="-122"/>
                </a:rPr>
                <a:t>VM</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169" name="矩形 168"/>
            <p:cNvSpPr/>
            <p:nvPr/>
          </p:nvSpPr>
          <p:spPr bwMode="auto">
            <a:xfrm>
              <a:off x="2867818" y="2404329"/>
              <a:ext cx="379795" cy="220372"/>
            </a:xfrm>
            <a:prstGeom prst="rect">
              <a:avLst/>
            </a:prstGeom>
            <a:solidFill>
              <a:srgbClr val="00CC00"/>
            </a:solidFill>
            <a:ln w="9525" cap="flat" cmpd="sng" algn="ctr">
              <a:noFill/>
              <a:prstDash val="solid"/>
              <a:round/>
              <a:headEnd type="none" w="med" len="med"/>
              <a:tailEnd type="none" w="med" len="med"/>
            </a:ln>
            <a:effectLst>
              <a:outerShdw blurRad="50800" dist="38100" dir="13500000" algn="br" rotWithShape="0">
                <a:prstClr val="black">
                  <a:alpha val="40000"/>
                </a:prstClr>
              </a:outerShdw>
            </a:effectLst>
          </p:spPr>
          <p:txBody>
            <a:bodyPr vert="horz" wrap="square" lIns="49852" tIns="24925" rIns="49852" bIns="24925" numCol="1" rtlCol="0" anchor="ctr" anchorCtr="0" compatLnSpc="1">
              <a:prstTxWarp prst="textNoShape">
                <a:avLst/>
              </a:prstTxWarp>
              <a:noAutofit/>
            </a:bodyPr>
            <a:lstStyle/>
            <a:p>
              <a:pPr algn="ctr" defTabSz="672913"/>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170" name="矩形 169"/>
            <p:cNvSpPr/>
            <p:nvPr/>
          </p:nvSpPr>
          <p:spPr bwMode="auto">
            <a:xfrm>
              <a:off x="2936856" y="2447987"/>
              <a:ext cx="379795" cy="220372"/>
            </a:xfrm>
            <a:prstGeom prst="rect">
              <a:avLst/>
            </a:prstGeom>
            <a:solidFill>
              <a:srgbClr val="00CC00"/>
            </a:solidFill>
            <a:ln w="9525" cap="flat" cmpd="sng" algn="ctr">
              <a:noFill/>
              <a:prstDash val="solid"/>
              <a:round/>
              <a:headEnd type="none" w="med" len="med"/>
              <a:tailEnd type="none" w="med" len="med"/>
            </a:ln>
            <a:effectLst>
              <a:outerShdw blurRad="50800" dist="38100" dir="13500000" algn="br" rotWithShape="0">
                <a:prstClr val="black">
                  <a:alpha val="40000"/>
                </a:prstClr>
              </a:outerShdw>
            </a:effectLst>
          </p:spPr>
          <p:txBody>
            <a:bodyPr vert="horz" wrap="square" lIns="49852" tIns="24925" rIns="49852" bIns="24925" numCol="1" rtlCol="0" anchor="ctr" anchorCtr="0" compatLnSpc="1">
              <a:prstTxWarp prst="textNoShape">
                <a:avLst/>
              </a:prstTxWarp>
              <a:noAutofit/>
            </a:bodyPr>
            <a:lstStyle/>
            <a:p>
              <a:pPr algn="ctr" defTabSz="672913"/>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171" name="矩形 170"/>
            <p:cNvSpPr/>
            <p:nvPr/>
          </p:nvSpPr>
          <p:spPr bwMode="auto">
            <a:xfrm>
              <a:off x="2998752" y="2514515"/>
              <a:ext cx="379795" cy="220372"/>
            </a:xfrm>
            <a:prstGeom prst="rect">
              <a:avLst/>
            </a:prstGeom>
            <a:solidFill>
              <a:srgbClr val="00CC00"/>
            </a:solidFill>
            <a:ln w="9525" cap="flat" cmpd="sng" algn="ctr">
              <a:noFill/>
              <a:prstDash val="solid"/>
              <a:round/>
              <a:headEnd type="none" w="med" len="med"/>
              <a:tailEnd type="none" w="med" len="med"/>
            </a:ln>
            <a:effectLst>
              <a:outerShdw blurRad="50800" dist="38100" dir="13500000" algn="br" rotWithShape="0">
                <a:prstClr val="black">
                  <a:alpha val="40000"/>
                </a:prstClr>
              </a:outerShdw>
            </a:effectLst>
          </p:spPr>
          <p:txBody>
            <a:bodyPr vert="horz" wrap="square" lIns="49852" tIns="24925" rIns="49852" bIns="24925" numCol="1" rtlCol="0" anchor="ctr" anchorCtr="0" compatLnSpc="1">
              <a:prstTxWarp prst="textNoShape">
                <a:avLst/>
              </a:prstTxWarp>
              <a:noAutofit/>
            </a:bodyPr>
            <a:lstStyle/>
            <a:p>
              <a:pPr algn="ctr" defTabSz="672913"/>
              <a:r>
                <a:rPr lang="en-US" altLang="zh-CN" sz="1200" b="1" dirty="0" smtClean="0">
                  <a:solidFill>
                    <a:schemeClr val="bg1"/>
                  </a:solidFill>
                  <a:latin typeface="微软雅黑" panose="020B0503020204020204" pitchFamily="34" charset="-122"/>
                  <a:ea typeface="微软雅黑" panose="020B0503020204020204" pitchFamily="34" charset="-122"/>
                </a:rPr>
                <a:t>VM</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172" name="圆柱形 171"/>
            <p:cNvSpPr/>
            <p:nvPr/>
          </p:nvSpPr>
          <p:spPr bwMode="auto">
            <a:xfrm>
              <a:off x="3832100" y="2993740"/>
              <a:ext cx="378333" cy="220373"/>
            </a:xfrm>
            <a:prstGeom prst="can">
              <a:avLst/>
            </a:prstGeom>
            <a:solidFill>
              <a:srgbClr val="7030A0"/>
            </a:solidFill>
            <a:ln>
              <a:noFill/>
            </a:ln>
            <a:effectLst>
              <a:outerShdw blurRad="50800" dist="38100" dir="13500000" algn="br" rotWithShape="0">
                <a:prstClr val="black">
                  <a:alpha val="40000"/>
                </a:prstClr>
              </a:outerShdw>
            </a:effectLst>
            <a:extLst/>
          </p:spPr>
          <p:txBody>
            <a:bodyPr vert="horz" wrap="square" lIns="91416" tIns="45708" rIns="91416" bIns="45708" numCol="1" rtlCol="0" anchor="t" anchorCtr="0" compatLnSpc="1">
              <a:prstTxWarp prst="textNoShape">
                <a:avLst/>
              </a:prstTxWarp>
            </a:bodyPr>
            <a:lstStyle/>
            <a:p>
              <a:pPr defTabSz="1219088" fontAlgn="base">
                <a:buClr>
                  <a:srgbClr val="CC9900"/>
                </a:buClr>
                <a:buFont typeface="Wingdings" pitchFamily="2" charset="2"/>
                <a:buChar char="n"/>
              </a:pPr>
              <a:endParaRPr lang="en-US" altLang="zh-CN" dirty="0">
                <a:latin typeface="微软雅黑" panose="020B0503020204020204" pitchFamily="34" charset="-122"/>
                <a:ea typeface="微软雅黑" panose="020B0503020204020204" pitchFamily="34" charset="-122"/>
              </a:endParaRPr>
            </a:p>
          </p:txBody>
        </p:sp>
        <p:sp>
          <p:nvSpPr>
            <p:cNvPr id="173" name="圆柱形 172"/>
            <p:cNvSpPr/>
            <p:nvPr/>
          </p:nvSpPr>
          <p:spPr bwMode="auto">
            <a:xfrm>
              <a:off x="3901501" y="3069985"/>
              <a:ext cx="378333" cy="220373"/>
            </a:xfrm>
            <a:prstGeom prst="can">
              <a:avLst/>
            </a:prstGeom>
            <a:solidFill>
              <a:srgbClr val="7030A0"/>
            </a:solidFill>
            <a:ln>
              <a:noFill/>
            </a:ln>
            <a:effectLst>
              <a:outerShdw blurRad="50800" dist="38100" dir="13500000" algn="br" rotWithShape="0">
                <a:prstClr val="black">
                  <a:alpha val="40000"/>
                </a:prstClr>
              </a:outerShdw>
            </a:effectLst>
            <a:extLst/>
          </p:spPr>
          <p:txBody>
            <a:bodyPr vert="horz" wrap="square" lIns="91416" tIns="45708" rIns="91416" bIns="45708" numCol="1" rtlCol="0" anchor="t" anchorCtr="0" compatLnSpc="1">
              <a:prstTxWarp prst="textNoShape">
                <a:avLst/>
              </a:prstTxWarp>
            </a:bodyPr>
            <a:lstStyle/>
            <a:p>
              <a:pPr defTabSz="1219088" fontAlgn="base">
                <a:buClr>
                  <a:srgbClr val="CC9900"/>
                </a:buClr>
                <a:buFont typeface="Wingdings" pitchFamily="2" charset="2"/>
                <a:buChar char="n"/>
              </a:pPr>
              <a:endParaRPr lang="en-US" altLang="zh-CN" dirty="0">
                <a:latin typeface="微软雅黑" panose="020B0503020204020204" pitchFamily="34" charset="-122"/>
                <a:ea typeface="微软雅黑" panose="020B0503020204020204" pitchFamily="34" charset="-122"/>
              </a:endParaRPr>
            </a:p>
          </p:txBody>
        </p:sp>
        <p:sp>
          <p:nvSpPr>
            <p:cNvPr id="174" name="圆柱形 173"/>
            <p:cNvSpPr/>
            <p:nvPr/>
          </p:nvSpPr>
          <p:spPr bwMode="auto">
            <a:xfrm>
              <a:off x="3964067" y="3147723"/>
              <a:ext cx="378333" cy="220373"/>
            </a:xfrm>
            <a:prstGeom prst="can">
              <a:avLst/>
            </a:prstGeom>
            <a:solidFill>
              <a:srgbClr val="7030A0"/>
            </a:solidFill>
            <a:ln>
              <a:noFill/>
            </a:ln>
            <a:effectLst>
              <a:outerShdw blurRad="50800" dist="38100" dir="13500000" algn="br" rotWithShape="0">
                <a:prstClr val="black">
                  <a:alpha val="40000"/>
                </a:prstClr>
              </a:outerShdw>
            </a:effectLst>
            <a:extLst/>
          </p:spPr>
          <p:txBody>
            <a:bodyPr vert="horz" wrap="square" lIns="91416" tIns="45708" rIns="91416" bIns="45708" numCol="1" rtlCol="0" anchor="t" anchorCtr="0" compatLnSpc="1">
              <a:prstTxWarp prst="textNoShape">
                <a:avLst/>
              </a:prstTxWarp>
            </a:bodyPr>
            <a:lstStyle/>
            <a:p>
              <a:pPr defTabSz="1219088" fontAlgn="base">
                <a:buClr>
                  <a:srgbClr val="CC9900"/>
                </a:buClr>
                <a:buFont typeface="Wingdings" pitchFamily="2" charset="2"/>
                <a:buChar char="n"/>
              </a:pPr>
              <a:endParaRPr lang="en-US" altLang="zh-CN" dirty="0">
                <a:latin typeface="微软雅黑" panose="020B0503020204020204" pitchFamily="34" charset="-122"/>
                <a:ea typeface="微软雅黑" panose="020B0503020204020204" pitchFamily="34" charset="-122"/>
              </a:endParaRPr>
            </a:p>
          </p:txBody>
        </p:sp>
        <p:sp>
          <p:nvSpPr>
            <p:cNvPr id="175" name="圆柱形 174"/>
            <p:cNvSpPr/>
            <p:nvPr/>
          </p:nvSpPr>
          <p:spPr bwMode="auto">
            <a:xfrm>
              <a:off x="3356500" y="2984894"/>
              <a:ext cx="378333" cy="220373"/>
            </a:xfrm>
            <a:prstGeom prst="can">
              <a:avLst/>
            </a:prstGeom>
            <a:solidFill>
              <a:srgbClr val="7030A0"/>
            </a:solidFill>
            <a:ln>
              <a:noFill/>
            </a:ln>
            <a:effectLst>
              <a:outerShdw blurRad="50800" dist="38100" dir="13500000" algn="br" rotWithShape="0">
                <a:prstClr val="black">
                  <a:alpha val="40000"/>
                </a:prstClr>
              </a:outerShdw>
            </a:effectLst>
            <a:extLst/>
          </p:spPr>
          <p:txBody>
            <a:bodyPr vert="horz" wrap="square" lIns="91416" tIns="45708" rIns="91416" bIns="45708" numCol="1" rtlCol="0" anchor="t" anchorCtr="0" compatLnSpc="1">
              <a:prstTxWarp prst="textNoShape">
                <a:avLst/>
              </a:prstTxWarp>
            </a:bodyPr>
            <a:lstStyle/>
            <a:p>
              <a:pPr defTabSz="1219088" fontAlgn="base">
                <a:buClr>
                  <a:srgbClr val="CC9900"/>
                </a:buClr>
                <a:buFont typeface="Wingdings" pitchFamily="2" charset="2"/>
                <a:buChar char="n"/>
              </a:pPr>
              <a:endParaRPr lang="en-US" altLang="zh-CN" dirty="0">
                <a:latin typeface="微软雅黑" panose="020B0503020204020204" pitchFamily="34" charset="-122"/>
                <a:ea typeface="微软雅黑" panose="020B0503020204020204" pitchFamily="34" charset="-122"/>
              </a:endParaRPr>
            </a:p>
          </p:txBody>
        </p:sp>
        <p:sp>
          <p:nvSpPr>
            <p:cNvPr id="176" name="圆柱形 175"/>
            <p:cNvSpPr/>
            <p:nvPr/>
          </p:nvSpPr>
          <p:spPr bwMode="auto">
            <a:xfrm>
              <a:off x="3425901" y="3061139"/>
              <a:ext cx="378333" cy="220373"/>
            </a:xfrm>
            <a:prstGeom prst="can">
              <a:avLst/>
            </a:prstGeom>
            <a:solidFill>
              <a:srgbClr val="7030A0"/>
            </a:solidFill>
            <a:ln>
              <a:noFill/>
            </a:ln>
            <a:effectLst>
              <a:outerShdw blurRad="50800" dist="38100" dir="13500000" algn="br" rotWithShape="0">
                <a:prstClr val="black">
                  <a:alpha val="40000"/>
                </a:prstClr>
              </a:outerShdw>
            </a:effectLst>
            <a:extLst/>
          </p:spPr>
          <p:txBody>
            <a:bodyPr vert="horz" wrap="square" lIns="91416" tIns="45708" rIns="91416" bIns="45708" numCol="1" rtlCol="0" anchor="t" anchorCtr="0" compatLnSpc="1">
              <a:prstTxWarp prst="textNoShape">
                <a:avLst/>
              </a:prstTxWarp>
            </a:bodyPr>
            <a:lstStyle/>
            <a:p>
              <a:pPr defTabSz="1219088" fontAlgn="base">
                <a:buClr>
                  <a:srgbClr val="CC9900"/>
                </a:buClr>
                <a:buFont typeface="Wingdings" pitchFamily="2" charset="2"/>
                <a:buChar char="n"/>
              </a:pPr>
              <a:endParaRPr lang="en-US" altLang="zh-CN" dirty="0">
                <a:latin typeface="微软雅黑" panose="020B0503020204020204" pitchFamily="34" charset="-122"/>
                <a:ea typeface="微软雅黑" panose="020B0503020204020204" pitchFamily="34" charset="-122"/>
              </a:endParaRPr>
            </a:p>
          </p:txBody>
        </p:sp>
        <p:sp>
          <p:nvSpPr>
            <p:cNvPr id="177" name="圆柱形 176"/>
            <p:cNvSpPr/>
            <p:nvPr/>
          </p:nvSpPr>
          <p:spPr bwMode="auto">
            <a:xfrm>
              <a:off x="3488467" y="3138877"/>
              <a:ext cx="378333" cy="220373"/>
            </a:xfrm>
            <a:prstGeom prst="can">
              <a:avLst/>
            </a:prstGeom>
            <a:solidFill>
              <a:srgbClr val="7030A0"/>
            </a:solidFill>
            <a:ln>
              <a:noFill/>
            </a:ln>
            <a:effectLst>
              <a:outerShdw blurRad="50800" dist="38100" dir="13500000" algn="br" rotWithShape="0">
                <a:prstClr val="black">
                  <a:alpha val="40000"/>
                </a:prstClr>
              </a:outerShdw>
            </a:effectLst>
            <a:extLst/>
          </p:spPr>
          <p:txBody>
            <a:bodyPr vert="horz" wrap="square" lIns="91416" tIns="45708" rIns="91416" bIns="45708" numCol="1" rtlCol="0" anchor="t" anchorCtr="0" compatLnSpc="1">
              <a:prstTxWarp prst="textNoShape">
                <a:avLst/>
              </a:prstTxWarp>
            </a:bodyPr>
            <a:lstStyle/>
            <a:p>
              <a:pPr defTabSz="1219088" fontAlgn="base">
                <a:buClr>
                  <a:srgbClr val="CC9900"/>
                </a:buClr>
                <a:buFont typeface="Wingdings" pitchFamily="2" charset="2"/>
                <a:buChar char="n"/>
              </a:pPr>
              <a:endParaRPr lang="en-US" altLang="zh-CN" dirty="0">
                <a:latin typeface="微软雅黑" panose="020B0503020204020204" pitchFamily="34" charset="-122"/>
                <a:ea typeface="微软雅黑" panose="020B0503020204020204" pitchFamily="34" charset="-122"/>
              </a:endParaRPr>
            </a:p>
          </p:txBody>
        </p:sp>
        <p:sp>
          <p:nvSpPr>
            <p:cNvPr id="178" name="圆柱形 177"/>
            <p:cNvSpPr/>
            <p:nvPr/>
          </p:nvSpPr>
          <p:spPr bwMode="auto">
            <a:xfrm>
              <a:off x="2867988" y="2971421"/>
              <a:ext cx="378333" cy="220373"/>
            </a:xfrm>
            <a:prstGeom prst="can">
              <a:avLst/>
            </a:prstGeom>
            <a:solidFill>
              <a:srgbClr val="7030A0"/>
            </a:solidFill>
            <a:ln>
              <a:noFill/>
            </a:ln>
            <a:effectLst>
              <a:outerShdw blurRad="50800" dist="38100" dir="13500000" algn="br" rotWithShape="0">
                <a:prstClr val="black">
                  <a:alpha val="40000"/>
                </a:prstClr>
              </a:outerShdw>
            </a:effectLst>
            <a:extLst/>
          </p:spPr>
          <p:txBody>
            <a:bodyPr vert="horz" wrap="square" lIns="91416" tIns="45708" rIns="91416" bIns="45708" numCol="1" rtlCol="0" anchor="t" anchorCtr="0" compatLnSpc="1">
              <a:prstTxWarp prst="textNoShape">
                <a:avLst/>
              </a:prstTxWarp>
            </a:bodyPr>
            <a:lstStyle/>
            <a:p>
              <a:pPr defTabSz="1219088" fontAlgn="base">
                <a:buClr>
                  <a:srgbClr val="CC9900"/>
                </a:buClr>
                <a:buFont typeface="Wingdings" pitchFamily="2" charset="2"/>
                <a:buChar char="n"/>
              </a:pPr>
              <a:endParaRPr lang="en-US" altLang="zh-CN" dirty="0">
                <a:latin typeface="微软雅黑" panose="020B0503020204020204" pitchFamily="34" charset="-122"/>
                <a:ea typeface="微软雅黑" panose="020B0503020204020204" pitchFamily="34" charset="-122"/>
              </a:endParaRPr>
            </a:p>
          </p:txBody>
        </p:sp>
        <p:sp>
          <p:nvSpPr>
            <p:cNvPr id="179" name="圆柱形 178"/>
            <p:cNvSpPr/>
            <p:nvPr/>
          </p:nvSpPr>
          <p:spPr bwMode="auto">
            <a:xfrm>
              <a:off x="2937389" y="3047666"/>
              <a:ext cx="378333" cy="220373"/>
            </a:xfrm>
            <a:prstGeom prst="can">
              <a:avLst/>
            </a:prstGeom>
            <a:solidFill>
              <a:srgbClr val="7030A0"/>
            </a:solidFill>
            <a:ln>
              <a:noFill/>
            </a:ln>
            <a:effectLst>
              <a:outerShdw blurRad="50800" dist="38100" dir="13500000" algn="br" rotWithShape="0">
                <a:prstClr val="black">
                  <a:alpha val="40000"/>
                </a:prstClr>
              </a:outerShdw>
            </a:effectLst>
            <a:extLst/>
          </p:spPr>
          <p:txBody>
            <a:bodyPr vert="horz" wrap="square" lIns="91416" tIns="45708" rIns="91416" bIns="45708" numCol="1" rtlCol="0" anchor="t" anchorCtr="0" compatLnSpc="1">
              <a:prstTxWarp prst="textNoShape">
                <a:avLst/>
              </a:prstTxWarp>
            </a:bodyPr>
            <a:lstStyle/>
            <a:p>
              <a:pPr defTabSz="1219088" fontAlgn="base">
                <a:buClr>
                  <a:srgbClr val="CC9900"/>
                </a:buClr>
                <a:buFont typeface="Wingdings" pitchFamily="2" charset="2"/>
                <a:buChar char="n"/>
              </a:pPr>
              <a:endParaRPr lang="en-US" altLang="zh-CN" dirty="0">
                <a:latin typeface="微软雅黑" panose="020B0503020204020204" pitchFamily="34" charset="-122"/>
                <a:ea typeface="微软雅黑" panose="020B0503020204020204" pitchFamily="34" charset="-122"/>
              </a:endParaRPr>
            </a:p>
          </p:txBody>
        </p:sp>
        <p:sp>
          <p:nvSpPr>
            <p:cNvPr id="180" name="圆柱形 179"/>
            <p:cNvSpPr/>
            <p:nvPr/>
          </p:nvSpPr>
          <p:spPr bwMode="auto">
            <a:xfrm>
              <a:off x="2999955" y="3125404"/>
              <a:ext cx="378333" cy="220373"/>
            </a:xfrm>
            <a:prstGeom prst="can">
              <a:avLst/>
            </a:prstGeom>
            <a:solidFill>
              <a:srgbClr val="7030A0"/>
            </a:solidFill>
            <a:ln>
              <a:noFill/>
            </a:ln>
            <a:effectLst>
              <a:outerShdw blurRad="50800" dist="38100" dir="13500000" algn="br" rotWithShape="0">
                <a:prstClr val="black">
                  <a:alpha val="40000"/>
                </a:prstClr>
              </a:outerShdw>
            </a:effectLst>
            <a:extLst/>
          </p:spPr>
          <p:txBody>
            <a:bodyPr vert="horz" wrap="square" lIns="91416" tIns="45708" rIns="91416" bIns="45708" numCol="1" rtlCol="0" anchor="t" anchorCtr="0" compatLnSpc="1">
              <a:prstTxWarp prst="textNoShape">
                <a:avLst/>
              </a:prstTxWarp>
            </a:bodyPr>
            <a:lstStyle/>
            <a:p>
              <a:pPr defTabSz="1219088" fontAlgn="base">
                <a:buClr>
                  <a:srgbClr val="CC9900"/>
                </a:buClr>
                <a:buFont typeface="Wingdings" pitchFamily="2" charset="2"/>
                <a:buChar char="n"/>
              </a:pPr>
              <a:endParaRPr lang="en-US" altLang="zh-CN" dirty="0">
                <a:latin typeface="微软雅黑" panose="020B0503020204020204" pitchFamily="34" charset="-122"/>
                <a:ea typeface="微软雅黑" panose="020B0503020204020204" pitchFamily="34" charset="-122"/>
              </a:endParaRPr>
            </a:p>
          </p:txBody>
        </p:sp>
        <p:sp>
          <p:nvSpPr>
            <p:cNvPr id="204" name="矩形 203"/>
            <p:cNvSpPr/>
            <p:nvPr/>
          </p:nvSpPr>
          <p:spPr bwMode="auto">
            <a:xfrm>
              <a:off x="2810301" y="1264920"/>
              <a:ext cx="472649" cy="2141452"/>
            </a:xfrm>
            <a:prstGeom prst="rect">
              <a:avLst/>
            </a:prstGeom>
            <a:solidFill>
              <a:srgbClr val="FFAE0D">
                <a:alpha val="30196"/>
              </a:srgbClr>
            </a:solidFill>
            <a:ln w="12700">
              <a:noFill/>
              <a:prstDash val="dash"/>
            </a:ln>
            <a:effectLst/>
            <a:extLst/>
          </p:spPr>
          <p:style>
            <a:lnRef idx="2">
              <a:schemeClr val="dk1"/>
            </a:lnRef>
            <a:fillRef idx="1">
              <a:schemeClr val="lt1"/>
            </a:fillRef>
            <a:effectRef idx="0">
              <a:schemeClr val="dk1"/>
            </a:effectRef>
            <a:fontRef idx="minor">
              <a:schemeClr val="dk1"/>
            </a:fontRef>
          </p:style>
          <p:txBody>
            <a:bodyPr vert="horz" wrap="square" lIns="68544" tIns="34272" rIns="68544" bIns="34272" numCol="1" rtlCol="0" anchor="ctr" anchorCtr="0" compatLnSpc="1">
              <a:prstTxWarp prst="textNoShape">
                <a:avLst/>
              </a:prstTxWarp>
            </a:bodyPr>
            <a:lstStyle/>
            <a:p>
              <a:pPr marL="122756" defTabSz="914042">
                <a:buClr>
                  <a:srgbClr val="CC9900"/>
                </a:buClr>
              </a:pPr>
              <a:endParaRPr lang="en-US" altLang="zh-CN" sz="1500" dirty="0">
                <a:solidFill>
                  <a:srgbClr val="000000"/>
                </a:solidFill>
                <a:latin typeface="微软雅黑" panose="020B0503020204020204" pitchFamily="34" charset="-122"/>
                <a:ea typeface="微软雅黑" panose="020B0503020204020204" pitchFamily="34" charset="-122"/>
              </a:endParaRPr>
            </a:p>
          </p:txBody>
        </p:sp>
        <p:sp>
          <p:nvSpPr>
            <p:cNvPr id="205" name="矩形 204"/>
            <p:cNvSpPr/>
            <p:nvPr/>
          </p:nvSpPr>
          <p:spPr bwMode="auto">
            <a:xfrm>
              <a:off x="3364969" y="1258658"/>
              <a:ext cx="468279" cy="2146009"/>
            </a:xfrm>
            <a:prstGeom prst="rect">
              <a:avLst/>
            </a:prstGeom>
            <a:solidFill>
              <a:srgbClr val="C00000">
                <a:alpha val="30196"/>
              </a:srgbClr>
            </a:solidFill>
            <a:ln w="12700">
              <a:noFill/>
              <a:prstDash val="dash"/>
            </a:ln>
            <a:effectLst/>
            <a:extLst/>
          </p:spPr>
          <p:style>
            <a:lnRef idx="2">
              <a:schemeClr val="dk1"/>
            </a:lnRef>
            <a:fillRef idx="1">
              <a:schemeClr val="lt1"/>
            </a:fillRef>
            <a:effectRef idx="0">
              <a:schemeClr val="dk1"/>
            </a:effectRef>
            <a:fontRef idx="minor">
              <a:schemeClr val="dk1"/>
            </a:fontRef>
          </p:style>
          <p:txBody>
            <a:bodyPr vert="horz" wrap="square" lIns="68544" tIns="34272" rIns="68544" bIns="34272" numCol="1" rtlCol="0" anchor="ctr" anchorCtr="0" compatLnSpc="1">
              <a:prstTxWarp prst="textNoShape">
                <a:avLst/>
              </a:prstTxWarp>
            </a:bodyPr>
            <a:lstStyle/>
            <a:p>
              <a:pPr marL="122756" defTabSz="914042">
                <a:buClr>
                  <a:srgbClr val="CC9900"/>
                </a:buClr>
              </a:pPr>
              <a:endParaRPr lang="en-US" altLang="zh-CN" sz="1500" dirty="0">
                <a:solidFill>
                  <a:srgbClr val="000000"/>
                </a:solidFill>
                <a:latin typeface="微软雅黑" panose="020B0503020204020204" pitchFamily="34" charset="-122"/>
                <a:ea typeface="微软雅黑" panose="020B0503020204020204" pitchFamily="34" charset="-122"/>
              </a:endParaRPr>
            </a:p>
          </p:txBody>
        </p:sp>
        <p:sp>
          <p:nvSpPr>
            <p:cNvPr id="206" name="矩形 205"/>
            <p:cNvSpPr/>
            <p:nvPr/>
          </p:nvSpPr>
          <p:spPr bwMode="auto">
            <a:xfrm>
              <a:off x="3893303" y="1258659"/>
              <a:ext cx="470047" cy="2146008"/>
            </a:xfrm>
            <a:prstGeom prst="rect">
              <a:avLst/>
            </a:prstGeom>
            <a:solidFill>
              <a:srgbClr val="92D050">
                <a:alpha val="30196"/>
              </a:srgbClr>
            </a:solidFill>
            <a:ln w="12700">
              <a:noFill/>
              <a:prstDash val="dash"/>
            </a:ln>
            <a:effectLst/>
            <a:extLst/>
          </p:spPr>
          <p:style>
            <a:lnRef idx="2">
              <a:schemeClr val="dk1"/>
            </a:lnRef>
            <a:fillRef idx="1">
              <a:schemeClr val="lt1"/>
            </a:fillRef>
            <a:effectRef idx="0">
              <a:schemeClr val="dk1"/>
            </a:effectRef>
            <a:fontRef idx="minor">
              <a:schemeClr val="dk1"/>
            </a:fontRef>
          </p:style>
          <p:txBody>
            <a:bodyPr vert="horz" wrap="square" lIns="68544" tIns="34272" rIns="68544" bIns="34272" numCol="1" rtlCol="0" anchor="ctr" anchorCtr="0" compatLnSpc="1">
              <a:prstTxWarp prst="textNoShape">
                <a:avLst/>
              </a:prstTxWarp>
            </a:bodyPr>
            <a:lstStyle/>
            <a:p>
              <a:pPr marL="122756" defTabSz="914042">
                <a:buClr>
                  <a:srgbClr val="CC9900"/>
                </a:buClr>
              </a:pPr>
              <a:endParaRPr lang="en-US" altLang="zh-CN" sz="1500" dirty="0">
                <a:solidFill>
                  <a:srgbClr val="000000"/>
                </a:solidFill>
                <a:latin typeface="微软雅黑" panose="020B0503020204020204" pitchFamily="34" charset="-122"/>
                <a:ea typeface="微软雅黑" panose="020B0503020204020204" pitchFamily="34" charset="-122"/>
              </a:endParaRPr>
            </a:p>
          </p:txBody>
        </p:sp>
      </p:grpSp>
      <p:grpSp>
        <p:nvGrpSpPr>
          <p:cNvPr id="13" name="组合 6"/>
          <p:cNvGrpSpPr/>
          <p:nvPr/>
        </p:nvGrpSpPr>
        <p:grpSpPr>
          <a:xfrm>
            <a:off x="6924092" y="1233488"/>
            <a:ext cx="4452499" cy="3286296"/>
            <a:chOff x="5177082" y="857569"/>
            <a:chExt cx="3331257" cy="2547206"/>
          </a:xfrm>
          <a:effectLst/>
        </p:grpSpPr>
        <p:sp>
          <p:nvSpPr>
            <p:cNvPr id="181" name="矩形 180"/>
            <p:cNvSpPr/>
            <p:nvPr/>
          </p:nvSpPr>
          <p:spPr bwMode="auto">
            <a:xfrm>
              <a:off x="5177082" y="857569"/>
              <a:ext cx="3328845" cy="2547206"/>
            </a:xfrm>
            <a:prstGeom prst="rect">
              <a:avLst/>
            </a:prstGeom>
            <a:solidFill>
              <a:schemeClr val="bg1">
                <a:lumMod val="95000"/>
              </a:schemeClr>
            </a:solidFill>
            <a:ln w="12700">
              <a:noFill/>
            </a:ln>
            <a:effectLst/>
            <a:extLst/>
          </p:spPr>
          <p:style>
            <a:lnRef idx="2">
              <a:schemeClr val="dk1"/>
            </a:lnRef>
            <a:fillRef idx="1">
              <a:schemeClr val="lt1"/>
            </a:fillRef>
            <a:effectRef idx="0">
              <a:schemeClr val="dk1"/>
            </a:effectRef>
            <a:fontRef idx="minor">
              <a:schemeClr val="dk1"/>
            </a:fontRef>
          </p:style>
          <p:txBody>
            <a:bodyPr vert="horz" wrap="square" lIns="68544" tIns="34272" rIns="68544" bIns="34272" numCol="1" rtlCol="0" anchor="t" anchorCtr="0" compatLnSpc="1">
              <a:prstTxWarp prst="textNoShape">
                <a:avLst/>
              </a:prstTxWarp>
            </a:bodyPr>
            <a:lstStyle/>
            <a:p>
              <a:pPr algn="ctr" defTabSz="914042">
                <a:buClr>
                  <a:srgbClr val="CC9900"/>
                </a:buClr>
              </a:pPr>
              <a:r>
                <a:rPr lang="en-US" altLang="zh-CN" sz="1600" b="1" dirty="0" smtClean="0">
                  <a:solidFill>
                    <a:srgbClr val="000000"/>
                  </a:solidFill>
                  <a:latin typeface="微软雅黑" panose="020B0503020204020204" pitchFamily="34" charset="-122"/>
                  <a:ea typeface="微软雅黑" panose="020B0503020204020204" pitchFamily="34" charset="-122"/>
                </a:rPr>
                <a:t>VDC</a:t>
              </a:r>
              <a:endParaRPr lang="en-US" altLang="zh-CN" sz="1600" b="1" dirty="0">
                <a:solidFill>
                  <a:srgbClr val="000000"/>
                </a:solidFill>
                <a:latin typeface="微软雅黑" panose="020B0503020204020204" pitchFamily="34" charset="-122"/>
                <a:ea typeface="微软雅黑" panose="020B0503020204020204" pitchFamily="34" charset="-122"/>
              </a:endParaRPr>
            </a:p>
          </p:txBody>
        </p:sp>
        <p:sp>
          <p:nvSpPr>
            <p:cNvPr id="182" name="矩形 181"/>
            <p:cNvSpPr/>
            <p:nvPr/>
          </p:nvSpPr>
          <p:spPr bwMode="auto">
            <a:xfrm>
              <a:off x="5267774" y="2638009"/>
              <a:ext cx="3164139" cy="721331"/>
            </a:xfrm>
            <a:prstGeom prst="rect">
              <a:avLst/>
            </a:prstGeom>
            <a:solidFill>
              <a:srgbClr val="92D050">
                <a:alpha val="30196"/>
              </a:srgbClr>
            </a:solidFill>
            <a:ln w="12700">
              <a:noFill/>
              <a:prstDash val="dash"/>
            </a:ln>
            <a:effectLst/>
            <a:extLst/>
          </p:spPr>
          <p:style>
            <a:lnRef idx="2">
              <a:schemeClr val="dk1"/>
            </a:lnRef>
            <a:fillRef idx="1">
              <a:schemeClr val="lt1"/>
            </a:fillRef>
            <a:effectRef idx="0">
              <a:schemeClr val="dk1"/>
            </a:effectRef>
            <a:fontRef idx="minor">
              <a:schemeClr val="dk1"/>
            </a:fontRef>
          </p:style>
          <p:txBody>
            <a:bodyPr vert="horz" wrap="square" lIns="68544" tIns="34272" rIns="68544" bIns="34272" numCol="1" rtlCol="0" anchor="ctr" anchorCtr="0" compatLnSpc="1">
              <a:prstTxWarp prst="textNoShape">
                <a:avLst/>
              </a:prstTxWarp>
            </a:bodyPr>
            <a:lstStyle/>
            <a:p>
              <a:pPr marL="122756" defTabSz="914042">
                <a:buClr>
                  <a:srgbClr val="CC9900"/>
                </a:buClr>
              </a:pPr>
              <a:endParaRPr lang="en-US" altLang="zh-CN" sz="1500" b="1" dirty="0">
                <a:solidFill>
                  <a:srgbClr val="000000"/>
                </a:solidFill>
                <a:latin typeface="微软雅黑" panose="020B0503020204020204" pitchFamily="34" charset="-122"/>
                <a:ea typeface="微软雅黑" panose="020B0503020204020204" pitchFamily="34" charset="-122"/>
              </a:endParaRPr>
            </a:p>
          </p:txBody>
        </p:sp>
        <p:sp>
          <p:nvSpPr>
            <p:cNvPr id="183" name="矩形 182"/>
            <p:cNvSpPr/>
            <p:nvPr/>
          </p:nvSpPr>
          <p:spPr bwMode="auto">
            <a:xfrm>
              <a:off x="5267774" y="1882615"/>
              <a:ext cx="3164139" cy="721331"/>
            </a:xfrm>
            <a:prstGeom prst="rect">
              <a:avLst/>
            </a:prstGeom>
            <a:solidFill>
              <a:srgbClr val="C00000">
                <a:alpha val="30196"/>
              </a:srgbClr>
            </a:solidFill>
            <a:ln w="12700">
              <a:noFill/>
              <a:prstDash val="dash"/>
            </a:ln>
            <a:effectLst/>
            <a:extLst/>
          </p:spPr>
          <p:style>
            <a:lnRef idx="2">
              <a:schemeClr val="dk1"/>
            </a:lnRef>
            <a:fillRef idx="1">
              <a:schemeClr val="lt1"/>
            </a:fillRef>
            <a:effectRef idx="0">
              <a:schemeClr val="dk1"/>
            </a:effectRef>
            <a:fontRef idx="minor">
              <a:schemeClr val="dk1"/>
            </a:fontRef>
          </p:style>
          <p:txBody>
            <a:bodyPr vert="horz" wrap="square" lIns="68544" tIns="34272" rIns="68544" bIns="34272" numCol="1" rtlCol="0" anchor="ctr" anchorCtr="0" compatLnSpc="1">
              <a:prstTxWarp prst="textNoShape">
                <a:avLst/>
              </a:prstTxWarp>
            </a:bodyPr>
            <a:lstStyle/>
            <a:p>
              <a:pPr marL="122756" defTabSz="914042">
                <a:buClr>
                  <a:srgbClr val="CC9900"/>
                </a:buClr>
              </a:pPr>
              <a:endParaRPr lang="en-US" altLang="zh-CN" sz="1500" b="1" dirty="0">
                <a:solidFill>
                  <a:srgbClr val="000000"/>
                </a:solidFill>
                <a:latin typeface="微软雅黑" panose="020B0503020204020204" pitchFamily="34" charset="-122"/>
                <a:ea typeface="微软雅黑" panose="020B0503020204020204" pitchFamily="34" charset="-122"/>
              </a:endParaRPr>
            </a:p>
          </p:txBody>
        </p:sp>
        <p:sp>
          <p:nvSpPr>
            <p:cNvPr id="184" name="矩形 183"/>
            <p:cNvSpPr/>
            <p:nvPr/>
          </p:nvSpPr>
          <p:spPr bwMode="auto">
            <a:xfrm>
              <a:off x="5267774" y="1123361"/>
              <a:ext cx="3164139" cy="721331"/>
            </a:xfrm>
            <a:prstGeom prst="rect">
              <a:avLst/>
            </a:prstGeom>
            <a:solidFill>
              <a:srgbClr val="FFAE0D">
                <a:alpha val="30196"/>
              </a:srgbClr>
            </a:solidFill>
            <a:ln w="12700">
              <a:noFill/>
              <a:prstDash val="dash"/>
            </a:ln>
            <a:effectLst/>
            <a:extLst/>
          </p:spPr>
          <p:style>
            <a:lnRef idx="2">
              <a:schemeClr val="dk1"/>
            </a:lnRef>
            <a:fillRef idx="1">
              <a:schemeClr val="lt1"/>
            </a:fillRef>
            <a:effectRef idx="0">
              <a:schemeClr val="dk1"/>
            </a:effectRef>
            <a:fontRef idx="minor">
              <a:schemeClr val="dk1"/>
            </a:fontRef>
          </p:style>
          <p:txBody>
            <a:bodyPr vert="horz" wrap="square" lIns="68544" tIns="34272" rIns="68544" bIns="34272" numCol="1" rtlCol="0" anchor="ctr" anchorCtr="0" compatLnSpc="1">
              <a:prstTxWarp prst="textNoShape">
                <a:avLst/>
              </a:prstTxWarp>
            </a:bodyPr>
            <a:lstStyle/>
            <a:p>
              <a:pPr marL="122756" defTabSz="914042">
                <a:buClr>
                  <a:srgbClr val="CC9900"/>
                </a:buClr>
              </a:pPr>
              <a:endParaRPr lang="en-US" altLang="zh-CN" sz="1500" b="1" dirty="0">
                <a:solidFill>
                  <a:srgbClr val="000000"/>
                </a:solidFill>
                <a:latin typeface="微软雅黑" panose="020B0503020204020204" pitchFamily="34" charset="-122"/>
                <a:ea typeface="微软雅黑" panose="020B0503020204020204" pitchFamily="34" charset="-122"/>
              </a:endParaRPr>
            </a:p>
          </p:txBody>
        </p:sp>
        <p:grpSp>
          <p:nvGrpSpPr>
            <p:cNvPr id="14" name="组合 184"/>
            <p:cNvGrpSpPr/>
            <p:nvPr/>
          </p:nvGrpSpPr>
          <p:grpSpPr>
            <a:xfrm>
              <a:off x="6467842" y="1147708"/>
              <a:ext cx="677003" cy="723358"/>
              <a:chOff x="3664252" y="3954984"/>
              <a:chExt cx="677003" cy="723358"/>
            </a:xfrm>
          </p:grpSpPr>
          <p:pic>
            <p:nvPicPr>
              <p:cNvPr id="186" name="Picture 8" descr="F:\PIC\16：10_PPT_pic\ICOS\Office-Client-Male-Light-icon.png"/>
              <p:cNvPicPr>
                <a:picLocks noChangeAspect="1" noChangeArrowheads="1"/>
              </p:cNvPicPr>
              <p:nvPr/>
            </p:nvPicPr>
            <p:blipFill>
              <a:blip r:embed="rId9" cstate="screen"/>
              <a:srcRect/>
              <a:stretch>
                <a:fillRect/>
              </a:stretch>
            </p:blipFill>
            <p:spPr bwMode="auto">
              <a:xfrm>
                <a:off x="3792758" y="3954984"/>
                <a:ext cx="548497" cy="548498"/>
              </a:xfrm>
              <a:prstGeom prst="rect">
                <a:avLst/>
              </a:prstGeom>
              <a:noFill/>
              <a:ln>
                <a:noFill/>
              </a:ln>
            </p:spPr>
          </p:pic>
          <p:sp>
            <p:nvSpPr>
              <p:cNvPr id="187" name="TextBox 164"/>
              <p:cNvSpPr txBox="1"/>
              <p:nvPr/>
            </p:nvSpPr>
            <p:spPr>
              <a:xfrm>
                <a:off x="3664252" y="4482129"/>
                <a:ext cx="567703" cy="196213"/>
              </a:xfrm>
              <a:prstGeom prst="rect">
                <a:avLst/>
              </a:prstGeom>
              <a:noFill/>
              <a:ln>
                <a:noFill/>
              </a:ln>
            </p:spPr>
            <p:txBody>
              <a:bodyPr wrap="none" rtlCol="0">
                <a:spAutoFit/>
              </a:bodyPr>
              <a:lstStyle/>
              <a:p>
                <a:r>
                  <a:rPr lang="en-US" altLang="zh-CN" sz="1050" dirty="0" smtClean="0">
                    <a:solidFill>
                      <a:srgbClr val="000000"/>
                    </a:solidFill>
                    <a:latin typeface="微软雅黑" panose="020B0503020204020204" pitchFamily="34" charset="-122"/>
                    <a:ea typeface="微软雅黑" panose="020B0503020204020204" pitchFamily="34" charset="-122"/>
                  </a:rPr>
                  <a:t>Tenant A</a:t>
                </a:r>
                <a:endParaRPr lang="en-US" altLang="zh-CN" sz="1050" dirty="0">
                  <a:solidFill>
                    <a:srgbClr val="000000"/>
                  </a:solidFill>
                  <a:latin typeface="微软雅黑" panose="020B0503020204020204" pitchFamily="34" charset="-122"/>
                  <a:ea typeface="微软雅黑" panose="020B0503020204020204" pitchFamily="34" charset="-122"/>
                </a:endParaRPr>
              </a:p>
            </p:txBody>
          </p:sp>
        </p:grpSp>
        <p:grpSp>
          <p:nvGrpSpPr>
            <p:cNvPr id="15" name="组合 187"/>
            <p:cNvGrpSpPr/>
            <p:nvPr/>
          </p:nvGrpSpPr>
          <p:grpSpPr>
            <a:xfrm>
              <a:off x="6458224" y="1902789"/>
              <a:ext cx="657048" cy="724381"/>
              <a:chOff x="4469761" y="3954985"/>
              <a:chExt cx="657048" cy="724381"/>
            </a:xfrm>
          </p:grpSpPr>
          <p:pic>
            <p:nvPicPr>
              <p:cNvPr id="189" name="Picture 9" descr="F:\PIC\16：10_PPT_pic\ICOS\Office-Customer-Female-Light-icon.png"/>
              <p:cNvPicPr>
                <a:picLocks noChangeAspect="1" noChangeArrowheads="1"/>
              </p:cNvPicPr>
              <p:nvPr/>
            </p:nvPicPr>
            <p:blipFill>
              <a:blip r:embed="rId10" cstate="screen"/>
              <a:srcRect/>
              <a:stretch>
                <a:fillRect/>
              </a:stretch>
            </p:blipFill>
            <p:spPr bwMode="auto">
              <a:xfrm>
                <a:off x="4580009" y="3954985"/>
                <a:ext cx="546800" cy="531635"/>
              </a:xfrm>
              <a:prstGeom prst="rect">
                <a:avLst/>
              </a:prstGeom>
              <a:noFill/>
              <a:ln>
                <a:noFill/>
              </a:ln>
            </p:spPr>
          </p:pic>
          <p:sp>
            <p:nvSpPr>
              <p:cNvPr id="190" name="TextBox 165"/>
              <p:cNvSpPr txBox="1"/>
              <p:nvPr/>
            </p:nvSpPr>
            <p:spPr>
              <a:xfrm>
                <a:off x="4469761" y="4483153"/>
                <a:ext cx="567704" cy="196213"/>
              </a:xfrm>
              <a:prstGeom prst="rect">
                <a:avLst/>
              </a:prstGeom>
              <a:noFill/>
              <a:ln>
                <a:noFill/>
              </a:ln>
            </p:spPr>
            <p:txBody>
              <a:bodyPr wrap="none" rtlCol="0">
                <a:spAutoFit/>
              </a:bodyPr>
              <a:lstStyle/>
              <a:p>
                <a:r>
                  <a:rPr lang="en-US" altLang="zh-CN" sz="1050" dirty="0" smtClean="0">
                    <a:solidFill>
                      <a:srgbClr val="000000"/>
                    </a:solidFill>
                    <a:latin typeface="微软雅黑" panose="020B0503020204020204" pitchFamily="34" charset="-122"/>
                    <a:ea typeface="微软雅黑" panose="020B0503020204020204" pitchFamily="34" charset="-122"/>
                  </a:rPr>
                  <a:t>Tenant B</a:t>
                </a:r>
                <a:endParaRPr lang="en-US" altLang="zh-CN" sz="1050" dirty="0">
                  <a:solidFill>
                    <a:srgbClr val="000000"/>
                  </a:solidFill>
                  <a:latin typeface="微软雅黑" panose="020B0503020204020204" pitchFamily="34" charset="-122"/>
                  <a:ea typeface="微软雅黑" panose="020B0503020204020204" pitchFamily="34" charset="-122"/>
                </a:endParaRPr>
              </a:p>
            </p:txBody>
          </p:sp>
        </p:grpSp>
        <p:grpSp>
          <p:nvGrpSpPr>
            <p:cNvPr id="16" name="组合 193"/>
            <p:cNvGrpSpPr/>
            <p:nvPr/>
          </p:nvGrpSpPr>
          <p:grpSpPr>
            <a:xfrm>
              <a:off x="7176192" y="1144262"/>
              <a:ext cx="1260139" cy="728931"/>
              <a:chOff x="8895976" y="1797408"/>
              <a:chExt cx="1680623" cy="972162"/>
            </a:xfrm>
          </p:grpSpPr>
          <p:sp>
            <p:nvSpPr>
              <p:cNvPr id="195" name="TextBox 133"/>
              <p:cNvSpPr txBox="1"/>
              <p:nvPr/>
            </p:nvSpPr>
            <p:spPr>
              <a:xfrm>
                <a:off x="8895976" y="2338559"/>
                <a:ext cx="1680623" cy="431011"/>
              </a:xfrm>
              <a:prstGeom prst="rect">
                <a:avLst/>
              </a:prstGeom>
              <a:noFill/>
              <a:ln>
                <a:noFill/>
              </a:ln>
            </p:spPr>
            <p:txBody>
              <a:bodyPr wrap="square" rtlCol="0">
                <a:spAutoFit/>
              </a:bodyPr>
              <a:lstStyle/>
              <a:p>
                <a:pPr algn="ctr"/>
                <a:r>
                  <a:rPr lang="en-US" altLang="zh-CN" sz="1050" dirty="0" smtClean="0">
                    <a:solidFill>
                      <a:srgbClr val="000000"/>
                    </a:solidFill>
                    <a:latin typeface="微软雅黑" panose="020B0503020204020204" pitchFamily="34" charset="-122"/>
                    <a:ea typeface="微软雅黑" panose="020B0503020204020204" pitchFamily="34" charset="-122"/>
                  </a:rPr>
                  <a:t>Service/Application/</a:t>
                </a:r>
                <a:br>
                  <a:rPr lang="en-US" altLang="zh-CN" sz="1050" dirty="0" smtClean="0">
                    <a:solidFill>
                      <a:srgbClr val="000000"/>
                    </a:solidFill>
                    <a:latin typeface="微软雅黑" panose="020B0503020204020204" pitchFamily="34" charset="-122"/>
                    <a:ea typeface="微软雅黑" panose="020B0503020204020204" pitchFamily="34" charset="-122"/>
                  </a:rPr>
                </a:br>
                <a:r>
                  <a:rPr lang="en-US" altLang="zh-CN" sz="1050" dirty="0" smtClean="0">
                    <a:solidFill>
                      <a:srgbClr val="000000"/>
                    </a:solidFill>
                    <a:latin typeface="微软雅黑" panose="020B0503020204020204" pitchFamily="34" charset="-122"/>
                    <a:ea typeface="微软雅黑" panose="020B0503020204020204" pitchFamily="34" charset="-122"/>
                  </a:rPr>
                  <a:t>Department 1</a:t>
                </a:r>
                <a:endParaRPr lang="en-US" altLang="zh-CN" sz="1050" dirty="0">
                  <a:solidFill>
                    <a:srgbClr val="000000"/>
                  </a:solidFill>
                  <a:latin typeface="微软雅黑" panose="020B0503020204020204" pitchFamily="34" charset="-122"/>
                  <a:ea typeface="微软雅黑" panose="020B0503020204020204" pitchFamily="34" charset="-122"/>
                </a:endParaRPr>
              </a:p>
            </p:txBody>
          </p:sp>
          <p:sp>
            <p:nvSpPr>
              <p:cNvPr id="196" name="Freeform 14"/>
              <p:cNvSpPr>
                <a:spLocks noEditPoints="1"/>
              </p:cNvSpPr>
              <p:nvPr/>
            </p:nvSpPr>
            <p:spPr bwMode="auto">
              <a:xfrm>
                <a:off x="9288313" y="1797408"/>
                <a:ext cx="645672" cy="537693"/>
              </a:xfrm>
              <a:custGeom>
                <a:avLst/>
                <a:gdLst/>
                <a:ahLst/>
                <a:cxnLst>
                  <a:cxn ang="0">
                    <a:pos x="398" y="176"/>
                  </a:cxn>
                  <a:cxn ang="0">
                    <a:pos x="174" y="400"/>
                  </a:cxn>
                  <a:cxn ang="0">
                    <a:pos x="154" y="176"/>
                  </a:cxn>
                  <a:cxn ang="0">
                    <a:pos x="422" y="200"/>
                  </a:cxn>
                  <a:cxn ang="0">
                    <a:pos x="442" y="424"/>
                  </a:cxn>
                  <a:cxn ang="0">
                    <a:pos x="210" y="442"/>
                  </a:cxn>
                  <a:cxn ang="0">
                    <a:pos x="386" y="418"/>
                  </a:cxn>
                  <a:cxn ang="0">
                    <a:pos x="416" y="380"/>
                  </a:cxn>
                  <a:cxn ang="0">
                    <a:pos x="352" y="18"/>
                  </a:cxn>
                  <a:cxn ang="0">
                    <a:pos x="446" y="110"/>
                  </a:cxn>
                  <a:cxn ang="0">
                    <a:pos x="524" y="134"/>
                  </a:cxn>
                  <a:cxn ang="0">
                    <a:pos x="580" y="208"/>
                  </a:cxn>
                  <a:cxn ang="0">
                    <a:pos x="572" y="310"/>
                  </a:cxn>
                  <a:cxn ang="0">
                    <a:pos x="502" y="264"/>
                  </a:cxn>
                  <a:cxn ang="0">
                    <a:pos x="472" y="226"/>
                  </a:cxn>
                  <a:cxn ang="0">
                    <a:pos x="454" y="198"/>
                  </a:cxn>
                  <a:cxn ang="0">
                    <a:pos x="416" y="176"/>
                  </a:cxn>
                  <a:cxn ang="0">
                    <a:pos x="392" y="140"/>
                  </a:cxn>
                  <a:cxn ang="0">
                    <a:pos x="152" y="144"/>
                  </a:cxn>
                  <a:cxn ang="0">
                    <a:pos x="136" y="380"/>
                  </a:cxn>
                  <a:cxn ang="0">
                    <a:pos x="50" y="370"/>
                  </a:cxn>
                  <a:cxn ang="0">
                    <a:pos x="0" y="274"/>
                  </a:cxn>
                  <a:cxn ang="0">
                    <a:pos x="76" y="164"/>
                  </a:cxn>
                  <a:cxn ang="0">
                    <a:pos x="124" y="82"/>
                  </a:cxn>
                  <a:cxn ang="0">
                    <a:pos x="210" y="12"/>
                  </a:cxn>
                  <a:cxn ang="0">
                    <a:pos x="464" y="244"/>
                  </a:cxn>
                  <a:cxn ang="0">
                    <a:pos x="484" y="468"/>
                  </a:cxn>
                  <a:cxn ang="0">
                    <a:pos x="252" y="486"/>
                  </a:cxn>
                  <a:cxn ang="0">
                    <a:pos x="428" y="462"/>
                  </a:cxn>
                  <a:cxn ang="0">
                    <a:pos x="460" y="424"/>
                  </a:cxn>
                  <a:cxn ang="0">
                    <a:pos x="182" y="306"/>
                  </a:cxn>
                  <a:cxn ang="0">
                    <a:pos x="200" y="244"/>
                  </a:cxn>
                  <a:cxn ang="0">
                    <a:pos x="250" y="256"/>
                  </a:cxn>
                  <a:cxn ang="0">
                    <a:pos x="272" y="248"/>
                  </a:cxn>
                  <a:cxn ang="0">
                    <a:pos x="278" y="300"/>
                  </a:cxn>
                  <a:cxn ang="0">
                    <a:pos x="250" y="300"/>
                  </a:cxn>
                  <a:cxn ang="0">
                    <a:pos x="250" y="284"/>
                  </a:cxn>
                  <a:cxn ang="0">
                    <a:pos x="268" y="292"/>
                  </a:cxn>
                  <a:cxn ang="0">
                    <a:pos x="268" y="264"/>
                  </a:cxn>
                  <a:cxn ang="0">
                    <a:pos x="250" y="268"/>
                  </a:cxn>
                  <a:cxn ang="0">
                    <a:pos x="304" y="252"/>
                  </a:cxn>
                  <a:cxn ang="0">
                    <a:pos x="330" y="254"/>
                  </a:cxn>
                  <a:cxn ang="0">
                    <a:pos x="330" y="300"/>
                  </a:cxn>
                  <a:cxn ang="0">
                    <a:pos x="302" y="328"/>
                  </a:cxn>
                  <a:cxn ang="0">
                    <a:pos x="306" y="290"/>
                  </a:cxn>
                  <a:cxn ang="0">
                    <a:pos x="320" y="292"/>
                  </a:cxn>
                  <a:cxn ang="0">
                    <a:pos x="318" y="260"/>
                  </a:cxn>
                  <a:cxn ang="0">
                    <a:pos x="302" y="276"/>
                  </a:cxn>
                  <a:cxn ang="0">
                    <a:pos x="358" y="296"/>
                  </a:cxn>
                  <a:cxn ang="0">
                    <a:pos x="370" y="290"/>
                  </a:cxn>
                  <a:cxn ang="0">
                    <a:pos x="346" y="278"/>
                  </a:cxn>
                  <a:cxn ang="0">
                    <a:pos x="352" y="248"/>
                  </a:cxn>
                  <a:cxn ang="0">
                    <a:pos x="382" y="262"/>
                  </a:cxn>
                  <a:cxn ang="0">
                    <a:pos x="354" y="260"/>
                  </a:cxn>
                  <a:cxn ang="0">
                    <a:pos x="374" y="274"/>
                  </a:cxn>
                  <a:cxn ang="0">
                    <a:pos x="378" y="302"/>
                  </a:cxn>
                  <a:cxn ang="0">
                    <a:pos x="346" y="304"/>
                  </a:cxn>
                </a:cxnLst>
                <a:rect l="0" t="0" r="r" b="b"/>
                <a:pathLst>
                  <a:path w="586" h="488">
                    <a:moveTo>
                      <a:pt x="174" y="154"/>
                    </a:moveTo>
                    <a:lnTo>
                      <a:pt x="378" y="154"/>
                    </a:lnTo>
                    <a:lnTo>
                      <a:pt x="378" y="154"/>
                    </a:lnTo>
                    <a:lnTo>
                      <a:pt x="386" y="156"/>
                    </a:lnTo>
                    <a:lnTo>
                      <a:pt x="392" y="160"/>
                    </a:lnTo>
                    <a:lnTo>
                      <a:pt x="396" y="168"/>
                    </a:lnTo>
                    <a:lnTo>
                      <a:pt x="398" y="176"/>
                    </a:lnTo>
                    <a:lnTo>
                      <a:pt x="398" y="380"/>
                    </a:lnTo>
                    <a:lnTo>
                      <a:pt x="398" y="380"/>
                    </a:lnTo>
                    <a:lnTo>
                      <a:pt x="396" y="388"/>
                    </a:lnTo>
                    <a:lnTo>
                      <a:pt x="392" y="394"/>
                    </a:lnTo>
                    <a:lnTo>
                      <a:pt x="386" y="398"/>
                    </a:lnTo>
                    <a:lnTo>
                      <a:pt x="378" y="400"/>
                    </a:lnTo>
                    <a:lnTo>
                      <a:pt x="174" y="400"/>
                    </a:lnTo>
                    <a:lnTo>
                      <a:pt x="174" y="400"/>
                    </a:lnTo>
                    <a:lnTo>
                      <a:pt x="166" y="398"/>
                    </a:lnTo>
                    <a:lnTo>
                      <a:pt x="160" y="394"/>
                    </a:lnTo>
                    <a:lnTo>
                      <a:pt x="156" y="388"/>
                    </a:lnTo>
                    <a:lnTo>
                      <a:pt x="154" y="380"/>
                    </a:lnTo>
                    <a:lnTo>
                      <a:pt x="154" y="176"/>
                    </a:lnTo>
                    <a:lnTo>
                      <a:pt x="154" y="176"/>
                    </a:lnTo>
                    <a:lnTo>
                      <a:pt x="156" y="168"/>
                    </a:lnTo>
                    <a:lnTo>
                      <a:pt x="160" y="160"/>
                    </a:lnTo>
                    <a:lnTo>
                      <a:pt x="166" y="156"/>
                    </a:lnTo>
                    <a:lnTo>
                      <a:pt x="174" y="154"/>
                    </a:lnTo>
                    <a:lnTo>
                      <a:pt x="174" y="154"/>
                    </a:lnTo>
                    <a:close/>
                    <a:moveTo>
                      <a:pt x="416" y="200"/>
                    </a:moveTo>
                    <a:lnTo>
                      <a:pt x="422" y="200"/>
                    </a:lnTo>
                    <a:lnTo>
                      <a:pt x="422" y="200"/>
                    </a:lnTo>
                    <a:lnTo>
                      <a:pt x="430" y="200"/>
                    </a:lnTo>
                    <a:lnTo>
                      <a:pt x="436" y="206"/>
                    </a:lnTo>
                    <a:lnTo>
                      <a:pt x="440" y="212"/>
                    </a:lnTo>
                    <a:lnTo>
                      <a:pt x="442" y="220"/>
                    </a:lnTo>
                    <a:lnTo>
                      <a:pt x="442" y="424"/>
                    </a:lnTo>
                    <a:lnTo>
                      <a:pt x="442" y="424"/>
                    </a:lnTo>
                    <a:lnTo>
                      <a:pt x="440" y="432"/>
                    </a:lnTo>
                    <a:lnTo>
                      <a:pt x="436" y="438"/>
                    </a:lnTo>
                    <a:lnTo>
                      <a:pt x="430" y="442"/>
                    </a:lnTo>
                    <a:lnTo>
                      <a:pt x="422" y="444"/>
                    </a:lnTo>
                    <a:lnTo>
                      <a:pt x="218" y="444"/>
                    </a:lnTo>
                    <a:lnTo>
                      <a:pt x="218" y="444"/>
                    </a:lnTo>
                    <a:lnTo>
                      <a:pt x="210" y="442"/>
                    </a:lnTo>
                    <a:lnTo>
                      <a:pt x="202" y="438"/>
                    </a:lnTo>
                    <a:lnTo>
                      <a:pt x="198" y="432"/>
                    </a:lnTo>
                    <a:lnTo>
                      <a:pt x="196" y="424"/>
                    </a:lnTo>
                    <a:lnTo>
                      <a:pt x="196" y="418"/>
                    </a:lnTo>
                    <a:lnTo>
                      <a:pt x="378" y="418"/>
                    </a:lnTo>
                    <a:lnTo>
                      <a:pt x="378" y="418"/>
                    </a:lnTo>
                    <a:lnTo>
                      <a:pt x="386" y="418"/>
                    </a:lnTo>
                    <a:lnTo>
                      <a:pt x="392" y="414"/>
                    </a:lnTo>
                    <a:lnTo>
                      <a:pt x="400" y="412"/>
                    </a:lnTo>
                    <a:lnTo>
                      <a:pt x="406" y="406"/>
                    </a:lnTo>
                    <a:lnTo>
                      <a:pt x="410" y="400"/>
                    </a:lnTo>
                    <a:lnTo>
                      <a:pt x="414" y="394"/>
                    </a:lnTo>
                    <a:lnTo>
                      <a:pt x="416" y="388"/>
                    </a:lnTo>
                    <a:lnTo>
                      <a:pt x="416" y="380"/>
                    </a:lnTo>
                    <a:lnTo>
                      <a:pt x="416" y="200"/>
                    </a:lnTo>
                    <a:lnTo>
                      <a:pt x="416" y="200"/>
                    </a:lnTo>
                    <a:close/>
                    <a:moveTo>
                      <a:pt x="274" y="0"/>
                    </a:moveTo>
                    <a:lnTo>
                      <a:pt x="274" y="0"/>
                    </a:lnTo>
                    <a:lnTo>
                      <a:pt x="302" y="2"/>
                    </a:lnTo>
                    <a:lnTo>
                      <a:pt x="328" y="8"/>
                    </a:lnTo>
                    <a:lnTo>
                      <a:pt x="352" y="18"/>
                    </a:lnTo>
                    <a:lnTo>
                      <a:pt x="376" y="30"/>
                    </a:lnTo>
                    <a:lnTo>
                      <a:pt x="396" y="46"/>
                    </a:lnTo>
                    <a:lnTo>
                      <a:pt x="414" y="66"/>
                    </a:lnTo>
                    <a:lnTo>
                      <a:pt x="428" y="88"/>
                    </a:lnTo>
                    <a:lnTo>
                      <a:pt x="440" y="110"/>
                    </a:lnTo>
                    <a:lnTo>
                      <a:pt x="440" y="110"/>
                    </a:lnTo>
                    <a:lnTo>
                      <a:pt x="446" y="110"/>
                    </a:lnTo>
                    <a:lnTo>
                      <a:pt x="446" y="110"/>
                    </a:lnTo>
                    <a:lnTo>
                      <a:pt x="462" y="112"/>
                    </a:lnTo>
                    <a:lnTo>
                      <a:pt x="474" y="114"/>
                    </a:lnTo>
                    <a:lnTo>
                      <a:pt x="488" y="116"/>
                    </a:lnTo>
                    <a:lnTo>
                      <a:pt x="502" y="122"/>
                    </a:lnTo>
                    <a:lnTo>
                      <a:pt x="514" y="128"/>
                    </a:lnTo>
                    <a:lnTo>
                      <a:pt x="524" y="134"/>
                    </a:lnTo>
                    <a:lnTo>
                      <a:pt x="536" y="142"/>
                    </a:lnTo>
                    <a:lnTo>
                      <a:pt x="546" y="152"/>
                    </a:lnTo>
                    <a:lnTo>
                      <a:pt x="554" y="162"/>
                    </a:lnTo>
                    <a:lnTo>
                      <a:pt x="562" y="172"/>
                    </a:lnTo>
                    <a:lnTo>
                      <a:pt x="570" y="184"/>
                    </a:lnTo>
                    <a:lnTo>
                      <a:pt x="576" y="196"/>
                    </a:lnTo>
                    <a:lnTo>
                      <a:pt x="580" y="208"/>
                    </a:lnTo>
                    <a:lnTo>
                      <a:pt x="584" y="222"/>
                    </a:lnTo>
                    <a:lnTo>
                      <a:pt x="586" y="236"/>
                    </a:lnTo>
                    <a:lnTo>
                      <a:pt x="586" y="250"/>
                    </a:lnTo>
                    <a:lnTo>
                      <a:pt x="586" y="250"/>
                    </a:lnTo>
                    <a:lnTo>
                      <a:pt x="584" y="272"/>
                    </a:lnTo>
                    <a:lnTo>
                      <a:pt x="580" y="292"/>
                    </a:lnTo>
                    <a:lnTo>
                      <a:pt x="572" y="310"/>
                    </a:lnTo>
                    <a:lnTo>
                      <a:pt x="562" y="328"/>
                    </a:lnTo>
                    <a:lnTo>
                      <a:pt x="550" y="342"/>
                    </a:lnTo>
                    <a:lnTo>
                      <a:pt x="536" y="356"/>
                    </a:lnTo>
                    <a:lnTo>
                      <a:pt x="520" y="368"/>
                    </a:lnTo>
                    <a:lnTo>
                      <a:pt x="502" y="378"/>
                    </a:lnTo>
                    <a:lnTo>
                      <a:pt x="502" y="264"/>
                    </a:lnTo>
                    <a:lnTo>
                      <a:pt x="502" y="264"/>
                    </a:lnTo>
                    <a:lnTo>
                      <a:pt x="502" y="256"/>
                    </a:lnTo>
                    <a:lnTo>
                      <a:pt x="500" y="250"/>
                    </a:lnTo>
                    <a:lnTo>
                      <a:pt x="496" y="242"/>
                    </a:lnTo>
                    <a:lnTo>
                      <a:pt x="492" y="236"/>
                    </a:lnTo>
                    <a:lnTo>
                      <a:pt x="486" y="232"/>
                    </a:lnTo>
                    <a:lnTo>
                      <a:pt x="480" y="228"/>
                    </a:lnTo>
                    <a:lnTo>
                      <a:pt x="472" y="226"/>
                    </a:lnTo>
                    <a:lnTo>
                      <a:pt x="464" y="226"/>
                    </a:lnTo>
                    <a:lnTo>
                      <a:pt x="460" y="226"/>
                    </a:lnTo>
                    <a:lnTo>
                      <a:pt x="460" y="220"/>
                    </a:lnTo>
                    <a:lnTo>
                      <a:pt x="460" y="220"/>
                    </a:lnTo>
                    <a:lnTo>
                      <a:pt x="458" y="212"/>
                    </a:lnTo>
                    <a:lnTo>
                      <a:pt x="456" y="204"/>
                    </a:lnTo>
                    <a:lnTo>
                      <a:pt x="454" y="198"/>
                    </a:lnTo>
                    <a:lnTo>
                      <a:pt x="448" y="192"/>
                    </a:lnTo>
                    <a:lnTo>
                      <a:pt x="442" y="188"/>
                    </a:lnTo>
                    <a:lnTo>
                      <a:pt x="436" y="184"/>
                    </a:lnTo>
                    <a:lnTo>
                      <a:pt x="428" y="182"/>
                    </a:lnTo>
                    <a:lnTo>
                      <a:pt x="422" y="182"/>
                    </a:lnTo>
                    <a:lnTo>
                      <a:pt x="416" y="182"/>
                    </a:lnTo>
                    <a:lnTo>
                      <a:pt x="416" y="176"/>
                    </a:lnTo>
                    <a:lnTo>
                      <a:pt x="416" y="176"/>
                    </a:lnTo>
                    <a:lnTo>
                      <a:pt x="416" y="168"/>
                    </a:lnTo>
                    <a:lnTo>
                      <a:pt x="414" y="160"/>
                    </a:lnTo>
                    <a:lnTo>
                      <a:pt x="410" y="154"/>
                    </a:lnTo>
                    <a:lnTo>
                      <a:pt x="406" y="148"/>
                    </a:lnTo>
                    <a:lnTo>
                      <a:pt x="400" y="144"/>
                    </a:lnTo>
                    <a:lnTo>
                      <a:pt x="392" y="140"/>
                    </a:lnTo>
                    <a:lnTo>
                      <a:pt x="386" y="138"/>
                    </a:lnTo>
                    <a:lnTo>
                      <a:pt x="378" y="136"/>
                    </a:lnTo>
                    <a:lnTo>
                      <a:pt x="174" y="136"/>
                    </a:lnTo>
                    <a:lnTo>
                      <a:pt x="174" y="136"/>
                    </a:lnTo>
                    <a:lnTo>
                      <a:pt x="166" y="138"/>
                    </a:lnTo>
                    <a:lnTo>
                      <a:pt x="158" y="140"/>
                    </a:lnTo>
                    <a:lnTo>
                      <a:pt x="152" y="144"/>
                    </a:lnTo>
                    <a:lnTo>
                      <a:pt x="146" y="148"/>
                    </a:lnTo>
                    <a:lnTo>
                      <a:pt x="142" y="154"/>
                    </a:lnTo>
                    <a:lnTo>
                      <a:pt x="138" y="160"/>
                    </a:lnTo>
                    <a:lnTo>
                      <a:pt x="136" y="168"/>
                    </a:lnTo>
                    <a:lnTo>
                      <a:pt x="136" y="176"/>
                    </a:lnTo>
                    <a:lnTo>
                      <a:pt x="136" y="380"/>
                    </a:lnTo>
                    <a:lnTo>
                      <a:pt x="136" y="380"/>
                    </a:lnTo>
                    <a:lnTo>
                      <a:pt x="136" y="390"/>
                    </a:lnTo>
                    <a:lnTo>
                      <a:pt x="116" y="390"/>
                    </a:lnTo>
                    <a:lnTo>
                      <a:pt x="116" y="390"/>
                    </a:lnTo>
                    <a:lnTo>
                      <a:pt x="104" y="388"/>
                    </a:lnTo>
                    <a:lnTo>
                      <a:pt x="92" y="388"/>
                    </a:lnTo>
                    <a:lnTo>
                      <a:pt x="70" y="380"/>
                    </a:lnTo>
                    <a:lnTo>
                      <a:pt x="50" y="370"/>
                    </a:lnTo>
                    <a:lnTo>
                      <a:pt x="34" y="356"/>
                    </a:lnTo>
                    <a:lnTo>
                      <a:pt x="20" y="338"/>
                    </a:lnTo>
                    <a:lnTo>
                      <a:pt x="8" y="318"/>
                    </a:lnTo>
                    <a:lnTo>
                      <a:pt x="2" y="296"/>
                    </a:lnTo>
                    <a:lnTo>
                      <a:pt x="0" y="286"/>
                    </a:lnTo>
                    <a:lnTo>
                      <a:pt x="0" y="274"/>
                    </a:lnTo>
                    <a:lnTo>
                      <a:pt x="0" y="274"/>
                    </a:lnTo>
                    <a:lnTo>
                      <a:pt x="2" y="252"/>
                    </a:lnTo>
                    <a:lnTo>
                      <a:pt x="6" y="232"/>
                    </a:lnTo>
                    <a:lnTo>
                      <a:pt x="16" y="214"/>
                    </a:lnTo>
                    <a:lnTo>
                      <a:pt x="28" y="198"/>
                    </a:lnTo>
                    <a:lnTo>
                      <a:pt x="42" y="184"/>
                    </a:lnTo>
                    <a:lnTo>
                      <a:pt x="58" y="172"/>
                    </a:lnTo>
                    <a:lnTo>
                      <a:pt x="76" y="164"/>
                    </a:lnTo>
                    <a:lnTo>
                      <a:pt x="96" y="158"/>
                    </a:lnTo>
                    <a:lnTo>
                      <a:pt x="96" y="158"/>
                    </a:lnTo>
                    <a:lnTo>
                      <a:pt x="100" y="142"/>
                    </a:lnTo>
                    <a:lnTo>
                      <a:pt x="104" y="126"/>
                    </a:lnTo>
                    <a:lnTo>
                      <a:pt x="108" y="110"/>
                    </a:lnTo>
                    <a:lnTo>
                      <a:pt x="116" y="96"/>
                    </a:lnTo>
                    <a:lnTo>
                      <a:pt x="124" y="82"/>
                    </a:lnTo>
                    <a:lnTo>
                      <a:pt x="132" y="68"/>
                    </a:lnTo>
                    <a:lnTo>
                      <a:pt x="144" y="56"/>
                    </a:lnTo>
                    <a:lnTo>
                      <a:pt x="154" y="46"/>
                    </a:lnTo>
                    <a:lnTo>
                      <a:pt x="166" y="36"/>
                    </a:lnTo>
                    <a:lnTo>
                      <a:pt x="180" y="26"/>
                    </a:lnTo>
                    <a:lnTo>
                      <a:pt x="194" y="18"/>
                    </a:lnTo>
                    <a:lnTo>
                      <a:pt x="210" y="12"/>
                    </a:lnTo>
                    <a:lnTo>
                      <a:pt x="224" y="6"/>
                    </a:lnTo>
                    <a:lnTo>
                      <a:pt x="240" y="2"/>
                    </a:lnTo>
                    <a:lnTo>
                      <a:pt x="258" y="0"/>
                    </a:lnTo>
                    <a:lnTo>
                      <a:pt x="274" y="0"/>
                    </a:lnTo>
                    <a:lnTo>
                      <a:pt x="274" y="0"/>
                    </a:lnTo>
                    <a:close/>
                    <a:moveTo>
                      <a:pt x="460" y="244"/>
                    </a:moveTo>
                    <a:lnTo>
                      <a:pt x="464" y="244"/>
                    </a:lnTo>
                    <a:lnTo>
                      <a:pt x="464" y="244"/>
                    </a:lnTo>
                    <a:lnTo>
                      <a:pt x="472" y="246"/>
                    </a:lnTo>
                    <a:lnTo>
                      <a:pt x="478" y="250"/>
                    </a:lnTo>
                    <a:lnTo>
                      <a:pt x="484" y="256"/>
                    </a:lnTo>
                    <a:lnTo>
                      <a:pt x="484" y="264"/>
                    </a:lnTo>
                    <a:lnTo>
                      <a:pt x="484" y="468"/>
                    </a:lnTo>
                    <a:lnTo>
                      <a:pt x="484" y="468"/>
                    </a:lnTo>
                    <a:lnTo>
                      <a:pt x="484" y="476"/>
                    </a:lnTo>
                    <a:lnTo>
                      <a:pt x="478" y="482"/>
                    </a:lnTo>
                    <a:lnTo>
                      <a:pt x="472" y="486"/>
                    </a:lnTo>
                    <a:lnTo>
                      <a:pt x="464" y="488"/>
                    </a:lnTo>
                    <a:lnTo>
                      <a:pt x="260" y="488"/>
                    </a:lnTo>
                    <a:lnTo>
                      <a:pt x="260" y="488"/>
                    </a:lnTo>
                    <a:lnTo>
                      <a:pt x="252" y="486"/>
                    </a:lnTo>
                    <a:lnTo>
                      <a:pt x="246" y="482"/>
                    </a:lnTo>
                    <a:lnTo>
                      <a:pt x="242" y="476"/>
                    </a:lnTo>
                    <a:lnTo>
                      <a:pt x="240" y="468"/>
                    </a:lnTo>
                    <a:lnTo>
                      <a:pt x="240" y="462"/>
                    </a:lnTo>
                    <a:lnTo>
                      <a:pt x="422" y="462"/>
                    </a:lnTo>
                    <a:lnTo>
                      <a:pt x="422" y="462"/>
                    </a:lnTo>
                    <a:lnTo>
                      <a:pt x="428" y="462"/>
                    </a:lnTo>
                    <a:lnTo>
                      <a:pt x="436" y="460"/>
                    </a:lnTo>
                    <a:lnTo>
                      <a:pt x="442" y="456"/>
                    </a:lnTo>
                    <a:lnTo>
                      <a:pt x="448" y="450"/>
                    </a:lnTo>
                    <a:lnTo>
                      <a:pt x="454" y="446"/>
                    </a:lnTo>
                    <a:lnTo>
                      <a:pt x="456" y="438"/>
                    </a:lnTo>
                    <a:lnTo>
                      <a:pt x="458" y="432"/>
                    </a:lnTo>
                    <a:lnTo>
                      <a:pt x="460" y="424"/>
                    </a:lnTo>
                    <a:lnTo>
                      <a:pt x="460" y="244"/>
                    </a:lnTo>
                    <a:lnTo>
                      <a:pt x="460" y="244"/>
                    </a:lnTo>
                    <a:close/>
                    <a:moveTo>
                      <a:pt x="234" y="306"/>
                    </a:moveTo>
                    <a:lnTo>
                      <a:pt x="220" y="306"/>
                    </a:lnTo>
                    <a:lnTo>
                      <a:pt x="214" y="288"/>
                    </a:lnTo>
                    <a:lnTo>
                      <a:pt x="188" y="288"/>
                    </a:lnTo>
                    <a:lnTo>
                      <a:pt x="182" y="306"/>
                    </a:lnTo>
                    <a:lnTo>
                      <a:pt x="168" y="306"/>
                    </a:lnTo>
                    <a:lnTo>
                      <a:pt x="194" y="226"/>
                    </a:lnTo>
                    <a:lnTo>
                      <a:pt x="208" y="226"/>
                    </a:lnTo>
                    <a:lnTo>
                      <a:pt x="234" y="306"/>
                    </a:lnTo>
                    <a:lnTo>
                      <a:pt x="234" y="306"/>
                    </a:lnTo>
                    <a:close/>
                    <a:moveTo>
                      <a:pt x="210" y="274"/>
                    </a:moveTo>
                    <a:lnTo>
                      <a:pt x="200" y="244"/>
                    </a:lnTo>
                    <a:lnTo>
                      <a:pt x="192" y="274"/>
                    </a:lnTo>
                    <a:lnTo>
                      <a:pt x="210" y="274"/>
                    </a:lnTo>
                    <a:lnTo>
                      <a:pt x="210" y="274"/>
                    </a:lnTo>
                    <a:close/>
                    <a:moveTo>
                      <a:pt x="238" y="248"/>
                    </a:moveTo>
                    <a:lnTo>
                      <a:pt x="250" y="248"/>
                    </a:lnTo>
                    <a:lnTo>
                      <a:pt x="250" y="256"/>
                    </a:lnTo>
                    <a:lnTo>
                      <a:pt x="250" y="256"/>
                    </a:lnTo>
                    <a:lnTo>
                      <a:pt x="252" y="252"/>
                    </a:lnTo>
                    <a:lnTo>
                      <a:pt x="256" y="250"/>
                    </a:lnTo>
                    <a:lnTo>
                      <a:pt x="256" y="250"/>
                    </a:lnTo>
                    <a:lnTo>
                      <a:pt x="260" y="248"/>
                    </a:lnTo>
                    <a:lnTo>
                      <a:pt x="264" y="248"/>
                    </a:lnTo>
                    <a:lnTo>
                      <a:pt x="264" y="248"/>
                    </a:lnTo>
                    <a:lnTo>
                      <a:pt x="272" y="248"/>
                    </a:lnTo>
                    <a:lnTo>
                      <a:pt x="278" y="254"/>
                    </a:lnTo>
                    <a:lnTo>
                      <a:pt x="278" y="254"/>
                    </a:lnTo>
                    <a:lnTo>
                      <a:pt x="282" y="264"/>
                    </a:lnTo>
                    <a:lnTo>
                      <a:pt x="284" y="276"/>
                    </a:lnTo>
                    <a:lnTo>
                      <a:pt x="284" y="276"/>
                    </a:lnTo>
                    <a:lnTo>
                      <a:pt x="282" y="290"/>
                    </a:lnTo>
                    <a:lnTo>
                      <a:pt x="278" y="300"/>
                    </a:lnTo>
                    <a:lnTo>
                      <a:pt x="278" y="300"/>
                    </a:lnTo>
                    <a:lnTo>
                      <a:pt x="272" y="306"/>
                    </a:lnTo>
                    <a:lnTo>
                      <a:pt x="264" y="308"/>
                    </a:lnTo>
                    <a:lnTo>
                      <a:pt x="264" y="308"/>
                    </a:lnTo>
                    <a:lnTo>
                      <a:pt x="256" y="306"/>
                    </a:lnTo>
                    <a:lnTo>
                      <a:pt x="256" y="306"/>
                    </a:lnTo>
                    <a:lnTo>
                      <a:pt x="250" y="300"/>
                    </a:lnTo>
                    <a:lnTo>
                      <a:pt x="250" y="328"/>
                    </a:lnTo>
                    <a:lnTo>
                      <a:pt x="238" y="328"/>
                    </a:lnTo>
                    <a:lnTo>
                      <a:pt x="238" y="248"/>
                    </a:lnTo>
                    <a:lnTo>
                      <a:pt x="238" y="248"/>
                    </a:lnTo>
                    <a:close/>
                    <a:moveTo>
                      <a:pt x="250" y="276"/>
                    </a:moveTo>
                    <a:lnTo>
                      <a:pt x="250" y="276"/>
                    </a:lnTo>
                    <a:lnTo>
                      <a:pt x="250" y="284"/>
                    </a:lnTo>
                    <a:lnTo>
                      <a:pt x="254" y="290"/>
                    </a:lnTo>
                    <a:lnTo>
                      <a:pt x="254" y="290"/>
                    </a:lnTo>
                    <a:lnTo>
                      <a:pt x="256" y="294"/>
                    </a:lnTo>
                    <a:lnTo>
                      <a:pt x="260" y="296"/>
                    </a:lnTo>
                    <a:lnTo>
                      <a:pt x="260" y="296"/>
                    </a:lnTo>
                    <a:lnTo>
                      <a:pt x="264" y="294"/>
                    </a:lnTo>
                    <a:lnTo>
                      <a:pt x="268" y="292"/>
                    </a:lnTo>
                    <a:lnTo>
                      <a:pt x="268" y="292"/>
                    </a:lnTo>
                    <a:lnTo>
                      <a:pt x="270" y="286"/>
                    </a:lnTo>
                    <a:lnTo>
                      <a:pt x="272" y="278"/>
                    </a:lnTo>
                    <a:lnTo>
                      <a:pt x="272" y="278"/>
                    </a:lnTo>
                    <a:lnTo>
                      <a:pt x="270" y="270"/>
                    </a:lnTo>
                    <a:lnTo>
                      <a:pt x="268" y="264"/>
                    </a:lnTo>
                    <a:lnTo>
                      <a:pt x="268" y="264"/>
                    </a:lnTo>
                    <a:lnTo>
                      <a:pt x="264" y="260"/>
                    </a:lnTo>
                    <a:lnTo>
                      <a:pt x="260" y="260"/>
                    </a:lnTo>
                    <a:lnTo>
                      <a:pt x="260" y="260"/>
                    </a:lnTo>
                    <a:lnTo>
                      <a:pt x="256" y="260"/>
                    </a:lnTo>
                    <a:lnTo>
                      <a:pt x="254" y="264"/>
                    </a:lnTo>
                    <a:lnTo>
                      <a:pt x="254" y="264"/>
                    </a:lnTo>
                    <a:lnTo>
                      <a:pt x="250" y="268"/>
                    </a:lnTo>
                    <a:lnTo>
                      <a:pt x="250" y="276"/>
                    </a:lnTo>
                    <a:lnTo>
                      <a:pt x="250" y="276"/>
                    </a:lnTo>
                    <a:close/>
                    <a:moveTo>
                      <a:pt x="290" y="248"/>
                    </a:moveTo>
                    <a:lnTo>
                      <a:pt x="302" y="248"/>
                    </a:lnTo>
                    <a:lnTo>
                      <a:pt x="302" y="256"/>
                    </a:lnTo>
                    <a:lnTo>
                      <a:pt x="302" y="256"/>
                    </a:lnTo>
                    <a:lnTo>
                      <a:pt x="304" y="252"/>
                    </a:lnTo>
                    <a:lnTo>
                      <a:pt x="308" y="250"/>
                    </a:lnTo>
                    <a:lnTo>
                      <a:pt x="308" y="250"/>
                    </a:lnTo>
                    <a:lnTo>
                      <a:pt x="312" y="248"/>
                    </a:lnTo>
                    <a:lnTo>
                      <a:pt x="316" y="248"/>
                    </a:lnTo>
                    <a:lnTo>
                      <a:pt x="316" y="248"/>
                    </a:lnTo>
                    <a:lnTo>
                      <a:pt x="324" y="248"/>
                    </a:lnTo>
                    <a:lnTo>
                      <a:pt x="330" y="254"/>
                    </a:lnTo>
                    <a:lnTo>
                      <a:pt x="330" y="254"/>
                    </a:lnTo>
                    <a:lnTo>
                      <a:pt x="336" y="264"/>
                    </a:lnTo>
                    <a:lnTo>
                      <a:pt x="336" y="276"/>
                    </a:lnTo>
                    <a:lnTo>
                      <a:pt x="336" y="276"/>
                    </a:lnTo>
                    <a:lnTo>
                      <a:pt x="336" y="290"/>
                    </a:lnTo>
                    <a:lnTo>
                      <a:pt x="330" y="300"/>
                    </a:lnTo>
                    <a:lnTo>
                      <a:pt x="330" y="300"/>
                    </a:lnTo>
                    <a:lnTo>
                      <a:pt x="324" y="306"/>
                    </a:lnTo>
                    <a:lnTo>
                      <a:pt x="316" y="308"/>
                    </a:lnTo>
                    <a:lnTo>
                      <a:pt x="316" y="308"/>
                    </a:lnTo>
                    <a:lnTo>
                      <a:pt x="310" y="306"/>
                    </a:lnTo>
                    <a:lnTo>
                      <a:pt x="310" y="306"/>
                    </a:lnTo>
                    <a:lnTo>
                      <a:pt x="302" y="300"/>
                    </a:lnTo>
                    <a:lnTo>
                      <a:pt x="302" y="328"/>
                    </a:lnTo>
                    <a:lnTo>
                      <a:pt x="290" y="328"/>
                    </a:lnTo>
                    <a:lnTo>
                      <a:pt x="290" y="248"/>
                    </a:lnTo>
                    <a:lnTo>
                      <a:pt x="290" y="248"/>
                    </a:lnTo>
                    <a:close/>
                    <a:moveTo>
                      <a:pt x="302" y="276"/>
                    </a:moveTo>
                    <a:lnTo>
                      <a:pt x="302" y="276"/>
                    </a:lnTo>
                    <a:lnTo>
                      <a:pt x="304" y="284"/>
                    </a:lnTo>
                    <a:lnTo>
                      <a:pt x="306" y="290"/>
                    </a:lnTo>
                    <a:lnTo>
                      <a:pt x="306" y="290"/>
                    </a:lnTo>
                    <a:lnTo>
                      <a:pt x="310" y="294"/>
                    </a:lnTo>
                    <a:lnTo>
                      <a:pt x="314" y="296"/>
                    </a:lnTo>
                    <a:lnTo>
                      <a:pt x="314" y="296"/>
                    </a:lnTo>
                    <a:lnTo>
                      <a:pt x="318" y="294"/>
                    </a:lnTo>
                    <a:lnTo>
                      <a:pt x="320" y="292"/>
                    </a:lnTo>
                    <a:lnTo>
                      <a:pt x="320" y="292"/>
                    </a:lnTo>
                    <a:lnTo>
                      <a:pt x="324" y="286"/>
                    </a:lnTo>
                    <a:lnTo>
                      <a:pt x="324" y="278"/>
                    </a:lnTo>
                    <a:lnTo>
                      <a:pt x="324" y="278"/>
                    </a:lnTo>
                    <a:lnTo>
                      <a:pt x="324" y="270"/>
                    </a:lnTo>
                    <a:lnTo>
                      <a:pt x="320" y="264"/>
                    </a:lnTo>
                    <a:lnTo>
                      <a:pt x="320" y="264"/>
                    </a:lnTo>
                    <a:lnTo>
                      <a:pt x="318" y="260"/>
                    </a:lnTo>
                    <a:lnTo>
                      <a:pt x="314" y="260"/>
                    </a:lnTo>
                    <a:lnTo>
                      <a:pt x="314" y="260"/>
                    </a:lnTo>
                    <a:lnTo>
                      <a:pt x="310" y="260"/>
                    </a:lnTo>
                    <a:lnTo>
                      <a:pt x="306" y="264"/>
                    </a:lnTo>
                    <a:lnTo>
                      <a:pt x="306" y="264"/>
                    </a:lnTo>
                    <a:lnTo>
                      <a:pt x="304" y="268"/>
                    </a:lnTo>
                    <a:lnTo>
                      <a:pt x="302" y="276"/>
                    </a:lnTo>
                    <a:lnTo>
                      <a:pt x="302" y="276"/>
                    </a:lnTo>
                    <a:close/>
                    <a:moveTo>
                      <a:pt x="338" y="290"/>
                    </a:moveTo>
                    <a:lnTo>
                      <a:pt x="352" y="288"/>
                    </a:lnTo>
                    <a:lnTo>
                      <a:pt x="352" y="288"/>
                    </a:lnTo>
                    <a:lnTo>
                      <a:pt x="352" y="292"/>
                    </a:lnTo>
                    <a:lnTo>
                      <a:pt x="354" y="294"/>
                    </a:lnTo>
                    <a:lnTo>
                      <a:pt x="358" y="296"/>
                    </a:lnTo>
                    <a:lnTo>
                      <a:pt x="362" y="296"/>
                    </a:lnTo>
                    <a:lnTo>
                      <a:pt x="362" y="296"/>
                    </a:lnTo>
                    <a:lnTo>
                      <a:pt x="368" y="294"/>
                    </a:lnTo>
                    <a:lnTo>
                      <a:pt x="368" y="294"/>
                    </a:lnTo>
                    <a:lnTo>
                      <a:pt x="370" y="292"/>
                    </a:lnTo>
                    <a:lnTo>
                      <a:pt x="370" y="290"/>
                    </a:lnTo>
                    <a:lnTo>
                      <a:pt x="370" y="290"/>
                    </a:lnTo>
                    <a:lnTo>
                      <a:pt x="370" y="288"/>
                    </a:lnTo>
                    <a:lnTo>
                      <a:pt x="370" y="288"/>
                    </a:lnTo>
                    <a:lnTo>
                      <a:pt x="366" y="286"/>
                    </a:lnTo>
                    <a:lnTo>
                      <a:pt x="366" y="286"/>
                    </a:lnTo>
                    <a:lnTo>
                      <a:pt x="352" y="282"/>
                    </a:lnTo>
                    <a:lnTo>
                      <a:pt x="346" y="278"/>
                    </a:lnTo>
                    <a:lnTo>
                      <a:pt x="346" y="278"/>
                    </a:lnTo>
                    <a:lnTo>
                      <a:pt x="342" y="272"/>
                    </a:lnTo>
                    <a:lnTo>
                      <a:pt x="340" y="264"/>
                    </a:lnTo>
                    <a:lnTo>
                      <a:pt x="340" y="264"/>
                    </a:lnTo>
                    <a:lnTo>
                      <a:pt x="342" y="258"/>
                    </a:lnTo>
                    <a:lnTo>
                      <a:pt x="346" y="252"/>
                    </a:lnTo>
                    <a:lnTo>
                      <a:pt x="346" y="252"/>
                    </a:lnTo>
                    <a:lnTo>
                      <a:pt x="352" y="248"/>
                    </a:lnTo>
                    <a:lnTo>
                      <a:pt x="360" y="248"/>
                    </a:lnTo>
                    <a:lnTo>
                      <a:pt x="360" y="248"/>
                    </a:lnTo>
                    <a:lnTo>
                      <a:pt x="368" y="248"/>
                    </a:lnTo>
                    <a:lnTo>
                      <a:pt x="374" y="250"/>
                    </a:lnTo>
                    <a:lnTo>
                      <a:pt x="374" y="250"/>
                    </a:lnTo>
                    <a:lnTo>
                      <a:pt x="380" y="256"/>
                    </a:lnTo>
                    <a:lnTo>
                      <a:pt x="382" y="262"/>
                    </a:lnTo>
                    <a:lnTo>
                      <a:pt x="370" y="266"/>
                    </a:lnTo>
                    <a:lnTo>
                      <a:pt x="370" y="266"/>
                    </a:lnTo>
                    <a:lnTo>
                      <a:pt x="366" y="260"/>
                    </a:lnTo>
                    <a:lnTo>
                      <a:pt x="360" y="258"/>
                    </a:lnTo>
                    <a:lnTo>
                      <a:pt x="360" y="258"/>
                    </a:lnTo>
                    <a:lnTo>
                      <a:pt x="354" y="260"/>
                    </a:lnTo>
                    <a:lnTo>
                      <a:pt x="354" y="260"/>
                    </a:lnTo>
                    <a:lnTo>
                      <a:pt x="352" y="262"/>
                    </a:lnTo>
                    <a:lnTo>
                      <a:pt x="352" y="262"/>
                    </a:lnTo>
                    <a:lnTo>
                      <a:pt x="354" y="266"/>
                    </a:lnTo>
                    <a:lnTo>
                      <a:pt x="354" y="266"/>
                    </a:lnTo>
                    <a:lnTo>
                      <a:pt x="366" y="270"/>
                    </a:lnTo>
                    <a:lnTo>
                      <a:pt x="366" y="270"/>
                    </a:lnTo>
                    <a:lnTo>
                      <a:pt x="374" y="274"/>
                    </a:lnTo>
                    <a:lnTo>
                      <a:pt x="380" y="278"/>
                    </a:lnTo>
                    <a:lnTo>
                      <a:pt x="380" y="278"/>
                    </a:lnTo>
                    <a:lnTo>
                      <a:pt x="382" y="282"/>
                    </a:lnTo>
                    <a:lnTo>
                      <a:pt x="384" y="288"/>
                    </a:lnTo>
                    <a:lnTo>
                      <a:pt x="384" y="288"/>
                    </a:lnTo>
                    <a:lnTo>
                      <a:pt x="382" y="296"/>
                    </a:lnTo>
                    <a:lnTo>
                      <a:pt x="378" y="302"/>
                    </a:lnTo>
                    <a:lnTo>
                      <a:pt x="378" y="302"/>
                    </a:lnTo>
                    <a:lnTo>
                      <a:pt x="370" y="306"/>
                    </a:lnTo>
                    <a:lnTo>
                      <a:pt x="362" y="308"/>
                    </a:lnTo>
                    <a:lnTo>
                      <a:pt x="362" y="308"/>
                    </a:lnTo>
                    <a:lnTo>
                      <a:pt x="354" y="306"/>
                    </a:lnTo>
                    <a:lnTo>
                      <a:pt x="346" y="304"/>
                    </a:lnTo>
                    <a:lnTo>
                      <a:pt x="346" y="304"/>
                    </a:lnTo>
                    <a:lnTo>
                      <a:pt x="342" y="298"/>
                    </a:lnTo>
                    <a:lnTo>
                      <a:pt x="338" y="290"/>
                    </a:lnTo>
                    <a:lnTo>
                      <a:pt x="338" y="290"/>
                    </a:lnTo>
                    <a:close/>
                  </a:path>
                </a:pathLst>
              </a:custGeom>
              <a:solidFill>
                <a:schemeClr val="accent1">
                  <a:lumMod val="75000"/>
                </a:schemeClr>
              </a:solidFill>
              <a:ln w="9525">
                <a:noFill/>
                <a:round/>
                <a:headEnd/>
                <a:tailEnd/>
              </a:ln>
            </p:spPr>
            <p:txBody>
              <a:bodyPr vert="horz" wrap="square" lIns="68544" tIns="34272" rIns="68544" bIns="34272" numCol="1" anchor="t" anchorCtr="0" compatLnSpc="1">
                <a:prstTxWarp prst="textNoShape">
                  <a:avLst/>
                </a:prstTxWarp>
              </a:bodyPr>
              <a:lstStyle/>
              <a:p>
                <a:endParaRPr lang="en-US" altLang="zh-CN" sz="1300" dirty="0">
                  <a:solidFill>
                    <a:srgbClr val="000000"/>
                  </a:solidFill>
                  <a:latin typeface="微软雅黑" panose="020B0503020204020204" pitchFamily="34" charset="-122"/>
                  <a:ea typeface="微软雅黑" panose="020B0503020204020204" pitchFamily="34" charset="-122"/>
                </a:endParaRPr>
              </a:p>
            </p:txBody>
          </p:sp>
        </p:grpSp>
        <p:grpSp>
          <p:nvGrpSpPr>
            <p:cNvPr id="17" name="组合 196"/>
            <p:cNvGrpSpPr/>
            <p:nvPr/>
          </p:nvGrpSpPr>
          <p:grpSpPr>
            <a:xfrm>
              <a:off x="7217398" y="1905590"/>
              <a:ext cx="1218933" cy="727631"/>
              <a:chOff x="10496322" y="2783246"/>
              <a:chExt cx="1625667" cy="970424"/>
            </a:xfrm>
          </p:grpSpPr>
          <p:sp>
            <p:nvSpPr>
              <p:cNvPr id="198" name="Freeform 15"/>
              <p:cNvSpPr>
                <a:spLocks noEditPoints="1"/>
              </p:cNvSpPr>
              <p:nvPr/>
            </p:nvSpPr>
            <p:spPr bwMode="auto">
              <a:xfrm>
                <a:off x="10859579" y="2783246"/>
                <a:ext cx="619797" cy="539414"/>
              </a:xfrm>
              <a:custGeom>
                <a:avLst/>
                <a:gdLst/>
                <a:ahLst/>
                <a:cxnLst>
                  <a:cxn ang="0">
                    <a:pos x="392" y="432"/>
                  </a:cxn>
                  <a:cxn ang="0">
                    <a:pos x="374" y="414"/>
                  </a:cxn>
                  <a:cxn ang="0">
                    <a:pos x="372" y="394"/>
                  </a:cxn>
                  <a:cxn ang="0">
                    <a:pos x="386" y="374"/>
                  </a:cxn>
                  <a:cxn ang="0">
                    <a:pos x="404" y="368"/>
                  </a:cxn>
                  <a:cxn ang="0">
                    <a:pos x="428" y="378"/>
                  </a:cxn>
                  <a:cxn ang="0">
                    <a:pos x="438" y="402"/>
                  </a:cxn>
                  <a:cxn ang="0">
                    <a:pos x="432" y="420"/>
                  </a:cxn>
                  <a:cxn ang="0">
                    <a:pos x="412" y="434"/>
                  </a:cxn>
                  <a:cxn ang="0">
                    <a:pos x="404" y="430"/>
                  </a:cxn>
                  <a:cxn ang="0">
                    <a:pos x="432" y="402"/>
                  </a:cxn>
                  <a:cxn ang="0">
                    <a:pos x="416" y="376"/>
                  </a:cxn>
                  <a:cxn ang="0">
                    <a:pos x="384" y="382"/>
                  </a:cxn>
                  <a:cxn ang="0">
                    <a:pos x="378" y="412"/>
                  </a:cxn>
                  <a:cxn ang="0">
                    <a:pos x="404" y="430"/>
                  </a:cxn>
                  <a:cxn ang="0">
                    <a:pos x="392" y="414"/>
                  </a:cxn>
                  <a:cxn ang="0">
                    <a:pos x="388" y="394"/>
                  </a:cxn>
                  <a:cxn ang="0">
                    <a:pos x="404" y="384"/>
                  </a:cxn>
                  <a:cxn ang="0">
                    <a:pos x="422" y="402"/>
                  </a:cxn>
                  <a:cxn ang="0">
                    <a:pos x="412" y="418"/>
                  </a:cxn>
                  <a:cxn ang="0">
                    <a:pos x="352" y="404"/>
                  </a:cxn>
                  <a:cxn ang="0">
                    <a:pos x="370" y="442"/>
                  </a:cxn>
                  <a:cxn ang="0">
                    <a:pos x="318" y="444"/>
                  </a:cxn>
                  <a:cxn ang="0">
                    <a:pos x="352" y="404"/>
                  </a:cxn>
                  <a:cxn ang="0">
                    <a:pos x="454" y="382"/>
                  </a:cxn>
                  <a:cxn ang="0">
                    <a:pos x="472" y="334"/>
                  </a:cxn>
                  <a:cxn ang="0">
                    <a:pos x="500" y="404"/>
                  </a:cxn>
                  <a:cxn ang="0">
                    <a:pos x="404" y="510"/>
                  </a:cxn>
                  <a:cxn ang="0">
                    <a:pos x="482" y="478"/>
                  </a:cxn>
                  <a:cxn ang="0">
                    <a:pos x="512" y="402"/>
                  </a:cxn>
                  <a:cxn ang="0">
                    <a:pos x="494" y="340"/>
                  </a:cxn>
                  <a:cxn ang="0">
                    <a:pos x="426" y="294"/>
                  </a:cxn>
                  <a:cxn ang="0">
                    <a:pos x="362" y="302"/>
                  </a:cxn>
                  <a:cxn ang="0">
                    <a:pos x="314" y="340"/>
                  </a:cxn>
                  <a:cxn ang="0">
                    <a:pos x="296" y="402"/>
                  </a:cxn>
                  <a:cxn ang="0">
                    <a:pos x="328" y="478"/>
                  </a:cxn>
                  <a:cxn ang="0">
                    <a:pos x="404" y="510"/>
                  </a:cxn>
                  <a:cxn ang="0">
                    <a:pos x="218" y="454"/>
                  </a:cxn>
                  <a:cxn ang="0">
                    <a:pos x="218" y="476"/>
                  </a:cxn>
                  <a:cxn ang="0">
                    <a:pos x="274" y="0"/>
                  </a:cxn>
                  <a:cxn ang="0">
                    <a:pos x="352" y="18"/>
                  </a:cxn>
                  <a:cxn ang="0">
                    <a:pos x="428" y="88"/>
                  </a:cxn>
                  <a:cxn ang="0">
                    <a:pos x="446" y="112"/>
                  </a:cxn>
                  <a:cxn ang="0">
                    <a:pos x="502" y="122"/>
                  </a:cxn>
                  <a:cxn ang="0">
                    <a:pos x="546" y="152"/>
                  </a:cxn>
                  <a:cxn ang="0">
                    <a:pos x="576" y="196"/>
                  </a:cxn>
                  <a:cxn ang="0">
                    <a:pos x="586" y="252"/>
                  </a:cxn>
                  <a:cxn ang="0">
                    <a:pos x="576" y="302"/>
                  </a:cxn>
                  <a:cxn ang="0">
                    <a:pos x="540" y="356"/>
                  </a:cxn>
                  <a:cxn ang="0">
                    <a:pos x="514" y="338"/>
                  </a:cxn>
                  <a:cxn ang="0">
                    <a:pos x="474" y="296"/>
                  </a:cxn>
                  <a:cxn ang="0">
                    <a:pos x="220" y="128"/>
                  </a:cxn>
                  <a:cxn ang="0">
                    <a:pos x="116" y="390"/>
                  </a:cxn>
                  <a:cxn ang="0">
                    <a:pos x="50" y="370"/>
                  </a:cxn>
                  <a:cxn ang="0">
                    <a:pos x="2" y="298"/>
                  </a:cxn>
                  <a:cxn ang="0">
                    <a:pos x="2" y="254"/>
                  </a:cxn>
                  <a:cxn ang="0">
                    <a:pos x="42" y="184"/>
                  </a:cxn>
                  <a:cxn ang="0">
                    <a:pos x="96" y="160"/>
                  </a:cxn>
                  <a:cxn ang="0">
                    <a:pos x="116" y="98"/>
                  </a:cxn>
                  <a:cxn ang="0">
                    <a:pos x="154" y="46"/>
                  </a:cxn>
                  <a:cxn ang="0">
                    <a:pos x="210" y="12"/>
                  </a:cxn>
                  <a:cxn ang="0">
                    <a:pos x="274" y="0"/>
                  </a:cxn>
                </a:cxnLst>
                <a:rect l="0" t="0" r="r" b="b"/>
                <a:pathLst>
                  <a:path w="586" h="510">
                    <a:moveTo>
                      <a:pt x="404" y="434"/>
                    </a:moveTo>
                    <a:lnTo>
                      <a:pt x="404" y="434"/>
                    </a:lnTo>
                    <a:lnTo>
                      <a:pt x="398" y="434"/>
                    </a:lnTo>
                    <a:lnTo>
                      <a:pt x="392" y="432"/>
                    </a:lnTo>
                    <a:lnTo>
                      <a:pt x="386" y="430"/>
                    </a:lnTo>
                    <a:lnTo>
                      <a:pt x="380" y="424"/>
                    </a:lnTo>
                    <a:lnTo>
                      <a:pt x="376" y="420"/>
                    </a:lnTo>
                    <a:lnTo>
                      <a:pt x="374" y="414"/>
                    </a:lnTo>
                    <a:lnTo>
                      <a:pt x="372" y="408"/>
                    </a:lnTo>
                    <a:lnTo>
                      <a:pt x="370" y="402"/>
                    </a:lnTo>
                    <a:lnTo>
                      <a:pt x="370" y="402"/>
                    </a:lnTo>
                    <a:lnTo>
                      <a:pt x="372" y="394"/>
                    </a:lnTo>
                    <a:lnTo>
                      <a:pt x="374" y="388"/>
                    </a:lnTo>
                    <a:lnTo>
                      <a:pt x="376" y="382"/>
                    </a:lnTo>
                    <a:lnTo>
                      <a:pt x="380" y="378"/>
                    </a:lnTo>
                    <a:lnTo>
                      <a:pt x="386" y="374"/>
                    </a:lnTo>
                    <a:lnTo>
                      <a:pt x="392" y="370"/>
                    </a:lnTo>
                    <a:lnTo>
                      <a:pt x="398" y="368"/>
                    </a:lnTo>
                    <a:lnTo>
                      <a:pt x="404" y="368"/>
                    </a:lnTo>
                    <a:lnTo>
                      <a:pt x="404" y="368"/>
                    </a:lnTo>
                    <a:lnTo>
                      <a:pt x="412" y="368"/>
                    </a:lnTo>
                    <a:lnTo>
                      <a:pt x="418" y="370"/>
                    </a:lnTo>
                    <a:lnTo>
                      <a:pt x="424" y="374"/>
                    </a:lnTo>
                    <a:lnTo>
                      <a:pt x="428" y="378"/>
                    </a:lnTo>
                    <a:lnTo>
                      <a:pt x="432" y="382"/>
                    </a:lnTo>
                    <a:lnTo>
                      <a:pt x="436" y="388"/>
                    </a:lnTo>
                    <a:lnTo>
                      <a:pt x="438" y="394"/>
                    </a:lnTo>
                    <a:lnTo>
                      <a:pt x="438" y="402"/>
                    </a:lnTo>
                    <a:lnTo>
                      <a:pt x="438" y="402"/>
                    </a:lnTo>
                    <a:lnTo>
                      <a:pt x="438" y="408"/>
                    </a:lnTo>
                    <a:lnTo>
                      <a:pt x="436" y="414"/>
                    </a:lnTo>
                    <a:lnTo>
                      <a:pt x="432" y="420"/>
                    </a:lnTo>
                    <a:lnTo>
                      <a:pt x="428" y="424"/>
                    </a:lnTo>
                    <a:lnTo>
                      <a:pt x="424" y="430"/>
                    </a:lnTo>
                    <a:lnTo>
                      <a:pt x="418" y="432"/>
                    </a:lnTo>
                    <a:lnTo>
                      <a:pt x="412" y="434"/>
                    </a:lnTo>
                    <a:lnTo>
                      <a:pt x="404" y="434"/>
                    </a:lnTo>
                    <a:lnTo>
                      <a:pt x="404" y="434"/>
                    </a:lnTo>
                    <a:close/>
                    <a:moveTo>
                      <a:pt x="404" y="430"/>
                    </a:moveTo>
                    <a:lnTo>
                      <a:pt x="404" y="430"/>
                    </a:lnTo>
                    <a:lnTo>
                      <a:pt x="416" y="428"/>
                    </a:lnTo>
                    <a:lnTo>
                      <a:pt x="424" y="422"/>
                    </a:lnTo>
                    <a:lnTo>
                      <a:pt x="430" y="412"/>
                    </a:lnTo>
                    <a:lnTo>
                      <a:pt x="432" y="402"/>
                    </a:lnTo>
                    <a:lnTo>
                      <a:pt x="432" y="402"/>
                    </a:lnTo>
                    <a:lnTo>
                      <a:pt x="430" y="390"/>
                    </a:lnTo>
                    <a:lnTo>
                      <a:pt x="424" y="382"/>
                    </a:lnTo>
                    <a:lnTo>
                      <a:pt x="416" y="376"/>
                    </a:lnTo>
                    <a:lnTo>
                      <a:pt x="404" y="374"/>
                    </a:lnTo>
                    <a:lnTo>
                      <a:pt x="404" y="374"/>
                    </a:lnTo>
                    <a:lnTo>
                      <a:pt x="394" y="376"/>
                    </a:lnTo>
                    <a:lnTo>
                      <a:pt x="384" y="382"/>
                    </a:lnTo>
                    <a:lnTo>
                      <a:pt x="378" y="390"/>
                    </a:lnTo>
                    <a:lnTo>
                      <a:pt x="376" y="402"/>
                    </a:lnTo>
                    <a:lnTo>
                      <a:pt x="376" y="402"/>
                    </a:lnTo>
                    <a:lnTo>
                      <a:pt x="378" y="412"/>
                    </a:lnTo>
                    <a:lnTo>
                      <a:pt x="384" y="422"/>
                    </a:lnTo>
                    <a:lnTo>
                      <a:pt x="394" y="428"/>
                    </a:lnTo>
                    <a:lnTo>
                      <a:pt x="404" y="430"/>
                    </a:lnTo>
                    <a:lnTo>
                      <a:pt x="404" y="430"/>
                    </a:lnTo>
                    <a:close/>
                    <a:moveTo>
                      <a:pt x="404" y="418"/>
                    </a:moveTo>
                    <a:lnTo>
                      <a:pt x="404" y="418"/>
                    </a:lnTo>
                    <a:lnTo>
                      <a:pt x="398" y="418"/>
                    </a:lnTo>
                    <a:lnTo>
                      <a:pt x="392" y="414"/>
                    </a:lnTo>
                    <a:lnTo>
                      <a:pt x="388" y="408"/>
                    </a:lnTo>
                    <a:lnTo>
                      <a:pt x="386" y="402"/>
                    </a:lnTo>
                    <a:lnTo>
                      <a:pt x="386" y="402"/>
                    </a:lnTo>
                    <a:lnTo>
                      <a:pt x="388" y="394"/>
                    </a:lnTo>
                    <a:lnTo>
                      <a:pt x="392" y="388"/>
                    </a:lnTo>
                    <a:lnTo>
                      <a:pt x="398" y="386"/>
                    </a:lnTo>
                    <a:lnTo>
                      <a:pt x="404" y="384"/>
                    </a:lnTo>
                    <a:lnTo>
                      <a:pt x="404" y="384"/>
                    </a:lnTo>
                    <a:lnTo>
                      <a:pt x="412" y="386"/>
                    </a:lnTo>
                    <a:lnTo>
                      <a:pt x="416" y="388"/>
                    </a:lnTo>
                    <a:lnTo>
                      <a:pt x="420" y="394"/>
                    </a:lnTo>
                    <a:lnTo>
                      <a:pt x="422" y="402"/>
                    </a:lnTo>
                    <a:lnTo>
                      <a:pt x="422" y="402"/>
                    </a:lnTo>
                    <a:lnTo>
                      <a:pt x="420" y="408"/>
                    </a:lnTo>
                    <a:lnTo>
                      <a:pt x="416" y="414"/>
                    </a:lnTo>
                    <a:lnTo>
                      <a:pt x="412" y="418"/>
                    </a:lnTo>
                    <a:lnTo>
                      <a:pt x="404" y="418"/>
                    </a:lnTo>
                    <a:lnTo>
                      <a:pt x="404" y="418"/>
                    </a:lnTo>
                    <a:close/>
                    <a:moveTo>
                      <a:pt x="352" y="404"/>
                    </a:moveTo>
                    <a:lnTo>
                      <a:pt x="352" y="404"/>
                    </a:lnTo>
                    <a:lnTo>
                      <a:pt x="352" y="414"/>
                    </a:lnTo>
                    <a:lnTo>
                      <a:pt x="356" y="424"/>
                    </a:lnTo>
                    <a:lnTo>
                      <a:pt x="362" y="434"/>
                    </a:lnTo>
                    <a:lnTo>
                      <a:pt x="370" y="442"/>
                    </a:lnTo>
                    <a:lnTo>
                      <a:pt x="342" y="474"/>
                    </a:lnTo>
                    <a:lnTo>
                      <a:pt x="342" y="474"/>
                    </a:lnTo>
                    <a:lnTo>
                      <a:pt x="328" y="460"/>
                    </a:lnTo>
                    <a:lnTo>
                      <a:pt x="318" y="444"/>
                    </a:lnTo>
                    <a:lnTo>
                      <a:pt x="312" y="424"/>
                    </a:lnTo>
                    <a:lnTo>
                      <a:pt x="308" y="404"/>
                    </a:lnTo>
                    <a:lnTo>
                      <a:pt x="352" y="404"/>
                    </a:lnTo>
                    <a:lnTo>
                      <a:pt x="352" y="404"/>
                    </a:lnTo>
                    <a:close/>
                    <a:moveTo>
                      <a:pt x="458" y="404"/>
                    </a:moveTo>
                    <a:lnTo>
                      <a:pt x="458" y="404"/>
                    </a:lnTo>
                    <a:lnTo>
                      <a:pt x="456" y="392"/>
                    </a:lnTo>
                    <a:lnTo>
                      <a:pt x="454" y="382"/>
                    </a:lnTo>
                    <a:lnTo>
                      <a:pt x="450" y="372"/>
                    </a:lnTo>
                    <a:lnTo>
                      <a:pt x="442" y="364"/>
                    </a:lnTo>
                    <a:lnTo>
                      <a:pt x="472" y="334"/>
                    </a:lnTo>
                    <a:lnTo>
                      <a:pt x="472" y="334"/>
                    </a:lnTo>
                    <a:lnTo>
                      <a:pt x="486" y="350"/>
                    </a:lnTo>
                    <a:lnTo>
                      <a:pt x="494" y="366"/>
                    </a:lnTo>
                    <a:lnTo>
                      <a:pt x="500" y="386"/>
                    </a:lnTo>
                    <a:lnTo>
                      <a:pt x="500" y="404"/>
                    </a:lnTo>
                    <a:lnTo>
                      <a:pt x="458" y="404"/>
                    </a:lnTo>
                    <a:lnTo>
                      <a:pt x="458" y="404"/>
                    </a:lnTo>
                    <a:close/>
                    <a:moveTo>
                      <a:pt x="404" y="510"/>
                    </a:moveTo>
                    <a:lnTo>
                      <a:pt x="404" y="510"/>
                    </a:lnTo>
                    <a:lnTo>
                      <a:pt x="426" y="508"/>
                    </a:lnTo>
                    <a:lnTo>
                      <a:pt x="446" y="502"/>
                    </a:lnTo>
                    <a:lnTo>
                      <a:pt x="466" y="492"/>
                    </a:lnTo>
                    <a:lnTo>
                      <a:pt x="482" y="478"/>
                    </a:lnTo>
                    <a:lnTo>
                      <a:pt x="494" y="462"/>
                    </a:lnTo>
                    <a:lnTo>
                      <a:pt x="504" y="444"/>
                    </a:lnTo>
                    <a:lnTo>
                      <a:pt x="510" y="424"/>
                    </a:lnTo>
                    <a:lnTo>
                      <a:pt x="512" y="402"/>
                    </a:lnTo>
                    <a:lnTo>
                      <a:pt x="512" y="402"/>
                    </a:lnTo>
                    <a:lnTo>
                      <a:pt x="510" y="380"/>
                    </a:lnTo>
                    <a:lnTo>
                      <a:pt x="504" y="358"/>
                    </a:lnTo>
                    <a:lnTo>
                      <a:pt x="494" y="340"/>
                    </a:lnTo>
                    <a:lnTo>
                      <a:pt x="482" y="324"/>
                    </a:lnTo>
                    <a:lnTo>
                      <a:pt x="466" y="312"/>
                    </a:lnTo>
                    <a:lnTo>
                      <a:pt x="446" y="302"/>
                    </a:lnTo>
                    <a:lnTo>
                      <a:pt x="426" y="294"/>
                    </a:lnTo>
                    <a:lnTo>
                      <a:pt x="404" y="292"/>
                    </a:lnTo>
                    <a:lnTo>
                      <a:pt x="404" y="292"/>
                    </a:lnTo>
                    <a:lnTo>
                      <a:pt x="382" y="294"/>
                    </a:lnTo>
                    <a:lnTo>
                      <a:pt x="362" y="302"/>
                    </a:lnTo>
                    <a:lnTo>
                      <a:pt x="344" y="312"/>
                    </a:lnTo>
                    <a:lnTo>
                      <a:pt x="328" y="324"/>
                    </a:lnTo>
                    <a:lnTo>
                      <a:pt x="328" y="324"/>
                    </a:lnTo>
                    <a:lnTo>
                      <a:pt x="314" y="340"/>
                    </a:lnTo>
                    <a:lnTo>
                      <a:pt x="304" y="358"/>
                    </a:lnTo>
                    <a:lnTo>
                      <a:pt x="298" y="380"/>
                    </a:lnTo>
                    <a:lnTo>
                      <a:pt x="296" y="402"/>
                    </a:lnTo>
                    <a:lnTo>
                      <a:pt x="296" y="402"/>
                    </a:lnTo>
                    <a:lnTo>
                      <a:pt x="298" y="424"/>
                    </a:lnTo>
                    <a:lnTo>
                      <a:pt x="304" y="444"/>
                    </a:lnTo>
                    <a:lnTo>
                      <a:pt x="314" y="462"/>
                    </a:lnTo>
                    <a:lnTo>
                      <a:pt x="328" y="478"/>
                    </a:lnTo>
                    <a:lnTo>
                      <a:pt x="344" y="492"/>
                    </a:lnTo>
                    <a:lnTo>
                      <a:pt x="362" y="502"/>
                    </a:lnTo>
                    <a:lnTo>
                      <a:pt x="382" y="508"/>
                    </a:lnTo>
                    <a:lnTo>
                      <a:pt x="404" y="510"/>
                    </a:lnTo>
                    <a:lnTo>
                      <a:pt x="404" y="510"/>
                    </a:lnTo>
                    <a:close/>
                    <a:moveTo>
                      <a:pt x="156" y="170"/>
                    </a:moveTo>
                    <a:lnTo>
                      <a:pt x="218" y="148"/>
                    </a:lnTo>
                    <a:lnTo>
                      <a:pt x="218" y="454"/>
                    </a:lnTo>
                    <a:lnTo>
                      <a:pt x="294" y="452"/>
                    </a:lnTo>
                    <a:lnTo>
                      <a:pt x="294" y="452"/>
                    </a:lnTo>
                    <a:lnTo>
                      <a:pt x="304" y="470"/>
                    </a:lnTo>
                    <a:lnTo>
                      <a:pt x="218" y="476"/>
                    </a:lnTo>
                    <a:lnTo>
                      <a:pt x="156" y="462"/>
                    </a:lnTo>
                    <a:lnTo>
                      <a:pt x="156" y="170"/>
                    </a:lnTo>
                    <a:lnTo>
                      <a:pt x="156" y="170"/>
                    </a:lnTo>
                    <a:close/>
                    <a:moveTo>
                      <a:pt x="274" y="0"/>
                    </a:moveTo>
                    <a:lnTo>
                      <a:pt x="274" y="0"/>
                    </a:lnTo>
                    <a:lnTo>
                      <a:pt x="302" y="2"/>
                    </a:lnTo>
                    <a:lnTo>
                      <a:pt x="328" y="8"/>
                    </a:lnTo>
                    <a:lnTo>
                      <a:pt x="352" y="18"/>
                    </a:lnTo>
                    <a:lnTo>
                      <a:pt x="376" y="32"/>
                    </a:lnTo>
                    <a:lnTo>
                      <a:pt x="396" y="48"/>
                    </a:lnTo>
                    <a:lnTo>
                      <a:pt x="414" y="66"/>
                    </a:lnTo>
                    <a:lnTo>
                      <a:pt x="428" y="88"/>
                    </a:lnTo>
                    <a:lnTo>
                      <a:pt x="440" y="112"/>
                    </a:lnTo>
                    <a:lnTo>
                      <a:pt x="440" y="112"/>
                    </a:lnTo>
                    <a:lnTo>
                      <a:pt x="446" y="112"/>
                    </a:lnTo>
                    <a:lnTo>
                      <a:pt x="446" y="112"/>
                    </a:lnTo>
                    <a:lnTo>
                      <a:pt x="462" y="112"/>
                    </a:lnTo>
                    <a:lnTo>
                      <a:pt x="474" y="114"/>
                    </a:lnTo>
                    <a:lnTo>
                      <a:pt x="488" y="118"/>
                    </a:lnTo>
                    <a:lnTo>
                      <a:pt x="502" y="122"/>
                    </a:lnTo>
                    <a:lnTo>
                      <a:pt x="514" y="128"/>
                    </a:lnTo>
                    <a:lnTo>
                      <a:pt x="524" y="136"/>
                    </a:lnTo>
                    <a:lnTo>
                      <a:pt x="536" y="144"/>
                    </a:lnTo>
                    <a:lnTo>
                      <a:pt x="546" y="152"/>
                    </a:lnTo>
                    <a:lnTo>
                      <a:pt x="554" y="162"/>
                    </a:lnTo>
                    <a:lnTo>
                      <a:pt x="562" y="174"/>
                    </a:lnTo>
                    <a:lnTo>
                      <a:pt x="570" y="184"/>
                    </a:lnTo>
                    <a:lnTo>
                      <a:pt x="576" y="196"/>
                    </a:lnTo>
                    <a:lnTo>
                      <a:pt x="580" y="210"/>
                    </a:lnTo>
                    <a:lnTo>
                      <a:pt x="584" y="224"/>
                    </a:lnTo>
                    <a:lnTo>
                      <a:pt x="586" y="236"/>
                    </a:lnTo>
                    <a:lnTo>
                      <a:pt x="586" y="252"/>
                    </a:lnTo>
                    <a:lnTo>
                      <a:pt x="586" y="252"/>
                    </a:lnTo>
                    <a:lnTo>
                      <a:pt x="586" y="268"/>
                    </a:lnTo>
                    <a:lnTo>
                      <a:pt x="582" y="286"/>
                    </a:lnTo>
                    <a:lnTo>
                      <a:pt x="576" y="302"/>
                    </a:lnTo>
                    <a:lnTo>
                      <a:pt x="570" y="316"/>
                    </a:lnTo>
                    <a:lnTo>
                      <a:pt x="562" y="332"/>
                    </a:lnTo>
                    <a:lnTo>
                      <a:pt x="550" y="344"/>
                    </a:lnTo>
                    <a:lnTo>
                      <a:pt x="540" y="356"/>
                    </a:lnTo>
                    <a:lnTo>
                      <a:pt x="526" y="366"/>
                    </a:lnTo>
                    <a:lnTo>
                      <a:pt x="526" y="366"/>
                    </a:lnTo>
                    <a:lnTo>
                      <a:pt x="522" y="352"/>
                    </a:lnTo>
                    <a:lnTo>
                      <a:pt x="514" y="338"/>
                    </a:lnTo>
                    <a:lnTo>
                      <a:pt x="506" y="326"/>
                    </a:lnTo>
                    <a:lnTo>
                      <a:pt x="496" y="314"/>
                    </a:lnTo>
                    <a:lnTo>
                      <a:pt x="486" y="304"/>
                    </a:lnTo>
                    <a:lnTo>
                      <a:pt x="474" y="296"/>
                    </a:lnTo>
                    <a:lnTo>
                      <a:pt x="462" y="288"/>
                    </a:lnTo>
                    <a:lnTo>
                      <a:pt x="448" y="282"/>
                    </a:lnTo>
                    <a:lnTo>
                      <a:pt x="448" y="154"/>
                    </a:lnTo>
                    <a:lnTo>
                      <a:pt x="220" y="128"/>
                    </a:lnTo>
                    <a:lnTo>
                      <a:pt x="138" y="158"/>
                    </a:lnTo>
                    <a:lnTo>
                      <a:pt x="138" y="390"/>
                    </a:lnTo>
                    <a:lnTo>
                      <a:pt x="116" y="390"/>
                    </a:lnTo>
                    <a:lnTo>
                      <a:pt x="116" y="390"/>
                    </a:lnTo>
                    <a:lnTo>
                      <a:pt x="104" y="390"/>
                    </a:lnTo>
                    <a:lnTo>
                      <a:pt x="92" y="388"/>
                    </a:lnTo>
                    <a:lnTo>
                      <a:pt x="70" y="382"/>
                    </a:lnTo>
                    <a:lnTo>
                      <a:pt x="50" y="370"/>
                    </a:lnTo>
                    <a:lnTo>
                      <a:pt x="34" y="356"/>
                    </a:lnTo>
                    <a:lnTo>
                      <a:pt x="20" y="340"/>
                    </a:lnTo>
                    <a:lnTo>
                      <a:pt x="8" y="320"/>
                    </a:lnTo>
                    <a:lnTo>
                      <a:pt x="2" y="298"/>
                    </a:lnTo>
                    <a:lnTo>
                      <a:pt x="0" y="286"/>
                    </a:lnTo>
                    <a:lnTo>
                      <a:pt x="0" y="274"/>
                    </a:lnTo>
                    <a:lnTo>
                      <a:pt x="0" y="274"/>
                    </a:lnTo>
                    <a:lnTo>
                      <a:pt x="2" y="254"/>
                    </a:lnTo>
                    <a:lnTo>
                      <a:pt x="6" y="234"/>
                    </a:lnTo>
                    <a:lnTo>
                      <a:pt x="16" y="216"/>
                    </a:lnTo>
                    <a:lnTo>
                      <a:pt x="28" y="198"/>
                    </a:lnTo>
                    <a:lnTo>
                      <a:pt x="42" y="184"/>
                    </a:lnTo>
                    <a:lnTo>
                      <a:pt x="58" y="174"/>
                    </a:lnTo>
                    <a:lnTo>
                      <a:pt x="76" y="166"/>
                    </a:lnTo>
                    <a:lnTo>
                      <a:pt x="96" y="160"/>
                    </a:lnTo>
                    <a:lnTo>
                      <a:pt x="96" y="160"/>
                    </a:lnTo>
                    <a:lnTo>
                      <a:pt x="100" y="144"/>
                    </a:lnTo>
                    <a:lnTo>
                      <a:pt x="104" y="128"/>
                    </a:lnTo>
                    <a:lnTo>
                      <a:pt x="108" y="112"/>
                    </a:lnTo>
                    <a:lnTo>
                      <a:pt x="116" y="98"/>
                    </a:lnTo>
                    <a:lnTo>
                      <a:pt x="124" y="84"/>
                    </a:lnTo>
                    <a:lnTo>
                      <a:pt x="132" y="70"/>
                    </a:lnTo>
                    <a:lnTo>
                      <a:pt x="144" y="58"/>
                    </a:lnTo>
                    <a:lnTo>
                      <a:pt x="154" y="46"/>
                    </a:lnTo>
                    <a:lnTo>
                      <a:pt x="166" y="36"/>
                    </a:lnTo>
                    <a:lnTo>
                      <a:pt x="180" y="28"/>
                    </a:lnTo>
                    <a:lnTo>
                      <a:pt x="194" y="20"/>
                    </a:lnTo>
                    <a:lnTo>
                      <a:pt x="210" y="12"/>
                    </a:lnTo>
                    <a:lnTo>
                      <a:pt x="224" y="8"/>
                    </a:lnTo>
                    <a:lnTo>
                      <a:pt x="240" y="4"/>
                    </a:lnTo>
                    <a:lnTo>
                      <a:pt x="258" y="2"/>
                    </a:lnTo>
                    <a:lnTo>
                      <a:pt x="274" y="0"/>
                    </a:lnTo>
                    <a:lnTo>
                      <a:pt x="274" y="0"/>
                    </a:lnTo>
                    <a:close/>
                  </a:path>
                </a:pathLst>
              </a:custGeom>
              <a:solidFill>
                <a:srgbClr val="C00000"/>
              </a:solidFill>
              <a:ln w="9525">
                <a:noFill/>
                <a:round/>
                <a:headEnd/>
                <a:tailEnd/>
              </a:ln>
            </p:spPr>
            <p:txBody>
              <a:bodyPr vert="horz" wrap="square" lIns="68544" tIns="34272" rIns="68544" bIns="34272" numCol="1" anchor="t" anchorCtr="0" compatLnSpc="1">
                <a:prstTxWarp prst="textNoShape">
                  <a:avLst/>
                </a:prstTxWarp>
              </a:bodyPr>
              <a:lstStyle/>
              <a:p>
                <a:endParaRPr lang="en-US" altLang="zh-CN" sz="1300" dirty="0">
                  <a:solidFill>
                    <a:srgbClr val="000000"/>
                  </a:solidFill>
                  <a:latin typeface="微软雅黑" panose="020B0503020204020204" pitchFamily="34" charset="-122"/>
                  <a:ea typeface="微软雅黑" panose="020B0503020204020204" pitchFamily="34" charset="-122"/>
                </a:endParaRPr>
              </a:p>
            </p:txBody>
          </p:sp>
          <p:sp>
            <p:nvSpPr>
              <p:cNvPr id="199" name="TextBox 150"/>
              <p:cNvSpPr txBox="1"/>
              <p:nvPr/>
            </p:nvSpPr>
            <p:spPr>
              <a:xfrm>
                <a:off x="10496322" y="3322659"/>
                <a:ext cx="1625667" cy="431011"/>
              </a:xfrm>
              <a:prstGeom prst="rect">
                <a:avLst/>
              </a:prstGeom>
              <a:noFill/>
              <a:ln>
                <a:noFill/>
              </a:ln>
            </p:spPr>
            <p:txBody>
              <a:bodyPr wrap="square" rtlCol="0">
                <a:spAutoFit/>
              </a:bodyPr>
              <a:lstStyle/>
              <a:p>
                <a:pPr algn="ctr"/>
                <a:r>
                  <a:rPr lang="en-US" altLang="zh-CN" sz="1050" dirty="0" smtClean="0">
                    <a:solidFill>
                      <a:srgbClr val="000000"/>
                    </a:solidFill>
                    <a:latin typeface="微软雅黑" panose="020B0503020204020204" pitchFamily="34" charset="-122"/>
                    <a:ea typeface="微软雅黑" panose="020B0503020204020204" pitchFamily="34" charset="-122"/>
                  </a:rPr>
                  <a:t>Service/Application/</a:t>
                </a:r>
                <a:br>
                  <a:rPr lang="en-US" altLang="zh-CN" sz="1050" dirty="0" smtClean="0">
                    <a:solidFill>
                      <a:srgbClr val="000000"/>
                    </a:solidFill>
                    <a:latin typeface="微软雅黑" panose="020B0503020204020204" pitchFamily="34" charset="-122"/>
                    <a:ea typeface="微软雅黑" panose="020B0503020204020204" pitchFamily="34" charset="-122"/>
                  </a:rPr>
                </a:br>
                <a:r>
                  <a:rPr lang="en-US" altLang="zh-CN" sz="1050" dirty="0" smtClean="0">
                    <a:solidFill>
                      <a:srgbClr val="000000"/>
                    </a:solidFill>
                    <a:latin typeface="微软雅黑" panose="020B0503020204020204" pitchFamily="34" charset="-122"/>
                    <a:ea typeface="微软雅黑" panose="020B0503020204020204" pitchFamily="34" charset="-122"/>
                  </a:rPr>
                  <a:t>Department 2</a:t>
                </a:r>
                <a:endParaRPr lang="en-US" altLang="zh-CN" sz="1050" dirty="0">
                  <a:solidFill>
                    <a:srgbClr val="000000"/>
                  </a:solidFill>
                  <a:latin typeface="微软雅黑" panose="020B0503020204020204" pitchFamily="34" charset="-122"/>
                  <a:ea typeface="微软雅黑" panose="020B0503020204020204" pitchFamily="34" charset="-122"/>
                </a:endParaRPr>
              </a:p>
            </p:txBody>
          </p:sp>
        </p:grpSp>
        <p:grpSp>
          <p:nvGrpSpPr>
            <p:cNvPr id="18" name="组合 199"/>
            <p:cNvGrpSpPr/>
            <p:nvPr/>
          </p:nvGrpSpPr>
          <p:grpSpPr>
            <a:xfrm>
              <a:off x="7281558" y="2665567"/>
              <a:ext cx="1226781" cy="716321"/>
              <a:chOff x="9086824" y="3717783"/>
              <a:chExt cx="1636132" cy="955338"/>
            </a:xfrm>
          </p:grpSpPr>
          <p:sp>
            <p:nvSpPr>
              <p:cNvPr id="201" name="TextBox 142"/>
              <p:cNvSpPr txBox="1"/>
              <p:nvPr/>
            </p:nvSpPr>
            <p:spPr>
              <a:xfrm>
                <a:off x="9086824" y="4242112"/>
                <a:ext cx="1636132" cy="431009"/>
              </a:xfrm>
              <a:prstGeom prst="rect">
                <a:avLst/>
              </a:prstGeom>
              <a:noFill/>
              <a:ln>
                <a:noFill/>
              </a:ln>
            </p:spPr>
            <p:txBody>
              <a:bodyPr wrap="square" rtlCol="0">
                <a:spAutoFit/>
              </a:bodyPr>
              <a:lstStyle/>
              <a:p>
                <a:pPr algn="ctr"/>
                <a:r>
                  <a:rPr lang="en-US" altLang="zh-CN" sz="1050" dirty="0" smtClean="0">
                    <a:solidFill>
                      <a:srgbClr val="000000"/>
                    </a:solidFill>
                    <a:latin typeface="微软雅黑" panose="020B0503020204020204" pitchFamily="34" charset="-122"/>
                    <a:ea typeface="微软雅黑" panose="020B0503020204020204" pitchFamily="34" charset="-122"/>
                  </a:rPr>
                  <a:t>Service/Application/</a:t>
                </a:r>
                <a:br>
                  <a:rPr lang="en-US" altLang="zh-CN" sz="1050" dirty="0" smtClean="0">
                    <a:solidFill>
                      <a:srgbClr val="000000"/>
                    </a:solidFill>
                    <a:latin typeface="微软雅黑" panose="020B0503020204020204" pitchFamily="34" charset="-122"/>
                    <a:ea typeface="微软雅黑" panose="020B0503020204020204" pitchFamily="34" charset="-122"/>
                  </a:rPr>
                </a:br>
                <a:r>
                  <a:rPr lang="en-US" altLang="zh-CN" sz="1050" dirty="0" smtClean="0">
                    <a:solidFill>
                      <a:srgbClr val="000000"/>
                    </a:solidFill>
                    <a:latin typeface="微软雅黑" panose="020B0503020204020204" pitchFamily="34" charset="-122"/>
                    <a:ea typeface="微软雅黑" panose="020B0503020204020204" pitchFamily="34" charset="-122"/>
                  </a:rPr>
                  <a:t>Department 3</a:t>
                </a:r>
                <a:endParaRPr lang="en-US" altLang="zh-CN" sz="1050" dirty="0">
                  <a:solidFill>
                    <a:srgbClr val="000000"/>
                  </a:solidFill>
                  <a:latin typeface="微软雅黑" panose="020B0503020204020204" pitchFamily="34" charset="-122"/>
                  <a:ea typeface="微软雅黑" panose="020B0503020204020204" pitchFamily="34" charset="-122"/>
                </a:endParaRPr>
              </a:p>
            </p:txBody>
          </p:sp>
          <p:sp>
            <p:nvSpPr>
              <p:cNvPr id="202" name="Freeform 18"/>
              <p:cNvSpPr>
                <a:spLocks noEditPoints="1"/>
              </p:cNvSpPr>
              <p:nvPr/>
            </p:nvSpPr>
            <p:spPr bwMode="auto">
              <a:xfrm>
                <a:off x="9369598" y="3717783"/>
                <a:ext cx="717118" cy="573207"/>
              </a:xfrm>
              <a:custGeom>
                <a:avLst/>
                <a:gdLst/>
                <a:ahLst/>
                <a:cxnLst>
                  <a:cxn ang="0">
                    <a:pos x="354" y="18"/>
                  </a:cxn>
                  <a:cxn ang="0">
                    <a:pos x="442" y="110"/>
                  </a:cxn>
                  <a:cxn ang="0">
                    <a:pos x="476" y="114"/>
                  </a:cxn>
                  <a:cxn ang="0">
                    <a:pos x="536" y="142"/>
                  </a:cxn>
                  <a:cxn ang="0">
                    <a:pos x="576" y="196"/>
                  </a:cxn>
                  <a:cxn ang="0">
                    <a:pos x="588" y="250"/>
                  </a:cxn>
                  <a:cxn ang="0">
                    <a:pos x="554" y="340"/>
                  </a:cxn>
                  <a:cxn ang="0">
                    <a:pos x="516" y="354"/>
                  </a:cxn>
                  <a:cxn ang="0">
                    <a:pos x="508" y="272"/>
                  </a:cxn>
                  <a:cxn ang="0">
                    <a:pos x="464" y="208"/>
                  </a:cxn>
                  <a:cxn ang="0">
                    <a:pos x="412" y="178"/>
                  </a:cxn>
                  <a:cxn ang="0">
                    <a:pos x="316" y="200"/>
                  </a:cxn>
                  <a:cxn ang="0">
                    <a:pos x="248" y="212"/>
                  </a:cxn>
                  <a:cxn ang="0">
                    <a:pos x="208" y="274"/>
                  </a:cxn>
                  <a:cxn ang="0">
                    <a:pos x="224" y="340"/>
                  </a:cxn>
                  <a:cxn ang="0">
                    <a:pos x="116" y="390"/>
                  </a:cxn>
                  <a:cxn ang="0">
                    <a:pos x="34" y="356"/>
                  </a:cxn>
                  <a:cxn ang="0">
                    <a:pos x="0" y="274"/>
                  </a:cxn>
                  <a:cxn ang="0">
                    <a:pos x="28" y="198"/>
                  </a:cxn>
                  <a:cxn ang="0">
                    <a:pos x="98" y="158"/>
                  </a:cxn>
                  <a:cxn ang="0">
                    <a:pos x="124" y="82"/>
                  </a:cxn>
                  <a:cxn ang="0">
                    <a:pos x="182" y="26"/>
                  </a:cxn>
                  <a:cxn ang="0">
                    <a:pos x="258" y="0"/>
                  </a:cxn>
                  <a:cxn ang="0">
                    <a:pos x="476" y="246"/>
                  </a:cxn>
                  <a:cxn ang="0">
                    <a:pos x="502" y="332"/>
                  </a:cxn>
                  <a:cxn ang="0">
                    <a:pos x="456" y="432"/>
                  </a:cxn>
                  <a:cxn ang="0">
                    <a:pos x="356" y="448"/>
                  </a:cxn>
                  <a:cxn ang="0">
                    <a:pos x="316" y="440"/>
                  </a:cxn>
                  <a:cxn ang="0">
                    <a:pos x="228" y="390"/>
                  </a:cxn>
                  <a:cxn ang="0">
                    <a:pos x="218" y="302"/>
                  </a:cxn>
                  <a:cxn ang="0">
                    <a:pos x="260" y="222"/>
                  </a:cxn>
                  <a:cxn ang="0">
                    <a:pos x="362" y="184"/>
                  </a:cxn>
                  <a:cxn ang="0">
                    <a:pos x="444" y="244"/>
                  </a:cxn>
                  <a:cxn ang="0">
                    <a:pos x="402" y="282"/>
                  </a:cxn>
                  <a:cxn ang="0">
                    <a:pos x="420" y="326"/>
                  </a:cxn>
                  <a:cxn ang="0">
                    <a:pos x="402" y="372"/>
                  </a:cxn>
                  <a:cxn ang="0">
                    <a:pos x="360" y="390"/>
                  </a:cxn>
                  <a:cxn ang="0">
                    <a:pos x="314" y="372"/>
                  </a:cxn>
                  <a:cxn ang="0">
                    <a:pos x="296" y="328"/>
                  </a:cxn>
                  <a:cxn ang="0">
                    <a:pos x="314" y="284"/>
                  </a:cxn>
                  <a:cxn ang="0">
                    <a:pos x="358" y="264"/>
                  </a:cxn>
                  <a:cxn ang="0">
                    <a:pos x="396" y="320"/>
                  </a:cxn>
                  <a:cxn ang="0">
                    <a:pos x="380" y="296"/>
                  </a:cxn>
                  <a:cxn ang="0">
                    <a:pos x="350" y="290"/>
                  </a:cxn>
                  <a:cxn ang="0">
                    <a:pos x="326" y="306"/>
                  </a:cxn>
                  <a:cxn ang="0">
                    <a:pos x="320" y="336"/>
                  </a:cxn>
                  <a:cxn ang="0">
                    <a:pos x="338" y="360"/>
                  </a:cxn>
                  <a:cxn ang="0">
                    <a:pos x="366" y="366"/>
                  </a:cxn>
                  <a:cxn ang="0">
                    <a:pos x="390" y="348"/>
                  </a:cxn>
                  <a:cxn ang="0">
                    <a:pos x="396" y="320"/>
                  </a:cxn>
                  <a:cxn ang="0">
                    <a:pos x="418" y="288"/>
                  </a:cxn>
                  <a:cxn ang="0">
                    <a:pos x="426" y="354"/>
                  </a:cxn>
                  <a:cxn ang="0">
                    <a:pos x="386" y="394"/>
                  </a:cxn>
                  <a:cxn ang="0">
                    <a:pos x="318" y="388"/>
                  </a:cxn>
                  <a:cxn ang="0">
                    <a:pos x="288" y="342"/>
                  </a:cxn>
                  <a:cxn ang="0">
                    <a:pos x="298" y="288"/>
                  </a:cxn>
                  <a:cxn ang="0">
                    <a:pos x="358" y="256"/>
                  </a:cxn>
                </a:cxnLst>
                <a:rect l="0" t="0" r="r" b="b"/>
                <a:pathLst>
                  <a:path w="588" h="470">
                    <a:moveTo>
                      <a:pt x="276" y="0"/>
                    </a:moveTo>
                    <a:lnTo>
                      <a:pt x="276" y="0"/>
                    </a:lnTo>
                    <a:lnTo>
                      <a:pt x="304" y="2"/>
                    </a:lnTo>
                    <a:lnTo>
                      <a:pt x="330" y="8"/>
                    </a:lnTo>
                    <a:lnTo>
                      <a:pt x="354" y="18"/>
                    </a:lnTo>
                    <a:lnTo>
                      <a:pt x="376" y="30"/>
                    </a:lnTo>
                    <a:lnTo>
                      <a:pt x="396" y="46"/>
                    </a:lnTo>
                    <a:lnTo>
                      <a:pt x="414" y="66"/>
                    </a:lnTo>
                    <a:lnTo>
                      <a:pt x="430" y="88"/>
                    </a:lnTo>
                    <a:lnTo>
                      <a:pt x="442" y="110"/>
                    </a:lnTo>
                    <a:lnTo>
                      <a:pt x="442" y="110"/>
                    </a:lnTo>
                    <a:lnTo>
                      <a:pt x="448" y="110"/>
                    </a:lnTo>
                    <a:lnTo>
                      <a:pt x="448" y="110"/>
                    </a:lnTo>
                    <a:lnTo>
                      <a:pt x="462" y="112"/>
                    </a:lnTo>
                    <a:lnTo>
                      <a:pt x="476" y="114"/>
                    </a:lnTo>
                    <a:lnTo>
                      <a:pt x="490" y="116"/>
                    </a:lnTo>
                    <a:lnTo>
                      <a:pt x="502" y="122"/>
                    </a:lnTo>
                    <a:lnTo>
                      <a:pt x="514" y="128"/>
                    </a:lnTo>
                    <a:lnTo>
                      <a:pt x="526" y="134"/>
                    </a:lnTo>
                    <a:lnTo>
                      <a:pt x="536" y="142"/>
                    </a:lnTo>
                    <a:lnTo>
                      <a:pt x="546" y="152"/>
                    </a:lnTo>
                    <a:lnTo>
                      <a:pt x="556" y="162"/>
                    </a:lnTo>
                    <a:lnTo>
                      <a:pt x="564" y="172"/>
                    </a:lnTo>
                    <a:lnTo>
                      <a:pt x="570" y="184"/>
                    </a:lnTo>
                    <a:lnTo>
                      <a:pt x="576" y="196"/>
                    </a:lnTo>
                    <a:lnTo>
                      <a:pt x="582" y="208"/>
                    </a:lnTo>
                    <a:lnTo>
                      <a:pt x="584" y="222"/>
                    </a:lnTo>
                    <a:lnTo>
                      <a:pt x="586" y="236"/>
                    </a:lnTo>
                    <a:lnTo>
                      <a:pt x="588" y="250"/>
                    </a:lnTo>
                    <a:lnTo>
                      <a:pt x="588" y="250"/>
                    </a:lnTo>
                    <a:lnTo>
                      <a:pt x="586" y="270"/>
                    </a:lnTo>
                    <a:lnTo>
                      <a:pt x="582" y="290"/>
                    </a:lnTo>
                    <a:lnTo>
                      <a:pt x="576" y="308"/>
                    </a:lnTo>
                    <a:lnTo>
                      <a:pt x="566" y="324"/>
                    </a:lnTo>
                    <a:lnTo>
                      <a:pt x="554" y="340"/>
                    </a:lnTo>
                    <a:lnTo>
                      <a:pt x="542" y="354"/>
                    </a:lnTo>
                    <a:lnTo>
                      <a:pt x="526" y="366"/>
                    </a:lnTo>
                    <a:lnTo>
                      <a:pt x="510" y="376"/>
                    </a:lnTo>
                    <a:lnTo>
                      <a:pt x="510" y="376"/>
                    </a:lnTo>
                    <a:lnTo>
                      <a:pt x="516" y="354"/>
                    </a:lnTo>
                    <a:lnTo>
                      <a:pt x="518" y="332"/>
                    </a:lnTo>
                    <a:lnTo>
                      <a:pt x="518" y="318"/>
                    </a:lnTo>
                    <a:lnTo>
                      <a:pt x="492" y="314"/>
                    </a:lnTo>
                    <a:lnTo>
                      <a:pt x="486" y="286"/>
                    </a:lnTo>
                    <a:lnTo>
                      <a:pt x="508" y="272"/>
                    </a:lnTo>
                    <a:lnTo>
                      <a:pt x="502" y="258"/>
                    </a:lnTo>
                    <a:lnTo>
                      <a:pt x="502" y="258"/>
                    </a:lnTo>
                    <a:lnTo>
                      <a:pt x="490" y="238"/>
                    </a:lnTo>
                    <a:lnTo>
                      <a:pt x="474" y="218"/>
                    </a:lnTo>
                    <a:lnTo>
                      <a:pt x="464" y="208"/>
                    </a:lnTo>
                    <a:lnTo>
                      <a:pt x="444" y="224"/>
                    </a:lnTo>
                    <a:lnTo>
                      <a:pt x="418" y="208"/>
                    </a:lnTo>
                    <a:lnTo>
                      <a:pt x="426" y="182"/>
                    </a:lnTo>
                    <a:lnTo>
                      <a:pt x="412" y="178"/>
                    </a:lnTo>
                    <a:lnTo>
                      <a:pt x="412" y="178"/>
                    </a:lnTo>
                    <a:lnTo>
                      <a:pt x="388" y="170"/>
                    </a:lnTo>
                    <a:lnTo>
                      <a:pt x="362" y="168"/>
                    </a:lnTo>
                    <a:lnTo>
                      <a:pt x="348" y="168"/>
                    </a:lnTo>
                    <a:lnTo>
                      <a:pt x="346" y="194"/>
                    </a:lnTo>
                    <a:lnTo>
                      <a:pt x="316" y="200"/>
                    </a:lnTo>
                    <a:lnTo>
                      <a:pt x="302" y="178"/>
                    </a:lnTo>
                    <a:lnTo>
                      <a:pt x="290" y="184"/>
                    </a:lnTo>
                    <a:lnTo>
                      <a:pt x="290" y="184"/>
                    </a:lnTo>
                    <a:lnTo>
                      <a:pt x="268" y="196"/>
                    </a:lnTo>
                    <a:lnTo>
                      <a:pt x="248" y="212"/>
                    </a:lnTo>
                    <a:lnTo>
                      <a:pt x="238" y="222"/>
                    </a:lnTo>
                    <a:lnTo>
                      <a:pt x="254" y="242"/>
                    </a:lnTo>
                    <a:lnTo>
                      <a:pt x="238" y="268"/>
                    </a:lnTo>
                    <a:lnTo>
                      <a:pt x="212" y="260"/>
                    </a:lnTo>
                    <a:lnTo>
                      <a:pt x="208" y="274"/>
                    </a:lnTo>
                    <a:lnTo>
                      <a:pt x="208" y="274"/>
                    </a:lnTo>
                    <a:lnTo>
                      <a:pt x="202" y="298"/>
                    </a:lnTo>
                    <a:lnTo>
                      <a:pt x="198" y="322"/>
                    </a:lnTo>
                    <a:lnTo>
                      <a:pt x="198" y="338"/>
                    </a:lnTo>
                    <a:lnTo>
                      <a:pt x="224" y="340"/>
                    </a:lnTo>
                    <a:lnTo>
                      <a:pt x="230" y="370"/>
                    </a:lnTo>
                    <a:lnTo>
                      <a:pt x="208" y="382"/>
                    </a:lnTo>
                    <a:lnTo>
                      <a:pt x="212" y="390"/>
                    </a:lnTo>
                    <a:lnTo>
                      <a:pt x="116" y="390"/>
                    </a:lnTo>
                    <a:lnTo>
                      <a:pt x="116" y="390"/>
                    </a:lnTo>
                    <a:lnTo>
                      <a:pt x="104" y="390"/>
                    </a:lnTo>
                    <a:lnTo>
                      <a:pt x="94" y="388"/>
                    </a:lnTo>
                    <a:lnTo>
                      <a:pt x="72" y="380"/>
                    </a:lnTo>
                    <a:lnTo>
                      <a:pt x="52" y="370"/>
                    </a:lnTo>
                    <a:lnTo>
                      <a:pt x="34" y="356"/>
                    </a:lnTo>
                    <a:lnTo>
                      <a:pt x="20" y="338"/>
                    </a:lnTo>
                    <a:lnTo>
                      <a:pt x="10" y="318"/>
                    </a:lnTo>
                    <a:lnTo>
                      <a:pt x="4" y="296"/>
                    </a:lnTo>
                    <a:lnTo>
                      <a:pt x="2" y="286"/>
                    </a:lnTo>
                    <a:lnTo>
                      <a:pt x="0" y="274"/>
                    </a:lnTo>
                    <a:lnTo>
                      <a:pt x="0" y="274"/>
                    </a:lnTo>
                    <a:lnTo>
                      <a:pt x="2" y="252"/>
                    </a:lnTo>
                    <a:lnTo>
                      <a:pt x="8" y="232"/>
                    </a:lnTo>
                    <a:lnTo>
                      <a:pt x="16" y="214"/>
                    </a:lnTo>
                    <a:lnTo>
                      <a:pt x="28" y="198"/>
                    </a:lnTo>
                    <a:lnTo>
                      <a:pt x="42" y="184"/>
                    </a:lnTo>
                    <a:lnTo>
                      <a:pt x="60" y="172"/>
                    </a:lnTo>
                    <a:lnTo>
                      <a:pt x="78" y="164"/>
                    </a:lnTo>
                    <a:lnTo>
                      <a:pt x="98" y="158"/>
                    </a:lnTo>
                    <a:lnTo>
                      <a:pt x="98" y="158"/>
                    </a:lnTo>
                    <a:lnTo>
                      <a:pt x="100" y="142"/>
                    </a:lnTo>
                    <a:lnTo>
                      <a:pt x="104" y="126"/>
                    </a:lnTo>
                    <a:lnTo>
                      <a:pt x="110" y="110"/>
                    </a:lnTo>
                    <a:lnTo>
                      <a:pt x="116" y="96"/>
                    </a:lnTo>
                    <a:lnTo>
                      <a:pt x="124" y="82"/>
                    </a:lnTo>
                    <a:lnTo>
                      <a:pt x="134" y="70"/>
                    </a:lnTo>
                    <a:lnTo>
                      <a:pt x="144" y="56"/>
                    </a:lnTo>
                    <a:lnTo>
                      <a:pt x="156" y="46"/>
                    </a:lnTo>
                    <a:lnTo>
                      <a:pt x="168" y="36"/>
                    </a:lnTo>
                    <a:lnTo>
                      <a:pt x="182" y="26"/>
                    </a:lnTo>
                    <a:lnTo>
                      <a:pt x="196" y="18"/>
                    </a:lnTo>
                    <a:lnTo>
                      <a:pt x="210" y="12"/>
                    </a:lnTo>
                    <a:lnTo>
                      <a:pt x="226" y="6"/>
                    </a:lnTo>
                    <a:lnTo>
                      <a:pt x="242" y="2"/>
                    </a:lnTo>
                    <a:lnTo>
                      <a:pt x="258" y="0"/>
                    </a:lnTo>
                    <a:lnTo>
                      <a:pt x="276" y="0"/>
                    </a:lnTo>
                    <a:lnTo>
                      <a:pt x="276" y="0"/>
                    </a:lnTo>
                    <a:close/>
                    <a:moveTo>
                      <a:pt x="462" y="228"/>
                    </a:moveTo>
                    <a:lnTo>
                      <a:pt x="462" y="228"/>
                    </a:lnTo>
                    <a:lnTo>
                      <a:pt x="476" y="246"/>
                    </a:lnTo>
                    <a:lnTo>
                      <a:pt x="488" y="266"/>
                    </a:lnTo>
                    <a:lnTo>
                      <a:pt x="468" y="278"/>
                    </a:lnTo>
                    <a:lnTo>
                      <a:pt x="480" y="328"/>
                    </a:lnTo>
                    <a:lnTo>
                      <a:pt x="502" y="332"/>
                    </a:lnTo>
                    <a:lnTo>
                      <a:pt x="502" y="332"/>
                    </a:lnTo>
                    <a:lnTo>
                      <a:pt x="500" y="354"/>
                    </a:lnTo>
                    <a:lnTo>
                      <a:pt x="494" y="376"/>
                    </a:lnTo>
                    <a:lnTo>
                      <a:pt x="472" y="370"/>
                    </a:lnTo>
                    <a:lnTo>
                      <a:pt x="442" y="414"/>
                    </a:lnTo>
                    <a:lnTo>
                      <a:pt x="456" y="432"/>
                    </a:lnTo>
                    <a:lnTo>
                      <a:pt x="456" y="432"/>
                    </a:lnTo>
                    <a:lnTo>
                      <a:pt x="440" y="446"/>
                    </a:lnTo>
                    <a:lnTo>
                      <a:pt x="420" y="456"/>
                    </a:lnTo>
                    <a:lnTo>
                      <a:pt x="408" y="438"/>
                    </a:lnTo>
                    <a:lnTo>
                      <a:pt x="356" y="448"/>
                    </a:lnTo>
                    <a:lnTo>
                      <a:pt x="354" y="470"/>
                    </a:lnTo>
                    <a:lnTo>
                      <a:pt x="354" y="470"/>
                    </a:lnTo>
                    <a:lnTo>
                      <a:pt x="332" y="468"/>
                    </a:lnTo>
                    <a:lnTo>
                      <a:pt x="310" y="462"/>
                    </a:lnTo>
                    <a:lnTo>
                      <a:pt x="316" y="440"/>
                    </a:lnTo>
                    <a:lnTo>
                      <a:pt x="272" y="412"/>
                    </a:lnTo>
                    <a:lnTo>
                      <a:pt x="254" y="426"/>
                    </a:lnTo>
                    <a:lnTo>
                      <a:pt x="254" y="426"/>
                    </a:lnTo>
                    <a:lnTo>
                      <a:pt x="240" y="408"/>
                    </a:lnTo>
                    <a:lnTo>
                      <a:pt x="228" y="390"/>
                    </a:lnTo>
                    <a:lnTo>
                      <a:pt x="248" y="378"/>
                    </a:lnTo>
                    <a:lnTo>
                      <a:pt x="238" y="326"/>
                    </a:lnTo>
                    <a:lnTo>
                      <a:pt x="214" y="324"/>
                    </a:lnTo>
                    <a:lnTo>
                      <a:pt x="214" y="324"/>
                    </a:lnTo>
                    <a:lnTo>
                      <a:pt x="218" y="302"/>
                    </a:lnTo>
                    <a:lnTo>
                      <a:pt x="222" y="280"/>
                    </a:lnTo>
                    <a:lnTo>
                      <a:pt x="246" y="286"/>
                    </a:lnTo>
                    <a:lnTo>
                      <a:pt x="274" y="240"/>
                    </a:lnTo>
                    <a:lnTo>
                      <a:pt x="260" y="222"/>
                    </a:lnTo>
                    <a:lnTo>
                      <a:pt x="260" y="222"/>
                    </a:lnTo>
                    <a:lnTo>
                      <a:pt x="278" y="208"/>
                    </a:lnTo>
                    <a:lnTo>
                      <a:pt x="296" y="198"/>
                    </a:lnTo>
                    <a:lnTo>
                      <a:pt x="308" y="218"/>
                    </a:lnTo>
                    <a:lnTo>
                      <a:pt x="360" y="206"/>
                    </a:lnTo>
                    <a:lnTo>
                      <a:pt x="362" y="184"/>
                    </a:lnTo>
                    <a:lnTo>
                      <a:pt x="362" y="184"/>
                    </a:lnTo>
                    <a:lnTo>
                      <a:pt x="384" y="186"/>
                    </a:lnTo>
                    <a:lnTo>
                      <a:pt x="406" y="192"/>
                    </a:lnTo>
                    <a:lnTo>
                      <a:pt x="400" y="214"/>
                    </a:lnTo>
                    <a:lnTo>
                      <a:pt x="444" y="244"/>
                    </a:lnTo>
                    <a:lnTo>
                      <a:pt x="462" y="228"/>
                    </a:lnTo>
                    <a:lnTo>
                      <a:pt x="462" y="228"/>
                    </a:lnTo>
                    <a:close/>
                    <a:moveTo>
                      <a:pt x="392" y="274"/>
                    </a:moveTo>
                    <a:lnTo>
                      <a:pt x="392" y="274"/>
                    </a:lnTo>
                    <a:lnTo>
                      <a:pt x="402" y="282"/>
                    </a:lnTo>
                    <a:lnTo>
                      <a:pt x="410" y="292"/>
                    </a:lnTo>
                    <a:lnTo>
                      <a:pt x="416" y="304"/>
                    </a:lnTo>
                    <a:lnTo>
                      <a:pt x="420" y="314"/>
                    </a:lnTo>
                    <a:lnTo>
                      <a:pt x="420" y="314"/>
                    </a:lnTo>
                    <a:lnTo>
                      <a:pt x="420" y="326"/>
                    </a:lnTo>
                    <a:lnTo>
                      <a:pt x="420" y="338"/>
                    </a:lnTo>
                    <a:lnTo>
                      <a:pt x="416" y="350"/>
                    </a:lnTo>
                    <a:lnTo>
                      <a:pt x="410" y="362"/>
                    </a:lnTo>
                    <a:lnTo>
                      <a:pt x="410" y="362"/>
                    </a:lnTo>
                    <a:lnTo>
                      <a:pt x="402" y="372"/>
                    </a:lnTo>
                    <a:lnTo>
                      <a:pt x="394" y="380"/>
                    </a:lnTo>
                    <a:lnTo>
                      <a:pt x="382" y="386"/>
                    </a:lnTo>
                    <a:lnTo>
                      <a:pt x="372" y="388"/>
                    </a:lnTo>
                    <a:lnTo>
                      <a:pt x="372" y="388"/>
                    </a:lnTo>
                    <a:lnTo>
                      <a:pt x="360" y="390"/>
                    </a:lnTo>
                    <a:lnTo>
                      <a:pt x="348" y="388"/>
                    </a:lnTo>
                    <a:lnTo>
                      <a:pt x="336" y="386"/>
                    </a:lnTo>
                    <a:lnTo>
                      <a:pt x="324" y="380"/>
                    </a:lnTo>
                    <a:lnTo>
                      <a:pt x="324" y="380"/>
                    </a:lnTo>
                    <a:lnTo>
                      <a:pt x="314" y="372"/>
                    </a:lnTo>
                    <a:lnTo>
                      <a:pt x="306" y="362"/>
                    </a:lnTo>
                    <a:lnTo>
                      <a:pt x="300" y="352"/>
                    </a:lnTo>
                    <a:lnTo>
                      <a:pt x="298" y="340"/>
                    </a:lnTo>
                    <a:lnTo>
                      <a:pt x="298" y="340"/>
                    </a:lnTo>
                    <a:lnTo>
                      <a:pt x="296" y="328"/>
                    </a:lnTo>
                    <a:lnTo>
                      <a:pt x="296" y="316"/>
                    </a:lnTo>
                    <a:lnTo>
                      <a:pt x="300" y="304"/>
                    </a:lnTo>
                    <a:lnTo>
                      <a:pt x="306" y="294"/>
                    </a:lnTo>
                    <a:lnTo>
                      <a:pt x="306" y="294"/>
                    </a:lnTo>
                    <a:lnTo>
                      <a:pt x="314" y="284"/>
                    </a:lnTo>
                    <a:lnTo>
                      <a:pt x="324" y="276"/>
                    </a:lnTo>
                    <a:lnTo>
                      <a:pt x="334" y="270"/>
                    </a:lnTo>
                    <a:lnTo>
                      <a:pt x="346" y="266"/>
                    </a:lnTo>
                    <a:lnTo>
                      <a:pt x="346" y="266"/>
                    </a:lnTo>
                    <a:lnTo>
                      <a:pt x="358" y="264"/>
                    </a:lnTo>
                    <a:lnTo>
                      <a:pt x="370" y="266"/>
                    </a:lnTo>
                    <a:lnTo>
                      <a:pt x="382" y="270"/>
                    </a:lnTo>
                    <a:lnTo>
                      <a:pt x="392" y="274"/>
                    </a:lnTo>
                    <a:lnTo>
                      <a:pt x="392" y="274"/>
                    </a:lnTo>
                    <a:close/>
                    <a:moveTo>
                      <a:pt x="396" y="320"/>
                    </a:moveTo>
                    <a:lnTo>
                      <a:pt x="396" y="320"/>
                    </a:lnTo>
                    <a:lnTo>
                      <a:pt x="394" y="312"/>
                    </a:lnTo>
                    <a:lnTo>
                      <a:pt x="390" y="306"/>
                    </a:lnTo>
                    <a:lnTo>
                      <a:pt x="386" y="300"/>
                    </a:lnTo>
                    <a:lnTo>
                      <a:pt x="380" y="296"/>
                    </a:lnTo>
                    <a:lnTo>
                      <a:pt x="380" y="296"/>
                    </a:lnTo>
                    <a:lnTo>
                      <a:pt x="372" y="292"/>
                    </a:lnTo>
                    <a:lnTo>
                      <a:pt x="366" y="290"/>
                    </a:lnTo>
                    <a:lnTo>
                      <a:pt x="358" y="288"/>
                    </a:lnTo>
                    <a:lnTo>
                      <a:pt x="350" y="290"/>
                    </a:lnTo>
                    <a:lnTo>
                      <a:pt x="350" y="290"/>
                    </a:lnTo>
                    <a:lnTo>
                      <a:pt x="344" y="292"/>
                    </a:lnTo>
                    <a:lnTo>
                      <a:pt x="336" y="296"/>
                    </a:lnTo>
                    <a:lnTo>
                      <a:pt x="330" y="300"/>
                    </a:lnTo>
                    <a:lnTo>
                      <a:pt x="326" y="306"/>
                    </a:lnTo>
                    <a:lnTo>
                      <a:pt x="326" y="306"/>
                    </a:lnTo>
                    <a:lnTo>
                      <a:pt x="322" y="314"/>
                    </a:lnTo>
                    <a:lnTo>
                      <a:pt x="320" y="320"/>
                    </a:lnTo>
                    <a:lnTo>
                      <a:pt x="320" y="328"/>
                    </a:lnTo>
                    <a:lnTo>
                      <a:pt x="320" y="336"/>
                    </a:lnTo>
                    <a:lnTo>
                      <a:pt x="320" y="336"/>
                    </a:lnTo>
                    <a:lnTo>
                      <a:pt x="322" y="342"/>
                    </a:lnTo>
                    <a:lnTo>
                      <a:pt x="326" y="348"/>
                    </a:lnTo>
                    <a:lnTo>
                      <a:pt x="332" y="354"/>
                    </a:lnTo>
                    <a:lnTo>
                      <a:pt x="338" y="360"/>
                    </a:lnTo>
                    <a:lnTo>
                      <a:pt x="338" y="360"/>
                    </a:lnTo>
                    <a:lnTo>
                      <a:pt x="344" y="364"/>
                    </a:lnTo>
                    <a:lnTo>
                      <a:pt x="352" y="366"/>
                    </a:lnTo>
                    <a:lnTo>
                      <a:pt x="358" y="366"/>
                    </a:lnTo>
                    <a:lnTo>
                      <a:pt x="366" y="366"/>
                    </a:lnTo>
                    <a:lnTo>
                      <a:pt x="366" y="366"/>
                    </a:lnTo>
                    <a:lnTo>
                      <a:pt x="374" y="362"/>
                    </a:lnTo>
                    <a:lnTo>
                      <a:pt x="380" y="360"/>
                    </a:lnTo>
                    <a:lnTo>
                      <a:pt x="386" y="354"/>
                    </a:lnTo>
                    <a:lnTo>
                      <a:pt x="390" y="348"/>
                    </a:lnTo>
                    <a:lnTo>
                      <a:pt x="390" y="348"/>
                    </a:lnTo>
                    <a:lnTo>
                      <a:pt x="394" y="342"/>
                    </a:lnTo>
                    <a:lnTo>
                      <a:pt x="396" y="334"/>
                    </a:lnTo>
                    <a:lnTo>
                      <a:pt x="396" y="326"/>
                    </a:lnTo>
                    <a:lnTo>
                      <a:pt x="396" y="320"/>
                    </a:lnTo>
                    <a:lnTo>
                      <a:pt x="396" y="320"/>
                    </a:lnTo>
                    <a:close/>
                    <a:moveTo>
                      <a:pt x="398" y="268"/>
                    </a:moveTo>
                    <a:lnTo>
                      <a:pt x="398" y="268"/>
                    </a:lnTo>
                    <a:lnTo>
                      <a:pt x="408" y="276"/>
                    </a:lnTo>
                    <a:lnTo>
                      <a:pt x="418" y="288"/>
                    </a:lnTo>
                    <a:lnTo>
                      <a:pt x="424" y="300"/>
                    </a:lnTo>
                    <a:lnTo>
                      <a:pt x="428" y="312"/>
                    </a:lnTo>
                    <a:lnTo>
                      <a:pt x="430" y="326"/>
                    </a:lnTo>
                    <a:lnTo>
                      <a:pt x="430" y="340"/>
                    </a:lnTo>
                    <a:lnTo>
                      <a:pt x="426" y="354"/>
                    </a:lnTo>
                    <a:lnTo>
                      <a:pt x="418" y="366"/>
                    </a:lnTo>
                    <a:lnTo>
                      <a:pt x="418" y="366"/>
                    </a:lnTo>
                    <a:lnTo>
                      <a:pt x="410" y="378"/>
                    </a:lnTo>
                    <a:lnTo>
                      <a:pt x="398" y="388"/>
                    </a:lnTo>
                    <a:lnTo>
                      <a:pt x="386" y="394"/>
                    </a:lnTo>
                    <a:lnTo>
                      <a:pt x="374" y="398"/>
                    </a:lnTo>
                    <a:lnTo>
                      <a:pt x="360" y="400"/>
                    </a:lnTo>
                    <a:lnTo>
                      <a:pt x="346" y="398"/>
                    </a:lnTo>
                    <a:lnTo>
                      <a:pt x="332" y="394"/>
                    </a:lnTo>
                    <a:lnTo>
                      <a:pt x="318" y="388"/>
                    </a:lnTo>
                    <a:lnTo>
                      <a:pt x="318" y="388"/>
                    </a:lnTo>
                    <a:lnTo>
                      <a:pt x="308" y="378"/>
                    </a:lnTo>
                    <a:lnTo>
                      <a:pt x="298" y="368"/>
                    </a:lnTo>
                    <a:lnTo>
                      <a:pt x="292" y="356"/>
                    </a:lnTo>
                    <a:lnTo>
                      <a:pt x="288" y="342"/>
                    </a:lnTo>
                    <a:lnTo>
                      <a:pt x="286" y="328"/>
                    </a:lnTo>
                    <a:lnTo>
                      <a:pt x="288" y="314"/>
                    </a:lnTo>
                    <a:lnTo>
                      <a:pt x="292" y="302"/>
                    </a:lnTo>
                    <a:lnTo>
                      <a:pt x="298" y="288"/>
                    </a:lnTo>
                    <a:lnTo>
                      <a:pt x="298" y="288"/>
                    </a:lnTo>
                    <a:lnTo>
                      <a:pt x="308" y="276"/>
                    </a:lnTo>
                    <a:lnTo>
                      <a:pt x="318" y="268"/>
                    </a:lnTo>
                    <a:lnTo>
                      <a:pt x="330" y="262"/>
                    </a:lnTo>
                    <a:lnTo>
                      <a:pt x="344" y="256"/>
                    </a:lnTo>
                    <a:lnTo>
                      <a:pt x="358" y="256"/>
                    </a:lnTo>
                    <a:lnTo>
                      <a:pt x="370" y="256"/>
                    </a:lnTo>
                    <a:lnTo>
                      <a:pt x="384" y="260"/>
                    </a:lnTo>
                    <a:lnTo>
                      <a:pt x="398" y="268"/>
                    </a:lnTo>
                    <a:lnTo>
                      <a:pt x="398" y="268"/>
                    </a:lnTo>
                    <a:close/>
                  </a:path>
                </a:pathLst>
              </a:custGeom>
              <a:solidFill>
                <a:srgbClr val="00B050"/>
              </a:solidFill>
              <a:ln w="9525">
                <a:noFill/>
                <a:round/>
                <a:headEnd/>
                <a:tailEnd/>
              </a:ln>
            </p:spPr>
            <p:txBody>
              <a:bodyPr vert="horz" wrap="square" lIns="68544" tIns="34272" rIns="68544" bIns="34272" numCol="1" anchor="t" anchorCtr="0" compatLnSpc="1">
                <a:prstTxWarp prst="textNoShape">
                  <a:avLst/>
                </a:prstTxWarp>
              </a:bodyPr>
              <a:lstStyle/>
              <a:p>
                <a:endParaRPr lang="en-US" altLang="zh-CN" sz="1300" dirty="0">
                  <a:solidFill>
                    <a:srgbClr val="000000"/>
                  </a:solidFill>
                  <a:latin typeface="微软雅黑" panose="020B0503020204020204" pitchFamily="34" charset="-122"/>
                  <a:ea typeface="微软雅黑" panose="020B0503020204020204" pitchFamily="34" charset="-122"/>
                </a:endParaRPr>
              </a:p>
            </p:txBody>
          </p:sp>
        </p:grpSp>
        <p:sp>
          <p:nvSpPr>
            <p:cNvPr id="92" name="云形标注 91"/>
            <p:cNvSpPr/>
            <p:nvPr/>
          </p:nvSpPr>
          <p:spPr bwMode="auto">
            <a:xfrm>
              <a:off x="5375389" y="1213330"/>
              <a:ext cx="990343" cy="557747"/>
            </a:xfrm>
            <a:prstGeom prst="cloudCallout">
              <a:avLst>
                <a:gd name="adj1" fmla="val -24399"/>
                <a:gd name="adj2" fmla="val -1484"/>
              </a:avLst>
            </a:prstGeom>
            <a:solidFill>
              <a:schemeClr val="accent2">
                <a:lumMod val="75000"/>
              </a:schemeClr>
            </a:solidFill>
            <a:ln>
              <a:noFill/>
            </a:ln>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87887" tIns="43944" rIns="87887" bIns="43944" numCol="1" rtlCol="0" anchor="ctr" anchorCtr="0" compatLnSpc="1">
              <a:prstTxWarp prst="textNoShape">
                <a:avLst/>
              </a:prstTxWarp>
            </a:bodyPr>
            <a:lstStyle/>
            <a:p>
              <a:pPr algn="ctr" defTabSz="1172024">
                <a:buClr>
                  <a:srgbClr val="CC9900"/>
                </a:buClr>
              </a:pPr>
              <a:r>
                <a:rPr lang="en-US" altLang="zh-CN" sz="1500" b="1" dirty="0" smtClean="0">
                  <a:solidFill>
                    <a:schemeClr val="bg1"/>
                  </a:solidFill>
                  <a:latin typeface="微软雅黑" panose="020B0503020204020204" pitchFamily="34" charset="-122"/>
                  <a:ea typeface="微软雅黑" panose="020B0503020204020204" pitchFamily="34" charset="-122"/>
                </a:rPr>
                <a:t>VDC 1</a:t>
              </a:r>
              <a:endParaRPr lang="en-US" altLang="zh-CN" sz="1500" b="1" dirty="0">
                <a:solidFill>
                  <a:schemeClr val="bg1"/>
                </a:solidFill>
                <a:latin typeface="微软雅黑" panose="020B0503020204020204" pitchFamily="34" charset="-122"/>
                <a:ea typeface="微软雅黑" panose="020B0503020204020204" pitchFamily="34" charset="-122"/>
              </a:endParaRPr>
            </a:p>
          </p:txBody>
        </p:sp>
        <p:sp>
          <p:nvSpPr>
            <p:cNvPr id="93" name="云形标注 92"/>
            <p:cNvSpPr/>
            <p:nvPr/>
          </p:nvSpPr>
          <p:spPr bwMode="auto">
            <a:xfrm>
              <a:off x="5391065" y="1952051"/>
              <a:ext cx="990343" cy="557747"/>
            </a:xfrm>
            <a:prstGeom prst="cloudCallout">
              <a:avLst>
                <a:gd name="adj1" fmla="val -24399"/>
                <a:gd name="adj2" fmla="val -1484"/>
              </a:avLst>
            </a:prstGeom>
            <a:solidFill>
              <a:srgbClr val="C00000"/>
            </a:solidFill>
            <a:ln>
              <a:noFill/>
            </a:ln>
            <a:extLst/>
          </p:spPr>
          <p:style>
            <a:lnRef idx="2">
              <a:schemeClr val="accent1"/>
            </a:lnRef>
            <a:fillRef idx="1">
              <a:schemeClr val="lt1"/>
            </a:fillRef>
            <a:effectRef idx="0">
              <a:schemeClr val="accent1"/>
            </a:effectRef>
            <a:fontRef idx="minor">
              <a:schemeClr val="dk1"/>
            </a:fontRef>
          </p:style>
          <p:txBody>
            <a:bodyPr vert="horz" wrap="square" lIns="87887" tIns="43944" rIns="87887" bIns="43944" numCol="1" rtlCol="0" anchor="ctr" anchorCtr="0" compatLnSpc="1">
              <a:prstTxWarp prst="textNoShape">
                <a:avLst/>
              </a:prstTxWarp>
            </a:bodyPr>
            <a:lstStyle/>
            <a:p>
              <a:pPr algn="ctr" defTabSz="1172024">
                <a:buClr>
                  <a:srgbClr val="CC9900"/>
                </a:buClr>
              </a:pPr>
              <a:r>
                <a:rPr lang="en-US" altLang="zh-CN" sz="1500" b="1" dirty="0" smtClean="0">
                  <a:solidFill>
                    <a:schemeClr val="bg1"/>
                  </a:solidFill>
                  <a:latin typeface="微软雅黑" panose="020B0503020204020204" pitchFamily="34" charset="-122"/>
                  <a:ea typeface="微软雅黑" panose="020B0503020204020204" pitchFamily="34" charset="-122"/>
                </a:rPr>
                <a:t>VDC 2</a:t>
              </a:r>
              <a:endParaRPr lang="en-US" altLang="zh-CN" sz="1500" b="1" dirty="0">
                <a:solidFill>
                  <a:schemeClr val="bg1"/>
                </a:solidFill>
                <a:latin typeface="微软雅黑" panose="020B0503020204020204" pitchFamily="34" charset="-122"/>
                <a:ea typeface="微软雅黑" panose="020B0503020204020204" pitchFamily="34" charset="-122"/>
              </a:endParaRPr>
            </a:p>
          </p:txBody>
        </p:sp>
        <p:sp>
          <p:nvSpPr>
            <p:cNvPr id="94" name="云形标注 93"/>
            <p:cNvSpPr/>
            <p:nvPr/>
          </p:nvSpPr>
          <p:spPr bwMode="auto">
            <a:xfrm>
              <a:off x="5369708" y="2733933"/>
              <a:ext cx="990343" cy="557747"/>
            </a:xfrm>
            <a:prstGeom prst="cloudCallout">
              <a:avLst>
                <a:gd name="adj1" fmla="val -24399"/>
                <a:gd name="adj2" fmla="val -1484"/>
              </a:avLst>
            </a:prstGeom>
            <a:solidFill>
              <a:srgbClr val="00B050"/>
            </a:solidFill>
            <a:ln>
              <a:noFill/>
            </a:ln>
            <a:extLst/>
          </p:spPr>
          <p:style>
            <a:lnRef idx="2">
              <a:schemeClr val="accent1"/>
            </a:lnRef>
            <a:fillRef idx="1">
              <a:schemeClr val="lt1"/>
            </a:fillRef>
            <a:effectRef idx="0">
              <a:schemeClr val="accent1"/>
            </a:effectRef>
            <a:fontRef idx="minor">
              <a:schemeClr val="dk1"/>
            </a:fontRef>
          </p:style>
          <p:txBody>
            <a:bodyPr vert="horz" wrap="square" lIns="87887" tIns="43944" rIns="87887" bIns="43944" numCol="1" rtlCol="0" anchor="ctr" anchorCtr="0" compatLnSpc="1">
              <a:prstTxWarp prst="textNoShape">
                <a:avLst/>
              </a:prstTxWarp>
            </a:bodyPr>
            <a:lstStyle/>
            <a:p>
              <a:pPr algn="ctr" defTabSz="1172024">
                <a:buClr>
                  <a:srgbClr val="CC9900"/>
                </a:buClr>
              </a:pPr>
              <a:r>
                <a:rPr lang="en-US" altLang="zh-CN" sz="1500" b="1" dirty="0" smtClean="0">
                  <a:solidFill>
                    <a:schemeClr val="bg1"/>
                  </a:solidFill>
                  <a:latin typeface="微软雅黑" panose="020B0503020204020204" pitchFamily="34" charset="-122"/>
                  <a:ea typeface="微软雅黑" panose="020B0503020204020204" pitchFamily="34" charset="-122"/>
                </a:rPr>
                <a:t>VDC 3</a:t>
              </a:r>
              <a:endParaRPr lang="en-US" altLang="zh-CN" sz="1500" b="1" dirty="0">
                <a:solidFill>
                  <a:schemeClr val="bg1"/>
                </a:solidFill>
                <a:latin typeface="微软雅黑" panose="020B0503020204020204" pitchFamily="34" charset="-122"/>
                <a:ea typeface="微软雅黑" panose="020B0503020204020204" pitchFamily="34" charset="-122"/>
              </a:endParaRPr>
            </a:p>
          </p:txBody>
        </p:sp>
        <p:grpSp>
          <p:nvGrpSpPr>
            <p:cNvPr id="19" name="组合 4"/>
            <p:cNvGrpSpPr/>
            <p:nvPr/>
          </p:nvGrpSpPr>
          <p:grpSpPr>
            <a:xfrm>
              <a:off x="6469445" y="2600468"/>
              <a:ext cx="676960" cy="784270"/>
              <a:chOff x="6572474" y="2600468"/>
              <a:chExt cx="676960" cy="784270"/>
            </a:xfrm>
          </p:grpSpPr>
          <p:sp>
            <p:nvSpPr>
              <p:cNvPr id="193" name="TextBox 164"/>
              <p:cNvSpPr txBox="1"/>
              <p:nvPr/>
            </p:nvSpPr>
            <p:spPr>
              <a:xfrm>
                <a:off x="6572474" y="3188525"/>
                <a:ext cx="573715" cy="196213"/>
              </a:xfrm>
              <a:prstGeom prst="rect">
                <a:avLst/>
              </a:prstGeom>
              <a:noFill/>
              <a:ln>
                <a:noFill/>
              </a:ln>
            </p:spPr>
            <p:txBody>
              <a:bodyPr wrap="none" rtlCol="0">
                <a:spAutoFit/>
              </a:bodyPr>
              <a:lstStyle/>
              <a:p>
                <a:r>
                  <a:rPr lang="en-US" altLang="zh-CN" sz="1050" dirty="0" smtClean="0">
                    <a:solidFill>
                      <a:srgbClr val="000000"/>
                    </a:solidFill>
                    <a:latin typeface="微软雅黑" panose="020B0503020204020204" pitchFamily="34" charset="-122"/>
                    <a:ea typeface="微软雅黑" panose="020B0503020204020204" pitchFamily="34" charset="-122"/>
                  </a:rPr>
                  <a:t>Tenant C</a:t>
                </a:r>
                <a:endParaRPr lang="en-US" altLang="zh-CN" sz="1050" dirty="0">
                  <a:solidFill>
                    <a:srgbClr val="000000"/>
                  </a:solidFill>
                  <a:latin typeface="微软雅黑" panose="020B0503020204020204" pitchFamily="34" charset="-122"/>
                  <a:ea typeface="微软雅黑" panose="020B0503020204020204" pitchFamily="34" charset="-122"/>
                </a:endParaRPr>
              </a:p>
            </p:txBody>
          </p:sp>
          <p:pic>
            <p:nvPicPr>
              <p:cNvPr id="96" name="Picture 2" descr="F:\PIC\16：10_PPT_pic\ICOS\administrator-icon.png"/>
              <p:cNvPicPr>
                <a:picLocks noChangeAspect="1" noChangeArrowheads="1"/>
              </p:cNvPicPr>
              <p:nvPr/>
            </p:nvPicPr>
            <p:blipFill>
              <a:blip r:embed="rId11" cstate="screen"/>
              <a:srcRect/>
              <a:stretch>
                <a:fillRect/>
              </a:stretch>
            </p:blipFill>
            <p:spPr bwMode="auto">
              <a:xfrm>
                <a:off x="6590373" y="2600468"/>
                <a:ext cx="659061" cy="659061"/>
              </a:xfrm>
              <a:prstGeom prst="rect">
                <a:avLst/>
              </a:prstGeom>
              <a:noFill/>
            </p:spPr>
          </p:pic>
        </p:grpSp>
      </p:grpSp>
      <p:sp>
        <p:nvSpPr>
          <p:cNvPr id="95" name="右箭头 94"/>
          <p:cNvSpPr/>
          <p:nvPr/>
        </p:nvSpPr>
        <p:spPr bwMode="auto">
          <a:xfrm>
            <a:off x="6288208" y="3874219"/>
            <a:ext cx="767624" cy="188927"/>
          </a:xfrm>
          <a:prstGeom prst="rightArrow">
            <a:avLst>
              <a:gd name="adj1" fmla="val 64143"/>
              <a:gd name="adj2" fmla="val 48464"/>
            </a:avLst>
          </a:prstGeom>
          <a:solidFill>
            <a:srgbClr val="92D050">
              <a:alpha val="30196"/>
            </a:srgbClr>
          </a:solidFill>
          <a:ln>
            <a:noFill/>
          </a:ln>
          <a:effectLst/>
          <a:extLst/>
        </p:spPr>
        <p:style>
          <a:lnRef idx="2">
            <a:schemeClr val="dk1"/>
          </a:lnRef>
          <a:fillRef idx="1">
            <a:schemeClr val="lt1"/>
          </a:fillRef>
          <a:effectRef idx="0">
            <a:schemeClr val="dk1"/>
          </a:effectRef>
          <a:fontRef idx="minor">
            <a:schemeClr val="dk1"/>
          </a:fontRef>
        </p:style>
        <p:txBody>
          <a:bodyPr vert="horz" wrap="square" lIns="91411" tIns="45705" rIns="91411" bIns="45705" numCol="1" rtlCol="0" anchor="t" anchorCtr="0" compatLnSpc="1">
            <a:prstTxWarp prst="textNoShape">
              <a:avLst/>
            </a:prstTxWarp>
          </a:bodyPr>
          <a:lstStyle/>
          <a:p>
            <a:pPr defTabSz="914042">
              <a:buClr>
                <a:srgbClr val="CC9900"/>
              </a:buClr>
              <a:buFont typeface="Wingdings" pitchFamily="2" charset="2"/>
              <a:buChar char="n"/>
            </a:pPr>
            <a:endParaRPr lang="en-US" altLang="zh-CN" sz="1800" dirty="0">
              <a:solidFill>
                <a:srgbClr val="000000"/>
              </a:solidFill>
              <a:latin typeface="微软雅黑" panose="020B0503020204020204" pitchFamily="34" charset="-122"/>
              <a:ea typeface="微软雅黑" panose="020B0503020204020204" pitchFamily="34" charset="-122"/>
            </a:endParaRPr>
          </a:p>
        </p:txBody>
      </p:sp>
      <p:sp>
        <p:nvSpPr>
          <p:cNvPr id="97" name="右箭头 96"/>
          <p:cNvSpPr/>
          <p:nvPr/>
        </p:nvSpPr>
        <p:spPr bwMode="auto">
          <a:xfrm>
            <a:off x="5587899" y="2902235"/>
            <a:ext cx="1467933" cy="208933"/>
          </a:xfrm>
          <a:prstGeom prst="rightArrow">
            <a:avLst>
              <a:gd name="adj1" fmla="val 64143"/>
              <a:gd name="adj2" fmla="val 48464"/>
            </a:avLst>
          </a:prstGeom>
          <a:solidFill>
            <a:srgbClr val="C00000">
              <a:alpha val="29804"/>
            </a:srgbClr>
          </a:solidFill>
          <a:ln>
            <a:noFill/>
          </a:ln>
          <a:effectLst/>
          <a:extLst/>
        </p:spPr>
        <p:style>
          <a:lnRef idx="2">
            <a:schemeClr val="dk1"/>
          </a:lnRef>
          <a:fillRef idx="1">
            <a:schemeClr val="lt1"/>
          </a:fillRef>
          <a:effectRef idx="0">
            <a:schemeClr val="dk1"/>
          </a:effectRef>
          <a:fontRef idx="minor">
            <a:schemeClr val="dk1"/>
          </a:fontRef>
        </p:style>
        <p:txBody>
          <a:bodyPr vert="horz" wrap="square" lIns="91411" tIns="45705" rIns="91411" bIns="45705" numCol="1" rtlCol="0" anchor="t" anchorCtr="0" compatLnSpc="1">
            <a:prstTxWarp prst="textNoShape">
              <a:avLst/>
            </a:prstTxWarp>
          </a:bodyPr>
          <a:lstStyle/>
          <a:p>
            <a:pPr defTabSz="914042">
              <a:buClr>
                <a:srgbClr val="CC9900"/>
              </a:buClr>
              <a:buFont typeface="Wingdings" pitchFamily="2" charset="2"/>
              <a:buChar char="n"/>
            </a:pPr>
            <a:endParaRPr lang="en-US" altLang="zh-CN" sz="1800" dirty="0">
              <a:solidFill>
                <a:srgbClr val="000000"/>
              </a:solidFill>
              <a:latin typeface="微软雅黑" panose="020B0503020204020204" pitchFamily="34" charset="-122"/>
              <a:ea typeface="微软雅黑" panose="020B0503020204020204" pitchFamily="34" charset="-122"/>
            </a:endParaRPr>
          </a:p>
        </p:txBody>
      </p:sp>
      <p:sp>
        <p:nvSpPr>
          <p:cNvPr id="98" name="右箭头 97"/>
          <p:cNvSpPr/>
          <p:nvPr/>
        </p:nvSpPr>
        <p:spPr bwMode="auto">
          <a:xfrm>
            <a:off x="4833686" y="1908983"/>
            <a:ext cx="2222151" cy="201004"/>
          </a:xfrm>
          <a:prstGeom prst="rightArrow">
            <a:avLst>
              <a:gd name="adj1" fmla="val 64143"/>
              <a:gd name="adj2" fmla="val 50272"/>
            </a:avLst>
          </a:prstGeom>
          <a:solidFill>
            <a:srgbClr val="FFAE0D">
              <a:alpha val="29804"/>
            </a:srgbClr>
          </a:solidFill>
          <a:ln>
            <a:noFill/>
          </a:ln>
          <a:effectLst/>
          <a:extLst/>
        </p:spPr>
        <p:style>
          <a:lnRef idx="2">
            <a:schemeClr val="dk1"/>
          </a:lnRef>
          <a:fillRef idx="1">
            <a:schemeClr val="lt1"/>
          </a:fillRef>
          <a:effectRef idx="0">
            <a:schemeClr val="dk1"/>
          </a:effectRef>
          <a:fontRef idx="minor">
            <a:schemeClr val="dk1"/>
          </a:fontRef>
        </p:style>
        <p:txBody>
          <a:bodyPr vert="horz" wrap="square" lIns="91411" tIns="45705" rIns="91411" bIns="45705" numCol="1" rtlCol="0" anchor="t" anchorCtr="0" compatLnSpc="1">
            <a:prstTxWarp prst="textNoShape">
              <a:avLst/>
            </a:prstTxWarp>
          </a:bodyPr>
          <a:lstStyle/>
          <a:p>
            <a:pPr defTabSz="914042">
              <a:buClr>
                <a:srgbClr val="CC9900"/>
              </a:buClr>
              <a:buFont typeface="Wingdings" pitchFamily="2" charset="2"/>
              <a:buChar char="n"/>
            </a:pPr>
            <a:endParaRPr lang="en-US" altLang="zh-CN" sz="1800" dirty="0">
              <a:solidFill>
                <a:srgbClr val="000000"/>
              </a:solidFill>
              <a:latin typeface="微软雅黑" panose="020B0503020204020204" pitchFamily="34" charset="-122"/>
              <a:ea typeface="微软雅黑" panose="020B0503020204020204" pitchFamily="34" charset="-122"/>
            </a:endParaRPr>
          </a:p>
        </p:txBody>
      </p:sp>
      <p:sp>
        <p:nvSpPr>
          <p:cNvPr id="2" name="文本占位符 1"/>
          <p:cNvSpPr>
            <a:spLocks noGrp="1"/>
          </p:cNvSpPr>
          <p:nvPr>
            <p:ph type="body" sz="quarter" idx="12"/>
          </p:nvPr>
        </p:nvSpPr>
        <p:spPr>
          <a:xfrm>
            <a:off x="1595500" y="410400"/>
            <a:ext cx="9831600" cy="639559"/>
          </a:xfrm>
        </p:spPr>
        <p:txBody>
          <a:bodyPr/>
          <a:lstStyle/>
          <a:p>
            <a:r>
              <a:rPr lang="en-US" altLang="zh-CN" dirty="0"/>
              <a:t>VDC and </a:t>
            </a:r>
            <a:r>
              <a:rPr lang="en-US" altLang="zh-CN" dirty="0" smtClean="0"/>
              <a:t>Tenant</a:t>
            </a:r>
            <a:endParaRPr lang="en-US" altLang="zh-CN" dirty="0"/>
          </a:p>
        </p:txBody>
      </p:sp>
    </p:spTree>
    <p:extLst>
      <p:ext uri="{BB962C8B-B14F-4D97-AF65-F5344CB8AC3E}">
        <p14:creationId xmlns:p14="http://schemas.microsoft.com/office/powerpoint/2010/main" val="10475023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026855" y="4970122"/>
            <a:ext cx="10464801" cy="1412372"/>
          </a:xfrm>
          <a:prstGeom prst="rect">
            <a:avLst/>
          </a:prstGeom>
          <a:solidFill>
            <a:schemeClr val="bg1">
              <a:lumMod val="95000"/>
            </a:schemeClr>
          </a:solidFill>
          <a:effectLst/>
        </p:spPr>
        <p:txBody>
          <a:bodyPr wrap="square" lIns="121912" tIns="60956" rIns="121912" bIns="60956" rtlCol="0" anchor="ctr">
            <a:noAutofit/>
          </a:bodyPr>
          <a:lstStyle/>
          <a:p>
            <a:pPr>
              <a:spcBef>
                <a:spcPts val="0"/>
              </a:spcBef>
            </a:pPr>
            <a:r>
              <a:rPr lang="en-US" altLang="zh-CN" sz="1600" b="1" dirty="0" smtClean="0">
                <a:solidFill>
                  <a:srgbClr val="C00000"/>
                </a:solidFill>
                <a:latin typeface="+mn-ea"/>
              </a:rPr>
              <a:t>Virtual </a:t>
            </a:r>
            <a:r>
              <a:rPr lang="en-US" altLang="zh-CN" sz="1600" b="1" dirty="0">
                <a:solidFill>
                  <a:srgbClr val="C00000"/>
                </a:solidFill>
                <a:latin typeface="+mn-ea"/>
              </a:rPr>
              <a:t>Private Cloud </a:t>
            </a:r>
            <a:r>
              <a:rPr lang="en-US" altLang="zh-CN" sz="1600" b="1" dirty="0" smtClean="0">
                <a:solidFill>
                  <a:srgbClr val="C00000"/>
                </a:solidFill>
                <a:latin typeface="+mn-ea"/>
              </a:rPr>
              <a:t>(</a:t>
            </a:r>
            <a:r>
              <a:rPr lang="en-US" altLang="zh-CN" sz="1600" b="1" dirty="0" smtClean="0">
                <a:solidFill>
                  <a:srgbClr val="C00000"/>
                </a:solidFill>
                <a:latin typeface="微软雅黑" panose="020B0503020204020204" pitchFamily="34" charset="-122"/>
                <a:ea typeface="微软雅黑" panose="020B0503020204020204" pitchFamily="34" charset="-122"/>
              </a:rPr>
              <a:t>VPC): </a:t>
            </a:r>
            <a:r>
              <a:rPr lang="en-US" altLang="zh-CN" sz="1200" dirty="0" smtClean="0">
                <a:latin typeface="微软雅黑" panose="020B0503020204020204" pitchFamily="34" charset="-122"/>
                <a:ea typeface="微软雅黑" panose="020B0503020204020204" pitchFamily="34" charset="-122"/>
              </a:rPr>
              <a:t>VPCs use resources in VDCs. Each VPC belongs to one VDC, and each VDC can have multiple VPCs. Each VPC is a security zone, serving one service, application, or department. VPCs can provide the following functions: </a:t>
            </a:r>
          </a:p>
          <a:p>
            <a:pPr marL="266700" indent="-266700">
              <a:spcBef>
                <a:spcPts val="0"/>
              </a:spcBef>
              <a:buFont typeface="Wingdings" panose="05000000000000000000" pitchFamily="2" charset="2"/>
              <a:buChar char="Ø"/>
            </a:pPr>
            <a:r>
              <a:rPr lang="en-US" altLang="zh-CN" sz="1200" dirty="0" smtClean="0">
                <a:latin typeface="微软雅黑" panose="020B0503020204020204" pitchFamily="34" charset="-122"/>
                <a:ea typeface="微软雅黑" panose="020B0503020204020204" pitchFamily="34" charset="-122"/>
              </a:rPr>
              <a:t>Isolated environment: VPCs provide isolated VM and network environments to meet isolation requirements of different applications and departments. </a:t>
            </a:r>
          </a:p>
          <a:p>
            <a:pPr marL="266700" indent="-266700">
              <a:spcBef>
                <a:spcPts val="0"/>
              </a:spcBef>
              <a:buFont typeface="Wingdings" panose="05000000000000000000" pitchFamily="2" charset="2"/>
              <a:buChar char="Ø"/>
            </a:pPr>
            <a:r>
              <a:rPr lang="en-US" altLang="zh-CN" sz="1200" dirty="0" smtClean="0">
                <a:latin typeface="微软雅黑" panose="020B0503020204020204" pitchFamily="34" charset="-122"/>
                <a:ea typeface="微软雅黑" panose="020B0503020204020204" pitchFamily="34" charset="-122"/>
              </a:rPr>
              <a:t>Diversified services: Each VPC can provide separate services, such as the </a:t>
            </a:r>
            <a:r>
              <a:rPr lang="en-US" altLang="zh-CN" sz="1200" dirty="0" err="1" smtClean="0">
                <a:latin typeface="微软雅黑" panose="020B0503020204020204" pitchFamily="34" charset="-122"/>
                <a:ea typeface="微软雅黑" panose="020B0503020204020204" pitchFamily="34" charset="-122"/>
              </a:rPr>
              <a:t>vFW</a:t>
            </a:r>
            <a:r>
              <a:rPr lang="en-US" altLang="zh-CN" sz="1200" dirty="0" smtClean="0">
                <a:latin typeface="微软雅黑" panose="020B0503020204020204" pitchFamily="34" charset="-122"/>
                <a:ea typeface="微软雅黑" panose="020B0503020204020204" pitchFamily="34" charset="-122"/>
              </a:rPr>
              <a:t>, </a:t>
            </a:r>
            <a:r>
              <a:rPr lang="en-US" altLang="zh-CN" sz="1200" dirty="0" err="1" smtClean="0">
                <a:latin typeface="微软雅黑" panose="020B0503020204020204" pitchFamily="34" charset="-122"/>
                <a:ea typeface="微软雅黑" panose="020B0503020204020204" pitchFamily="34" charset="-122"/>
              </a:rPr>
              <a:t>vLB</a:t>
            </a:r>
            <a:r>
              <a:rPr lang="en-US" altLang="zh-CN" sz="1200" dirty="0" smtClean="0">
                <a:latin typeface="微软雅黑" panose="020B0503020204020204" pitchFamily="34" charset="-122"/>
                <a:ea typeface="微软雅黑" panose="020B0503020204020204" pitchFamily="34" charset="-122"/>
              </a:rPr>
              <a:t>, security group, EIP, IPsec VPN, and NAT. </a:t>
            </a:r>
          </a:p>
          <a:p>
            <a:pPr marL="266700" indent="-266700">
              <a:spcBef>
                <a:spcPts val="0"/>
              </a:spcBef>
              <a:buFont typeface="Wingdings" panose="05000000000000000000" pitchFamily="2" charset="2"/>
              <a:buChar char="Ø"/>
            </a:pPr>
            <a:r>
              <a:rPr lang="en-US" altLang="zh-CN" sz="1200" dirty="0" smtClean="0">
                <a:latin typeface="微软雅黑" panose="020B0503020204020204" pitchFamily="34" charset="-122"/>
                <a:ea typeface="微软雅黑" panose="020B0503020204020204" pitchFamily="34" charset="-122"/>
              </a:rPr>
              <a:t>Flexible networking: VPCs provide multiple networking modes, such as direct networks, routed networks, and internal networks.</a:t>
            </a:r>
            <a:endParaRPr lang="en-US" altLang="zh-CN" sz="1200" dirty="0">
              <a:latin typeface="微软雅黑" panose="020B0503020204020204" pitchFamily="34" charset="-122"/>
              <a:ea typeface="微软雅黑" panose="020B0503020204020204" pitchFamily="34" charset="-122"/>
            </a:endParaRPr>
          </a:p>
        </p:txBody>
      </p:sp>
      <p:grpSp>
        <p:nvGrpSpPr>
          <p:cNvPr id="11" name="组合 10"/>
          <p:cNvGrpSpPr/>
          <p:nvPr/>
        </p:nvGrpSpPr>
        <p:grpSpPr>
          <a:xfrm>
            <a:off x="1279672" y="1376772"/>
            <a:ext cx="10193191" cy="3504066"/>
            <a:chOff x="1215295" y="1056840"/>
            <a:chExt cx="10193191" cy="3504066"/>
          </a:xfrm>
        </p:grpSpPr>
        <p:sp>
          <p:nvSpPr>
            <p:cNvPr id="53" name="矩形 52"/>
            <p:cNvSpPr/>
            <p:nvPr/>
          </p:nvSpPr>
          <p:spPr bwMode="auto">
            <a:xfrm>
              <a:off x="6376202" y="1065827"/>
              <a:ext cx="5032284" cy="3396176"/>
            </a:xfrm>
            <a:prstGeom prst="rect">
              <a:avLst/>
            </a:prstGeom>
            <a:solidFill>
              <a:schemeClr val="bg1">
                <a:lumMod val="95000"/>
              </a:schemeClr>
            </a:solidFill>
            <a:ln w="12700">
              <a:noFill/>
            </a:ln>
            <a:effectLst/>
            <a:extLst/>
          </p:spPr>
          <p:style>
            <a:lnRef idx="2">
              <a:schemeClr val="dk1"/>
            </a:lnRef>
            <a:fillRef idx="1">
              <a:schemeClr val="lt1"/>
            </a:fillRef>
            <a:effectRef idx="0">
              <a:schemeClr val="dk1"/>
            </a:effectRef>
            <a:fontRef idx="minor">
              <a:schemeClr val="dk1"/>
            </a:fontRef>
          </p:style>
          <p:txBody>
            <a:bodyPr vert="horz" wrap="square" lIns="91411" tIns="45705" rIns="91411" bIns="45705" numCol="1" rtlCol="0" anchor="t" anchorCtr="0" compatLnSpc="1">
              <a:prstTxWarp prst="textNoShape">
                <a:avLst/>
              </a:prstTxWarp>
            </a:bodyPr>
            <a:lstStyle/>
            <a:p>
              <a:pPr algn="ctr" defTabSz="914042">
                <a:buClr>
                  <a:srgbClr val="CC9900"/>
                </a:buClr>
              </a:pPr>
              <a:endParaRPr lang="en-US" altLang="zh-CN" sz="1600" b="1" dirty="0" smtClean="0">
                <a:solidFill>
                  <a:srgbClr val="000000"/>
                </a:solidFill>
                <a:latin typeface="微软雅黑" panose="020B0503020204020204" pitchFamily="34" charset="-122"/>
                <a:ea typeface="微软雅黑" panose="020B0503020204020204" pitchFamily="34" charset="-122"/>
              </a:endParaRPr>
            </a:p>
            <a:p>
              <a:pPr algn="ctr" defTabSz="914042">
                <a:buClr>
                  <a:srgbClr val="CC9900"/>
                </a:buClr>
              </a:pPr>
              <a:r>
                <a:rPr lang="en-US" altLang="zh-CN" sz="1600" b="1" dirty="0" smtClean="0">
                  <a:solidFill>
                    <a:srgbClr val="000000"/>
                  </a:solidFill>
                  <a:latin typeface="微软雅黑" panose="020B0503020204020204" pitchFamily="34" charset="-122"/>
                  <a:ea typeface="微软雅黑" panose="020B0503020204020204" pitchFamily="34" charset="-122"/>
                </a:rPr>
                <a:t>Logical networking of a VPC</a:t>
              </a:r>
              <a:endParaRPr lang="en-US" altLang="zh-CN" sz="1600" b="1" dirty="0">
                <a:solidFill>
                  <a:srgbClr val="000000"/>
                </a:solidFill>
                <a:latin typeface="微软雅黑" panose="020B0503020204020204" pitchFamily="34" charset="-122"/>
                <a:ea typeface="微软雅黑" panose="020B0503020204020204" pitchFamily="34" charset="-122"/>
              </a:endParaRPr>
            </a:p>
          </p:txBody>
        </p:sp>
        <p:cxnSp>
          <p:nvCxnSpPr>
            <p:cNvPr id="49" name="直接连接符 48"/>
            <p:cNvCxnSpPr>
              <a:stCxn id="65" idx="2"/>
              <a:endCxn id="87" idx="0"/>
            </p:cNvCxnSpPr>
            <p:nvPr/>
          </p:nvCxnSpPr>
          <p:spPr bwMode="auto">
            <a:xfrm flipH="1">
              <a:off x="7996448" y="2344704"/>
              <a:ext cx="884933" cy="510149"/>
            </a:xfrm>
            <a:prstGeom prst="line">
              <a:avLst/>
            </a:prstGeom>
            <a:noFill/>
            <a:ln w="12700" cap="flat" cmpd="sng" algn="ctr">
              <a:solidFill>
                <a:schemeClr val="bg1">
                  <a:lumMod val="50000"/>
                </a:schemeClr>
              </a:solidFill>
              <a:prstDash val="solid"/>
              <a:round/>
              <a:headEnd type="none" w="med" len="med"/>
              <a:tailEnd type="none" w="med" len="med"/>
            </a:ln>
            <a:effectLst>
              <a:outerShdw blurRad="50800" dist="38100" dir="13500000" algn="br" rotWithShape="0">
                <a:prstClr val="black">
                  <a:alpha val="40000"/>
                </a:prstClr>
              </a:outerShdw>
            </a:effectLst>
            <a:extLst>
              <a:ext uri="{909E8E84-426E-40DD-AFC4-6F175D3DCCD1}">
                <a14:hiddenFill xmlns:a14="http://schemas.microsoft.com/office/drawing/2010/main">
                  <a:solidFill>
                    <a:schemeClr val="accent1"/>
                  </a:solidFill>
                </a14:hiddenFill>
              </a:ext>
            </a:extLst>
          </p:spPr>
        </p:cxnSp>
        <p:cxnSp>
          <p:nvCxnSpPr>
            <p:cNvPr id="94" name="直接连接符 93"/>
            <p:cNvCxnSpPr>
              <a:stCxn id="65" idx="2"/>
              <a:endCxn id="113" idx="0"/>
            </p:cNvCxnSpPr>
            <p:nvPr/>
          </p:nvCxnSpPr>
          <p:spPr bwMode="auto">
            <a:xfrm>
              <a:off x="8881383" y="2344709"/>
              <a:ext cx="875213" cy="510148"/>
            </a:xfrm>
            <a:prstGeom prst="line">
              <a:avLst/>
            </a:prstGeom>
            <a:noFill/>
            <a:ln w="12700" cap="flat" cmpd="sng" algn="ctr">
              <a:solidFill>
                <a:schemeClr val="bg1">
                  <a:lumMod val="50000"/>
                </a:schemeClr>
              </a:solidFill>
              <a:prstDash val="solid"/>
              <a:round/>
              <a:headEnd type="none" w="med" len="med"/>
              <a:tailEnd type="none" w="med" len="med"/>
            </a:ln>
            <a:effectLst>
              <a:outerShdw blurRad="50800" dist="38100" dir="13500000" algn="br" rotWithShape="0">
                <a:prstClr val="black">
                  <a:alpha val="40000"/>
                </a:prstClr>
              </a:outerShdw>
            </a:effectLst>
            <a:extLst>
              <a:ext uri="{909E8E84-426E-40DD-AFC4-6F175D3DCCD1}">
                <a14:hiddenFill xmlns:a14="http://schemas.microsoft.com/office/drawing/2010/main">
                  <a:solidFill>
                    <a:schemeClr val="accent1"/>
                  </a:solidFill>
                </a14:hiddenFill>
              </a:ext>
            </a:extLst>
          </p:spPr>
        </p:cxnSp>
        <p:cxnSp>
          <p:nvCxnSpPr>
            <p:cNvPr id="97" name="直接连接符 96"/>
            <p:cNvCxnSpPr>
              <a:stCxn id="65" idx="1"/>
              <a:endCxn id="89" idx="3"/>
            </p:cNvCxnSpPr>
            <p:nvPr/>
          </p:nvCxnSpPr>
          <p:spPr bwMode="auto">
            <a:xfrm flipH="1" flipV="1">
              <a:off x="7743476" y="2157905"/>
              <a:ext cx="515667" cy="43"/>
            </a:xfrm>
            <a:prstGeom prst="line">
              <a:avLst/>
            </a:prstGeom>
            <a:noFill/>
            <a:ln w="12700" cap="flat" cmpd="sng" algn="ctr">
              <a:solidFill>
                <a:schemeClr val="bg1">
                  <a:lumMod val="50000"/>
                </a:schemeClr>
              </a:solidFill>
              <a:prstDash val="solid"/>
              <a:round/>
              <a:headEnd type="none" w="med" len="med"/>
              <a:tailEnd type="none" w="med" len="med"/>
            </a:ln>
            <a:effectLst>
              <a:outerShdw blurRad="50800" dist="38100" dir="13500000" algn="br" rotWithShape="0">
                <a:prstClr val="black">
                  <a:alpha val="40000"/>
                </a:prstClr>
              </a:outerShdw>
            </a:effectLst>
            <a:extLst>
              <a:ext uri="{909E8E84-426E-40DD-AFC4-6F175D3DCCD1}">
                <a14:hiddenFill xmlns:a14="http://schemas.microsoft.com/office/drawing/2010/main">
                  <a:solidFill>
                    <a:schemeClr val="accent1"/>
                  </a:solidFill>
                </a14:hiddenFill>
              </a:ext>
            </a:extLst>
          </p:spPr>
        </p:cxnSp>
        <p:cxnSp>
          <p:nvCxnSpPr>
            <p:cNvPr id="100" name="直接连接符 99"/>
            <p:cNvCxnSpPr>
              <a:stCxn id="90" idx="1"/>
              <a:endCxn id="65" idx="3"/>
            </p:cNvCxnSpPr>
            <p:nvPr/>
          </p:nvCxnSpPr>
          <p:spPr bwMode="auto">
            <a:xfrm flipH="1">
              <a:off x="9503623" y="2157905"/>
              <a:ext cx="515667" cy="43"/>
            </a:xfrm>
            <a:prstGeom prst="line">
              <a:avLst/>
            </a:prstGeom>
            <a:noFill/>
            <a:ln w="12700" cap="flat" cmpd="sng" algn="ctr">
              <a:solidFill>
                <a:schemeClr val="bg1">
                  <a:lumMod val="50000"/>
                </a:schemeClr>
              </a:solidFill>
              <a:prstDash val="solid"/>
              <a:round/>
              <a:headEnd type="none" w="med" len="med"/>
              <a:tailEnd type="none" w="med" len="med"/>
            </a:ln>
            <a:effectLst>
              <a:outerShdw blurRad="50800" dist="38100" dir="13500000" algn="br" rotWithShape="0">
                <a:prstClr val="black">
                  <a:alpha val="40000"/>
                </a:prstClr>
              </a:outerShdw>
            </a:effectLst>
            <a:extLst>
              <a:ext uri="{909E8E84-426E-40DD-AFC4-6F175D3DCCD1}">
                <a14:hiddenFill xmlns:a14="http://schemas.microsoft.com/office/drawing/2010/main">
                  <a:solidFill>
                    <a:schemeClr val="accent1"/>
                  </a:solidFill>
                </a14:hiddenFill>
              </a:ext>
            </a:extLst>
          </p:spPr>
        </p:cxnSp>
        <p:cxnSp>
          <p:nvCxnSpPr>
            <p:cNvPr id="103" name="直接连接符 102"/>
            <p:cNvCxnSpPr>
              <a:stCxn id="87" idx="2"/>
              <a:endCxn id="217" idx="0"/>
            </p:cNvCxnSpPr>
            <p:nvPr/>
          </p:nvCxnSpPr>
          <p:spPr bwMode="auto">
            <a:xfrm>
              <a:off x="7996454" y="3228367"/>
              <a:ext cx="356617" cy="476533"/>
            </a:xfrm>
            <a:prstGeom prst="line">
              <a:avLst/>
            </a:prstGeom>
            <a:noFill/>
            <a:ln w="12700" cap="flat" cmpd="sng" algn="ctr">
              <a:solidFill>
                <a:schemeClr val="bg1">
                  <a:lumMod val="50000"/>
                </a:schemeClr>
              </a:solidFill>
              <a:prstDash val="solid"/>
              <a:round/>
              <a:headEnd type="none" w="med" len="med"/>
              <a:tailEnd type="none" w="med" len="med"/>
            </a:ln>
            <a:effectLst>
              <a:outerShdw blurRad="50800" dist="38100" dir="13500000" algn="br" rotWithShape="0">
                <a:prstClr val="black">
                  <a:alpha val="40000"/>
                </a:prstClr>
              </a:outerShdw>
            </a:effectLst>
            <a:extLst>
              <a:ext uri="{909E8E84-426E-40DD-AFC4-6F175D3DCCD1}">
                <a14:hiddenFill xmlns:a14="http://schemas.microsoft.com/office/drawing/2010/main">
                  <a:solidFill>
                    <a:schemeClr val="accent1"/>
                  </a:solidFill>
                </a14:hiddenFill>
              </a:ext>
            </a:extLst>
          </p:spPr>
        </p:cxnSp>
        <p:grpSp>
          <p:nvGrpSpPr>
            <p:cNvPr id="3" name="组合 202"/>
            <p:cNvGrpSpPr/>
            <p:nvPr/>
          </p:nvGrpSpPr>
          <p:grpSpPr>
            <a:xfrm>
              <a:off x="1215295" y="1056840"/>
              <a:ext cx="4880135" cy="3504066"/>
              <a:chOff x="162410" y="712408"/>
              <a:chExt cx="3660101" cy="2628125"/>
            </a:xfrm>
          </p:grpSpPr>
          <p:sp>
            <p:nvSpPr>
              <p:cNvPr id="156" name="雲形吹き出し 8"/>
              <p:cNvSpPr/>
              <p:nvPr/>
            </p:nvSpPr>
            <p:spPr>
              <a:xfrm>
                <a:off x="233984" y="712408"/>
                <a:ext cx="3176324" cy="1745347"/>
              </a:xfrm>
              <a:prstGeom prst="cloudCallout">
                <a:avLst>
                  <a:gd name="adj1" fmla="val 13589"/>
                  <a:gd name="adj2" fmla="val -2273"/>
                </a:avLst>
              </a:prstGeom>
              <a:solidFill>
                <a:schemeClr val="bg1">
                  <a:lumMod val="95000"/>
                </a:schemeClr>
              </a:solidFill>
              <a:ln w="25400" cap="flat" cmpd="sng" algn="ctr">
                <a:noFill/>
                <a:prstDash val="solid"/>
              </a:ln>
              <a:effectLst>
                <a:outerShdw blurRad="63500" sx="102000" sy="102000" algn="ctr" rotWithShape="0">
                  <a:prstClr val="black">
                    <a:alpha val="40000"/>
                  </a:prstClr>
                </a:outerShdw>
              </a:effectLst>
            </p:spPr>
            <p:txBody>
              <a:bodyPr wrap="square" lIns="0" tIns="0" rIns="0" bIns="0" rtlCol="0" anchor="t" anchorCtr="1">
                <a:normAutofit/>
              </a:bodyPr>
              <a:lstStyle/>
              <a:p>
                <a:pPr algn="ctr">
                  <a:defRPr/>
                </a:pPr>
                <a:r>
                  <a:rPr kumimoji="1" lang="en-US" altLang="zh-CN" sz="1600" b="1" kern="0" dirty="0" smtClean="0">
                    <a:latin typeface="微软雅黑" panose="020B0503020204020204" pitchFamily="34" charset="-122"/>
                    <a:ea typeface="微软雅黑" panose="020B0503020204020204" pitchFamily="34" charset="-122"/>
                  </a:rPr>
                  <a:t>VDC of tenant A</a:t>
                </a:r>
                <a:endParaRPr kumimoji="1" lang="en-US" altLang="ja-JP" sz="1600" b="1" kern="0" dirty="0">
                  <a:latin typeface="微软雅黑" panose="020B0503020204020204" pitchFamily="34" charset="-122"/>
                  <a:ea typeface="微软雅黑" panose="020B0503020204020204" pitchFamily="34" charset="-122"/>
                </a:endParaRPr>
              </a:p>
            </p:txBody>
          </p:sp>
          <p:sp>
            <p:nvSpPr>
              <p:cNvPr id="157" name="雲形吹き出し 8"/>
              <p:cNvSpPr/>
              <p:nvPr/>
            </p:nvSpPr>
            <p:spPr>
              <a:xfrm>
                <a:off x="1396291" y="2596480"/>
                <a:ext cx="972116" cy="480234"/>
              </a:xfrm>
              <a:prstGeom prst="cloudCallout">
                <a:avLst>
                  <a:gd name="adj1" fmla="val -13626"/>
                  <a:gd name="adj2" fmla="val 26195"/>
                </a:avLst>
              </a:prstGeom>
              <a:solidFill>
                <a:schemeClr val="bg1">
                  <a:lumMod val="95000"/>
                </a:schemeClr>
              </a:solidFill>
              <a:ln w="25400" cap="flat" cmpd="sng" algn="ctr">
                <a:noFill/>
                <a:prstDash val="solid"/>
              </a:ln>
              <a:effectLst>
                <a:outerShdw blurRad="63500" sx="102000" sy="102000" algn="ctr" rotWithShape="0">
                  <a:prstClr val="black">
                    <a:alpha val="40000"/>
                  </a:prstClr>
                </a:outerShdw>
              </a:effectLst>
            </p:spPr>
            <p:txBody>
              <a:bodyPr wrap="square" lIns="0" tIns="0" rIns="0" bIns="0" rtlCol="0" anchor="ctr" anchorCtr="1">
                <a:normAutofit/>
              </a:bodyPr>
              <a:lstStyle/>
              <a:p>
                <a:pPr algn="ctr">
                  <a:defRPr/>
                </a:pPr>
                <a:r>
                  <a:rPr kumimoji="1" lang="en-US" altLang="zh-CN" sz="1300" b="1" kern="0" dirty="0" smtClean="0">
                    <a:solidFill>
                      <a:schemeClr val="bg1">
                        <a:lumMod val="65000"/>
                      </a:schemeClr>
                    </a:solidFill>
                    <a:latin typeface="微软雅黑" panose="020B0503020204020204" pitchFamily="34" charset="-122"/>
                    <a:ea typeface="微软雅黑" panose="020B0503020204020204" pitchFamily="34" charset="-122"/>
                  </a:rPr>
                  <a:t>Internet</a:t>
                </a:r>
                <a:endParaRPr kumimoji="1" lang="en-US" altLang="ja-JP" sz="1300" b="1" kern="0" dirty="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5" name="组合 190"/>
              <p:cNvGrpSpPr/>
              <p:nvPr/>
            </p:nvGrpSpPr>
            <p:grpSpPr>
              <a:xfrm>
                <a:off x="2022739" y="2633543"/>
                <a:ext cx="1799772" cy="706990"/>
                <a:chOff x="2029089" y="2614493"/>
                <a:chExt cx="1799772" cy="706990"/>
              </a:xfrm>
            </p:grpSpPr>
            <p:sp>
              <p:nvSpPr>
                <p:cNvPr id="154" name="Freeform 35"/>
                <p:cNvSpPr>
                  <a:spLocks noChangeAspect="1" noEditPoints="1"/>
                </p:cNvSpPr>
                <p:nvPr/>
              </p:nvSpPr>
              <p:spPr bwMode="auto">
                <a:xfrm>
                  <a:off x="2739354" y="2614493"/>
                  <a:ext cx="555538" cy="471839"/>
                </a:xfrm>
                <a:custGeom>
                  <a:avLst/>
                  <a:gdLst/>
                  <a:ahLst/>
                  <a:cxnLst>
                    <a:cxn ang="0">
                      <a:pos x="14413" y="6228"/>
                    </a:cxn>
                    <a:cxn ang="0">
                      <a:pos x="9353" y="6994"/>
                    </a:cxn>
                    <a:cxn ang="0">
                      <a:pos x="8638" y="12659"/>
                    </a:cxn>
                    <a:cxn ang="0">
                      <a:pos x="7871" y="1685"/>
                    </a:cxn>
                    <a:cxn ang="0">
                      <a:pos x="7360" y="0"/>
                    </a:cxn>
                    <a:cxn ang="0">
                      <a:pos x="3680" y="1685"/>
                    </a:cxn>
                    <a:cxn ang="0">
                      <a:pos x="1534" y="12659"/>
                    </a:cxn>
                    <a:cxn ang="0">
                      <a:pos x="0" y="13986"/>
                    </a:cxn>
                    <a:cxn ang="0">
                      <a:pos x="15946" y="12659"/>
                    </a:cxn>
                    <a:cxn ang="0">
                      <a:pos x="15334" y="6994"/>
                    </a:cxn>
                    <a:cxn ang="0">
                      <a:pos x="5827" y="6125"/>
                    </a:cxn>
                    <a:cxn ang="0">
                      <a:pos x="7002" y="8371"/>
                    </a:cxn>
                    <a:cxn ang="0">
                      <a:pos x="5827" y="6125"/>
                    </a:cxn>
                    <a:cxn ang="0">
                      <a:pos x="3731" y="9137"/>
                    </a:cxn>
                    <a:cxn ang="0">
                      <a:pos x="2555" y="11382"/>
                    </a:cxn>
                    <a:cxn ang="0">
                      <a:pos x="2555" y="3318"/>
                    </a:cxn>
                    <a:cxn ang="0">
                      <a:pos x="3731" y="5564"/>
                    </a:cxn>
                    <a:cxn ang="0">
                      <a:pos x="2555" y="3318"/>
                    </a:cxn>
                    <a:cxn ang="0">
                      <a:pos x="10393" y="8065"/>
                    </a:cxn>
                    <a:cxn ang="0">
                      <a:pos x="9525" y="9494"/>
                    </a:cxn>
                    <a:cxn ang="0">
                      <a:pos x="13818" y="10464"/>
                    </a:cxn>
                    <a:cxn ang="0">
                      <a:pos x="14687" y="11893"/>
                    </a:cxn>
                    <a:cxn ang="0">
                      <a:pos x="13818" y="10464"/>
                    </a:cxn>
                    <a:cxn ang="0">
                      <a:pos x="13256" y="10464"/>
                    </a:cxn>
                    <a:cxn ang="0">
                      <a:pos x="12387" y="11893"/>
                    </a:cxn>
                    <a:cxn ang="0">
                      <a:pos x="10955" y="10464"/>
                    </a:cxn>
                    <a:cxn ang="0">
                      <a:pos x="11825" y="11893"/>
                    </a:cxn>
                    <a:cxn ang="0">
                      <a:pos x="10955" y="10464"/>
                    </a:cxn>
                    <a:cxn ang="0">
                      <a:pos x="10393" y="10464"/>
                    </a:cxn>
                    <a:cxn ang="0">
                      <a:pos x="9525" y="11893"/>
                    </a:cxn>
                    <a:cxn ang="0">
                      <a:pos x="13818" y="8065"/>
                    </a:cxn>
                    <a:cxn ang="0">
                      <a:pos x="14687" y="9494"/>
                    </a:cxn>
                    <a:cxn ang="0">
                      <a:pos x="13818" y="8065"/>
                    </a:cxn>
                    <a:cxn ang="0">
                      <a:pos x="13256" y="8065"/>
                    </a:cxn>
                    <a:cxn ang="0">
                      <a:pos x="12387" y="9494"/>
                    </a:cxn>
                    <a:cxn ang="0">
                      <a:pos x="10955" y="8065"/>
                    </a:cxn>
                    <a:cxn ang="0">
                      <a:pos x="11825" y="9494"/>
                    </a:cxn>
                    <a:cxn ang="0">
                      <a:pos x="10955" y="8065"/>
                    </a:cxn>
                  </a:cxnLst>
                  <a:rect l="0" t="0" r="r" b="b"/>
                  <a:pathLst>
                    <a:path w="16560" h="13986">
                      <a:moveTo>
                        <a:pt x="14413" y="6994"/>
                      </a:moveTo>
                      <a:lnTo>
                        <a:pt x="14413" y="6228"/>
                      </a:lnTo>
                      <a:lnTo>
                        <a:pt x="9353" y="6228"/>
                      </a:lnTo>
                      <a:lnTo>
                        <a:pt x="9353" y="6994"/>
                      </a:lnTo>
                      <a:lnTo>
                        <a:pt x="8638" y="6994"/>
                      </a:lnTo>
                      <a:lnTo>
                        <a:pt x="8638" y="12659"/>
                      </a:lnTo>
                      <a:lnTo>
                        <a:pt x="7871" y="12659"/>
                      </a:lnTo>
                      <a:lnTo>
                        <a:pt x="7871" y="1685"/>
                      </a:lnTo>
                      <a:lnTo>
                        <a:pt x="7360" y="1685"/>
                      </a:lnTo>
                      <a:lnTo>
                        <a:pt x="7360" y="0"/>
                      </a:lnTo>
                      <a:lnTo>
                        <a:pt x="3680" y="1021"/>
                      </a:lnTo>
                      <a:lnTo>
                        <a:pt x="3680" y="1685"/>
                      </a:lnTo>
                      <a:lnTo>
                        <a:pt x="1534" y="1685"/>
                      </a:lnTo>
                      <a:lnTo>
                        <a:pt x="1534" y="12659"/>
                      </a:lnTo>
                      <a:lnTo>
                        <a:pt x="767" y="12659"/>
                      </a:lnTo>
                      <a:lnTo>
                        <a:pt x="0" y="13986"/>
                      </a:lnTo>
                      <a:lnTo>
                        <a:pt x="16560" y="13986"/>
                      </a:lnTo>
                      <a:lnTo>
                        <a:pt x="15946" y="12659"/>
                      </a:lnTo>
                      <a:lnTo>
                        <a:pt x="15334" y="12659"/>
                      </a:lnTo>
                      <a:lnTo>
                        <a:pt x="15334" y="6994"/>
                      </a:lnTo>
                      <a:lnTo>
                        <a:pt x="14413" y="6994"/>
                      </a:lnTo>
                      <a:close/>
                      <a:moveTo>
                        <a:pt x="5827" y="6125"/>
                      </a:moveTo>
                      <a:lnTo>
                        <a:pt x="7002" y="6125"/>
                      </a:lnTo>
                      <a:lnTo>
                        <a:pt x="7002" y="8371"/>
                      </a:lnTo>
                      <a:lnTo>
                        <a:pt x="5827" y="8371"/>
                      </a:lnTo>
                      <a:lnTo>
                        <a:pt x="5827" y="6125"/>
                      </a:lnTo>
                      <a:close/>
                      <a:moveTo>
                        <a:pt x="2555" y="9137"/>
                      </a:moveTo>
                      <a:lnTo>
                        <a:pt x="3731" y="9137"/>
                      </a:lnTo>
                      <a:lnTo>
                        <a:pt x="3731" y="11382"/>
                      </a:lnTo>
                      <a:lnTo>
                        <a:pt x="2555" y="11382"/>
                      </a:lnTo>
                      <a:lnTo>
                        <a:pt x="2555" y="9137"/>
                      </a:lnTo>
                      <a:close/>
                      <a:moveTo>
                        <a:pt x="2555" y="3318"/>
                      </a:moveTo>
                      <a:lnTo>
                        <a:pt x="3731" y="3318"/>
                      </a:lnTo>
                      <a:lnTo>
                        <a:pt x="3731" y="5564"/>
                      </a:lnTo>
                      <a:lnTo>
                        <a:pt x="2555" y="5564"/>
                      </a:lnTo>
                      <a:lnTo>
                        <a:pt x="2555" y="3318"/>
                      </a:lnTo>
                      <a:close/>
                      <a:moveTo>
                        <a:pt x="9525" y="8065"/>
                      </a:moveTo>
                      <a:lnTo>
                        <a:pt x="10393" y="8065"/>
                      </a:lnTo>
                      <a:lnTo>
                        <a:pt x="10393" y="9494"/>
                      </a:lnTo>
                      <a:lnTo>
                        <a:pt x="9525" y="9494"/>
                      </a:lnTo>
                      <a:lnTo>
                        <a:pt x="9525" y="8065"/>
                      </a:lnTo>
                      <a:close/>
                      <a:moveTo>
                        <a:pt x="13818" y="10464"/>
                      </a:moveTo>
                      <a:lnTo>
                        <a:pt x="14687" y="10464"/>
                      </a:lnTo>
                      <a:lnTo>
                        <a:pt x="14687" y="11893"/>
                      </a:lnTo>
                      <a:lnTo>
                        <a:pt x="13818" y="11893"/>
                      </a:lnTo>
                      <a:lnTo>
                        <a:pt x="13818" y="10464"/>
                      </a:lnTo>
                      <a:close/>
                      <a:moveTo>
                        <a:pt x="12387" y="10464"/>
                      </a:moveTo>
                      <a:lnTo>
                        <a:pt x="13256" y="10464"/>
                      </a:lnTo>
                      <a:lnTo>
                        <a:pt x="13256" y="11893"/>
                      </a:lnTo>
                      <a:lnTo>
                        <a:pt x="12387" y="11893"/>
                      </a:lnTo>
                      <a:lnTo>
                        <a:pt x="12387" y="10464"/>
                      </a:lnTo>
                      <a:close/>
                      <a:moveTo>
                        <a:pt x="10955" y="10464"/>
                      </a:moveTo>
                      <a:lnTo>
                        <a:pt x="11825" y="10464"/>
                      </a:lnTo>
                      <a:lnTo>
                        <a:pt x="11825" y="11893"/>
                      </a:lnTo>
                      <a:lnTo>
                        <a:pt x="10955" y="11893"/>
                      </a:lnTo>
                      <a:lnTo>
                        <a:pt x="10955" y="10464"/>
                      </a:lnTo>
                      <a:close/>
                      <a:moveTo>
                        <a:pt x="9525" y="10464"/>
                      </a:moveTo>
                      <a:lnTo>
                        <a:pt x="10393" y="10464"/>
                      </a:lnTo>
                      <a:lnTo>
                        <a:pt x="10393" y="11893"/>
                      </a:lnTo>
                      <a:lnTo>
                        <a:pt x="9525" y="11893"/>
                      </a:lnTo>
                      <a:lnTo>
                        <a:pt x="9525" y="10464"/>
                      </a:lnTo>
                      <a:close/>
                      <a:moveTo>
                        <a:pt x="13818" y="8065"/>
                      </a:moveTo>
                      <a:lnTo>
                        <a:pt x="14687" y="8065"/>
                      </a:lnTo>
                      <a:lnTo>
                        <a:pt x="14687" y="9494"/>
                      </a:lnTo>
                      <a:lnTo>
                        <a:pt x="13818" y="9494"/>
                      </a:lnTo>
                      <a:lnTo>
                        <a:pt x="13818" y="8065"/>
                      </a:lnTo>
                      <a:close/>
                      <a:moveTo>
                        <a:pt x="12387" y="8065"/>
                      </a:moveTo>
                      <a:lnTo>
                        <a:pt x="13256" y="8065"/>
                      </a:lnTo>
                      <a:lnTo>
                        <a:pt x="13256" y="9494"/>
                      </a:lnTo>
                      <a:lnTo>
                        <a:pt x="12387" y="9494"/>
                      </a:lnTo>
                      <a:lnTo>
                        <a:pt x="12387" y="8065"/>
                      </a:lnTo>
                      <a:close/>
                      <a:moveTo>
                        <a:pt x="10955" y="8065"/>
                      </a:moveTo>
                      <a:lnTo>
                        <a:pt x="11825" y="8065"/>
                      </a:lnTo>
                      <a:lnTo>
                        <a:pt x="11825" y="9494"/>
                      </a:lnTo>
                      <a:lnTo>
                        <a:pt x="10955" y="9494"/>
                      </a:lnTo>
                      <a:lnTo>
                        <a:pt x="10955" y="8065"/>
                      </a:lnTo>
                      <a:close/>
                    </a:path>
                  </a:pathLst>
                </a:custGeom>
                <a:solidFill>
                  <a:srgbClr val="9966FF"/>
                </a:solidFill>
                <a:ln w="9525">
                  <a:noFill/>
                  <a:round/>
                  <a:headEnd/>
                  <a:tailEnd/>
                </a:ln>
              </p:spPr>
              <p:txBody>
                <a:bodyPr vert="horz" wrap="square" lIns="91416" tIns="45708" rIns="91416" bIns="45708" numCol="1" anchor="t" anchorCtr="0" compatLnSpc="1">
                  <a:prstTxWarp prst="textNoShape">
                    <a:avLst/>
                  </a:prstTxWarp>
                </a:bodyPr>
                <a:lstStyle/>
                <a:p>
                  <a:endParaRPr lang="en-US" altLang="zh-CN" dirty="0">
                    <a:latin typeface="微软雅黑" panose="020B0503020204020204" pitchFamily="34" charset="-122"/>
                    <a:ea typeface="微软雅黑" panose="020B0503020204020204" pitchFamily="34" charset="-122"/>
                  </a:endParaRPr>
                </a:p>
              </p:txBody>
            </p:sp>
            <p:sp>
              <p:nvSpPr>
                <p:cNvPr id="159" name="矩形 158"/>
                <p:cNvSpPr/>
                <p:nvPr/>
              </p:nvSpPr>
              <p:spPr>
                <a:xfrm>
                  <a:off x="2029089" y="3090644"/>
                  <a:ext cx="1799772" cy="230839"/>
                </a:xfrm>
                <a:prstGeom prst="rect">
                  <a:avLst/>
                </a:prstGeom>
              </p:spPr>
              <p:txBody>
                <a:bodyPr wrap="none">
                  <a:spAutoFit/>
                </a:bodyPr>
                <a:lstStyle/>
                <a:p>
                  <a:r>
                    <a:rPr lang="en-US" altLang="zh-CN" sz="1400" dirty="0" smtClean="0">
                      <a:solidFill>
                        <a:srgbClr val="000000"/>
                      </a:solidFill>
                      <a:latin typeface="微软雅黑" panose="020B0503020204020204" pitchFamily="34" charset="-122"/>
                      <a:ea typeface="微软雅黑" panose="020B0503020204020204" pitchFamily="34" charset="-122"/>
                    </a:rPr>
                    <a:t>Department 2 of tenant A</a:t>
                  </a:r>
                  <a:endParaRPr lang="en-US" altLang="zh-CN" sz="1400" dirty="0">
                    <a:solidFill>
                      <a:srgbClr val="000000"/>
                    </a:solidFill>
                    <a:latin typeface="微软雅黑" panose="020B0503020204020204" pitchFamily="34" charset="-122"/>
                    <a:ea typeface="微软雅黑" panose="020B0503020204020204" pitchFamily="34" charset="-122"/>
                  </a:endParaRPr>
                </a:p>
              </p:txBody>
            </p:sp>
          </p:grpSp>
          <p:grpSp>
            <p:nvGrpSpPr>
              <p:cNvPr id="6" name="组合 181"/>
              <p:cNvGrpSpPr/>
              <p:nvPr/>
            </p:nvGrpSpPr>
            <p:grpSpPr>
              <a:xfrm>
                <a:off x="701749" y="1212852"/>
                <a:ext cx="992877" cy="911223"/>
                <a:chOff x="701749" y="1193802"/>
                <a:chExt cx="992877" cy="911223"/>
              </a:xfrm>
            </p:grpSpPr>
            <p:sp>
              <p:nvSpPr>
                <p:cNvPr id="160" name="圆角矩形 159"/>
                <p:cNvSpPr/>
                <p:nvPr/>
              </p:nvSpPr>
              <p:spPr bwMode="auto">
                <a:xfrm>
                  <a:off x="701749" y="1193802"/>
                  <a:ext cx="992877" cy="911223"/>
                </a:xfrm>
                <a:prstGeom prst="roundRect">
                  <a:avLst>
                    <a:gd name="adj" fmla="val 13897"/>
                  </a:avLst>
                </a:prstGeom>
                <a:noFill/>
                <a:ln w="19050" cap="flat" cmpd="sng" algn="ctr">
                  <a:solidFill>
                    <a:srgbClr val="99CC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6" tIns="45708" rIns="91416" bIns="45708" numCol="1" rtlCol="0" anchor="b" anchorCtr="0" compatLnSpc="1">
                  <a:prstTxWarp prst="textNoShape">
                    <a:avLst/>
                  </a:prstTxWarp>
                </a:bodyPr>
                <a:lstStyle/>
                <a:p>
                  <a:pPr algn="ctr" defTabSz="1219088" fontAlgn="base">
                    <a:buClr>
                      <a:srgbClr val="CC9900"/>
                    </a:buClr>
                  </a:pPr>
                  <a:r>
                    <a:rPr lang="en-US" altLang="zh-CN" sz="1300" b="1" dirty="0" smtClean="0">
                      <a:solidFill>
                        <a:srgbClr val="99CC00"/>
                      </a:solidFill>
                      <a:latin typeface="微软雅黑" panose="020B0503020204020204" pitchFamily="34" charset="-122"/>
                      <a:ea typeface="微软雅黑" panose="020B0503020204020204" pitchFamily="34" charset="-122"/>
                    </a:rPr>
                    <a:t>VPC 1</a:t>
                  </a:r>
                  <a:endParaRPr lang="en-US" altLang="zh-CN" sz="1300" b="1" dirty="0">
                    <a:solidFill>
                      <a:srgbClr val="99CC00"/>
                    </a:solidFill>
                    <a:latin typeface="微软雅黑" panose="020B0503020204020204" pitchFamily="34" charset="-122"/>
                    <a:ea typeface="微软雅黑" panose="020B0503020204020204" pitchFamily="34" charset="-122"/>
                  </a:endParaRPr>
                </a:p>
              </p:txBody>
            </p:sp>
            <p:grpSp>
              <p:nvGrpSpPr>
                <p:cNvPr id="7" name="组合 171"/>
                <p:cNvGrpSpPr/>
                <p:nvPr/>
              </p:nvGrpSpPr>
              <p:grpSpPr>
                <a:xfrm>
                  <a:off x="836106" y="1256452"/>
                  <a:ext cx="727907" cy="616208"/>
                  <a:chOff x="3051586" y="464450"/>
                  <a:chExt cx="727907" cy="616208"/>
                </a:xfrm>
              </p:grpSpPr>
              <p:sp>
                <p:nvSpPr>
                  <p:cNvPr id="165" name="矩形 164"/>
                  <p:cNvSpPr/>
                  <p:nvPr/>
                </p:nvSpPr>
                <p:spPr bwMode="auto">
                  <a:xfrm>
                    <a:off x="3051586" y="672154"/>
                    <a:ext cx="726516" cy="197630"/>
                  </a:xfrm>
                  <a:prstGeom prst="rect">
                    <a:avLst/>
                  </a:prstGeom>
                  <a:solidFill>
                    <a:srgbClr val="0070C0"/>
                  </a:solidFill>
                  <a:ln w="9525" cap="flat" cmpd="sng" algn="ctr">
                    <a:noFill/>
                    <a:prstDash val="solid"/>
                    <a:round/>
                    <a:headEnd type="none" w="med" len="med"/>
                    <a:tailEnd type="none" w="med" len="med"/>
                  </a:ln>
                  <a:effectLst/>
                </p:spPr>
                <p:txBody>
                  <a:bodyPr vert="horz" wrap="square" lIns="49852" tIns="24925" rIns="49852" bIns="24925" numCol="1" rtlCol="0" anchor="ctr" anchorCtr="0" compatLnSpc="1">
                    <a:prstTxWarp prst="textNoShape">
                      <a:avLst/>
                    </a:prstTxWarp>
                    <a:noAutofit/>
                  </a:bodyPr>
                  <a:lstStyle/>
                  <a:p>
                    <a:pPr algn="ctr" defTabSz="672913"/>
                    <a:r>
                      <a:rPr lang="en-US" altLang="zh-CN" sz="1200" b="1" dirty="0" err="1" smtClean="0">
                        <a:solidFill>
                          <a:schemeClr val="bg1"/>
                        </a:solidFill>
                        <a:latin typeface="微软雅黑" panose="020B0503020204020204" pitchFamily="34" charset="-122"/>
                        <a:ea typeface="微软雅黑" panose="020B0503020204020204" pitchFamily="34" charset="-122"/>
                      </a:rPr>
                      <a:t>vRouter</a:t>
                    </a:r>
                    <a:endParaRPr lang="en-US" altLang="zh-CN" sz="1300" b="1" dirty="0">
                      <a:solidFill>
                        <a:schemeClr val="bg1"/>
                      </a:solidFill>
                      <a:latin typeface="微软雅黑" panose="020B0503020204020204" pitchFamily="34" charset="-122"/>
                      <a:ea typeface="微软雅黑" panose="020B0503020204020204" pitchFamily="34" charset="-122"/>
                    </a:endParaRPr>
                  </a:p>
                </p:txBody>
              </p:sp>
              <p:sp>
                <p:nvSpPr>
                  <p:cNvPr id="167" name="矩形 166"/>
                  <p:cNvSpPr/>
                  <p:nvPr/>
                </p:nvSpPr>
                <p:spPr bwMode="auto">
                  <a:xfrm>
                    <a:off x="3051586" y="464450"/>
                    <a:ext cx="358241" cy="197630"/>
                  </a:xfrm>
                  <a:prstGeom prst="rect">
                    <a:avLst/>
                  </a:prstGeom>
                  <a:solidFill>
                    <a:schemeClr val="accent5">
                      <a:lumMod val="75000"/>
                    </a:schemeClr>
                  </a:solidFill>
                  <a:ln w="9525" cap="flat" cmpd="sng" algn="ctr">
                    <a:noFill/>
                    <a:prstDash val="solid"/>
                    <a:round/>
                    <a:headEnd type="none" w="med" len="med"/>
                    <a:tailEnd type="none" w="med" len="med"/>
                  </a:ln>
                  <a:effectLst/>
                </p:spPr>
                <p:txBody>
                  <a:bodyPr vert="horz" wrap="square" lIns="49852" tIns="24925" rIns="49852" bIns="24925" numCol="1" rtlCol="0" anchor="ctr" anchorCtr="0" compatLnSpc="1">
                    <a:prstTxWarp prst="textNoShape">
                      <a:avLst/>
                    </a:prstTxWarp>
                    <a:noAutofit/>
                  </a:bodyPr>
                  <a:lstStyle/>
                  <a:p>
                    <a:pPr algn="ctr" defTabSz="672913"/>
                    <a:r>
                      <a:rPr lang="en-US" altLang="zh-CN" sz="1200" b="1" dirty="0" err="1" smtClean="0">
                        <a:solidFill>
                          <a:schemeClr val="bg1"/>
                        </a:solidFill>
                        <a:latin typeface="微软雅黑" panose="020B0503020204020204" pitchFamily="34" charset="-122"/>
                        <a:ea typeface="微软雅黑" panose="020B0503020204020204" pitchFamily="34" charset="-122"/>
                      </a:rPr>
                      <a:t>vFW</a:t>
                    </a:r>
                    <a:endParaRPr lang="en-US" altLang="zh-CN" sz="1300" b="1" dirty="0">
                      <a:solidFill>
                        <a:schemeClr val="bg1"/>
                      </a:solidFill>
                      <a:latin typeface="微软雅黑" panose="020B0503020204020204" pitchFamily="34" charset="-122"/>
                      <a:ea typeface="微软雅黑" panose="020B0503020204020204" pitchFamily="34" charset="-122"/>
                    </a:endParaRPr>
                  </a:p>
                </p:txBody>
              </p:sp>
              <p:sp>
                <p:nvSpPr>
                  <p:cNvPr id="169" name="矩形 168"/>
                  <p:cNvSpPr/>
                  <p:nvPr/>
                </p:nvSpPr>
                <p:spPr bwMode="auto">
                  <a:xfrm>
                    <a:off x="3051586" y="883028"/>
                    <a:ext cx="358241" cy="197630"/>
                  </a:xfrm>
                  <a:prstGeom prst="rect">
                    <a:avLst/>
                  </a:prstGeom>
                  <a:solidFill>
                    <a:srgbClr val="00CC00"/>
                  </a:solidFill>
                  <a:ln w="9525" cap="flat" cmpd="sng" algn="ctr">
                    <a:noFill/>
                    <a:prstDash val="solid"/>
                    <a:round/>
                    <a:headEnd type="none" w="med" len="med"/>
                    <a:tailEnd type="none" w="med" len="med"/>
                  </a:ln>
                  <a:effectLst/>
                </p:spPr>
                <p:txBody>
                  <a:bodyPr vert="horz" wrap="square" lIns="49852" tIns="24925" rIns="49852" bIns="24925" numCol="1" rtlCol="0" anchor="ctr" anchorCtr="0" compatLnSpc="1">
                    <a:prstTxWarp prst="textNoShape">
                      <a:avLst/>
                    </a:prstTxWarp>
                    <a:noAutofit/>
                  </a:bodyPr>
                  <a:lstStyle/>
                  <a:p>
                    <a:pPr algn="ctr" defTabSz="672913"/>
                    <a:r>
                      <a:rPr lang="en-US" altLang="zh-CN" sz="1200" b="1" dirty="0" smtClean="0">
                        <a:solidFill>
                          <a:schemeClr val="bg1"/>
                        </a:solidFill>
                        <a:latin typeface="微软雅黑" panose="020B0503020204020204" pitchFamily="34" charset="-122"/>
                        <a:ea typeface="微软雅黑" panose="020B0503020204020204" pitchFamily="34" charset="-122"/>
                      </a:rPr>
                      <a:t>VM</a:t>
                    </a:r>
                    <a:endParaRPr lang="en-US" altLang="zh-CN" sz="1300" b="1" dirty="0">
                      <a:solidFill>
                        <a:schemeClr val="bg1"/>
                      </a:solidFill>
                      <a:latin typeface="微软雅黑" panose="020B0503020204020204" pitchFamily="34" charset="-122"/>
                      <a:ea typeface="微软雅黑" panose="020B0503020204020204" pitchFamily="34" charset="-122"/>
                    </a:endParaRPr>
                  </a:p>
                </p:txBody>
              </p:sp>
              <p:sp>
                <p:nvSpPr>
                  <p:cNvPr id="170" name="矩形 169"/>
                  <p:cNvSpPr/>
                  <p:nvPr/>
                </p:nvSpPr>
                <p:spPr bwMode="auto">
                  <a:xfrm>
                    <a:off x="3419861" y="464450"/>
                    <a:ext cx="358241" cy="197630"/>
                  </a:xfrm>
                  <a:prstGeom prst="rect">
                    <a:avLst/>
                  </a:prstGeom>
                  <a:solidFill>
                    <a:schemeClr val="accent5">
                      <a:lumMod val="75000"/>
                    </a:schemeClr>
                  </a:solidFill>
                  <a:ln w="9525" cap="flat" cmpd="sng" algn="ctr">
                    <a:noFill/>
                    <a:prstDash val="solid"/>
                    <a:round/>
                    <a:headEnd type="none" w="med" len="med"/>
                    <a:tailEnd type="none" w="med" len="med"/>
                  </a:ln>
                  <a:effectLst/>
                </p:spPr>
                <p:txBody>
                  <a:bodyPr vert="horz" wrap="square" lIns="49852" tIns="24925" rIns="49852" bIns="24925" numCol="1" rtlCol="0" anchor="ctr" anchorCtr="0" compatLnSpc="1">
                    <a:prstTxWarp prst="textNoShape">
                      <a:avLst/>
                    </a:prstTxWarp>
                    <a:noAutofit/>
                  </a:bodyPr>
                  <a:lstStyle/>
                  <a:p>
                    <a:pPr algn="ctr" defTabSz="672913"/>
                    <a:r>
                      <a:rPr lang="en-US" altLang="zh-CN" sz="1200" b="1" dirty="0" err="1" smtClean="0">
                        <a:solidFill>
                          <a:schemeClr val="bg1"/>
                        </a:solidFill>
                        <a:latin typeface="微软雅黑" panose="020B0503020204020204" pitchFamily="34" charset="-122"/>
                        <a:ea typeface="微软雅黑" panose="020B0503020204020204" pitchFamily="34" charset="-122"/>
                      </a:rPr>
                      <a:t>vLB</a:t>
                    </a:r>
                    <a:endParaRPr lang="en-US" altLang="zh-CN" sz="1300" b="1" dirty="0">
                      <a:solidFill>
                        <a:schemeClr val="bg1"/>
                      </a:solidFill>
                      <a:latin typeface="微软雅黑" panose="020B0503020204020204" pitchFamily="34" charset="-122"/>
                      <a:ea typeface="微软雅黑" panose="020B0503020204020204" pitchFamily="34" charset="-122"/>
                    </a:endParaRPr>
                  </a:p>
                </p:txBody>
              </p:sp>
              <p:sp>
                <p:nvSpPr>
                  <p:cNvPr id="171" name="矩形 170"/>
                  <p:cNvSpPr/>
                  <p:nvPr/>
                </p:nvSpPr>
                <p:spPr bwMode="auto">
                  <a:xfrm>
                    <a:off x="3421252" y="883028"/>
                    <a:ext cx="358241" cy="197630"/>
                  </a:xfrm>
                  <a:prstGeom prst="rect">
                    <a:avLst/>
                  </a:prstGeom>
                  <a:solidFill>
                    <a:srgbClr val="00CC00"/>
                  </a:solidFill>
                  <a:ln w="9525" cap="flat" cmpd="sng" algn="ctr">
                    <a:noFill/>
                    <a:prstDash val="solid"/>
                    <a:round/>
                    <a:headEnd type="none" w="med" len="med"/>
                    <a:tailEnd type="none" w="med" len="med"/>
                  </a:ln>
                  <a:effectLst/>
                </p:spPr>
                <p:txBody>
                  <a:bodyPr vert="horz" wrap="square" lIns="49852" tIns="24925" rIns="49852" bIns="24925" numCol="1" rtlCol="0" anchor="ctr" anchorCtr="0" compatLnSpc="1">
                    <a:prstTxWarp prst="textNoShape">
                      <a:avLst/>
                    </a:prstTxWarp>
                    <a:noAutofit/>
                  </a:bodyPr>
                  <a:lstStyle/>
                  <a:p>
                    <a:pPr algn="ctr" defTabSz="672913"/>
                    <a:r>
                      <a:rPr lang="en-US" altLang="zh-CN" sz="1200" b="1" dirty="0" smtClean="0">
                        <a:solidFill>
                          <a:schemeClr val="bg1"/>
                        </a:solidFill>
                        <a:latin typeface="微软雅黑" panose="020B0503020204020204" pitchFamily="34" charset="-122"/>
                        <a:ea typeface="微软雅黑" panose="020B0503020204020204" pitchFamily="34" charset="-122"/>
                      </a:rPr>
                      <a:t>VM</a:t>
                    </a:r>
                    <a:endParaRPr lang="en-US" altLang="zh-CN" sz="1300" b="1" dirty="0">
                      <a:solidFill>
                        <a:schemeClr val="bg1"/>
                      </a:solidFill>
                      <a:latin typeface="微软雅黑" panose="020B0503020204020204" pitchFamily="34" charset="-122"/>
                      <a:ea typeface="微软雅黑" panose="020B0503020204020204" pitchFamily="34" charset="-122"/>
                    </a:endParaRPr>
                  </a:p>
                </p:txBody>
              </p:sp>
            </p:grpSp>
          </p:grpSp>
          <p:grpSp>
            <p:nvGrpSpPr>
              <p:cNvPr id="8" name="组合 182"/>
              <p:cNvGrpSpPr/>
              <p:nvPr/>
            </p:nvGrpSpPr>
            <p:grpSpPr>
              <a:xfrm>
                <a:off x="1908196" y="1207086"/>
                <a:ext cx="992877" cy="914069"/>
                <a:chOff x="701749" y="1190956"/>
                <a:chExt cx="992877" cy="914069"/>
              </a:xfrm>
            </p:grpSpPr>
            <p:sp>
              <p:nvSpPr>
                <p:cNvPr id="184" name="圆角矩形 183"/>
                <p:cNvSpPr/>
                <p:nvPr/>
              </p:nvSpPr>
              <p:spPr bwMode="auto">
                <a:xfrm>
                  <a:off x="701749" y="1190956"/>
                  <a:ext cx="992877" cy="914069"/>
                </a:xfrm>
                <a:prstGeom prst="roundRect">
                  <a:avLst>
                    <a:gd name="adj" fmla="val 13897"/>
                  </a:avLst>
                </a:prstGeom>
                <a:noFill/>
                <a:ln w="19050" cap="flat" cmpd="sng" algn="ctr">
                  <a:solidFill>
                    <a:srgbClr val="9966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6" tIns="45708" rIns="91416" bIns="45708" numCol="1" rtlCol="0" anchor="b" anchorCtr="0" compatLnSpc="1">
                  <a:prstTxWarp prst="textNoShape">
                    <a:avLst/>
                  </a:prstTxWarp>
                </a:bodyPr>
                <a:lstStyle/>
                <a:p>
                  <a:pPr algn="ctr" defTabSz="1219088" fontAlgn="base">
                    <a:buClr>
                      <a:srgbClr val="CC9900"/>
                    </a:buClr>
                  </a:pPr>
                  <a:r>
                    <a:rPr lang="en-US" altLang="zh-CN" sz="1300" b="1" dirty="0" smtClean="0">
                      <a:solidFill>
                        <a:srgbClr val="9966FF"/>
                      </a:solidFill>
                      <a:latin typeface="微软雅黑" panose="020B0503020204020204" pitchFamily="34" charset="-122"/>
                      <a:ea typeface="微软雅黑" panose="020B0503020204020204" pitchFamily="34" charset="-122"/>
                    </a:rPr>
                    <a:t>VPC 2</a:t>
                  </a:r>
                  <a:endParaRPr lang="en-US" altLang="zh-CN" sz="1300" b="1" dirty="0">
                    <a:solidFill>
                      <a:srgbClr val="9966FF"/>
                    </a:solidFill>
                    <a:latin typeface="微软雅黑" panose="020B0503020204020204" pitchFamily="34" charset="-122"/>
                    <a:ea typeface="微软雅黑" panose="020B0503020204020204" pitchFamily="34" charset="-122"/>
                  </a:endParaRPr>
                </a:p>
              </p:txBody>
            </p:sp>
            <p:grpSp>
              <p:nvGrpSpPr>
                <p:cNvPr id="9" name="组合 184"/>
                <p:cNvGrpSpPr/>
                <p:nvPr/>
              </p:nvGrpSpPr>
              <p:grpSpPr>
                <a:xfrm>
                  <a:off x="836106" y="1256452"/>
                  <a:ext cx="727907" cy="616208"/>
                  <a:chOff x="3051586" y="464450"/>
                  <a:chExt cx="727907" cy="616208"/>
                </a:xfrm>
              </p:grpSpPr>
              <p:sp>
                <p:nvSpPr>
                  <p:cNvPr id="186" name="矩形 185"/>
                  <p:cNvSpPr/>
                  <p:nvPr/>
                </p:nvSpPr>
                <p:spPr bwMode="auto">
                  <a:xfrm>
                    <a:off x="3051586" y="672154"/>
                    <a:ext cx="726516" cy="197630"/>
                  </a:xfrm>
                  <a:prstGeom prst="rect">
                    <a:avLst/>
                  </a:prstGeom>
                  <a:solidFill>
                    <a:srgbClr val="0070C0"/>
                  </a:solidFill>
                  <a:ln w="9525" cap="flat" cmpd="sng" algn="ctr">
                    <a:noFill/>
                    <a:prstDash val="solid"/>
                    <a:round/>
                    <a:headEnd type="none" w="med" len="med"/>
                    <a:tailEnd type="none" w="med" len="med"/>
                  </a:ln>
                  <a:effectLst/>
                </p:spPr>
                <p:txBody>
                  <a:bodyPr vert="horz" wrap="square" lIns="49852" tIns="24925" rIns="49852" bIns="24925" numCol="1" rtlCol="0" anchor="ctr" anchorCtr="0" compatLnSpc="1">
                    <a:prstTxWarp prst="textNoShape">
                      <a:avLst/>
                    </a:prstTxWarp>
                    <a:noAutofit/>
                  </a:bodyPr>
                  <a:lstStyle/>
                  <a:p>
                    <a:pPr algn="ctr" defTabSz="672913"/>
                    <a:r>
                      <a:rPr lang="en-US" altLang="zh-CN" sz="1200" b="1" dirty="0" err="1" smtClean="0">
                        <a:solidFill>
                          <a:schemeClr val="bg1"/>
                        </a:solidFill>
                        <a:latin typeface="微软雅黑" panose="020B0503020204020204" pitchFamily="34" charset="-122"/>
                        <a:ea typeface="微软雅黑" panose="020B0503020204020204" pitchFamily="34" charset="-122"/>
                      </a:rPr>
                      <a:t>vRouter</a:t>
                    </a:r>
                    <a:endParaRPr lang="en-US" altLang="zh-CN" sz="1300" b="1" dirty="0">
                      <a:solidFill>
                        <a:schemeClr val="bg1"/>
                      </a:solidFill>
                      <a:latin typeface="微软雅黑" panose="020B0503020204020204" pitchFamily="34" charset="-122"/>
                      <a:ea typeface="微软雅黑" panose="020B0503020204020204" pitchFamily="34" charset="-122"/>
                    </a:endParaRPr>
                  </a:p>
                </p:txBody>
              </p:sp>
              <p:sp>
                <p:nvSpPr>
                  <p:cNvPr id="187" name="矩形 186"/>
                  <p:cNvSpPr/>
                  <p:nvPr/>
                </p:nvSpPr>
                <p:spPr bwMode="auto">
                  <a:xfrm>
                    <a:off x="3051586" y="464450"/>
                    <a:ext cx="358241" cy="197630"/>
                  </a:xfrm>
                  <a:prstGeom prst="rect">
                    <a:avLst/>
                  </a:prstGeom>
                  <a:solidFill>
                    <a:schemeClr val="accent5">
                      <a:lumMod val="75000"/>
                    </a:schemeClr>
                  </a:solidFill>
                  <a:ln w="9525" cap="flat" cmpd="sng" algn="ctr">
                    <a:noFill/>
                    <a:prstDash val="solid"/>
                    <a:round/>
                    <a:headEnd type="none" w="med" len="med"/>
                    <a:tailEnd type="none" w="med" len="med"/>
                  </a:ln>
                  <a:effectLst/>
                </p:spPr>
                <p:txBody>
                  <a:bodyPr vert="horz" wrap="square" lIns="49852" tIns="24925" rIns="49852" bIns="24925" numCol="1" rtlCol="0" anchor="ctr" anchorCtr="0" compatLnSpc="1">
                    <a:prstTxWarp prst="textNoShape">
                      <a:avLst/>
                    </a:prstTxWarp>
                    <a:noAutofit/>
                  </a:bodyPr>
                  <a:lstStyle/>
                  <a:p>
                    <a:pPr algn="ctr" defTabSz="672913"/>
                    <a:r>
                      <a:rPr lang="en-US" altLang="zh-CN" sz="1200" b="1" dirty="0" err="1" smtClean="0">
                        <a:solidFill>
                          <a:schemeClr val="bg1"/>
                        </a:solidFill>
                        <a:latin typeface="微软雅黑" panose="020B0503020204020204" pitchFamily="34" charset="-122"/>
                        <a:ea typeface="微软雅黑" panose="020B0503020204020204" pitchFamily="34" charset="-122"/>
                      </a:rPr>
                      <a:t>vFW</a:t>
                    </a:r>
                    <a:endParaRPr lang="en-US" altLang="zh-CN" sz="1300" b="1" dirty="0">
                      <a:solidFill>
                        <a:schemeClr val="bg1"/>
                      </a:solidFill>
                      <a:latin typeface="微软雅黑" panose="020B0503020204020204" pitchFamily="34" charset="-122"/>
                      <a:ea typeface="微软雅黑" panose="020B0503020204020204" pitchFamily="34" charset="-122"/>
                    </a:endParaRPr>
                  </a:p>
                </p:txBody>
              </p:sp>
              <p:sp>
                <p:nvSpPr>
                  <p:cNvPr id="188" name="矩形 187"/>
                  <p:cNvSpPr/>
                  <p:nvPr/>
                </p:nvSpPr>
                <p:spPr bwMode="auto">
                  <a:xfrm>
                    <a:off x="3051586" y="883028"/>
                    <a:ext cx="358241" cy="197630"/>
                  </a:xfrm>
                  <a:prstGeom prst="rect">
                    <a:avLst/>
                  </a:prstGeom>
                  <a:solidFill>
                    <a:srgbClr val="00CC00"/>
                  </a:solidFill>
                  <a:ln w="9525" cap="flat" cmpd="sng" algn="ctr">
                    <a:noFill/>
                    <a:prstDash val="solid"/>
                    <a:round/>
                    <a:headEnd type="none" w="med" len="med"/>
                    <a:tailEnd type="none" w="med" len="med"/>
                  </a:ln>
                  <a:effectLst/>
                </p:spPr>
                <p:txBody>
                  <a:bodyPr vert="horz" wrap="square" lIns="49852" tIns="24925" rIns="49852" bIns="24925" numCol="1" rtlCol="0" anchor="ctr" anchorCtr="0" compatLnSpc="1">
                    <a:prstTxWarp prst="textNoShape">
                      <a:avLst/>
                    </a:prstTxWarp>
                    <a:noAutofit/>
                  </a:bodyPr>
                  <a:lstStyle/>
                  <a:p>
                    <a:pPr algn="ctr" defTabSz="672913"/>
                    <a:r>
                      <a:rPr lang="en-US" altLang="zh-CN" sz="1200" b="1" dirty="0" smtClean="0">
                        <a:solidFill>
                          <a:schemeClr val="bg1"/>
                        </a:solidFill>
                        <a:latin typeface="微软雅黑" panose="020B0503020204020204" pitchFamily="34" charset="-122"/>
                        <a:ea typeface="微软雅黑" panose="020B0503020204020204" pitchFamily="34" charset="-122"/>
                      </a:rPr>
                      <a:t>VM</a:t>
                    </a:r>
                    <a:endParaRPr lang="en-US" altLang="zh-CN" sz="1300" b="1" dirty="0">
                      <a:solidFill>
                        <a:schemeClr val="bg1"/>
                      </a:solidFill>
                      <a:latin typeface="微软雅黑" panose="020B0503020204020204" pitchFamily="34" charset="-122"/>
                      <a:ea typeface="微软雅黑" panose="020B0503020204020204" pitchFamily="34" charset="-122"/>
                    </a:endParaRPr>
                  </a:p>
                </p:txBody>
              </p:sp>
              <p:sp>
                <p:nvSpPr>
                  <p:cNvPr id="189" name="矩形 188"/>
                  <p:cNvSpPr/>
                  <p:nvPr/>
                </p:nvSpPr>
                <p:spPr bwMode="auto">
                  <a:xfrm>
                    <a:off x="3419861" y="464450"/>
                    <a:ext cx="358241" cy="197630"/>
                  </a:xfrm>
                  <a:prstGeom prst="rect">
                    <a:avLst/>
                  </a:prstGeom>
                  <a:solidFill>
                    <a:schemeClr val="accent5">
                      <a:lumMod val="75000"/>
                    </a:schemeClr>
                  </a:solidFill>
                  <a:ln w="9525" cap="flat" cmpd="sng" algn="ctr">
                    <a:noFill/>
                    <a:prstDash val="solid"/>
                    <a:round/>
                    <a:headEnd type="none" w="med" len="med"/>
                    <a:tailEnd type="none" w="med" len="med"/>
                  </a:ln>
                  <a:effectLst/>
                </p:spPr>
                <p:txBody>
                  <a:bodyPr vert="horz" wrap="square" lIns="49852" tIns="24925" rIns="49852" bIns="24925" numCol="1" rtlCol="0" anchor="ctr" anchorCtr="0" compatLnSpc="1">
                    <a:prstTxWarp prst="textNoShape">
                      <a:avLst/>
                    </a:prstTxWarp>
                    <a:noAutofit/>
                  </a:bodyPr>
                  <a:lstStyle/>
                  <a:p>
                    <a:pPr algn="ctr" defTabSz="672913"/>
                    <a:r>
                      <a:rPr lang="en-US" altLang="zh-CN" sz="1200" b="1" dirty="0" err="1" smtClean="0">
                        <a:solidFill>
                          <a:schemeClr val="bg1"/>
                        </a:solidFill>
                        <a:latin typeface="微软雅黑" panose="020B0503020204020204" pitchFamily="34" charset="-122"/>
                        <a:ea typeface="微软雅黑" panose="020B0503020204020204" pitchFamily="34" charset="-122"/>
                      </a:rPr>
                      <a:t>vLB</a:t>
                    </a:r>
                    <a:endParaRPr lang="en-US" altLang="zh-CN" sz="1300" b="1" dirty="0">
                      <a:solidFill>
                        <a:schemeClr val="bg1"/>
                      </a:solidFill>
                      <a:latin typeface="微软雅黑" panose="020B0503020204020204" pitchFamily="34" charset="-122"/>
                      <a:ea typeface="微软雅黑" panose="020B0503020204020204" pitchFamily="34" charset="-122"/>
                    </a:endParaRPr>
                  </a:p>
                </p:txBody>
              </p:sp>
              <p:sp>
                <p:nvSpPr>
                  <p:cNvPr id="190" name="矩形 189"/>
                  <p:cNvSpPr/>
                  <p:nvPr/>
                </p:nvSpPr>
                <p:spPr bwMode="auto">
                  <a:xfrm>
                    <a:off x="3421252" y="883028"/>
                    <a:ext cx="358241" cy="197630"/>
                  </a:xfrm>
                  <a:prstGeom prst="rect">
                    <a:avLst/>
                  </a:prstGeom>
                  <a:solidFill>
                    <a:srgbClr val="00CC00"/>
                  </a:solidFill>
                  <a:ln w="9525" cap="flat" cmpd="sng" algn="ctr">
                    <a:noFill/>
                    <a:prstDash val="solid"/>
                    <a:round/>
                    <a:headEnd type="none" w="med" len="med"/>
                    <a:tailEnd type="none" w="med" len="med"/>
                  </a:ln>
                  <a:effectLst/>
                </p:spPr>
                <p:txBody>
                  <a:bodyPr vert="horz" wrap="square" lIns="49852" tIns="24925" rIns="49852" bIns="24925" numCol="1" rtlCol="0" anchor="ctr" anchorCtr="0" compatLnSpc="1">
                    <a:prstTxWarp prst="textNoShape">
                      <a:avLst/>
                    </a:prstTxWarp>
                    <a:noAutofit/>
                  </a:bodyPr>
                  <a:lstStyle/>
                  <a:p>
                    <a:pPr algn="ctr" defTabSz="672913"/>
                    <a:r>
                      <a:rPr lang="en-US" altLang="zh-CN" sz="1200" b="1" dirty="0" smtClean="0">
                        <a:solidFill>
                          <a:schemeClr val="bg1"/>
                        </a:solidFill>
                        <a:latin typeface="微软雅黑" panose="020B0503020204020204" pitchFamily="34" charset="-122"/>
                        <a:ea typeface="微软雅黑" panose="020B0503020204020204" pitchFamily="34" charset="-122"/>
                      </a:rPr>
                      <a:t>VM</a:t>
                    </a:r>
                    <a:endParaRPr lang="en-US" altLang="zh-CN" sz="1300" b="1" dirty="0">
                      <a:solidFill>
                        <a:schemeClr val="bg1"/>
                      </a:solidFill>
                      <a:latin typeface="微软雅黑" panose="020B0503020204020204" pitchFamily="34" charset="-122"/>
                      <a:ea typeface="微软雅黑" panose="020B0503020204020204" pitchFamily="34" charset="-122"/>
                    </a:endParaRPr>
                  </a:p>
                </p:txBody>
              </p:sp>
            </p:grpSp>
          </p:grpSp>
          <p:sp>
            <p:nvSpPr>
              <p:cNvPr id="194" name="任意多边形 193"/>
              <p:cNvSpPr/>
              <p:nvPr/>
            </p:nvSpPr>
            <p:spPr bwMode="auto">
              <a:xfrm>
                <a:off x="874625" y="2131479"/>
                <a:ext cx="625041" cy="816736"/>
              </a:xfrm>
              <a:custGeom>
                <a:avLst/>
                <a:gdLst>
                  <a:gd name="connsiteX0" fmla="*/ 0 w 767990"/>
                  <a:gd name="connsiteY0" fmla="*/ 933450 h 939188"/>
                  <a:gd name="connsiteX1" fmla="*/ 733425 w 767990"/>
                  <a:gd name="connsiteY1" fmla="*/ 800100 h 939188"/>
                  <a:gd name="connsiteX2" fmla="*/ 581025 w 767990"/>
                  <a:gd name="connsiteY2" fmla="*/ 0 h 939188"/>
                </a:gdLst>
                <a:ahLst/>
                <a:cxnLst>
                  <a:cxn ang="0">
                    <a:pos x="connsiteX0" y="connsiteY0"/>
                  </a:cxn>
                  <a:cxn ang="0">
                    <a:pos x="connsiteX1" y="connsiteY1"/>
                  </a:cxn>
                  <a:cxn ang="0">
                    <a:pos x="connsiteX2" y="connsiteY2"/>
                  </a:cxn>
                </a:cxnLst>
                <a:rect l="l" t="t" r="r" b="b"/>
                <a:pathLst>
                  <a:path w="767990" h="939188">
                    <a:moveTo>
                      <a:pt x="0" y="933450"/>
                    </a:moveTo>
                    <a:cubicBezTo>
                      <a:pt x="318294" y="944562"/>
                      <a:pt x="636588" y="955675"/>
                      <a:pt x="733425" y="800100"/>
                    </a:cubicBezTo>
                    <a:cubicBezTo>
                      <a:pt x="830262" y="644525"/>
                      <a:pt x="705643" y="322262"/>
                      <a:pt x="581025" y="0"/>
                    </a:cubicBezTo>
                  </a:path>
                </a:pathLst>
              </a:custGeom>
              <a:noFill/>
              <a:ln w="76200" cap="flat" cmpd="sng" algn="ctr">
                <a:solidFill>
                  <a:schemeClr val="bg1">
                    <a:lumMod val="6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6" tIns="45708" rIns="91416" bIns="45708" numCol="1" rtlCol="0" anchor="t" anchorCtr="0" compatLnSpc="1">
                <a:prstTxWarp prst="textNoShape">
                  <a:avLst/>
                </a:prstTxWarp>
              </a:bodyPr>
              <a:lstStyle/>
              <a:p>
                <a:pPr defTabSz="1219088" fontAlgn="base">
                  <a:buClr>
                    <a:srgbClr val="CC9900"/>
                  </a:buClr>
                  <a:buFont typeface="Wingdings" pitchFamily="2" charset="2"/>
                  <a:buChar char="n"/>
                </a:pPr>
                <a:endParaRPr lang="en-US" altLang="zh-CN" dirty="0">
                  <a:latin typeface="微软雅黑" panose="020B0503020204020204" pitchFamily="34" charset="-122"/>
                  <a:ea typeface="微软雅黑" panose="020B0503020204020204" pitchFamily="34" charset="-122"/>
                </a:endParaRPr>
              </a:p>
            </p:txBody>
          </p:sp>
          <p:sp>
            <p:nvSpPr>
              <p:cNvPr id="195" name="任意多边形 194"/>
              <p:cNvSpPr/>
              <p:nvPr/>
            </p:nvSpPr>
            <p:spPr bwMode="auto">
              <a:xfrm flipH="1">
                <a:off x="2194305" y="2132624"/>
                <a:ext cx="589959" cy="820688"/>
              </a:xfrm>
              <a:custGeom>
                <a:avLst/>
                <a:gdLst>
                  <a:gd name="connsiteX0" fmla="*/ 0 w 767990"/>
                  <a:gd name="connsiteY0" fmla="*/ 933450 h 939188"/>
                  <a:gd name="connsiteX1" fmla="*/ 733425 w 767990"/>
                  <a:gd name="connsiteY1" fmla="*/ 800100 h 939188"/>
                  <a:gd name="connsiteX2" fmla="*/ 581025 w 767990"/>
                  <a:gd name="connsiteY2" fmla="*/ 0 h 939188"/>
                </a:gdLst>
                <a:ahLst/>
                <a:cxnLst>
                  <a:cxn ang="0">
                    <a:pos x="connsiteX0" y="connsiteY0"/>
                  </a:cxn>
                  <a:cxn ang="0">
                    <a:pos x="connsiteX1" y="connsiteY1"/>
                  </a:cxn>
                  <a:cxn ang="0">
                    <a:pos x="connsiteX2" y="connsiteY2"/>
                  </a:cxn>
                </a:cxnLst>
                <a:rect l="l" t="t" r="r" b="b"/>
                <a:pathLst>
                  <a:path w="767990" h="939188">
                    <a:moveTo>
                      <a:pt x="0" y="933450"/>
                    </a:moveTo>
                    <a:cubicBezTo>
                      <a:pt x="318294" y="944562"/>
                      <a:pt x="636588" y="955675"/>
                      <a:pt x="733425" y="800100"/>
                    </a:cubicBezTo>
                    <a:cubicBezTo>
                      <a:pt x="830262" y="644525"/>
                      <a:pt x="705643" y="322262"/>
                      <a:pt x="581025" y="0"/>
                    </a:cubicBezTo>
                  </a:path>
                </a:pathLst>
              </a:custGeom>
              <a:noFill/>
              <a:ln w="76200" cap="flat" cmpd="sng" algn="ctr">
                <a:solidFill>
                  <a:schemeClr val="bg1">
                    <a:lumMod val="6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6" tIns="45708" rIns="91416" bIns="45708" numCol="1" rtlCol="0" anchor="t" anchorCtr="0" compatLnSpc="1">
                <a:prstTxWarp prst="textNoShape">
                  <a:avLst/>
                </a:prstTxWarp>
              </a:bodyPr>
              <a:lstStyle/>
              <a:p>
                <a:pPr defTabSz="1219088" fontAlgn="base">
                  <a:buClr>
                    <a:srgbClr val="CC9900"/>
                  </a:buClr>
                  <a:buFont typeface="Wingdings" pitchFamily="2" charset="2"/>
                  <a:buChar char="n"/>
                </a:pPr>
                <a:endParaRPr lang="en-US" altLang="zh-CN" dirty="0">
                  <a:latin typeface="微软雅黑" panose="020B0503020204020204" pitchFamily="34" charset="-122"/>
                  <a:ea typeface="微软雅黑" panose="020B0503020204020204" pitchFamily="34" charset="-122"/>
                </a:endParaRPr>
              </a:p>
            </p:txBody>
          </p:sp>
          <p:sp>
            <p:nvSpPr>
              <p:cNvPr id="197" name="矩形 196"/>
              <p:cNvSpPr/>
              <p:nvPr/>
            </p:nvSpPr>
            <p:spPr bwMode="auto">
              <a:xfrm>
                <a:off x="2182812" y="2838022"/>
                <a:ext cx="405746" cy="197630"/>
              </a:xfrm>
              <a:prstGeom prst="rect">
                <a:avLst/>
              </a:prstGeom>
              <a:solidFill>
                <a:srgbClr val="9966FF"/>
              </a:solidFill>
              <a:ln w="9525" cap="flat" cmpd="sng" algn="ctr">
                <a:noFill/>
                <a:prstDash val="solid"/>
                <a:round/>
                <a:headEnd type="none" w="med" len="med"/>
                <a:tailEnd type="none" w="med" len="med"/>
              </a:ln>
              <a:effectLst/>
            </p:spPr>
            <p:txBody>
              <a:bodyPr vert="horz" wrap="square" lIns="49852" tIns="24925" rIns="49852" bIns="24925" numCol="1" rtlCol="0" anchor="ctr" anchorCtr="0" compatLnSpc="1">
                <a:prstTxWarp prst="textNoShape">
                  <a:avLst/>
                </a:prstTxWarp>
                <a:noAutofit/>
              </a:bodyPr>
              <a:lstStyle/>
              <a:p>
                <a:pPr algn="ctr" defTabSz="672913"/>
                <a:r>
                  <a:rPr lang="en-US" altLang="zh-CN" sz="1300" b="1" dirty="0" smtClean="0">
                    <a:solidFill>
                      <a:schemeClr val="bg1"/>
                    </a:solidFill>
                    <a:latin typeface="微软雅黑" panose="020B0503020204020204" pitchFamily="34" charset="-122"/>
                    <a:ea typeface="微软雅黑" panose="020B0503020204020204" pitchFamily="34" charset="-122"/>
                  </a:rPr>
                  <a:t>VPN</a:t>
                </a:r>
                <a:endParaRPr lang="en-US" altLang="zh-CN" sz="1300" b="1" dirty="0">
                  <a:solidFill>
                    <a:schemeClr val="bg1"/>
                  </a:solidFill>
                  <a:latin typeface="微软雅黑" panose="020B0503020204020204" pitchFamily="34" charset="-122"/>
                  <a:ea typeface="微软雅黑" panose="020B0503020204020204" pitchFamily="34" charset="-122"/>
                </a:endParaRPr>
              </a:p>
            </p:txBody>
          </p:sp>
          <p:sp>
            <p:nvSpPr>
              <p:cNvPr id="199" name="矩形 198"/>
              <p:cNvSpPr/>
              <p:nvPr/>
            </p:nvSpPr>
            <p:spPr bwMode="auto">
              <a:xfrm>
                <a:off x="1092957" y="2838374"/>
                <a:ext cx="405746" cy="197630"/>
              </a:xfrm>
              <a:prstGeom prst="rect">
                <a:avLst/>
              </a:prstGeom>
              <a:solidFill>
                <a:srgbClr val="99CC00"/>
              </a:solidFill>
              <a:ln w="9525" cap="flat" cmpd="sng" algn="ctr">
                <a:noFill/>
                <a:prstDash val="solid"/>
                <a:round/>
                <a:headEnd type="none" w="med" len="med"/>
                <a:tailEnd type="none" w="med" len="med"/>
              </a:ln>
              <a:effectLst/>
            </p:spPr>
            <p:txBody>
              <a:bodyPr vert="horz" wrap="square" lIns="49852" tIns="24925" rIns="49852" bIns="24925" numCol="1" rtlCol="0" anchor="ctr" anchorCtr="0" compatLnSpc="1">
                <a:prstTxWarp prst="textNoShape">
                  <a:avLst/>
                </a:prstTxWarp>
                <a:noAutofit/>
              </a:bodyPr>
              <a:lstStyle/>
              <a:p>
                <a:pPr algn="ctr" defTabSz="672913"/>
                <a:r>
                  <a:rPr lang="en-US" altLang="zh-CN" sz="1300" b="1" dirty="0" smtClean="0">
                    <a:solidFill>
                      <a:schemeClr val="bg1"/>
                    </a:solidFill>
                    <a:latin typeface="微软雅黑" panose="020B0503020204020204" pitchFamily="34" charset="-122"/>
                    <a:ea typeface="微软雅黑" panose="020B0503020204020204" pitchFamily="34" charset="-122"/>
                  </a:rPr>
                  <a:t>VPN</a:t>
                </a:r>
                <a:endParaRPr lang="en-US" altLang="zh-CN" sz="1300" b="1" dirty="0">
                  <a:solidFill>
                    <a:schemeClr val="bg1"/>
                  </a:solidFill>
                  <a:latin typeface="微软雅黑" panose="020B0503020204020204" pitchFamily="34" charset="-122"/>
                  <a:ea typeface="微软雅黑" panose="020B0503020204020204" pitchFamily="34" charset="-122"/>
                </a:endParaRPr>
              </a:p>
            </p:txBody>
          </p:sp>
          <p:grpSp>
            <p:nvGrpSpPr>
              <p:cNvPr id="10" name="组合 199"/>
              <p:cNvGrpSpPr/>
              <p:nvPr/>
            </p:nvGrpSpPr>
            <p:grpSpPr>
              <a:xfrm>
                <a:off x="162410" y="2636738"/>
                <a:ext cx="1799772" cy="703795"/>
                <a:chOff x="162410" y="2617688"/>
                <a:chExt cx="1799772" cy="703795"/>
              </a:xfrm>
            </p:grpSpPr>
            <p:sp>
              <p:nvSpPr>
                <p:cNvPr id="201" name="Freeform 6"/>
                <p:cNvSpPr>
                  <a:spLocks noChangeAspect="1" noEditPoints="1"/>
                </p:cNvSpPr>
                <p:nvPr/>
              </p:nvSpPr>
              <p:spPr bwMode="auto">
                <a:xfrm>
                  <a:off x="474989" y="2617688"/>
                  <a:ext cx="479632" cy="464266"/>
                </a:xfrm>
                <a:custGeom>
                  <a:avLst/>
                  <a:gdLst/>
                  <a:ahLst/>
                  <a:cxnLst>
                    <a:cxn ang="0">
                      <a:pos x="12772" y="618"/>
                    </a:cxn>
                    <a:cxn ang="0">
                      <a:pos x="0" y="15651"/>
                    </a:cxn>
                    <a:cxn ang="0">
                      <a:pos x="1941" y="4867"/>
                    </a:cxn>
                    <a:cxn ang="0">
                      <a:pos x="5964" y="4867"/>
                    </a:cxn>
                    <a:cxn ang="0">
                      <a:pos x="7512" y="618"/>
                    </a:cxn>
                    <a:cxn ang="0">
                      <a:pos x="1277" y="12419"/>
                    </a:cxn>
                    <a:cxn ang="0">
                      <a:pos x="5523" y="7916"/>
                    </a:cxn>
                    <a:cxn ang="0">
                      <a:pos x="4108" y="7916"/>
                    </a:cxn>
                    <a:cxn ang="0">
                      <a:pos x="2692" y="7916"/>
                    </a:cxn>
                    <a:cxn ang="0">
                      <a:pos x="1277" y="7916"/>
                    </a:cxn>
                    <a:cxn ang="0">
                      <a:pos x="5523" y="9417"/>
                    </a:cxn>
                    <a:cxn ang="0">
                      <a:pos x="4108" y="9417"/>
                    </a:cxn>
                    <a:cxn ang="0">
                      <a:pos x="2692" y="9417"/>
                    </a:cxn>
                    <a:cxn ang="0">
                      <a:pos x="1277" y="9417"/>
                    </a:cxn>
                    <a:cxn ang="0">
                      <a:pos x="5523" y="10919"/>
                    </a:cxn>
                    <a:cxn ang="0">
                      <a:pos x="4108" y="10919"/>
                    </a:cxn>
                    <a:cxn ang="0">
                      <a:pos x="2692" y="10919"/>
                    </a:cxn>
                    <a:cxn ang="0">
                      <a:pos x="1277" y="10919"/>
                    </a:cxn>
                    <a:cxn ang="0">
                      <a:pos x="5523" y="12419"/>
                    </a:cxn>
                    <a:cxn ang="0">
                      <a:pos x="4108" y="12419"/>
                    </a:cxn>
                    <a:cxn ang="0">
                      <a:pos x="2692" y="12419"/>
                    </a:cxn>
                    <a:cxn ang="0">
                      <a:pos x="8086" y="1911"/>
                    </a:cxn>
                    <a:cxn ang="0">
                      <a:pos x="8086" y="12419"/>
                    </a:cxn>
                    <a:cxn ang="0">
                      <a:pos x="9500" y="12419"/>
                    </a:cxn>
                    <a:cxn ang="0">
                      <a:pos x="10915" y="12419"/>
                    </a:cxn>
                    <a:cxn ang="0">
                      <a:pos x="12331" y="12419"/>
                    </a:cxn>
                    <a:cxn ang="0">
                      <a:pos x="8086" y="10919"/>
                    </a:cxn>
                    <a:cxn ang="0">
                      <a:pos x="9500" y="10919"/>
                    </a:cxn>
                    <a:cxn ang="0">
                      <a:pos x="10915" y="10919"/>
                    </a:cxn>
                    <a:cxn ang="0">
                      <a:pos x="12331" y="10919"/>
                    </a:cxn>
                    <a:cxn ang="0">
                      <a:pos x="8086" y="9417"/>
                    </a:cxn>
                    <a:cxn ang="0">
                      <a:pos x="9500" y="9417"/>
                    </a:cxn>
                    <a:cxn ang="0">
                      <a:pos x="10915" y="9417"/>
                    </a:cxn>
                    <a:cxn ang="0">
                      <a:pos x="12331" y="9417"/>
                    </a:cxn>
                    <a:cxn ang="0">
                      <a:pos x="8086" y="7916"/>
                    </a:cxn>
                    <a:cxn ang="0">
                      <a:pos x="9500" y="7916"/>
                    </a:cxn>
                    <a:cxn ang="0">
                      <a:pos x="10915" y="7916"/>
                    </a:cxn>
                    <a:cxn ang="0">
                      <a:pos x="12331" y="7916"/>
                    </a:cxn>
                    <a:cxn ang="0">
                      <a:pos x="8086" y="6414"/>
                    </a:cxn>
                    <a:cxn ang="0">
                      <a:pos x="9500" y="6414"/>
                    </a:cxn>
                    <a:cxn ang="0">
                      <a:pos x="10915" y="6414"/>
                    </a:cxn>
                    <a:cxn ang="0">
                      <a:pos x="12331" y="6414"/>
                    </a:cxn>
                    <a:cxn ang="0">
                      <a:pos x="8086" y="4914"/>
                    </a:cxn>
                    <a:cxn ang="0">
                      <a:pos x="9500" y="4914"/>
                    </a:cxn>
                    <a:cxn ang="0">
                      <a:pos x="10915" y="4914"/>
                    </a:cxn>
                    <a:cxn ang="0">
                      <a:pos x="12331" y="4914"/>
                    </a:cxn>
                    <a:cxn ang="0">
                      <a:pos x="8086" y="3413"/>
                    </a:cxn>
                    <a:cxn ang="0">
                      <a:pos x="9500" y="3413"/>
                    </a:cxn>
                    <a:cxn ang="0">
                      <a:pos x="10915" y="3413"/>
                    </a:cxn>
                    <a:cxn ang="0">
                      <a:pos x="9500" y="1911"/>
                    </a:cxn>
                    <a:cxn ang="0">
                      <a:pos x="10915" y="1911"/>
                    </a:cxn>
                    <a:cxn ang="0">
                      <a:pos x="12331" y="1911"/>
                    </a:cxn>
                    <a:cxn ang="0">
                      <a:pos x="12331" y="3413"/>
                    </a:cxn>
                  </a:cxnLst>
                  <a:rect l="0" t="0" r="r" b="b"/>
                  <a:pathLst>
                    <a:path w="16169" h="15651">
                      <a:moveTo>
                        <a:pt x="7512" y="618"/>
                      </a:moveTo>
                      <a:lnTo>
                        <a:pt x="8749" y="618"/>
                      </a:lnTo>
                      <a:lnTo>
                        <a:pt x="8749" y="0"/>
                      </a:lnTo>
                      <a:lnTo>
                        <a:pt x="12772" y="0"/>
                      </a:lnTo>
                      <a:lnTo>
                        <a:pt x="12772" y="618"/>
                      </a:lnTo>
                      <a:lnTo>
                        <a:pt x="14010" y="618"/>
                      </a:lnTo>
                      <a:lnTo>
                        <a:pt x="14010" y="13875"/>
                      </a:lnTo>
                      <a:lnTo>
                        <a:pt x="16169" y="13875"/>
                      </a:lnTo>
                      <a:lnTo>
                        <a:pt x="16169" y="15651"/>
                      </a:lnTo>
                      <a:lnTo>
                        <a:pt x="0" y="15651"/>
                      </a:lnTo>
                      <a:lnTo>
                        <a:pt x="0" y="13875"/>
                      </a:lnTo>
                      <a:lnTo>
                        <a:pt x="781" y="13875"/>
                      </a:lnTo>
                      <a:lnTo>
                        <a:pt x="781" y="6103"/>
                      </a:lnTo>
                      <a:lnTo>
                        <a:pt x="1941" y="6103"/>
                      </a:lnTo>
                      <a:lnTo>
                        <a:pt x="1941" y="4867"/>
                      </a:lnTo>
                      <a:lnTo>
                        <a:pt x="4469" y="4867"/>
                      </a:lnTo>
                      <a:lnTo>
                        <a:pt x="4469" y="2808"/>
                      </a:lnTo>
                      <a:lnTo>
                        <a:pt x="5088" y="2808"/>
                      </a:lnTo>
                      <a:lnTo>
                        <a:pt x="5088" y="4867"/>
                      </a:lnTo>
                      <a:lnTo>
                        <a:pt x="5964" y="4867"/>
                      </a:lnTo>
                      <a:lnTo>
                        <a:pt x="5964" y="6103"/>
                      </a:lnTo>
                      <a:lnTo>
                        <a:pt x="7124" y="6103"/>
                      </a:lnTo>
                      <a:lnTo>
                        <a:pt x="7124" y="13875"/>
                      </a:lnTo>
                      <a:lnTo>
                        <a:pt x="7512" y="13875"/>
                      </a:lnTo>
                      <a:lnTo>
                        <a:pt x="7512" y="618"/>
                      </a:lnTo>
                      <a:close/>
                      <a:moveTo>
                        <a:pt x="1277" y="12419"/>
                      </a:moveTo>
                      <a:lnTo>
                        <a:pt x="2383" y="12419"/>
                      </a:lnTo>
                      <a:lnTo>
                        <a:pt x="2383" y="13523"/>
                      </a:lnTo>
                      <a:lnTo>
                        <a:pt x="1277" y="13523"/>
                      </a:lnTo>
                      <a:lnTo>
                        <a:pt x="1277" y="12419"/>
                      </a:lnTo>
                      <a:close/>
                      <a:moveTo>
                        <a:pt x="5523" y="7916"/>
                      </a:moveTo>
                      <a:lnTo>
                        <a:pt x="6628" y="7916"/>
                      </a:lnTo>
                      <a:lnTo>
                        <a:pt x="6628" y="9020"/>
                      </a:lnTo>
                      <a:lnTo>
                        <a:pt x="5523" y="9020"/>
                      </a:lnTo>
                      <a:lnTo>
                        <a:pt x="5523" y="7916"/>
                      </a:lnTo>
                      <a:close/>
                      <a:moveTo>
                        <a:pt x="4108" y="7916"/>
                      </a:moveTo>
                      <a:lnTo>
                        <a:pt x="5213" y="7916"/>
                      </a:lnTo>
                      <a:lnTo>
                        <a:pt x="5213" y="9020"/>
                      </a:lnTo>
                      <a:lnTo>
                        <a:pt x="4108" y="9020"/>
                      </a:lnTo>
                      <a:lnTo>
                        <a:pt x="4108" y="7916"/>
                      </a:lnTo>
                      <a:close/>
                      <a:moveTo>
                        <a:pt x="2692" y="7916"/>
                      </a:moveTo>
                      <a:lnTo>
                        <a:pt x="3798" y="7916"/>
                      </a:lnTo>
                      <a:lnTo>
                        <a:pt x="3798" y="9020"/>
                      </a:lnTo>
                      <a:lnTo>
                        <a:pt x="2692" y="9020"/>
                      </a:lnTo>
                      <a:lnTo>
                        <a:pt x="2692" y="7916"/>
                      </a:lnTo>
                      <a:close/>
                      <a:moveTo>
                        <a:pt x="1277" y="7916"/>
                      </a:moveTo>
                      <a:lnTo>
                        <a:pt x="2383" y="7916"/>
                      </a:lnTo>
                      <a:lnTo>
                        <a:pt x="2383" y="9020"/>
                      </a:lnTo>
                      <a:lnTo>
                        <a:pt x="1277" y="9020"/>
                      </a:lnTo>
                      <a:lnTo>
                        <a:pt x="1277" y="7916"/>
                      </a:lnTo>
                      <a:close/>
                      <a:moveTo>
                        <a:pt x="5523" y="9417"/>
                      </a:moveTo>
                      <a:lnTo>
                        <a:pt x="6628" y="9417"/>
                      </a:lnTo>
                      <a:lnTo>
                        <a:pt x="6628" y="10521"/>
                      </a:lnTo>
                      <a:lnTo>
                        <a:pt x="5523" y="10521"/>
                      </a:lnTo>
                      <a:lnTo>
                        <a:pt x="5523" y="9417"/>
                      </a:lnTo>
                      <a:close/>
                      <a:moveTo>
                        <a:pt x="4108" y="9417"/>
                      </a:moveTo>
                      <a:lnTo>
                        <a:pt x="5213" y="9417"/>
                      </a:lnTo>
                      <a:lnTo>
                        <a:pt x="5213" y="10521"/>
                      </a:lnTo>
                      <a:lnTo>
                        <a:pt x="4108" y="10521"/>
                      </a:lnTo>
                      <a:lnTo>
                        <a:pt x="4108" y="9417"/>
                      </a:lnTo>
                      <a:close/>
                      <a:moveTo>
                        <a:pt x="2692" y="9417"/>
                      </a:moveTo>
                      <a:lnTo>
                        <a:pt x="3798" y="9417"/>
                      </a:lnTo>
                      <a:lnTo>
                        <a:pt x="3798" y="10521"/>
                      </a:lnTo>
                      <a:lnTo>
                        <a:pt x="2692" y="10521"/>
                      </a:lnTo>
                      <a:lnTo>
                        <a:pt x="2692" y="9417"/>
                      </a:lnTo>
                      <a:close/>
                      <a:moveTo>
                        <a:pt x="1277" y="9417"/>
                      </a:moveTo>
                      <a:lnTo>
                        <a:pt x="2383" y="9417"/>
                      </a:lnTo>
                      <a:lnTo>
                        <a:pt x="2383" y="10521"/>
                      </a:lnTo>
                      <a:lnTo>
                        <a:pt x="1277" y="10521"/>
                      </a:lnTo>
                      <a:lnTo>
                        <a:pt x="1277" y="9417"/>
                      </a:lnTo>
                      <a:close/>
                      <a:moveTo>
                        <a:pt x="5523" y="10919"/>
                      </a:moveTo>
                      <a:lnTo>
                        <a:pt x="6628" y="10919"/>
                      </a:lnTo>
                      <a:lnTo>
                        <a:pt x="6628" y="12023"/>
                      </a:lnTo>
                      <a:lnTo>
                        <a:pt x="5523" y="12023"/>
                      </a:lnTo>
                      <a:lnTo>
                        <a:pt x="5523" y="10919"/>
                      </a:lnTo>
                      <a:close/>
                      <a:moveTo>
                        <a:pt x="4108" y="10919"/>
                      </a:moveTo>
                      <a:lnTo>
                        <a:pt x="5213" y="10919"/>
                      </a:lnTo>
                      <a:lnTo>
                        <a:pt x="5213" y="12023"/>
                      </a:lnTo>
                      <a:lnTo>
                        <a:pt x="4108" y="12023"/>
                      </a:lnTo>
                      <a:lnTo>
                        <a:pt x="4108" y="10919"/>
                      </a:lnTo>
                      <a:close/>
                      <a:moveTo>
                        <a:pt x="2692" y="10919"/>
                      </a:moveTo>
                      <a:lnTo>
                        <a:pt x="3798" y="10919"/>
                      </a:lnTo>
                      <a:lnTo>
                        <a:pt x="3798" y="12023"/>
                      </a:lnTo>
                      <a:lnTo>
                        <a:pt x="2692" y="12023"/>
                      </a:lnTo>
                      <a:lnTo>
                        <a:pt x="2692" y="10919"/>
                      </a:lnTo>
                      <a:close/>
                      <a:moveTo>
                        <a:pt x="1277" y="10919"/>
                      </a:moveTo>
                      <a:lnTo>
                        <a:pt x="2383" y="10919"/>
                      </a:lnTo>
                      <a:lnTo>
                        <a:pt x="2383" y="12023"/>
                      </a:lnTo>
                      <a:lnTo>
                        <a:pt x="1277" y="12023"/>
                      </a:lnTo>
                      <a:lnTo>
                        <a:pt x="1277" y="10919"/>
                      </a:lnTo>
                      <a:close/>
                      <a:moveTo>
                        <a:pt x="5523" y="12419"/>
                      </a:moveTo>
                      <a:lnTo>
                        <a:pt x="6628" y="12419"/>
                      </a:lnTo>
                      <a:lnTo>
                        <a:pt x="6628" y="13523"/>
                      </a:lnTo>
                      <a:lnTo>
                        <a:pt x="5523" y="13523"/>
                      </a:lnTo>
                      <a:lnTo>
                        <a:pt x="5523" y="12419"/>
                      </a:lnTo>
                      <a:close/>
                      <a:moveTo>
                        <a:pt x="4108" y="12419"/>
                      </a:moveTo>
                      <a:lnTo>
                        <a:pt x="5213" y="12419"/>
                      </a:lnTo>
                      <a:lnTo>
                        <a:pt x="5213" y="13523"/>
                      </a:lnTo>
                      <a:lnTo>
                        <a:pt x="4108" y="13523"/>
                      </a:lnTo>
                      <a:lnTo>
                        <a:pt x="4108" y="12419"/>
                      </a:lnTo>
                      <a:close/>
                      <a:moveTo>
                        <a:pt x="2692" y="12419"/>
                      </a:moveTo>
                      <a:lnTo>
                        <a:pt x="3798" y="12419"/>
                      </a:lnTo>
                      <a:lnTo>
                        <a:pt x="3798" y="13523"/>
                      </a:lnTo>
                      <a:lnTo>
                        <a:pt x="2692" y="13523"/>
                      </a:lnTo>
                      <a:lnTo>
                        <a:pt x="2692" y="12419"/>
                      </a:lnTo>
                      <a:close/>
                      <a:moveTo>
                        <a:pt x="8086" y="1911"/>
                      </a:moveTo>
                      <a:lnTo>
                        <a:pt x="9191" y="1911"/>
                      </a:lnTo>
                      <a:lnTo>
                        <a:pt x="9191" y="3015"/>
                      </a:lnTo>
                      <a:lnTo>
                        <a:pt x="8086" y="3015"/>
                      </a:lnTo>
                      <a:lnTo>
                        <a:pt x="8086" y="1911"/>
                      </a:lnTo>
                      <a:close/>
                      <a:moveTo>
                        <a:pt x="8086" y="12419"/>
                      </a:moveTo>
                      <a:lnTo>
                        <a:pt x="9191" y="12419"/>
                      </a:lnTo>
                      <a:lnTo>
                        <a:pt x="9191" y="13523"/>
                      </a:lnTo>
                      <a:lnTo>
                        <a:pt x="8086" y="13523"/>
                      </a:lnTo>
                      <a:lnTo>
                        <a:pt x="8086" y="12419"/>
                      </a:lnTo>
                      <a:close/>
                      <a:moveTo>
                        <a:pt x="9500" y="12419"/>
                      </a:moveTo>
                      <a:lnTo>
                        <a:pt x="10606" y="12419"/>
                      </a:lnTo>
                      <a:lnTo>
                        <a:pt x="10606" y="13523"/>
                      </a:lnTo>
                      <a:lnTo>
                        <a:pt x="9500" y="13523"/>
                      </a:lnTo>
                      <a:lnTo>
                        <a:pt x="9500" y="12419"/>
                      </a:lnTo>
                      <a:close/>
                      <a:moveTo>
                        <a:pt x="10915" y="12419"/>
                      </a:moveTo>
                      <a:lnTo>
                        <a:pt x="12021" y="12419"/>
                      </a:lnTo>
                      <a:lnTo>
                        <a:pt x="12021" y="13523"/>
                      </a:lnTo>
                      <a:lnTo>
                        <a:pt x="10915" y="13523"/>
                      </a:lnTo>
                      <a:lnTo>
                        <a:pt x="10915" y="12419"/>
                      </a:lnTo>
                      <a:close/>
                      <a:moveTo>
                        <a:pt x="12331" y="12419"/>
                      </a:moveTo>
                      <a:lnTo>
                        <a:pt x="13436" y="12419"/>
                      </a:lnTo>
                      <a:lnTo>
                        <a:pt x="13436" y="13523"/>
                      </a:lnTo>
                      <a:lnTo>
                        <a:pt x="12331" y="13523"/>
                      </a:lnTo>
                      <a:lnTo>
                        <a:pt x="12331" y="12419"/>
                      </a:lnTo>
                      <a:close/>
                      <a:moveTo>
                        <a:pt x="8086" y="10919"/>
                      </a:moveTo>
                      <a:lnTo>
                        <a:pt x="9191" y="10919"/>
                      </a:lnTo>
                      <a:lnTo>
                        <a:pt x="9191" y="12023"/>
                      </a:lnTo>
                      <a:lnTo>
                        <a:pt x="8086" y="12023"/>
                      </a:lnTo>
                      <a:lnTo>
                        <a:pt x="8086" y="10919"/>
                      </a:lnTo>
                      <a:close/>
                      <a:moveTo>
                        <a:pt x="9500" y="10919"/>
                      </a:moveTo>
                      <a:lnTo>
                        <a:pt x="10606" y="10919"/>
                      </a:lnTo>
                      <a:lnTo>
                        <a:pt x="10606" y="12023"/>
                      </a:lnTo>
                      <a:lnTo>
                        <a:pt x="9500" y="12023"/>
                      </a:lnTo>
                      <a:lnTo>
                        <a:pt x="9500" y="10919"/>
                      </a:lnTo>
                      <a:close/>
                      <a:moveTo>
                        <a:pt x="10915" y="10919"/>
                      </a:moveTo>
                      <a:lnTo>
                        <a:pt x="12021" y="10919"/>
                      </a:lnTo>
                      <a:lnTo>
                        <a:pt x="12021" y="12023"/>
                      </a:lnTo>
                      <a:lnTo>
                        <a:pt x="10915" y="12023"/>
                      </a:lnTo>
                      <a:lnTo>
                        <a:pt x="10915" y="10919"/>
                      </a:lnTo>
                      <a:close/>
                      <a:moveTo>
                        <a:pt x="12331" y="10919"/>
                      </a:moveTo>
                      <a:lnTo>
                        <a:pt x="13436" y="10919"/>
                      </a:lnTo>
                      <a:lnTo>
                        <a:pt x="13436" y="12023"/>
                      </a:lnTo>
                      <a:lnTo>
                        <a:pt x="12331" y="12023"/>
                      </a:lnTo>
                      <a:lnTo>
                        <a:pt x="12331" y="10919"/>
                      </a:lnTo>
                      <a:close/>
                      <a:moveTo>
                        <a:pt x="8086" y="9417"/>
                      </a:moveTo>
                      <a:lnTo>
                        <a:pt x="9191" y="9417"/>
                      </a:lnTo>
                      <a:lnTo>
                        <a:pt x="9191" y="10521"/>
                      </a:lnTo>
                      <a:lnTo>
                        <a:pt x="8086" y="10521"/>
                      </a:lnTo>
                      <a:lnTo>
                        <a:pt x="8086" y="9417"/>
                      </a:lnTo>
                      <a:close/>
                      <a:moveTo>
                        <a:pt x="9500" y="9417"/>
                      </a:moveTo>
                      <a:lnTo>
                        <a:pt x="10606" y="9417"/>
                      </a:lnTo>
                      <a:lnTo>
                        <a:pt x="10606" y="10521"/>
                      </a:lnTo>
                      <a:lnTo>
                        <a:pt x="9500" y="10521"/>
                      </a:lnTo>
                      <a:lnTo>
                        <a:pt x="9500" y="9417"/>
                      </a:lnTo>
                      <a:close/>
                      <a:moveTo>
                        <a:pt x="10915" y="9417"/>
                      </a:moveTo>
                      <a:lnTo>
                        <a:pt x="12021" y="9417"/>
                      </a:lnTo>
                      <a:lnTo>
                        <a:pt x="12021" y="10521"/>
                      </a:lnTo>
                      <a:lnTo>
                        <a:pt x="10915" y="10521"/>
                      </a:lnTo>
                      <a:lnTo>
                        <a:pt x="10915" y="9417"/>
                      </a:lnTo>
                      <a:close/>
                      <a:moveTo>
                        <a:pt x="12331" y="9417"/>
                      </a:moveTo>
                      <a:lnTo>
                        <a:pt x="13436" y="9417"/>
                      </a:lnTo>
                      <a:lnTo>
                        <a:pt x="13436" y="10521"/>
                      </a:lnTo>
                      <a:lnTo>
                        <a:pt x="12331" y="10521"/>
                      </a:lnTo>
                      <a:lnTo>
                        <a:pt x="12331" y="9417"/>
                      </a:lnTo>
                      <a:close/>
                      <a:moveTo>
                        <a:pt x="8086" y="7916"/>
                      </a:moveTo>
                      <a:lnTo>
                        <a:pt x="9191" y="7916"/>
                      </a:lnTo>
                      <a:lnTo>
                        <a:pt x="9191" y="9020"/>
                      </a:lnTo>
                      <a:lnTo>
                        <a:pt x="8086" y="9020"/>
                      </a:lnTo>
                      <a:lnTo>
                        <a:pt x="8086" y="7916"/>
                      </a:lnTo>
                      <a:close/>
                      <a:moveTo>
                        <a:pt x="9500" y="7916"/>
                      </a:moveTo>
                      <a:lnTo>
                        <a:pt x="10606" y="7916"/>
                      </a:lnTo>
                      <a:lnTo>
                        <a:pt x="10606" y="9020"/>
                      </a:lnTo>
                      <a:lnTo>
                        <a:pt x="9500" y="9020"/>
                      </a:lnTo>
                      <a:lnTo>
                        <a:pt x="9500" y="7916"/>
                      </a:lnTo>
                      <a:close/>
                      <a:moveTo>
                        <a:pt x="10915" y="7916"/>
                      </a:moveTo>
                      <a:lnTo>
                        <a:pt x="12021" y="7916"/>
                      </a:lnTo>
                      <a:lnTo>
                        <a:pt x="12021" y="9020"/>
                      </a:lnTo>
                      <a:lnTo>
                        <a:pt x="10915" y="9020"/>
                      </a:lnTo>
                      <a:lnTo>
                        <a:pt x="10915" y="7916"/>
                      </a:lnTo>
                      <a:close/>
                      <a:moveTo>
                        <a:pt x="12331" y="7916"/>
                      </a:moveTo>
                      <a:lnTo>
                        <a:pt x="13436" y="7916"/>
                      </a:lnTo>
                      <a:lnTo>
                        <a:pt x="13436" y="9020"/>
                      </a:lnTo>
                      <a:lnTo>
                        <a:pt x="12331" y="9020"/>
                      </a:lnTo>
                      <a:lnTo>
                        <a:pt x="12331" y="7916"/>
                      </a:lnTo>
                      <a:close/>
                      <a:moveTo>
                        <a:pt x="8086" y="6414"/>
                      </a:moveTo>
                      <a:lnTo>
                        <a:pt x="9191" y="6414"/>
                      </a:lnTo>
                      <a:lnTo>
                        <a:pt x="9191" y="7518"/>
                      </a:lnTo>
                      <a:lnTo>
                        <a:pt x="8086" y="7518"/>
                      </a:lnTo>
                      <a:lnTo>
                        <a:pt x="8086" y="6414"/>
                      </a:lnTo>
                      <a:close/>
                      <a:moveTo>
                        <a:pt x="9500" y="6414"/>
                      </a:moveTo>
                      <a:lnTo>
                        <a:pt x="10606" y="6414"/>
                      </a:lnTo>
                      <a:lnTo>
                        <a:pt x="10606" y="7518"/>
                      </a:lnTo>
                      <a:lnTo>
                        <a:pt x="9500" y="7518"/>
                      </a:lnTo>
                      <a:lnTo>
                        <a:pt x="9500" y="6414"/>
                      </a:lnTo>
                      <a:close/>
                      <a:moveTo>
                        <a:pt x="10915" y="6414"/>
                      </a:moveTo>
                      <a:lnTo>
                        <a:pt x="12021" y="6414"/>
                      </a:lnTo>
                      <a:lnTo>
                        <a:pt x="12021" y="7518"/>
                      </a:lnTo>
                      <a:lnTo>
                        <a:pt x="10915" y="7518"/>
                      </a:lnTo>
                      <a:lnTo>
                        <a:pt x="10915" y="6414"/>
                      </a:lnTo>
                      <a:close/>
                      <a:moveTo>
                        <a:pt x="12331" y="6414"/>
                      </a:moveTo>
                      <a:lnTo>
                        <a:pt x="13436" y="6414"/>
                      </a:lnTo>
                      <a:lnTo>
                        <a:pt x="13436" y="7518"/>
                      </a:lnTo>
                      <a:lnTo>
                        <a:pt x="12331" y="7518"/>
                      </a:lnTo>
                      <a:lnTo>
                        <a:pt x="12331" y="6414"/>
                      </a:lnTo>
                      <a:close/>
                      <a:moveTo>
                        <a:pt x="8086" y="4914"/>
                      </a:moveTo>
                      <a:lnTo>
                        <a:pt x="9191" y="4914"/>
                      </a:lnTo>
                      <a:lnTo>
                        <a:pt x="9191" y="6018"/>
                      </a:lnTo>
                      <a:lnTo>
                        <a:pt x="8086" y="6018"/>
                      </a:lnTo>
                      <a:lnTo>
                        <a:pt x="8086" y="4914"/>
                      </a:lnTo>
                      <a:close/>
                      <a:moveTo>
                        <a:pt x="9500" y="4914"/>
                      </a:moveTo>
                      <a:lnTo>
                        <a:pt x="10606" y="4914"/>
                      </a:lnTo>
                      <a:lnTo>
                        <a:pt x="10606" y="6018"/>
                      </a:lnTo>
                      <a:lnTo>
                        <a:pt x="9500" y="6018"/>
                      </a:lnTo>
                      <a:lnTo>
                        <a:pt x="9500" y="4914"/>
                      </a:lnTo>
                      <a:close/>
                      <a:moveTo>
                        <a:pt x="10915" y="4914"/>
                      </a:moveTo>
                      <a:lnTo>
                        <a:pt x="12021" y="4914"/>
                      </a:lnTo>
                      <a:lnTo>
                        <a:pt x="12021" y="6018"/>
                      </a:lnTo>
                      <a:lnTo>
                        <a:pt x="10915" y="6018"/>
                      </a:lnTo>
                      <a:lnTo>
                        <a:pt x="10915" y="4914"/>
                      </a:lnTo>
                      <a:close/>
                      <a:moveTo>
                        <a:pt x="12331" y="4914"/>
                      </a:moveTo>
                      <a:lnTo>
                        <a:pt x="13436" y="4914"/>
                      </a:lnTo>
                      <a:lnTo>
                        <a:pt x="13436" y="6018"/>
                      </a:lnTo>
                      <a:lnTo>
                        <a:pt x="12331" y="6018"/>
                      </a:lnTo>
                      <a:lnTo>
                        <a:pt x="12331" y="4914"/>
                      </a:lnTo>
                      <a:close/>
                      <a:moveTo>
                        <a:pt x="8086" y="3413"/>
                      </a:moveTo>
                      <a:lnTo>
                        <a:pt x="9191" y="3413"/>
                      </a:lnTo>
                      <a:lnTo>
                        <a:pt x="9191" y="4516"/>
                      </a:lnTo>
                      <a:lnTo>
                        <a:pt x="8086" y="4516"/>
                      </a:lnTo>
                      <a:lnTo>
                        <a:pt x="8086" y="3413"/>
                      </a:lnTo>
                      <a:close/>
                      <a:moveTo>
                        <a:pt x="9500" y="3413"/>
                      </a:moveTo>
                      <a:lnTo>
                        <a:pt x="10606" y="3413"/>
                      </a:lnTo>
                      <a:lnTo>
                        <a:pt x="10606" y="4516"/>
                      </a:lnTo>
                      <a:lnTo>
                        <a:pt x="9500" y="4516"/>
                      </a:lnTo>
                      <a:lnTo>
                        <a:pt x="9500" y="3413"/>
                      </a:lnTo>
                      <a:close/>
                      <a:moveTo>
                        <a:pt x="10915" y="3413"/>
                      </a:moveTo>
                      <a:lnTo>
                        <a:pt x="12021" y="3413"/>
                      </a:lnTo>
                      <a:lnTo>
                        <a:pt x="12021" y="4516"/>
                      </a:lnTo>
                      <a:lnTo>
                        <a:pt x="10915" y="4516"/>
                      </a:lnTo>
                      <a:lnTo>
                        <a:pt x="10915" y="3413"/>
                      </a:lnTo>
                      <a:close/>
                      <a:moveTo>
                        <a:pt x="9500" y="1911"/>
                      </a:moveTo>
                      <a:lnTo>
                        <a:pt x="10606" y="1911"/>
                      </a:lnTo>
                      <a:lnTo>
                        <a:pt x="10606" y="3015"/>
                      </a:lnTo>
                      <a:lnTo>
                        <a:pt x="9500" y="3015"/>
                      </a:lnTo>
                      <a:lnTo>
                        <a:pt x="9500" y="1911"/>
                      </a:lnTo>
                      <a:close/>
                      <a:moveTo>
                        <a:pt x="10915" y="1911"/>
                      </a:moveTo>
                      <a:lnTo>
                        <a:pt x="12021" y="1911"/>
                      </a:lnTo>
                      <a:lnTo>
                        <a:pt x="12021" y="3015"/>
                      </a:lnTo>
                      <a:lnTo>
                        <a:pt x="10915" y="3015"/>
                      </a:lnTo>
                      <a:lnTo>
                        <a:pt x="10915" y="1911"/>
                      </a:lnTo>
                      <a:close/>
                      <a:moveTo>
                        <a:pt x="12331" y="1911"/>
                      </a:moveTo>
                      <a:lnTo>
                        <a:pt x="13436" y="1911"/>
                      </a:lnTo>
                      <a:lnTo>
                        <a:pt x="13436" y="3015"/>
                      </a:lnTo>
                      <a:lnTo>
                        <a:pt x="12331" y="3015"/>
                      </a:lnTo>
                      <a:lnTo>
                        <a:pt x="12331" y="1911"/>
                      </a:lnTo>
                      <a:close/>
                      <a:moveTo>
                        <a:pt x="12331" y="3413"/>
                      </a:moveTo>
                      <a:lnTo>
                        <a:pt x="13436" y="3413"/>
                      </a:lnTo>
                      <a:lnTo>
                        <a:pt x="13436" y="4516"/>
                      </a:lnTo>
                      <a:lnTo>
                        <a:pt x="12331" y="4516"/>
                      </a:lnTo>
                      <a:lnTo>
                        <a:pt x="12331" y="3413"/>
                      </a:lnTo>
                      <a:close/>
                    </a:path>
                  </a:pathLst>
                </a:custGeom>
                <a:solidFill>
                  <a:srgbClr val="99CC00"/>
                </a:solidFill>
                <a:ln w="9525">
                  <a:noFill/>
                  <a:round/>
                  <a:headEnd/>
                  <a:tailEnd/>
                </a:ln>
              </p:spPr>
              <p:txBody>
                <a:bodyPr vert="horz" wrap="square" lIns="91416" tIns="45708" rIns="91416" bIns="45708" numCol="1" anchor="t" anchorCtr="0" compatLnSpc="1">
                  <a:prstTxWarp prst="textNoShape">
                    <a:avLst/>
                  </a:prstTxWarp>
                </a:bodyPr>
                <a:lstStyle/>
                <a:p>
                  <a:endParaRPr lang="en-US" altLang="zh-CN" dirty="0">
                    <a:latin typeface="微软雅黑" panose="020B0503020204020204" pitchFamily="34" charset="-122"/>
                    <a:ea typeface="微软雅黑" panose="020B0503020204020204" pitchFamily="34" charset="-122"/>
                  </a:endParaRPr>
                </a:p>
              </p:txBody>
            </p:sp>
            <p:sp>
              <p:nvSpPr>
                <p:cNvPr id="202" name="矩形 201"/>
                <p:cNvSpPr/>
                <p:nvPr/>
              </p:nvSpPr>
              <p:spPr>
                <a:xfrm>
                  <a:off x="162410" y="3090644"/>
                  <a:ext cx="1799772" cy="230839"/>
                </a:xfrm>
                <a:prstGeom prst="rect">
                  <a:avLst/>
                </a:prstGeom>
              </p:spPr>
              <p:txBody>
                <a:bodyPr wrap="none">
                  <a:spAutoFit/>
                </a:bodyPr>
                <a:lstStyle/>
                <a:p>
                  <a:r>
                    <a:rPr lang="en-US" altLang="zh-CN" sz="1400" dirty="0" smtClean="0">
                      <a:solidFill>
                        <a:srgbClr val="000000"/>
                      </a:solidFill>
                      <a:latin typeface="微软雅黑" panose="020B0503020204020204" pitchFamily="34" charset="-122"/>
                      <a:ea typeface="微软雅黑" panose="020B0503020204020204" pitchFamily="34" charset="-122"/>
                    </a:rPr>
                    <a:t>Department 1 of tenant A</a:t>
                  </a:r>
                  <a:endParaRPr lang="en-US" altLang="zh-CN" sz="1400" dirty="0">
                    <a:solidFill>
                      <a:srgbClr val="000000"/>
                    </a:solidFill>
                    <a:latin typeface="微软雅黑" panose="020B0503020204020204" pitchFamily="34" charset="-122"/>
                    <a:ea typeface="微软雅黑" panose="020B0503020204020204" pitchFamily="34" charset="-122"/>
                  </a:endParaRPr>
                </a:p>
              </p:txBody>
            </p:sp>
          </p:grpSp>
        </p:grpSp>
        <p:sp>
          <p:nvSpPr>
            <p:cNvPr id="204" name="等腰三角形 203"/>
            <p:cNvSpPr/>
            <p:nvPr/>
          </p:nvSpPr>
          <p:spPr bwMode="auto">
            <a:xfrm rot="16200000">
              <a:off x="3937947" y="2071753"/>
              <a:ext cx="3396180" cy="1384320"/>
            </a:xfrm>
            <a:prstGeom prst="triangle">
              <a:avLst>
                <a:gd name="adj" fmla="val 60845"/>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ln>
              <a:noFill/>
            </a:ln>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11" tIns="45705" rIns="91411" bIns="45705" numCol="1" rtlCol="0" anchor="t" anchorCtr="0" compatLnSpc="1">
              <a:prstTxWarp prst="textNoShape">
                <a:avLst/>
              </a:prstTxWarp>
            </a:bodyPr>
            <a:lstStyle/>
            <a:p>
              <a:pPr defTabSz="914042">
                <a:buClr>
                  <a:srgbClr val="CC9900"/>
                </a:buClr>
                <a:buFont typeface="Wingdings" pitchFamily="2" charset="2"/>
                <a:buChar char="n"/>
              </a:pPr>
              <a:endParaRPr lang="en-US" altLang="zh-CN" sz="1300" dirty="0">
                <a:solidFill>
                  <a:srgbClr val="000000"/>
                </a:solidFill>
                <a:latin typeface="微软雅黑" panose="020B0503020204020204" pitchFamily="34" charset="-122"/>
                <a:ea typeface="微软雅黑" panose="020B0503020204020204" pitchFamily="34" charset="-122"/>
              </a:endParaRPr>
            </a:p>
          </p:txBody>
        </p:sp>
        <p:cxnSp>
          <p:nvCxnSpPr>
            <p:cNvPr id="208" name="直接连接符 207"/>
            <p:cNvCxnSpPr>
              <a:stCxn id="87" idx="2"/>
              <a:endCxn id="218" idx="0"/>
            </p:cNvCxnSpPr>
            <p:nvPr/>
          </p:nvCxnSpPr>
          <p:spPr bwMode="auto">
            <a:xfrm flipH="1">
              <a:off x="7639837" y="3228367"/>
              <a:ext cx="356617" cy="478432"/>
            </a:xfrm>
            <a:prstGeom prst="line">
              <a:avLst/>
            </a:prstGeom>
            <a:noFill/>
            <a:ln w="12700" cap="flat" cmpd="sng" algn="ctr">
              <a:solidFill>
                <a:schemeClr val="bg1">
                  <a:lumMod val="50000"/>
                </a:schemeClr>
              </a:solidFill>
              <a:prstDash val="solid"/>
              <a:round/>
              <a:headEnd type="none" w="med" len="med"/>
              <a:tailEnd type="none" w="med" len="med"/>
            </a:ln>
            <a:effectLst>
              <a:outerShdw blurRad="50800" dist="38100" dir="13500000" algn="br" rotWithShape="0">
                <a:prstClr val="black">
                  <a:alpha val="40000"/>
                </a:prstClr>
              </a:outerShdw>
            </a:effectLst>
            <a:extLst>
              <a:ext uri="{909E8E84-426E-40DD-AFC4-6F175D3DCCD1}">
                <a14:hiddenFill xmlns:a14="http://schemas.microsoft.com/office/drawing/2010/main">
                  <a:solidFill>
                    <a:schemeClr val="accent1"/>
                  </a:solidFill>
                </a14:hiddenFill>
              </a:ext>
            </a:extLst>
          </p:spPr>
        </p:cxnSp>
        <p:cxnSp>
          <p:nvCxnSpPr>
            <p:cNvPr id="222" name="直接连接符 221"/>
            <p:cNvCxnSpPr>
              <a:stCxn id="113" idx="2"/>
              <a:endCxn id="224" idx="0"/>
            </p:cNvCxnSpPr>
            <p:nvPr/>
          </p:nvCxnSpPr>
          <p:spPr bwMode="auto">
            <a:xfrm>
              <a:off x="9756601" y="3228364"/>
              <a:ext cx="356617" cy="478435"/>
            </a:xfrm>
            <a:prstGeom prst="line">
              <a:avLst/>
            </a:prstGeom>
            <a:noFill/>
            <a:ln w="12700" cap="flat" cmpd="sng" algn="ctr">
              <a:solidFill>
                <a:schemeClr val="bg1">
                  <a:lumMod val="50000"/>
                </a:schemeClr>
              </a:solidFill>
              <a:prstDash val="solid"/>
              <a:round/>
              <a:headEnd type="none" w="med" len="med"/>
              <a:tailEnd type="none" w="med" len="med"/>
            </a:ln>
            <a:effectLst>
              <a:outerShdw blurRad="50800" dist="38100" dir="13500000" algn="br" rotWithShape="0">
                <a:prstClr val="black">
                  <a:alpha val="40000"/>
                </a:prstClr>
              </a:outerShdw>
            </a:effectLst>
            <a:extLst>
              <a:ext uri="{909E8E84-426E-40DD-AFC4-6F175D3DCCD1}">
                <a14:hiddenFill xmlns:a14="http://schemas.microsoft.com/office/drawing/2010/main">
                  <a:solidFill>
                    <a:schemeClr val="accent1"/>
                  </a:solidFill>
                </a14:hiddenFill>
              </a:ext>
            </a:extLst>
          </p:spPr>
        </p:cxnSp>
        <p:cxnSp>
          <p:nvCxnSpPr>
            <p:cNvPr id="223" name="直接连接符 222"/>
            <p:cNvCxnSpPr>
              <a:stCxn id="113" idx="2"/>
              <a:endCxn id="225" idx="0"/>
            </p:cNvCxnSpPr>
            <p:nvPr/>
          </p:nvCxnSpPr>
          <p:spPr bwMode="auto">
            <a:xfrm flipH="1">
              <a:off x="9399984" y="3228367"/>
              <a:ext cx="356617" cy="480333"/>
            </a:xfrm>
            <a:prstGeom prst="line">
              <a:avLst/>
            </a:prstGeom>
            <a:noFill/>
            <a:ln w="12700" cap="flat" cmpd="sng" algn="ctr">
              <a:solidFill>
                <a:schemeClr val="bg1">
                  <a:lumMod val="50000"/>
                </a:schemeClr>
              </a:solidFill>
              <a:prstDash val="solid"/>
              <a:round/>
              <a:headEnd type="none" w="med" len="med"/>
              <a:tailEnd type="none" w="med" len="med"/>
            </a:ln>
            <a:effectLst>
              <a:outerShdw blurRad="50800" dist="38100" dir="13500000" algn="br" rotWithShape="0">
                <a:prstClr val="black">
                  <a:alpha val="40000"/>
                </a:prstClr>
              </a:outerShdw>
            </a:effectLst>
            <a:extLst>
              <a:ext uri="{909E8E84-426E-40DD-AFC4-6F175D3DCCD1}">
                <a14:hiddenFill xmlns:a14="http://schemas.microsoft.com/office/drawing/2010/main">
                  <a:solidFill>
                    <a:schemeClr val="accent1"/>
                  </a:solidFill>
                </a14:hiddenFill>
              </a:ext>
            </a:extLst>
          </p:spPr>
        </p:cxnSp>
        <p:sp>
          <p:nvSpPr>
            <p:cNvPr id="65" name="矩形 64"/>
            <p:cNvSpPr/>
            <p:nvPr/>
          </p:nvSpPr>
          <p:spPr bwMode="auto">
            <a:xfrm>
              <a:off x="8259141" y="1971196"/>
              <a:ext cx="1244480" cy="373513"/>
            </a:xfrm>
            <a:prstGeom prst="rect">
              <a:avLst/>
            </a:prstGeom>
            <a:solidFill>
              <a:srgbClr val="0070C0"/>
            </a:solidFill>
            <a:ln w="9525" cap="flat" cmpd="sng" algn="ctr">
              <a:noFill/>
              <a:prstDash val="solid"/>
              <a:round/>
              <a:headEnd type="none" w="med" len="med"/>
              <a:tailEnd type="none" w="med" len="med"/>
            </a:ln>
            <a:effectLst>
              <a:outerShdw blurRad="50800" dist="38100" dir="13500000" algn="br" rotWithShape="0">
                <a:prstClr val="black">
                  <a:alpha val="40000"/>
                </a:prstClr>
              </a:outerShdw>
            </a:effectLst>
          </p:spPr>
          <p:txBody>
            <a:bodyPr vert="horz" wrap="square" lIns="66483" tIns="33240" rIns="66483" bIns="33240" numCol="1" rtlCol="0" anchor="ctr" anchorCtr="0" compatLnSpc="1">
              <a:prstTxWarp prst="textNoShape">
                <a:avLst/>
              </a:prstTxWarp>
              <a:noAutofit/>
            </a:bodyPr>
            <a:lstStyle/>
            <a:p>
              <a:pPr algn="ctr" defTabSz="672913"/>
              <a:r>
                <a:rPr lang="en-US" altLang="zh-CN" sz="1300" b="1" dirty="0" err="1" smtClean="0">
                  <a:solidFill>
                    <a:schemeClr val="bg1"/>
                  </a:solidFill>
                  <a:latin typeface="微软雅黑" panose="020B0503020204020204" pitchFamily="34" charset="-122"/>
                  <a:ea typeface="微软雅黑" panose="020B0503020204020204" pitchFamily="34" charset="-122"/>
                </a:rPr>
                <a:t>vRouter</a:t>
              </a:r>
              <a:endParaRPr lang="en-US" altLang="zh-CN" sz="1300" b="1" dirty="0">
                <a:solidFill>
                  <a:schemeClr val="bg1"/>
                </a:solidFill>
                <a:latin typeface="微软雅黑" panose="020B0503020204020204" pitchFamily="34" charset="-122"/>
                <a:ea typeface="微软雅黑" panose="020B0503020204020204" pitchFamily="34" charset="-122"/>
              </a:endParaRPr>
            </a:p>
          </p:txBody>
        </p:sp>
        <p:sp>
          <p:nvSpPr>
            <p:cNvPr id="89" name="矩形 88"/>
            <p:cNvSpPr/>
            <p:nvPr/>
          </p:nvSpPr>
          <p:spPr bwMode="auto">
            <a:xfrm>
              <a:off x="6813547" y="1971153"/>
              <a:ext cx="929928" cy="373513"/>
            </a:xfrm>
            <a:prstGeom prst="rect">
              <a:avLst/>
            </a:prstGeom>
            <a:solidFill>
              <a:schemeClr val="accent5">
                <a:lumMod val="75000"/>
              </a:schemeClr>
            </a:solidFill>
            <a:ln w="9525" cap="flat" cmpd="sng" algn="ctr">
              <a:noFill/>
              <a:prstDash val="solid"/>
              <a:round/>
              <a:headEnd type="none" w="med" len="med"/>
              <a:tailEnd type="none" w="med" len="med"/>
            </a:ln>
            <a:effectLst>
              <a:outerShdw blurRad="50800" dist="38100" dir="13500000" algn="br" rotWithShape="0">
                <a:prstClr val="black">
                  <a:alpha val="40000"/>
                </a:prstClr>
              </a:outerShdw>
            </a:effectLst>
          </p:spPr>
          <p:txBody>
            <a:bodyPr vert="horz" wrap="square" lIns="66483" tIns="33240" rIns="66483" bIns="33240" numCol="1" rtlCol="0" anchor="ctr" anchorCtr="0" compatLnSpc="1">
              <a:prstTxWarp prst="textNoShape">
                <a:avLst/>
              </a:prstTxWarp>
              <a:noAutofit/>
            </a:bodyPr>
            <a:lstStyle/>
            <a:p>
              <a:pPr algn="ctr" defTabSz="672913"/>
              <a:r>
                <a:rPr lang="en-US" altLang="zh-CN" sz="1300" b="1" dirty="0" err="1" smtClean="0">
                  <a:solidFill>
                    <a:schemeClr val="bg1"/>
                  </a:solidFill>
                  <a:latin typeface="微软雅黑" panose="020B0503020204020204" pitchFamily="34" charset="-122"/>
                  <a:ea typeface="微软雅黑" panose="020B0503020204020204" pitchFamily="34" charset="-122"/>
                </a:rPr>
                <a:t>vFW</a:t>
              </a:r>
              <a:endParaRPr lang="en-US" altLang="zh-CN" sz="1300" b="1" dirty="0">
                <a:solidFill>
                  <a:schemeClr val="bg1"/>
                </a:solidFill>
                <a:latin typeface="微软雅黑" panose="020B0503020204020204" pitchFamily="34" charset="-122"/>
                <a:ea typeface="微软雅黑" panose="020B0503020204020204" pitchFamily="34" charset="-122"/>
              </a:endParaRPr>
            </a:p>
          </p:txBody>
        </p:sp>
        <p:sp>
          <p:nvSpPr>
            <p:cNvPr id="90" name="矩形 89"/>
            <p:cNvSpPr/>
            <p:nvPr/>
          </p:nvSpPr>
          <p:spPr bwMode="auto">
            <a:xfrm>
              <a:off x="10019288" y="1971153"/>
              <a:ext cx="929928" cy="373513"/>
            </a:xfrm>
            <a:prstGeom prst="rect">
              <a:avLst/>
            </a:prstGeom>
            <a:solidFill>
              <a:schemeClr val="accent5">
                <a:lumMod val="75000"/>
              </a:schemeClr>
            </a:solidFill>
            <a:ln w="9525" cap="flat" cmpd="sng" algn="ctr">
              <a:noFill/>
              <a:prstDash val="solid"/>
              <a:round/>
              <a:headEnd type="none" w="med" len="med"/>
              <a:tailEnd type="none" w="med" len="med"/>
            </a:ln>
            <a:effectLst>
              <a:outerShdw blurRad="50800" dist="38100" dir="13500000" algn="br" rotWithShape="0">
                <a:prstClr val="black">
                  <a:alpha val="40000"/>
                </a:prstClr>
              </a:outerShdw>
            </a:effectLst>
          </p:spPr>
          <p:txBody>
            <a:bodyPr vert="horz" wrap="square" lIns="66483" tIns="33240" rIns="66483" bIns="33240" numCol="1" rtlCol="0" anchor="ctr" anchorCtr="0" compatLnSpc="1">
              <a:prstTxWarp prst="textNoShape">
                <a:avLst/>
              </a:prstTxWarp>
              <a:noAutofit/>
            </a:bodyPr>
            <a:lstStyle/>
            <a:p>
              <a:pPr algn="ctr" defTabSz="672913"/>
              <a:r>
                <a:rPr lang="en-US" altLang="zh-CN" sz="1300" b="1" dirty="0" err="1" smtClean="0">
                  <a:solidFill>
                    <a:schemeClr val="bg1"/>
                  </a:solidFill>
                  <a:latin typeface="微软雅黑" panose="020B0503020204020204" pitchFamily="34" charset="-122"/>
                  <a:ea typeface="微软雅黑" panose="020B0503020204020204" pitchFamily="34" charset="-122"/>
                </a:rPr>
                <a:t>vLB</a:t>
              </a:r>
              <a:endParaRPr lang="en-US" altLang="zh-CN" sz="1300" b="1" dirty="0">
                <a:solidFill>
                  <a:schemeClr val="bg1"/>
                </a:solidFill>
                <a:latin typeface="微软雅黑" panose="020B0503020204020204" pitchFamily="34" charset="-122"/>
                <a:ea typeface="微软雅黑" panose="020B0503020204020204" pitchFamily="34" charset="-122"/>
              </a:endParaRPr>
            </a:p>
          </p:txBody>
        </p:sp>
        <p:sp>
          <p:nvSpPr>
            <p:cNvPr id="87" name="矩形 86"/>
            <p:cNvSpPr/>
            <p:nvPr/>
          </p:nvSpPr>
          <p:spPr bwMode="auto">
            <a:xfrm>
              <a:off x="7374208" y="2854858"/>
              <a:ext cx="1244480" cy="373513"/>
            </a:xfrm>
            <a:prstGeom prst="rect">
              <a:avLst/>
            </a:prstGeom>
            <a:solidFill>
              <a:srgbClr val="00B0F0"/>
            </a:solidFill>
            <a:ln w="9525" cap="flat" cmpd="sng" algn="ctr">
              <a:noFill/>
              <a:prstDash val="solid"/>
              <a:round/>
              <a:headEnd type="none" w="med" len="med"/>
              <a:tailEnd type="none" w="med" len="med"/>
            </a:ln>
            <a:effectLst>
              <a:outerShdw blurRad="50800" dist="38100" dir="13500000" algn="br" rotWithShape="0">
                <a:prstClr val="black">
                  <a:alpha val="40000"/>
                </a:prstClr>
              </a:outerShdw>
            </a:effectLst>
          </p:spPr>
          <p:txBody>
            <a:bodyPr vert="horz" wrap="square" lIns="66483" tIns="33240" rIns="66483" bIns="33240" numCol="1" rtlCol="0" anchor="ctr" anchorCtr="0" compatLnSpc="1">
              <a:prstTxWarp prst="textNoShape">
                <a:avLst/>
              </a:prstTxWarp>
              <a:noAutofit/>
            </a:bodyPr>
            <a:lstStyle/>
            <a:p>
              <a:pPr algn="ctr" defTabSz="672913"/>
              <a:r>
                <a:rPr lang="en-US" altLang="zh-CN" sz="1300" b="1" dirty="0" smtClean="0">
                  <a:solidFill>
                    <a:schemeClr val="bg1"/>
                  </a:solidFill>
                  <a:latin typeface="微软雅黑" panose="020B0503020204020204" pitchFamily="34" charset="-122"/>
                  <a:ea typeface="微软雅黑" panose="020B0503020204020204" pitchFamily="34" charset="-122"/>
                </a:rPr>
                <a:t>Subnet</a:t>
              </a:r>
              <a:endParaRPr lang="en-US" altLang="zh-CN" sz="1300" b="1" dirty="0">
                <a:solidFill>
                  <a:schemeClr val="bg1"/>
                </a:solidFill>
                <a:latin typeface="微软雅黑" panose="020B0503020204020204" pitchFamily="34" charset="-122"/>
                <a:ea typeface="微软雅黑" panose="020B0503020204020204" pitchFamily="34" charset="-122"/>
              </a:endParaRPr>
            </a:p>
          </p:txBody>
        </p:sp>
        <p:sp>
          <p:nvSpPr>
            <p:cNvPr id="113" name="矩形 112"/>
            <p:cNvSpPr/>
            <p:nvPr/>
          </p:nvSpPr>
          <p:spPr bwMode="auto">
            <a:xfrm>
              <a:off x="9134355" y="2854857"/>
              <a:ext cx="1244480" cy="373513"/>
            </a:xfrm>
            <a:prstGeom prst="rect">
              <a:avLst/>
            </a:prstGeom>
            <a:solidFill>
              <a:srgbClr val="00B0F0"/>
            </a:solidFill>
            <a:ln w="9525" cap="flat" cmpd="sng" algn="ctr">
              <a:noFill/>
              <a:prstDash val="solid"/>
              <a:round/>
              <a:headEnd type="none" w="med" len="med"/>
              <a:tailEnd type="none" w="med" len="med"/>
            </a:ln>
            <a:effectLst>
              <a:outerShdw blurRad="50800" dist="38100" dir="13500000" algn="br" rotWithShape="0">
                <a:prstClr val="black">
                  <a:alpha val="40000"/>
                </a:prstClr>
              </a:outerShdw>
            </a:effectLst>
          </p:spPr>
          <p:txBody>
            <a:bodyPr vert="horz" wrap="square" lIns="66483" tIns="33240" rIns="66483" bIns="33240" numCol="1" rtlCol="0" anchor="ctr" anchorCtr="0" compatLnSpc="1">
              <a:prstTxWarp prst="textNoShape">
                <a:avLst/>
              </a:prstTxWarp>
              <a:noAutofit/>
            </a:bodyPr>
            <a:lstStyle/>
            <a:p>
              <a:pPr algn="ctr" defTabSz="672913"/>
              <a:r>
                <a:rPr lang="en-US" altLang="zh-CN" sz="1300" b="1" dirty="0" smtClean="0">
                  <a:solidFill>
                    <a:schemeClr val="bg1"/>
                  </a:solidFill>
                  <a:latin typeface="微软雅黑" panose="020B0503020204020204" pitchFamily="34" charset="-122"/>
                  <a:ea typeface="微软雅黑" panose="020B0503020204020204" pitchFamily="34" charset="-122"/>
                </a:rPr>
                <a:t>Subnet</a:t>
              </a:r>
              <a:endParaRPr lang="en-US" altLang="zh-CN" sz="1300" b="1" dirty="0">
                <a:solidFill>
                  <a:schemeClr val="bg1"/>
                </a:solidFill>
                <a:latin typeface="微软雅黑" panose="020B0503020204020204" pitchFamily="34" charset="-122"/>
                <a:ea typeface="微软雅黑" panose="020B0503020204020204" pitchFamily="34" charset="-122"/>
              </a:endParaRPr>
            </a:p>
          </p:txBody>
        </p:sp>
        <p:sp>
          <p:nvSpPr>
            <p:cNvPr id="217" name="矩形 216"/>
            <p:cNvSpPr/>
            <p:nvPr/>
          </p:nvSpPr>
          <p:spPr bwMode="auto">
            <a:xfrm>
              <a:off x="8087444" y="3704900"/>
              <a:ext cx="531245" cy="368213"/>
            </a:xfrm>
            <a:prstGeom prst="rect">
              <a:avLst/>
            </a:prstGeom>
            <a:solidFill>
              <a:srgbClr val="00CC00"/>
            </a:solidFill>
            <a:ln w="9525" cap="flat" cmpd="sng" algn="ctr">
              <a:noFill/>
              <a:prstDash val="solid"/>
              <a:round/>
              <a:headEnd type="none" w="med" len="med"/>
              <a:tailEnd type="none" w="med" len="med"/>
            </a:ln>
            <a:effectLst>
              <a:outerShdw blurRad="50800" dist="38100" dir="13500000" algn="br" rotWithShape="0">
                <a:prstClr val="black">
                  <a:alpha val="40000"/>
                </a:prstClr>
              </a:outerShdw>
            </a:effectLst>
          </p:spPr>
          <p:txBody>
            <a:bodyPr vert="horz" wrap="square" lIns="66483" tIns="33240" rIns="66483" bIns="33240" numCol="1" rtlCol="0" anchor="ctr" anchorCtr="0" compatLnSpc="1">
              <a:prstTxWarp prst="textNoShape">
                <a:avLst/>
              </a:prstTxWarp>
              <a:noAutofit/>
            </a:bodyPr>
            <a:lstStyle/>
            <a:p>
              <a:pPr algn="ctr" defTabSz="672913"/>
              <a:r>
                <a:rPr lang="en-US" altLang="zh-CN" sz="1300" b="1" dirty="0" smtClean="0">
                  <a:solidFill>
                    <a:schemeClr val="bg1"/>
                  </a:solidFill>
                  <a:latin typeface="微软雅黑" panose="020B0503020204020204" pitchFamily="34" charset="-122"/>
                  <a:ea typeface="微软雅黑" panose="020B0503020204020204" pitchFamily="34" charset="-122"/>
                </a:rPr>
                <a:t>VM</a:t>
              </a:r>
              <a:endParaRPr lang="en-US" altLang="zh-CN" sz="1300" b="1" dirty="0">
                <a:solidFill>
                  <a:schemeClr val="bg1"/>
                </a:solidFill>
                <a:latin typeface="微软雅黑" panose="020B0503020204020204" pitchFamily="34" charset="-122"/>
                <a:ea typeface="微软雅黑" panose="020B0503020204020204" pitchFamily="34" charset="-122"/>
              </a:endParaRPr>
            </a:p>
          </p:txBody>
        </p:sp>
        <p:sp>
          <p:nvSpPr>
            <p:cNvPr id="218" name="矩形 217"/>
            <p:cNvSpPr/>
            <p:nvPr/>
          </p:nvSpPr>
          <p:spPr bwMode="auto">
            <a:xfrm>
              <a:off x="7374208" y="3706799"/>
              <a:ext cx="531245" cy="368213"/>
            </a:xfrm>
            <a:prstGeom prst="rect">
              <a:avLst/>
            </a:prstGeom>
            <a:solidFill>
              <a:srgbClr val="00CC00"/>
            </a:solidFill>
            <a:ln w="9525" cap="flat" cmpd="sng" algn="ctr">
              <a:noFill/>
              <a:prstDash val="solid"/>
              <a:round/>
              <a:headEnd type="none" w="med" len="med"/>
              <a:tailEnd type="none" w="med" len="med"/>
            </a:ln>
            <a:effectLst>
              <a:outerShdw blurRad="50800" dist="38100" dir="13500000" algn="br" rotWithShape="0">
                <a:prstClr val="black">
                  <a:alpha val="40000"/>
                </a:prstClr>
              </a:outerShdw>
            </a:effectLst>
          </p:spPr>
          <p:txBody>
            <a:bodyPr vert="horz" wrap="square" lIns="66483" tIns="33240" rIns="66483" bIns="33240" numCol="1" rtlCol="0" anchor="ctr" anchorCtr="0" compatLnSpc="1">
              <a:prstTxWarp prst="textNoShape">
                <a:avLst/>
              </a:prstTxWarp>
              <a:noAutofit/>
            </a:bodyPr>
            <a:lstStyle/>
            <a:p>
              <a:pPr algn="ctr" defTabSz="672913"/>
              <a:r>
                <a:rPr lang="en-US" altLang="zh-CN" sz="1300" b="1" dirty="0" smtClean="0">
                  <a:solidFill>
                    <a:schemeClr val="bg1"/>
                  </a:solidFill>
                  <a:latin typeface="微软雅黑" panose="020B0503020204020204" pitchFamily="34" charset="-122"/>
                  <a:ea typeface="微软雅黑" panose="020B0503020204020204" pitchFamily="34" charset="-122"/>
                </a:rPr>
                <a:t>VM</a:t>
              </a:r>
              <a:endParaRPr lang="en-US" altLang="zh-CN" sz="1300" b="1" dirty="0">
                <a:solidFill>
                  <a:schemeClr val="bg1"/>
                </a:solidFill>
                <a:latin typeface="微软雅黑" panose="020B0503020204020204" pitchFamily="34" charset="-122"/>
                <a:ea typeface="微软雅黑" panose="020B0503020204020204" pitchFamily="34" charset="-122"/>
              </a:endParaRPr>
            </a:p>
          </p:txBody>
        </p:sp>
        <p:sp>
          <p:nvSpPr>
            <p:cNvPr id="224" name="矩形 223"/>
            <p:cNvSpPr/>
            <p:nvPr/>
          </p:nvSpPr>
          <p:spPr bwMode="auto">
            <a:xfrm>
              <a:off x="9847591" y="3706799"/>
              <a:ext cx="531245" cy="368213"/>
            </a:xfrm>
            <a:prstGeom prst="rect">
              <a:avLst/>
            </a:prstGeom>
            <a:solidFill>
              <a:srgbClr val="00CC00"/>
            </a:solidFill>
            <a:ln w="9525" cap="flat" cmpd="sng" algn="ctr">
              <a:noFill/>
              <a:prstDash val="solid"/>
              <a:round/>
              <a:headEnd type="none" w="med" len="med"/>
              <a:tailEnd type="none" w="med" len="med"/>
            </a:ln>
            <a:effectLst>
              <a:outerShdw blurRad="50800" dist="38100" dir="13500000" algn="br" rotWithShape="0">
                <a:prstClr val="black">
                  <a:alpha val="40000"/>
                </a:prstClr>
              </a:outerShdw>
            </a:effectLst>
          </p:spPr>
          <p:txBody>
            <a:bodyPr vert="horz" wrap="square" lIns="66483" tIns="33240" rIns="66483" bIns="33240" numCol="1" rtlCol="0" anchor="ctr" anchorCtr="0" compatLnSpc="1">
              <a:prstTxWarp prst="textNoShape">
                <a:avLst/>
              </a:prstTxWarp>
              <a:noAutofit/>
            </a:bodyPr>
            <a:lstStyle/>
            <a:p>
              <a:pPr algn="ctr" defTabSz="672913"/>
              <a:r>
                <a:rPr lang="en-US" altLang="zh-CN" sz="1300" b="1" dirty="0" smtClean="0">
                  <a:solidFill>
                    <a:schemeClr val="bg1"/>
                  </a:solidFill>
                  <a:latin typeface="微软雅黑" panose="020B0503020204020204" pitchFamily="34" charset="-122"/>
                  <a:ea typeface="微软雅黑" panose="020B0503020204020204" pitchFamily="34" charset="-122"/>
                </a:rPr>
                <a:t>VM</a:t>
              </a:r>
              <a:endParaRPr lang="en-US" altLang="zh-CN" sz="1300" b="1" dirty="0">
                <a:solidFill>
                  <a:schemeClr val="bg1"/>
                </a:solidFill>
                <a:latin typeface="微软雅黑" panose="020B0503020204020204" pitchFamily="34" charset="-122"/>
                <a:ea typeface="微软雅黑" panose="020B0503020204020204" pitchFamily="34" charset="-122"/>
              </a:endParaRPr>
            </a:p>
          </p:txBody>
        </p:sp>
        <p:sp>
          <p:nvSpPr>
            <p:cNvPr id="225" name="矩形 224"/>
            <p:cNvSpPr/>
            <p:nvPr/>
          </p:nvSpPr>
          <p:spPr bwMode="auto">
            <a:xfrm>
              <a:off x="9134355" y="3708700"/>
              <a:ext cx="531245" cy="368213"/>
            </a:xfrm>
            <a:prstGeom prst="rect">
              <a:avLst/>
            </a:prstGeom>
            <a:solidFill>
              <a:srgbClr val="00CC00"/>
            </a:solidFill>
            <a:ln w="9525" cap="flat" cmpd="sng" algn="ctr">
              <a:noFill/>
              <a:prstDash val="solid"/>
              <a:round/>
              <a:headEnd type="none" w="med" len="med"/>
              <a:tailEnd type="none" w="med" len="med"/>
            </a:ln>
            <a:effectLst>
              <a:outerShdw blurRad="50800" dist="38100" dir="13500000" algn="br" rotWithShape="0">
                <a:prstClr val="black">
                  <a:alpha val="40000"/>
                </a:prstClr>
              </a:outerShdw>
            </a:effectLst>
          </p:spPr>
          <p:txBody>
            <a:bodyPr vert="horz" wrap="square" lIns="66483" tIns="33240" rIns="66483" bIns="33240" numCol="1" rtlCol="0" anchor="ctr" anchorCtr="0" compatLnSpc="1">
              <a:prstTxWarp prst="textNoShape">
                <a:avLst/>
              </a:prstTxWarp>
              <a:noAutofit/>
            </a:bodyPr>
            <a:lstStyle/>
            <a:p>
              <a:pPr algn="ctr" defTabSz="672913"/>
              <a:r>
                <a:rPr lang="en-US" altLang="zh-CN" sz="1300" b="1" dirty="0" smtClean="0">
                  <a:solidFill>
                    <a:schemeClr val="bg1"/>
                  </a:solidFill>
                  <a:latin typeface="微软雅黑" panose="020B0503020204020204" pitchFamily="34" charset="-122"/>
                  <a:ea typeface="微软雅黑" panose="020B0503020204020204" pitchFamily="34" charset="-122"/>
                </a:rPr>
                <a:t>VM</a:t>
              </a:r>
              <a:endParaRPr lang="en-US" altLang="zh-CN" sz="1300" b="1" dirty="0">
                <a:solidFill>
                  <a:schemeClr val="bg1"/>
                </a:solidFill>
                <a:latin typeface="微软雅黑" panose="020B0503020204020204" pitchFamily="34" charset="-122"/>
                <a:ea typeface="微软雅黑" panose="020B0503020204020204" pitchFamily="34" charset="-122"/>
              </a:endParaRPr>
            </a:p>
          </p:txBody>
        </p:sp>
      </p:grpSp>
      <p:sp>
        <p:nvSpPr>
          <p:cNvPr id="2" name="文本占位符 1"/>
          <p:cNvSpPr>
            <a:spLocks noGrp="1"/>
          </p:cNvSpPr>
          <p:nvPr>
            <p:ph type="body" sz="quarter" idx="12"/>
          </p:nvPr>
        </p:nvSpPr>
        <p:spPr>
          <a:xfrm>
            <a:off x="1595500" y="410400"/>
            <a:ext cx="9831600" cy="639559"/>
          </a:xfrm>
        </p:spPr>
        <p:txBody>
          <a:bodyPr/>
          <a:lstStyle/>
          <a:p>
            <a:r>
              <a:rPr lang="en-US" altLang="zh-CN" dirty="0" smtClean="0"/>
              <a:t>VPC</a:t>
            </a:r>
            <a:endParaRPr lang="en-US" altLang="zh-CN" dirty="0"/>
          </a:p>
        </p:txBody>
      </p:sp>
    </p:spTree>
    <p:extLst>
      <p:ext uri="{BB962C8B-B14F-4D97-AF65-F5344CB8AC3E}">
        <p14:creationId xmlns:p14="http://schemas.microsoft.com/office/powerpoint/2010/main" val="38494492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占位符 23"/>
          <p:cNvSpPr>
            <a:spLocks noGrp="1"/>
          </p:cNvSpPr>
          <p:nvPr>
            <p:ph type="body" sz="quarter" idx="10"/>
          </p:nvPr>
        </p:nvSpPr>
        <p:spPr>
          <a:xfrm>
            <a:off x="6096000" y="1628800"/>
            <a:ext cx="5382191" cy="4680000"/>
          </a:xfrm>
        </p:spPr>
        <p:txBody>
          <a:bodyPr/>
          <a:lstStyle/>
          <a:p>
            <a:pPr>
              <a:lnSpc>
                <a:spcPct val="100000"/>
              </a:lnSpc>
            </a:pPr>
            <a:r>
              <a:rPr lang="en-US" altLang="zh-CN" sz="1400" b="1" dirty="0"/>
              <a:t>Physical networking</a:t>
            </a:r>
          </a:p>
          <a:p>
            <a:pPr lvl="1">
              <a:lnSpc>
                <a:spcPct val="100000"/>
              </a:lnSpc>
            </a:pPr>
            <a:r>
              <a:rPr lang="en-US" altLang="zh-CN" sz="1200" dirty="0" smtClean="0">
                <a:latin typeface="+mn-ea"/>
              </a:rPr>
              <a:t>CE series </a:t>
            </a:r>
            <a:r>
              <a:rPr lang="en-US" altLang="zh-CN" sz="1200" dirty="0">
                <a:latin typeface="+mn-ea"/>
              </a:rPr>
              <a:t>physical and virtual switches as fabric carrying devices</a:t>
            </a:r>
          </a:p>
          <a:p>
            <a:pPr lvl="1">
              <a:lnSpc>
                <a:spcPct val="100000"/>
              </a:lnSpc>
            </a:pPr>
            <a:r>
              <a:rPr lang="en-US" altLang="zh-CN" sz="1200" dirty="0">
                <a:latin typeface="+mn-ea"/>
              </a:rPr>
              <a:t>No difference between access nodes</a:t>
            </a:r>
          </a:p>
          <a:p>
            <a:pPr lvl="1">
              <a:lnSpc>
                <a:spcPct val="100000"/>
              </a:lnSpc>
            </a:pPr>
            <a:r>
              <a:rPr lang="en-US" altLang="zh-CN" sz="1200" dirty="0">
                <a:latin typeface="+mn-ea"/>
              </a:rPr>
              <a:t>Flat structure</a:t>
            </a:r>
          </a:p>
          <a:p>
            <a:pPr lvl="1">
              <a:lnSpc>
                <a:spcPct val="100000"/>
              </a:lnSpc>
            </a:pPr>
            <a:r>
              <a:rPr lang="en-US" altLang="zh-CN" sz="1200" dirty="0">
                <a:latin typeface="+mn-ea"/>
              </a:rPr>
              <a:t>Flexible networking</a:t>
            </a:r>
          </a:p>
          <a:p>
            <a:pPr lvl="1">
              <a:lnSpc>
                <a:spcPct val="100000"/>
              </a:lnSpc>
            </a:pPr>
            <a:r>
              <a:rPr lang="en-US" altLang="zh-CN" sz="1200" dirty="0">
                <a:latin typeface="+mn-ea"/>
              </a:rPr>
              <a:t>Easy scaling</a:t>
            </a:r>
          </a:p>
          <a:p>
            <a:pPr>
              <a:lnSpc>
                <a:spcPct val="100000"/>
              </a:lnSpc>
            </a:pPr>
            <a:r>
              <a:rPr lang="en-US" altLang="zh-CN" sz="1400" b="1" dirty="0"/>
              <a:t>Virtualization</a:t>
            </a:r>
          </a:p>
          <a:p>
            <a:pPr lvl="1">
              <a:lnSpc>
                <a:spcPct val="100000"/>
              </a:lnSpc>
            </a:pPr>
            <a:r>
              <a:rPr lang="en-US" altLang="zh-CN" sz="1200" dirty="0">
                <a:latin typeface="+mn-ea"/>
              </a:rPr>
              <a:t>VXLAN-based fabric virtualization</a:t>
            </a:r>
          </a:p>
          <a:p>
            <a:pPr lvl="1">
              <a:lnSpc>
                <a:spcPct val="100000"/>
              </a:lnSpc>
            </a:pPr>
            <a:r>
              <a:rPr lang="en-US" altLang="zh-CN" sz="1200" dirty="0">
                <a:latin typeface="+mn-ea"/>
              </a:rPr>
              <a:t>Hardware/Hybrid overlay</a:t>
            </a:r>
          </a:p>
          <a:p>
            <a:pPr>
              <a:lnSpc>
                <a:spcPct val="100000"/>
              </a:lnSpc>
            </a:pPr>
            <a:r>
              <a:rPr lang="en-US" altLang="zh-CN" sz="1400" b="1" dirty="0"/>
              <a:t>Management</a:t>
            </a:r>
          </a:p>
          <a:p>
            <a:pPr lvl="1">
              <a:lnSpc>
                <a:spcPct val="100000"/>
              </a:lnSpc>
            </a:pPr>
            <a:r>
              <a:rPr lang="en-US" altLang="zh-CN" sz="1200" dirty="0">
                <a:latin typeface="+mn-ea"/>
              </a:rPr>
              <a:t>SDN overlay, achieving the automatic deployment of virtual networks</a:t>
            </a:r>
          </a:p>
          <a:p>
            <a:pPr lvl="1">
              <a:lnSpc>
                <a:spcPct val="100000"/>
              </a:lnSpc>
            </a:pPr>
            <a:r>
              <a:rPr lang="en-US" altLang="zh-CN" sz="1200" dirty="0">
                <a:latin typeface="+mn-ea"/>
              </a:rPr>
              <a:t>Underlay network that supports a Layer 2 or Layer 3 network and the IGP routing protocol</a:t>
            </a:r>
          </a:p>
          <a:p>
            <a:pPr lvl="1">
              <a:lnSpc>
                <a:spcPct val="100000"/>
              </a:lnSpc>
            </a:pPr>
            <a:r>
              <a:rPr lang="en-US" altLang="zh-CN" sz="1200" dirty="0">
                <a:latin typeface="+mn-ea"/>
              </a:rPr>
              <a:t>BGP EVPN acting as the control plane of overlay</a:t>
            </a:r>
          </a:p>
          <a:p>
            <a:pPr>
              <a:lnSpc>
                <a:spcPct val="100000"/>
              </a:lnSpc>
            </a:pPr>
            <a:r>
              <a:rPr lang="en-US" altLang="zh-CN" sz="1400" b="1" dirty="0"/>
              <a:t>Services</a:t>
            </a:r>
          </a:p>
          <a:p>
            <a:pPr lvl="1">
              <a:lnSpc>
                <a:spcPct val="100000"/>
              </a:lnSpc>
            </a:pPr>
            <a:r>
              <a:rPr lang="en-US" altLang="zh-CN" sz="1200" dirty="0">
                <a:latin typeface="+mn-ea"/>
              </a:rPr>
              <a:t>Layer 2/Layer 3 mutual communication among access nodes</a:t>
            </a:r>
          </a:p>
          <a:p>
            <a:pPr>
              <a:lnSpc>
                <a:spcPct val="100000"/>
              </a:lnSpc>
            </a:pPr>
            <a:endParaRPr lang="zh-CN" altLang="en-US" sz="1200" dirty="0"/>
          </a:p>
        </p:txBody>
      </p:sp>
      <p:sp>
        <p:nvSpPr>
          <p:cNvPr id="25" name="文本占位符 24"/>
          <p:cNvSpPr>
            <a:spLocks noGrp="1"/>
          </p:cNvSpPr>
          <p:nvPr>
            <p:ph type="body" sz="quarter" idx="12"/>
          </p:nvPr>
        </p:nvSpPr>
        <p:spPr/>
        <p:txBody>
          <a:bodyPr/>
          <a:lstStyle/>
          <a:p>
            <a:r>
              <a:rPr lang="en-US" altLang="zh-CN" dirty="0"/>
              <a:t>DCN Fabric</a:t>
            </a:r>
            <a:endParaRPr lang="zh-CN" altLang="en-US" dirty="0"/>
          </a:p>
        </p:txBody>
      </p:sp>
      <p:graphicFrame>
        <p:nvGraphicFramePr>
          <p:cNvPr id="201" name="内容占位符 525"/>
          <p:cNvGraphicFramePr>
            <a:graphicFrameLocks/>
          </p:cNvGraphicFramePr>
          <p:nvPr>
            <p:extLst>
              <p:ext uri="{D42A27DB-BD31-4B8C-83A1-F6EECF244321}">
                <p14:modId xmlns:p14="http://schemas.microsoft.com/office/powerpoint/2010/main" val="2731809240"/>
              </p:ext>
            </p:extLst>
          </p:nvPr>
        </p:nvGraphicFramePr>
        <p:xfrm>
          <a:off x="1063395" y="3890732"/>
          <a:ext cx="4620195" cy="2468872"/>
        </p:xfrm>
        <a:graphic>
          <a:graphicData uri="http://schemas.openxmlformats.org/drawingml/2006/table">
            <a:tbl>
              <a:tblPr firstRow="1" bandRow="1"/>
              <a:tblGrid>
                <a:gridCol w="714605">
                  <a:extLst>
                    <a:ext uri="{9D8B030D-6E8A-4147-A177-3AD203B41FA5}">
                      <a16:colId xmlns:a16="http://schemas.microsoft.com/office/drawing/2014/main" xmlns="" val="20000"/>
                    </a:ext>
                  </a:extLst>
                </a:gridCol>
                <a:gridCol w="3905590">
                  <a:extLst>
                    <a:ext uri="{9D8B030D-6E8A-4147-A177-3AD203B41FA5}">
                      <a16:colId xmlns:a16="http://schemas.microsoft.com/office/drawing/2014/main" xmlns="" val="20001"/>
                    </a:ext>
                  </a:extLst>
                </a:gridCol>
              </a:tblGrid>
              <a:tr h="0">
                <a:tc>
                  <a:txBody>
                    <a:bodyPr/>
                    <a:lstStyle/>
                    <a:p>
                      <a:pPr algn="ctr"/>
                      <a:r>
                        <a:rPr lang="en-US" altLang="zh-CN" sz="1300" b="1" kern="1200" dirty="0" smtClean="0">
                          <a:latin typeface="微软雅黑" panose="020B0503020204020204" pitchFamily="34" charset="-122"/>
                          <a:ea typeface="微软雅黑" panose="020B0503020204020204" pitchFamily="34" charset="-122"/>
                        </a:rPr>
                        <a:t>Term</a:t>
                      </a:r>
                      <a:endParaRPr lang="en-US" altLang="zh-CN" sz="1300" b="1" kern="1200" dirty="0">
                        <a:solidFill>
                          <a:schemeClr val="lt1"/>
                        </a:solidFill>
                        <a:latin typeface="微软雅黑" panose="020B0503020204020204" pitchFamily="34" charset="-122"/>
                        <a:ea typeface="微软雅黑" panose="020B0503020204020204" pitchFamily="34" charset="-122"/>
                        <a:cs typeface="+mn-cs"/>
                      </a:endParaRPr>
                    </a:p>
                  </a:txBody>
                  <a:tcPr marL="121916" marR="121916" marT="60959" marB="60959">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marL="0" algn="ctr" defTabSz="914400" rtl="0" eaLnBrk="1" latinLnBrk="0" hangingPunct="1"/>
                      <a:r>
                        <a:rPr lang="en-US" altLang="zh-CN" sz="1300" b="1" kern="1200" dirty="0" smtClean="0">
                          <a:latin typeface="微软雅黑" panose="020B0503020204020204" pitchFamily="34" charset="-122"/>
                          <a:ea typeface="微软雅黑" panose="020B0503020204020204" pitchFamily="34" charset="-122"/>
                        </a:rPr>
                        <a:t>Description</a:t>
                      </a:r>
                      <a:endParaRPr lang="en-US" altLang="zh-CN" sz="1300" b="1" kern="1200" dirty="0">
                        <a:solidFill>
                          <a:schemeClr val="lt1"/>
                        </a:solidFill>
                        <a:latin typeface="微软雅黑" panose="020B0503020204020204" pitchFamily="34" charset="-122"/>
                        <a:ea typeface="微软雅黑" panose="020B0503020204020204" pitchFamily="34" charset="-122"/>
                        <a:cs typeface="+mn-cs"/>
                      </a:endParaRPr>
                    </a:p>
                  </a:txBody>
                  <a:tcPr marL="121916" marR="121916" marT="60959" marB="60959">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xmlns="" val="10000"/>
                  </a:ext>
                </a:extLst>
              </a:tr>
              <a:tr h="259674">
                <a:tc>
                  <a:txBody>
                    <a:bodyPr/>
                    <a:lstStyle/>
                    <a:p>
                      <a:r>
                        <a:rPr lang="en-US" altLang="zh-CN" sz="1300" dirty="0" smtClean="0">
                          <a:latin typeface="微软雅黑" panose="020B0503020204020204" pitchFamily="34" charset="-122"/>
                          <a:ea typeface="微软雅黑" panose="020B0503020204020204" pitchFamily="34" charset="-122"/>
                        </a:rPr>
                        <a:t>Fabric</a:t>
                      </a:r>
                      <a:endParaRPr lang="en-US" altLang="zh-CN" sz="1300" dirty="0">
                        <a:solidFill>
                          <a:schemeClr val="tx1"/>
                        </a:solidFill>
                        <a:latin typeface="微软雅黑" panose="020B0503020204020204" pitchFamily="34" charset="-122"/>
                        <a:ea typeface="微软雅黑" panose="020B0503020204020204" pitchFamily="34" charset="-122"/>
                      </a:endParaRPr>
                    </a:p>
                  </a:txBody>
                  <a:tcPr marL="121916" marR="121916" marT="60959" marB="60959">
                    <a:lnL w="28575" cap="flat" cmpd="sng" algn="ctr">
                      <a:solidFill>
                        <a:schemeClr val="tx1"/>
                      </a:solidFill>
                      <a:prstDash val="solid"/>
                      <a:round/>
                      <a:headEnd type="none" w="med" len="med"/>
                      <a:tailEnd type="none" w="med" len="med"/>
                    </a:lnL>
                  </a:tcPr>
                </a:tc>
                <a:tc>
                  <a:txBody>
                    <a:bodyPr/>
                    <a:lstStyle/>
                    <a:p>
                      <a:pPr marL="0" algn="l" defTabSz="914400" rtl="0" eaLnBrk="1" latinLnBrk="0" hangingPunct="1"/>
                      <a:r>
                        <a:rPr kumimoji="0" lang="en-US" altLang="zh-CN" sz="1300" u="none" strike="noStrike" kern="1200" cap="none" normalizeH="0" baseline="0" dirty="0" smtClean="0">
                          <a:ln>
                            <a:noFill/>
                          </a:ln>
                          <a:effectLst/>
                          <a:latin typeface="微软雅黑" panose="020B0503020204020204" pitchFamily="34" charset="-122"/>
                          <a:ea typeface="微软雅黑" panose="020B0503020204020204" pitchFamily="34" charset="-122"/>
                        </a:rPr>
                        <a:t>Basic physical network topology of a DC, comprised of a group of spine and leaf nodes.</a:t>
                      </a:r>
                      <a:endParaRPr kumimoji="0" lang="en-US" altLang="zh-CN" sz="13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宋体" pitchFamily="2" charset="-122"/>
                      </a:endParaRPr>
                    </a:p>
                  </a:txBody>
                  <a:tcPr marL="121916" marR="121916" marT="60959" marB="60959">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1"/>
                  </a:ext>
                </a:extLst>
              </a:tr>
              <a:tr h="331806">
                <a:tc>
                  <a:txBody>
                    <a:bodyPr/>
                    <a:lstStyle/>
                    <a:p>
                      <a:r>
                        <a:rPr lang="en-US" altLang="zh-CN" sz="1300" kern="1200" dirty="0" smtClean="0">
                          <a:latin typeface="微软雅黑" panose="020B0503020204020204" pitchFamily="34" charset="-122"/>
                          <a:ea typeface="微软雅黑" panose="020B0503020204020204" pitchFamily="34" charset="-122"/>
                        </a:rPr>
                        <a:t>Spine</a:t>
                      </a:r>
                      <a:endParaRPr lang="en-US" altLang="zh-CN" sz="1300" kern="1200" dirty="0">
                        <a:solidFill>
                          <a:schemeClr val="tx1"/>
                        </a:solidFill>
                        <a:latin typeface="微软雅黑" panose="020B0503020204020204" pitchFamily="34" charset="-122"/>
                        <a:ea typeface="微软雅黑" panose="020B0503020204020204" pitchFamily="34" charset="-122"/>
                        <a:cs typeface="+mn-cs"/>
                      </a:endParaRPr>
                    </a:p>
                  </a:txBody>
                  <a:tcPr marL="121916" marR="121916" marT="60959" marB="60959">
                    <a:lnL w="28575" cap="flat" cmpd="sng" algn="ctr">
                      <a:solidFill>
                        <a:schemeClr val="tx1"/>
                      </a:solidFill>
                      <a:prstDash val="solid"/>
                      <a:round/>
                      <a:headEnd type="none" w="med" len="med"/>
                      <a:tailEnd type="none" w="med" len="med"/>
                    </a:ln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sz="1300" kern="1200" dirty="0" smtClean="0">
                          <a:latin typeface="微软雅黑" panose="020B0503020204020204" pitchFamily="34" charset="-122"/>
                          <a:ea typeface="微软雅黑" panose="020B0503020204020204" pitchFamily="34" charset="-122"/>
                        </a:rPr>
                        <a:t>A core node on a VXLAN fabric network, which provides high-speed IP forwarding and connects to leaf nodes using high-speed interfaces.</a:t>
                      </a:r>
                      <a:endParaRPr lang="en-US" altLang="zh-CN" sz="1300" kern="1200" dirty="0">
                        <a:solidFill>
                          <a:schemeClr val="tx1"/>
                        </a:solidFill>
                        <a:latin typeface="微软雅黑" panose="020B0503020204020204" pitchFamily="34" charset="-122"/>
                        <a:ea typeface="微软雅黑" panose="020B0503020204020204" pitchFamily="34" charset="-122"/>
                        <a:cs typeface="+mn-cs"/>
                      </a:endParaRPr>
                    </a:p>
                  </a:txBody>
                  <a:tcPr marL="121916" marR="121916" marT="60959" marB="60959">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2"/>
                  </a:ext>
                </a:extLst>
              </a:tr>
              <a:tr h="259674">
                <a:tc>
                  <a:txBody>
                    <a:bodyPr/>
                    <a:lstStyle/>
                    <a:p>
                      <a:r>
                        <a:rPr lang="en-US" altLang="zh-CN" sz="1300" kern="1200" dirty="0" smtClean="0">
                          <a:latin typeface="微软雅黑" panose="020B0503020204020204" pitchFamily="34" charset="-122"/>
                          <a:ea typeface="微软雅黑" panose="020B0503020204020204" pitchFamily="34" charset="-122"/>
                        </a:rPr>
                        <a:t>Leaf</a:t>
                      </a:r>
                      <a:endParaRPr lang="en-US" altLang="zh-CN" sz="1300" kern="1200" dirty="0">
                        <a:solidFill>
                          <a:schemeClr val="tx1"/>
                        </a:solidFill>
                        <a:latin typeface="微软雅黑" panose="020B0503020204020204" pitchFamily="34" charset="-122"/>
                        <a:ea typeface="微软雅黑" panose="020B0503020204020204" pitchFamily="34" charset="-122"/>
                        <a:cs typeface="+mn-cs"/>
                      </a:endParaRPr>
                    </a:p>
                  </a:txBody>
                  <a:tcPr marL="121916" marR="121916" marT="60959" marB="60959">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sz="1300" kern="1200" dirty="0" smtClean="0">
                          <a:latin typeface="微软雅黑" panose="020B0503020204020204" pitchFamily="34" charset="-122"/>
                          <a:ea typeface="微软雅黑" panose="020B0503020204020204" pitchFamily="34" charset="-122"/>
                        </a:rPr>
                        <a:t>An access node on a VXLAN fabric network, which connects various network devices to the VXLAN network.</a:t>
                      </a:r>
                      <a:endParaRPr lang="en-US" altLang="zh-CN" sz="1300" kern="1200" dirty="0">
                        <a:solidFill>
                          <a:schemeClr val="tx1"/>
                        </a:solidFill>
                        <a:latin typeface="微软雅黑" panose="020B0503020204020204" pitchFamily="34" charset="-122"/>
                        <a:ea typeface="微软雅黑" panose="020B0503020204020204" pitchFamily="34" charset="-122"/>
                        <a:cs typeface="+mn-cs"/>
                      </a:endParaRPr>
                    </a:p>
                  </a:txBody>
                  <a:tcPr marL="121916" marR="121916" marT="60959" marB="60959">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202" name="矩形 201"/>
          <p:cNvSpPr/>
          <p:nvPr/>
        </p:nvSpPr>
        <p:spPr>
          <a:xfrm>
            <a:off x="6096005" y="1268760"/>
            <a:ext cx="5119177" cy="325380"/>
          </a:xfrm>
          <a:prstGeom prst="rect">
            <a:avLst/>
          </a:prstGeom>
          <a:solidFill>
            <a:srgbClr val="D34C4C"/>
          </a:solidFill>
          <a:ln w="9525">
            <a:noFill/>
            <a:miter lim="800000"/>
            <a:headEnd/>
            <a:tailEnd/>
          </a:ln>
        </p:spPr>
        <p:txBody>
          <a:bodyPr wrap="none" anchor="ctr"/>
          <a:lstStyle/>
          <a:p>
            <a:pPr algn="ctr"/>
            <a:r>
              <a:rPr lang="en-US" altLang="zh-CN" sz="1600" b="1" dirty="0">
                <a:solidFill>
                  <a:srgbClr val="FFFFFF"/>
                </a:solidFill>
                <a:latin typeface="微软雅黑" panose="020B0503020204020204" pitchFamily="34" charset="-122"/>
                <a:ea typeface="微软雅黑" panose="020B0503020204020204" pitchFamily="34" charset="-122"/>
              </a:rPr>
              <a:t>Fabric features</a:t>
            </a:r>
          </a:p>
        </p:txBody>
      </p:sp>
      <p:grpSp>
        <p:nvGrpSpPr>
          <p:cNvPr id="4" name="组合 202"/>
          <p:cNvGrpSpPr/>
          <p:nvPr/>
        </p:nvGrpSpPr>
        <p:grpSpPr>
          <a:xfrm>
            <a:off x="1043757" y="1261516"/>
            <a:ext cx="4620195" cy="2458921"/>
            <a:chOff x="300261" y="862000"/>
            <a:chExt cx="4117178" cy="2221072"/>
          </a:xfrm>
        </p:grpSpPr>
        <p:pic>
          <p:nvPicPr>
            <p:cNvPr id="204" name="Picture 178" descr="cloud-good.png"/>
            <p:cNvPicPr>
              <a:picLocks noChangeAspect="1"/>
            </p:cNvPicPr>
            <p:nvPr/>
          </p:nvPicPr>
          <p:blipFill>
            <a:blip r:embed="rId3" cstate="print"/>
            <a:srcRect b="39362"/>
            <a:stretch>
              <a:fillRect/>
            </a:stretch>
          </p:blipFill>
          <p:spPr bwMode="auto">
            <a:xfrm>
              <a:off x="615501" y="1500893"/>
              <a:ext cx="3521698" cy="1500853"/>
            </a:xfrm>
            <a:prstGeom prst="rect">
              <a:avLst/>
            </a:prstGeom>
            <a:noFill/>
            <a:ln w="9525">
              <a:noFill/>
              <a:miter lim="800000"/>
              <a:headEnd/>
              <a:tailEnd/>
            </a:ln>
          </p:spPr>
        </p:pic>
        <p:sp>
          <p:nvSpPr>
            <p:cNvPr id="205" name="Freeform 13"/>
            <p:cNvSpPr>
              <a:spLocks noChangeAspect="1" noEditPoints="1"/>
            </p:cNvSpPr>
            <p:nvPr/>
          </p:nvSpPr>
          <p:spPr bwMode="auto">
            <a:xfrm>
              <a:off x="906997" y="2804500"/>
              <a:ext cx="463297" cy="126317"/>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chemeClr val="tx1">
                <a:lumMod val="50000"/>
                <a:lumOff val="50000"/>
              </a:schemeClr>
            </a:solidFill>
            <a:ln w="9525">
              <a:noFill/>
              <a:round/>
              <a:headEnd/>
              <a:tailEnd/>
            </a:ln>
          </p:spPr>
          <p:txBody>
            <a:bodyPr vert="horz" wrap="square" lIns="121916" tIns="60959" rIns="121916" bIns="60959" numCol="1" anchor="t" anchorCtr="0" compatLnSpc="1">
              <a:prstTxWarp prst="textNoShape">
                <a:avLst/>
              </a:prstTxWarp>
            </a:bodyPr>
            <a:lstStyle/>
            <a:p>
              <a:endParaRPr lang="en-US" altLang="zh-CN" sz="1867"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206" name="Freeform 13"/>
            <p:cNvSpPr>
              <a:spLocks noChangeAspect="1" noEditPoints="1"/>
            </p:cNvSpPr>
            <p:nvPr/>
          </p:nvSpPr>
          <p:spPr bwMode="auto">
            <a:xfrm>
              <a:off x="1486427" y="2804500"/>
              <a:ext cx="463297" cy="126317"/>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chemeClr val="tx1">
                <a:lumMod val="50000"/>
                <a:lumOff val="50000"/>
              </a:schemeClr>
            </a:solidFill>
            <a:ln w="9525">
              <a:noFill/>
              <a:round/>
              <a:headEnd/>
              <a:tailEnd/>
            </a:ln>
          </p:spPr>
          <p:txBody>
            <a:bodyPr vert="horz" wrap="square" lIns="121916" tIns="60959" rIns="121916" bIns="60959" numCol="1" anchor="t" anchorCtr="0" compatLnSpc="1">
              <a:prstTxWarp prst="textNoShape">
                <a:avLst/>
              </a:prstTxWarp>
            </a:bodyPr>
            <a:lstStyle/>
            <a:p>
              <a:endParaRPr lang="en-US" altLang="zh-CN" sz="1867"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207" name="Freeform 13"/>
            <p:cNvSpPr>
              <a:spLocks noChangeAspect="1" noEditPoints="1"/>
            </p:cNvSpPr>
            <p:nvPr/>
          </p:nvSpPr>
          <p:spPr bwMode="auto">
            <a:xfrm>
              <a:off x="2065856" y="2804500"/>
              <a:ext cx="463297" cy="126317"/>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chemeClr val="tx1">
                <a:lumMod val="50000"/>
                <a:lumOff val="50000"/>
              </a:schemeClr>
            </a:solidFill>
            <a:ln w="9525">
              <a:noFill/>
              <a:round/>
              <a:headEnd/>
              <a:tailEnd/>
            </a:ln>
          </p:spPr>
          <p:txBody>
            <a:bodyPr vert="horz" wrap="square" lIns="121916" tIns="60959" rIns="121916" bIns="60959" numCol="1" anchor="t" anchorCtr="0" compatLnSpc="1">
              <a:prstTxWarp prst="textNoShape">
                <a:avLst/>
              </a:prstTxWarp>
            </a:bodyPr>
            <a:lstStyle/>
            <a:p>
              <a:endParaRPr lang="en-US" altLang="zh-CN" sz="1867"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208" name="Freeform 13"/>
            <p:cNvSpPr>
              <a:spLocks noChangeAspect="1" noEditPoints="1"/>
            </p:cNvSpPr>
            <p:nvPr/>
          </p:nvSpPr>
          <p:spPr bwMode="auto">
            <a:xfrm>
              <a:off x="2645286" y="2804500"/>
              <a:ext cx="463297" cy="126317"/>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chemeClr val="tx1">
                <a:lumMod val="50000"/>
                <a:lumOff val="50000"/>
              </a:schemeClr>
            </a:solidFill>
            <a:ln w="9525">
              <a:noFill/>
              <a:round/>
              <a:headEnd/>
              <a:tailEnd/>
            </a:ln>
          </p:spPr>
          <p:txBody>
            <a:bodyPr vert="horz" wrap="square" lIns="121916" tIns="60959" rIns="121916" bIns="60959" numCol="1" anchor="t" anchorCtr="0" compatLnSpc="1">
              <a:prstTxWarp prst="textNoShape">
                <a:avLst/>
              </a:prstTxWarp>
            </a:bodyPr>
            <a:lstStyle/>
            <a:p>
              <a:endParaRPr lang="en-US" altLang="zh-CN" sz="1867" dirty="0">
                <a:solidFill>
                  <a:srgbClr val="000000"/>
                </a:solidFill>
                <a:latin typeface="微软雅黑" panose="020B0503020204020204" pitchFamily="34" charset="-122"/>
                <a:ea typeface="微软雅黑" panose="020B0503020204020204" pitchFamily="34" charset="-122"/>
                <a:cs typeface="Arial" pitchFamily="34" charset="0"/>
              </a:endParaRPr>
            </a:p>
          </p:txBody>
        </p:sp>
        <p:grpSp>
          <p:nvGrpSpPr>
            <p:cNvPr id="5" name="组合 387"/>
            <p:cNvGrpSpPr/>
            <p:nvPr/>
          </p:nvGrpSpPr>
          <p:grpSpPr>
            <a:xfrm>
              <a:off x="2087847" y="1368179"/>
              <a:ext cx="318770" cy="479898"/>
              <a:chOff x="4622166" y="3061494"/>
              <a:chExt cx="489584" cy="615667"/>
            </a:xfrm>
          </p:grpSpPr>
          <p:grpSp>
            <p:nvGrpSpPr>
              <p:cNvPr id="6" name="组合 376"/>
              <p:cNvGrpSpPr/>
              <p:nvPr/>
            </p:nvGrpSpPr>
            <p:grpSpPr>
              <a:xfrm>
                <a:off x="4622166" y="3467093"/>
                <a:ext cx="489584" cy="210060"/>
                <a:chOff x="3298897" y="4095287"/>
                <a:chExt cx="1257750" cy="591162"/>
              </a:xfrm>
            </p:grpSpPr>
            <p:sp>
              <p:nvSpPr>
                <p:cNvPr id="287" name="Freeform 13"/>
                <p:cNvSpPr>
                  <a:spLocks noEditPoints="1"/>
                </p:cNvSpPr>
                <p:nvPr/>
              </p:nvSpPr>
              <p:spPr bwMode="auto">
                <a:xfrm>
                  <a:off x="3298897" y="40952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chemeClr val="tx1">
                    <a:lumMod val="50000"/>
                    <a:lumOff val="50000"/>
                  </a:schemeClr>
                </a:solidFill>
                <a:ln w="9525">
                  <a:noFill/>
                  <a:round/>
                  <a:headEnd/>
                  <a:tailEnd/>
                </a:ln>
              </p:spPr>
              <p:txBody>
                <a:bodyPr vert="horz" wrap="square" lIns="121916" tIns="60959" rIns="121916" bIns="60959" numCol="1" anchor="t" anchorCtr="0" compatLnSpc="1">
                  <a:prstTxWarp prst="textNoShape">
                    <a:avLst/>
                  </a:prstTxWarp>
                </a:bodyPr>
                <a:lstStyle/>
                <a:p>
                  <a:endParaRPr lang="en-US" altLang="zh-CN" sz="1867"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288" name="Freeform 13"/>
                <p:cNvSpPr>
                  <a:spLocks noEditPoints="1"/>
                </p:cNvSpPr>
                <p:nvPr/>
              </p:nvSpPr>
              <p:spPr bwMode="auto">
                <a:xfrm>
                  <a:off x="3298897" y="43873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chemeClr val="tx1">
                    <a:lumMod val="50000"/>
                    <a:lumOff val="50000"/>
                  </a:schemeClr>
                </a:solidFill>
                <a:ln w="9525">
                  <a:noFill/>
                  <a:round/>
                  <a:headEnd/>
                  <a:tailEnd/>
                </a:ln>
              </p:spPr>
              <p:txBody>
                <a:bodyPr vert="horz" wrap="square" lIns="121916" tIns="60959" rIns="121916" bIns="60959" numCol="1" anchor="t" anchorCtr="0" compatLnSpc="1">
                  <a:prstTxWarp prst="textNoShape">
                    <a:avLst/>
                  </a:prstTxWarp>
                </a:bodyPr>
                <a:lstStyle/>
                <a:p>
                  <a:endParaRPr lang="en-US" altLang="zh-CN" sz="1867" dirty="0">
                    <a:solidFill>
                      <a:srgbClr val="000000"/>
                    </a:solidFill>
                    <a:latin typeface="微软雅黑" panose="020B0503020204020204" pitchFamily="34" charset="-122"/>
                    <a:ea typeface="微软雅黑" panose="020B0503020204020204" pitchFamily="34" charset="-122"/>
                    <a:cs typeface="Arial" pitchFamily="34" charset="0"/>
                  </a:endParaRPr>
                </a:p>
              </p:txBody>
            </p:sp>
          </p:grpSp>
          <p:grpSp>
            <p:nvGrpSpPr>
              <p:cNvPr id="7" name="组合 379"/>
              <p:cNvGrpSpPr/>
              <p:nvPr/>
            </p:nvGrpSpPr>
            <p:grpSpPr>
              <a:xfrm>
                <a:off x="4622166" y="3263893"/>
                <a:ext cx="489584" cy="210060"/>
                <a:chOff x="3298897" y="4095287"/>
                <a:chExt cx="1257750" cy="591162"/>
              </a:xfrm>
            </p:grpSpPr>
            <p:sp>
              <p:nvSpPr>
                <p:cNvPr id="285" name="Freeform 13"/>
                <p:cNvSpPr>
                  <a:spLocks noEditPoints="1"/>
                </p:cNvSpPr>
                <p:nvPr/>
              </p:nvSpPr>
              <p:spPr bwMode="auto">
                <a:xfrm>
                  <a:off x="3298897" y="40952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chemeClr val="tx1">
                    <a:lumMod val="50000"/>
                    <a:lumOff val="50000"/>
                  </a:schemeClr>
                </a:solidFill>
                <a:ln w="9525">
                  <a:noFill/>
                  <a:round/>
                  <a:headEnd/>
                  <a:tailEnd/>
                </a:ln>
              </p:spPr>
              <p:txBody>
                <a:bodyPr vert="horz" wrap="square" lIns="121916" tIns="60959" rIns="121916" bIns="60959" numCol="1" anchor="t" anchorCtr="0" compatLnSpc="1">
                  <a:prstTxWarp prst="textNoShape">
                    <a:avLst/>
                  </a:prstTxWarp>
                </a:bodyPr>
                <a:lstStyle/>
                <a:p>
                  <a:endParaRPr lang="en-US" altLang="zh-CN" sz="1867"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286" name="Freeform 13"/>
                <p:cNvSpPr>
                  <a:spLocks noEditPoints="1"/>
                </p:cNvSpPr>
                <p:nvPr/>
              </p:nvSpPr>
              <p:spPr bwMode="auto">
                <a:xfrm>
                  <a:off x="3298897" y="43873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chemeClr val="tx1">
                    <a:lumMod val="50000"/>
                    <a:lumOff val="50000"/>
                  </a:schemeClr>
                </a:solidFill>
                <a:ln w="9525">
                  <a:noFill/>
                  <a:round/>
                  <a:headEnd/>
                  <a:tailEnd/>
                </a:ln>
              </p:spPr>
              <p:txBody>
                <a:bodyPr vert="horz" wrap="square" lIns="121916" tIns="60959" rIns="121916" bIns="60959" numCol="1" anchor="t" anchorCtr="0" compatLnSpc="1">
                  <a:prstTxWarp prst="textNoShape">
                    <a:avLst/>
                  </a:prstTxWarp>
                </a:bodyPr>
                <a:lstStyle/>
                <a:p>
                  <a:endParaRPr lang="en-US" altLang="zh-CN" sz="1867" dirty="0">
                    <a:solidFill>
                      <a:srgbClr val="000000"/>
                    </a:solidFill>
                    <a:latin typeface="微软雅黑" panose="020B0503020204020204" pitchFamily="34" charset="-122"/>
                    <a:ea typeface="微软雅黑" panose="020B0503020204020204" pitchFamily="34" charset="-122"/>
                    <a:cs typeface="Arial" pitchFamily="34" charset="0"/>
                  </a:endParaRPr>
                </a:p>
              </p:txBody>
            </p:sp>
          </p:grpSp>
          <p:grpSp>
            <p:nvGrpSpPr>
              <p:cNvPr id="8" name="组合 388"/>
              <p:cNvGrpSpPr/>
              <p:nvPr/>
            </p:nvGrpSpPr>
            <p:grpSpPr>
              <a:xfrm>
                <a:off x="4622166" y="3061487"/>
                <a:ext cx="489584" cy="210060"/>
                <a:chOff x="3298897" y="4095287"/>
                <a:chExt cx="1257750" cy="591162"/>
              </a:xfrm>
            </p:grpSpPr>
            <p:sp>
              <p:nvSpPr>
                <p:cNvPr id="283" name="Freeform 13"/>
                <p:cNvSpPr>
                  <a:spLocks noEditPoints="1"/>
                </p:cNvSpPr>
                <p:nvPr/>
              </p:nvSpPr>
              <p:spPr bwMode="auto">
                <a:xfrm>
                  <a:off x="3298897" y="40952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chemeClr val="tx1">
                    <a:lumMod val="50000"/>
                    <a:lumOff val="50000"/>
                  </a:schemeClr>
                </a:solidFill>
                <a:ln w="9525">
                  <a:noFill/>
                  <a:round/>
                  <a:headEnd/>
                  <a:tailEnd/>
                </a:ln>
              </p:spPr>
              <p:txBody>
                <a:bodyPr vert="horz" wrap="square" lIns="121916" tIns="60959" rIns="121916" bIns="60959" numCol="1" anchor="t" anchorCtr="0" compatLnSpc="1">
                  <a:prstTxWarp prst="textNoShape">
                    <a:avLst/>
                  </a:prstTxWarp>
                </a:bodyPr>
                <a:lstStyle/>
                <a:p>
                  <a:endParaRPr lang="en-US" altLang="zh-CN" sz="1867"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284" name="Freeform 13"/>
                <p:cNvSpPr>
                  <a:spLocks noEditPoints="1"/>
                </p:cNvSpPr>
                <p:nvPr/>
              </p:nvSpPr>
              <p:spPr bwMode="auto">
                <a:xfrm>
                  <a:off x="3298897" y="43873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chemeClr val="tx1">
                    <a:lumMod val="50000"/>
                    <a:lumOff val="50000"/>
                  </a:schemeClr>
                </a:solidFill>
                <a:ln w="9525">
                  <a:noFill/>
                  <a:round/>
                  <a:headEnd/>
                  <a:tailEnd/>
                </a:ln>
              </p:spPr>
              <p:txBody>
                <a:bodyPr vert="horz" wrap="square" lIns="121916" tIns="60959" rIns="121916" bIns="60959" numCol="1" anchor="t" anchorCtr="0" compatLnSpc="1">
                  <a:prstTxWarp prst="textNoShape">
                    <a:avLst/>
                  </a:prstTxWarp>
                </a:bodyPr>
                <a:lstStyle/>
                <a:p>
                  <a:endParaRPr lang="en-US" altLang="zh-CN" sz="1867" dirty="0">
                    <a:solidFill>
                      <a:srgbClr val="000000"/>
                    </a:solidFill>
                    <a:latin typeface="微软雅黑" panose="020B0503020204020204" pitchFamily="34" charset="-122"/>
                    <a:ea typeface="微软雅黑" panose="020B0503020204020204" pitchFamily="34" charset="-122"/>
                    <a:cs typeface="Arial" pitchFamily="34" charset="0"/>
                  </a:endParaRPr>
                </a:p>
              </p:txBody>
            </p:sp>
          </p:grpSp>
        </p:grpSp>
        <p:grpSp>
          <p:nvGrpSpPr>
            <p:cNvPr id="9" name="组合 387"/>
            <p:cNvGrpSpPr/>
            <p:nvPr/>
          </p:nvGrpSpPr>
          <p:grpSpPr>
            <a:xfrm>
              <a:off x="2657773" y="1379513"/>
              <a:ext cx="318770" cy="479898"/>
              <a:chOff x="4622166" y="3061494"/>
              <a:chExt cx="489584" cy="615667"/>
            </a:xfrm>
          </p:grpSpPr>
          <p:grpSp>
            <p:nvGrpSpPr>
              <p:cNvPr id="10" name="组合 376"/>
              <p:cNvGrpSpPr/>
              <p:nvPr/>
            </p:nvGrpSpPr>
            <p:grpSpPr>
              <a:xfrm>
                <a:off x="4622166" y="3467093"/>
                <a:ext cx="489584" cy="210060"/>
                <a:chOff x="3298897" y="4095287"/>
                <a:chExt cx="1257750" cy="591162"/>
              </a:xfrm>
            </p:grpSpPr>
            <p:sp>
              <p:nvSpPr>
                <p:cNvPr id="278" name="Freeform 13"/>
                <p:cNvSpPr>
                  <a:spLocks noEditPoints="1"/>
                </p:cNvSpPr>
                <p:nvPr/>
              </p:nvSpPr>
              <p:spPr bwMode="auto">
                <a:xfrm>
                  <a:off x="3298897" y="40952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chemeClr val="tx1">
                    <a:lumMod val="50000"/>
                    <a:lumOff val="50000"/>
                  </a:schemeClr>
                </a:solidFill>
                <a:ln w="9525">
                  <a:noFill/>
                  <a:round/>
                  <a:headEnd/>
                  <a:tailEnd/>
                </a:ln>
              </p:spPr>
              <p:txBody>
                <a:bodyPr vert="horz" wrap="square" lIns="121916" tIns="60959" rIns="121916" bIns="60959" numCol="1" anchor="t" anchorCtr="0" compatLnSpc="1">
                  <a:prstTxWarp prst="textNoShape">
                    <a:avLst/>
                  </a:prstTxWarp>
                </a:bodyPr>
                <a:lstStyle/>
                <a:p>
                  <a:endParaRPr lang="en-US" altLang="zh-CN" sz="1867"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279" name="Freeform 13"/>
                <p:cNvSpPr>
                  <a:spLocks noEditPoints="1"/>
                </p:cNvSpPr>
                <p:nvPr/>
              </p:nvSpPr>
              <p:spPr bwMode="auto">
                <a:xfrm>
                  <a:off x="3298897" y="43873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chemeClr val="tx1">
                    <a:lumMod val="50000"/>
                    <a:lumOff val="50000"/>
                  </a:schemeClr>
                </a:solidFill>
                <a:ln w="9525">
                  <a:noFill/>
                  <a:round/>
                  <a:headEnd/>
                  <a:tailEnd/>
                </a:ln>
              </p:spPr>
              <p:txBody>
                <a:bodyPr vert="horz" wrap="square" lIns="121916" tIns="60959" rIns="121916" bIns="60959" numCol="1" anchor="t" anchorCtr="0" compatLnSpc="1">
                  <a:prstTxWarp prst="textNoShape">
                    <a:avLst/>
                  </a:prstTxWarp>
                </a:bodyPr>
                <a:lstStyle/>
                <a:p>
                  <a:endParaRPr lang="en-US" altLang="zh-CN" sz="1867" dirty="0">
                    <a:solidFill>
                      <a:srgbClr val="000000"/>
                    </a:solidFill>
                    <a:latin typeface="微软雅黑" panose="020B0503020204020204" pitchFamily="34" charset="-122"/>
                    <a:ea typeface="微软雅黑" panose="020B0503020204020204" pitchFamily="34" charset="-122"/>
                    <a:cs typeface="Arial" pitchFamily="34" charset="0"/>
                  </a:endParaRPr>
                </a:p>
              </p:txBody>
            </p:sp>
          </p:grpSp>
          <p:grpSp>
            <p:nvGrpSpPr>
              <p:cNvPr id="11" name="组合 379"/>
              <p:cNvGrpSpPr/>
              <p:nvPr/>
            </p:nvGrpSpPr>
            <p:grpSpPr>
              <a:xfrm>
                <a:off x="4622166" y="3263893"/>
                <a:ext cx="489584" cy="210060"/>
                <a:chOff x="3298897" y="4095287"/>
                <a:chExt cx="1257750" cy="591162"/>
              </a:xfrm>
            </p:grpSpPr>
            <p:sp>
              <p:nvSpPr>
                <p:cNvPr id="276" name="Freeform 13"/>
                <p:cNvSpPr>
                  <a:spLocks noEditPoints="1"/>
                </p:cNvSpPr>
                <p:nvPr/>
              </p:nvSpPr>
              <p:spPr bwMode="auto">
                <a:xfrm>
                  <a:off x="3298897" y="40952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chemeClr val="tx1">
                    <a:lumMod val="50000"/>
                    <a:lumOff val="50000"/>
                  </a:schemeClr>
                </a:solidFill>
                <a:ln w="9525">
                  <a:noFill/>
                  <a:round/>
                  <a:headEnd/>
                  <a:tailEnd/>
                </a:ln>
              </p:spPr>
              <p:txBody>
                <a:bodyPr vert="horz" wrap="square" lIns="121916" tIns="60959" rIns="121916" bIns="60959" numCol="1" anchor="t" anchorCtr="0" compatLnSpc="1">
                  <a:prstTxWarp prst="textNoShape">
                    <a:avLst/>
                  </a:prstTxWarp>
                </a:bodyPr>
                <a:lstStyle/>
                <a:p>
                  <a:endParaRPr lang="en-US" altLang="zh-CN" sz="1867"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277" name="Freeform 13"/>
                <p:cNvSpPr>
                  <a:spLocks noEditPoints="1"/>
                </p:cNvSpPr>
                <p:nvPr/>
              </p:nvSpPr>
              <p:spPr bwMode="auto">
                <a:xfrm>
                  <a:off x="3298897" y="43873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chemeClr val="tx1">
                    <a:lumMod val="50000"/>
                    <a:lumOff val="50000"/>
                  </a:schemeClr>
                </a:solidFill>
                <a:ln w="9525">
                  <a:noFill/>
                  <a:round/>
                  <a:headEnd/>
                  <a:tailEnd/>
                </a:ln>
              </p:spPr>
              <p:txBody>
                <a:bodyPr vert="horz" wrap="square" lIns="121916" tIns="60959" rIns="121916" bIns="60959" numCol="1" anchor="t" anchorCtr="0" compatLnSpc="1">
                  <a:prstTxWarp prst="textNoShape">
                    <a:avLst/>
                  </a:prstTxWarp>
                </a:bodyPr>
                <a:lstStyle/>
                <a:p>
                  <a:endParaRPr lang="en-US" altLang="zh-CN" sz="1867" dirty="0">
                    <a:solidFill>
                      <a:srgbClr val="000000"/>
                    </a:solidFill>
                    <a:latin typeface="微软雅黑" panose="020B0503020204020204" pitchFamily="34" charset="-122"/>
                    <a:ea typeface="微软雅黑" panose="020B0503020204020204" pitchFamily="34" charset="-122"/>
                    <a:cs typeface="Arial" pitchFamily="34" charset="0"/>
                  </a:endParaRPr>
                </a:p>
              </p:txBody>
            </p:sp>
          </p:grpSp>
          <p:grpSp>
            <p:nvGrpSpPr>
              <p:cNvPr id="12" name="组合 388"/>
              <p:cNvGrpSpPr/>
              <p:nvPr/>
            </p:nvGrpSpPr>
            <p:grpSpPr>
              <a:xfrm>
                <a:off x="4622166" y="3061487"/>
                <a:ext cx="489584" cy="210060"/>
                <a:chOff x="3298897" y="4095287"/>
                <a:chExt cx="1257750" cy="591162"/>
              </a:xfrm>
            </p:grpSpPr>
            <p:sp>
              <p:nvSpPr>
                <p:cNvPr id="274" name="Freeform 13"/>
                <p:cNvSpPr>
                  <a:spLocks noEditPoints="1"/>
                </p:cNvSpPr>
                <p:nvPr/>
              </p:nvSpPr>
              <p:spPr bwMode="auto">
                <a:xfrm>
                  <a:off x="3298897" y="40952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chemeClr val="tx1">
                    <a:lumMod val="50000"/>
                    <a:lumOff val="50000"/>
                  </a:schemeClr>
                </a:solidFill>
                <a:ln w="9525">
                  <a:noFill/>
                  <a:round/>
                  <a:headEnd/>
                  <a:tailEnd/>
                </a:ln>
              </p:spPr>
              <p:txBody>
                <a:bodyPr vert="horz" wrap="square" lIns="121916" tIns="60959" rIns="121916" bIns="60959" numCol="1" anchor="t" anchorCtr="0" compatLnSpc="1">
                  <a:prstTxWarp prst="textNoShape">
                    <a:avLst/>
                  </a:prstTxWarp>
                </a:bodyPr>
                <a:lstStyle/>
                <a:p>
                  <a:endParaRPr lang="en-US" altLang="zh-CN" sz="1867"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275" name="Freeform 13"/>
                <p:cNvSpPr>
                  <a:spLocks noEditPoints="1"/>
                </p:cNvSpPr>
                <p:nvPr/>
              </p:nvSpPr>
              <p:spPr bwMode="auto">
                <a:xfrm>
                  <a:off x="3298897" y="43873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chemeClr val="tx1">
                    <a:lumMod val="50000"/>
                    <a:lumOff val="50000"/>
                  </a:schemeClr>
                </a:solidFill>
                <a:ln w="9525">
                  <a:noFill/>
                  <a:round/>
                  <a:headEnd/>
                  <a:tailEnd/>
                </a:ln>
              </p:spPr>
              <p:txBody>
                <a:bodyPr vert="horz" wrap="square" lIns="121916" tIns="60959" rIns="121916" bIns="60959" numCol="1" anchor="t" anchorCtr="0" compatLnSpc="1">
                  <a:prstTxWarp prst="textNoShape">
                    <a:avLst/>
                  </a:prstTxWarp>
                </a:bodyPr>
                <a:lstStyle/>
                <a:p>
                  <a:endParaRPr lang="en-US" altLang="zh-CN" sz="1867" dirty="0">
                    <a:solidFill>
                      <a:srgbClr val="000000"/>
                    </a:solidFill>
                    <a:latin typeface="微软雅黑" panose="020B0503020204020204" pitchFamily="34" charset="-122"/>
                    <a:ea typeface="微软雅黑" panose="020B0503020204020204" pitchFamily="34" charset="-122"/>
                    <a:cs typeface="Arial" pitchFamily="34" charset="0"/>
                  </a:endParaRPr>
                </a:p>
              </p:txBody>
            </p:sp>
          </p:grpSp>
        </p:grpSp>
        <p:grpSp>
          <p:nvGrpSpPr>
            <p:cNvPr id="13" name="组合 387"/>
            <p:cNvGrpSpPr/>
            <p:nvPr/>
          </p:nvGrpSpPr>
          <p:grpSpPr>
            <a:xfrm>
              <a:off x="3254831" y="1377110"/>
              <a:ext cx="318770" cy="497649"/>
              <a:chOff x="4622166" y="3038711"/>
              <a:chExt cx="489584" cy="638442"/>
            </a:xfrm>
          </p:grpSpPr>
          <p:grpSp>
            <p:nvGrpSpPr>
              <p:cNvPr id="14" name="组合 376"/>
              <p:cNvGrpSpPr/>
              <p:nvPr/>
            </p:nvGrpSpPr>
            <p:grpSpPr>
              <a:xfrm>
                <a:off x="4622166" y="3467093"/>
                <a:ext cx="489584" cy="210060"/>
                <a:chOff x="3298897" y="4095287"/>
                <a:chExt cx="1257750" cy="591162"/>
              </a:xfrm>
            </p:grpSpPr>
            <p:sp>
              <p:nvSpPr>
                <p:cNvPr id="269" name="Freeform 13"/>
                <p:cNvSpPr>
                  <a:spLocks noEditPoints="1"/>
                </p:cNvSpPr>
                <p:nvPr/>
              </p:nvSpPr>
              <p:spPr bwMode="auto">
                <a:xfrm>
                  <a:off x="3298897" y="40952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chemeClr val="tx1">
                    <a:lumMod val="50000"/>
                    <a:lumOff val="50000"/>
                  </a:schemeClr>
                </a:solidFill>
                <a:ln w="9525">
                  <a:noFill/>
                  <a:round/>
                  <a:headEnd/>
                  <a:tailEnd/>
                </a:ln>
              </p:spPr>
              <p:txBody>
                <a:bodyPr vert="horz" wrap="square" lIns="121916" tIns="60959" rIns="121916" bIns="60959" numCol="1" anchor="t" anchorCtr="0" compatLnSpc="1">
                  <a:prstTxWarp prst="textNoShape">
                    <a:avLst/>
                  </a:prstTxWarp>
                </a:bodyPr>
                <a:lstStyle/>
                <a:p>
                  <a:endParaRPr lang="en-US" altLang="zh-CN" sz="1867"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270" name="Freeform 13"/>
                <p:cNvSpPr>
                  <a:spLocks noEditPoints="1"/>
                </p:cNvSpPr>
                <p:nvPr/>
              </p:nvSpPr>
              <p:spPr bwMode="auto">
                <a:xfrm>
                  <a:off x="3298897" y="43873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chemeClr val="tx1">
                    <a:lumMod val="50000"/>
                    <a:lumOff val="50000"/>
                  </a:schemeClr>
                </a:solidFill>
                <a:ln w="9525">
                  <a:noFill/>
                  <a:round/>
                  <a:headEnd/>
                  <a:tailEnd/>
                </a:ln>
              </p:spPr>
              <p:txBody>
                <a:bodyPr vert="horz" wrap="square" lIns="121916" tIns="60959" rIns="121916" bIns="60959" numCol="1" anchor="t" anchorCtr="0" compatLnSpc="1">
                  <a:prstTxWarp prst="textNoShape">
                    <a:avLst/>
                  </a:prstTxWarp>
                </a:bodyPr>
                <a:lstStyle/>
                <a:p>
                  <a:endParaRPr lang="en-US" altLang="zh-CN" sz="1867" dirty="0">
                    <a:solidFill>
                      <a:srgbClr val="000000"/>
                    </a:solidFill>
                    <a:latin typeface="微软雅黑" panose="020B0503020204020204" pitchFamily="34" charset="-122"/>
                    <a:ea typeface="微软雅黑" panose="020B0503020204020204" pitchFamily="34" charset="-122"/>
                    <a:cs typeface="Arial" pitchFamily="34" charset="0"/>
                  </a:endParaRPr>
                </a:p>
              </p:txBody>
            </p:sp>
          </p:grpSp>
          <p:grpSp>
            <p:nvGrpSpPr>
              <p:cNvPr id="15" name="组合 379"/>
              <p:cNvGrpSpPr/>
              <p:nvPr/>
            </p:nvGrpSpPr>
            <p:grpSpPr>
              <a:xfrm>
                <a:off x="4622166" y="3252507"/>
                <a:ext cx="489584" cy="203936"/>
                <a:chOff x="3298897" y="4063255"/>
                <a:chExt cx="1257750" cy="573929"/>
              </a:xfrm>
            </p:grpSpPr>
            <p:sp>
              <p:nvSpPr>
                <p:cNvPr id="267" name="Freeform 13"/>
                <p:cNvSpPr>
                  <a:spLocks noEditPoints="1"/>
                </p:cNvSpPr>
                <p:nvPr/>
              </p:nvSpPr>
              <p:spPr bwMode="auto">
                <a:xfrm>
                  <a:off x="3298897" y="4063255"/>
                  <a:ext cx="1257750" cy="299065"/>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chemeClr val="tx1">
                    <a:lumMod val="50000"/>
                    <a:lumOff val="50000"/>
                  </a:schemeClr>
                </a:solidFill>
                <a:ln w="9525">
                  <a:noFill/>
                  <a:round/>
                  <a:headEnd/>
                  <a:tailEnd/>
                </a:ln>
              </p:spPr>
              <p:txBody>
                <a:bodyPr vert="horz" wrap="square" lIns="121916" tIns="60959" rIns="121916" bIns="60959" numCol="1" anchor="t" anchorCtr="0" compatLnSpc="1">
                  <a:prstTxWarp prst="textNoShape">
                    <a:avLst/>
                  </a:prstTxWarp>
                </a:bodyPr>
                <a:lstStyle/>
                <a:p>
                  <a:endParaRPr lang="en-US" altLang="zh-CN" sz="1867"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268" name="Freeform 13"/>
                <p:cNvSpPr>
                  <a:spLocks noEditPoints="1"/>
                </p:cNvSpPr>
                <p:nvPr/>
              </p:nvSpPr>
              <p:spPr bwMode="auto">
                <a:xfrm>
                  <a:off x="3298897" y="4338119"/>
                  <a:ext cx="1257750" cy="299065"/>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chemeClr val="tx1">
                    <a:lumMod val="50000"/>
                    <a:lumOff val="50000"/>
                  </a:schemeClr>
                </a:solidFill>
                <a:ln w="9525">
                  <a:noFill/>
                  <a:round/>
                  <a:headEnd/>
                  <a:tailEnd/>
                </a:ln>
              </p:spPr>
              <p:txBody>
                <a:bodyPr vert="horz" wrap="square" lIns="121916" tIns="60959" rIns="121916" bIns="60959" numCol="1" anchor="t" anchorCtr="0" compatLnSpc="1">
                  <a:prstTxWarp prst="textNoShape">
                    <a:avLst/>
                  </a:prstTxWarp>
                </a:bodyPr>
                <a:lstStyle/>
                <a:p>
                  <a:endParaRPr lang="en-US" altLang="zh-CN" sz="1867" dirty="0">
                    <a:solidFill>
                      <a:srgbClr val="000000"/>
                    </a:solidFill>
                    <a:latin typeface="微软雅黑" panose="020B0503020204020204" pitchFamily="34" charset="-122"/>
                    <a:ea typeface="微软雅黑" panose="020B0503020204020204" pitchFamily="34" charset="-122"/>
                    <a:cs typeface="Arial" pitchFamily="34" charset="0"/>
                  </a:endParaRPr>
                </a:p>
              </p:txBody>
            </p:sp>
          </p:grpSp>
          <p:grpSp>
            <p:nvGrpSpPr>
              <p:cNvPr id="16" name="组合 388"/>
              <p:cNvGrpSpPr/>
              <p:nvPr/>
            </p:nvGrpSpPr>
            <p:grpSpPr>
              <a:xfrm>
                <a:off x="4622166" y="3038711"/>
                <a:ext cx="489584" cy="210057"/>
                <a:chOff x="3298897" y="4031216"/>
                <a:chExt cx="1257750" cy="591158"/>
              </a:xfrm>
            </p:grpSpPr>
            <p:sp>
              <p:nvSpPr>
                <p:cNvPr id="265" name="Freeform 13"/>
                <p:cNvSpPr>
                  <a:spLocks noEditPoints="1"/>
                </p:cNvSpPr>
                <p:nvPr/>
              </p:nvSpPr>
              <p:spPr bwMode="auto">
                <a:xfrm>
                  <a:off x="3298897" y="4031216"/>
                  <a:ext cx="1257750" cy="299067"/>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chemeClr val="tx1">
                    <a:lumMod val="50000"/>
                    <a:lumOff val="50000"/>
                  </a:schemeClr>
                </a:solidFill>
                <a:ln w="9525">
                  <a:noFill/>
                  <a:round/>
                  <a:headEnd/>
                  <a:tailEnd/>
                </a:ln>
              </p:spPr>
              <p:txBody>
                <a:bodyPr vert="horz" wrap="square" lIns="121916" tIns="60959" rIns="121916" bIns="60959" numCol="1" anchor="t" anchorCtr="0" compatLnSpc="1">
                  <a:prstTxWarp prst="textNoShape">
                    <a:avLst/>
                  </a:prstTxWarp>
                </a:bodyPr>
                <a:lstStyle/>
                <a:p>
                  <a:endParaRPr lang="en-US" altLang="zh-CN" sz="1867"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266" name="Freeform 13"/>
                <p:cNvSpPr>
                  <a:spLocks noEditPoints="1"/>
                </p:cNvSpPr>
                <p:nvPr/>
              </p:nvSpPr>
              <p:spPr bwMode="auto">
                <a:xfrm>
                  <a:off x="3298897" y="4323307"/>
                  <a:ext cx="1257750" cy="299067"/>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chemeClr val="tx1">
                    <a:lumMod val="50000"/>
                    <a:lumOff val="50000"/>
                  </a:schemeClr>
                </a:solidFill>
                <a:ln w="9525">
                  <a:noFill/>
                  <a:round/>
                  <a:headEnd/>
                  <a:tailEnd/>
                </a:ln>
              </p:spPr>
              <p:txBody>
                <a:bodyPr vert="horz" wrap="square" lIns="121916" tIns="60959" rIns="121916" bIns="60959" numCol="1" anchor="t" anchorCtr="0" compatLnSpc="1">
                  <a:prstTxWarp prst="textNoShape">
                    <a:avLst/>
                  </a:prstTxWarp>
                </a:bodyPr>
                <a:lstStyle/>
                <a:p>
                  <a:endParaRPr lang="en-US" altLang="zh-CN" sz="1867" dirty="0">
                    <a:solidFill>
                      <a:srgbClr val="000000"/>
                    </a:solidFill>
                    <a:latin typeface="微软雅黑" panose="020B0503020204020204" pitchFamily="34" charset="-122"/>
                    <a:ea typeface="微软雅黑" panose="020B0503020204020204" pitchFamily="34" charset="-122"/>
                    <a:cs typeface="Arial" pitchFamily="34" charset="0"/>
                  </a:endParaRPr>
                </a:p>
              </p:txBody>
            </p:sp>
          </p:grpSp>
        </p:grpSp>
        <p:sp>
          <p:nvSpPr>
            <p:cNvPr id="212" name="Freeform 13"/>
            <p:cNvSpPr>
              <a:spLocks noChangeAspect="1" noEditPoints="1"/>
            </p:cNvSpPr>
            <p:nvPr/>
          </p:nvSpPr>
          <p:spPr bwMode="auto">
            <a:xfrm>
              <a:off x="3220390" y="2804500"/>
              <a:ext cx="463297" cy="126317"/>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chemeClr val="tx1">
                <a:lumMod val="50000"/>
                <a:lumOff val="50000"/>
              </a:schemeClr>
            </a:solidFill>
            <a:ln w="9525">
              <a:noFill/>
              <a:round/>
              <a:headEnd/>
              <a:tailEnd/>
            </a:ln>
          </p:spPr>
          <p:txBody>
            <a:bodyPr vert="horz" wrap="square" lIns="121916" tIns="60959" rIns="121916" bIns="60959" numCol="1" anchor="t" anchorCtr="0" compatLnSpc="1">
              <a:prstTxWarp prst="textNoShape">
                <a:avLst/>
              </a:prstTxWarp>
            </a:bodyPr>
            <a:lstStyle/>
            <a:p>
              <a:endParaRPr lang="en-US" altLang="zh-CN" sz="1867" dirty="0">
                <a:solidFill>
                  <a:srgbClr val="000000"/>
                </a:solidFill>
                <a:latin typeface="微软雅黑" panose="020B0503020204020204" pitchFamily="34" charset="-122"/>
                <a:ea typeface="微软雅黑" panose="020B0503020204020204" pitchFamily="34" charset="-122"/>
                <a:cs typeface="Arial" pitchFamily="34" charset="0"/>
              </a:endParaRPr>
            </a:p>
          </p:txBody>
        </p:sp>
        <p:cxnSp>
          <p:nvCxnSpPr>
            <p:cNvPr id="213" name="直接连接符 1031"/>
            <p:cNvCxnSpPr>
              <a:cxnSpLocks noChangeShapeType="1"/>
              <a:stCxn id="254" idx="0"/>
              <a:endCxn id="261" idx="2"/>
            </p:cNvCxnSpPr>
            <p:nvPr/>
          </p:nvCxnSpPr>
          <p:spPr bwMode="auto">
            <a:xfrm flipH="1" flipV="1">
              <a:off x="1614637" y="1855077"/>
              <a:ext cx="1817494" cy="938766"/>
            </a:xfrm>
            <a:prstGeom prst="line">
              <a:avLst/>
            </a:prstGeom>
            <a:noFill/>
            <a:ln w="12700" cmpd="sng">
              <a:solidFill>
                <a:schemeClr val="tx1">
                  <a:alpha val="29000"/>
                </a:schemeClr>
              </a:solidFill>
              <a:round/>
              <a:headEnd/>
              <a:tailEnd/>
            </a:ln>
          </p:spPr>
        </p:cxnSp>
        <p:cxnSp>
          <p:nvCxnSpPr>
            <p:cNvPr id="214" name="直接连接符 1031"/>
            <p:cNvCxnSpPr>
              <a:cxnSpLocks noChangeShapeType="1"/>
              <a:stCxn id="258" idx="0"/>
              <a:endCxn id="261" idx="2"/>
            </p:cNvCxnSpPr>
            <p:nvPr/>
          </p:nvCxnSpPr>
          <p:spPr bwMode="auto">
            <a:xfrm flipH="1" flipV="1">
              <a:off x="1614637" y="1855077"/>
              <a:ext cx="2414147" cy="938766"/>
            </a:xfrm>
            <a:prstGeom prst="line">
              <a:avLst/>
            </a:prstGeom>
            <a:noFill/>
            <a:ln w="12700" cmpd="sng">
              <a:solidFill>
                <a:schemeClr val="tx1">
                  <a:alpha val="29000"/>
                </a:schemeClr>
              </a:solidFill>
              <a:round/>
              <a:headEnd/>
              <a:tailEnd/>
            </a:ln>
          </p:spPr>
        </p:cxnSp>
        <p:grpSp>
          <p:nvGrpSpPr>
            <p:cNvPr id="17" name="组合 621"/>
            <p:cNvGrpSpPr/>
            <p:nvPr/>
          </p:nvGrpSpPr>
          <p:grpSpPr>
            <a:xfrm>
              <a:off x="801180" y="1565847"/>
              <a:ext cx="3471943" cy="1517225"/>
              <a:chOff x="5177359" y="2158332"/>
              <a:chExt cx="3396782" cy="1573023"/>
            </a:xfrm>
          </p:grpSpPr>
          <p:cxnSp>
            <p:nvCxnSpPr>
              <p:cNvPr id="232" name="直接连接符 1031"/>
              <p:cNvCxnSpPr>
                <a:cxnSpLocks noChangeShapeType="1"/>
                <a:stCxn id="257" idx="0"/>
              </p:cNvCxnSpPr>
              <p:nvPr/>
            </p:nvCxnSpPr>
            <p:spPr bwMode="auto">
              <a:xfrm flipV="1">
                <a:off x="5416410" y="2460285"/>
                <a:ext cx="568625" cy="971203"/>
              </a:xfrm>
              <a:prstGeom prst="line">
                <a:avLst/>
              </a:prstGeom>
              <a:noFill/>
              <a:ln w="12700" cmpd="sng">
                <a:solidFill>
                  <a:schemeClr val="tx1">
                    <a:alpha val="29000"/>
                  </a:schemeClr>
                </a:solidFill>
                <a:round/>
                <a:headEnd/>
                <a:tailEnd/>
              </a:ln>
            </p:spPr>
          </p:cxnSp>
          <p:cxnSp>
            <p:nvCxnSpPr>
              <p:cNvPr id="233" name="直接连接符 1031"/>
              <p:cNvCxnSpPr>
                <a:cxnSpLocks noChangeShapeType="1"/>
                <a:stCxn id="256" idx="0"/>
                <a:endCxn id="260" idx="2"/>
              </p:cNvCxnSpPr>
              <p:nvPr/>
            </p:nvCxnSpPr>
            <p:spPr bwMode="auto">
              <a:xfrm flipV="1">
                <a:off x="6000146" y="2458199"/>
                <a:ext cx="557192" cy="973289"/>
              </a:xfrm>
              <a:prstGeom prst="line">
                <a:avLst/>
              </a:prstGeom>
              <a:noFill/>
              <a:ln w="12700" cmpd="sng">
                <a:solidFill>
                  <a:schemeClr val="tx1">
                    <a:alpha val="29000"/>
                  </a:schemeClr>
                </a:solidFill>
                <a:round/>
                <a:headEnd/>
                <a:tailEnd/>
              </a:ln>
            </p:spPr>
          </p:cxnSp>
          <p:cxnSp>
            <p:nvCxnSpPr>
              <p:cNvPr id="234" name="直接连接符 1031"/>
              <p:cNvCxnSpPr>
                <a:cxnSpLocks noChangeShapeType="1"/>
                <a:stCxn id="255" idx="0"/>
                <a:endCxn id="259" idx="2"/>
              </p:cNvCxnSpPr>
              <p:nvPr/>
            </p:nvCxnSpPr>
            <p:spPr bwMode="auto">
              <a:xfrm flipV="1">
                <a:off x="6583882" y="2458199"/>
                <a:ext cx="557589" cy="973289"/>
              </a:xfrm>
              <a:prstGeom prst="line">
                <a:avLst/>
              </a:prstGeom>
              <a:noFill/>
              <a:ln w="12700" cmpd="sng">
                <a:solidFill>
                  <a:schemeClr val="tx1">
                    <a:alpha val="29000"/>
                  </a:schemeClr>
                </a:solidFill>
                <a:round/>
                <a:headEnd/>
                <a:tailEnd/>
              </a:ln>
            </p:spPr>
          </p:cxnSp>
          <p:cxnSp>
            <p:nvCxnSpPr>
              <p:cNvPr id="235" name="直接连接符 1031"/>
              <p:cNvCxnSpPr>
                <a:cxnSpLocks noChangeShapeType="1"/>
                <a:endCxn id="259" idx="2"/>
              </p:cNvCxnSpPr>
              <p:nvPr/>
            </p:nvCxnSpPr>
            <p:spPr bwMode="auto">
              <a:xfrm flipH="1" flipV="1">
                <a:off x="7141471" y="2458199"/>
                <a:ext cx="26147" cy="973289"/>
              </a:xfrm>
              <a:prstGeom prst="line">
                <a:avLst/>
              </a:prstGeom>
              <a:noFill/>
              <a:ln w="12700" cmpd="sng">
                <a:solidFill>
                  <a:schemeClr val="tx1">
                    <a:alpha val="29000"/>
                  </a:schemeClr>
                </a:solidFill>
                <a:round/>
                <a:headEnd/>
                <a:tailEnd/>
              </a:ln>
            </p:spPr>
          </p:cxnSp>
          <p:cxnSp>
            <p:nvCxnSpPr>
              <p:cNvPr id="236" name="直接连接符 1031"/>
              <p:cNvCxnSpPr>
                <a:cxnSpLocks noChangeShapeType="1"/>
                <a:stCxn id="254" idx="0"/>
                <a:endCxn id="259" idx="2"/>
              </p:cNvCxnSpPr>
              <p:nvPr/>
            </p:nvCxnSpPr>
            <p:spPr bwMode="auto">
              <a:xfrm flipH="1" flipV="1">
                <a:off x="7141471" y="2458199"/>
                <a:ext cx="609883" cy="973289"/>
              </a:xfrm>
              <a:prstGeom prst="line">
                <a:avLst/>
              </a:prstGeom>
              <a:noFill/>
              <a:ln w="12700" cmpd="sng">
                <a:solidFill>
                  <a:schemeClr val="tx1">
                    <a:alpha val="29000"/>
                  </a:schemeClr>
                </a:solidFill>
                <a:round/>
                <a:headEnd/>
                <a:tailEnd/>
              </a:ln>
            </p:spPr>
          </p:cxnSp>
          <p:cxnSp>
            <p:nvCxnSpPr>
              <p:cNvPr id="237" name="直接连接符 1031"/>
              <p:cNvCxnSpPr>
                <a:cxnSpLocks noChangeShapeType="1"/>
              </p:cNvCxnSpPr>
              <p:nvPr/>
            </p:nvCxnSpPr>
            <p:spPr bwMode="auto">
              <a:xfrm flipV="1">
                <a:off x="7167618" y="2448993"/>
                <a:ext cx="557985" cy="973292"/>
              </a:xfrm>
              <a:prstGeom prst="line">
                <a:avLst/>
              </a:prstGeom>
              <a:noFill/>
              <a:ln w="12700" cmpd="sng">
                <a:solidFill>
                  <a:schemeClr val="tx1">
                    <a:alpha val="29000"/>
                  </a:schemeClr>
                </a:solidFill>
                <a:round/>
                <a:headEnd/>
                <a:tailEnd/>
              </a:ln>
            </p:spPr>
          </p:cxnSp>
          <p:cxnSp>
            <p:nvCxnSpPr>
              <p:cNvPr id="238" name="直接连接符 1031"/>
              <p:cNvCxnSpPr>
                <a:cxnSpLocks noChangeShapeType="1"/>
                <a:stCxn id="254" idx="0"/>
              </p:cNvCxnSpPr>
              <p:nvPr/>
            </p:nvCxnSpPr>
            <p:spPr bwMode="auto">
              <a:xfrm flipH="1" flipV="1">
                <a:off x="7725604" y="2448993"/>
                <a:ext cx="25751" cy="982495"/>
              </a:xfrm>
              <a:prstGeom prst="line">
                <a:avLst/>
              </a:prstGeom>
              <a:noFill/>
              <a:ln w="12700" cmpd="sng">
                <a:solidFill>
                  <a:schemeClr val="tx1">
                    <a:alpha val="29000"/>
                  </a:schemeClr>
                </a:solidFill>
                <a:round/>
                <a:headEnd/>
                <a:tailEnd/>
              </a:ln>
            </p:spPr>
          </p:cxnSp>
          <p:cxnSp>
            <p:nvCxnSpPr>
              <p:cNvPr id="239" name="直接连接符 1031"/>
              <p:cNvCxnSpPr>
                <a:cxnSpLocks noChangeShapeType="1"/>
                <a:stCxn id="254" idx="0"/>
                <a:endCxn id="260" idx="2"/>
              </p:cNvCxnSpPr>
              <p:nvPr/>
            </p:nvCxnSpPr>
            <p:spPr bwMode="auto">
              <a:xfrm flipH="1" flipV="1">
                <a:off x="6557338" y="2458199"/>
                <a:ext cx="1194016" cy="973289"/>
              </a:xfrm>
              <a:prstGeom prst="line">
                <a:avLst/>
              </a:prstGeom>
              <a:noFill/>
              <a:ln w="12700" cmpd="sng">
                <a:solidFill>
                  <a:schemeClr val="tx1">
                    <a:alpha val="29000"/>
                  </a:schemeClr>
                </a:solidFill>
                <a:round/>
                <a:headEnd/>
                <a:tailEnd/>
              </a:ln>
            </p:spPr>
          </p:cxnSp>
          <p:cxnSp>
            <p:nvCxnSpPr>
              <p:cNvPr id="240" name="直接连接符 1031"/>
              <p:cNvCxnSpPr>
                <a:cxnSpLocks noChangeShapeType="1"/>
                <a:endCxn id="261" idx="2"/>
              </p:cNvCxnSpPr>
              <p:nvPr/>
            </p:nvCxnSpPr>
            <p:spPr bwMode="auto">
              <a:xfrm flipH="1" flipV="1">
                <a:off x="5973205" y="2458199"/>
                <a:ext cx="1194413" cy="973289"/>
              </a:xfrm>
              <a:prstGeom prst="line">
                <a:avLst/>
              </a:prstGeom>
              <a:noFill/>
              <a:ln w="12700" cmpd="sng">
                <a:solidFill>
                  <a:schemeClr val="tx1">
                    <a:alpha val="29000"/>
                  </a:schemeClr>
                </a:solidFill>
                <a:round/>
                <a:headEnd/>
                <a:tailEnd/>
              </a:ln>
            </p:spPr>
          </p:cxnSp>
          <p:cxnSp>
            <p:nvCxnSpPr>
              <p:cNvPr id="241" name="直接连接符 1031"/>
              <p:cNvCxnSpPr>
                <a:cxnSpLocks noChangeShapeType="1"/>
                <a:stCxn id="257" idx="0"/>
                <a:endCxn id="260" idx="2"/>
              </p:cNvCxnSpPr>
              <p:nvPr/>
            </p:nvCxnSpPr>
            <p:spPr bwMode="auto">
              <a:xfrm flipV="1">
                <a:off x="5416410" y="2458199"/>
                <a:ext cx="1140928" cy="973289"/>
              </a:xfrm>
              <a:prstGeom prst="line">
                <a:avLst/>
              </a:prstGeom>
              <a:noFill/>
              <a:ln w="12700" cmpd="sng">
                <a:solidFill>
                  <a:schemeClr val="tx1">
                    <a:alpha val="29000"/>
                  </a:schemeClr>
                </a:solidFill>
                <a:round/>
                <a:headEnd/>
                <a:tailEnd/>
              </a:ln>
            </p:spPr>
          </p:cxnSp>
          <p:cxnSp>
            <p:nvCxnSpPr>
              <p:cNvPr id="242" name="直接连接符 1031"/>
              <p:cNvCxnSpPr>
                <a:cxnSpLocks noChangeShapeType="1"/>
                <a:stCxn id="256" idx="0"/>
                <a:endCxn id="261" idx="2"/>
              </p:cNvCxnSpPr>
              <p:nvPr/>
            </p:nvCxnSpPr>
            <p:spPr bwMode="auto">
              <a:xfrm flipH="1" flipV="1">
                <a:off x="5973205" y="2458199"/>
                <a:ext cx="26941" cy="973289"/>
              </a:xfrm>
              <a:prstGeom prst="line">
                <a:avLst/>
              </a:prstGeom>
              <a:noFill/>
              <a:ln w="12700" cmpd="sng">
                <a:solidFill>
                  <a:schemeClr val="tx1">
                    <a:alpha val="29000"/>
                  </a:schemeClr>
                </a:solidFill>
                <a:round/>
                <a:headEnd/>
                <a:tailEnd/>
              </a:ln>
            </p:spPr>
          </p:cxnSp>
          <p:cxnSp>
            <p:nvCxnSpPr>
              <p:cNvPr id="243" name="直接连接符 1031"/>
              <p:cNvCxnSpPr>
                <a:cxnSpLocks noChangeShapeType="1"/>
                <a:stCxn id="255" idx="0"/>
                <a:endCxn id="260" idx="2"/>
              </p:cNvCxnSpPr>
              <p:nvPr/>
            </p:nvCxnSpPr>
            <p:spPr bwMode="auto">
              <a:xfrm flipH="1" flipV="1">
                <a:off x="6557338" y="2458199"/>
                <a:ext cx="26544" cy="973289"/>
              </a:xfrm>
              <a:prstGeom prst="line">
                <a:avLst/>
              </a:prstGeom>
              <a:noFill/>
              <a:ln w="12700" cmpd="sng">
                <a:solidFill>
                  <a:schemeClr val="tx1">
                    <a:alpha val="29000"/>
                  </a:schemeClr>
                </a:solidFill>
                <a:round/>
                <a:headEnd/>
                <a:tailEnd/>
              </a:ln>
            </p:spPr>
          </p:cxnSp>
          <p:cxnSp>
            <p:nvCxnSpPr>
              <p:cNvPr id="244" name="直接连接符 1031"/>
              <p:cNvCxnSpPr>
                <a:cxnSpLocks noChangeShapeType="1"/>
                <a:endCxn id="260" idx="2"/>
              </p:cNvCxnSpPr>
              <p:nvPr/>
            </p:nvCxnSpPr>
            <p:spPr bwMode="auto">
              <a:xfrm flipH="1" flipV="1">
                <a:off x="6557338" y="2458199"/>
                <a:ext cx="610280" cy="973289"/>
              </a:xfrm>
              <a:prstGeom prst="line">
                <a:avLst/>
              </a:prstGeom>
              <a:noFill/>
              <a:ln w="12700" cmpd="sng">
                <a:solidFill>
                  <a:schemeClr val="tx1">
                    <a:alpha val="29000"/>
                  </a:schemeClr>
                </a:solidFill>
                <a:round/>
                <a:headEnd/>
                <a:tailEnd/>
              </a:ln>
            </p:spPr>
          </p:cxnSp>
          <p:cxnSp>
            <p:nvCxnSpPr>
              <p:cNvPr id="245" name="直接连接符 1031"/>
              <p:cNvCxnSpPr>
                <a:cxnSpLocks noChangeShapeType="1"/>
                <a:stCxn id="256" idx="0"/>
              </p:cNvCxnSpPr>
              <p:nvPr/>
            </p:nvCxnSpPr>
            <p:spPr bwMode="auto">
              <a:xfrm flipV="1">
                <a:off x="6000146" y="2448993"/>
                <a:ext cx="1725458" cy="982495"/>
              </a:xfrm>
              <a:prstGeom prst="line">
                <a:avLst/>
              </a:prstGeom>
              <a:noFill/>
              <a:ln w="12700" cmpd="sng">
                <a:solidFill>
                  <a:schemeClr val="tx1">
                    <a:alpha val="29000"/>
                  </a:schemeClr>
                </a:solidFill>
                <a:round/>
                <a:headEnd/>
                <a:tailEnd/>
              </a:ln>
            </p:spPr>
          </p:cxnSp>
          <p:cxnSp>
            <p:nvCxnSpPr>
              <p:cNvPr id="246" name="直接连接符 1031"/>
              <p:cNvCxnSpPr>
                <a:cxnSpLocks noChangeShapeType="1"/>
                <a:stCxn id="257" idx="0"/>
                <a:endCxn id="259" idx="2"/>
              </p:cNvCxnSpPr>
              <p:nvPr/>
            </p:nvCxnSpPr>
            <p:spPr bwMode="auto">
              <a:xfrm flipV="1">
                <a:off x="5416410" y="2458199"/>
                <a:ext cx="1725061" cy="973289"/>
              </a:xfrm>
              <a:prstGeom prst="line">
                <a:avLst/>
              </a:prstGeom>
              <a:noFill/>
              <a:ln w="12700" cmpd="sng">
                <a:solidFill>
                  <a:schemeClr val="tx1">
                    <a:alpha val="29000"/>
                  </a:schemeClr>
                </a:solidFill>
                <a:round/>
                <a:headEnd/>
                <a:tailEnd/>
              </a:ln>
            </p:spPr>
          </p:cxnSp>
          <p:cxnSp>
            <p:nvCxnSpPr>
              <p:cNvPr id="247" name="直接连接符 1031"/>
              <p:cNvCxnSpPr>
                <a:cxnSpLocks noChangeShapeType="1"/>
                <a:stCxn id="257" idx="0"/>
              </p:cNvCxnSpPr>
              <p:nvPr/>
            </p:nvCxnSpPr>
            <p:spPr bwMode="auto">
              <a:xfrm flipV="1">
                <a:off x="5416410" y="2448993"/>
                <a:ext cx="2309193" cy="982495"/>
              </a:xfrm>
              <a:prstGeom prst="line">
                <a:avLst/>
              </a:prstGeom>
              <a:noFill/>
              <a:ln w="12700" cmpd="sng">
                <a:solidFill>
                  <a:schemeClr val="tx1">
                    <a:alpha val="29000"/>
                  </a:schemeClr>
                </a:solidFill>
                <a:round/>
                <a:headEnd/>
                <a:tailEnd/>
              </a:ln>
            </p:spPr>
          </p:cxnSp>
          <p:cxnSp>
            <p:nvCxnSpPr>
              <p:cNvPr id="248" name="直接连接符 1031"/>
              <p:cNvCxnSpPr>
                <a:cxnSpLocks noChangeShapeType="1"/>
                <a:stCxn id="256" idx="0"/>
                <a:endCxn id="259" idx="2"/>
              </p:cNvCxnSpPr>
              <p:nvPr/>
            </p:nvCxnSpPr>
            <p:spPr bwMode="auto">
              <a:xfrm flipV="1">
                <a:off x="6000146" y="2458199"/>
                <a:ext cx="1141325" cy="973289"/>
              </a:xfrm>
              <a:prstGeom prst="line">
                <a:avLst/>
              </a:prstGeom>
              <a:noFill/>
              <a:ln w="12700" cmpd="sng">
                <a:solidFill>
                  <a:schemeClr val="tx1">
                    <a:alpha val="29000"/>
                  </a:schemeClr>
                </a:solidFill>
                <a:round/>
                <a:headEnd/>
                <a:tailEnd/>
              </a:ln>
            </p:spPr>
          </p:cxnSp>
          <p:cxnSp>
            <p:nvCxnSpPr>
              <p:cNvPr id="249" name="直接连接符 1031"/>
              <p:cNvCxnSpPr>
                <a:cxnSpLocks noChangeShapeType="1"/>
                <a:stCxn id="255" idx="0"/>
                <a:endCxn id="261" idx="2"/>
              </p:cNvCxnSpPr>
              <p:nvPr/>
            </p:nvCxnSpPr>
            <p:spPr bwMode="auto">
              <a:xfrm flipH="1" flipV="1">
                <a:off x="5973205" y="2458199"/>
                <a:ext cx="610677" cy="973289"/>
              </a:xfrm>
              <a:prstGeom prst="line">
                <a:avLst/>
              </a:prstGeom>
              <a:noFill/>
              <a:ln w="12700" cmpd="sng">
                <a:solidFill>
                  <a:schemeClr val="tx1">
                    <a:alpha val="29000"/>
                  </a:schemeClr>
                </a:solidFill>
                <a:round/>
                <a:headEnd/>
                <a:tailEnd/>
              </a:ln>
            </p:spPr>
          </p:cxnSp>
          <p:cxnSp>
            <p:nvCxnSpPr>
              <p:cNvPr id="250" name="直接连接符 1031"/>
              <p:cNvCxnSpPr>
                <a:cxnSpLocks noChangeShapeType="1"/>
                <a:stCxn id="255" idx="0"/>
              </p:cNvCxnSpPr>
              <p:nvPr/>
            </p:nvCxnSpPr>
            <p:spPr bwMode="auto">
              <a:xfrm flipV="1">
                <a:off x="6583883" y="2448993"/>
                <a:ext cx="1141721" cy="982495"/>
              </a:xfrm>
              <a:prstGeom prst="line">
                <a:avLst/>
              </a:prstGeom>
              <a:noFill/>
              <a:ln w="12700" cmpd="sng">
                <a:solidFill>
                  <a:schemeClr val="tx1">
                    <a:alpha val="29000"/>
                  </a:schemeClr>
                </a:solidFill>
                <a:round/>
                <a:headEnd/>
                <a:tailEnd/>
              </a:ln>
            </p:spPr>
          </p:cxnSp>
          <p:cxnSp>
            <p:nvCxnSpPr>
              <p:cNvPr id="251" name="直接连接符 1031"/>
              <p:cNvCxnSpPr>
                <a:cxnSpLocks noChangeShapeType="1"/>
                <a:stCxn id="258" idx="0"/>
              </p:cNvCxnSpPr>
              <p:nvPr/>
            </p:nvCxnSpPr>
            <p:spPr bwMode="auto">
              <a:xfrm flipH="1" flipV="1">
                <a:off x="7725604" y="2448993"/>
                <a:ext cx="609487" cy="982495"/>
              </a:xfrm>
              <a:prstGeom prst="line">
                <a:avLst/>
              </a:prstGeom>
              <a:noFill/>
              <a:ln w="12700" cmpd="sng">
                <a:solidFill>
                  <a:schemeClr val="tx1">
                    <a:alpha val="29000"/>
                  </a:schemeClr>
                </a:solidFill>
                <a:round/>
                <a:headEnd/>
                <a:tailEnd/>
              </a:ln>
            </p:spPr>
          </p:cxnSp>
          <p:cxnSp>
            <p:nvCxnSpPr>
              <p:cNvPr id="252" name="直接连接符 251"/>
              <p:cNvCxnSpPr>
                <a:cxnSpLocks noChangeShapeType="1"/>
                <a:stCxn id="258" idx="0"/>
                <a:endCxn id="259" idx="2"/>
              </p:cNvCxnSpPr>
              <p:nvPr/>
            </p:nvCxnSpPr>
            <p:spPr bwMode="auto">
              <a:xfrm flipH="1" flipV="1">
                <a:off x="7141471" y="2458199"/>
                <a:ext cx="1193619" cy="973289"/>
              </a:xfrm>
              <a:prstGeom prst="line">
                <a:avLst/>
              </a:prstGeom>
              <a:noFill/>
              <a:ln w="12700" cmpd="sng">
                <a:solidFill>
                  <a:schemeClr val="tx1">
                    <a:alpha val="29000"/>
                  </a:schemeClr>
                </a:solidFill>
                <a:round/>
                <a:headEnd/>
                <a:tailEnd/>
              </a:ln>
            </p:spPr>
          </p:cxnSp>
          <p:cxnSp>
            <p:nvCxnSpPr>
              <p:cNvPr id="253" name="直接连接符 1031"/>
              <p:cNvCxnSpPr>
                <a:cxnSpLocks noChangeShapeType="1"/>
                <a:stCxn id="258" idx="0"/>
                <a:endCxn id="260" idx="2"/>
              </p:cNvCxnSpPr>
              <p:nvPr/>
            </p:nvCxnSpPr>
            <p:spPr bwMode="auto">
              <a:xfrm flipH="1" flipV="1">
                <a:off x="6557338" y="2458199"/>
                <a:ext cx="1777752" cy="973289"/>
              </a:xfrm>
              <a:prstGeom prst="line">
                <a:avLst/>
              </a:prstGeom>
              <a:noFill/>
              <a:ln w="12700" cmpd="sng">
                <a:solidFill>
                  <a:schemeClr val="tx1">
                    <a:alpha val="29000"/>
                  </a:schemeClr>
                </a:solidFill>
                <a:round/>
                <a:headEnd/>
                <a:tailEnd/>
              </a:ln>
            </p:spPr>
          </p:cxnSp>
          <p:sp>
            <p:nvSpPr>
              <p:cNvPr id="254" name="矩形 253"/>
              <p:cNvSpPr/>
              <p:nvPr/>
            </p:nvSpPr>
            <p:spPr>
              <a:xfrm>
                <a:off x="7512303" y="3431488"/>
                <a:ext cx="478102" cy="29986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tLang="zh-CN" sz="1867" dirty="0">
                  <a:solidFill>
                    <a:srgbClr val="FFFFFF"/>
                  </a:solidFill>
                  <a:latin typeface="微软雅黑" panose="020B0503020204020204" pitchFamily="34" charset="-122"/>
                  <a:ea typeface="微软雅黑" panose="020B0503020204020204" pitchFamily="34" charset="-122"/>
                </a:endParaRPr>
              </a:p>
            </p:txBody>
          </p:sp>
          <p:sp>
            <p:nvSpPr>
              <p:cNvPr id="255" name="矩形 254"/>
              <p:cNvSpPr/>
              <p:nvPr/>
            </p:nvSpPr>
            <p:spPr>
              <a:xfrm>
                <a:off x="6344831" y="3431488"/>
                <a:ext cx="478102" cy="29986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tLang="zh-CN" sz="1867" dirty="0">
                  <a:solidFill>
                    <a:srgbClr val="FFFFFF"/>
                  </a:solidFill>
                  <a:latin typeface="微软雅黑" panose="020B0503020204020204" pitchFamily="34" charset="-122"/>
                  <a:ea typeface="微软雅黑" panose="020B0503020204020204" pitchFamily="34" charset="-122"/>
                </a:endParaRPr>
              </a:p>
            </p:txBody>
          </p:sp>
          <p:sp>
            <p:nvSpPr>
              <p:cNvPr id="256" name="矩形 255"/>
              <p:cNvSpPr/>
              <p:nvPr/>
            </p:nvSpPr>
            <p:spPr>
              <a:xfrm>
                <a:off x="5761095" y="3431488"/>
                <a:ext cx="478102" cy="29986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tLang="zh-CN" sz="1867" dirty="0">
                  <a:solidFill>
                    <a:srgbClr val="FFFFFF"/>
                  </a:solidFill>
                  <a:latin typeface="微软雅黑" panose="020B0503020204020204" pitchFamily="34" charset="-122"/>
                  <a:ea typeface="微软雅黑" panose="020B0503020204020204" pitchFamily="34" charset="-122"/>
                </a:endParaRPr>
              </a:p>
            </p:txBody>
          </p:sp>
          <p:sp>
            <p:nvSpPr>
              <p:cNvPr id="257" name="矩形 256"/>
              <p:cNvSpPr/>
              <p:nvPr/>
            </p:nvSpPr>
            <p:spPr>
              <a:xfrm>
                <a:off x="5177359" y="3431488"/>
                <a:ext cx="478102" cy="29986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tLang="zh-CN" sz="1867" dirty="0">
                  <a:solidFill>
                    <a:srgbClr val="FFFFFF"/>
                  </a:solidFill>
                  <a:latin typeface="微软雅黑" panose="020B0503020204020204" pitchFamily="34" charset="-122"/>
                  <a:ea typeface="微软雅黑" panose="020B0503020204020204" pitchFamily="34" charset="-122"/>
                </a:endParaRPr>
              </a:p>
            </p:txBody>
          </p:sp>
          <p:sp>
            <p:nvSpPr>
              <p:cNvPr id="258" name="矩形 257"/>
              <p:cNvSpPr/>
              <p:nvPr/>
            </p:nvSpPr>
            <p:spPr>
              <a:xfrm>
                <a:off x="8096039" y="3431488"/>
                <a:ext cx="478102" cy="29986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tLang="zh-CN" sz="1867" dirty="0">
                  <a:solidFill>
                    <a:srgbClr val="FFFFFF"/>
                  </a:solidFill>
                  <a:latin typeface="微软雅黑" panose="020B0503020204020204" pitchFamily="34" charset="-122"/>
                  <a:ea typeface="微软雅黑" panose="020B0503020204020204" pitchFamily="34" charset="-122"/>
                </a:endParaRPr>
              </a:p>
            </p:txBody>
          </p:sp>
          <p:sp>
            <p:nvSpPr>
              <p:cNvPr id="259" name="矩形 258"/>
              <p:cNvSpPr/>
              <p:nvPr/>
            </p:nvSpPr>
            <p:spPr>
              <a:xfrm>
                <a:off x="6902420" y="2158332"/>
                <a:ext cx="478102" cy="29986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tLang="zh-CN" sz="1867" dirty="0">
                  <a:solidFill>
                    <a:srgbClr val="FFFFFF"/>
                  </a:solidFill>
                  <a:latin typeface="微软雅黑" panose="020B0503020204020204" pitchFamily="34" charset="-122"/>
                  <a:ea typeface="微软雅黑" panose="020B0503020204020204" pitchFamily="34" charset="-122"/>
                </a:endParaRPr>
              </a:p>
            </p:txBody>
          </p:sp>
          <p:sp>
            <p:nvSpPr>
              <p:cNvPr id="260" name="矩形 259"/>
              <p:cNvSpPr/>
              <p:nvPr/>
            </p:nvSpPr>
            <p:spPr>
              <a:xfrm>
                <a:off x="6318287" y="2158332"/>
                <a:ext cx="478102" cy="29986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tLang="zh-CN" sz="1867" dirty="0">
                  <a:solidFill>
                    <a:srgbClr val="FFFFFF"/>
                  </a:solidFill>
                  <a:latin typeface="微软雅黑" panose="020B0503020204020204" pitchFamily="34" charset="-122"/>
                  <a:ea typeface="微软雅黑" panose="020B0503020204020204" pitchFamily="34" charset="-122"/>
                </a:endParaRPr>
              </a:p>
            </p:txBody>
          </p:sp>
          <p:sp>
            <p:nvSpPr>
              <p:cNvPr id="261" name="矩形 260"/>
              <p:cNvSpPr/>
              <p:nvPr/>
            </p:nvSpPr>
            <p:spPr>
              <a:xfrm>
                <a:off x="5734154" y="2158332"/>
                <a:ext cx="478102" cy="29986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tLang="zh-CN" sz="1867" dirty="0">
                  <a:solidFill>
                    <a:srgbClr val="FFFFFF"/>
                  </a:solidFill>
                  <a:latin typeface="微软雅黑" panose="020B0503020204020204" pitchFamily="34" charset="-122"/>
                  <a:ea typeface="微软雅黑" panose="020B0503020204020204" pitchFamily="34" charset="-122"/>
                </a:endParaRPr>
              </a:p>
            </p:txBody>
          </p:sp>
        </p:grpSp>
        <p:sp>
          <p:nvSpPr>
            <p:cNvPr id="216" name="TextBox 224"/>
            <p:cNvSpPr txBox="1"/>
            <p:nvPr/>
          </p:nvSpPr>
          <p:spPr>
            <a:xfrm>
              <a:off x="1497785" y="2071834"/>
              <a:ext cx="1754899" cy="305806"/>
            </a:xfrm>
            <a:prstGeom prst="rect">
              <a:avLst/>
            </a:prstGeom>
            <a:noFill/>
          </p:spPr>
          <p:txBody>
            <a:bodyPr wrap="square" rtlCol="0">
              <a:spAutoFit/>
            </a:bodyPr>
            <a:lstStyle/>
            <a:p>
              <a:pPr algn="ctr"/>
              <a:r>
                <a:rPr lang="en-US" altLang="zh-CN" sz="1600" b="1" dirty="0" smtClean="0">
                  <a:solidFill>
                    <a:srgbClr val="C00000"/>
                  </a:solidFill>
                  <a:latin typeface="微软雅黑" panose="020B0503020204020204" pitchFamily="34" charset="-122"/>
                  <a:ea typeface="微软雅黑" panose="020B0503020204020204" pitchFamily="34" charset="-122"/>
                </a:rPr>
                <a:t>DCN fabric</a:t>
              </a:r>
              <a:endParaRPr lang="en-US" altLang="zh-CN" sz="1600" b="1" dirty="0">
                <a:solidFill>
                  <a:srgbClr val="C00000"/>
                </a:solidFill>
                <a:latin typeface="微软雅黑" panose="020B0503020204020204" pitchFamily="34" charset="-122"/>
                <a:ea typeface="微软雅黑" panose="020B0503020204020204" pitchFamily="34" charset="-122"/>
              </a:endParaRPr>
            </a:p>
          </p:txBody>
        </p:sp>
        <p:sp>
          <p:nvSpPr>
            <p:cNvPr id="217" name="圆角矩形 216"/>
            <p:cNvSpPr/>
            <p:nvPr/>
          </p:nvSpPr>
          <p:spPr bwMode="auto">
            <a:xfrm>
              <a:off x="300261" y="863601"/>
              <a:ext cx="4117178" cy="2216395"/>
            </a:xfrm>
            <a:prstGeom prst="roundRect">
              <a:avLst>
                <a:gd name="adj" fmla="val 3517"/>
              </a:avLst>
            </a:prstGeom>
            <a:noFill/>
            <a:ln>
              <a:solidFill>
                <a:schemeClr val="tx1">
                  <a:lumMod val="50000"/>
                  <a:lumOff val="5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txBody>
            <a:bodyPr vert="horz" wrap="square" lIns="121916" tIns="60959" rIns="121916" bIns="60959" numCol="1" rtlCol="0" anchor="t" anchorCtr="0" compatLnSpc="1">
              <a:prstTxWarp prst="textNoShape">
                <a:avLst/>
              </a:prstTxWarp>
            </a:bodyPr>
            <a:lstStyle/>
            <a:p>
              <a:pPr>
                <a:buClr>
                  <a:srgbClr val="CC9900"/>
                </a:buClr>
                <a:buFont typeface="Wingdings" pitchFamily="2" charset="2"/>
                <a:buChar char="n"/>
              </a:pPr>
              <a:endParaRPr lang="en-US" altLang="zh-CN" sz="1867" dirty="0">
                <a:solidFill>
                  <a:srgbClr val="000000"/>
                </a:solidFill>
                <a:latin typeface="微软雅黑" panose="020B0503020204020204" pitchFamily="34" charset="-122"/>
                <a:ea typeface="微软雅黑" panose="020B0503020204020204" pitchFamily="34" charset="-122"/>
              </a:endParaRPr>
            </a:p>
          </p:txBody>
        </p:sp>
        <p:sp>
          <p:nvSpPr>
            <p:cNvPr id="218" name="TextBox 226"/>
            <p:cNvSpPr txBox="1"/>
            <p:nvPr/>
          </p:nvSpPr>
          <p:spPr>
            <a:xfrm>
              <a:off x="406498" y="2623040"/>
              <a:ext cx="807868" cy="305806"/>
            </a:xfrm>
            <a:prstGeom prst="rect">
              <a:avLst/>
            </a:prstGeom>
            <a:noFill/>
          </p:spPr>
          <p:txBody>
            <a:bodyPr wrap="square" rtlCol="0">
              <a:spAutoFit/>
            </a:bodyPr>
            <a:lstStyle/>
            <a:p>
              <a:r>
                <a:rPr lang="en-US" altLang="zh-CN" sz="1600" b="1" dirty="0" smtClean="0">
                  <a:solidFill>
                    <a:srgbClr val="000000"/>
                  </a:solidFill>
                  <a:latin typeface="微软雅黑" panose="020B0503020204020204" pitchFamily="34" charset="-122"/>
                  <a:ea typeface="微软雅黑" panose="020B0503020204020204" pitchFamily="34" charset="-122"/>
                </a:rPr>
                <a:t>Leaf</a:t>
              </a:r>
              <a:endParaRPr lang="en-US" altLang="zh-CN" sz="1600" b="1" dirty="0">
                <a:solidFill>
                  <a:srgbClr val="000000"/>
                </a:solidFill>
                <a:latin typeface="微软雅黑" panose="020B0503020204020204" pitchFamily="34" charset="-122"/>
                <a:ea typeface="微软雅黑" panose="020B0503020204020204" pitchFamily="34" charset="-122"/>
              </a:endParaRPr>
            </a:p>
          </p:txBody>
        </p:sp>
        <p:sp>
          <p:nvSpPr>
            <p:cNvPr id="219" name="TextBox 227"/>
            <p:cNvSpPr txBox="1"/>
            <p:nvPr/>
          </p:nvSpPr>
          <p:spPr>
            <a:xfrm>
              <a:off x="405506" y="1417973"/>
              <a:ext cx="759734" cy="305806"/>
            </a:xfrm>
            <a:prstGeom prst="rect">
              <a:avLst/>
            </a:prstGeom>
            <a:noFill/>
          </p:spPr>
          <p:txBody>
            <a:bodyPr wrap="square" rtlCol="0">
              <a:spAutoFit/>
            </a:bodyPr>
            <a:lstStyle/>
            <a:p>
              <a:r>
                <a:rPr lang="en-US" altLang="zh-CN" sz="1600" b="1" dirty="0" smtClean="0">
                  <a:solidFill>
                    <a:srgbClr val="000000"/>
                  </a:solidFill>
                  <a:latin typeface="微软雅黑" panose="020B0503020204020204" pitchFamily="34" charset="-122"/>
                  <a:ea typeface="微软雅黑" panose="020B0503020204020204" pitchFamily="34" charset="-122"/>
                </a:rPr>
                <a:t>Spine</a:t>
              </a:r>
              <a:endParaRPr lang="en-US" altLang="zh-CN" sz="1600" b="1" dirty="0">
                <a:solidFill>
                  <a:srgbClr val="000000"/>
                </a:solidFill>
                <a:latin typeface="微软雅黑" panose="020B0503020204020204" pitchFamily="34" charset="-122"/>
                <a:ea typeface="微软雅黑" panose="020B0503020204020204" pitchFamily="34" charset="-122"/>
              </a:endParaRPr>
            </a:p>
          </p:txBody>
        </p:sp>
        <p:grpSp>
          <p:nvGrpSpPr>
            <p:cNvPr id="18" name="组合 387"/>
            <p:cNvGrpSpPr/>
            <p:nvPr/>
          </p:nvGrpSpPr>
          <p:grpSpPr>
            <a:xfrm>
              <a:off x="1462311" y="1370451"/>
              <a:ext cx="318770" cy="479898"/>
              <a:chOff x="4622166" y="3061494"/>
              <a:chExt cx="489584" cy="615667"/>
            </a:xfrm>
          </p:grpSpPr>
          <p:grpSp>
            <p:nvGrpSpPr>
              <p:cNvPr id="19" name="组合 376"/>
              <p:cNvGrpSpPr/>
              <p:nvPr/>
            </p:nvGrpSpPr>
            <p:grpSpPr>
              <a:xfrm>
                <a:off x="4622166" y="3467093"/>
                <a:ext cx="489584" cy="210060"/>
                <a:chOff x="3298897" y="4095287"/>
                <a:chExt cx="1257750" cy="591162"/>
              </a:xfrm>
            </p:grpSpPr>
            <p:sp>
              <p:nvSpPr>
                <p:cNvPr id="230" name="Freeform 13"/>
                <p:cNvSpPr>
                  <a:spLocks noEditPoints="1"/>
                </p:cNvSpPr>
                <p:nvPr/>
              </p:nvSpPr>
              <p:spPr bwMode="auto">
                <a:xfrm>
                  <a:off x="3298897" y="40952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chemeClr val="tx1">
                    <a:lumMod val="50000"/>
                    <a:lumOff val="50000"/>
                  </a:schemeClr>
                </a:solidFill>
                <a:ln w="9525">
                  <a:noFill/>
                  <a:round/>
                  <a:headEnd/>
                  <a:tailEnd/>
                </a:ln>
              </p:spPr>
              <p:txBody>
                <a:bodyPr vert="horz" wrap="square" lIns="121916" tIns="60959" rIns="121916" bIns="60959" numCol="1" anchor="t" anchorCtr="0" compatLnSpc="1">
                  <a:prstTxWarp prst="textNoShape">
                    <a:avLst/>
                  </a:prstTxWarp>
                </a:bodyPr>
                <a:lstStyle/>
                <a:p>
                  <a:endParaRPr lang="en-US" altLang="zh-CN" sz="1867"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231" name="Freeform 13"/>
                <p:cNvSpPr>
                  <a:spLocks noEditPoints="1"/>
                </p:cNvSpPr>
                <p:nvPr/>
              </p:nvSpPr>
              <p:spPr bwMode="auto">
                <a:xfrm>
                  <a:off x="3298897" y="43873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chemeClr val="tx1">
                    <a:lumMod val="50000"/>
                    <a:lumOff val="50000"/>
                  </a:schemeClr>
                </a:solidFill>
                <a:ln w="9525">
                  <a:noFill/>
                  <a:round/>
                  <a:headEnd/>
                  <a:tailEnd/>
                </a:ln>
              </p:spPr>
              <p:txBody>
                <a:bodyPr vert="horz" wrap="square" lIns="121916" tIns="60959" rIns="121916" bIns="60959" numCol="1" anchor="t" anchorCtr="0" compatLnSpc="1">
                  <a:prstTxWarp prst="textNoShape">
                    <a:avLst/>
                  </a:prstTxWarp>
                </a:bodyPr>
                <a:lstStyle/>
                <a:p>
                  <a:endParaRPr lang="en-US" altLang="zh-CN" sz="1867" dirty="0">
                    <a:solidFill>
                      <a:srgbClr val="000000"/>
                    </a:solidFill>
                    <a:latin typeface="微软雅黑" panose="020B0503020204020204" pitchFamily="34" charset="-122"/>
                    <a:ea typeface="微软雅黑" panose="020B0503020204020204" pitchFamily="34" charset="-122"/>
                    <a:cs typeface="Arial" pitchFamily="34" charset="0"/>
                  </a:endParaRPr>
                </a:p>
              </p:txBody>
            </p:sp>
          </p:grpSp>
          <p:grpSp>
            <p:nvGrpSpPr>
              <p:cNvPr id="20" name="组合 379"/>
              <p:cNvGrpSpPr/>
              <p:nvPr/>
            </p:nvGrpSpPr>
            <p:grpSpPr>
              <a:xfrm>
                <a:off x="4622166" y="3263893"/>
                <a:ext cx="489584" cy="210060"/>
                <a:chOff x="3298897" y="4095287"/>
                <a:chExt cx="1257750" cy="591162"/>
              </a:xfrm>
            </p:grpSpPr>
            <p:sp>
              <p:nvSpPr>
                <p:cNvPr id="228" name="Freeform 13"/>
                <p:cNvSpPr>
                  <a:spLocks noEditPoints="1"/>
                </p:cNvSpPr>
                <p:nvPr/>
              </p:nvSpPr>
              <p:spPr bwMode="auto">
                <a:xfrm>
                  <a:off x="3298897" y="40952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chemeClr val="tx1">
                    <a:lumMod val="50000"/>
                    <a:lumOff val="50000"/>
                  </a:schemeClr>
                </a:solidFill>
                <a:ln w="9525">
                  <a:noFill/>
                  <a:round/>
                  <a:headEnd/>
                  <a:tailEnd/>
                </a:ln>
              </p:spPr>
              <p:txBody>
                <a:bodyPr vert="horz" wrap="square" lIns="121916" tIns="60959" rIns="121916" bIns="60959" numCol="1" anchor="t" anchorCtr="0" compatLnSpc="1">
                  <a:prstTxWarp prst="textNoShape">
                    <a:avLst/>
                  </a:prstTxWarp>
                </a:bodyPr>
                <a:lstStyle/>
                <a:p>
                  <a:endParaRPr lang="en-US" altLang="zh-CN" sz="1867"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229" name="Freeform 13"/>
                <p:cNvSpPr>
                  <a:spLocks noEditPoints="1"/>
                </p:cNvSpPr>
                <p:nvPr/>
              </p:nvSpPr>
              <p:spPr bwMode="auto">
                <a:xfrm>
                  <a:off x="3298897" y="43873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chemeClr val="tx1">
                    <a:lumMod val="50000"/>
                    <a:lumOff val="50000"/>
                  </a:schemeClr>
                </a:solidFill>
                <a:ln w="9525">
                  <a:noFill/>
                  <a:round/>
                  <a:headEnd/>
                  <a:tailEnd/>
                </a:ln>
              </p:spPr>
              <p:txBody>
                <a:bodyPr vert="horz" wrap="square" lIns="121916" tIns="60959" rIns="121916" bIns="60959" numCol="1" anchor="t" anchorCtr="0" compatLnSpc="1">
                  <a:prstTxWarp prst="textNoShape">
                    <a:avLst/>
                  </a:prstTxWarp>
                </a:bodyPr>
                <a:lstStyle/>
                <a:p>
                  <a:endParaRPr lang="en-US" altLang="zh-CN" sz="1867" dirty="0">
                    <a:solidFill>
                      <a:srgbClr val="000000"/>
                    </a:solidFill>
                    <a:latin typeface="微软雅黑" panose="020B0503020204020204" pitchFamily="34" charset="-122"/>
                    <a:ea typeface="微软雅黑" panose="020B0503020204020204" pitchFamily="34" charset="-122"/>
                    <a:cs typeface="Arial" pitchFamily="34" charset="0"/>
                  </a:endParaRPr>
                </a:p>
              </p:txBody>
            </p:sp>
          </p:grpSp>
          <p:grpSp>
            <p:nvGrpSpPr>
              <p:cNvPr id="21" name="组合 388"/>
              <p:cNvGrpSpPr/>
              <p:nvPr/>
            </p:nvGrpSpPr>
            <p:grpSpPr>
              <a:xfrm>
                <a:off x="4622166" y="3061487"/>
                <a:ext cx="489584" cy="210060"/>
                <a:chOff x="3298897" y="4095287"/>
                <a:chExt cx="1257750" cy="591162"/>
              </a:xfrm>
            </p:grpSpPr>
            <p:sp>
              <p:nvSpPr>
                <p:cNvPr id="226" name="Freeform 13"/>
                <p:cNvSpPr>
                  <a:spLocks noEditPoints="1"/>
                </p:cNvSpPr>
                <p:nvPr/>
              </p:nvSpPr>
              <p:spPr bwMode="auto">
                <a:xfrm>
                  <a:off x="3298897" y="40952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chemeClr val="tx1">
                    <a:lumMod val="50000"/>
                    <a:lumOff val="50000"/>
                  </a:schemeClr>
                </a:solidFill>
                <a:ln w="9525">
                  <a:noFill/>
                  <a:round/>
                  <a:headEnd/>
                  <a:tailEnd/>
                </a:ln>
              </p:spPr>
              <p:txBody>
                <a:bodyPr vert="horz" wrap="square" lIns="121916" tIns="60959" rIns="121916" bIns="60959" numCol="1" anchor="t" anchorCtr="0" compatLnSpc="1">
                  <a:prstTxWarp prst="textNoShape">
                    <a:avLst/>
                  </a:prstTxWarp>
                </a:bodyPr>
                <a:lstStyle/>
                <a:p>
                  <a:endParaRPr lang="en-US" altLang="zh-CN" sz="1867"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227" name="Freeform 13"/>
                <p:cNvSpPr>
                  <a:spLocks noEditPoints="1"/>
                </p:cNvSpPr>
                <p:nvPr/>
              </p:nvSpPr>
              <p:spPr bwMode="auto">
                <a:xfrm>
                  <a:off x="3298897" y="43873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chemeClr val="tx1">
                    <a:lumMod val="50000"/>
                    <a:lumOff val="50000"/>
                  </a:schemeClr>
                </a:solidFill>
                <a:ln w="9525">
                  <a:noFill/>
                  <a:round/>
                  <a:headEnd/>
                  <a:tailEnd/>
                </a:ln>
              </p:spPr>
              <p:txBody>
                <a:bodyPr vert="horz" wrap="square" lIns="121916" tIns="60959" rIns="121916" bIns="60959" numCol="1" anchor="t" anchorCtr="0" compatLnSpc="1">
                  <a:prstTxWarp prst="textNoShape">
                    <a:avLst/>
                  </a:prstTxWarp>
                </a:bodyPr>
                <a:lstStyle/>
                <a:p>
                  <a:endParaRPr lang="en-US" altLang="zh-CN" sz="1867" dirty="0">
                    <a:solidFill>
                      <a:srgbClr val="000000"/>
                    </a:solidFill>
                    <a:latin typeface="微软雅黑" panose="020B0503020204020204" pitchFamily="34" charset="-122"/>
                    <a:ea typeface="微软雅黑" panose="020B0503020204020204" pitchFamily="34" charset="-122"/>
                    <a:cs typeface="Arial" pitchFamily="34" charset="0"/>
                  </a:endParaRPr>
                </a:p>
              </p:txBody>
            </p:sp>
          </p:grpSp>
        </p:grpSp>
        <p:sp>
          <p:nvSpPr>
            <p:cNvPr id="221" name="Freeform 13"/>
            <p:cNvSpPr>
              <a:spLocks noChangeAspect="1" noEditPoints="1"/>
            </p:cNvSpPr>
            <p:nvPr/>
          </p:nvSpPr>
          <p:spPr bwMode="auto">
            <a:xfrm>
              <a:off x="3838575" y="2790214"/>
              <a:ext cx="463297" cy="126317"/>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chemeClr val="tx1">
                <a:lumMod val="50000"/>
                <a:lumOff val="50000"/>
              </a:schemeClr>
            </a:solidFill>
            <a:ln w="9525">
              <a:noFill/>
              <a:round/>
              <a:headEnd/>
              <a:tailEnd/>
            </a:ln>
          </p:spPr>
          <p:txBody>
            <a:bodyPr vert="horz" wrap="square" lIns="121916" tIns="60959" rIns="121916" bIns="60959" numCol="1" anchor="t" anchorCtr="0" compatLnSpc="1">
              <a:prstTxWarp prst="textNoShape">
                <a:avLst/>
              </a:prstTxWarp>
            </a:bodyPr>
            <a:lstStyle/>
            <a:p>
              <a:endParaRPr lang="en-US" altLang="zh-CN" sz="1867"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222" name="TextBox 257"/>
            <p:cNvSpPr txBox="1"/>
            <p:nvPr/>
          </p:nvSpPr>
          <p:spPr>
            <a:xfrm>
              <a:off x="1626728" y="862000"/>
              <a:ext cx="1754899" cy="305806"/>
            </a:xfrm>
            <a:prstGeom prst="rect">
              <a:avLst/>
            </a:prstGeom>
            <a:noFill/>
          </p:spPr>
          <p:txBody>
            <a:bodyPr wrap="square" rtlCol="0">
              <a:spAutoFit/>
            </a:bodyPr>
            <a:lstStyle/>
            <a:p>
              <a:pPr algn="ctr"/>
              <a:r>
                <a:rPr lang="en-US" altLang="zh-CN" sz="1600" b="1" dirty="0" smtClean="0">
                  <a:solidFill>
                    <a:srgbClr val="C00000"/>
                  </a:solidFill>
                  <a:latin typeface="微软雅黑" panose="020B0503020204020204" pitchFamily="34" charset="-122"/>
                  <a:ea typeface="微软雅黑" panose="020B0503020204020204" pitchFamily="34" charset="-122"/>
                </a:rPr>
                <a:t>Two-tier fat tree</a:t>
              </a:r>
              <a:endParaRPr lang="en-US" altLang="zh-CN" sz="1600" b="1" dirty="0">
                <a:solidFill>
                  <a:srgbClr val="C00000"/>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8174045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en-US" altLang="zh-CN" dirty="0" smtClean="0">
                <a:solidFill>
                  <a:schemeClr val="bg1">
                    <a:lumMod val="50000"/>
                  </a:schemeClr>
                </a:solidFill>
                <a:latin typeface="微软雅黑" panose="020B0503020204020204" pitchFamily="34" charset="-122"/>
                <a:ea typeface="微软雅黑" panose="020B0503020204020204" pitchFamily="34" charset="-122"/>
              </a:rPr>
              <a:t>DC Development Course</a:t>
            </a:r>
          </a:p>
          <a:p>
            <a:r>
              <a:rPr lang="en-US" altLang="zh-CN" dirty="0" smtClean="0">
                <a:solidFill>
                  <a:schemeClr val="bg1">
                    <a:lumMod val="50000"/>
                  </a:schemeClr>
                </a:solidFill>
                <a:latin typeface="微软雅黑" panose="020B0503020204020204" pitchFamily="34" charset="-122"/>
                <a:ea typeface="微软雅黑" panose="020B0503020204020204" pitchFamily="34" charset="-122"/>
              </a:rPr>
              <a:t>Basic Modules of a DC</a:t>
            </a:r>
          </a:p>
          <a:p>
            <a:r>
              <a:rPr lang="en-US" altLang="zh-CN" b="1" dirty="0" smtClean="0">
                <a:latin typeface="微软雅黑" panose="020B0503020204020204" pitchFamily="34" charset="-122"/>
                <a:ea typeface="微软雅黑" panose="020B0503020204020204" pitchFamily="34" charset="-122"/>
              </a:rPr>
              <a:t>Evolution Trends of Cloud DCs</a:t>
            </a:r>
          </a:p>
          <a:p>
            <a:pPr lvl="1">
              <a:buSzPct val="60000"/>
              <a:buFont typeface="Wingdings" panose="05000000000000000000" pitchFamily="2" charset="2"/>
              <a:buChar char="n"/>
            </a:pPr>
            <a:r>
              <a:rPr lang="en-US" altLang="zh-CN" dirty="0" smtClean="0">
                <a:latin typeface="微软雅黑" panose="020B0503020204020204" pitchFamily="34" charset="-122"/>
                <a:ea typeface="微软雅黑" panose="020B0503020204020204" pitchFamily="34" charset="-122"/>
              </a:rPr>
              <a:t>Transformation Trends</a:t>
            </a:r>
          </a:p>
          <a:p>
            <a:pPr lvl="1"/>
            <a:r>
              <a:rPr lang="en-US" altLang="zh-CN" dirty="0" smtClean="0">
                <a:solidFill>
                  <a:schemeClr val="bg1">
                    <a:lumMod val="50000"/>
                  </a:schemeClr>
                </a:solidFill>
                <a:latin typeface="微软雅黑" panose="020B0503020204020204" pitchFamily="34" charset="-122"/>
                <a:ea typeface="微软雅黑" panose="020B0503020204020204" pitchFamily="34" charset="-122"/>
              </a:rPr>
              <a:t>Huawei Cloud DCs</a:t>
            </a:r>
          </a:p>
          <a:p>
            <a:endParaRPr lang="en-US" altLang="zh-CN"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785537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占位符 70"/>
          <p:cNvSpPr>
            <a:spLocks noGrp="1"/>
          </p:cNvSpPr>
          <p:nvPr>
            <p:ph type="body" sz="quarter" idx="12"/>
          </p:nvPr>
        </p:nvSpPr>
        <p:spPr>
          <a:xfrm>
            <a:off x="1595500" y="410400"/>
            <a:ext cx="10596500" cy="1024280"/>
          </a:xfrm>
        </p:spPr>
        <p:txBody>
          <a:bodyPr/>
          <a:lstStyle/>
          <a:p>
            <a:r>
              <a:rPr lang="en-US" altLang="zh-CN" sz="3000" dirty="0" smtClean="0"/>
              <a:t>IT Transformation on the Top of Enterprises' Agenda</a:t>
            </a:r>
            <a:endParaRPr lang="zh-CN" altLang="en-US" sz="3000" dirty="0"/>
          </a:p>
        </p:txBody>
      </p:sp>
      <p:grpSp>
        <p:nvGrpSpPr>
          <p:cNvPr id="3" name="组合 2"/>
          <p:cNvGrpSpPr/>
          <p:nvPr/>
        </p:nvGrpSpPr>
        <p:grpSpPr>
          <a:xfrm>
            <a:off x="1181454" y="1233488"/>
            <a:ext cx="9829091" cy="5175019"/>
            <a:chOff x="1325773" y="800734"/>
            <a:chExt cx="9601181" cy="5850355"/>
          </a:xfrm>
        </p:grpSpPr>
        <p:sp>
          <p:nvSpPr>
            <p:cNvPr id="291" name="圆角矩形 290"/>
            <p:cNvSpPr/>
            <p:nvPr/>
          </p:nvSpPr>
          <p:spPr>
            <a:xfrm>
              <a:off x="1325773" y="800734"/>
              <a:ext cx="9601181" cy="5460585"/>
            </a:xfrm>
            <a:prstGeom prst="roundRect">
              <a:avLst>
                <a:gd name="adj" fmla="val 3859"/>
              </a:avLst>
            </a:prstGeom>
            <a:solidFill>
              <a:srgbClr val="4F81BD">
                <a:alpha val="12000"/>
              </a:srgbClr>
            </a:solidFill>
            <a:ln w="25400" cap="flat" cmpd="sng" algn="ctr">
              <a:noFill/>
              <a:prstDash val="solid"/>
            </a:ln>
            <a:effectLst/>
          </p:spPr>
          <p:txBody>
            <a:bodyPr wrap="square" lIns="36000" tIns="36000" rIns="36000" bIns="36000" rtlCol="0" anchor="ctr">
              <a:noAutofit/>
            </a:bodyPr>
            <a:lstStyle/>
            <a:p>
              <a:pPr algn="ctr" defTabSz="914004">
                <a:defRPr/>
              </a:pPr>
              <a:endParaRPr lang="en-US" altLang="zh-CN" sz="1400" kern="0" dirty="0">
                <a:solidFill>
                  <a:prstClr val="white"/>
                </a:solidFill>
                <a:latin typeface="微软雅黑" panose="020B0503020204020204" pitchFamily="34" charset="-122"/>
                <a:ea typeface="微软雅黑" panose="020B0503020204020204" pitchFamily="34" charset="-122"/>
              </a:endParaRPr>
            </a:p>
          </p:txBody>
        </p:sp>
        <p:sp>
          <p:nvSpPr>
            <p:cNvPr id="4" name="文本框 252"/>
            <p:cNvSpPr txBox="1"/>
            <p:nvPr/>
          </p:nvSpPr>
          <p:spPr>
            <a:xfrm>
              <a:off x="2763336" y="6268354"/>
              <a:ext cx="7263400" cy="382735"/>
            </a:xfrm>
            <a:prstGeom prst="rect">
              <a:avLst/>
            </a:prstGeom>
            <a:noFill/>
          </p:spPr>
          <p:txBody>
            <a:bodyPr wrap="square" lIns="36000" tIns="36000" rIns="36000" bIns="36000" rtlCol="0" anchor="ctr">
              <a:noAutofit/>
            </a:bodyPr>
            <a:lstStyle/>
            <a:p>
              <a:pPr algn="ctr"/>
              <a:r>
                <a:rPr lang="en-US" altLang="zh-CN" sz="1600" b="1" dirty="0" smtClean="0">
                  <a:solidFill>
                    <a:srgbClr val="F99E1A"/>
                  </a:solidFill>
                  <a:latin typeface="微软雅黑" panose="020B0503020204020204" pitchFamily="34" charset="-122"/>
                  <a:ea typeface="微软雅黑" panose="020B0503020204020204" pitchFamily="34" charset="-122"/>
                  <a:cs typeface="Arial" panose="020B0604020202020204" pitchFamily="34" charset="0"/>
                </a:rPr>
                <a:t>Non-unified deployments create information islands</a:t>
              </a:r>
              <a:endParaRPr lang="en-US" altLang="zh-CN" sz="1600" b="1" dirty="0">
                <a:solidFill>
                  <a:srgbClr val="F99E1A"/>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5" name="组合 333"/>
            <p:cNvGrpSpPr>
              <a:grpSpLocks noChangeAspect="1"/>
            </p:cNvGrpSpPr>
            <p:nvPr/>
          </p:nvGrpSpPr>
          <p:grpSpPr>
            <a:xfrm>
              <a:off x="1576808" y="937125"/>
              <a:ext cx="9230997" cy="5223143"/>
              <a:chOff x="530721" y="1805977"/>
              <a:chExt cx="5651894" cy="3197991"/>
            </a:xfrm>
          </p:grpSpPr>
          <p:cxnSp>
            <p:nvCxnSpPr>
              <p:cNvPr id="6" name="直接连接符 334"/>
              <p:cNvCxnSpPr/>
              <p:nvPr/>
            </p:nvCxnSpPr>
            <p:spPr bwMode="auto">
              <a:xfrm>
                <a:off x="2124290" y="2159968"/>
                <a:ext cx="0" cy="2844000"/>
              </a:xfrm>
              <a:prstGeom prst="line">
                <a:avLst/>
              </a:prstGeom>
              <a:noFill/>
              <a:ln w="28575" cap="flat" cmpd="sng" algn="ctr">
                <a:solidFill>
                  <a:srgbClr val="00B050"/>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直接连接符 335"/>
              <p:cNvCxnSpPr/>
              <p:nvPr/>
            </p:nvCxnSpPr>
            <p:spPr bwMode="auto">
              <a:xfrm>
                <a:off x="2646298" y="2159967"/>
                <a:ext cx="0" cy="2844000"/>
              </a:xfrm>
              <a:prstGeom prst="line">
                <a:avLst/>
              </a:prstGeom>
              <a:noFill/>
              <a:ln w="28575" cap="flat" cmpd="sng" algn="ctr">
                <a:solidFill>
                  <a:srgbClr val="00B050"/>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直接连接符 336"/>
              <p:cNvCxnSpPr/>
              <p:nvPr/>
            </p:nvCxnSpPr>
            <p:spPr bwMode="auto">
              <a:xfrm>
                <a:off x="3179244" y="2159968"/>
                <a:ext cx="0" cy="2844000"/>
              </a:xfrm>
              <a:prstGeom prst="line">
                <a:avLst/>
              </a:prstGeom>
              <a:noFill/>
              <a:ln w="28575" cap="flat" cmpd="sng" algn="ctr">
                <a:solidFill>
                  <a:srgbClr val="00B050"/>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直接连接符 337"/>
              <p:cNvCxnSpPr/>
              <p:nvPr/>
            </p:nvCxnSpPr>
            <p:spPr bwMode="auto">
              <a:xfrm>
                <a:off x="3712191" y="2159968"/>
                <a:ext cx="0" cy="2844000"/>
              </a:xfrm>
              <a:prstGeom prst="line">
                <a:avLst/>
              </a:prstGeom>
              <a:noFill/>
              <a:ln w="28575" cap="flat" cmpd="sng" algn="ctr">
                <a:solidFill>
                  <a:srgbClr val="00B050"/>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直接连接符 338"/>
              <p:cNvCxnSpPr/>
              <p:nvPr/>
            </p:nvCxnSpPr>
            <p:spPr bwMode="auto">
              <a:xfrm>
                <a:off x="4245138" y="2159968"/>
                <a:ext cx="0" cy="2844000"/>
              </a:xfrm>
              <a:prstGeom prst="line">
                <a:avLst/>
              </a:prstGeom>
              <a:noFill/>
              <a:ln w="28575" cap="flat" cmpd="sng" algn="ctr">
                <a:solidFill>
                  <a:srgbClr val="00B050"/>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直接连接符 339"/>
              <p:cNvCxnSpPr/>
              <p:nvPr/>
            </p:nvCxnSpPr>
            <p:spPr bwMode="auto">
              <a:xfrm>
                <a:off x="4778085" y="2159968"/>
                <a:ext cx="0" cy="2844000"/>
              </a:xfrm>
              <a:prstGeom prst="line">
                <a:avLst/>
              </a:prstGeom>
              <a:noFill/>
              <a:ln w="28575" cap="flat" cmpd="sng" algn="ctr">
                <a:solidFill>
                  <a:srgbClr val="00B050"/>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直接连接符 340"/>
              <p:cNvCxnSpPr/>
              <p:nvPr/>
            </p:nvCxnSpPr>
            <p:spPr bwMode="auto">
              <a:xfrm>
                <a:off x="5311032" y="2159968"/>
                <a:ext cx="0" cy="2844000"/>
              </a:xfrm>
              <a:prstGeom prst="line">
                <a:avLst/>
              </a:prstGeom>
              <a:noFill/>
              <a:ln w="28575" cap="flat" cmpd="sng" algn="ctr">
                <a:solidFill>
                  <a:srgbClr val="00B050"/>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直接连接符 341"/>
              <p:cNvCxnSpPr/>
              <p:nvPr/>
            </p:nvCxnSpPr>
            <p:spPr bwMode="auto">
              <a:xfrm>
                <a:off x="5843979" y="2159968"/>
                <a:ext cx="0" cy="2844000"/>
              </a:xfrm>
              <a:prstGeom prst="line">
                <a:avLst/>
              </a:prstGeom>
              <a:noFill/>
              <a:ln w="28575" cap="flat" cmpd="sng" algn="ctr">
                <a:solidFill>
                  <a:srgbClr val="00B050"/>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椭圆 342"/>
              <p:cNvSpPr/>
              <p:nvPr/>
            </p:nvSpPr>
            <p:spPr>
              <a:xfrm>
                <a:off x="1977692" y="2960069"/>
                <a:ext cx="271317" cy="271319"/>
              </a:xfrm>
              <a:prstGeom prst="ellipse">
                <a:avLst/>
              </a:prstGeom>
              <a:solidFill>
                <a:srgbClr val="E74D69"/>
              </a:solidFill>
            </p:spPr>
            <p:txBody>
              <a:bodyPr wrap="square" lIns="36000" tIns="36000" rIns="36000" bIns="36000" rtlCol="0" anchor="ctr">
                <a:noAutofit/>
              </a:bodyPr>
              <a:lstStyle/>
              <a:p>
                <a:pPr marL="4761" algn="ctr" defTabSz="914133" fontAlgn="auto">
                  <a:spcBef>
                    <a:spcPts val="0"/>
                  </a:spcBef>
                  <a:spcAft>
                    <a:spcPts val="0"/>
                  </a:spcAft>
                  <a:defRPr/>
                </a:pPr>
                <a:endParaRPr lang="en-US" altLang="zh-CN" sz="12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5" name="椭圆 343"/>
              <p:cNvSpPr/>
              <p:nvPr/>
            </p:nvSpPr>
            <p:spPr>
              <a:xfrm>
                <a:off x="2510078" y="2960069"/>
                <a:ext cx="271317" cy="271319"/>
              </a:xfrm>
              <a:prstGeom prst="ellipse">
                <a:avLst/>
              </a:prstGeom>
              <a:solidFill>
                <a:srgbClr val="E74D69"/>
              </a:solidFill>
            </p:spPr>
            <p:txBody>
              <a:bodyPr wrap="square" lIns="36000" tIns="36000" rIns="36000" bIns="36000" rtlCol="0" anchor="ctr">
                <a:noAutofit/>
              </a:bodyPr>
              <a:lstStyle/>
              <a:p>
                <a:pPr marL="4761" algn="ctr" defTabSz="914133" fontAlgn="auto">
                  <a:spcBef>
                    <a:spcPts val="0"/>
                  </a:spcBef>
                  <a:spcAft>
                    <a:spcPts val="0"/>
                  </a:spcAft>
                  <a:defRPr/>
                </a:pPr>
                <a:endParaRPr lang="en-US" altLang="zh-CN" sz="12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6" name="椭圆 344"/>
              <p:cNvSpPr/>
              <p:nvPr/>
            </p:nvSpPr>
            <p:spPr>
              <a:xfrm>
                <a:off x="3042462" y="2960069"/>
                <a:ext cx="271317" cy="271319"/>
              </a:xfrm>
              <a:prstGeom prst="ellipse">
                <a:avLst/>
              </a:prstGeom>
              <a:solidFill>
                <a:srgbClr val="E74D69"/>
              </a:solidFill>
            </p:spPr>
            <p:txBody>
              <a:bodyPr wrap="square" lIns="36000" tIns="36000" rIns="36000" bIns="36000" rtlCol="0" anchor="ctr">
                <a:noAutofit/>
              </a:bodyPr>
              <a:lstStyle/>
              <a:p>
                <a:pPr marL="4761" algn="ctr" defTabSz="914133" fontAlgn="auto">
                  <a:spcBef>
                    <a:spcPts val="0"/>
                  </a:spcBef>
                  <a:spcAft>
                    <a:spcPts val="0"/>
                  </a:spcAft>
                  <a:defRPr/>
                </a:pPr>
                <a:endParaRPr lang="en-US" altLang="zh-CN" sz="12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7" name="椭圆 345"/>
              <p:cNvSpPr/>
              <p:nvPr/>
            </p:nvSpPr>
            <p:spPr>
              <a:xfrm>
                <a:off x="3574848" y="2960069"/>
                <a:ext cx="271317" cy="271319"/>
              </a:xfrm>
              <a:prstGeom prst="ellipse">
                <a:avLst/>
              </a:prstGeom>
              <a:solidFill>
                <a:srgbClr val="E74D69"/>
              </a:solidFill>
            </p:spPr>
            <p:txBody>
              <a:bodyPr wrap="square" lIns="36000" tIns="36000" rIns="36000" bIns="36000" rtlCol="0" anchor="ctr">
                <a:noAutofit/>
              </a:bodyPr>
              <a:lstStyle/>
              <a:p>
                <a:pPr marL="4761" algn="ctr" defTabSz="914133" fontAlgn="auto">
                  <a:spcBef>
                    <a:spcPts val="0"/>
                  </a:spcBef>
                  <a:spcAft>
                    <a:spcPts val="0"/>
                  </a:spcAft>
                  <a:defRPr/>
                </a:pPr>
                <a:endParaRPr lang="en-US" altLang="zh-CN" sz="12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8" name="椭圆 346"/>
              <p:cNvSpPr/>
              <p:nvPr/>
            </p:nvSpPr>
            <p:spPr>
              <a:xfrm>
                <a:off x="4107232" y="2960069"/>
                <a:ext cx="271317" cy="271319"/>
              </a:xfrm>
              <a:prstGeom prst="ellipse">
                <a:avLst/>
              </a:prstGeom>
              <a:solidFill>
                <a:srgbClr val="E74D69"/>
              </a:solidFill>
            </p:spPr>
            <p:txBody>
              <a:bodyPr wrap="square" lIns="36000" tIns="36000" rIns="36000" bIns="36000" rtlCol="0" anchor="ctr">
                <a:noAutofit/>
              </a:bodyPr>
              <a:lstStyle/>
              <a:p>
                <a:pPr marL="4761" algn="ctr" defTabSz="914133" fontAlgn="auto">
                  <a:spcBef>
                    <a:spcPts val="0"/>
                  </a:spcBef>
                  <a:spcAft>
                    <a:spcPts val="0"/>
                  </a:spcAft>
                  <a:defRPr/>
                </a:pPr>
                <a:endParaRPr lang="en-US" altLang="zh-CN" sz="12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9" name="椭圆 347"/>
              <p:cNvSpPr/>
              <p:nvPr/>
            </p:nvSpPr>
            <p:spPr>
              <a:xfrm>
                <a:off x="4639619" y="2960069"/>
                <a:ext cx="271317" cy="271319"/>
              </a:xfrm>
              <a:prstGeom prst="ellipse">
                <a:avLst/>
              </a:prstGeom>
              <a:solidFill>
                <a:srgbClr val="E74D69"/>
              </a:solidFill>
            </p:spPr>
            <p:txBody>
              <a:bodyPr wrap="square" lIns="36000" tIns="36000" rIns="36000" bIns="36000" rtlCol="0" anchor="ctr">
                <a:noAutofit/>
              </a:bodyPr>
              <a:lstStyle/>
              <a:p>
                <a:pPr marL="4761" algn="ctr" defTabSz="914133" fontAlgn="auto">
                  <a:spcBef>
                    <a:spcPts val="0"/>
                  </a:spcBef>
                  <a:spcAft>
                    <a:spcPts val="0"/>
                  </a:spcAft>
                  <a:defRPr/>
                </a:pPr>
                <a:endParaRPr lang="en-US" altLang="zh-CN" sz="1200" kern="0" dirty="0">
                  <a:solidFill>
                    <a:sysClr val="windowText" lastClr="000000"/>
                  </a:solidFill>
                  <a:latin typeface="微软雅黑" panose="020B0503020204020204" pitchFamily="34" charset="-122"/>
                  <a:ea typeface="微软雅黑" panose="020B0503020204020204" pitchFamily="34" charset="-122"/>
                </a:endParaRPr>
              </a:p>
            </p:txBody>
          </p:sp>
          <p:sp>
            <p:nvSpPr>
              <p:cNvPr id="20" name="椭圆 348"/>
              <p:cNvSpPr/>
              <p:nvPr/>
            </p:nvSpPr>
            <p:spPr>
              <a:xfrm>
                <a:off x="5172004" y="2960069"/>
                <a:ext cx="271317" cy="271319"/>
              </a:xfrm>
              <a:prstGeom prst="ellipse">
                <a:avLst/>
              </a:prstGeom>
              <a:solidFill>
                <a:srgbClr val="E74D69"/>
              </a:solidFill>
            </p:spPr>
            <p:txBody>
              <a:bodyPr wrap="square" lIns="36000" tIns="36000" rIns="36000" bIns="36000" rtlCol="0" anchor="ctr">
                <a:noAutofit/>
              </a:bodyPr>
              <a:lstStyle/>
              <a:p>
                <a:pPr marL="4761" algn="ctr" defTabSz="914133" fontAlgn="auto">
                  <a:spcBef>
                    <a:spcPts val="0"/>
                  </a:spcBef>
                  <a:spcAft>
                    <a:spcPts val="0"/>
                  </a:spcAft>
                  <a:defRPr/>
                </a:pPr>
                <a:endParaRPr lang="en-US" altLang="zh-CN" sz="1200" kern="0" dirty="0">
                  <a:solidFill>
                    <a:sysClr val="windowText" lastClr="000000"/>
                  </a:solidFill>
                  <a:latin typeface="微软雅黑" panose="020B0503020204020204" pitchFamily="34" charset="-122"/>
                  <a:ea typeface="微软雅黑" panose="020B0503020204020204" pitchFamily="34" charset="-122"/>
                </a:endParaRPr>
              </a:p>
            </p:txBody>
          </p:sp>
          <p:sp>
            <p:nvSpPr>
              <p:cNvPr id="21" name="椭圆 349"/>
              <p:cNvSpPr/>
              <p:nvPr/>
            </p:nvSpPr>
            <p:spPr>
              <a:xfrm>
                <a:off x="5704387" y="2960069"/>
                <a:ext cx="271317" cy="271319"/>
              </a:xfrm>
              <a:prstGeom prst="ellipse">
                <a:avLst/>
              </a:prstGeom>
              <a:solidFill>
                <a:srgbClr val="E74D69"/>
              </a:solidFill>
            </p:spPr>
            <p:txBody>
              <a:bodyPr wrap="square" lIns="36000" tIns="36000" rIns="36000" bIns="36000" rtlCol="0" anchor="ctr">
                <a:noAutofit/>
              </a:bodyPr>
              <a:lstStyle/>
              <a:p>
                <a:pPr marL="4761" algn="ctr" defTabSz="914133" fontAlgn="auto">
                  <a:spcBef>
                    <a:spcPts val="0"/>
                  </a:spcBef>
                  <a:spcAft>
                    <a:spcPts val="0"/>
                  </a:spcAft>
                  <a:defRPr/>
                </a:pPr>
                <a:endParaRPr lang="en-US" altLang="zh-CN" sz="1200" kern="0" dirty="0">
                  <a:solidFill>
                    <a:sysClr val="windowText" lastClr="000000"/>
                  </a:solidFill>
                  <a:latin typeface="微软雅黑" panose="020B0503020204020204" pitchFamily="34" charset="-122"/>
                  <a:ea typeface="微软雅黑" panose="020B0503020204020204" pitchFamily="34" charset="-122"/>
                </a:endParaRPr>
              </a:p>
            </p:txBody>
          </p:sp>
          <p:sp>
            <p:nvSpPr>
              <p:cNvPr id="22" name="椭圆 350"/>
              <p:cNvSpPr/>
              <p:nvPr/>
            </p:nvSpPr>
            <p:spPr>
              <a:xfrm>
                <a:off x="1977692" y="3465994"/>
                <a:ext cx="271317" cy="271319"/>
              </a:xfrm>
              <a:prstGeom prst="ellipse">
                <a:avLst/>
              </a:prstGeom>
              <a:solidFill>
                <a:srgbClr val="4F81BD">
                  <a:lumMod val="75000"/>
                </a:srgbClr>
              </a:solidFill>
            </p:spPr>
            <p:txBody>
              <a:bodyPr wrap="square" lIns="36000" tIns="36000" rIns="36000" bIns="36000" rtlCol="0" anchor="ctr">
                <a:noAutofit/>
              </a:bodyPr>
              <a:lstStyle/>
              <a:p>
                <a:pPr marL="4761" algn="ctr" defTabSz="914133" fontAlgn="auto">
                  <a:spcBef>
                    <a:spcPts val="0"/>
                  </a:spcBef>
                  <a:spcAft>
                    <a:spcPts val="0"/>
                  </a:spcAft>
                  <a:defRPr/>
                </a:pPr>
                <a:endParaRPr lang="en-US" altLang="zh-CN" sz="1200" kern="0" dirty="0">
                  <a:solidFill>
                    <a:sysClr val="windowText" lastClr="000000"/>
                  </a:solidFill>
                  <a:latin typeface="微软雅黑" panose="020B0503020204020204" pitchFamily="34" charset="-122"/>
                  <a:ea typeface="微软雅黑" panose="020B0503020204020204" pitchFamily="34" charset="-122"/>
                </a:endParaRPr>
              </a:p>
            </p:txBody>
          </p:sp>
          <p:sp>
            <p:nvSpPr>
              <p:cNvPr id="23" name="椭圆 351"/>
              <p:cNvSpPr/>
              <p:nvPr/>
            </p:nvSpPr>
            <p:spPr>
              <a:xfrm>
                <a:off x="2510078" y="3465994"/>
                <a:ext cx="271317" cy="271319"/>
              </a:xfrm>
              <a:prstGeom prst="ellipse">
                <a:avLst/>
              </a:prstGeom>
              <a:solidFill>
                <a:srgbClr val="4F81BD">
                  <a:lumMod val="75000"/>
                </a:srgbClr>
              </a:solidFill>
            </p:spPr>
            <p:txBody>
              <a:bodyPr wrap="square" lIns="36000" tIns="36000" rIns="36000" bIns="36000" rtlCol="0" anchor="ctr">
                <a:noAutofit/>
              </a:bodyPr>
              <a:lstStyle/>
              <a:p>
                <a:pPr marL="4761" algn="ctr" defTabSz="914133" fontAlgn="auto">
                  <a:spcBef>
                    <a:spcPts val="0"/>
                  </a:spcBef>
                  <a:spcAft>
                    <a:spcPts val="0"/>
                  </a:spcAft>
                  <a:defRPr/>
                </a:pPr>
                <a:endParaRPr lang="en-US" altLang="zh-CN" sz="1200" kern="0" dirty="0">
                  <a:solidFill>
                    <a:sysClr val="windowText" lastClr="000000"/>
                  </a:solidFill>
                  <a:latin typeface="微软雅黑" panose="020B0503020204020204" pitchFamily="34" charset="-122"/>
                  <a:ea typeface="微软雅黑" panose="020B0503020204020204" pitchFamily="34" charset="-122"/>
                </a:endParaRPr>
              </a:p>
            </p:txBody>
          </p:sp>
          <p:sp>
            <p:nvSpPr>
              <p:cNvPr id="24" name="椭圆 352"/>
              <p:cNvSpPr/>
              <p:nvPr/>
            </p:nvSpPr>
            <p:spPr>
              <a:xfrm>
                <a:off x="3042462" y="3465994"/>
                <a:ext cx="271317" cy="271319"/>
              </a:xfrm>
              <a:prstGeom prst="ellipse">
                <a:avLst/>
              </a:prstGeom>
              <a:solidFill>
                <a:srgbClr val="4F81BD">
                  <a:lumMod val="75000"/>
                </a:srgbClr>
              </a:solidFill>
            </p:spPr>
            <p:txBody>
              <a:bodyPr wrap="square" lIns="36000" tIns="36000" rIns="36000" bIns="36000" rtlCol="0" anchor="ctr">
                <a:noAutofit/>
              </a:bodyPr>
              <a:lstStyle/>
              <a:p>
                <a:pPr marL="4761" algn="ctr" defTabSz="914133" fontAlgn="auto">
                  <a:spcBef>
                    <a:spcPts val="0"/>
                  </a:spcBef>
                  <a:spcAft>
                    <a:spcPts val="0"/>
                  </a:spcAft>
                  <a:defRPr/>
                </a:pPr>
                <a:endParaRPr lang="en-US" altLang="zh-CN" sz="1200" kern="0" dirty="0">
                  <a:solidFill>
                    <a:sysClr val="windowText" lastClr="000000"/>
                  </a:solidFill>
                  <a:latin typeface="微软雅黑" panose="020B0503020204020204" pitchFamily="34" charset="-122"/>
                  <a:ea typeface="微软雅黑" panose="020B0503020204020204" pitchFamily="34" charset="-122"/>
                </a:endParaRPr>
              </a:p>
            </p:txBody>
          </p:sp>
          <p:sp>
            <p:nvSpPr>
              <p:cNvPr id="25" name="椭圆 353"/>
              <p:cNvSpPr/>
              <p:nvPr/>
            </p:nvSpPr>
            <p:spPr>
              <a:xfrm>
                <a:off x="3574848" y="3465994"/>
                <a:ext cx="271317" cy="271319"/>
              </a:xfrm>
              <a:prstGeom prst="ellipse">
                <a:avLst/>
              </a:prstGeom>
              <a:solidFill>
                <a:srgbClr val="4F81BD">
                  <a:lumMod val="75000"/>
                </a:srgbClr>
              </a:solidFill>
            </p:spPr>
            <p:txBody>
              <a:bodyPr wrap="square" lIns="36000" tIns="36000" rIns="36000" bIns="36000" rtlCol="0" anchor="ctr">
                <a:noAutofit/>
              </a:bodyPr>
              <a:lstStyle/>
              <a:p>
                <a:pPr marL="4761" algn="ctr" defTabSz="914133" fontAlgn="auto">
                  <a:spcBef>
                    <a:spcPts val="0"/>
                  </a:spcBef>
                  <a:spcAft>
                    <a:spcPts val="0"/>
                  </a:spcAft>
                  <a:defRPr/>
                </a:pPr>
                <a:endParaRPr lang="en-US" altLang="zh-CN" sz="1200" kern="0" dirty="0">
                  <a:solidFill>
                    <a:sysClr val="windowText" lastClr="000000"/>
                  </a:solidFill>
                  <a:latin typeface="微软雅黑" panose="020B0503020204020204" pitchFamily="34" charset="-122"/>
                  <a:ea typeface="微软雅黑" panose="020B0503020204020204" pitchFamily="34" charset="-122"/>
                </a:endParaRPr>
              </a:p>
            </p:txBody>
          </p:sp>
          <p:sp>
            <p:nvSpPr>
              <p:cNvPr id="26" name="椭圆 354"/>
              <p:cNvSpPr/>
              <p:nvPr/>
            </p:nvSpPr>
            <p:spPr>
              <a:xfrm>
                <a:off x="4107232" y="3465994"/>
                <a:ext cx="271317" cy="271319"/>
              </a:xfrm>
              <a:prstGeom prst="ellipse">
                <a:avLst/>
              </a:prstGeom>
              <a:solidFill>
                <a:srgbClr val="4F81BD">
                  <a:lumMod val="75000"/>
                </a:srgbClr>
              </a:solidFill>
            </p:spPr>
            <p:txBody>
              <a:bodyPr wrap="square" lIns="36000" tIns="36000" rIns="36000" bIns="36000" rtlCol="0" anchor="ctr">
                <a:noAutofit/>
              </a:bodyPr>
              <a:lstStyle/>
              <a:p>
                <a:pPr marL="4761" algn="ctr" defTabSz="914133" fontAlgn="auto">
                  <a:spcBef>
                    <a:spcPts val="0"/>
                  </a:spcBef>
                  <a:spcAft>
                    <a:spcPts val="0"/>
                  </a:spcAft>
                  <a:defRPr/>
                </a:pPr>
                <a:endParaRPr lang="en-US" altLang="zh-CN" sz="1200" kern="0" dirty="0">
                  <a:solidFill>
                    <a:sysClr val="windowText" lastClr="000000"/>
                  </a:solidFill>
                  <a:latin typeface="微软雅黑" panose="020B0503020204020204" pitchFamily="34" charset="-122"/>
                  <a:ea typeface="微软雅黑" panose="020B0503020204020204" pitchFamily="34" charset="-122"/>
                </a:endParaRPr>
              </a:p>
            </p:txBody>
          </p:sp>
          <p:sp>
            <p:nvSpPr>
              <p:cNvPr id="27" name="椭圆 355"/>
              <p:cNvSpPr/>
              <p:nvPr/>
            </p:nvSpPr>
            <p:spPr>
              <a:xfrm>
                <a:off x="4639619" y="3465994"/>
                <a:ext cx="271317" cy="271319"/>
              </a:xfrm>
              <a:prstGeom prst="ellipse">
                <a:avLst/>
              </a:prstGeom>
              <a:solidFill>
                <a:srgbClr val="4F81BD">
                  <a:lumMod val="75000"/>
                </a:srgbClr>
              </a:solidFill>
            </p:spPr>
            <p:txBody>
              <a:bodyPr wrap="square" lIns="36000" tIns="36000" rIns="36000" bIns="36000" rtlCol="0" anchor="ctr">
                <a:noAutofit/>
              </a:bodyPr>
              <a:lstStyle/>
              <a:p>
                <a:pPr marL="4761" algn="ctr" defTabSz="914133" fontAlgn="auto">
                  <a:spcBef>
                    <a:spcPts val="0"/>
                  </a:spcBef>
                  <a:spcAft>
                    <a:spcPts val="0"/>
                  </a:spcAft>
                  <a:defRPr/>
                </a:pPr>
                <a:endParaRPr lang="en-US" altLang="zh-CN" sz="1200" kern="0" dirty="0">
                  <a:solidFill>
                    <a:sysClr val="windowText" lastClr="000000"/>
                  </a:solidFill>
                  <a:latin typeface="微软雅黑" panose="020B0503020204020204" pitchFamily="34" charset="-122"/>
                  <a:ea typeface="微软雅黑" panose="020B0503020204020204" pitchFamily="34" charset="-122"/>
                </a:endParaRPr>
              </a:p>
            </p:txBody>
          </p:sp>
          <p:sp>
            <p:nvSpPr>
              <p:cNvPr id="28" name="椭圆 356"/>
              <p:cNvSpPr/>
              <p:nvPr/>
            </p:nvSpPr>
            <p:spPr>
              <a:xfrm>
                <a:off x="5172004" y="3465994"/>
                <a:ext cx="271317" cy="271319"/>
              </a:xfrm>
              <a:prstGeom prst="ellipse">
                <a:avLst/>
              </a:prstGeom>
              <a:solidFill>
                <a:srgbClr val="4F81BD">
                  <a:lumMod val="75000"/>
                </a:srgbClr>
              </a:solidFill>
            </p:spPr>
            <p:txBody>
              <a:bodyPr wrap="square" lIns="36000" tIns="36000" rIns="36000" bIns="36000" rtlCol="0" anchor="ctr">
                <a:noAutofit/>
              </a:bodyPr>
              <a:lstStyle/>
              <a:p>
                <a:pPr marL="4761" algn="ctr" defTabSz="914133" fontAlgn="auto">
                  <a:spcBef>
                    <a:spcPts val="0"/>
                  </a:spcBef>
                  <a:spcAft>
                    <a:spcPts val="0"/>
                  </a:spcAft>
                  <a:defRPr/>
                </a:pPr>
                <a:endParaRPr lang="en-US" altLang="zh-CN" sz="1200" kern="0" dirty="0">
                  <a:solidFill>
                    <a:sysClr val="windowText" lastClr="000000"/>
                  </a:solidFill>
                  <a:latin typeface="微软雅黑" panose="020B0503020204020204" pitchFamily="34" charset="-122"/>
                  <a:ea typeface="微软雅黑" panose="020B0503020204020204" pitchFamily="34" charset="-122"/>
                </a:endParaRPr>
              </a:p>
            </p:txBody>
          </p:sp>
          <p:sp>
            <p:nvSpPr>
              <p:cNvPr id="29" name="椭圆 357"/>
              <p:cNvSpPr/>
              <p:nvPr/>
            </p:nvSpPr>
            <p:spPr>
              <a:xfrm>
                <a:off x="5704387" y="3465994"/>
                <a:ext cx="271317" cy="271319"/>
              </a:xfrm>
              <a:prstGeom prst="ellipse">
                <a:avLst/>
              </a:prstGeom>
              <a:solidFill>
                <a:srgbClr val="4F81BD">
                  <a:lumMod val="75000"/>
                </a:srgbClr>
              </a:solidFill>
            </p:spPr>
            <p:txBody>
              <a:bodyPr wrap="square" lIns="36000" tIns="36000" rIns="36000" bIns="36000" rtlCol="0" anchor="ctr">
                <a:noAutofit/>
              </a:bodyPr>
              <a:lstStyle/>
              <a:p>
                <a:pPr marL="4761" algn="ctr" defTabSz="914133" fontAlgn="auto">
                  <a:spcBef>
                    <a:spcPts val="0"/>
                  </a:spcBef>
                  <a:spcAft>
                    <a:spcPts val="0"/>
                  </a:spcAft>
                  <a:defRPr/>
                </a:pPr>
                <a:endParaRPr lang="en-US" altLang="zh-CN" sz="1200" kern="0" dirty="0">
                  <a:solidFill>
                    <a:sysClr val="windowText" lastClr="000000"/>
                  </a:solidFill>
                  <a:latin typeface="微软雅黑" panose="020B0503020204020204" pitchFamily="34" charset="-122"/>
                  <a:ea typeface="微软雅黑" panose="020B0503020204020204" pitchFamily="34" charset="-122"/>
                </a:endParaRPr>
              </a:p>
            </p:txBody>
          </p:sp>
          <p:sp>
            <p:nvSpPr>
              <p:cNvPr id="30" name="椭圆 358"/>
              <p:cNvSpPr/>
              <p:nvPr/>
            </p:nvSpPr>
            <p:spPr>
              <a:xfrm>
                <a:off x="1977692" y="3972755"/>
                <a:ext cx="271317" cy="271319"/>
              </a:xfrm>
              <a:prstGeom prst="ellipse">
                <a:avLst/>
              </a:prstGeom>
              <a:solidFill>
                <a:srgbClr val="F79646"/>
              </a:solidFill>
            </p:spPr>
            <p:txBody>
              <a:bodyPr wrap="square" lIns="36000" tIns="36000" rIns="36000" bIns="36000" rtlCol="0" anchor="ctr">
                <a:noAutofit/>
              </a:bodyPr>
              <a:lstStyle/>
              <a:p>
                <a:pPr marL="4761" algn="ctr" defTabSz="914133" fontAlgn="auto">
                  <a:spcBef>
                    <a:spcPts val="0"/>
                  </a:spcBef>
                  <a:spcAft>
                    <a:spcPts val="0"/>
                  </a:spcAft>
                  <a:defRPr/>
                </a:pPr>
                <a:endParaRPr lang="en-US" altLang="zh-CN" sz="1200" kern="0" dirty="0">
                  <a:solidFill>
                    <a:sysClr val="windowText" lastClr="000000"/>
                  </a:solidFill>
                  <a:latin typeface="微软雅黑" panose="020B0503020204020204" pitchFamily="34" charset="-122"/>
                  <a:ea typeface="微软雅黑" panose="020B0503020204020204" pitchFamily="34" charset="-122"/>
                </a:endParaRPr>
              </a:p>
            </p:txBody>
          </p:sp>
          <p:sp>
            <p:nvSpPr>
              <p:cNvPr id="31" name="椭圆 359"/>
              <p:cNvSpPr/>
              <p:nvPr/>
            </p:nvSpPr>
            <p:spPr>
              <a:xfrm>
                <a:off x="2510078" y="3972755"/>
                <a:ext cx="271317" cy="271319"/>
              </a:xfrm>
              <a:prstGeom prst="ellipse">
                <a:avLst/>
              </a:prstGeom>
              <a:solidFill>
                <a:srgbClr val="F79646"/>
              </a:solidFill>
            </p:spPr>
            <p:txBody>
              <a:bodyPr wrap="square" lIns="36000" tIns="36000" rIns="36000" bIns="36000" rtlCol="0" anchor="ctr">
                <a:noAutofit/>
              </a:bodyPr>
              <a:lstStyle/>
              <a:p>
                <a:pPr marL="4761" algn="ctr" defTabSz="914133" fontAlgn="auto">
                  <a:spcBef>
                    <a:spcPts val="0"/>
                  </a:spcBef>
                  <a:spcAft>
                    <a:spcPts val="0"/>
                  </a:spcAft>
                  <a:defRPr/>
                </a:pPr>
                <a:endParaRPr lang="en-US" altLang="zh-CN" sz="1200" kern="0" dirty="0">
                  <a:solidFill>
                    <a:sysClr val="windowText" lastClr="000000"/>
                  </a:solidFill>
                  <a:latin typeface="微软雅黑" panose="020B0503020204020204" pitchFamily="34" charset="-122"/>
                  <a:ea typeface="微软雅黑" panose="020B0503020204020204" pitchFamily="34" charset="-122"/>
                </a:endParaRPr>
              </a:p>
            </p:txBody>
          </p:sp>
          <p:sp>
            <p:nvSpPr>
              <p:cNvPr id="32" name="椭圆 360"/>
              <p:cNvSpPr/>
              <p:nvPr/>
            </p:nvSpPr>
            <p:spPr>
              <a:xfrm>
                <a:off x="3042462" y="3972755"/>
                <a:ext cx="271317" cy="271319"/>
              </a:xfrm>
              <a:prstGeom prst="ellipse">
                <a:avLst/>
              </a:prstGeom>
              <a:solidFill>
                <a:srgbClr val="F79646"/>
              </a:solidFill>
            </p:spPr>
            <p:txBody>
              <a:bodyPr wrap="square" lIns="36000" tIns="36000" rIns="36000" bIns="36000" rtlCol="0" anchor="ctr">
                <a:noAutofit/>
              </a:bodyPr>
              <a:lstStyle/>
              <a:p>
                <a:pPr marL="4761" algn="ctr" defTabSz="914133" fontAlgn="auto">
                  <a:spcBef>
                    <a:spcPts val="0"/>
                  </a:spcBef>
                  <a:spcAft>
                    <a:spcPts val="0"/>
                  </a:spcAft>
                  <a:defRPr/>
                </a:pPr>
                <a:endParaRPr lang="en-US" altLang="zh-CN" sz="1200" kern="0" dirty="0">
                  <a:solidFill>
                    <a:sysClr val="windowText" lastClr="000000"/>
                  </a:solidFill>
                  <a:latin typeface="微软雅黑" panose="020B0503020204020204" pitchFamily="34" charset="-122"/>
                  <a:ea typeface="微软雅黑" panose="020B0503020204020204" pitchFamily="34" charset="-122"/>
                </a:endParaRPr>
              </a:p>
            </p:txBody>
          </p:sp>
          <p:sp>
            <p:nvSpPr>
              <p:cNvPr id="33" name="椭圆 361"/>
              <p:cNvSpPr/>
              <p:nvPr/>
            </p:nvSpPr>
            <p:spPr>
              <a:xfrm>
                <a:off x="3574848" y="3972755"/>
                <a:ext cx="271317" cy="271319"/>
              </a:xfrm>
              <a:prstGeom prst="ellipse">
                <a:avLst/>
              </a:prstGeom>
              <a:solidFill>
                <a:srgbClr val="F79646"/>
              </a:solidFill>
            </p:spPr>
            <p:txBody>
              <a:bodyPr wrap="square" lIns="36000" tIns="36000" rIns="36000" bIns="36000" rtlCol="0" anchor="ctr">
                <a:noAutofit/>
              </a:bodyPr>
              <a:lstStyle/>
              <a:p>
                <a:pPr marL="4761" algn="ctr" defTabSz="914133" fontAlgn="auto">
                  <a:spcBef>
                    <a:spcPts val="0"/>
                  </a:spcBef>
                  <a:spcAft>
                    <a:spcPts val="0"/>
                  </a:spcAft>
                  <a:defRPr/>
                </a:pPr>
                <a:endParaRPr lang="en-US" altLang="zh-CN" sz="1200" kern="0" dirty="0">
                  <a:solidFill>
                    <a:sysClr val="windowText" lastClr="000000"/>
                  </a:solidFill>
                  <a:latin typeface="微软雅黑" panose="020B0503020204020204" pitchFamily="34" charset="-122"/>
                  <a:ea typeface="微软雅黑" panose="020B0503020204020204" pitchFamily="34" charset="-122"/>
                </a:endParaRPr>
              </a:p>
            </p:txBody>
          </p:sp>
          <p:sp>
            <p:nvSpPr>
              <p:cNvPr id="34" name="椭圆 362"/>
              <p:cNvSpPr/>
              <p:nvPr/>
            </p:nvSpPr>
            <p:spPr>
              <a:xfrm>
                <a:off x="4107232" y="3972755"/>
                <a:ext cx="271317" cy="271319"/>
              </a:xfrm>
              <a:prstGeom prst="ellipse">
                <a:avLst/>
              </a:prstGeom>
              <a:solidFill>
                <a:srgbClr val="F79646"/>
              </a:solidFill>
            </p:spPr>
            <p:txBody>
              <a:bodyPr wrap="square" lIns="36000" tIns="36000" rIns="36000" bIns="36000" rtlCol="0" anchor="ctr">
                <a:noAutofit/>
              </a:bodyPr>
              <a:lstStyle/>
              <a:p>
                <a:pPr marL="4761" algn="ctr" defTabSz="914133" fontAlgn="auto">
                  <a:spcBef>
                    <a:spcPts val="0"/>
                  </a:spcBef>
                  <a:spcAft>
                    <a:spcPts val="0"/>
                  </a:spcAft>
                  <a:defRPr/>
                </a:pPr>
                <a:endParaRPr lang="en-US" altLang="zh-CN" sz="1200" kern="0" dirty="0">
                  <a:solidFill>
                    <a:sysClr val="windowText" lastClr="000000"/>
                  </a:solidFill>
                  <a:latin typeface="微软雅黑" panose="020B0503020204020204" pitchFamily="34" charset="-122"/>
                  <a:ea typeface="微软雅黑" panose="020B0503020204020204" pitchFamily="34" charset="-122"/>
                </a:endParaRPr>
              </a:p>
            </p:txBody>
          </p:sp>
          <p:sp>
            <p:nvSpPr>
              <p:cNvPr id="35" name="椭圆 363"/>
              <p:cNvSpPr/>
              <p:nvPr/>
            </p:nvSpPr>
            <p:spPr>
              <a:xfrm>
                <a:off x="4639619" y="3972755"/>
                <a:ext cx="271317" cy="271319"/>
              </a:xfrm>
              <a:prstGeom prst="ellipse">
                <a:avLst/>
              </a:prstGeom>
              <a:solidFill>
                <a:srgbClr val="F79646"/>
              </a:solidFill>
            </p:spPr>
            <p:txBody>
              <a:bodyPr wrap="square" lIns="36000" tIns="36000" rIns="36000" bIns="36000" rtlCol="0" anchor="ctr">
                <a:noAutofit/>
              </a:bodyPr>
              <a:lstStyle/>
              <a:p>
                <a:pPr marL="4761" algn="ctr" defTabSz="914133" fontAlgn="auto">
                  <a:spcBef>
                    <a:spcPts val="0"/>
                  </a:spcBef>
                  <a:spcAft>
                    <a:spcPts val="0"/>
                  </a:spcAft>
                  <a:defRPr/>
                </a:pPr>
                <a:endParaRPr lang="en-US" altLang="zh-CN" sz="1200" kern="0" dirty="0">
                  <a:solidFill>
                    <a:sysClr val="windowText" lastClr="000000"/>
                  </a:solidFill>
                  <a:latin typeface="微软雅黑" panose="020B0503020204020204" pitchFamily="34" charset="-122"/>
                  <a:ea typeface="微软雅黑" panose="020B0503020204020204" pitchFamily="34" charset="-122"/>
                </a:endParaRPr>
              </a:p>
            </p:txBody>
          </p:sp>
          <p:sp>
            <p:nvSpPr>
              <p:cNvPr id="36" name="椭圆 364"/>
              <p:cNvSpPr/>
              <p:nvPr/>
            </p:nvSpPr>
            <p:spPr>
              <a:xfrm>
                <a:off x="5172004" y="3972755"/>
                <a:ext cx="271317" cy="271319"/>
              </a:xfrm>
              <a:prstGeom prst="ellipse">
                <a:avLst/>
              </a:prstGeom>
              <a:solidFill>
                <a:srgbClr val="F79646"/>
              </a:solidFill>
            </p:spPr>
            <p:txBody>
              <a:bodyPr wrap="square" lIns="36000" tIns="36000" rIns="36000" bIns="36000" rtlCol="0" anchor="ctr">
                <a:noAutofit/>
              </a:bodyPr>
              <a:lstStyle/>
              <a:p>
                <a:pPr marL="4761" algn="ctr" defTabSz="914133" fontAlgn="auto">
                  <a:spcBef>
                    <a:spcPts val="0"/>
                  </a:spcBef>
                  <a:spcAft>
                    <a:spcPts val="0"/>
                  </a:spcAft>
                  <a:defRPr/>
                </a:pPr>
                <a:endParaRPr lang="en-US" altLang="zh-CN" sz="1200" kern="0" dirty="0">
                  <a:solidFill>
                    <a:sysClr val="windowText" lastClr="000000"/>
                  </a:solidFill>
                  <a:latin typeface="微软雅黑" panose="020B0503020204020204" pitchFamily="34" charset="-122"/>
                  <a:ea typeface="微软雅黑" panose="020B0503020204020204" pitchFamily="34" charset="-122"/>
                </a:endParaRPr>
              </a:p>
            </p:txBody>
          </p:sp>
          <p:sp>
            <p:nvSpPr>
              <p:cNvPr id="37" name="椭圆 365"/>
              <p:cNvSpPr/>
              <p:nvPr/>
            </p:nvSpPr>
            <p:spPr>
              <a:xfrm>
                <a:off x="5704387" y="3972755"/>
                <a:ext cx="271317" cy="271319"/>
              </a:xfrm>
              <a:prstGeom prst="ellipse">
                <a:avLst/>
              </a:prstGeom>
              <a:solidFill>
                <a:srgbClr val="F79646"/>
              </a:solidFill>
            </p:spPr>
            <p:txBody>
              <a:bodyPr wrap="square" lIns="36000" tIns="36000" rIns="36000" bIns="36000" rtlCol="0" anchor="ctr">
                <a:noAutofit/>
              </a:bodyPr>
              <a:lstStyle/>
              <a:p>
                <a:pPr marL="4761" algn="ctr" defTabSz="914133" fontAlgn="auto">
                  <a:spcBef>
                    <a:spcPts val="0"/>
                  </a:spcBef>
                  <a:spcAft>
                    <a:spcPts val="0"/>
                  </a:spcAft>
                  <a:defRPr/>
                </a:pPr>
                <a:endParaRPr lang="en-US" altLang="zh-CN" sz="1200" kern="0" dirty="0">
                  <a:solidFill>
                    <a:sysClr val="windowText" lastClr="000000"/>
                  </a:solidFill>
                  <a:latin typeface="微软雅黑" panose="020B0503020204020204" pitchFamily="34" charset="-122"/>
                  <a:ea typeface="微软雅黑" panose="020B0503020204020204" pitchFamily="34" charset="-122"/>
                </a:endParaRPr>
              </a:p>
            </p:txBody>
          </p:sp>
          <p:sp>
            <p:nvSpPr>
              <p:cNvPr id="38" name="椭圆 366"/>
              <p:cNvSpPr/>
              <p:nvPr/>
            </p:nvSpPr>
            <p:spPr>
              <a:xfrm>
                <a:off x="1977692" y="4472881"/>
                <a:ext cx="271317" cy="271319"/>
              </a:xfrm>
              <a:prstGeom prst="ellipse">
                <a:avLst/>
              </a:prstGeom>
              <a:solidFill>
                <a:srgbClr val="4BACC6"/>
              </a:solidFill>
            </p:spPr>
            <p:txBody>
              <a:bodyPr wrap="square" lIns="36000" tIns="36000" rIns="36000" bIns="36000" rtlCol="0" anchor="ctr">
                <a:noAutofit/>
              </a:bodyPr>
              <a:lstStyle/>
              <a:p>
                <a:pPr marL="4761" algn="ctr" defTabSz="914133" fontAlgn="auto">
                  <a:spcBef>
                    <a:spcPts val="0"/>
                  </a:spcBef>
                  <a:spcAft>
                    <a:spcPts val="0"/>
                  </a:spcAft>
                  <a:defRPr/>
                </a:pPr>
                <a:endParaRPr lang="en-US" altLang="zh-CN" sz="1200" kern="0" dirty="0">
                  <a:solidFill>
                    <a:sysClr val="windowText" lastClr="000000"/>
                  </a:solidFill>
                  <a:latin typeface="微软雅黑" panose="020B0503020204020204" pitchFamily="34" charset="-122"/>
                  <a:ea typeface="微软雅黑" panose="020B0503020204020204" pitchFamily="34" charset="-122"/>
                </a:endParaRPr>
              </a:p>
            </p:txBody>
          </p:sp>
          <p:sp>
            <p:nvSpPr>
              <p:cNvPr id="39" name="椭圆 367"/>
              <p:cNvSpPr/>
              <p:nvPr/>
            </p:nvSpPr>
            <p:spPr>
              <a:xfrm>
                <a:off x="2510078" y="4472881"/>
                <a:ext cx="271317" cy="271319"/>
              </a:xfrm>
              <a:prstGeom prst="ellipse">
                <a:avLst/>
              </a:prstGeom>
              <a:solidFill>
                <a:srgbClr val="4BACC6"/>
              </a:solidFill>
            </p:spPr>
            <p:txBody>
              <a:bodyPr wrap="square" lIns="36000" tIns="36000" rIns="36000" bIns="36000" rtlCol="0" anchor="ctr">
                <a:noAutofit/>
              </a:bodyPr>
              <a:lstStyle/>
              <a:p>
                <a:pPr marL="4761" algn="ctr" defTabSz="914133" fontAlgn="auto">
                  <a:spcBef>
                    <a:spcPts val="0"/>
                  </a:spcBef>
                  <a:spcAft>
                    <a:spcPts val="0"/>
                  </a:spcAft>
                  <a:defRPr/>
                </a:pPr>
                <a:endParaRPr lang="en-US" altLang="zh-CN" sz="1200" kern="0" dirty="0">
                  <a:solidFill>
                    <a:sysClr val="windowText" lastClr="000000"/>
                  </a:solidFill>
                  <a:latin typeface="微软雅黑" panose="020B0503020204020204" pitchFamily="34" charset="-122"/>
                  <a:ea typeface="微软雅黑" panose="020B0503020204020204" pitchFamily="34" charset="-122"/>
                </a:endParaRPr>
              </a:p>
            </p:txBody>
          </p:sp>
          <p:sp>
            <p:nvSpPr>
              <p:cNvPr id="40" name="椭圆 368"/>
              <p:cNvSpPr/>
              <p:nvPr/>
            </p:nvSpPr>
            <p:spPr>
              <a:xfrm>
                <a:off x="3042462" y="4472881"/>
                <a:ext cx="271317" cy="271319"/>
              </a:xfrm>
              <a:prstGeom prst="ellipse">
                <a:avLst/>
              </a:prstGeom>
              <a:solidFill>
                <a:srgbClr val="4BACC6"/>
              </a:solidFill>
            </p:spPr>
            <p:txBody>
              <a:bodyPr wrap="square" lIns="36000" tIns="36000" rIns="36000" bIns="36000" rtlCol="0" anchor="ctr">
                <a:noAutofit/>
              </a:bodyPr>
              <a:lstStyle/>
              <a:p>
                <a:pPr marL="4761" algn="ctr" defTabSz="914133" fontAlgn="auto">
                  <a:spcBef>
                    <a:spcPts val="0"/>
                  </a:spcBef>
                  <a:spcAft>
                    <a:spcPts val="0"/>
                  </a:spcAft>
                  <a:defRPr/>
                </a:pPr>
                <a:endParaRPr lang="en-US" altLang="zh-CN" sz="1200" kern="0" dirty="0">
                  <a:solidFill>
                    <a:sysClr val="windowText" lastClr="000000"/>
                  </a:solidFill>
                  <a:latin typeface="微软雅黑" panose="020B0503020204020204" pitchFamily="34" charset="-122"/>
                  <a:ea typeface="微软雅黑" panose="020B0503020204020204" pitchFamily="34" charset="-122"/>
                </a:endParaRPr>
              </a:p>
            </p:txBody>
          </p:sp>
          <p:sp>
            <p:nvSpPr>
              <p:cNvPr id="41" name="椭圆 369"/>
              <p:cNvSpPr/>
              <p:nvPr/>
            </p:nvSpPr>
            <p:spPr>
              <a:xfrm>
                <a:off x="3574848" y="4472881"/>
                <a:ext cx="271317" cy="271319"/>
              </a:xfrm>
              <a:prstGeom prst="ellipse">
                <a:avLst/>
              </a:prstGeom>
              <a:solidFill>
                <a:srgbClr val="4BACC6"/>
              </a:solidFill>
            </p:spPr>
            <p:txBody>
              <a:bodyPr wrap="square" lIns="36000" tIns="36000" rIns="36000" bIns="36000" rtlCol="0" anchor="ctr">
                <a:noAutofit/>
              </a:bodyPr>
              <a:lstStyle/>
              <a:p>
                <a:pPr marL="4761" algn="ctr" defTabSz="914133" fontAlgn="auto">
                  <a:spcBef>
                    <a:spcPts val="0"/>
                  </a:spcBef>
                  <a:spcAft>
                    <a:spcPts val="0"/>
                  </a:spcAft>
                  <a:defRPr/>
                </a:pPr>
                <a:endParaRPr lang="en-US" altLang="zh-CN" sz="1200" kern="0" dirty="0">
                  <a:solidFill>
                    <a:sysClr val="windowText" lastClr="000000"/>
                  </a:solidFill>
                  <a:latin typeface="微软雅黑" panose="020B0503020204020204" pitchFamily="34" charset="-122"/>
                  <a:ea typeface="微软雅黑" panose="020B0503020204020204" pitchFamily="34" charset="-122"/>
                </a:endParaRPr>
              </a:p>
            </p:txBody>
          </p:sp>
          <p:sp>
            <p:nvSpPr>
              <p:cNvPr id="42" name="椭圆 370"/>
              <p:cNvSpPr/>
              <p:nvPr/>
            </p:nvSpPr>
            <p:spPr>
              <a:xfrm>
                <a:off x="4107232" y="4472881"/>
                <a:ext cx="271317" cy="271319"/>
              </a:xfrm>
              <a:prstGeom prst="ellipse">
                <a:avLst/>
              </a:prstGeom>
              <a:solidFill>
                <a:srgbClr val="4BACC6"/>
              </a:solidFill>
            </p:spPr>
            <p:txBody>
              <a:bodyPr wrap="square" lIns="36000" tIns="36000" rIns="36000" bIns="36000" rtlCol="0" anchor="ctr">
                <a:noAutofit/>
              </a:bodyPr>
              <a:lstStyle/>
              <a:p>
                <a:pPr marL="4761" algn="ctr" defTabSz="914133" fontAlgn="auto">
                  <a:spcBef>
                    <a:spcPts val="0"/>
                  </a:spcBef>
                  <a:spcAft>
                    <a:spcPts val="0"/>
                  </a:spcAft>
                  <a:defRPr/>
                </a:pPr>
                <a:endParaRPr lang="en-US" altLang="zh-CN" sz="1200" kern="0" dirty="0">
                  <a:solidFill>
                    <a:sysClr val="windowText" lastClr="000000"/>
                  </a:solidFill>
                  <a:latin typeface="微软雅黑" panose="020B0503020204020204" pitchFamily="34" charset="-122"/>
                  <a:ea typeface="微软雅黑" panose="020B0503020204020204" pitchFamily="34" charset="-122"/>
                </a:endParaRPr>
              </a:p>
            </p:txBody>
          </p:sp>
          <p:sp>
            <p:nvSpPr>
              <p:cNvPr id="43" name="椭圆 371"/>
              <p:cNvSpPr/>
              <p:nvPr/>
            </p:nvSpPr>
            <p:spPr>
              <a:xfrm>
                <a:off x="4639619" y="4472881"/>
                <a:ext cx="271317" cy="271319"/>
              </a:xfrm>
              <a:prstGeom prst="ellipse">
                <a:avLst/>
              </a:prstGeom>
              <a:solidFill>
                <a:srgbClr val="4BACC6"/>
              </a:solidFill>
            </p:spPr>
            <p:txBody>
              <a:bodyPr wrap="square" lIns="36000" tIns="36000" rIns="36000" bIns="36000" rtlCol="0" anchor="ctr">
                <a:noAutofit/>
              </a:bodyPr>
              <a:lstStyle/>
              <a:p>
                <a:pPr marL="4761" algn="ctr" defTabSz="914133" fontAlgn="auto">
                  <a:spcBef>
                    <a:spcPts val="0"/>
                  </a:spcBef>
                  <a:spcAft>
                    <a:spcPts val="0"/>
                  </a:spcAft>
                  <a:defRPr/>
                </a:pPr>
                <a:endParaRPr lang="en-US" altLang="zh-CN" sz="1200" kern="0" dirty="0">
                  <a:solidFill>
                    <a:sysClr val="windowText" lastClr="000000"/>
                  </a:solidFill>
                  <a:latin typeface="微软雅黑" panose="020B0503020204020204" pitchFamily="34" charset="-122"/>
                  <a:ea typeface="微软雅黑" panose="020B0503020204020204" pitchFamily="34" charset="-122"/>
                </a:endParaRPr>
              </a:p>
            </p:txBody>
          </p:sp>
          <p:sp>
            <p:nvSpPr>
              <p:cNvPr id="44" name="椭圆 372"/>
              <p:cNvSpPr/>
              <p:nvPr/>
            </p:nvSpPr>
            <p:spPr>
              <a:xfrm>
                <a:off x="5172004" y="4472881"/>
                <a:ext cx="271317" cy="271319"/>
              </a:xfrm>
              <a:prstGeom prst="ellipse">
                <a:avLst/>
              </a:prstGeom>
              <a:solidFill>
                <a:srgbClr val="4BACC6"/>
              </a:solidFill>
            </p:spPr>
            <p:txBody>
              <a:bodyPr wrap="square" lIns="36000" tIns="36000" rIns="36000" bIns="36000" rtlCol="0" anchor="ctr">
                <a:noAutofit/>
              </a:bodyPr>
              <a:lstStyle/>
              <a:p>
                <a:pPr marL="4761" algn="ctr" defTabSz="914133" fontAlgn="auto">
                  <a:spcBef>
                    <a:spcPts val="0"/>
                  </a:spcBef>
                  <a:spcAft>
                    <a:spcPts val="0"/>
                  </a:spcAft>
                  <a:defRPr/>
                </a:pPr>
                <a:endParaRPr lang="en-US" altLang="zh-CN" sz="1200" kern="0" dirty="0">
                  <a:solidFill>
                    <a:sysClr val="windowText" lastClr="000000"/>
                  </a:solidFill>
                  <a:latin typeface="微软雅黑" panose="020B0503020204020204" pitchFamily="34" charset="-122"/>
                  <a:ea typeface="微软雅黑" panose="020B0503020204020204" pitchFamily="34" charset="-122"/>
                </a:endParaRPr>
              </a:p>
            </p:txBody>
          </p:sp>
          <p:sp>
            <p:nvSpPr>
              <p:cNvPr id="45" name="椭圆 373"/>
              <p:cNvSpPr/>
              <p:nvPr/>
            </p:nvSpPr>
            <p:spPr>
              <a:xfrm>
                <a:off x="5704387" y="4472881"/>
                <a:ext cx="271317" cy="271319"/>
              </a:xfrm>
              <a:prstGeom prst="ellipse">
                <a:avLst/>
              </a:prstGeom>
              <a:solidFill>
                <a:srgbClr val="4BACC6"/>
              </a:solidFill>
            </p:spPr>
            <p:txBody>
              <a:bodyPr wrap="square" lIns="36000" tIns="36000" rIns="36000" bIns="36000" rtlCol="0" anchor="ctr">
                <a:noAutofit/>
              </a:bodyPr>
              <a:lstStyle/>
              <a:p>
                <a:pPr marL="4761" algn="ctr" defTabSz="914133" fontAlgn="auto">
                  <a:spcBef>
                    <a:spcPts val="0"/>
                  </a:spcBef>
                  <a:spcAft>
                    <a:spcPts val="0"/>
                  </a:spcAft>
                  <a:defRPr/>
                </a:pPr>
                <a:endParaRPr lang="en-US" altLang="zh-CN" sz="1200" kern="0" dirty="0">
                  <a:solidFill>
                    <a:sysClr val="windowText" lastClr="000000"/>
                  </a:solidFill>
                  <a:latin typeface="微软雅黑" panose="020B0503020204020204" pitchFamily="34" charset="-122"/>
                  <a:ea typeface="微软雅黑" panose="020B0503020204020204" pitchFamily="34" charset="-122"/>
                </a:endParaRPr>
              </a:p>
            </p:txBody>
          </p:sp>
          <p:cxnSp>
            <p:nvCxnSpPr>
              <p:cNvPr id="46" name="直接连接符 374"/>
              <p:cNvCxnSpPr/>
              <p:nvPr/>
            </p:nvCxnSpPr>
            <p:spPr bwMode="auto">
              <a:xfrm>
                <a:off x="1570714" y="3095728"/>
                <a:ext cx="4611901" cy="0"/>
              </a:xfrm>
              <a:prstGeom prst="line">
                <a:avLst/>
              </a:prstGeom>
              <a:noFill/>
              <a:ln w="28575" cap="flat" cmpd="sng" algn="ctr">
                <a:solidFill>
                  <a:srgbClr val="E74D69"/>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直接连接符 375"/>
              <p:cNvCxnSpPr/>
              <p:nvPr/>
            </p:nvCxnSpPr>
            <p:spPr bwMode="auto">
              <a:xfrm>
                <a:off x="1570714" y="3601653"/>
                <a:ext cx="4611901" cy="0"/>
              </a:xfrm>
              <a:prstGeom prst="line">
                <a:avLst/>
              </a:prstGeom>
              <a:noFill/>
              <a:ln w="28575" cap="flat" cmpd="sng" algn="ctr">
                <a:solidFill>
                  <a:srgbClr val="4F81BD">
                    <a:lumMod val="75000"/>
                  </a:srgb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直接连接符 376"/>
              <p:cNvCxnSpPr/>
              <p:nvPr/>
            </p:nvCxnSpPr>
            <p:spPr bwMode="auto">
              <a:xfrm>
                <a:off x="1570714" y="4108414"/>
                <a:ext cx="4611901" cy="0"/>
              </a:xfrm>
              <a:prstGeom prst="line">
                <a:avLst/>
              </a:prstGeom>
              <a:noFill/>
              <a:ln w="28575" cap="flat" cmpd="sng" algn="ctr">
                <a:solidFill>
                  <a:srgbClr val="F79646"/>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直接连接符 377"/>
              <p:cNvCxnSpPr/>
              <p:nvPr/>
            </p:nvCxnSpPr>
            <p:spPr bwMode="auto">
              <a:xfrm>
                <a:off x="1570714" y="4608540"/>
                <a:ext cx="4611901" cy="0"/>
              </a:xfrm>
              <a:prstGeom prst="line">
                <a:avLst/>
              </a:prstGeom>
              <a:noFill/>
              <a:ln w="28575" cap="flat" cmpd="sng" algn="ctr">
                <a:solidFill>
                  <a:srgbClr val="4BACC6"/>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文本框 378"/>
              <p:cNvSpPr txBox="1"/>
              <p:nvPr/>
            </p:nvSpPr>
            <p:spPr>
              <a:xfrm>
                <a:off x="530721" y="2960068"/>
                <a:ext cx="1039993" cy="289919"/>
              </a:xfrm>
              <a:prstGeom prst="rect">
                <a:avLst/>
              </a:prstGeom>
              <a:solidFill>
                <a:srgbClr val="4F81BD"/>
              </a:solidFill>
            </p:spPr>
            <p:txBody>
              <a:bodyPr wrap="square" lIns="36000" tIns="36000" rIns="36000" bIns="36000" rtlCol="0" anchor="ctr">
                <a:noAutofit/>
              </a:bodyPr>
              <a:lstStyle/>
              <a:p>
                <a:pPr algn="ctr" defTabSz="914133" fontAlgn="auto">
                  <a:spcBef>
                    <a:spcPts val="0"/>
                  </a:spcBef>
                  <a:spcAft>
                    <a:spcPts val="0"/>
                  </a:spcAft>
                  <a:defRPr/>
                </a:pPr>
                <a:r>
                  <a:rPr lang="en-US" altLang="zh-CN" sz="1400" b="1" kern="0" dirty="0" smtClean="0">
                    <a:solidFill>
                      <a:prstClr val="white"/>
                    </a:solidFill>
                    <a:latin typeface="微软雅黑" panose="020B0503020204020204" pitchFamily="34" charset="-122"/>
                    <a:ea typeface="微软雅黑" panose="020B0503020204020204" pitchFamily="34" charset="-122"/>
                  </a:rPr>
                  <a:t>Region 1</a:t>
                </a:r>
                <a:endParaRPr lang="en-US" altLang="zh-CN" sz="1400" b="1" kern="0" dirty="0">
                  <a:solidFill>
                    <a:prstClr val="white"/>
                  </a:solidFill>
                  <a:latin typeface="微软雅黑" panose="020B0503020204020204" pitchFamily="34" charset="-122"/>
                  <a:ea typeface="微软雅黑" panose="020B0503020204020204" pitchFamily="34" charset="-122"/>
                </a:endParaRPr>
              </a:p>
            </p:txBody>
          </p:sp>
          <p:sp>
            <p:nvSpPr>
              <p:cNvPr id="51" name="文本框 379"/>
              <p:cNvSpPr txBox="1"/>
              <p:nvPr/>
            </p:nvSpPr>
            <p:spPr>
              <a:xfrm>
                <a:off x="530721" y="3466553"/>
                <a:ext cx="1039993" cy="289919"/>
              </a:xfrm>
              <a:prstGeom prst="rect">
                <a:avLst/>
              </a:prstGeom>
              <a:solidFill>
                <a:srgbClr val="4F81BD"/>
              </a:solidFill>
            </p:spPr>
            <p:txBody>
              <a:bodyPr wrap="square" lIns="36000" tIns="36000" rIns="36000" bIns="36000" rtlCol="0" anchor="ctr">
                <a:noAutofit/>
              </a:bodyPr>
              <a:lstStyle/>
              <a:p>
                <a:pPr algn="ctr" defTabSz="914133" fontAlgn="auto">
                  <a:spcBef>
                    <a:spcPts val="0"/>
                  </a:spcBef>
                  <a:spcAft>
                    <a:spcPts val="0"/>
                  </a:spcAft>
                  <a:defRPr/>
                </a:pPr>
                <a:r>
                  <a:rPr lang="en-US" altLang="zh-CN" sz="1400" b="1" kern="0" dirty="0" smtClean="0">
                    <a:solidFill>
                      <a:prstClr val="white"/>
                    </a:solidFill>
                    <a:latin typeface="微软雅黑" panose="020B0503020204020204" pitchFamily="34" charset="-122"/>
                    <a:ea typeface="微软雅黑" panose="020B0503020204020204" pitchFamily="34" charset="-122"/>
                  </a:rPr>
                  <a:t>Region 2</a:t>
                </a:r>
                <a:endParaRPr lang="en-US" altLang="zh-CN" sz="1400" b="1" kern="0" dirty="0">
                  <a:solidFill>
                    <a:prstClr val="white"/>
                  </a:solidFill>
                  <a:latin typeface="微软雅黑" panose="020B0503020204020204" pitchFamily="34" charset="-122"/>
                  <a:ea typeface="微软雅黑" panose="020B0503020204020204" pitchFamily="34" charset="-122"/>
                </a:endParaRPr>
              </a:p>
            </p:txBody>
          </p:sp>
          <p:sp>
            <p:nvSpPr>
              <p:cNvPr id="52" name="文本框 380"/>
              <p:cNvSpPr txBox="1"/>
              <p:nvPr/>
            </p:nvSpPr>
            <p:spPr>
              <a:xfrm>
                <a:off x="530721" y="3973037"/>
                <a:ext cx="1039993" cy="289919"/>
              </a:xfrm>
              <a:prstGeom prst="rect">
                <a:avLst/>
              </a:prstGeom>
              <a:solidFill>
                <a:srgbClr val="4F81BD"/>
              </a:solidFill>
            </p:spPr>
            <p:txBody>
              <a:bodyPr wrap="square" lIns="36000" tIns="36000" rIns="36000" bIns="36000" rtlCol="0" anchor="ctr">
                <a:noAutofit/>
              </a:bodyPr>
              <a:lstStyle/>
              <a:p>
                <a:pPr algn="ctr" defTabSz="914133" fontAlgn="auto">
                  <a:spcBef>
                    <a:spcPts val="0"/>
                  </a:spcBef>
                  <a:spcAft>
                    <a:spcPts val="0"/>
                  </a:spcAft>
                  <a:defRPr/>
                </a:pPr>
                <a:r>
                  <a:rPr lang="en-US" altLang="zh-CN" sz="1400" b="1" kern="0" dirty="0" smtClean="0">
                    <a:solidFill>
                      <a:prstClr val="white"/>
                    </a:solidFill>
                    <a:latin typeface="微软雅黑" panose="020B0503020204020204" pitchFamily="34" charset="-122"/>
                    <a:ea typeface="微软雅黑" panose="020B0503020204020204" pitchFamily="34" charset="-122"/>
                  </a:rPr>
                  <a:t>Region 3</a:t>
                </a:r>
                <a:endParaRPr lang="en-US" altLang="zh-CN" sz="1400" b="1" kern="0" dirty="0">
                  <a:solidFill>
                    <a:prstClr val="white"/>
                  </a:solidFill>
                  <a:latin typeface="微软雅黑" panose="020B0503020204020204" pitchFamily="34" charset="-122"/>
                  <a:ea typeface="微软雅黑" panose="020B0503020204020204" pitchFamily="34" charset="-122"/>
                </a:endParaRPr>
              </a:p>
            </p:txBody>
          </p:sp>
          <p:sp>
            <p:nvSpPr>
              <p:cNvPr id="53" name="文本框 381"/>
              <p:cNvSpPr txBox="1"/>
              <p:nvPr/>
            </p:nvSpPr>
            <p:spPr>
              <a:xfrm>
                <a:off x="530721" y="4479519"/>
                <a:ext cx="1039993" cy="289919"/>
              </a:xfrm>
              <a:prstGeom prst="rect">
                <a:avLst/>
              </a:prstGeom>
              <a:solidFill>
                <a:srgbClr val="4F81BD"/>
              </a:solidFill>
            </p:spPr>
            <p:txBody>
              <a:bodyPr wrap="square" lIns="36000" tIns="36000" rIns="36000" bIns="36000" rtlCol="0" anchor="ctr">
                <a:noAutofit/>
              </a:bodyPr>
              <a:lstStyle/>
              <a:p>
                <a:pPr algn="ctr" defTabSz="914133" fontAlgn="auto">
                  <a:spcBef>
                    <a:spcPts val="0"/>
                  </a:spcBef>
                  <a:spcAft>
                    <a:spcPts val="0"/>
                  </a:spcAft>
                  <a:defRPr/>
                </a:pPr>
                <a:r>
                  <a:rPr lang="en-US" altLang="zh-CN" sz="1400" b="1" kern="0" dirty="0" smtClean="0">
                    <a:solidFill>
                      <a:prstClr val="white"/>
                    </a:solidFill>
                    <a:latin typeface="微软雅黑" panose="020B0503020204020204" pitchFamily="34" charset="-122"/>
                    <a:ea typeface="微软雅黑" panose="020B0503020204020204" pitchFamily="34" charset="-122"/>
                  </a:rPr>
                  <a:t>Region x</a:t>
                </a:r>
                <a:endParaRPr lang="en-US" altLang="zh-CN" sz="1400" b="1" kern="0" dirty="0">
                  <a:solidFill>
                    <a:prstClr val="white"/>
                  </a:solidFill>
                  <a:latin typeface="微软雅黑" panose="020B0503020204020204" pitchFamily="34" charset="-122"/>
                  <a:ea typeface="微软雅黑" panose="020B0503020204020204" pitchFamily="34" charset="-122"/>
                </a:endParaRPr>
              </a:p>
            </p:txBody>
          </p:sp>
          <p:sp>
            <p:nvSpPr>
              <p:cNvPr id="54" name="文本框 382"/>
              <p:cNvSpPr txBox="1"/>
              <p:nvPr/>
            </p:nvSpPr>
            <p:spPr>
              <a:xfrm>
                <a:off x="1908290" y="2405014"/>
                <a:ext cx="432000" cy="318909"/>
              </a:xfrm>
              <a:prstGeom prst="rect">
                <a:avLst/>
              </a:prstGeom>
              <a:solidFill>
                <a:srgbClr val="E74D69"/>
              </a:solidFill>
            </p:spPr>
            <p:txBody>
              <a:bodyPr wrap="square" lIns="36000" tIns="36000" rIns="36000" bIns="36000" rtlCol="0" anchor="ctr">
                <a:noAutofit/>
              </a:bodyPr>
              <a:lstStyle>
                <a:defPPr>
                  <a:defRPr lang="zh-CN"/>
                </a:defPPr>
                <a:lvl1pPr>
                  <a:defRPr sz="1200" b="1">
                    <a:solidFill>
                      <a:schemeClr val="bg1"/>
                    </a:solidFill>
                    <a:latin typeface="+mn-ea"/>
                    <a:ea typeface="+mn-ea"/>
                  </a:defRPr>
                </a:lvl1pPr>
              </a:lstStyle>
              <a:p>
                <a:pPr algn="ctr" defTabSz="914133" fontAlgn="auto">
                  <a:spcBef>
                    <a:spcPts val="0"/>
                  </a:spcBef>
                  <a:spcAft>
                    <a:spcPts val="0"/>
                  </a:spcAft>
                  <a:defRPr/>
                </a:pPr>
                <a:r>
                  <a:rPr lang="en-US" altLang="zh-CN" kern="0" dirty="0" smtClean="0">
                    <a:solidFill>
                      <a:prstClr val="white"/>
                    </a:solidFill>
                    <a:latin typeface="微软雅黑" panose="020B0503020204020204" pitchFamily="34" charset="-122"/>
                    <a:ea typeface="微软雅黑" panose="020B0503020204020204" pitchFamily="34" charset="-122"/>
                  </a:rPr>
                  <a:t>Unit</a:t>
                </a:r>
                <a:endParaRPr lang="en-US" altLang="zh-CN" kern="0" dirty="0">
                  <a:solidFill>
                    <a:prstClr val="white"/>
                  </a:solidFill>
                  <a:latin typeface="微软雅黑" panose="020B0503020204020204" pitchFamily="34" charset="-122"/>
                  <a:ea typeface="微软雅黑" panose="020B0503020204020204" pitchFamily="34" charset="-122"/>
                </a:endParaRPr>
              </a:p>
            </p:txBody>
          </p:sp>
          <p:sp>
            <p:nvSpPr>
              <p:cNvPr id="55" name="文本框 383"/>
              <p:cNvSpPr txBox="1"/>
              <p:nvPr/>
            </p:nvSpPr>
            <p:spPr>
              <a:xfrm>
                <a:off x="2438109" y="2412351"/>
                <a:ext cx="432000" cy="318909"/>
              </a:xfrm>
              <a:prstGeom prst="rect">
                <a:avLst/>
              </a:prstGeom>
              <a:solidFill>
                <a:srgbClr val="E74D69"/>
              </a:solidFill>
            </p:spPr>
            <p:txBody>
              <a:bodyPr wrap="square" lIns="36000" tIns="36000" rIns="36000" bIns="36000" rtlCol="0" anchor="ctr">
                <a:noAutofit/>
              </a:bodyPr>
              <a:lstStyle>
                <a:defPPr>
                  <a:defRPr lang="zh-CN"/>
                </a:defPPr>
                <a:lvl1pPr>
                  <a:defRPr sz="1200" b="1">
                    <a:solidFill>
                      <a:schemeClr val="bg1"/>
                    </a:solidFill>
                    <a:latin typeface="+mn-ea"/>
                    <a:ea typeface="+mn-ea"/>
                  </a:defRPr>
                </a:lvl1pPr>
              </a:lstStyle>
              <a:p>
                <a:pPr algn="ctr" defTabSz="914133" fontAlgn="auto">
                  <a:spcBef>
                    <a:spcPts val="0"/>
                  </a:spcBef>
                  <a:spcAft>
                    <a:spcPts val="0"/>
                  </a:spcAft>
                  <a:defRPr/>
                </a:pPr>
                <a:r>
                  <a:rPr lang="en-US" altLang="zh-CN" kern="0" dirty="0" smtClean="0">
                    <a:solidFill>
                      <a:prstClr val="white"/>
                    </a:solidFill>
                    <a:latin typeface="微软雅黑" panose="020B0503020204020204" pitchFamily="34" charset="-122"/>
                    <a:ea typeface="微软雅黑" panose="020B0503020204020204" pitchFamily="34" charset="-122"/>
                  </a:rPr>
                  <a:t>Unit</a:t>
                </a:r>
                <a:endParaRPr lang="en-US" altLang="zh-CN" kern="0" dirty="0">
                  <a:solidFill>
                    <a:prstClr val="white"/>
                  </a:solidFill>
                  <a:latin typeface="微软雅黑" panose="020B0503020204020204" pitchFamily="34" charset="-122"/>
                  <a:ea typeface="微软雅黑" panose="020B0503020204020204" pitchFamily="34" charset="-122"/>
                </a:endParaRPr>
              </a:p>
            </p:txBody>
          </p:sp>
          <p:sp>
            <p:nvSpPr>
              <p:cNvPr id="56" name="文本框 384"/>
              <p:cNvSpPr txBox="1"/>
              <p:nvPr/>
            </p:nvSpPr>
            <p:spPr>
              <a:xfrm>
                <a:off x="2967928" y="2412351"/>
                <a:ext cx="432000" cy="318909"/>
              </a:xfrm>
              <a:prstGeom prst="rect">
                <a:avLst/>
              </a:prstGeom>
              <a:solidFill>
                <a:srgbClr val="E74D69"/>
              </a:solidFill>
            </p:spPr>
            <p:txBody>
              <a:bodyPr wrap="square" lIns="36000" tIns="36000" rIns="36000" bIns="36000" rtlCol="0" anchor="ctr">
                <a:noAutofit/>
              </a:bodyPr>
              <a:lstStyle>
                <a:defPPr>
                  <a:defRPr lang="zh-CN"/>
                </a:defPPr>
                <a:lvl1pPr>
                  <a:defRPr sz="1200" b="1">
                    <a:solidFill>
                      <a:schemeClr val="bg1"/>
                    </a:solidFill>
                    <a:latin typeface="+mn-ea"/>
                    <a:ea typeface="+mn-ea"/>
                  </a:defRPr>
                </a:lvl1pPr>
              </a:lstStyle>
              <a:p>
                <a:pPr algn="ctr" defTabSz="914133" fontAlgn="auto">
                  <a:spcBef>
                    <a:spcPts val="0"/>
                  </a:spcBef>
                  <a:spcAft>
                    <a:spcPts val="0"/>
                  </a:spcAft>
                  <a:defRPr/>
                </a:pPr>
                <a:r>
                  <a:rPr lang="en-US" altLang="zh-CN" kern="0" dirty="0" smtClean="0">
                    <a:solidFill>
                      <a:prstClr val="white"/>
                    </a:solidFill>
                    <a:latin typeface="微软雅黑" panose="020B0503020204020204" pitchFamily="34" charset="-122"/>
                    <a:ea typeface="微软雅黑" panose="020B0503020204020204" pitchFamily="34" charset="-122"/>
                  </a:rPr>
                  <a:t>Unit</a:t>
                </a:r>
                <a:endParaRPr lang="en-US" altLang="zh-CN" kern="0" dirty="0">
                  <a:solidFill>
                    <a:prstClr val="white"/>
                  </a:solidFill>
                  <a:latin typeface="微软雅黑" panose="020B0503020204020204" pitchFamily="34" charset="-122"/>
                  <a:ea typeface="微软雅黑" panose="020B0503020204020204" pitchFamily="34" charset="-122"/>
                </a:endParaRPr>
              </a:p>
            </p:txBody>
          </p:sp>
          <p:sp>
            <p:nvSpPr>
              <p:cNvPr id="57" name="文本框 385"/>
              <p:cNvSpPr txBox="1"/>
              <p:nvPr/>
            </p:nvSpPr>
            <p:spPr>
              <a:xfrm>
                <a:off x="3497747" y="2412351"/>
                <a:ext cx="432000" cy="318909"/>
              </a:xfrm>
              <a:prstGeom prst="rect">
                <a:avLst/>
              </a:prstGeom>
              <a:solidFill>
                <a:srgbClr val="E74D69"/>
              </a:solidFill>
            </p:spPr>
            <p:txBody>
              <a:bodyPr wrap="square" lIns="36000" tIns="36000" rIns="36000" bIns="36000" rtlCol="0" anchor="ctr">
                <a:noAutofit/>
              </a:bodyPr>
              <a:lstStyle>
                <a:defPPr>
                  <a:defRPr lang="zh-CN"/>
                </a:defPPr>
                <a:lvl1pPr>
                  <a:defRPr sz="1200" b="1">
                    <a:solidFill>
                      <a:schemeClr val="bg1"/>
                    </a:solidFill>
                    <a:latin typeface="+mn-ea"/>
                    <a:ea typeface="+mn-ea"/>
                  </a:defRPr>
                </a:lvl1pPr>
              </a:lstStyle>
              <a:p>
                <a:pPr algn="ctr" defTabSz="914133" fontAlgn="auto">
                  <a:spcBef>
                    <a:spcPts val="0"/>
                  </a:spcBef>
                  <a:spcAft>
                    <a:spcPts val="0"/>
                  </a:spcAft>
                  <a:defRPr/>
                </a:pPr>
                <a:r>
                  <a:rPr lang="en-US" altLang="zh-CN" kern="0" dirty="0" smtClean="0">
                    <a:solidFill>
                      <a:prstClr val="white"/>
                    </a:solidFill>
                    <a:latin typeface="微软雅黑" panose="020B0503020204020204" pitchFamily="34" charset="-122"/>
                    <a:ea typeface="微软雅黑" panose="020B0503020204020204" pitchFamily="34" charset="-122"/>
                  </a:rPr>
                  <a:t>Unit</a:t>
                </a:r>
                <a:endParaRPr lang="en-US" altLang="zh-CN" kern="0" dirty="0">
                  <a:solidFill>
                    <a:prstClr val="white"/>
                  </a:solidFill>
                  <a:latin typeface="微软雅黑" panose="020B0503020204020204" pitchFamily="34" charset="-122"/>
                  <a:ea typeface="微软雅黑" panose="020B0503020204020204" pitchFamily="34" charset="-122"/>
                </a:endParaRPr>
              </a:p>
            </p:txBody>
          </p:sp>
          <p:sp>
            <p:nvSpPr>
              <p:cNvPr id="58" name="文本框 386"/>
              <p:cNvSpPr txBox="1"/>
              <p:nvPr/>
            </p:nvSpPr>
            <p:spPr>
              <a:xfrm>
                <a:off x="4027566" y="2412351"/>
                <a:ext cx="432000" cy="318909"/>
              </a:xfrm>
              <a:prstGeom prst="rect">
                <a:avLst/>
              </a:prstGeom>
              <a:solidFill>
                <a:srgbClr val="E74D69"/>
              </a:solidFill>
            </p:spPr>
            <p:txBody>
              <a:bodyPr wrap="square" lIns="36000" tIns="36000" rIns="36000" bIns="36000" rtlCol="0" anchor="ctr">
                <a:noAutofit/>
              </a:bodyPr>
              <a:lstStyle>
                <a:defPPr>
                  <a:defRPr lang="zh-CN"/>
                </a:defPPr>
                <a:lvl1pPr>
                  <a:defRPr sz="1200" b="1">
                    <a:solidFill>
                      <a:schemeClr val="bg1"/>
                    </a:solidFill>
                    <a:latin typeface="+mn-ea"/>
                    <a:ea typeface="+mn-ea"/>
                  </a:defRPr>
                </a:lvl1pPr>
              </a:lstStyle>
              <a:p>
                <a:pPr algn="ctr" defTabSz="914133" fontAlgn="auto">
                  <a:spcBef>
                    <a:spcPts val="0"/>
                  </a:spcBef>
                  <a:spcAft>
                    <a:spcPts val="0"/>
                  </a:spcAft>
                  <a:defRPr/>
                </a:pPr>
                <a:r>
                  <a:rPr lang="en-US" altLang="zh-CN" kern="0" dirty="0" smtClean="0">
                    <a:solidFill>
                      <a:prstClr val="white"/>
                    </a:solidFill>
                    <a:latin typeface="微软雅黑" panose="020B0503020204020204" pitchFamily="34" charset="-122"/>
                    <a:ea typeface="微软雅黑" panose="020B0503020204020204" pitchFamily="34" charset="-122"/>
                  </a:rPr>
                  <a:t>Unit</a:t>
                </a:r>
                <a:endParaRPr lang="en-US" altLang="zh-CN" kern="0" dirty="0">
                  <a:solidFill>
                    <a:prstClr val="white"/>
                  </a:solidFill>
                  <a:latin typeface="微软雅黑" panose="020B0503020204020204" pitchFamily="34" charset="-122"/>
                  <a:ea typeface="微软雅黑" panose="020B0503020204020204" pitchFamily="34" charset="-122"/>
                </a:endParaRPr>
              </a:p>
            </p:txBody>
          </p:sp>
          <p:sp>
            <p:nvSpPr>
              <p:cNvPr id="59" name="文本框 387"/>
              <p:cNvSpPr txBox="1"/>
              <p:nvPr/>
            </p:nvSpPr>
            <p:spPr>
              <a:xfrm>
                <a:off x="4557385" y="2412351"/>
                <a:ext cx="432000" cy="318909"/>
              </a:xfrm>
              <a:prstGeom prst="rect">
                <a:avLst/>
              </a:prstGeom>
              <a:solidFill>
                <a:srgbClr val="E74D69"/>
              </a:solidFill>
            </p:spPr>
            <p:txBody>
              <a:bodyPr wrap="square" lIns="36000" tIns="36000" rIns="36000" bIns="36000" rtlCol="0" anchor="ctr">
                <a:noAutofit/>
              </a:bodyPr>
              <a:lstStyle>
                <a:defPPr>
                  <a:defRPr lang="zh-CN"/>
                </a:defPPr>
                <a:lvl1pPr>
                  <a:defRPr sz="1200" b="1">
                    <a:solidFill>
                      <a:schemeClr val="bg1"/>
                    </a:solidFill>
                    <a:latin typeface="+mn-ea"/>
                    <a:ea typeface="+mn-ea"/>
                  </a:defRPr>
                </a:lvl1pPr>
              </a:lstStyle>
              <a:p>
                <a:pPr algn="ctr" defTabSz="914133" fontAlgn="auto">
                  <a:spcBef>
                    <a:spcPts val="0"/>
                  </a:spcBef>
                  <a:spcAft>
                    <a:spcPts val="0"/>
                  </a:spcAft>
                  <a:defRPr/>
                </a:pPr>
                <a:r>
                  <a:rPr lang="en-US" altLang="zh-CN" kern="0" dirty="0" smtClean="0">
                    <a:solidFill>
                      <a:prstClr val="white"/>
                    </a:solidFill>
                    <a:latin typeface="微软雅黑" panose="020B0503020204020204" pitchFamily="34" charset="-122"/>
                    <a:ea typeface="微软雅黑" panose="020B0503020204020204" pitchFamily="34" charset="-122"/>
                  </a:rPr>
                  <a:t>Unit</a:t>
                </a:r>
                <a:endParaRPr lang="en-US" altLang="zh-CN" kern="0" dirty="0">
                  <a:solidFill>
                    <a:prstClr val="white"/>
                  </a:solidFill>
                  <a:latin typeface="微软雅黑" panose="020B0503020204020204" pitchFamily="34" charset="-122"/>
                  <a:ea typeface="微软雅黑" panose="020B0503020204020204" pitchFamily="34" charset="-122"/>
                </a:endParaRPr>
              </a:p>
            </p:txBody>
          </p:sp>
          <p:sp>
            <p:nvSpPr>
              <p:cNvPr id="60" name="文本框 388"/>
              <p:cNvSpPr txBox="1"/>
              <p:nvPr/>
            </p:nvSpPr>
            <p:spPr>
              <a:xfrm>
                <a:off x="5087204" y="2412351"/>
                <a:ext cx="432000" cy="318909"/>
              </a:xfrm>
              <a:prstGeom prst="rect">
                <a:avLst/>
              </a:prstGeom>
              <a:solidFill>
                <a:srgbClr val="E74D69"/>
              </a:solidFill>
            </p:spPr>
            <p:txBody>
              <a:bodyPr wrap="square" lIns="36000" tIns="36000" rIns="36000" bIns="36000" rtlCol="0" anchor="ctr">
                <a:noAutofit/>
              </a:bodyPr>
              <a:lstStyle>
                <a:defPPr>
                  <a:defRPr lang="zh-CN"/>
                </a:defPPr>
                <a:lvl1pPr>
                  <a:defRPr sz="1200" b="1">
                    <a:solidFill>
                      <a:schemeClr val="bg1"/>
                    </a:solidFill>
                    <a:latin typeface="+mn-ea"/>
                    <a:ea typeface="+mn-ea"/>
                  </a:defRPr>
                </a:lvl1pPr>
              </a:lstStyle>
              <a:p>
                <a:pPr algn="ctr" defTabSz="914133" fontAlgn="auto">
                  <a:spcBef>
                    <a:spcPts val="0"/>
                  </a:spcBef>
                  <a:spcAft>
                    <a:spcPts val="0"/>
                  </a:spcAft>
                  <a:defRPr/>
                </a:pPr>
                <a:r>
                  <a:rPr lang="en-US" altLang="zh-CN" kern="0" dirty="0" smtClean="0">
                    <a:solidFill>
                      <a:prstClr val="white"/>
                    </a:solidFill>
                    <a:latin typeface="微软雅黑" panose="020B0503020204020204" pitchFamily="34" charset="-122"/>
                    <a:ea typeface="微软雅黑" panose="020B0503020204020204" pitchFamily="34" charset="-122"/>
                  </a:rPr>
                  <a:t>Unit</a:t>
                </a:r>
                <a:endParaRPr lang="en-US" altLang="zh-CN" kern="0" dirty="0">
                  <a:solidFill>
                    <a:prstClr val="white"/>
                  </a:solidFill>
                  <a:latin typeface="微软雅黑" panose="020B0503020204020204" pitchFamily="34" charset="-122"/>
                  <a:ea typeface="微软雅黑" panose="020B0503020204020204" pitchFamily="34" charset="-122"/>
                </a:endParaRPr>
              </a:p>
            </p:txBody>
          </p:sp>
          <p:sp>
            <p:nvSpPr>
              <p:cNvPr id="61" name="文本框 389"/>
              <p:cNvSpPr txBox="1"/>
              <p:nvPr/>
            </p:nvSpPr>
            <p:spPr>
              <a:xfrm>
                <a:off x="5617021" y="2412351"/>
                <a:ext cx="432000" cy="318909"/>
              </a:xfrm>
              <a:prstGeom prst="rect">
                <a:avLst/>
              </a:prstGeom>
              <a:solidFill>
                <a:srgbClr val="E74D69"/>
              </a:solidFill>
            </p:spPr>
            <p:txBody>
              <a:bodyPr wrap="square" lIns="36000" tIns="36000" rIns="36000" bIns="36000" rtlCol="0" anchor="ctr">
                <a:noAutofit/>
              </a:bodyPr>
              <a:lstStyle>
                <a:defPPr>
                  <a:defRPr lang="zh-CN"/>
                </a:defPPr>
                <a:lvl1pPr>
                  <a:defRPr sz="1200" b="1">
                    <a:solidFill>
                      <a:schemeClr val="bg1"/>
                    </a:solidFill>
                    <a:latin typeface="+mn-ea"/>
                    <a:ea typeface="+mn-ea"/>
                  </a:defRPr>
                </a:lvl1pPr>
              </a:lstStyle>
              <a:p>
                <a:pPr algn="ctr" defTabSz="914133" fontAlgn="auto">
                  <a:spcBef>
                    <a:spcPts val="0"/>
                  </a:spcBef>
                  <a:spcAft>
                    <a:spcPts val="0"/>
                  </a:spcAft>
                  <a:defRPr/>
                </a:pPr>
                <a:r>
                  <a:rPr lang="en-US" altLang="zh-CN" kern="0" dirty="0" smtClean="0">
                    <a:solidFill>
                      <a:prstClr val="white"/>
                    </a:solidFill>
                    <a:latin typeface="微软雅黑" panose="020B0503020204020204" pitchFamily="34" charset="-122"/>
                    <a:ea typeface="微软雅黑" panose="020B0503020204020204" pitchFamily="34" charset="-122"/>
                  </a:rPr>
                  <a:t>...</a:t>
                </a:r>
                <a:endParaRPr lang="en-US" altLang="zh-CN" kern="0" dirty="0">
                  <a:solidFill>
                    <a:prstClr val="white"/>
                  </a:solidFill>
                  <a:latin typeface="微软雅黑" panose="020B0503020204020204" pitchFamily="34" charset="-122"/>
                  <a:ea typeface="微软雅黑" panose="020B0503020204020204" pitchFamily="34" charset="-122"/>
                </a:endParaRPr>
              </a:p>
            </p:txBody>
          </p:sp>
          <p:sp>
            <p:nvSpPr>
              <p:cNvPr id="62" name="文本框 390"/>
              <p:cNvSpPr txBox="1"/>
              <p:nvPr/>
            </p:nvSpPr>
            <p:spPr>
              <a:xfrm>
                <a:off x="2433429" y="1805977"/>
                <a:ext cx="432000" cy="457884"/>
              </a:xfrm>
              <a:prstGeom prst="rect">
                <a:avLst/>
              </a:prstGeom>
              <a:solidFill>
                <a:srgbClr val="9BBB59"/>
              </a:solidFill>
            </p:spPr>
            <p:txBody>
              <a:bodyPr wrap="square" lIns="36000" tIns="36000" rIns="36000" bIns="36000" rtlCol="0" anchor="ctr">
                <a:noAutofit/>
              </a:bodyPr>
              <a:lstStyle>
                <a:defPPr>
                  <a:defRPr lang="zh-CN"/>
                </a:defPPr>
                <a:lvl1pPr>
                  <a:defRPr sz="1200" b="1">
                    <a:solidFill>
                      <a:schemeClr val="bg1"/>
                    </a:solidFill>
                    <a:latin typeface="+mn-ea"/>
                    <a:ea typeface="+mn-ea"/>
                  </a:defRPr>
                </a:lvl1pPr>
              </a:lstStyle>
              <a:p>
                <a:pPr algn="ctr" defTabSz="914133" fontAlgn="auto">
                  <a:spcBef>
                    <a:spcPts val="0"/>
                  </a:spcBef>
                  <a:spcAft>
                    <a:spcPts val="0"/>
                  </a:spcAft>
                  <a:defRPr/>
                </a:pPr>
                <a:r>
                  <a:rPr lang="en-US" altLang="zh-CN" sz="1400" kern="0" dirty="0" smtClean="0">
                    <a:solidFill>
                      <a:prstClr val="white"/>
                    </a:solidFill>
                    <a:latin typeface="微软雅黑" panose="020B0503020204020204" pitchFamily="34" charset="-122"/>
                    <a:ea typeface="微软雅黑" panose="020B0503020204020204" pitchFamily="34" charset="-122"/>
                  </a:rPr>
                  <a:t>Service b</a:t>
                </a:r>
                <a:endParaRPr lang="en-US" altLang="zh-CN" sz="1400" kern="0" dirty="0">
                  <a:solidFill>
                    <a:prstClr val="white"/>
                  </a:solidFill>
                  <a:latin typeface="微软雅黑" panose="020B0503020204020204" pitchFamily="34" charset="-122"/>
                  <a:ea typeface="微软雅黑" panose="020B0503020204020204" pitchFamily="34" charset="-122"/>
                </a:endParaRPr>
              </a:p>
            </p:txBody>
          </p:sp>
          <p:sp>
            <p:nvSpPr>
              <p:cNvPr id="63" name="文本框 391"/>
              <p:cNvSpPr txBox="1"/>
              <p:nvPr/>
            </p:nvSpPr>
            <p:spPr>
              <a:xfrm>
                <a:off x="2964036" y="1805977"/>
                <a:ext cx="432000" cy="457884"/>
              </a:xfrm>
              <a:prstGeom prst="rect">
                <a:avLst/>
              </a:prstGeom>
              <a:solidFill>
                <a:srgbClr val="9BBB59"/>
              </a:solidFill>
            </p:spPr>
            <p:txBody>
              <a:bodyPr wrap="square" lIns="36000" tIns="36000" rIns="36000" bIns="36000" rtlCol="0" anchor="ctr">
                <a:noAutofit/>
              </a:bodyPr>
              <a:lstStyle>
                <a:defPPr>
                  <a:defRPr lang="zh-CN"/>
                </a:defPPr>
                <a:lvl1pPr>
                  <a:defRPr sz="1200" b="1">
                    <a:solidFill>
                      <a:schemeClr val="bg1"/>
                    </a:solidFill>
                    <a:latin typeface="+mn-ea"/>
                    <a:ea typeface="+mn-ea"/>
                  </a:defRPr>
                </a:lvl1pPr>
              </a:lstStyle>
              <a:p>
                <a:pPr algn="ctr" defTabSz="914133" fontAlgn="auto">
                  <a:spcBef>
                    <a:spcPts val="0"/>
                  </a:spcBef>
                  <a:spcAft>
                    <a:spcPts val="0"/>
                  </a:spcAft>
                  <a:defRPr/>
                </a:pPr>
                <a:r>
                  <a:rPr lang="en-US" altLang="zh-CN" sz="1400" kern="0" dirty="0" smtClean="0">
                    <a:solidFill>
                      <a:prstClr val="white"/>
                    </a:solidFill>
                    <a:latin typeface="微软雅黑" panose="020B0503020204020204" pitchFamily="34" charset="-122"/>
                    <a:ea typeface="微软雅黑" panose="020B0503020204020204" pitchFamily="34" charset="-122"/>
                  </a:rPr>
                  <a:t>Service c</a:t>
                </a:r>
                <a:endParaRPr lang="en-US" altLang="zh-CN" sz="1400" kern="0" dirty="0">
                  <a:solidFill>
                    <a:prstClr val="white"/>
                  </a:solidFill>
                  <a:latin typeface="微软雅黑" panose="020B0503020204020204" pitchFamily="34" charset="-122"/>
                  <a:ea typeface="微软雅黑" panose="020B0503020204020204" pitchFamily="34" charset="-122"/>
                </a:endParaRPr>
              </a:p>
            </p:txBody>
          </p:sp>
          <p:sp>
            <p:nvSpPr>
              <p:cNvPr id="64" name="文本框 392"/>
              <p:cNvSpPr txBox="1"/>
              <p:nvPr/>
            </p:nvSpPr>
            <p:spPr>
              <a:xfrm>
                <a:off x="1902821" y="1805977"/>
                <a:ext cx="432000" cy="457884"/>
              </a:xfrm>
              <a:prstGeom prst="rect">
                <a:avLst/>
              </a:prstGeom>
              <a:solidFill>
                <a:srgbClr val="9BBB59"/>
              </a:solidFill>
            </p:spPr>
            <p:txBody>
              <a:bodyPr wrap="square" lIns="36000" tIns="36000" rIns="36000" bIns="36000" rtlCol="0" anchor="ctr">
                <a:noAutofit/>
              </a:bodyPr>
              <a:lstStyle>
                <a:defPPr>
                  <a:defRPr lang="zh-CN"/>
                </a:defPPr>
                <a:lvl1pPr>
                  <a:defRPr sz="1200" b="1">
                    <a:solidFill>
                      <a:schemeClr val="bg1"/>
                    </a:solidFill>
                    <a:latin typeface="+mn-ea"/>
                    <a:ea typeface="+mn-ea"/>
                  </a:defRPr>
                </a:lvl1pPr>
              </a:lstStyle>
              <a:p>
                <a:pPr algn="ctr" defTabSz="914133" fontAlgn="auto">
                  <a:spcBef>
                    <a:spcPts val="0"/>
                  </a:spcBef>
                  <a:spcAft>
                    <a:spcPts val="0"/>
                  </a:spcAft>
                  <a:defRPr/>
                </a:pPr>
                <a:r>
                  <a:rPr lang="en-US" altLang="zh-CN" sz="1400" kern="0" dirty="0" smtClean="0">
                    <a:solidFill>
                      <a:prstClr val="white"/>
                    </a:solidFill>
                    <a:latin typeface="微软雅黑" panose="020B0503020204020204" pitchFamily="34" charset="-122"/>
                    <a:ea typeface="微软雅黑" panose="020B0503020204020204" pitchFamily="34" charset="-122"/>
                  </a:rPr>
                  <a:t>Service a</a:t>
                </a:r>
                <a:endParaRPr lang="en-US" altLang="zh-CN" sz="1400" kern="0" dirty="0">
                  <a:solidFill>
                    <a:prstClr val="white"/>
                  </a:solidFill>
                  <a:latin typeface="微软雅黑" panose="020B0503020204020204" pitchFamily="34" charset="-122"/>
                  <a:ea typeface="微软雅黑" panose="020B0503020204020204" pitchFamily="34" charset="-122"/>
                </a:endParaRPr>
              </a:p>
            </p:txBody>
          </p:sp>
          <p:sp>
            <p:nvSpPr>
              <p:cNvPr id="65" name="文本框 393"/>
              <p:cNvSpPr txBox="1"/>
              <p:nvPr/>
            </p:nvSpPr>
            <p:spPr>
              <a:xfrm>
                <a:off x="3494643" y="1805977"/>
                <a:ext cx="432000" cy="457884"/>
              </a:xfrm>
              <a:prstGeom prst="rect">
                <a:avLst/>
              </a:prstGeom>
              <a:solidFill>
                <a:srgbClr val="9BBB59"/>
              </a:solidFill>
            </p:spPr>
            <p:txBody>
              <a:bodyPr wrap="square" lIns="36000" tIns="36000" rIns="36000" bIns="36000" rtlCol="0" anchor="ctr">
                <a:noAutofit/>
              </a:bodyPr>
              <a:lstStyle>
                <a:defPPr>
                  <a:defRPr lang="zh-CN"/>
                </a:defPPr>
                <a:lvl1pPr>
                  <a:defRPr sz="1200" b="1">
                    <a:solidFill>
                      <a:schemeClr val="bg1"/>
                    </a:solidFill>
                    <a:latin typeface="+mn-ea"/>
                    <a:ea typeface="+mn-ea"/>
                  </a:defRPr>
                </a:lvl1pPr>
              </a:lstStyle>
              <a:p>
                <a:pPr algn="ctr" defTabSz="914133" fontAlgn="auto">
                  <a:spcBef>
                    <a:spcPts val="0"/>
                  </a:spcBef>
                  <a:spcAft>
                    <a:spcPts val="0"/>
                  </a:spcAft>
                  <a:defRPr/>
                </a:pPr>
                <a:r>
                  <a:rPr lang="en-US" altLang="zh-CN" sz="1400" kern="0" dirty="0" smtClean="0">
                    <a:solidFill>
                      <a:prstClr val="white"/>
                    </a:solidFill>
                    <a:latin typeface="微软雅黑" panose="020B0503020204020204" pitchFamily="34" charset="-122"/>
                    <a:ea typeface="微软雅黑" panose="020B0503020204020204" pitchFamily="34" charset="-122"/>
                  </a:rPr>
                  <a:t>Service d</a:t>
                </a:r>
                <a:endParaRPr lang="en-US" altLang="zh-CN" sz="1400" kern="0" dirty="0">
                  <a:solidFill>
                    <a:prstClr val="white"/>
                  </a:solidFill>
                  <a:latin typeface="微软雅黑" panose="020B0503020204020204" pitchFamily="34" charset="-122"/>
                  <a:ea typeface="微软雅黑" panose="020B0503020204020204" pitchFamily="34" charset="-122"/>
                </a:endParaRPr>
              </a:p>
            </p:txBody>
          </p:sp>
          <p:sp>
            <p:nvSpPr>
              <p:cNvPr id="66" name="文本框 394"/>
              <p:cNvSpPr txBox="1"/>
              <p:nvPr/>
            </p:nvSpPr>
            <p:spPr>
              <a:xfrm>
                <a:off x="4025250" y="1805977"/>
                <a:ext cx="432000" cy="457884"/>
              </a:xfrm>
              <a:prstGeom prst="rect">
                <a:avLst/>
              </a:prstGeom>
              <a:solidFill>
                <a:srgbClr val="9BBB59"/>
              </a:solidFill>
            </p:spPr>
            <p:txBody>
              <a:bodyPr wrap="square" lIns="36000" tIns="36000" rIns="36000" bIns="36000" rtlCol="0" anchor="ctr">
                <a:noAutofit/>
              </a:bodyPr>
              <a:lstStyle>
                <a:defPPr>
                  <a:defRPr lang="zh-CN"/>
                </a:defPPr>
                <a:lvl1pPr>
                  <a:defRPr sz="1200" b="1">
                    <a:solidFill>
                      <a:schemeClr val="bg1"/>
                    </a:solidFill>
                    <a:latin typeface="+mn-ea"/>
                    <a:ea typeface="+mn-ea"/>
                  </a:defRPr>
                </a:lvl1pPr>
              </a:lstStyle>
              <a:p>
                <a:pPr algn="ctr" defTabSz="914133" fontAlgn="auto">
                  <a:spcBef>
                    <a:spcPts val="0"/>
                  </a:spcBef>
                  <a:spcAft>
                    <a:spcPts val="0"/>
                  </a:spcAft>
                  <a:defRPr/>
                </a:pPr>
                <a:r>
                  <a:rPr lang="en-US" altLang="zh-CN" sz="1400" kern="0" dirty="0" smtClean="0">
                    <a:solidFill>
                      <a:prstClr val="white"/>
                    </a:solidFill>
                    <a:latin typeface="微软雅黑" panose="020B0503020204020204" pitchFamily="34" charset="-122"/>
                    <a:ea typeface="微软雅黑" panose="020B0503020204020204" pitchFamily="34" charset="-122"/>
                  </a:rPr>
                  <a:t>Service e</a:t>
                </a:r>
                <a:endParaRPr lang="en-US" altLang="zh-CN" sz="1400" kern="0" dirty="0">
                  <a:solidFill>
                    <a:prstClr val="white"/>
                  </a:solidFill>
                  <a:latin typeface="微软雅黑" panose="020B0503020204020204" pitchFamily="34" charset="-122"/>
                  <a:ea typeface="微软雅黑" panose="020B0503020204020204" pitchFamily="34" charset="-122"/>
                </a:endParaRPr>
              </a:p>
            </p:txBody>
          </p:sp>
          <p:sp>
            <p:nvSpPr>
              <p:cNvPr id="67" name="文本框 395"/>
              <p:cNvSpPr txBox="1"/>
              <p:nvPr/>
            </p:nvSpPr>
            <p:spPr>
              <a:xfrm>
                <a:off x="4555857" y="1805977"/>
                <a:ext cx="432000" cy="457884"/>
              </a:xfrm>
              <a:prstGeom prst="rect">
                <a:avLst/>
              </a:prstGeom>
              <a:solidFill>
                <a:srgbClr val="9BBB59"/>
              </a:solidFill>
            </p:spPr>
            <p:txBody>
              <a:bodyPr wrap="square" lIns="36000" tIns="36000" rIns="36000" bIns="36000" rtlCol="0" anchor="ctr">
                <a:noAutofit/>
              </a:bodyPr>
              <a:lstStyle>
                <a:defPPr>
                  <a:defRPr lang="zh-CN"/>
                </a:defPPr>
                <a:lvl1pPr>
                  <a:defRPr sz="1200" b="1">
                    <a:solidFill>
                      <a:schemeClr val="bg1"/>
                    </a:solidFill>
                    <a:latin typeface="+mn-ea"/>
                    <a:ea typeface="+mn-ea"/>
                  </a:defRPr>
                </a:lvl1pPr>
              </a:lstStyle>
              <a:p>
                <a:pPr algn="ctr" defTabSz="914133" fontAlgn="auto">
                  <a:spcBef>
                    <a:spcPts val="0"/>
                  </a:spcBef>
                  <a:spcAft>
                    <a:spcPts val="0"/>
                  </a:spcAft>
                  <a:defRPr/>
                </a:pPr>
                <a:r>
                  <a:rPr lang="en-US" altLang="zh-CN" sz="1400" kern="0" dirty="0" smtClean="0">
                    <a:solidFill>
                      <a:prstClr val="white"/>
                    </a:solidFill>
                    <a:latin typeface="微软雅黑" panose="020B0503020204020204" pitchFamily="34" charset="-122"/>
                    <a:ea typeface="微软雅黑" panose="020B0503020204020204" pitchFamily="34" charset="-122"/>
                  </a:rPr>
                  <a:t>Service </a:t>
                </a:r>
              </a:p>
              <a:p>
                <a:pPr algn="ctr" defTabSz="914133" fontAlgn="auto">
                  <a:spcBef>
                    <a:spcPts val="0"/>
                  </a:spcBef>
                  <a:spcAft>
                    <a:spcPts val="0"/>
                  </a:spcAft>
                  <a:defRPr/>
                </a:pPr>
                <a:r>
                  <a:rPr lang="en-US" altLang="zh-CN" sz="1400" kern="0" dirty="0" smtClean="0">
                    <a:solidFill>
                      <a:prstClr val="white"/>
                    </a:solidFill>
                    <a:latin typeface="微软雅黑" panose="020B0503020204020204" pitchFamily="34" charset="-122"/>
                    <a:ea typeface="微软雅黑" panose="020B0503020204020204" pitchFamily="34" charset="-122"/>
                  </a:rPr>
                  <a:t>…</a:t>
                </a:r>
                <a:endParaRPr lang="en-US" altLang="zh-CN" sz="1400" kern="0" dirty="0">
                  <a:solidFill>
                    <a:prstClr val="white"/>
                  </a:solidFill>
                  <a:latin typeface="微软雅黑" panose="020B0503020204020204" pitchFamily="34" charset="-122"/>
                  <a:ea typeface="微软雅黑" panose="020B0503020204020204" pitchFamily="34" charset="-122"/>
                </a:endParaRPr>
              </a:p>
            </p:txBody>
          </p:sp>
          <p:sp>
            <p:nvSpPr>
              <p:cNvPr id="68" name="文本框 396"/>
              <p:cNvSpPr txBox="1"/>
              <p:nvPr/>
            </p:nvSpPr>
            <p:spPr>
              <a:xfrm>
                <a:off x="5086464" y="1805977"/>
                <a:ext cx="432000" cy="457884"/>
              </a:xfrm>
              <a:prstGeom prst="rect">
                <a:avLst/>
              </a:prstGeom>
              <a:solidFill>
                <a:srgbClr val="9BBB59"/>
              </a:solidFill>
            </p:spPr>
            <p:txBody>
              <a:bodyPr wrap="square" lIns="36000" tIns="36000" rIns="36000" bIns="36000" rtlCol="0" anchor="ctr">
                <a:noAutofit/>
              </a:bodyPr>
              <a:lstStyle>
                <a:defPPr>
                  <a:defRPr lang="zh-CN"/>
                </a:defPPr>
                <a:lvl1pPr>
                  <a:defRPr sz="1200" b="1">
                    <a:solidFill>
                      <a:schemeClr val="bg1"/>
                    </a:solidFill>
                    <a:latin typeface="+mn-ea"/>
                    <a:ea typeface="+mn-ea"/>
                  </a:defRPr>
                </a:lvl1pPr>
              </a:lstStyle>
              <a:p>
                <a:pPr algn="ctr" defTabSz="914133" fontAlgn="auto">
                  <a:spcBef>
                    <a:spcPts val="0"/>
                  </a:spcBef>
                  <a:spcAft>
                    <a:spcPts val="0"/>
                  </a:spcAft>
                  <a:defRPr/>
                </a:pPr>
                <a:r>
                  <a:rPr lang="en-US" altLang="zh-CN" sz="1400" kern="0" dirty="0" smtClean="0">
                    <a:solidFill>
                      <a:prstClr val="white"/>
                    </a:solidFill>
                    <a:latin typeface="微软雅黑" panose="020B0503020204020204" pitchFamily="34" charset="-122"/>
                    <a:ea typeface="微软雅黑" panose="020B0503020204020204" pitchFamily="34" charset="-122"/>
                  </a:rPr>
                  <a:t>Service x</a:t>
                </a:r>
                <a:endParaRPr lang="en-US" altLang="zh-CN" sz="1400" kern="0" dirty="0">
                  <a:solidFill>
                    <a:prstClr val="white"/>
                  </a:solidFill>
                  <a:latin typeface="微软雅黑" panose="020B0503020204020204" pitchFamily="34" charset="-122"/>
                  <a:ea typeface="微软雅黑" panose="020B0503020204020204" pitchFamily="34" charset="-122"/>
                </a:endParaRPr>
              </a:p>
            </p:txBody>
          </p:sp>
          <p:sp>
            <p:nvSpPr>
              <p:cNvPr id="69" name="文本框 397"/>
              <p:cNvSpPr txBox="1"/>
              <p:nvPr/>
            </p:nvSpPr>
            <p:spPr>
              <a:xfrm>
                <a:off x="5617069" y="1805977"/>
                <a:ext cx="432000" cy="457884"/>
              </a:xfrm>
              <a:prstGeom prst="rect">
                <a:avLst/>
              </a:prstGeom>
              <a:solidFill>
                <a:srgbClr val="9BBB59"/>
              </a:solidFill>
            </p:spPr>
            <p:txBody>
              <a:bodyPr wrap="square" lIns="36000" tIns="36000" rIns="36000" bIns="36000" rtlCol="0" anchor="ctr">
                <a:noAutofit/>
              </a:bodyPr>
              <a:lstStyle>
                <a:defPPr>
                  <a:defRPr lang="zh-CN"/>
                </a:defPPr>
                <a:lvl1pPr>
                  <a:defRPr sz="1200" b="1">
                    <a:solidFill>
                      <a:schemeClr val="bg1"/>
                    </a:solidFill>
                    <a:latin typeface="+mn-ea"/>
                    <a:ea typeface="+mn-ea"/>
                  </a:defRPr>
                </a:lvl1pPr>
              </a:lstStyle>
              <a:p>
                <a:pPr algn="ctr" defTabSz="914133" fontAlgn="auto">
                  <a:spcBef>
                    <a:spcPts val="0"/>
                  </a:spcBef>
                  <a:spcAft>
                    <a:spcPts val="0"/>
                  </a:spcAft>
                  <a:defRPr/>
                </a:pPr>
                <a:r>
                  <a:rPr lang="en-US" altLang="zh-CN" kern="0" dirty="0" smtClean="0">
                    <a:solidFill>
                      <a:prstClr val="white"/>
                    </a:solidFill>
                    <a:latin typeface="微软雅黑" panose="020B0503020204020204" pitchFamily="34" charset="-122"/>
                    <a:ea typeface="微软雅黑" panose="020B0503020204020204" pitchFamily="34" charset="-122"/>
                  </a:rPr>
                  <a:t>...</a:t>
                </a:r>
                <a:endParaRPr lang="en-US" altLang="zh-CN" kern="0" dirty="0">
                  <a:solidFill>
                    <a:prstClr val="white"/>
                  </a:solidFill>
                  <a:latin typeface="微软雅黑" panose="020B0503020204020204" pitchFamily="34" charset="-122"/>
                  <a:ea typeface="微软雅黑" panose="020B0503020204020204" pitchFamily="34" charset="-122"/>
                </a:endParaRPr>
              </a:p>
            </p:txBody>
          </p:sp>
        </p:grpSp>
      </p:grpSp>
    </p:spTree>
    <p:extLst>
      <p:ext uri="{BB962C8B-B14F-4D97-AF65-F5344CB8AC3E}">
        <p14:creationId xmlns:p14="http://schemas.microsoft.com/office/powerpoint/2010/main" val="6439128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2"/>
          </p:nvPr>
        </p:nvSpPr>
        <p:spPr>
          <a:xfrm>
            <a:off x="1595500" y="410400"/>
            <a:ext cx="10909212" cy="531837"/>
          </a:xfrm>
        </p:spPr>
        <p:txBody>
          <a:bodyPr/>
          <a:lstStyle/>
          <a:p>
            <a:r>
              <a:rPr lang="en-US" altLang="zh-CN" sz="2800" dirty="0"/>
              <a:t>Technical Requirements of Enterprise IT Transformation</a:t>
            </a:r>
            <a:endParaRPr lang="zh-CN" altLang="en-US" sz="2800" dirty="0"/>
          </a:p>
        </p:txBody>
      </p:sp>
      <p:grpSp>
        <p:nvGrpSpPr>
          <p:cNvPr id="5" name="组合 4"/>
          <p:cNvGrpSpPr/>
          <p:nvPr/>
        </p:nvGrpSpPr>
        <p:grpSpPr>
          <a:xfrm>
            <a:off x="1631504" y="1233488"/>
            <a:ext cx="8598619" cy="5131887"/>
            <a:chOff x="1673845" y="1359015"/>
            <a:chExt cx="8598619" cy="5131887"/>
          </a:xfrm>
        </p:grpSpPr>
        <p:grpSp>
          <p:nvGrpSpPr>
            <p:cNvPr id="133" name="组合 132">
              <a:extLst>
                <a:ext uri="{FF2B5EF4-FFF2-40B4-BE49-F238E27FC236}">
                  <a16:creationId xmlns:a16="http://schemas.microsoft.com/office/drawing/2014/main" xmlns="" id="{5031EEC3-6586-424D-BF46-CCBE7C76A069}"/>
                </a:ext>
              </a:extLst>
            </p:cNvPr>
            <p:cNvGrpSpPr/>
            <p:nvPr/>
          </p:nvGrpSpPr>
          <p:grpSpPr>
            <a:xfrm flipH="1">
              <a:off x="6293584" y="1359015"/>
              <a:ext cx="3978880" cy="1115757"/>
              <a:chOff x="7175019" y="2886316"/>
              <a:chExt cx="3592809" cy="1184895"/>
            </a:xfrm>
          </p:grpSpPr>
          <p:sp>
            <p:nvSpPr>
              <p:cNvPr id="135" name="Freeform 5">
                <a:extLst>
                  <a:ext uri="{FF2B5EF4-FFF2-40B4-BE49-F238E27FC236}">
                    <a16:creationId xmlns:a16="http://schemas.microsoft.com/office/drawing/2014/main" xmlns="" id="{6325FEAF-CC3D-4228-9283-1F58663B27F6}"/>
                  </a:ext>
                </a:extLst>
              </p:cNvPr>
              <p:cNvSpPr>
                <a:spLocks/>
              </p:cNvSpPr>
              <p:nvPr/>
            </p:nvSpPr>
            <p:spPr bwMode="auto">
              <a:xfrm>
                <a:off x="9462053" y="3150705"/>
                <a:ext cx="1305775" cy="920506"/>
              </a:xfrm>
              <a:custGeom>
                <a:avLst/>
                <a:gdLst>
                  <a:gd name="T0" fmla="*/ 150 w 1118"/>
                  <a:gd name="T1" fmla="*/ 425 h 787"/>
                  <a:gd name="T2" fmla="*/ 157 w 1118"/>
                  <a:gd name="T3" fmla="*/ 428 h 787"/>
                  <a:gd name="T4" fmla="*/ 157 w 1118"/>
                  <a:gd name="T5" fmla="*/ 420 h 787"/>
                  <a:gd name="T6" fmla="*/ 362 w 1118"/>
                  <a:gd name="T7" fmla="*/ 174 h 787"/>
                  <a:gd name="T8" fmla="*/ 450 w 1118"/>
                  <a:gd name="T9" fmla="*/ 196 h 787"/>
                  <a:gd name="T10" fmla="*/ 684 w 1118"/>
                  <a:gd name="T11" fmla="*/ 0 h 787"/>
                  <a:gd name="T12" fmla="*/ 933 w 1118"/>
                  <a:gd name="T13" fmla="*/ 301 h 787"/>
                  <a:gd name="T14" fmla="*/ 931 w 1118"/>
                  <a:gd name="T15" fmla="*/ 331 h 787"/>
                  <a:gd name="T16" fmla="*/ 1118 w 1118"/>
                  <a:gd name="T17" fmla="*/ 561 h 787"/>
                  <a:gd name="T18" fmla="*/ 933 w 1118"/>
                  <a:gd name="T19" fmla="*/ 787 h 787"/>
                  <a:gd name="T20" fmla="*/ 933 w 1118"/>
                  <a:gd name="T21" fmla="*/ 787 h 787"/>
                  <a:gd name="T22" fmla="*/ 157 w 1118"/>
                  <a:gd name="T23" fmla="*/ 787 h 787"/>
                  <a:gd name="T24" fmla="*/ 157 w 1118"/>
                  <a:gd name="T25" fmla="*/ 787 h 787"/>
                  <a:gd name="T26" fmla="*/ 150 w 1118"/>
                  <a:gd name="T27" fmla="*/ 787 h 787"/>
                  <a:gd name="T28" fmla="*/ 0 w 1118"/>
                  <a:gd name="T29" fmla="*/ 608 h 787"/>
                  <a:gd name="T30" fmla="*/ 150 w 1118"/>
                  <a:gd name="T31" fmla="*/ 425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8" h="787">
                    <a:moveTo>
                      <a:pt x="150" y="425"/>
                    </a:moveTo>
                    <a:cubicBezTo>
                      <a:pt x="152" y="425"/>
                      <a:pt x="154" y="428"/>
                      <a:pt x="157" y="428"/>
                    </a:cubicBezTo>
                    <a:cubicBezTo>
                      <a:pt x="157" y="425"/>
                      <a:pt x="157" y="423"/>
                      <a:pt x="157" y="420"/>
                    </a:cubicBezTo>
                    <a:cubicBezTo>
                      <a:pt x="157" y="284"/>
                      <a:pt x="249" y="174"/>
                      <a:pt x="362" y="174"/>
                    </a:cubicBezTo>
                    <a:cubicBezTo>
                      <a:pt x="393" y="174"/>
                      <a:pt x="423" y="182"/>
                      <a:pt x="450" y="196"/>
                    </a:cubicBezTo>
                    <a:cubicBezTo>
                      <a:pt x="485" y="83"/>
                      <a:pt x="575" y="0"/>
                      <a:pt x="684" y="0"/>
                    </a:cubicBezTo>
                    <a:cubicBezTo>
                      <a:pt x="820" y="0"/>
                      <a:pt x="933" y="135"/>
                      <a:pt x="933" y="301"/>
                    </a:cubicBezTo>
                    <a:cubicBezTo>
                      <a:pt x="933" y="312"/>
                      <a:pt x="933" y="320"/>
                      <a:pt x="931" y="331"/>
                    </a:cubicBezTo>
                    <a:cubicBezTo>
                      <a:pt x="1035" y="334"/>
                      <a:pt x="1118" y="436"/>
                      <a:pt x="1118" y="561"/>
                    </a:cubicBezTo>
                    <a:cubicBezTo>
                      <a:pt x="1118" y="682"/>
                      <a:pt x="1035" y="785"/>
                      <a:pt x="933" y="787"/>
                    </a:cubicBezTo>
                    <a:cubicBezTo>
                      <a:pt x="933" y="787"/>
                      <a:pt x="933" y="787"/>
                      <a:pt x="933" y="787"/>
                    </a:cubicBezTo>
                    <a:cubicBezTo>
                      <a:pt x="157" y="787"/>
                      <a:pt x="157" y="787"/>
                      <a:pt x="157" y="787"/>
                    </a:cubicBezTo>
                    <a:cubicBezTo>
                      <a:pt x="157" y="787"/>
                      <a:pt x="157" y="787"/>
                      <a:pt x="157" y="787"/>
                    </a:cubicBezTo>
                    <a:cubicBezTo>
                      <a:pt x="154" y="787"/>
                      <a:pt x="152" y="787"/>
                      <a:pt x="150" y="787"/>
                    </a:cubicBezTo>
                    <a:cubicBezTo>
                      <a:pt x="67" y="787"/>
                      <a:pt x="0" y="707"/>
                      <a:pt x="0" y="608"/>
                    </a:cubicBezTo>
                    <a:cubicBezTo>
                      <a:pt x="0" y="508"/>
                      <a:pt x="67" y="425"/>
                      <a:pt x="150" y="425"/>
                    </a:cubicBezTo>
                    <a:close/>
                  </a:path>
                </a:pathLst>
              </a:custGeom>
              <a:gradFill>
                <a:gsLst>
                  <a:gs pos="0">
                    <a:srgbClr val="087FAA"/>
                  </a:gs>
                  <a:gs pos="94000">
                    <a:srgbClr val="0F6393">
                      <a:alpha val="67000"/>
                    </a:srgbClr>
                  </a:gs>
                </a:gsLst>
                <a:lin ang="10800000" scaled="0"/>
              </a:gradFill>
              <a:ln>
                <a:solidFill>
                  <a:srgbClr val="00B0F0">
                    <a:alpha val="85000"/>
                  </a:srgbClr>
                </a:solidFill>
              </a:ln>
            </p:spPr>
            <p:txBody>
              <a:bodyPr vert="horz" wrap="square" lIns="91392" tIns="45696" rIns="91392" bIns="45696" numCol="1" anchor="t" anchorCtr="0" compatLnSpc="1">
                <a:prstTxWarp prst="textNoShape">
                  <a:avLst/>
                </a:prstTxWarp>
              </a:bodyPr>
              <a:lstStyle/>
              <a:p>
                <a:endParaRPr lang="en-US" altLang="zh-CN" sz="900" b="1" dirty="0">
                  <a:solidFill>
                    <a:srgbClr val="000000"/>
                  </a:solidFill>
                  <a:latin typeface="微软雅黑" panose="020B0503020204020204" pitchFamily="34" charset="-122"/>
                  <a:ea typeface="微软雅黑" panose="020B0503020204020204" pitchFamily="34" charset="-122"/>
                </a:endParaRPr>
              </a:p>
            </p:txBody>
          </p:sp>
          <p:sp>
            <p:nvSpPr>
              <p:cNvPr id="136" name="Freeform 5">
                <a:extLst>
                  <a:ext uri="{FF2B5EF4-FFF2-40B4-BE49-F238E27FC236}">
                    <a16:creationId xmlns:a16="http://schemas.microsoft.com/office/drawing/2014/main" xmlns="" id="{5A742748-3096-4206-A372-E40173958586}"/>
                  </a:ext>
                </a:extLst>
              </p:cNvPr>
              <p:cNvSpPr>
                <a:spLocks/>
              </p:cNvSpPr>
              <p:nvPr/>
            </p:nvSpPr>
            <p:spPr bwMode="auto">
              <a:xfrm>
                <a:off x="8537714" y="3150705"/>
                <a:ext cx="1305775" cy="920506"/>
              </a:xfrm>
              <a:custGeom>
                <a:avLst/>
                <a:gdLst>
                  <a:gd name="T0" fmla="*/ 150 w 1118"/>
                  <a:gd name="T1" fmla="*/ 425 h 787"/>
                  <a:gd name="T2" fmla="*/ 157 w 1118"/>
                  <a:gd name="T3" fmla="*/ 428 h 787"/>
                  <a:gd name="T4" fmla="*/ 157 w 1118"/>
                  <a:gd name="T5" fmla="*/ 420 h 787"/>
                  <a:gd name="T6" fmla="*/ 362 w 1118"/>
                  <a:gd name="T7" fmla="*/ 174 h 787"/>
                  <a:gd name="T8" fmla="*/ 450 w 1118"/>
                  <a:gd name="T9" fmla="*/ 196 h 787"/>
                  <a:gd name="T10" fmla="*/ 684 w 1118"/>
                  <a:gd name="T11" fmla="*/ 0 h 787"/>
                  <a:gd name="T12" fmla="*/ 933 w 1118"/>
                  <a:gd name="T13" fmla="*/ 301 h 787"/>
                  <a:gd name="T14" fmla="*/ 931 w 1118"/>
                  <a:gd name="T15" fmla="*/ 331 h 787"/>
                  <a:gd name="T16" fmla="*/ 1118 w 1118"/>
                  <a:gd name="T17" fmla="*/ 561 h 787"/>
                  <a:gd name="T18" fmla="*/ 933 w 1118"/>
                  <a:gd name="T19" fmla="*/ 787 h 787"/>
                  <a:gd name="T20" fmla="*/ 933 w 1118"/>
                  <a:gd name="T21" fmla="*/ 787 h 787"/>
                  <a:gd name="T22" fmla="*/ 157 w 1118"/>
                  <a:gd name="T23" fmla="*/ 787 h 787"/>
                  <a:gd name="T24" fmla="*/ 157 w 1118"/>
                  <a:gd name="T25" fmla="*/ 787 h 787"/>
                  <a:gd name="T26" fmla="*/ 150 w 1118"/>
                  <a:gd name="T27" fmla="*/ 787 h 787"/>
                  <a:gd name="T28" fmla="*/ 0 w 1118"/>
                  <a:gd name="T29" fmla="*/ 608 h 787"/>
                  <a:gd name="T30" fmla="*/ 150 w 1118"/>
                  <a:gd name="T31" fmla="*/ 425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8" h="787">
                    <a:moveTo>
                      <a:pt x="150" y="425"/>
                    </a:moveTo>
                    <a:cubicBezTo>
                      <a:pt x="152" y="425"/>
                      <a:pt x="154" y="428"/>
                      <a:pt x="157" y="428"/>
                    </a:cubicBezTo>
                    <a:cubicBezTo>
                      <a:pt x="157" y="425"/>
                      <a:pt x="157" y="423"/>
                      <a:pt x="157" y="420"/>
                    </a:cubicBezTo>
                    <a:cubicBezTo>
                      <a:pt x="157" y="284"/>
                      <a:pt x="249" y="174"/>
                      <a:pt x="362" y="174"/>
                    </a:cubicBezTo>
                    <a:cubicBezTo>
                      <a:pt x="393" y="174"/>
                      <a:pt x="423" y="182"/>
                      <a:pt x="450" y="196"/>
                    </a:cubicBezTo>
                    <a:cubicBezTo>
                      <a:pt x="485" y="83"/>
                      <a:pt x="575" y="0"/>
                      <a:pt x="684" y="0"/>
                    </a:cubicBezTo>
                    <a:cubicBezTo>
                      <a:pt x="820" y="0"/>
                      <a:pt x="933" y="135"/>
                      <a:pt x="933" y="301"/>
                    </a:cubicBezTo>
                    <a:cubicBezTo>
                      <a:pt x="933" y="312"/>
                      <a:pt x="933" y="320"/>
                      <a:pt x="931" y="331"/>
                    </a:cubicBezTo>
                    <a:cubicBezTo>
                      <a:pt x="1035" y="334"/>
                      <a:pt x="1118" y="436"/>
                      <a:pt x="1118" y="561"/>
                    </a:cubicBezTo>
                    <a:cubicBezTo>
                      <a:pt x="1118" y="682"/>
                      <a:pt x="1035" y="785"/>
                      <a:pt x="933" y="787"/>
                    </a:cubicBezTo>
                    <a:cubicBezTo>
                      <a:pt x="933" y="787"/>
                      <a:pt x="933" y="787"/>
                      <a:pt x="933" y="787"/>
                    </a:cubicBezTo>
                    <a:cubicBezTo>
                      <a:pt x="157" y="787"/>
                      <a:pt x="157" y="787"/>
                      <a:pt x="157" y="787"/>
                    </a:cubicBezTo>
                    <a:cubicBezTo>
                      <a:pt x="157" y="787"/>
                      <a:pt x="157" y="787"/>
                      <a:pt x="157" y="787"/>
                    </a:cubicBezTo>
                    <a:cubicBezTo>
                      <a:pt x="154" y="787"/>
                      <a:pt x="152" y="787"/>
                      <a:pt x="150" y="787"/>
                    </a:cubicBezTo>
                    <a:cubicBezTo>
                      <a:pt x="67" y="787"/>
                      <a:pt x="0" y="707"/>
                      <a:pt x="0" y="608"/>
                    </a:cubicBezTo>
                    <a:cubicBezTo>
                      <a:pt x="0" y="508"/>
                      <a:pt x="67" y="425"/>
                      <a:pt x="150" y="425"/>
                    </a:cubicBezTo>
                    <a:close/>
                  </a:path>
                </a:pathLst>
              </a:custGeom>
              <a:gradFill>
                <a:gsLst>
                  <a:gs pos="0">
                    <a:srgbClr val="087FAA"/>
                  </a:gs>
                  <a:gs pos="94000">
                    <a:srgbClr val="0F6393">
                      <a:alpha val="67000"/>
                    </a:srgbClr>
                  </a:gs>
                </a:gsLst>
                <a:lin ang="10800000" scaled="0"/>
              </a:gradFill>
              <a:ln>
                <a:solidFill>
                  <a:srgbClr val="00B0F0">
                    <a:alpha val="85000"/>
                  </a:srgbClr>
                </a:solidFill>
              </a:ln>
            </p:spPr>
            <p:txBody>
              <a:bodyPr vert="horz" wrap="square" lIns="91392" tIns="45696" rIns="91392" bIns="45696" numCol="1" anchor="t" anchorCtr="0" compatLnSpc="1">
                <a:prstTxWarp prst="textNoShape">
                  <a:avLst/>
                </a:prstTxWarp>
              </a:bodyPr>
              <a:lstStyle/>
              <a:p>
                <a:endParaRPr lang="en-US" altLang="zh-CN" sz="900" b="1" dirty="0">
                  <a:solidFill>
                    <a:srgbClr val="000000"/>
                  </a:solidFill>
                  <a:latin typeface="微软雅黑" panose="020B0503020204020204" pitchFamily="34" charset="-122"/>
                  <a:ea typeface="微软雅黑" panose="020B0503020204020204" pitchFamily="34" charset="-122"/>
                </a:endParaRPr>
              </a:p>
            </p:txBody>
          </p:sp>
          <p:sp>
            <p:nvSpPr>
              <p:cNvPr id="137" name="Freeform 5">
                <a:extLst>
                  <a:ext uri="{FF2B5EF4-FFF2-40B4-BE49-F238E27FC236}">
                    <a16:creationId xmlns:a16="http://schemas.microsoft.com/office/drawing/2014/main" xmlns="" id="{75E02870-3E73-4B2B-93E9-3A64665D3ABE}"/>
                  </a:ext>
                </a:extLst>
              </p:cNvPr>
              <p:cNvSpPr>
                <a:spLocks/>
              </p:cNvSpPr>
              <p:nvPr/>
            </p:nvSpPr>
            <p:spPr bwMode="auto">
              <a:xfrm>
                <a:off x="7175019" y="2886316"/>
                <a:ext cx="1829835" cy="1180722"/>
              </a:xfrm>
              <a:custGeom>
                <a:avLst/>
                <a:gdLst>
                  <a:gd name="T0" fmla="*/ 150 w 1118"/>
                  <a:gd name="T1" fmla="*/ 425 h 787"/>
                  <a:gd name="T2" fmla="*/ 157 w 1118"/>
                  <a:gd name="T3" fmla="*/ 428 h 787"/>
                  <a:gd name="T4" fmla="*/ 157 w 1118"/>
                  <a:gd name="T5" fmla="*/ 420 h 787"/>
                  <a:gd name="T6" fmla="*/ 362 w 1118"/>
                  <a:gd name="T7" fmla="*/ 174 h 787"/>
                  <a:gd name="T8" fmla="*/ 450 w 1118"/>
                  <a:gd name="T9" fmla="*/ 196 h 787"/>
                  <a:gd name="T10" fmla="*/ 684 w 1118"/>
                  <a:gd name="T11" fmla="*/ 0 h 787"/>
                  <a:gd name="T12" fmla="*/ 933 w 1118"/>
                  <a:gd name="T13" fmla="*/ 301 h 787"/>
                  <a:gd name="T14" fmla="*/ 931 w 1118"/>
                  <a:gd name="T15" fmla="*/ 331 h 787"/>
                  <a:gd name="T16" fmla="*/ 1118 w 1118"/>
                  <a:gd name="T17" fmla="*/ 561 h 787"/>
                  <a:gd name="T18" fmla="*/ 933 w 1118"/>
                  <a:gd name="T19" fmla="*/ 787 h 787"/>
                  <a:gd name="T20" fmla="*/ 933 w 1118"/>
                  <a:gd name="T21" fmla="*/ 787 h 787"/>
                  <a:gd name="T22" fmla="*/ 157 w 1118"/>
                  <a:gd name="T23" fmla="*/ 787 h 787"/>
                  <a:gd name="T24" fmla="*/ 157 w 1118"/>
                  <a:gd name="T25" fmla="*/ 787 h 787"/>
                  <a:gd name="T26" fmla="*/ 150 w 1118"/>
                  <a:gd name="T27" fmla="*/ 787 h 787"/>
                  <a:gd name="T28" fmla="*/ 0 w 1118"/>
                  <a:gd name="T29" fmla="*/ 608 h 787"/>
                  <a:gd name="T30" fmla="*/ 150 w 1118"/>
                  <a:gd name="T31" fmla="*/ 425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8" h="787">
                    <a:moveTo>
                      <a:pt x="150" y="425"/>
                    </a:moveTo>
                    <a:cubicBezTo>
                      <a:pt x="152" y="425"/>
                      <a:pt x="154" y="428"/>
                      <a:pt x="157" y="428"/>
                    </a:cubicBezTo>
                    <a:cubicBezTo>
                      <a:pt x="157" y="425"/>
                      <a:pt x="157" y="423"/>
                      <a:pt x="157" y="420"/>
                    </a:cubicBezTo>
                    <a:cubicBezTo>
                      <a:pt x="157" y="284"/>
                      <a:pt x="249" y="174"/>
                      <a:pt x="362" y="174"/>
                    </a:cubicBezTo>
                    <a:cubicBezTo>
                      <a:pt x="393" y="174"/>
                      <a:pt x="423" y="182"/>
                      <a:pt x="450" y="196"/>
                    </a:cubicBezTo>
                    <a:cubicBezTo>
                      <a:pt x="485" y="83"/>
                      <a:pt x="575" y="0"/>
                      <a:pt x="684" y="0"/>
                    </a:cubicBezTo>
                    <a:cubicBezTo>
                      <a:pt x="820" y="0"/>
                      <a:pt x="933" y="135"/>
                      <a:pt x="933" y="301"/>
                    </a:cubicBezTo>
                    <a:cubicBezTo>
                      <a:pt x="933" y="312"/>
                      <a:pt x="933" y="320"/>
                      <a:pt x="931" y="331"/>
                    </a:cubicBezTo>
                    <a:cubicBezTo>
                      <a:pt x="1035" y="334"/>
                      <a:pt x="1118" y="436"/>
                      <a:pt x="1118" y="561"/>
                    </a:cubicBezTo>
                    <a:cubicBezTo>
                      <a:pt x="1118" y="682"/>
                      <a:pt x="1035" y="785"/>
                      <a:pt x="933" y="787"/>
                    </a:cubicBezTo>
                    <a:cubicBezTo>
                      <a:pt x="933" y="787"/>
                      <a:pt x="933" y="787"/>
                      <a:pt x="933" y="787"/>
                    </a:cubicBezTo>
                    <a:cubicBezTo>
                      <a:pt x="157" y="787"/>
                      <a:pt x="157" y="787"/>
                      <a:pt x="157" y="787"/>
                    </a:cubicBezTo>
                    <a:cubicBezTo>
                      <a:pt x="157" y="787"/>
                      <a:pt x="157" y="787"/>
                      <a:pt x="157" y="787"/>
                    </a:cubicBezTo>
                    <a:cubicBezTo>
                      <a:pt x="154" y="787"/>
                      <a:pt x="152" y="787"/>
                      <a:pt x="150" y="787"/>
                    </a:cubicBezTo>
                    <a:cubicBezTo>
                      <a:pt x="67" y="787"/>
                      <a:pt x="0" y="707"/>
                      <a:pt x="0" y="608"/>
                    </a:cubicBezTo>
                    <a:cubicBezTo>
                      <a:pt x="0" y="508"/>
                      <a:pt x="67" y="425"/>
                      <a:pt x="150" y="425"/>
                    </a:cubicBezTo>
                    <a:close/>
                  </a:path>
                </a:pathLst>
              </a:custGeom>
              <a:gradFill>
                <a:gsLst>
                  <a:gs pos="0">
                    <a:srgbClr val="087FAA"/>
                  </a:gs>
                  <a:gs pos="94000">
                    <a:srgbClr val="0F6393">
                      <a:alpha val="67000"/>
                    </a:srgbClr>
                  </a:gs>
                </a:gsLst>
                <a:lin ang="10800000" scaled="0"/>
              </a:gradFill>
              <a:ln>
                <a:solidFill>
                  <a:srgbClr val="00B0F0">
                    <a:alpha val="85000"/>
                  </a:srgbClr>
                </a:solidFill>
              </a:ln>
            </p:spPr>
            <p:txBody>
              <a:bodyPr vert="horz" wrap="square" lIns="91392" tIns="45696" rIns="91392" bIns="45696" numCol="1" anchor="t" anchorCtr="0" compatLnSpc="1">
                <a:prstTxWarp prst="textNoShape">
                  <a:avLst/>
                </a:prstTxWarp>
              </a:bodyPr>
              <a:lstStyle/>
              <a:p>
                <a:endParaRPr lang="en-US" altLang="zh-CN" sz="900" b="1" dirty="0">
                  <a:solidFill>
                    <a:srgbClr val="000000"/>
                  </a:solidFill>
                  <a:latin typeface="微软雅黑" panose="020B0503020204020204" pitchFamily="34" charset="-122"/>
                  <a:ea typeface="微软雅黑" panose="020B0503020204020204" pitchFamily="34" charset="-122"/>
                </a:endParaRPr>
              </a:p>
            </p:txBody>
          </p:sp>
        </p:grpSp>
        <p:sp>
          <p:nvSpPr>
            <p:cNvPr id="14" name="矩形: 圆角 13"/>
            <p:cNvSpPr/>
            <p:nvPr/>
          </p:nvSpPr>
          <p:spPr>
            <a:xfrm>
              <a:off x="1680329" y="5635795"/>
              <a:ext cx="4014693" cy="855107"/>
            </a:xfrm>
            <a:prstGeom prst="roundRect">
              <a:avLst>
                <a:gd name="adj" fmla="val 6148"/>
              </a:avLst>
            </a:prstGeom>
            <a:gradFill>
              <a:gsLst>
                <a:gs pos="0">
                  <a:srgbClr val="087FAA"/>
                </a:gs>
                <a:gs pos="100000">
                  <a:srgbClr val="0F6393">
                    <a:alpha val="67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algn="ctr"/>
              <a:r>
                <a:rPr lang="en-US" altLang="zh-CN" sz="12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Compatible with traditional services</a:t>
              </a:r>
            </a:p>
            <a:p>
              <a:pPr algn="ctr"/>
              <a:r>
                <a:rPr lang="en-US" altLang="zh-CN" sz="12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Compatible with existing hardware</a:t>
              </a:r>
            </a:p>
            <a:p>
              <a:pPr algn="ctr"/>
              <a:r>
                <a:rPr lang="en-US" altLang="zh-CN" sz="12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Key service running</a:t>
              </a:r>
            </a:p>
            <a:p>
              <a:pPr algn="ctr"/>
              <a:r>
                <a:rPr lang="en-US" altLang="zh-CN" sz="12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Self-management and maintenance</a:t>
              </a:r>
              <a:endParaRPr lang="en-US" altLang="zh-CN" sz="1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3" name="组合 22"/>
            <p:cNvGrpSpPr/>
            <p:nvPr/>
          </p:nvGrpSpPr>
          <p:grpSpPr>
            <a:xfrm flipH="1">
              <a:off x="1673845" y="1359015"/>
              <a:ext cx="3978880" cy="1115757"/>
              <a:chOff x="7175019" y="2886316"/>
              <a:chExt cx="3592809" cy="1184895"/>
            </a:xfrm>
          </p:grpSpPr>
          <p:sp>
            <p:nvSpPr>
              <p:cNvPr id="24" name="Freeform 5"/>
              <p:cNvSpPr>
                <a:spLocks/>
              </p:cNvSpPr>
              <p:nvPr/>
            </p:nvSpPr>
            <p:spPr bwMode="auto">
              <a:xfrm>
                <a:off x="9462053" y="3150705"/>
                <a:ext cx="1305775" cy="920506"/>
              </a:xfrm>
              <a:custGeom>
                <a:avLst/>
                <a:gdLst>
                  <a:gd name="T0" fmla="*/ 150 w 1118"/>
                  <a:gd name="T1" fmla="*/ 425 h 787"/>
                  <a:gd name="T2" fmla="*/ 157 w 1118"/>
                  <a:gd name="T3" fmla="*/ 428 h 787"/>
                  <a:gd name="T4" fmla="*/ 157 w 1118"/>
                  <a:gd name="T5" fmla="*/ 420 h 787"/>
                  <a:gd name="T6" fmla="*/ 362 w 1118"/>
                  <a:gd name="T7" fmla="*/ 174 h 787"/>
                  <a:gd name="T8" fmla="*/ 450 w 1118"/>
                  <a:gd name="T9" fmla="*/ 196 h 787"/>
                  <a:gd name="T10" fmla="*/ 684 w 1118"/>
                  <a:gd name="T11" fmla="*/ 0 h 787"/>
                  <a:gd name="T12" fmla="*/ 933 w 1118"/>
                  <a:gd name="T13" fmla="*/ 301 h 787"/>
                  <a:gd name="T14" fmla="*/ 931 w 1118"/>
                  <a:gd name="T15" fmla="*/ 331 h 787"/>
                  <a:gd name="T16" fmla="*/ 1118 w 1118"/>
                  <a:gd name="T17" fmla="*/ 561 h 787"/>
                  <a:gd name="T18" fmla="*/ 933 w 1118"/>
                  <a:gd name="T19" fmla="*/ 787 h 787"/>
                  <a:gd name="T20" fmla="*/ 933 w 1118"/>
                  <a:gd name="T21" fmla="*/ 787 h 787"/>
                  <a:gd name="T22" fmla="*/ 157 w 1118"/>
                  <a:gd name="T23" fmla="*/ 787 h 787"/>
                  <a:gd name="T24" fmla="*/ 157 w 1118"/>
                  <a:gd name="T25" fmla="*/ 787 h 787"/>
                  <a:gd name="T26" fmla="*/ 150 w 1118"/>
                  <a:gd name="T27" fmla="*/ 787 h 787"/>
                  <a:gd name="T28" fmla="*/ 0 w 1118"/>
                  <a:gd name="T29" fmla="*/ 608 h 787"/>
                  <a:gd name="T30" fmla="*/ 150 w 1118"/>
                  <a:gd name="T31" fmla="*/ 425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8" h="787">
                    <a:moveTo>
                      <a:pt x="150" y="425"/>
                    </a:moveTo>
                    <a:cubicBezTo>
                      <a:pt x="152" y="425"/>
                      <a:pt x="154" y="428"/>
                      <a:pt x="157" y="428"/>
                    </a:cubicBezTo>
                    <a:cubicBezTo>
                      <a:pt x="157" y="425"/>
                      <a:pt x="157" y="423"/>
                      <a:pt x="157" y="420"/>
                    </a:cubicBezTo>
                    <a:cubicBezTo>
                      <a:pt x="157" y="284"/>
                      <a:pt x="249" y="174"/>
                      <a:pt x="362" y="174"/>
                    </a:cubicBezTo>
                    <a:cubicBezTo>
                      <a:pt x="393" y="174"/>
                      <a:pt x="423" y="182"/>
                      <a:pt x="450" y="196"/>
                    </a:cubicBezTo>
                    <a:cubicBezTo>
                      <a:pt x="485" y="83"/>
                      <a:pt x="575" y="0"/>
                      <a:pt x="684" y="0"/>
                    </a:cubicBezTo>
                    <a:cubicBezTo>
                      <a:pt x="820" y="0"/>
                      <a:pt x="933" y="135"/>
                      <a:pt x="933" y="301"/>
                    </a:cubicBezTo>
                    <a:cubicBezTo>
                      <a:pt x="933" y="312"/>
                      <a:pt x="933" y="320"/>
                      <a:pt x="931" y="331"/>
                    </a:cubicBezTo>
                    <a:cubicBezTo>
                      <a:pt x="1035" y="334"/>
                      <a:pt x="1118" y="436"/>
                      <a:pt x="1118" y="561"/>
                    </a:cubicBezTo>
                    <a:cubicBezTo>
                      <a:pt x="1118" y="682"/>
                      <a:pt x="1035" y="785"/>
                      <a:pt x="933" y="787"/>
                    </a:cubicBezTo>
                    <a:cubicBezTo>
                      <a:pt x="933" y="787"/>
                      <a:pt x="933" y="787"/>
                      <a:pt x="933" y="787"/>
                    </a:cubicBezTo>
                    <a:cubicBezTo>
                      <a:pt x="157" y="787"/>
                      <a:pt x="157" y="787"/>
                      <a:pt x="157" y="787"/>
                    </a:cubicBezTo>
                    <a:cubicBezTo>
                      <a:pt x="157" y="787"/>
                      <a:pt x="157" y="787"/>
                      <a:pt x="157" y="787"/>
                    </a:cubicBezTo>
                    <a:cubicBezTo>
                      <a:pt x="154" y="787"/>
                      <a:pt x="152" y="787"/>
                      <a:pt x="150" y="787"/>
                    </a:cubicBezTo>
                    <a:cubicBezTo>
                      <a:pt x="67" y="787"/>
                      <a:pt x="0" y="707"/>
                      <a:pt x="0" y="608"/>
                    </a:cubicBezTo>
                    <a:cubicBezTo>
                      <a:pt x="0" y="508"/>
                      <a:pt x="67" y="425"/>
                      <a:pt x="150" y="425"/>
                    </a:cubicBezTo>
                    <a:close/>
                  </a:path>
                </a:pathLst>
              </a:custGeom>
              <a:gradFill>
                <a:gsLst>
                  <a:gs pos="0">
                    <a:srgbClr val="087FAA"/>
                  </a:gs>
                  <a:gs pos="94000">
                    <a:srgbClr val="0F6393">
                      <a:alpha val="67000"/>
                    </a:srgbClr>
                  </a:gs>
                </a:gsLst>
                <a:lin ang="10800000" scaled="0"/>
              </a:gradFill>
              <a:ln>
                <a:solidFill>
                  <a:srgbClr val="00B0F0">
                    <a:alpha val="85000"/>
                  </a:srgbClr>
                </a:solidFill>
              </a:ln>
            </p:spPr>
            <p:txBody>
              <a:bodyPr vert="horz" wrap="square" lIns="91392" tIns="45696" rIns="91392" bIns="45696" numCol="1" anchor="t" anchorCtr="0" compatLnSpc="1">
                <a:prstTxWarp prst="textNoShape">
                  <a:avLst/>
                </a:prstTxWarp>
              </a:bodyPr>
              <a:lstStyle/>
              <a:p>
                <a:endParaRPr lang="en-US" altLang="zh-CN" sz="900" b="1" dirty="0">
                  <a:solidFill>
                    <a:srgbClr val="000000"/>
                  </a:solidFill>
                  <a:latin typeface="微软雅黑" panose="020B0503020204020204" pitchFamily="34" charset="-122"/>
                  <a:ea typeface="微软雅黑" panose="020B0503020204020204" pitchFamily="34" charset="-122"/>
                </a:endParaRPr>
              </a:p>
            </p:txBody>
          </p:sp>
          <p:sp>
            <p:nvSpPr>
              <p:cNvPr id="25" name="Freeform 5"/>
              <p:cNvSpPr>
                <a:spLocks/>
              </p:cNvSpPr>
              <p:nvPr/>
            </p:nvSpPr>
            <p:spPr bwMode="auto">
              <a:xfrm>
                <a:off x="8537714" y="3150705"/>
                <a:ext cx="1305775" cy="920506"/>
              </a:xfrm>
              <a:custGeom>
                <a:avLst/>
                <a:gdLst>
                  <a:gd name="T0" fmla="*/ 150 w 1118"/>
                  <a:gd name="T1" fmla="*/ 425 h 787"/>
                  <a:gd name="T2" fmla="*/ 157 w 1118"/>
                  <a:gd name="T3" fmla="*/ 428 h 787"/>
                  <a:gd name="T4" fmla="*/ 157 w 1118"/>
                  <a:gd name="T5" fmla="*/ 420 h 787"/>
                  <a:gd name="T6" fmla="*/ 362 w 1118"/>
                  <a:gd name="T7" fmla="*/ 174 h 787"/>
                  <a:gd name="T8" fmla="*/ 450 w 1118"/>
                  <a:gd name="T9" fmla="*/ 196 h 787"/>
                  <a:gd name="T10" fmla="*/ 684 w 1118"/>
                  <a:gd name="T11" fmla="*/ 0 h 787"/>
                  <a:gd name="T12" fmla="*/ 933 w 1118"/>
                  <a:gd name="T13" fmla="*/ 301 h 787"/>
                  <a:gd name="T14" fmla="*/ 931 w 1118"/>
                  <a:gd name="T15" fmla="*/ 331 h 787"/>
                  <a:gd name="T16" fmla="*/ 1118 w 1118"/>
                  <a:gd name="T17" fmla="*/ 561 h 787"/>
                  <a:gd name="T18" fmla="*/ 933 w 1118"/>
                  <a:gd name="T19" fmla="*/ 787 h 787"/>
                  <a:gd name="T20" fmla="*/ 933 w 1118"/>
                  <a:gd name="T21" fmla="*/ 787 h 787"/>
                  <a:gd name="T22" fmla="*/ 157 w 1118"/>
                  <a:gd name="T23" fmla="*/ 787 h 787"/>
                  <a:gd name="T24" fmla="*/ 157 w 1118"/>
                  <a:gd name="T25" fmla="*/ 787 h 787"/>
                  <a:gd name="T26" fmla="*/ 150 w 1118"/>
                  <a:gd name="T27" fmla="*/ 787 h 787"/>
                  <a:gd name="T28" fmla="*/ 0 w 1118"/>
                  <a:gd name="T29" fmla="*/ 608 h 787"/>
                  <a:gd name="T30" fmla="*/ 150 w 1118"/>
                  <a:gd name="T31" fmla="*/ 425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8" h="787">
                    <a:moveTo>
                      <a:pt x="150" y="425"/>
                    </a:moveTo>
                    <a:cubicBezTo>
                      <a:pt x="152" y="425"/>
                      <a:pt x="154" y="428"/>
                      <a:pt x="157" y="428"/>
                    </a:cubicBezTo>
                    <a:cubicBezTo>
                      <a:pt x="157" y="425"/>
                      <a:pt x="157" y="423"/>
                      <a:pt x="157" y="420"/>
                    </a:cubicBezTo>
                    <a:cubicBezTo>
                      <a:pt x="157" y="284"/>
                      <a:pt x="249" y="174"/>
                      <a:pt x="362" y="174"/>
                    </a:cubicBezTo>
                    <a:cubicBezTo>
                      <a:pt x="393" y="174"/>
                      <a:pt x="423" y="182"/>
                      <a:pt x="450" y="196"/>
                    </a:cubicBezTo>
                    <a:cubicBezTo>
                      <a:pt x="485" y="83"/>
                      <a:pt x="575" y="0"/>
                      <a:pt x="684" y="0"/>
                    </a:cubicBezTo>
                    <a:cubicBezTo>
                      <a:pt x="820" y="0"/>
                      <a:pt x="933" y="135"/>
                      <a:pt x="933" y="301"/>
                    </a:cubicBezTo>
                    <a:cubicBezTo>
                      <a:pt x="933" y="312"/>
                      <a:pt x="933" y="320"/>
                      <a:pt x="931" y="331"/>
                    </a:cubicBezTo>
                    <a:cubicBezTo>
                      <a:pt x="1035" y="334"/>
                      <a:pt x="1118" y="436"/>
                      <a:pt x="1118" y="561"/>
                    </a:cubicBezTo>
                    <a:cubicBezTo>
                      <a:pt x="1118" y="682"/>
                      <a:pt x="1035" y="785"/>
                      <a:pt x="933" y="787"/>
                    </a:cubicBezTo>
                    <a:cubicBezTo>
                      <a:pt x="933" y="787"/>
                      <a:pt x="933" y="787"/>
                      <a:pt x="933" y="787"/>
                    </a:cubicBezTo>
                    <a:cubicBezTo>
                      <a:pt x="157" y="787"/>
                      <a:pt x="157" y="787"/>
                      <a:pt x="157" y="787"/>
                    </a:cubicBezTo>
                    <a:cubicBezTo>
                      <a:pt x="157" y="787"/>
                      <a:pt x="157" y="787"/>
                      <a:pt x="157" y="787"/>
                    </a:cubicBezTo>
                    <a:cubicBezTo>
                      <a:pt x="154" y="787"/>
                      <a:pt x="152" y="787"/>
                      <a:pt x="150" y="787"/>
                    </a:cubicBezTo>
                    <a:cubicBezTo>
                      <a:pt x="67" y="787"/>
                      <a:pt x="0" y="707"/>
                      <a:pt x="0" y="608"/>
                    </a:cubicBezTo>
                    <a:cubicBezTo>
                      <a:pt x="0" y="508"/>
                      <a:pt x="67" y="425"/>
                      <a:pt x="150" y="425"/>
                    </a:cubicBezTo>
                    <a:close/>
                  </a:path>
                </a:pathLst>
              </a:custGeom>
              <a:gradFill>
                <a:gsLst>
                  <a:gs pos="0">
                    <a:srgbClr val="087FAA"/>
                  </a:gs>
                  <a:gs pos="94000">
                    <a:srgbClr val="0F6393">
                      <a:alpha val="67000"/>
                    </a:srgbClr>
                  </a:gs>
                </a:gsLst>
                <a:lin ang="10800000" scaled="0"/>
              </a:gradFill>
              <a:ln>
                <a:solidFill>
                  <a:srgbClr val="00B0F0">
                    <a:alpha val="85000"/>
                  </a:srgbClr>
                </a:solidFill>
              </a:ln>
            </p:spPr>
            <p:txBody>
              <a:bodyPr vert="horz" wrap="square" lIns="91392" tIns="45696" rIns="91392" bIns="45696" numCol="1" anchor="t" anchorCtr="0" compatLnSpc="1">
                <a:prstTxWarp prst="textNoShape">
                  <a:avLst/>
                </a:prstTxWarp>
              </a:bodyPr>
              <a:lstStyle/>
              <a:p>
                <a:endParaRPr lang="en-US" altLang="zh-CN" sz="900" b="1" dirty="0">
                  <a:solidFill>
                    <a:srgbClr val="000000"/>
                  </a:solidFill>
                  <a:latin typeface="微软雅黑" panose="020B0503020204020204" pitchFamily="34" charset="-122"/>
                  <a:ea typeface="微软雅黑" panose="020B0503020204020204" pitchFamily="34" charset="-122"/>
                </a:endParaRPr>
              </a:p>
            </p:txBody>
          </p:sp>
          <p:sp>
            <p:nvSpPr>
              <p:cNvPr id="26" name="Freeform 5"/>
              <p:cNvSpPr>
                <a:spLocks/>
              </p:cNvSpPr>
              <p:nvPr/>
            </p:nvSpPr>
            <p:spPr bwMode="auto">
              <a:xfrm>
                <a:off x="7175019" y="2886316"/>
                <a:ext cx="1829835" cy="1180722"/>
              </a:xfrm>
              <a:custGeom>
                <a:avLst/>
                <a:gdLst>
                  <a:gd name="T0" fmla="*/ 150 w 1118"/>
                  <a:gd name="T1" fmla="*/ 425 h 787"/>
                  <a:gd name="T2" fmla="*/ 157 w 1118"/>
                  <a:gd name="T3" fmla="*/ 428 h 787"/>
                  <a:gd name="T4" fmla="*/ 157 w 1118"/>
                  <a:gd name="T5" fmla="*/ 420 h 787"/>
                  <a:gd name="T6" fmla="*/ 362 w 1118"/>
                  <a:gd name="T7" fmla="*/ 174 h 787"/>
                  <a:gd name="T8" fmla="*/ 450 w 1118"/>
                  <a:gd name="T9" fmla="*/ 196 h 787"/>
                  <a:gd name="T10" fmla="*/ 684 w 1118"/>
                  <a:gd name="T11" fmla="*/ 0 h 787"/>
                  <a:gd name="T12" fmla="*/ 933 w 1118"/>
                  <a:gd name="T13" fmla="*/ 301 h 787"/>
                  <a:gd name="T14" fmla="*/ 931 w 1118"/>
                  <a:gd name="T15" fmla="*/ 331 h 787"/>
                  <a:gd name="T16" fmla="*/ 1118 w 1118"/>
                  <a:gd name="T17" fmla="*/ 561 h 787"/>
                  <a:gd name="T18" fmla="*/ 933 w 1118"/>
                  <a:gd name="T19" fmla="*/ 787 h 787"/>
                  <a:gd name="T20" fmla="*/ 933 w 1118"/>
                  <a:gd name="T21" fmla="*/ 787 h 787"/>
                  <a:gd name="T22" fmla="*/ 157 w 1118"/>
                  <a:gd name="T23" fmla="*/ 787 h 787"/>
                  <a:gd name="T24" fmla="*/ 157 w 1118"/>
                  <a:gd name="T25" fmla="*/ 787 h 787"/>
                  <a:gd name="T26" fmla="*/ 150 w 1118"/>
                  <a:gd name="T27" fmla="*/ 787 h 787"/>
                  <a:gd name="T28" fmla="*/ 0 w 1118"/>
                  <a:gd name="T29" fmla="*/ 608 h 787"/>
                  <a:gd name="T30" fmla="*/ 150 w 1118"/>
                  <a:gd name="T31" fmla="*/ 425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8" h="787">
                    <a:moveTo>
                      <a:pt x="150" y="425"/>
                    </a:moveTo>
                    <a:cubicBezTo>
                      <a:pt x="152" y="425"/>
                      <a:pt x="154" y="428"/>
                      <a:pt x="157" y="428"/>
                    </a:cubicBezTo>
                    <a:cubicBezTo>
                      <a:pt x="157" y="425"/>
                      <a:pt x="157" y="423"/>
                      <a:pt x="157" y="420"/>
                    </a:cubicBezTo>
                    <a:cubicBezTo>
                      <a:pt x="157" y="284"/>
                      <a:pt x="249" y="174"/>
                      <a:pt x="362" y="174"/>
                    </a:cubicBezTo>
                    <a:cubicBezTo>
                      <a:pt x="393" y="174"/>
                      <a:pt x="423" y="182"/>
                      <a:pt x="450" y="196"/>
                    </a:cubicBezTo>
                    <a:cubicBezTo>
                      <a:pt x="485" y="83"/>
                      <a:pt x="575" y="0"/>
                      <a:pt x="684" y="0"/>
                    </a:cubicBezTo>
                    <a:cubicBezTo>
                      <a:pt x="820" y="0"/>
                      <a:pt x="933" y="135"/>
                      <a:pt x="933" y="301"/>
                    </a:cubicBezTo>
                    <a:cubicBezTo>
                      <a:pt x="933" y="312"/>
                      <a:pt x="933" y="320"/>
                      <a:pt x="931" y="331"/>
                    </a:cubicBezTo>
                    <a:cubicBezTo>
                      <a:pt x="1035" y="334"/>
                      <a:pt x="1118" y="436"/>
                      <a:pt x="1118" y="561"/>
                    </a:cubicBezTo>
                    <a:cubicBezTo>
                      <a:pt x="1118" y="682"/>
                      <a:pt x="1035" y="785"/>
                      <a:pt x="933" y="787"/>
                    </a:cubicBezTo>
                    <a:cubicBezTo>
                      <a:pt x="933" y="787"/>
                      <a:pt x="933" y="787"/>
                      <a:pt x="933" y="787"/>
                    </a:cubicBezTo>
                    <a:cubicBezTo>
                      <a:pt x="157" y="787"/>
                      <a:pt x="157" y="787"/>
                      <a:pt x="157" y="787"/>
                    </a:cubicBezTo>
                    <a:cubicBezTo>
                      <a:pt x="157" y="787"/>
                      <a:pt x="157" y="787"/>
                      <a:pt x="157" y="787"/>
                    </a:cubicBezTo>
                    <a:cubicBezTo>
                      <a:pt x="154" y="787"/>
                      <a:pt x="152" y="787"/>
                      <a:pt x="150" y="787"/>
                    </a:cubicBezTo>
                    <a:cubicBezTo>
                      <a:pt x="67" y="787"/>
                      <a:pt x="0" y="707"/>
                      <a:pt x="0" y="608"/>
                    </a:cubicBezTo>
                    <a:cubicBezTo>
                      <a:pt x="0" y="508"/>
                      <a:pt x="67" y="425"/>
                      <a:pt x="150" y="425"/>
                    </a:cubicBezTo>
                    <a:close/>
                  </a:path>
                </a:pathLst>
              </a:custGeom>
              <a:gradFill>
                <a:gsLst>
                  <a:gs pos="0">
                    <a:srgbClr val="087FAA"/>
                  </a:gs>
                  <a:gs pos="94000">
                    <a:srgbClr val="0F6393">
                      <a:alpha val="67000"/>
                    </a:srgbClr>
                  </a:gs>
                </a:gsLst>
                <a:lin ang="10800000" scaled="0"/>
              </a:gradFill>
              <a:ln>
                <a:solidFill>
                  <a:srgbClr val="00B0F0">
                    <a:alpha val="85000"/>
                  </a:srgbClr>
                </a:solidFill>
              </a:ln>
            </p:spPr>
            <p:txBody>
              <a:bodyPr vert="horz" wrap="square" lIns="91392" tIns="45696" rIns="91392" bIns="45696" numCol="1" anchor="t" anchorCtr="0" compatLnSpc="1">
                <a:prstTxWarp prst="textNoShape">
                  <a:avLst/>
                </a:prstTxWarp>
              </a:bodyPr>
              <a:lstStyle/>
              <a:p>
                <a:endParaRPr lang="en-US" altLang="zh-CN" sz="900" b="1" dirty="0">
                  <a:solidFill>
                    <a:srgbClr val="000000"/>
                  </a:solidFill>
                  <a:latin typeface="微软雅黑" panose="020B0503020204020204" pitchFamily="34" charset="-122"/>
                  <a:ea typeface="微软雅黑" panose="020B0503020204020204" pitchFamily="34" charset="-122"/>
                </a:endParaRPr>
              </a:p>
            </p:txBody>
          </p:sp>
        </p:grpSp>
        <p:sp>
          <p:nvSpPr>
            <p:cNvPr id="27" name="文本框 26"/>
            <p:cNvSpPr txBox="1"/>
            <p:nvPr/>
          </p:nvSpPr>
          <p:spPr>
            <a:xfrm>
              <a:off x="2257466" y="1746595"/>
              <a:ext cx="2728374" cy="707886"/>
            </a:xfrm>
            <a:prstGeom prst="rect">
              <a:avLst/>
            </a:prstGeom>
            <a:noFill/>
          </p:spPr>
          <p:txBody>
            <a:bodyPr wrap="square" rtlCol="0">
              <a:spAutoFit/>
            </a:bodyPr>
            <a:lstStyle/>
            <a:p>
              <a:pPr algn="ctr"/>
              <a:r>
                <a:rPr lang="en-US" altLang="zh-CN" sz="2000" b="1" dirty="0">
                  <a:solidFill>
                    <a:srgbClr val="F99E1A"/>
                  </a:solidFill>
                  <a:latin typeface="微软雅黑" panose="020B0503020204020204" pitchFamily="34" charset="-122"/>
                  <a:ea typeface="微软雅黑" panose="020B0503020204020204" pitchFamily="34" charset="-122"/>
                  <a:cs typeface="Arial" panose="020B0604020202020204" pitchFamily="34" charset="0"/>
                </a:rPr>
                <a:t>Conventional IT transformation</a:t>
              </a:r>
            </a:p>
          </p:txBody>
        </p:sp>
        <p:sp>
          <p:nvSpPr>
            <p:cNvPr id="29" name="文本框 28"/>
            <p:cNvSpPr txBox="1"/>
            <p:nvPr/>
          </p:nvSpPr>
          <p:spPr>
            <a:xfrm>
              <a:off x="6729067" y="1744408"/>
              <a:ext cx="3226807" cy="707886"/>
            </a:xfrm>
            <a:prstGeom prst="rect">
              <a:avLst/>
            </a:prstGeom>
            <a:noFill/>
          </p:spPr>
          <p:txBody>
            <a:bodyPr wrap="square" rtlCol="0">
              <a:spAutoFit/>
            </a:bodyPr>
            <a:lstStyle/>
            <a:p>
              <a:pPr algn="ctr"/>
              <a:r>
                <a:rPr lang="en-US" altLang="zh-CN" sz="2000" b="1" spc="-149" dirty="0" smtClean="0">
                  <a:solidFill>
                    <a:srgbClr val="F99E1A"/>
                  </a:solidFill>
                  <a:latin typeface="微软雅黑" panose="020B0503020204020204" pitchFamily="34" charset="-122"/>
                  <a:ea typeface="微软雅黑" panose="020B0503020204020204" pitchFamily="34" charset="-122"/>
                  <a:cs typeface="Arial" panose="020B0604020202020204" pitchFamily="34" charset="0"/>
                </a:rPr>
                <a:t>Native Internet/</a:t>
              </a:r>
              <a:br>
                <a:rPr lang="en-US" altLang="zh-CN" sz="2000" b="1" spc="-149" dirty="0" smtClean="0">
                  <a:solidFill>
                    <a:srgbClr val="F99E1A"/>
                  </a:solidFill>
                  <a:latin typeface="微软雅黑" panose="020B0503020204020204" pitchFamily="34" charset="-122"/>
                  <a:ea typeface="微软雅黑" panose="020B0503020204020204" pitchFamily="34" charset="-122"/>
                  <a:cs typeface="Arial" panose="020B0604020202020204" pitchFamily="34" charset="0"/>
                </a:rPr>
              </a:br>
              <a:r>
                <a:rPr lang="en-US" altLang="zh-CN" sz="2000" b="1" spc="-149" dirty="0" smtClean="0">
                  <a:solidFill>
                    <a:srgbClr val="F99E1A"/>
                  </a:solidFill>
                  <a:latin typeface="微软雅黑" panose="020B0503020204020204" pitchFamily="34" charset="-122"/>
                  <a:ea typeface="微软雅黑" panose="020B0503020204020204" pitchFamily="34" charset="-122"/>
                  <a:cs typeface="Arial" panose="020B0604020202020204" pitchFamily="34" charset="0"/>
                </a:rPr>
                <a:t>Open source architecture</a:t>
              </a:r>
              <a:endParaRPr lang="en-US" altLang="zh-CN" sz="2000" b="1" spc="-149" dirty="0">
                <a:solidFill>
                  <a:srgbClr val="F99E1A"/>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92" name="图片 91" descr="Google-GFS.png"/>
            <p:cNvPicPr>
              <a:picLocks noChangeAspect="1"/>
            </p:cNvPicPr>
            <p:nvPr/>
          </p:nvPicPr>
          <p:blipFill>
            <a:blip r:embed="rId3" cstate="print"/>
            <a:stretch>
              <a:fillRect/>
            </a:stretch>
          </p:blipFill>
          <p:spPr>
            <a:xfrm>
              <a:off x="6454831" y="2879020"/>
              <a:ext cx="1791171" cy="687827"/>
            </a:xfrm>
            <a:prstGeom prst="rect">
              <a:avLst/>
            </a:prstGeom>
          </p:spPr>
        </p:pic>
        <p:sp>
          <p:nvSpPr>
            <p:cNvPr id="93" name="矩形 92"/>
            <p:cNvSpPr/>
            <p:nvPr/>
          </p:nvSpPr>
          <p:spPr>
            <a:xfrm>
              <a:off x="7124500" y="2534686"/>
              <a:ext cx="469190" cy="284609"/>
            </a:xfrm>
            <a:prstGeom prst="rect">
              <a:avLst/>
            </a:prstGeom>
          </p:spPr>
          <p:txBody>
            <a:bodyPr wrap="none" lIns="68496" tIns="34248" rIns="68496" bIns="34248">
              <a:spAutoFit/>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136" algn="l" rtl="0" fontAlgn="base">
                <a:spcBef>
                  <a:spcPct val="0"/>
                </a:spcBef>
                <a:spcAft>
                  <a:spcPct val="0"/>
                </a:spcAft>
                <a:defRPr kern="1200">
                  <a:solidFill>
                    <a:schemeClr val="tx1"/>
                  </a:solidFill>
                  <a:latin typeface="Calibri" pitchFamily="34" charset="0"/>
                  <a:ea typeface="宋体" charset="-122"/>
                  <a:cs typeface="+mn-cs"/>
                </a:defRPr>
              </a:lvl2pPr>
              <a:lvl3pPr marL="914270" algn="l" rtl="0" fontAlgn="base">
                <a:spcBef>
                  <a:spcPct val="0"/>
                </a:spcBef>
                <a:spcAft>
                  <a:spcPct val="0"/>
                </a:spcAft>
                <a:defRPr kern="1200">
                  <a:solidFill>
                    <a:schemeClr val="tx1"/>
                  </a:solidFill>
                  <a:latin typeface="Calibri" pitchFamily="34" charset="0"/>
                  <a:ea typeface="宋体" charset="-122"/>
                  <a:cs typeface="+mn-cs"/>
                </a:defRPr>
              </a:lvl3pPr>
              <a:lvl4pPr marL="1371406" algn="l" rtl="0" fontAlgn="base">
                <a:spcBef>
                  <a:spcPct val="0"/>
                </a:spcBef>
                <a:spcAft>
                  <a:spcPct val="0"/>
                </a:spcAft>
                <a:defRPr kern="1200">
                  <a:solidFill>
                    <a:schemeClr val="tx1"/>
                  </a:solidFill>
                  <a:latin typeface="Calibri" pitchFamily="34" charset="0"/>
                  <a:ea typeface="宋体" charset="-122"/>
                  <a:cs typeface="+mn-cs"/>
                </a:defRPr>
              </a:lvl4pPr>
              <a:lvl5pPr marL="1828541" algn="l" rtl="0" fontAlgn="base">
                <a:spcBef>
                  <a:spcPct val="0"/>
                </a:spcBef>
                <a:spcAft>
                  <a:spcPct val="0"/>
                </a:spcAft>
                <a:defRPr kern="1200">
                  <a:solidFill>
                    <a:schemeClr val="tx1"/>
                  </a:solidFill>
                  <a:latin typeface="Calibri" pitchFamily="34" charset="0"/>
                  <a:ea typeface="宋体" charset="-122"/>
                  <a:cs typeface="+mn-cs"/>
                </a:defRPr>
              </a:lvl5pPr>
              <a:lvl6pPr marL="2285676" algn="l" defTabSz="914270" rtl="0" eaLnBrk="1" latinLnBrk="0" hangingPunct="1">
                <a:defRPr kern="1200">
                  <a:solidFill>
                    <a:schemeClr val="tx1"/>
                  </a:solidFill>
                  <a:latin typeface="Calibri" pitchFamily="34" charset="0"/>
                  <a:ea typeface="宋体" charset="-122"/>
                  <a:cs typeface="+mn-cs"/>
                </a:defRPr>
              </a:lvl6pPr>
              <a:lvl7pPr marL="2742811" algn="l" defTabSz="914270" rtl="0" eaLnBrk="1" latinLnBrk="0" hangingPunct="1">
                <a:defRPr kern="1200">
                  <a:solidFill>
                    <a:schemeClr val="tx1"/>
                  </a:solidFill>
                  <a:latin typeface="Calibri" pitchFamily="34" charset="0"/>
                  <a:ea typeface="宋体" charset="-122"/>
                  <a:cs typeface="+mn-cs"/>
                </a:defRPr>
              </a:lvl7pPr>
              <a:lvl8pPr marL="3199947" algn="l" defTabSz="914270" rtl="0" eaLnBrk="1" latinLnBrk="0" hangingPunct="1">
                <a:defRPr kern="1200">
                  <a:solidFill>
                    <a:schemeClr val="tx1"/>
                  </a:solidFill>
                  <a:latin typeface="Calibri" pitchFamily="34" charset="0"/>
                  <a:ea typeface="宋体" charset="-122"/>
                  <a:cs typeface="+mn-cs"/>
                </a:defRPr>
              </a:lvl8pPr>
              <a:lvl9pPr marL="3657081" algn="l" defTabSz="914270" rtl="0" eaLnBrk="1" latinLnBrk="0" hangingPunct="1">
                <a:defRPr kern="1200">
                  <a:solidFill>
                    <a:schemeClr val="tx1"/>
                  </a:solidFill>
                  <a:latin typeface="Calibri" pitchFamily="34" charset="0"/>
                  <a:ea typeface="宋体" charset="-122"/>
                  <a:cs typeface="+mn-cs"/>
                </a:defRPr>
              </a:lvl9pPr>
            </a:lstStyle>
            <a:p>
              <a:r>
                <a:rPr lang="en-US" altLang="zh-CN" sz="1400" dirty="0" smtClean="0">
                  <a:latin typeface="微软雅黑" panose="020B0503020204020204" pitchFamily="34" charset="-122"/>
                  <a:ea typeface="微软雅黑" panose="020B0503020204020204" pitchFamily="34" charset="-122"/>
                </a:rPr>
                <a:t>GFS</a:t>
              </a:r>
              <a:endParaRPr lang="en-US" altLang="zh-CN" sz="1400" dirty="0">
                <a:latin typeface="微软雅黑" panose="020B0503020204020204" pitchFamily="34" charset="-122"/>
                <a:ea typeface="微软雅黑" panose="020B0503020204020204" pitchFamily="34" charset="-122"/>
              </a:endParaRPr>
            </a:p>
          </p:txBody>
        </p:sp>
        <p:pic>
          <p:nvPicPr>
            <p:cNvPr id="94" name="图片 93" descr="Map-Reduce.png"/>
            <p:cNvPicPr>
              <a:picLocks noChangeAspect="1"/>
            </p:cNvPicPr>
            <p:nvPr/>
          </p:nvPicPr>
          <p:blipFill>
            <a:blip r:embed="rId4" cstate="print"/>
            <a:stretch>
              <a:fillRect/>
            </a:stretch>
          </p:blipFill>
          <p:spPr>
            <a:xfrm>
              <a:off x="8424048" y="2879015"/>
              <a:ext cx="1676051" cy="698853"/>
            </a:xfrm>
            <a:prstGeom prst="rect">
              <a:avLst/>
            </a:prstGeom>
          </p:spPr>
        </p:pic>
        <p:sp>
          <p:nvSpPr>
            <p:cNvPr id="95" name="矩形 94"/>
            <p:cNvSpPr/>
            <p:nvPr/>
          </p:nvSpPr>
          <p:spPr>
            <a:xfrm>
              <a:off x="8680968" y="2534686"/>
              <a:ext cx="1237349" cy="284609"/>
            </a:xfrm>
            <a:prstGeom prst="rect">
              <a:avLst/>
            </a:prstGeom>
          </p:spPr>
          <p:txBody>
            <a:bodyPr wrap="none" lIns="68496" tIns="34248" rIns="68496" bIns="34248">
              <a:spAutoFit/>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136" algn="l" rtl="0" fontAlgn="base">
                <a:spcBef>
                  <a:spcPct val="0"/>
                </a:spcBef>
                <a:spcAft>
                  <a:spcPct val="0"/>
                </a:spcAft>
                <a:defRPr kern="1200">
                  <a:solidFill>
                    <a:schemeClr val="tx1"/>
                  </a:solidFill>
                  <a:latin typeface="Calibri" pitchFamily="34" charset="0"/>
                  <a:ea typeface="宋体" charset="-122"/>
                  <a:cs typeface="+mn-cs"/>
                </a:defRPr>
              </a:lvl2pPr>
              <a:lvl3pPr marL="914270" algn="l" rtl="0" fontAlgn="base">
                <a:spcBef>
                  <a:spcPct val="0"/>
                </a:spcBef>
                <a:spcAft>
                  <a:spcPct val="0"/>
                </a:spcAft>
                <a:defRPr kern="1200">
                  <a:solidFill>
                    <a:schemeClr val="tx1"/>
                  </a:solidFill>
                  <a:latin typeface="Calibri" pitchFamily="34" charset="0"/>
                  <a:ea typeface="宋体" charset="-122"/>
                  <a:cs typeface="+mn-cs"/>
                </a:defRPr>
              </a:lvl3pPr>
              <a:lvl4pPr marL="1371406" algn="l" rtl="0" fontAlgn="base">
                <a:spcBef>
                  <a:spcPct val="0"/>
                </a:spcBef>
                <a:spcAft>
                  <a:spcPct val="0"/>
                </a:spcAft>
                <a:defRPr kern="1200">
                  <a:solidFill>
                    <a:schemeClr val="tx1"/>
                  </a:solidFill>
                  <a:latin typeface="Calibri" pitchFamily="34" charset="0"/>
                  <a:ea typeface="宋体" charset="-122"/>
                  <a:cs typeface="+mn-cs"/>
                </a:defRPr>
              </a:lvl4pPr>
              <a:lvl5pPr marL="1828541" algn="l" rtl="0" fontAlgn="base">
                <a:spcBef>
                  <a:spcPct val="0"/>
                </a:spcBef>
                <a:spcAft>
                  <a:spcPct val="0"/>
                </a:spcAft>
                <a:defRPr kern="1200">
                  <a:solidFill>
                    <a:schemeClr val="tx1"/>
                  </a:solidFill>
                  <a:latin typeface="Calibri" pitchFamily="34" charset="0"/>
                  <a:ea typeface="宋体" charset="-122"/>
                  <a:cs typeface="+mn-cs"/>
                </a:defRPr>
              </a:lvl5pPr>
              <a:lvl6pPr marL="2285676" algn="l" defTabSz="914270" rtl="0" eaLnBrk="1" latinLnBrk="0" hangingPunct="1">
                <a:defRPr kern="1200">
                  <a:solidFill>
                    <a:schemeClr val="tx1"/>
                  </a:solidFill>
                  <a:latin typeface="Calibri" pitchFamily="34" charset="0"/>
                  <a:ea typeface="宋体" charset="-122"/>
                  <a:cs typeface="+mn-cs"/>
                </a:defRPr>
              </a:lvl6pPr>
              <a:lvl7pPr marL="2742811" algn="l" defTabSz="914270" rtl="0" eaLnBrk="1" latinLnBrk="0" hangingPunct="1">
                <a:defRPr kern="1200">
                  <a:solidFill>
                    <a:schemeClr val="tx1"/>
                  </a:solidFill>
                  <a:latin typeface="Calibri" pitchFamily="34" charset="0"/>
                  <a:ea typeface="宋体" charset="-122"/>
                  <a:cs typeface="+mn-cs"/>
                </a:defRPr>
              </a:lvl7pPr>
              <a:lvl8pPr marL="3199947" algn="l" defTabSz="914270" rtl="0" eaLnBrk="1" latinLnBrk="0" hangingPunct="1">
                <a:defRPr kern="1200">
                  <a:solidFill>
                    <a:schemeClr val="tx1"/>
                  </a:solidFill>
                  <a:latin typeface="Calibri" pitchFamily="34" charset="0"/>
                  <a:ea typeface="宋体" charset="-122"/>
                  <a:cs typeface="+mn-cs"/>
                </a:defRPr>
              </a:lvl8pPr>
              <a:lvl9pPr marL="3657081" algn="l" defTabSz="914270" rtl="0" eaLnBrk="1" latinLnBrk="0" hangingPunct="1">
                <a:defRPr kern="1200">
                  <a:solidFill>
                    <a:schemeClr val="tx1"/>
                  </a:solidFill>
                  <a:latin typeface="Calibri" pitchFamily="34" charset="0"/>
                  <a:ea typeface="宋体" charset="-122"/>
                  <a:cs typeface="+mn-cs"/>
                </a:defRPr>
              </a:lvl9pPr>
            </a:lstStyle>
            <a:p>
              <a:r>
                <a:rPr lang="en-US" altLang="zh-CN" sz="1400" dirty="0" smtClean="0">
                  <a:latin typeface="微软雅黑" panose="020B0503020204020204" pitchFamily="34" charset="-122"/>
                  <a:ea typeface="微软雅黑" panose="020B0503020204020204" pitchFamily="34" charset="-122"/>
                </a:rPr>
                <a:t>Map-Reduce</a:t>
              </a:r>
              <a:endParaRPr lang="en-US" altLang="zh-CN" sz="1400" dirty="0">
                <a:latin typeface="微软雅黑" panose="020B0503020204020204" pitchFamily="34" charset="-122"/>
                <a:ea typeface="微软雅黑" panose="020B0503020204020204" pitchFamily="34" charset="-122"/>
              </a:endParaRPr>
            </a:p>
          </p:txBody>
        </p:sp>
        <p:pic>
          <p:nvPicPr>
            <p:cNvPr id="96" name="图片 95" descr="Big-table.png"/>
            <p:cNvPicPr>
              <a:picLocks noChangeAspect="1"/>
            </p:cNvPicPr>
            <p:nvPr/>
          </p:nvPicPr>
          <p:blipFill>
            <a:blip r:embed="rId5" cstate="print"/>
            <a:stretch>
              <a:fillRect/>
            </a:stretch>
          </p:blipFill>
          <p:spPr>
            <a:xfrm>
              <a:off x="8409073" y="4415705"/>
              <a:ext cx="1691031" cy="785362"/>
            </a:xfrm>
            <a:prstGeom prst="rect">
              <a:avLst/>
            </a:prstGeom>
          </p:spPr>
        </p:pic>
        <p:sp>
          <p:nvSpPr>
            <p:cNvPr id="97" name="矩形 96"/>
            <p:cNvSpPr/>
            <p:nvPr/>
          </p:nvSpPr>
          <p:spPr>
            <a:xfrm>
              <a:off x="8753871" y="4023148"/>
              <a:ext cx="914504" cy="284609"/>
            </a:xfrm>
            <a:prstGeom prst="rect">
              <a:avLst/>
            </a:prstGeom>
          </p:spPr>
          <p:txBody>
            <a:bodyPr wrap="none" lIns="68496" tIns="34248" rIns="68496" bIns="34248">
              <a:spAutoFit/>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136" algn="l" rtl="0" fontAlgn="base">
                <a:spcBef>
                  <a:spcPct val="0"/>
                </a:spcBef>
                <a:spcAft>
                  <a:spcPct val="0"/>
                </a:spcAft>
                <a:defRPr kern="1200">
                  <a:solidFill>
                    <a:schemeClr val="tx1"/>
                  </a:solidFill>
                  <a:latin typeface="Calibri" pitchFamily="34" charset="0"/>
                  <a:ea typeface="宋体" charset="-122"/>
                  <a:cs typeface="+mn-cs"/>
                </a:defRPr>
              </a:lvl2pPr>
              <a:lvl3pPr marL="914270" algn="l" rtl="0" fontAlgn="base">
                <a:spcBef>
                  <a:spcPct val="0"/>
                </a:spcBef>
                <a:spcAft>
                  <a:spcPct val="0"/>
                </a:spcAft>
                <a:defRPr kern="1200">
                  <a:solidFill>
                    <a:schemeClr val="tx1"/>
                  </a:solidFill>
                  <a:latin typeface="Calibri" pitchFamily="34" charset="0"/>
                  <a:ea typeface="宋体" charset="-122"/>
                  <a:cs typeface="+mn-cs"/>
                </a:defRPr>
              </a:lvl3pPr>
              <a:lvl4pPr marL="1371406" algn="l" rtl="0" fontAlgn="base">
                <a:spcBef>
                  <a:spcPct val="0"/>
                </a:spcBef>
                <a:spcAft>
                  <a:spcPct val="0"/>
                </a:spcAft>
                <a:defRPr kern="1200">
                  <a:solidFill>
                    <a:schemeClr val="tx1"/>
                  </a:solidFill>
                  <a:latin typeface="Calibri" pitchFamily="34" charset="0"/>
                  <a:ea typeface="宋体" charset="-122"/>
                  <a:cs typeface="+mn-cs"/>
                </a:defRPr>
              </a:lvl4pPr>
              <a:lvl5pPr marL="1828541" algn="l" rtl="0" fontAlgn="base">
                <a:spcBef>
                  <a:spcPct val="0"/>
                </a:spcBef>
                <a:spcAft>
                  <a:spcPct val="0"/>
                </a:spcAft>
                <a:defRPr kern="1200">
                  <a:solidFill>
                    <a:schemeClr val="tx1"/>
                  </a:solidFill>
                  <a:latin typeface="Calibri" pitchFamily="34" charset="0"/>
                  <a:ea typeface="宋体" charset="-122"/>
                  <a:cs typeface="+mn-cs"/>
                </a:defRPr>
              </a:lvl5pPr>
              <a:lvl6pPr marL="2285676" algn="l" defTabSz="914270" rtl="0" eaLnBrk="1" latinLnBrk="0" hangingPunct="1">
                <a:defRPr kern="1200">
                  <a:solidFill>
                    <a:schemeClr val="tx1"/>
                  </a:solidFill>
                  <a:latin typeface="Calibri" pitchFamily="34" charset="0"/>
                  <a:ea typeface="宋体" charset="-122"/>
                  <a:cs typeface="+mn-cs"/>
                </a:defRPr>
              </a:lvl6pPr>
              <a:lvl7pPr marL="2742811" algn="l" defTabSz="914270" rtl="0" eaLnBrk="1" latinLnBrk="0" hangingPunct="1">
                <a:defRPr kern="1200">
                  <a:solidFill>
                    <a:schemeClr val="tx1"/>
                  </a:solidFill>
                  <a:latin typeface="Calibri" pitchFamily="34" charset="0"/>
                  <a:ea typeface="宋体" charset="-122"/>
                  <a:cs typeface="+mn-cs"/>
                </a:defRPr>
              </a:lvl7pPr>
              <a:lvl8pPr marL="3199947" algn="l" defTabSz="914270" rtl="0" eaLnBrk="1" latinLnBrk="0" hangingPunct="1">
                <a:defRPr kern="1200">
                  <a:solidFill>
                    <a:schemeClr val="tx1"/>
                  </a:solidFill>
                  <a:latin typeface="Calibri" pitchFamily="34" charset="0"/>
                  <a:ea typeface="宋体" charset="-122"/>
                  <a:cs typeface="+mn-cs"/>
                </a:defRPr>
              </a:lvl8pPr>
              <a:lvl9pPr marL="3657081" algn="l" defTabSz="914270" rtl="0" eaLnBrk="1" latinLnBrk="0" hangingPunct="1">
                <a:defRPr kern="1200">
                  <a:solidFill>
                    <a:schemeClr val="tx1"/>
                  </a:solidFill>
                  <a:latin typeface="Calibri" pitchFamily="34" charset="0"/>
                  <a:ea typeface="宋体" charset="-122"/>
                  <a:cs typeface="+mn-cs"/>
                </a:defRPr>
              </a:lvl9pPr>
            </a:lstStyle>
            <a:p>
              <a:r>
                <a:rPr lang="en-US" altLang="zh-CN" sz="1400" dirty="0" smtClean="0">
                  <a:latin typeface="微软雅黑" panose="020B0503020204020204" pitchFamily="34" charset="-122"/>
                  <a:ea typeface="微软雅黑" panose="020B0503020204020204" pitchFamily="34" charset="-122"/>
                </a:rPr>
                <a:t>Big Table</a:t>
              </a:r>
              <a:endParaRPr lang="en-US" altLang="zh-CN" sz="1400" dirty="0">
                <a:latin typeface="微软雅黑" panose="020B0503020204020204" pitchFamily="34" charset="-122"/>
                <a:ea typeface="微软雅黑" panose="020B0503020204020204" pitchFamily="34" charset="-122"/>
              </a:endParaRPr>
            </a:p>
          </p:txBody>
        </p:sp>
        <p:pic>
          <p:nvPicPr>
            <p:cNvPr id="98" name="图片 97" descr="Facebook Cassandra.jpg"/>
            <p:cNvPicPr>
              <a:picLocks noChangeAspect="1"/>
            </p:cNvPicPr>
            <p:nvPr/>
          </p:nvPicPr>
          <p:blipFill>
            <a:blip r:embed="rId6" cstate="print"/>
            <a:stretch>
              <a:fillRect/>
            </a:stretch>
          </p:blipFill>
          <p:spPr>
            <a:xfrm>
              <a:off x="6446169" y="4369156"/>
              <a:ext cx="1799837" cy="1009245"/>
            </a:xfrm>
            <a:prstGeom prst="rect">
              <a:avLst/>
            </a:prstGeom>
          </p:spPr>
        </p:pic>
        <p:sp>
          <p:nvSpPr>
            <p:cNvPr id="99" name="矩形 98"/>
            <p:cNvSpPr/>
            <p:nvPr/>
          </p:nvSpPr>
          <p:spPr>
            <a:xfrm>
              <a:off x="6870782" y="4023148"/>
              <a:ext cx="1018379" cy="284609"/>
            </a:xfrm>
            <a:prstGeom prst="rect">
              <a:avLst/>
            </a:prstGeom>
          </p:spPr>
          <p:txBody>
            <a:bodyPr wrap="none" lIns="68496" tIns="34248" rIns="68496" bIns="34248">
              <a:spAutoFit/>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136" algn="l" rtl="0" fontAlgn="base">
                <a:spcBef>
                  <a:spcPct val="0"/>
                </a:spcBef>
                <a:spcAft>
                  <a:spcPct val="0"/>
                </a:spcAft>
                <a:defRPr kern="1200">
                  <a:solidFill>
                    <a:schemeClr val="tx1"/>
                  </a:solidFill>
                  <a:latin typeface="Calibri" pitchFamily="34" charset="0"/>
                  <a:ea typeface="宋体" charset="-122"/>
                  <a:cs typeface="+mn-cs"/>
                </a:defRPr>
              </a:lvl2pPr>
              <a:lvl3pPr marL="914270" algn="l" rtl="0" fontAlgn="base">
                <a:spcBef>
                  <a:spcPct val="0"/>
                </a:spcBef>
                <a:spcAft>
                  <a:spcPct val="0"/>
                </a:spcAft>
                <a:defRPr kern="1200">
                  <a:solidFill>
                    <a:schemeClr val="tx1"/>
                  </a:solidFill>
                  <a:latin typeface="Calibri" pitchFamily="34" charset="0"/>
                  <a:ea typeface="宋体" charset="-122"/>
                  <a:cs typeface="+mn-cs"/>
                </a:defRPr>
              </a:lvl3pPr>
              <a:lvl4pPr marL="1371406" algn="l" rtl="0" fontAlgn="base">
                <a:spcBef>
                  <a:spcPct val="0"/>
                </a:spcBef>
                <a:spcAft>
                  <a:spcPct val="0"/>
                </a:spcAft>
                <a:defRPr kern="1200">
                  <a:solidFill>
                    <a:schemeClr val="tx1"/>
                  </a:solidFill>
                  <a:latin typeface="Calibri" pitchFamily="34" charset="0"/>
                  <a:ea typeface="宋体" charset="-122"/>
                  <a:cs typeface="+mn-cs"/>
                </a:defRPr>
              </a:lvl4pPr>
              <a:lvl5pPr marL="1828541" algn="l" rtl="0" fontAlgn="base">
                <a:spcBef>
                  <a:spcPct val="0"/>
                </a:spcBef>
                <a:spcAft>
                  <a:spcPct val="0"/>
                </a:spcAft>
                <a:defRPr kern="1200">
                  <a:solidFill>
                    <a:schemeClr val="tx1"/>
                  </a:solidFill>
                  <a:latin typeface="Calibri" pitchFamily="34" charset="0"/>
                  <a:ea typeface="宋体" charset="-122"/>
                  <a:cs typeface="+mn-cs"/>
                </a:defRPr>
              </a:lvl5pPr>
              <a:lvl6pPr marL="2285676" algn="l" defTabSz="914270" rtl="0" eaLnBrk="1" latinLnBrk="0" hangingPunct="1">
                <a:defRPr kern="1200">
                  <a:solidFill>
                    <a:schemeClr val="tx1"/>
                  </a:solidFill>
                  <a:latin typeface="Calibri" pitchFamily="34" charset="0"/>
                  <a:ea typeface="宋体" charset="-122"/>
                  <a:cs typeface="+mn-cs"/>
                </a:defRPr>
              </a:lvl6pPr>
              <a:lvl7pPr marL="2742811" algn="l" defTabSz="914270" rtl="0" eaLnBrk="1" latinLnBrk="0" hangingPunct="1">
                <a:defRPr kern="1200">
                  <a:solidFill>
                    <a:schemeClr val="tx1"/>
                  </a:solidFill>
                  <a:latin typeface="Calibri" pitchFamily="34" charset="0"/>
                  <a:ea typeface="宋体" charset="-122"/>
                  <a:cs typeface="+mn-cs"/>
                </a:defRPr>
              </a:lvl7pPr>
              <a:lvl8pPr marL="3199947" algn="l" defTabSz="914270" rtl="0" eaLnBrk="1" latinLnBrk="0" hangingPunct="1">
                <a:defRPr kern="1200">
                  <a:solidFill>
                    <a:schemeClr val="tx1"/>
                  </a:solidFill>
                  <a:latin typeface="Calibri" pitchFamily="34" charset="0"/>
                  <a:ea typeface="宋体" charset="-122"/>
                  <a:cs typeface="+mn-cs"/>
                </a:defRPr>
              </a:lvl8pPr>
              <a:lvl9pPr marL="3657081" algn="l" defTabSz="914270" rtl="0" eaLnBrk="1" latinLnBrk="0" hangingPunct="1">
                <a:defRPr kern="1200">
                  <a:solidFill>
                    <a:schemeClr val="tx1"/>
                  </a:solidFill>
                  <a:latin typeface="Calibri" pitchFamily="34" charset="0"/>
                  <a:ea typeface="宋体" charset="-122"/>
                  <a:cs typeface="+mn-cs"/>
                </a:defRPr>
              </a:lvl9pPr>
            </a:lstStyle>
            <a:p>
              <a:r>
                <a:rPr lang="en-US" altLang="zh-CN" sz="1400" dirty="0" smtClean="0">
                  <a:latin typeface="微软雅黑" panose="020B0503020204020204" pitchFamily="34" charset="-122"/>
                  <a:ea typeface="微软雅黑" panose="020B0503020204020204" pitchFamily="34" charset="-122"/>
                </a:rPr>
                <a:t>Cassandra</a:t>
              </a:r>
              <a:endParaRPr lang="en-US" altLang="zh-CN" sz="1400" dirty="0">
                <a:latin typeface="微软雅黑" panose="020B0503020204020204" pitchFamily="34" charset="-122"/>
                <a:ea typeface="微软雅黑" panose="020B0503020204020204" pitchFamily="34" charset="-122"/>
              </a:endParaRPr>
            </a:p>
          </p:txBody>
        </p:sp>
        <p:sp>
          <p:nvSpPr>
            <p:cNvPr id="128" name="矩形 127"/>
            <p:cNvSpPr/>
            <p:nvPr/>
          </p:nvSpPr>
          <p:spPr>
            <a:xfrm>
              <a:off x="5723317" y="3742871"/>
              <a:ext cx="458930" cy="376941"/>
            </a:xfrm>
            <a:prstGeom prst="rect">
              <a:avLst/>
            </a:prstGeom>
          </p:spPr>
          <p:txBody>
            <a:bodyPr wrap="none" lIns="68496" tIns="34248" rIns="68496" bIns="34248">
              <a:spAutoFit/>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136" algn="l" rtl="0" fontAlgn="base">
                <a:spcBef>
                  <a:spcPct val="0"/>
                </a:spcBef>
                <a:spcAft>
                  <a:spcPct val="0"/>
                </a:spcAft>
                <a:defRPr kern="1200">
                  <a:solidFill>
                    <a:schemeClr val="tx1"/>
                  </a:solidFill>
                  <a:latin typeface="Calibri" pitchFamily="34" charset="0"/>
                  <a:ea typeface="宋体" charset="-122"/>
                  <a:cs typeface="+mn-cs"/>
                </a:defRPr>
              </a:lvl2pPr>
              <a:lvl3pPr marL="914270" algn="l" rtl="0" fontAlgn="base">
                <a:spcBef>
                  <a:spcPct val="0"/>
                </a:spcBef>
                <a:spcAft>
                  <a:spcPct val="0"/>
                </a:spcAft>
                <a:defRPr kern="1200">
                  <a:solidFill>
                    <a:schemeClr val="tx1"/>
                  </a:solidFill>
                  <a:latin typeface="Calibri" pitchFamily="34" charset="0"/>
                  <a:ea typeface="宋体" charset="-122"/>
                  <a:cs typeface="+mn-cs"/>
                </a:defRPr>
              </a:lvl3pPr>
              <a:lvl4pPr marL="1371406" algn="l" rtl="0" fontAlgn="base">
                <a:spcBef>
                  <a:spcPct val="0"/>
                </a:spcBef>
                <a:spcAft>
                  <a:spcPct val="0"/>
                </a:spcAft>
                <a:defRPr kern="1200">
                  <a:solidFill>
                    <a:schemeClr val="tx1"/>
                  </a:solidFill>
                  <a:latin typeface="Calibri" pitchFamily="34" charset="0"/>
                  <a:ea typeface="宋体" charset="-122"/>
                  <a:cs typeface="+mn-cs"/>
                </a:defRPr>
              </a:lvl4pPr>
              <a:lvl5pPr marL="1828541" algn="l" rtl="0" fontAlgn="base">
                <a:spcBef>
                  <a:spcPct val="0"/>
                </a:spcBef>
                <a:spcAft>
                  <a:spcPct val="0"/>
                </a:spcAft>
                <a:defRPr kern="1200">
                  <a:solidFill>
                    <a:schemeClr val="tx1"/>
                  </a:solidFill>
                  <a:latin typeface="Calibri" pitchFamily="34" charset="0"/>
                  <a:ea typeface="宋体" charset="-122"/>
                  <a:cs typeface="+mn-cs"/>
                </a:defRPr>
              </a:lvl5pPr>
              <a:lvl6pPr marL="2285676" algn="l" defTabSz="914270" rtl="0" eaLnBrk="1" latinLnBrk="0" hangingPunct="1">
                <a:defRPr kern="1200">
                  <a:solidFill>
                    <a:schemeClr val="tx1"/>
                  </a:solidFill>
                  <a:latin typeface="Calibri" pitchFamily="34" charset="0"/>
                  <a:ea typeface="宋体" charset="-122"/>
                  <a:cs typeface="+mn-cs"/>
                </a:defRPr>
              </a:lvl6pPr>
              <a:lvl7pPr marL="2742811" algn="l" defTabSz="914270" rtl="0" eaLnBrk="1" latinLnBrk="0" hangingPunct="1">
                <a:defRPr kern="1200">
                  <a:solidFill>
                    <a:schemeClr val="tx1"/>
                  </a:solidFill>
                  <a:latin typeface="Calibri" pitchFamily="34" charset="0"/>
                  <a:ea typeface="宋体" charset="-122"/>
                  <a:cs typeface="+mn-cs"/>
                </a:defRPr>
              </a:lvl7pPr>
              <a:lvl8pPr marL="3199947" algn="l" defTabSz="914270" rtl="0" eaLnBrk="1" latinLnBrk="0" hangingPunct="1">
                <a:defRPr kern="1200">
                  <a:solidFill>
                    <a:schemeClr val="tx1"/>
                  </a:solidFill>
                  <a:latin typeface="Calibri" pitchFamily="34" charset="0"/>
                  <a:ea typeface="宋体" charset="-122"/>
                  <a:cs typeface="+mn-cs"/>
                </a:defRPr>
              </a:lvl8pPr>
              <a:lvl9pPr marL="3657081" algn="l" defTabSz="91427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sz="1800" b="0" i="0" u="none" strike="noStrike" kern="0" cap="none" spc="0" baseline="0">
                  <a:solidFill>
                    <a:srgbClr val="000000"/>
                  </a:solidFill>
                  <a:uFillTx/>
                </a:defRPr>
              </a:pPr>
              <a:r>
                <a:rPr lang="en-US" altLang="zh-CN" sz="2000" kern="0" dirty="0">
                  <a:solidFill>
                    <a:srgbClr val="FF0000"/>
                  </a:solidFill>
                  <a:latin typeface="微软雅黑" panose="020B0503020204020204" pitchFamily="34" charset="-122"/>
                  <a:ea typeface="微软雅黑" panose="020B0503020204020204" pitchFamily="34" charset="-122"/>
                </a:rPr>
                <a:t>VS</a:t>
              </a:r>
            </a:p>
          </p:txBody>
        </p:sp>
        <p:sp>
          <p:nvSpPr>
            <p:cNvPr id="49" name="矩形 48"/>
            <p:cNvSpPr/>
            <p:nvPr/>
          </p:nvSpPr>
          <p:spPr>
            <a:xfrm>
              <a:off x="2390251" y="2441417"/>
              <a:ext cx="2951318" cy="284609"/>
            </a:xfrm>
            <a:prstGeom prst="rect">
              <a:avLst/>
            </a:prstGeom>
            <a:noFill/>
            <a:ln>
              <a:noFill/>
              <a:prstDash val="solid"/>
            </a:ln>
          </p:spPr>
          <p:txBody>
            <a:bodyPr vert="horz" wrap="square" lIns="68496" tIns="34248" rIns="68496" bIns="34248" anchor="t" anchorCtr="0" compatLnSpc="1">
              <a:spAutoFit/>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136" algn="l" rtl="0" fontAlgn="base">
                <a:spcBef>
                  <a:spcPct val="0"/>
                </a:spcBef>
                <a:spcAft>
                  <a:spcPct val="0"/>
                </a:spcAft>
                <a:defRPr kern="1200">
                  <a:solidFill>
                    <a:schemeClr val="tx1"/>
                  </a:solidFill>
                  <a:latin typeface="Calibri" pitchFamily="34" charset="0"/>
                  <a:ea typeface="宋体" charset="-122"/>
                  <a:cs typeface="+mn-cs"/>
                </a:defRPr>
              </a:lvl2pPr>
              <a:lvl3pPr marL="914270" algn="l" rtl="0" fontAlgn="base">
                <a:spcBef>
                  <a:spcPct val="0"/>
                </a:spcBef>
                <a:spcAft>
                  <a:spcPct val="0"/>
                </a:spcAft>
                <a:defRPr kern="1200">
                  <a:solidFill>
                    <a:schemeClr val="tx1"/>
                  </a:solidFill>
                  <a:latin typeface="Calibri" pitchFamily="34" charset="0"/>
                  <a:ea typeface="宋体" charset="-122"/>
                  <a:cs typeface="+mn-cs"/>
                </a:defRPr>
              </a:lvl3pPr>
              <a:lvl4pPr marL="1371406" algn="l" rtl="0" fontAlgn="base">
                <a:spcBef>
                  <a:spcPct val="0"/>
                </a:spcBef>
                <a:spcAft>
                  <a:spcPct val="0"/>
                </a:spcAft>
                <a:defRPr kern="1200">
                  <a:solidFill>
                    <a:schemeClr val="tx1"/>
                  </a:solidFill>
                  <a:latin typeface="Calibri" pitchFamily="34" charset="0"/>
                  <a:ea typeface="宋体" charset="-122"/>
                  <a:cs typeface="+mn-cs"/>
                </a:defRPr>
              </a:lvl4pPr>
              <a:lvl5pPr marL="1828541" algn="l" rtl="0" fontAlgn="base">
                <a:spcBef>
                  <a:spcPct val="0"/>
                </a:spcBef>
                <a:spcAft>
                  <a:spcPct val="0"/>
                </a:spcAft>
                <a:defRPr kern="1200">
                  <a:solidFill>
                    <a:schemeClr val="tx1"/>
                  </a:solidFill>
                  <a:latin typeface="Calibri" pitchFamily="34" charset="0"/>
                  <a:ea typeface="宋体" charset="-122"/>
                  <a:cs typeface="+mn-cs"/>
                </a:defRPr>
              </a:lvl5pPr>
              <a:lvl6pPr marL="2285676" algn="l" defTabSz="914270" rtl="0" eaLnBrk="1" latinLnBrk="0" hangingPunct="1">
                <a:defRPr kern="1200">
                  <a:solidFill>
                    <a:schemeClr val="tx1"/>
                  </a:solidFill>
                  <a:latin typeface="Calibri" pitchFamily="34" charset="0"/>
                  <a:ea typeface="宋体" charset="-122"/>
                  <a:cs typeface="+mn-cs"/>
                </a:defRPr>
              </a:lvl6pPr>
              <a:lvl7pPr marL="2742811" algn="l" defTabSz="914270" rtl="0" eaLnBrk="1" latinLnBrk="0" hangingPunct="1">
                <a:defRPr kern="1200">
                  <a:solidFill>
                    <a:schemeClr val="tx1"/>
                  </a:solidFill>
                  <a:latin typeface="Calibri" pitchFamily="34" charset="0"/>
                  <a:ea typeface="宋体" charset="-122"/>
                  <a:cs typeface="+mn-cs"/>
                </a:defRPr>
              </a:lvl7pPr>
              <a:lvl8pPr marL="3199947" algn="l" defTabSz="914270" rtl="0" eaLnBrk="1" latinLnBrk="0" hangingPunct="1">
                <a:defRPr kern="1200">
                  <a:solidFill>
                    <a:schemeClr val="tx1"/>
                  </a:solidFill>
                  <a:latin typeface="Calibri" pitchFamily="34" charset="0"/>
                  <a:ea typeface="宋体" charset="-122"/>
                  <a:cs typeface="+mn-cs"/>
                </a:defRPr>
              </a:lvl8pPr>
              <a:lvl9pPr marL="3657081" algn="l" defTabSz="914270" rtl="0" eaLnBrk="1" latinLnBrk="0" hangingPunct="1">
                <a:defRPr kern="1200">
                  <a:solidFill>
                    <a:schemeClr val="tx1"/>
                  </a:solidFill>
                  <a:latin typeface="Calibri" pitchFamily="34" charset="0"/>
                  <a:ea typeface="宋体" charset="-122"/>
                  <a:cs typeface="+mn-cs"/>
                </a:defRPr>
              </a:lvl9pPr>
            </a:lstStyle>
            <a:p>
              <a:pPr defTabSz="684926" fontAlgn="auto">
                <a:spcBef>
                  <a:spcPts val="0"/>
                </a:spcBef>
                <a:spcAft>
                  <a:spcPts val="0"/>
                </a:spcAft>
                <a:defRPr sz="1800" b="0" i="0" u="none" strike="noStrike" kern="0" cap="none" spc="0" baseline="0">
                  <a:solidFill>
                    <a:srgbClr val="000000"/>
                  </a:solidFill>
                  <a:uFillTx/>
                </a:defRPr>
              </a:pPr>
              <a:endParaRPr lang="en-US" sz="1400" b="1" kern="0" dirty="0">
                <a:solidFill>
                  <a:schemeClr val="bg1"/>
                </a:solidFill>
                <a:latin typeface="微软雅黑" panose="020B0503020204020204" pitchFamily="34" charset="-122"/>
                <a:ea typeface="微软雅黑" panose="020B0503020204020204" pitchFamily="34" charset="-122"/>
              </a:endParaRPr>
            </a:p>
          </p:txBody>
        </p:sp>
        <p:pic>
          <p:nvPicPr>
            <p:cNvPr id="51" name="图片 50" descr="images.jpg"/>
            <p:cNvPicPr>
              <a:picLocks noChangeAspect="1"/>
            </p:cNvPicPr>
            <p:nvPr/>
          </p:nvPicPr>
          <p:blipFill>
            <a:blip r:embed="rId7" cstate="print"/>
            <a:stretch>
              <a:fillRect/>
            </a:stretch>
          </p:blipFill>
          <p:spPr>
            <a:xfrm>
              <a:off x="4289284" y="2683175"/>
              <a:ext cx="546996" cy="273961"/>
            </a:xfrm>
            <a:prstGeom prst="rect">
              <a:avLst/>
            </a:prstGeom>
            <a:noFill/>
            <a:ln>
              <a:noFill/>
            </a:ln>
          </p:spPr>
        </p:pic>
        <p:sp>
          <p:nvSpPr>
            <p:cNvPr id="53" name="圆角矩形 23"/>
            <p:cNvSpPr/>
            <p:nvPr/>
          </p:nvSpPr>
          <p:spPr>
            <a:xfrm>
              <a:off x="1788771" y="2939953"/>
              <a:ext cx="768787" cy="23400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5E3BE"/>
            </a:solidFill>
            <a:ln w="9528">
              <a:solidFill>
                <a:srgbClr val="000000"/>
              </a:solidFill>
              <a:prstDash val="solid"/>
              <a:round/>
            </a:ln>
          </p:spPr>
          <p:txBody>
            <a:bodyPr vert="horz" wrap="square" lIns="59324" tIns="29667" rIns="59324" bIns="29667" anchor="t" anchorCtr="0" compatLnSpc="1">
              <a:noAutofit/>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136" algn="l" rtl="0" fontAlgn="base">
                <a:spcBef>
                  <a:spcPct val="0"/>
                </a:spcBef>
                <a:spcAft>
                  <a:spcPct val="0"/>
                </a:spcAft>
                <a:defRPr kern="1200">
                  <a:solidFill>
                    <a:schemeClr val="tx1"/>
                  </a:solidFill>
                  <a:latin typeface="Calibri" pitchFamily="34" charset="0"/>
                  <a:ea typeface="宋体" charset="-122"/>
                  <a:cs typeface="+mn-cs"/>
                </a:defRPr>
              </a:lvl2pPr>
              <a:lvl3pPr marL="914270" algn="l" rtl="0" fontAlgn="base">
                <a:spcBef>
                  <a:spcPct val="0"/>
                </a:spcBef>
                <a:spcAft>
                  <a:spcPct val="0"/>
                </a:spcAft>
                <a:defRPr kern="1200">
                  <a:solidFill>
                    <a:schemeClr val="tx1"/>
                  </a:solidFill>
                  <a:latin typeface="Calibri" pitchFamily="34" charset="0"/>
                  <a:ea typeface="宋体" charset="-122"/>
                  <a:cs typeface="+mn-cs"/>
                </a:defRPr>
              </a:lvl3pPr>
              <a:lvl4pPr marL="1371406" algn="l" rtl="0" fontAlgn="base">
                <a:spcBef>
                  <a:spcPct val="0"/>
                </a:spcBef>
                <a:spcAft>
                  <a:spcPct val="0"/>
                </a:spcAft>
                <a:defRPr kern="1200">
                  <a:solidFill>
                    <a:schemeClr val="tx1"/>
                  </a:solidFill>
                  <a:latin typeface="Calibri" pitchFamily="34" charset="0"/>
                  <a:ea typeface="宋体" charset="-122"/>
                  <a:cs typeface="+mn-cs"/>
                </a:defRPr>
              </a:lvl4pPr>
              <a:lvl5pPr marL="1828541" algn="l" rtl="0" fontAlgn="base">
                <a:spcBef>
                  <a:spcPct val="0"/>
                </a:spcBef>
                <a:spcAft>
                  <a:spcPct val="0"/>
                </a:spcAft>
                <a:defRPr kern="1200">
                  <a:solidFill>
                    <a:schemeClr val="tx1"/>
                  </a:solidFill>
                  <a:latin typeface="Calibri" pitchFamily="34" charset="0"/>
                  <a:ea typeface="宋体" charset="-122"/>
                  <a:cs typeface="+mn-cs"/>
                </a:defRPr>
              </a:lvl5pPr>
              <a:lvl6pPr marL="2285676" algn="l" defTabSz="914270" rtl="0" eaLnBrk="1" latinLnBrk="0" hangingPunct="1">
                <a:defRPr kern="1200">
                  <a:solidFill>
                    <a:schemeClr val="tx1"/>
                  </a:solidFill>
                  <a:latin typeface="Calibri" pitchFamily="34" charset="0"/>
                  <a:ea typeface="宋体" charset="-122"/>
                  <a:cs typeface="+mn-cs"/>
                </a:defRPr>
              </a:lvl6pPr>
              <a:lvl7pPr marL="2742811" algn="l" defTabSz="914270" rtl="0" eaLnBrk="1" latinLnBrk="0" hangingPunct="1">
                <a:defRPr kern="1200">
                  <a:solidFill>
                    <a:schemeClr val="tx1"/>
                  </a:solidFill>
                  <a:latin typeface="Calibri" pitchFamily="34" charset="0"/>
                  <a:ea typeface="宋体" charset="-122"/>
                  <a:cs typeface="+mn-cs"/>
                </a:defRPr>
              </a:lvl7pPr>
              <a:lvl8pPr marL="3199947" algn="l" defTabSz="914270" rtl="0" eaLnBrk="1" latinLnBrk="0" hangingPunct="1">
                <a:defRPr kern="1200">
                  <a:solidFill>
                    <a:schemeClr val="tx1"/>
                  </a:solidFill>
                  <a:latin typeface="Calibri" pitchFamily="34" charset="0"/>
                  <a:ea typeface="宋体" charset="-122"/>
                  <a:cs typeface="+mn-cs"/>
                </a:defRPr>
              </a:lvl8pPr>
              <a:lvl9pPr marL="3657081" algn="l" defTabSz="914270" rtl="0" eaLnBrk="1" latinLnBrk="0" hangingPunct="1">
                <a:defRPr kern="1200">
                  <a:solidFill>
                    <a:schemeClr val="tx1"/>
                  </a:solidFill>
                  <a:latin typeface="Calibri" pitchFamily="34" charset="0"/>
                  <a:ea typeface="宋体" charset="-122"/>
                  <a:cs typeface="+mn-cs"/>
                </a:defRPr>
              </a:lvl9pPr>
            </a:lstStyle>
            <a:p>
              <a:pPr algn="ctr" defTabSz="600502" fontAlgn="auto">
                <a:spcBef>
                  <a:spcPts val="0"/>
                </a:spcBef>
                <a:spcAft>
                  <a:spcPts val="0"/>
                </a:spcAft>
                <a:defRPr sz="1800" b="0" i="0" u="none" strike="noStrike" kern="0" cap="none" spc="0" baseline="0">
                  <a:solidFill>
                    <a:srgbClr val="000000"/>
                  </a:solidFill>
                  <a:uFillTx/>
                </a:defRPr>
              </a:pPr>
              <a:r>
                <a:rPr lang="en-US" altLang="zh-CN" sz="900" kern="0" dirty="0">
                  <a:solidFill>
                    <a:srgbClr val="000000"/>
                  </a:solidFill>
                  <a:latin typeface="微软雅黑" panose="020B0503020204020204" pitchFamily="34" charset="-122"/>
                  <a:ea typeface="微软雅黑" panose="020B0503020204020204" pitchFamily="34" charset="-122"/>
                </a:rPr>
                <a:t>Office</a:t>
              </a:r>
            </a:p>
          </p:txBody>
        </p:sp>
        <p:sp>
          <p:nvSpPr>
            <p:cNvPr id="55" name="圆角矩形 25"/>
            <p:cNvSpPr/>
            <p:nvPr/>
          </p:nvSpPr>
          <p:spPr>
            <a:xfrm>
              <a:off x="1788771" y="3685369"/>
              <a:ext cx="768787" cy="233622"/>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5E3BE"/>
            </a:solidFill>
            <a:ln w="9528">
              <a:solidFill>
                <a:srgbClr val="000000"/>
              </a:solidFill>
              <a:prstDash val="solid"/>
              <a:round/>
            </a:ln>
          </p:spPr>
          <p:txBody>
            <a:bodyPr vert="horz" wrap="square" lIns="59324" tIns="29667" rIns="59324" bIns="29667" anchor="t" anchorCtr="0" compatLnSpc="1">
              <a:noAutofit/>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136" algn="l" rtl="0" fontAlgn="base">
                <a:spcBef>
                  <a:spcPct val="0"/>
                </a:spcBef>
                <a:spcAft>
                  <a:spcPct val="0"/>
                </a:spcAft>
                <a:defRPr kern="1200">
                  <a:solidFill>
                    <a:schemeClr val="tx1"/>
                  </a:solidFill>
                  <a:latin typeface="Calibri" pitchFamily="34" charset="0"/>
                  <a:ea typeface="宋体" charset="-122"/>
                  <a:cs typeface="+mn-cs"/>
                </a:defRPr>
              </a:lvl2pPr>
              <a:lvl3pPr marL="914270" algn="l" rtl="0" fontAlgn="base">
                <a:spcBef>
                  <a:spcPct val="0"/>
                </a:spcBef>
                <a:spcAft>
                  <a:spcPct val="0"/>
                </a:spcAft>
                <a:defRPr kern="1200">
                  <a:solidFill>
                    <a:schemeClr val="tx1"/>
                  </a:solidFill>
                  <a:latin typeface="Calibri" pitchFamily="34" charset="0"/>
                  <a:ea typeface="宋体" charset="-122"/>
                  <a:cs typeface="+mn-cs"/>
                </a:defRPr>
              </a:lvl3pPr>
              <a:lvl4pPr marL="1371406" algn="l" rtl="0" fontAlgn="base">
                <a:spcBef>
                  <a:spcPct val="0"/>
                </a:spcBef>
                <a:spcAft>
                  <a:spcPct val="0"/>
                </a:spcAft>
                <a:defRPr kern="1200">
                  <a:solidFill>
                    <a:schemeClr val="tx1"/>
                  </a:solidFill>
                  <a:latin typeface="Calibri" pitchFamily="34" charset="0"/>
                  <a:ea typeface="宋体" charset="-122"/>
                  <a:cs typeface="+mn-cs"/>
                </a:defRPr>
              </a:lvl4pPr>
              <a:lvl5pPr marL="1828541" algn="l" rtl="0" fontAlgn="base">
                <a:spcBef>
                  <a:spcPct val="0"/>
                </a:spcBef>
                <a:spcAft>
                  <a:spcPct val="0"/>
                </a:spcAft>
                <a:defRPr kern="1200">
                  <a:solidFill>
                    <a:schemeClr val="tx1"/>
                  </a:solidFill>
                  <a:latin typeface="Calibri" pitchFamily="34" charset="0"/>
                  <a:ea typeface="宋体" charset="-122"/>
                  <a:cs typeface="+mn-cs"/>
                </a:defRPr>
              </a:lvl5pPr>
              <a:lvl6pPr marL="2285676" algn="l" defTabSz="914270" rtl="0" eaLnBrk="1" latinLnBrk="0" hangingPunct="1">
                <a:defRPr kern="1200">
                  <a:solidFill>
                    <a:schemeClr val="tx1"/>
                  </a:solidFill>
                  <a:latin typeface="Calibri" pitchFamily="34" charset="0"/>
                  <a:ea typeface="宋体" charset="-122"/>
                  <a:cs typeface="+mn-cs"/>
                </a:defRPr>
              </a:lvl6pPr>
              <a:lvl7pPr marL="2742811" algn="l" defTabSz="914270" rtl="0" eaLnBrk="1" latinLnBrk="0" hangingPunct="1">
                <a:defRPr kern="1200">
                  <a:solidFill>
                    <a:schemeClr val="tx1"/>
                  </a:solidFill>
                  <a:latin typeface="Calibri" pitchFamily="34" charset="0"/>
                  <a:ea typeface="宋体" charset="-122"/>
                  <a:cs typeface="+mn-cs"/>
                </a:defRPr>
              </a:lvl7pPr>
              <a:lvl8pPr marL="3199947" algn="l" defTabSz="914270" rtl="0" eaLnBrk="1" latinLnBrk="0" hangingPunct="1">
                <a:defRPr kern="1200">
                  <a:solidFill>
                    <a:schemeClr val="tx1"/>
                  </a:solidFill>
                  <a:latin typeface="Calibri" pitchFamily="34" charset="0"/>
                  <a:ea typeface="宋体" charset="-122"/>
                  <a:cs typeface="+mn-cs"/>
                </a:defRPr>
              </a:lvl8pPr>
              <a:lvl9pPr marL="3657081" algn="l" defTabSz="914270" rtl="0" eaLnBrk="1" latinLnBrk="0" hangingPunct="1">
                <a:defRPr kern="1200">
                  <a:solidFill>
                    <a:schemeClr val="tx1"/>
                  </a:solidFill>
                  <a:latin typeface="Calibri" pitchFamily="34" charset="0"/>
                  <a:ea typeface="宋体" charset="-122"/>
                  <a:cs typeface="+mn-cs"/>
                </a:defRPr>
              </a:lvl9pPr>
            </a:lstStyle>
            <a:p>
              <a:pPr algn="ctr" defTabSz="600502" fontAlgn="auto">
                <a:spcBef>
                  <a:spcPts val="0"/>
                </a:spcBef>
                <a:spcAft>
                  <a:spcPts val="0"/>
                </a:spcAft>
                <a:defRPr sz="1800" b="0" i="0" u="none" strike="noStrike" kern="0" cap="none" spc="0" baseline="0">
                  <a:solidFill>
                    <a:srgbClr val="000000"/>
                  </a:solidFill>
                  <a:uFillTx/>
                </a:defRPr>
              </a:pPr>
              <a:r>
                <a:rPr lang="en-US" altLang="zh-CN" sz="900" kern="0" dirty="0">
                  <a:solidFill>
                    <a:srgbClr val="000000"/>
                  </a:solidFill>
                  <a:latin typeface="微软雅黑" panose="020B0503020204020204" pitchFamily="34" charset="-122"/>
                  <a:ea typeface="微软雅黑" panose="020B0503020204020204" pitchFamily="34" charset="-122"/>
                </a:rPr>
                <a:t>Desktop</a:t>
              </a:r>
            </a:p>
          </p:txBody>
        </p:sp>
        <p:sp>
          <p:nvSpPr>
            <p:cNvPr id="57" name="圆角矩形 27"/>
            <p:cNvSpPr/>
            <p:nvPr/>
          </p:nvSpPr>
          <p:spPr>
            <a:xfrm>
              <a:off x="1788771" y="3312662"/>
              <a:ext cx="768787" cy="233622"/>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5E3BE"/>
            </a:solidFill>
            <a:ln w="9528">
              <a:solidFill>
                <a:srgbClr val="000000"/>
              </a:solidFill>
              <a:prstDash val="solid"/>
              <a:round/>
            </a:ln>
          </p:spPr>
          <p:txBody>
            <a:bodyPr vert="horz" wrap="square" lIns="59324" tIns="29667" rIns="59324" bIns="29667" anchor="t" anchorCtr="0" compatLnSpc="1">
              <a:noAutofit/>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136" algn="l" rtl="0" fontAlgn="base">
                <a:spcBef>
                  <a:spcPct val="0"/>
                </a:spcBef>
                <a:spcAft>
                  <a:spcPct val="0"/>
                </a:spcAft>
                <a:defRPr kern="1200">
                  <a:solidFill>
                    <a:schemeClr val="tx1"/>
                  </a:solidFill>
                  <a:latin typeface="Calibri" pitchFamily="34" charset="0"/>
                  <a:ea typeface="宋体" charset="-122"/>
                  <a:cs typeface="+mn-cs"/>
                </a:defRPr>
              </a:lvl2pPr>
              <a:lvl3pPr marL="914270" algn="l" rtl="0" fontAlgn="base">
                <a:spcBef>
                  <a:spcPct val="0"/>
                </a:spcBef>
                <a:spcAft>
                  <a:spcPct val="0"/>
                </a:spcAft>
                <a:defRPr kern="1200">
                  <a:solidFill>
                    <a:schemeClr val="tx1"/>
                  </a:solidFill>
                  <a:latin typeface="Calibri" pitchFamily="34" charset="0"/>
                  <a:ea typeface="宋体" charset="-122"/>
                  <a:cs typeface="+mn-cs"/>
                </a:defRPr>
              </a:lvl3pPr>
              <a:lvl4pPr marL="1371406" algn="l" rtl="0" fontAlgn="base">
                <a:spcBef>
                  <a:spcPct val="0"/>
                </a:spcBef>
                <a:spcAft>
                  <a:spcPct val="0"/>
                </a:spcAft>
                <a:defRPr kern="1200">
                  <a:solidFill>
                    <a:schemeClr val="tx1"/>
                  </a:solidFill>
                  <a:latin typeface="Calibri" pitchFamily="34" charset="0"/>
                  <a:ea typeface="宋体" charset="-122"/>
                  <a:cs typeface="+mn-cs"/>
                </a:defRPr>
              </a:lvl4pPr>
              <a:lvl5pPr marL="1828541" algn="l" rtl="0" fontAlgn="base">
                <a:spcBef>
                  <a:spcPct val="0"/>
                </a:spcBef>
                <a:spcAft>
                  <a:spcPct val="0"/>
                </a:spcAft>
                <a:defRPr kern="1200">
                  <a:solidFill>
                    <a:schemeClr val="tx1"/>
                  </a:solidFill>
                  <a:latin typeface="Calibri" pitchFamily="34" charset="0"/>
                  <a:ea typeface="宋体" charset="-122"/>
                  <a:cs typeface="+mn-cs"/>
                </a:defRPr>
              </a:lvl5pPr>
              <a:lvl6pPr marL="2285676" algn="l" defTabSz="914270" rtl="0" eaLnBrk="1" latinLnBrk="0" hangingPunct="1">
                <a:defRPr kern="1200">
                  <a:solidFill>
                    <a:schemeClr val="tx1"/>
                  </a:solidFill>
                  <a:latin typeface="Calibri" pitchFamily="34" charset="0"/>
                  <a:ea typeface="宋体" charset="-122"/>
                  <a:cs typeface="+mn-cs"/>
                </a:defRPr>
              </a:lvl6pPr>
              <a:lvl7pPr marL="2742811" algn="l" defTabSz="914270" rtl="0" eaLnBrk="1" latinLnBrk="0" hangingPunct="1">
                <a:defRPr kern="1200">
                  <a:solidFill>
                    <a:schemeClr val="tx1"/>
                  </a:solidFill>
                  <a:latin typeface="Calibri" pitchFamily="34" charset="0"/>
                  <a:ea typeface="宋体" charset="-122"/>
                  <a:cs typeface="+mn-cs"/>
                </a:defRPr>
              </a:lvl7pPr>
              <a:lvl8pPr marL="3199947" algn="l" defTabSz="914270" rtl="0" eaLnBrk="1" latinLnBrk="0" hangingPunct="1">
                <a:defRPr kern="1200">
                  <a:solidFill>
                    <a:schemeClr val="tx1"/>
                  </a:solidFill>
                  <a:latin typeface="Calibri" pitchFamily="34" charset="0"/>
                  <a:ea typeface="宋体" charset="-122"/>
                  <a:cs typeface="+mn-cs"/>
                </a:defRPr>
              </a:lvl8pPr>
              <a:lvl9pPr marL="3657081" algn="l" defTabSz="914270" rtl="0" eaLnBrk="1" latinLnBrk="0" hangingPunct="1">
                <a:defRPr kern="1200">
                  <a:solidFill>
                    <a:schemeClr val="tx1"/>
                  </a:solidFill>
                  <a:latin typeface="Calibri" pitchFamily="34" charset="0"/>
                  <a:ea typeface="宋体" charset="-122"/>
                  <a:cs typeface="+mn-cs"/>
                </a:defRPr>
              </a:lvl9pPr>
            </a:lstStyle>
            <a:p>
              <a:pPr algn="ctr" defTabSz="600502" fontAlgn="auto">
                <a:spcBef>
                  <a:spcPts val="0"/>
                </a:spcBef>
                <a:spcAft>
                  <a:spcPts val="0"/>
                </a:spcAft>
                <a:defRPr sz="1800" b="0" i="0" u="none" strike="noStrike" kern="0" cap="none" spc="0" baseline="0">
                  <a:solidFill>
                    <a:srgbClr val="000000"/>
                  </a:solidFill>
                  <a:uFillTx/>
                </a:defRPr>
              </a:pPr>
              <a:r>
                <a:rPr lang="en-US" altLang="zh-CN" sz="900" kern="0" dirty="0">
                  <a:solidFill>
                    <a:srgbClr val="000000"/>
                  </a:solidFill>
                  <a:latin typeface="微软雅黑" panose="020B0503020204020204" pitchFamily="34" charset="-122"/>
                  <a:ea typeface="微软雅黑" panose="020B0503020204020204" pitchFamily="34" charset="-122"/>
                </a:rPr>
                <a:t>Exchange</a:t>
              </a:r>
              <a:endParaRPr lang="en-US" sz="900" kern="0" dirty="0">
                <a:latin typeface="微软雅黑" panose="020B0503020204020204" pitchFamily="34" charset="-122"/>
                <a:ea typeface="微软雅黑" panose="020B0503020204020204" pitchFamily="34" charset="-122"/>
              </a:endParaRPr>
            </a:p>
          </p:txBody>
        </p:sp>
        <p:sp>
          <p:nvSpPr>
            <p:cNvPr id="59" name="圆角矩形 29"/>
            <p:cNvSpPr/>
            <p:nvPr/>
          </p:nvSpPr>
          <p:spPr>
            <a:xfrm>
              <a:off x="1788771" y="4058075"/>
              <a:ext cx="768787" cy="233216"/>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5E3BE"/>
            </a:solidFill>
            <a:ln w="9528">
              <a:solidFill>
                <a:srgbClr val="000000"/>
              </a:solidFill>
              <a:prstDash val="solid"/>
              <a:round/>
            </a:ln>
          </p:spPr>
          <p:txBody>
            <a:bodyPr vert="horz" wrap="square" lIns="59324" tIns="29667" rIns="59324" bIns="29667" anchor="t" anchorCtr="0" compatLnSpc="1">
              <a:noAutofit/>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136" algn="l" rtl="0" fontAlgn="base">
                <a:spcBef>
                  <a:spcPct val="0"/>
                </a:spcBef>
                <a:spcAft>
                  <a:spcPct val="0"/>
                </a:spcAft>
                <a:defRPr kern="1200">
                  <a:solidFill>
                    <a:schemeClr val="tx1"/>
                  </a:solidFill>
                  <a:latin typeface="Calibri" pitchFamily="34" charset="0"/>
                  <a:ea typeface="宋体" charset="-122"/>
                  <a:cs typeface="+mn-cs"/>
                </a:defRPr>
              </a:lvl2pPr>
              <a:lvl3pPr marL="914270" algn="l" rtl="0" fontAlgn="base">
                <a:spcBef>
                  <a:spcPct val="0"/>
                </a:spcBef>
                <a:spcAft>
                  <a:spcPct val="0"/>
                </a:spcAft>
                <a:defRPr kern="1200">
                  <a:solidFill>
                    <a:schemeClr val="tx1"/>
                  </a:solidFill>
                  <a:latin typeface="Calibri" pitchFamily="34" charset="0"/>
                  <a:ea typeface="宋体" charset="-122"/>
                  <a:cs typeface="+mn-cs"/>
                </a:defRPr>
              </a:lvl3pPr>
              <a:lvl4pPr marL="1371406" algn="l" rtl="0" fontAlgn="base">
                <a:spcBef>
                  <a:spcPct val="0"/>
                </a:spcBef>
                <a:spcAft>
                  <a:spcPct val="0"/>
                </a:spcAft>
                <a:defRPr kern="1200">
                  <a:solidFill>
                    <a:schemeClr val="tx1"/>
                  </a:solidFill>
                  <a:latin typeface="Calibri" pitchFamily="34" charset="0"/>
                  <a:ea typeface="宋体" charset="-122"/>
                  <a:cs typeface="+mn-cs"/>
                </a:defRPr>
              </a:lvl4pPr>
              <a:lvl5pPr marL="1828541" algn="l" rtl="0" fontAlgn="base">
                <a:spcBef>
                  <a:spcPct val="0"/>
                </a:spcBef>
                <a:spcAft>
                  <a:spcPct val="0"/>
                </a:spcAft>
                <a:defRPr kern="1200">
                  <a:solidFill>
                    <a:schemeClr val="tx1"/>
                  </a:solidFill>
                  <a:latin typeface="Calibri" pitchFamily="34" charset="0"/>
                  <a:ea typeface="宋体" charset="-122"/>
                  <a:cs typeface="+mn-cs"/>
                </a:defRPr>
              </a:lvl5pPr>
              <a:lvl6pPr marL="2285676" algn="l" defTabSz="914270" rtl="0" eaLnBrk="1" latinLnBrk="0" hangingPunct="1">
                <a:defRPr kern="1200">
                  <a:solidFill>
                    <a:schemeClr val="tx1"/>
                  </a:solidFill>
                  <a:latin typeface="Calibri" pitchFamily="34" charset="0"/>
                  <a:ea typeface="宋体" charset="-122"/>
                  <a:cs typeface="+mn-cs"/>
                </a:defRPr>
              </a:lvl6pPr>
              <a:lvl7pPr marL="2742811" algn="l" defTabSz="914270" rtl="0" eaLnBrk="1" latinLnBrk="0" hangingPunct="1">
                <a:defRPr kern="1200">
                  <a:solidFill>
                    <a:schemeClr val="tx1"/>
                  </a:solidFill>
                  <a:latin typeface="Calibri" pitchFamily="34" charset="0"/>
                  <a:ea typeface="宋体" charset="-122"/>
                  <a:cs typeface="+mn-cs"/>
                </a:defRPr>
              </a:lvl7pPr>
              <a:lvl8pPr marL="3199947" algn="l" defTabSz="914270" rtl="0" eaLnBrk="1" latinLnBrk="0" hangingPunct="1">
                <a:defRPr kern="1200">
                  <a:solidFill>
                    <a:schemeClr val="tx1"/>
                  </a:solidFill>
                  <a:latin typeface="Calibri" pitchFamily="34" charset="0"/>
                  <a:ea typeface="宋体" charset="-122"/>
                  <a:cs typeface="+mn-cs"/>
                </a:defRPr>
              </a:lvl8pPr>
              <a:lvl9pPr marL="3657081" algn="l" defTabSz="914270" rtl="0" eaLnBrk="1" latinLnBrk="0" hangingPunct="1">
                <a:defRPr kern="1200">
                  <a:solidFill>
                    <a:schemeClr val="tx1"/>
                  </a:solidFill>
                  <a:latin typeface="Calibri" pitchFamily="34" charset="0"/>
                  <a:ea typeface="宋体" charset="-122"/>
                  <a:cs typeface="+mn-cs"/>
                </a:defRPr>
              </a:lvl9pPr>
            </a:lstStyle>
            <a:p>
              <a:pPr algn="ctr" defTabSz="600502" fontAlgn="auto">
                <a:spcBef>
                  <a:spcPts val="0"/>
                </a:spcBef>
                <a:spcAft>
                  <a:spcPts val="0"/>
                </a:spcAft>
                <a:defRPr sz="1800" b="0" i="0" u="none" strike="noStrike" kern="0" cap="none" spc="0" baseline="0">
                  <a:solidFill>
                    <a:srgbClr val="000000"/>
                  </a:solidFill>
                  <a:uFillTx/>
                </a:defRPr>
              </a:pPr>
              <a:r>
                <a:rPr lang="en-US" altLang="zh-CN" sz="900" kern="0" dirty="0">
                  <a:solidFill>
                    <a:srgbClr val="000000"/>
                  </a:solidFill>
                  <a:latin typeface="微软雅黑" panose="020B0503020204020204" pitchFamily="34" charset="-122"/>
                  <a:ea typeface="微软雅黑" panose="020B0503020204020204" pitchFamily="34" charset="-122"/>
                </a:rPr>
                <a:t>SharePoint</a:t>
              </a:r>
              <a:endParaRPr lang="en-US" sz="900" kern="0" dirty="0">
                <a:latin typeface="微软雅黑" panose="020B0503020204020204" pitchFamily="34" charset="-122"/>
                <a:ea typeface="微软雅黑" panose="020B0503020204020204" pitchFamily="34" charset="-122"/>
              </a:endParaRPr>
            </a:p>
          </p:txBody>
        </p:sp>
        <p:pic>
          <p:nvPicPr>
            <p:cNvPr id="62" name="图片 61" descr="microsoft_gray.png"/>
            <p:cNvPicPr>
              <a:picLocks noChangeAspect="1"/>
            </p:cNvPicPr>
            <p:nvPr/>
          </p:nvPicPr>
          <p:blipFill>
            <a:blip r:embed="rId8" cstate="print"/>
            <a:stretch>
              <a:fillRect/>
            </a:stretch>
          </p:blipFill>
          <p:spPr>
            <a:xfrm>
              <a:off x="1804816" y="2754615"/>
              <a:ext cx="815187" cy="102576"/>
            </a:xfrm>
            <a:prstGeom prst="rect">
              <a:avLst/>
            </a:prstGeom>
            <a:noFill/>
            <a:ln>
              <a:noFill/>
            </a:ln>
          </p:spPr>
        </p:pic>
        <p:pic>
          <p:nvPicPr>
            <p:cNvPr id="63" name="图片 62" descr="SAPLogo.gif"/>
            <p:cNvPicPr>
              <a:picLocks noChangeAspect="1"/>
            </p:cNvPicPr>
            <p:nvPr/>
          </p:nvPicPr>
          <p:blipFill>
            <a:blip r:embed="rId9" cstate="print"/>
            <a:stretch>
              <a:fillRect/>
            </a:stretch>
          </p:blipFill>
          <p:spPr>
            <a:xfrm>
              <a:off x="2815622" y="2734639"/>
              <a:ext cx="221246" cy="132813"/>
            </a:xfrm>
            <a:prstGeom prst="rect">
              <a:avLst/>
            </a:prstGeom>
            <a:noFill/>
            <a:ln>
              <a:noFill/>
            </a:ln>
          </p:spPr>
        </p:pic>
        <p:sp>
          <p:nvSpPr>
            <p:cNvPr id="64" name="圆角矩形 46"/>
            <p:cNvSpPr/>
            <p:nvPr/>
          </p:nvSpPr>
          <p:spPr>
            <a:xfrm>
              <a:off x="2664756" y="2939953"/>
              <a:ext cx="497451" cy="23400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5E3BE"/>
            </a:solidFill>
            <a:ln w="9528">
              <a:solidFill>
                <a:srgbClr val="000000"/>
              </a:solidFill>
              <a:prstDash val="solid"/>
              <a:round/>
            </a:ln>
          </p:spPr>
          <p:txBody>
            <a:bodyPr vert="horz" wrap="square" lIns="59324" tIns="29667" rIns="59324" bIns="29667" anchor="t" anchorCtr="0" compatLnSpc="1">
              <a:noAutofit/>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136" algn="l" rtl="0" fontAlgn="base">
                <a:spcBef>
                  <a:spcPct val="0"/>
                </a:spcBef>
                <a:spcAft>
                  <a:spcPct val="0"/>
                </a:spcAft>
                <a:defRPr kern="1200">
                  <a:solidFill>
                    <a:schemeClr val="tx1"/>
                  </a:solidFill>
                  <a:latin typeface="Calibri" pitchFamily="34" charset="0"/>
                  <a:ea typeface="宋体" charset="-122"/>
                  <a:cs typeface="+mn-cs"/>
                </a:defRPr>
              </a:lvl2pPr>
              <a:lvl3pPr marL="914270" algn="l" rtl="0" fontAlgn="base">
                <a:spcBef>
                  <a:spcPct val="0"/>
                </a:spcBef>
                <a:spcAft>
                  <a:spcPct val="0"/>
                </a:spcAft>
                <a:defRPr kern="1200">
                  <a:solidFill>
                    <a:schemeClr val="tx1"/>
                  </a:solidFill>
                  <a:latin typeface="Calibri" pitchFamily="34" charset="0"/>
                  <a:ea typeface="宋体" charset="-122"/>
                  <a:cs typeface="+mn-cs"/>
                </a:defRPr>
              </a:lvl3pPr>
              <a:lvl4pPr marL="1371406" algn="l" rtl="0" fontAlgn="base">
                <a:spcBef>
                  <a:spcPct val="0"/>
                </a:spcBef>
                <a:spcAft>
                  <a:spcPct val="0"/>
                </a:spcAft>
                <a:defRPr kern="1200">
                  <a:solidFill>
                    <a:schemeClr val="tx1"/>
                  </a:solidFill>
                  <a:latin typeface="Calibri" pitchFamily="34" charset="0"/>
                  <a:ea typeface="宋体" charset="-122"/>
                  <a:cs typeface="+mn-cs"/>
                </a:defRPr>
              </a:lvl4pPr>
              <a:lvl5pPr marL="1828541" algn="l" rtl="0" fontAlgn="base">
                <a:spcBef>
                  <a:spcPct val="0"/>
                </a:spcBef>
                <a:spcAft>
                  <a:spcPct val="0"/>
                </a:spcAft>
                <a:defRPr kern="1200">
                  <a:solidFill>
                    <a:schemeClr val="tx1"/>
                  </a:solidFill>
                  <a:latin typeface="Calibri" pitchFamily="34" charset="0"/>
                  <a:ea typeface="宋体" charset="-122"/>
                  <a:cs typeface="+mn-cs"/>
                </a:defRPr>
              </a:lvl5pPr>
              <a:lvl6pPr marL="2285676" algn="l" defTabSz="914270" rtl="0" eaLnBrk="1" latinLnBrk="0" hangingPunct="1">
                <a:defRPr kern="1200">
                  <a:solidFill>
                    <a:schemeClr val="tx1"/>
                  </a:solidFill>
                  <a:latin typeface="Calibri" pitchFamily="34" charset="0"/>
                  <a:ea typeface="宋体" charset="-122"/>
                  <a:cs typeface="+mn-cs"/>
                </a:defRPr>
              </a:lvl6pPr>
              <a:lvl7pPr marL="2742811" algn="l" defTabSz="914270" rtl="0" eaLnBrk="1" latinLnBrk="0" hangingPunct="1">
                <a:defRPr kern="1200">
                  <a:solidFill>
                    <a:schemeClr val="tx1"/>
                  </a:solidFill>
                  <a:latin typeface="Calibri" pitchFamily="34" charset="0"/>
                  <a:ea typeface="宋体" charset="-122"/>
                  <a:cs typeface="+mn-cs"/>
                </a:defRPr>
              </a:lvl7pPr>
              <a:lvl8pPr marL="3199947" algn="l" defTabSz="914270" rtl="0" eaLnBrk="1" latinLnBrk="0" hangingPunct="1">
                <a:defRPr kern="1200">
                  <a:solidFill>
                    <a:schemeClr val="tx1"/>
                  </a:solidFill>
                  <a:latin typeface="Calibri" pitchFamily="34" charset="0"/>
                  <a:ea typeface="宋体" charset="-122"/>
                  <a:cs typeface="+mn-cs"/>
                </a:defRPr>
              </a:lvl8pPr>
              <a:lvl9pPr marL="3657081" algn="l" defTabSz="914270" rtl="0" eaLnBrk="1" latinLnBrk="0" hangingPunct="1">
                <a:defRPr kern="1200">
                  <a:solidFill>
                    <a:schemeClr val="tx1"/>
                  </a:solidFill>
                  <a:latin typeface="Calibri" pitchFamily="34" charset="0"/>
                  <a:ea typeface="宋体" charset="-122"/>
                  <a:cs typeface="+mn-cs"/>
                </a:defRPr>
              </a:lvl9pPr>
            </a:lstStyle>
            <a:p>
              <a:pPr algn="ctr" defTabSz="600502" fontAlgn="auto">
                <a:spcBef>
                  <a:spcPts val="0"/>
                </a:spcBef>
                <a:spcAft>
                  <a:spcPts val="0"/>
                </a:spcAft>
                <a:defRPr sz="1800" b="0" i="0" u="none" strike="noStrike" kern="0" cap="none" spc="0" baseline="0">
                  <a:solidFill>
                    <a:srgbClr val="000000"/>
                  </a:solidFill>
                  <a:uFillTx/>
                </a:defRPr>
              </a:pPr>
              <a:r>
                <a:rPr lang="en-US" altLang="zh-CN" sz="900" kern="0" dirty="0" err="1">
                  <a:solidFill>
                    <a:srgbClr val="000000"/>
                  </a:solidFill>
                  <a:latin typeface="微软雅黑" panose="020B0503020204020204" pitchFamily="34" charset="-122"/>
                  <a:ea typeface="微软雅黑" panose="020B0503020204020204" pitchFamily="34" charset="-122"/>
                </a:rPr>
                <a:t>ERM</a:t>
              </a:r>
              <a:endParaRPr lang="en-US" sz="900" kern="0" dirty="0">
                <a:latin typeface="微软雅黑" panose="020B0503020204020204" pitchFamily="34" charset="-122"/>
                <a:ea typeface="微软雅黑" panose="020B0503020204020204" pitchFamily="34" charset="-122"/>
              </a:endParaRPr>
            </a:p>
          </p:txBody>
        </p:sp>
        <p:sp>
          <p:nvSpPr>
            <p:cNvPr id="66" name="圆角矩形 48"/>
            <p:cNvSpPr/>
            <p:nvPr/>
          </p:nvSpPr>
          <p:spPr>
            <a:xfrm>
              <a:off x="2664756" y="3312661"/>
              <a:ext cx="497451" cy="233622"/>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5E3BE"/>
            </a:solidFill>
            <a:ln w="9528">
              <a:solidFill>
                <a:srgbClr val="000000"/>
              </a:solidFill>
              <a:prstDash val="solid"/>
              <a:round/>
            </a:ln>
          </p:spPr>
          <p:txBody>
            <a:bodyPr vert="horz" wrap="square" lIns="59324" tIns="29667" rIns="59324" bIns="29667" anchor="t" anchorCtr="0" compatLnSpc="1">
              <a:noAutofit/>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136" algn="l" rtl="0" fontAlgn="base">
                <a:spcBef>
                  <a:spcPct val="0"/>
                </a:spcBef>
                <a:spcAft>
                  <a:spcPct val="0"/>
                </a:spcAft>
                <a:defRPr kern="1200">
                  <a:solidFill>
                    <a:schemeClr val="tx1"/>
                  </a:solidFill>
                  <a:latin typeface="Calibri" pitchFamily="34" charset="0"/>
                  <a:ea typeface="宋体" charset="-122"/>
                  <a:cs typeface="+mn-cs"/>
                </a:defRPr>
              </a:lvl2pPr>
              <a:lvl3pPr marL="914270" algn="l" rtl="0" fontAlgn="base">
                <a:spcBef>
                  <a:spcPct val="0"/>
                </a:spcBef>
                <a:spcAft>
                  <a:spcPct val="0"/>
                </a:spcAft>
                <a:defRPr kern="1200">
                  <a:solidFill>
                    <a:schemeClr val="tx1"/>
                  </a:solidFill>
                  <a:latin typeface="Calibri" pitchFamily="34" charset="0"/>
                  <a:ea typeface="宋体" charset="-122"/>
                  <a:cs typeface="+mn-cs"/>
                </a:defRPr>
              </a:lvl3pPr>
              <a:lvl4pPr marL="1371406" algn="l" rtl="0" fontAlgn="base">
                <a:spcBef>
                  <a:spcPct val="0"/>
                </a:spcBef>
                <a:spcAft>
                  <a:spcPct val="0"/>
                </a:spcAft>
                <a:defRPr kern="1200">
                  <a:solidFill>
                    <a:schemeClr val="tx1"/>
                  </a:solidFill>
                  <a:latin typeface="Calibri" pitchFamily="34" charset="0"/>
                  <a:ea typeface="宋体" charset="-122"/>
                  <a:cs typeface="+mn-cs"/>
                </a:defRPr>
              </a:lvl4pPr>
              <a:lvl5pPr marL="1828541" algn="l" rtl="0" fontAlgn="base">
                <a:spcBef>
                  <a:spcPct val="0"/>
                </a:spcBef>
                <a:spcAft>
                  <a:spcPct val="0"/>
                </a:spcAft>
                <a:defRPr kern="1200">
                  <a:solidFill>
                    <a:schemeClr val="tx1"/>
                  </a:solidFill>
                  <a:latin typeface="Calibri" pitchFamily="34" charset="0"/>
                  <a:ea typeface="宋体" charset="-122"/>
                  <a:cs typeface="+mn-cs"/>
                </a:defRPr>
              </a:lvl5pPr>
              <a:lvl6pPr marL="2285676" algn="l" defTabSz="914270" rtl="0" eaLnBrk="1" latinLnBrk="0" hangingPunct="1">
                <a:defRPr kern="1200">
                  <a:solidFill>
                    <a:schemeClr val="tx1"/>
                  </a:solidFill>
                  <a:latin typeface="Calibri" pitchFamily="34" charset="0"/>
                  <a:ea typeface="宋体" charset="-122"/>
                  <a:cs typeface="+mn-cs"/>
                </a:defRPr>
              </a:lvl6pPr>
              <a:lvl7pPr marL="2742811" algn="l" defTabSz="914270" rtl="0" eaLnBrk="1" latinLnBrk="0" hangingPunct="1">
                <a:defRPr kern="1200">
                  <a:solidFill>
                    <a:schemeClr val="tx1"/>
                  </a:solidFill>
                  <a:latin typeface="Calibri" pitchFamily="34" charset="0"/>
                  <a:ea typeface="宋体" charset="-122"/>
                  <a:cs typeface="+mn-cs"/>
                </a:defRPr>
              </a:lvl7pPr>
              <a:lvl8pPr marL="3199947" algn="l" defTabSz="914270" rtl="0" eaLnBrk="1" latinLnBrk="0" hangingPunct="1">
                <a:defRPr kern="1200">
                  <a:solidFill>
                    <a:schemeClr val="tx1"/>
                  </a:solidFill>
                  <a:latin typeface="Calibri" pitchFamily="34" charset="0"/>
                  <a:ea typeface="宋体" charset="-122"/>
                  <a:cs typeface="+mn-cs"/>
                </a:defRPr>
              </a:lvl8pPr>
              <a:lvl9pPr marL="3657081" algn="l" defTabSz="914270" rtl="0" eaLnBrk="1" latinLnBrk="0" hangingPunct="1">
                <a:defRPr kern="1200">
                  <a:solidFill>
                    <a:schemeClr val="tx1"/>
                  </a:solidFill>
                  <a:latin typeface="Calibri" pitchFamily="34" charset="0"/>
                  <a:ea typeface="宋体" charset="-122"/>
                  <a:cs typeface="+mn-cs"/>
                </a:defRPr>
              </a:lvl9pPr>
            </a:lstStyle>
            <a:p>
              <a:pPr algn="ctr" defTabSz="600502" fontAlgn="auto">
                <a:spcBef>
                  <a:spcPts val="0"/>
                </a:spcBef>
                <a:spcAft>
                  <a:spcPts val="0"/>
                </a:spcAft>
                <a:defRPr sz="1800" b="0" i="0" u="none" strike="noStrike" kern="0" cap="none" spc="0" baseline="0">
                  <a:solidFill>
                    <a:srgbClr val="000000"/>
                  </a:solidFill>
                  <a:uFillTx/>
                </a:defRPr>
              </a:pPr>
              <a:r>
                <a:rPr lang="en-US" altLang="zh-CN" sz="900" kern="0" dirty="0">
                  <a:solidFill>
                    <a:srgbClr val="000000"/>
                  </a:solidFill>
                  <a:latin typeface="微软雅黑" panose="020B0503020204020204" pitchFamily="34" charset="-122"/>
                  <a:ea typeface="微软雅黑" panose="020B0503020204020204" pitchFamily="34" charset="-122"/>
                </a:rPr>
                <a:t>CRM</a:t>
              </a:r>
              <a:endParaRPr lang="en-US" sz="900" kern="0" dirty="0">
                <a:latin typeface="微软雅黑" panose="020B0503020204020204" pitchFamily="34" charset="-122"/>
                <a:ea typeface="微软雅黑" panose="020B0503020204020204" pitchFamily="34" charset="-122"/>
              </a:endParaRPr>
            </a:p>
          </p:txBody>
        </p:sp>
        <p:sp>
          <p:nvSpPr>
            <p:cNvPr id="68" name="圆角矩形 50"/>
            <p:cNvSpPr/>
            <p:nvPr/>
          </p:nvSpPr>
          <p:spPr>
            <a:xfrm>
              <a:off x="2664756" y="3685368"/>
              <a:ext cx="497451" cy="233622"/>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5E3BE"/>
            </a:solidFill>
            <a:ln w="9528">
              <a:solidFill>
                <a:srgbClr val="000000"/>
              </a:solidFill>
              <a:prstDash val="solid"/>
              <a:round/>
            </a:ln>
          </p:spPr>
          <p:txBody>
            <a:bodyPr vert="horz" wrap="square" lIns="59324" tIns="29667" rIns="59324" bIns="29667" anchor="t" anchorCtr="0" compatLnSpc="1">
              <a:noAutofit/>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136" algn="l" rtl="0" fontAlgn="base">
                <a:spcBef>
                  <a:spcPct val="0"/>
                </a:spcBef>
                <a:spcAft>
                  <a:spcPct val="0"/>
                </a:spcAft>
                <a:defRPr kern="1200">
                  <a:solidFill>
                    <a:schemeClr val="tx1"/>
                  </a:solidFill>
                  <a:latin typeface="Calibri" pitchFamily="34" charset="0"/>
                  <a:ea typeface="宋体" charset="-122"/>
                  <a:cs typeface="+mn-cs"/>
                </a:defRPr>
              </a:lvl2pPr>
              <a:lvl3pPr marL="914270" algn="l" rtl="0" fontAlgn="base">
                <a:spcBef>
                  <a:spcPct val="0"/>
                </a:spcBef>
                <a:spcAft>
                  <a:spcPct val="0"/>
                </a:spcAft>
                <a:defRPr kern="1200">
                  <a:solidFill>
                    <a:schemeClr val="tx1"/>
                  </a:solidFill>
                  <a:latin typeface="Calibri" pitchFamily="34" charset="0"/>
                  <a:ea typeface="宋体" charset="-122"/>
                  <a:cs typeface="+mn-cs"/>
                </a:defRPr>
              </a:lvl3pPr>
              <a:lvl4pPr marL="1371406" algn="l" rtl="0" fontAlgn="base">
                <a:spcBef>
                  <a:spcPct val="0"/>
                </a:spcBef>
                <a:spcAft>
                  <a:spcPct val="0"/>
                </a:spcAft>
                <a:defRPr kern="1200">
                  <a:solidFill>
                    <a:schemeClr val="tx1"/>
                  </a:solidFill>
                  <a:latin typeface="Calibri" pitchFamily="34" charset="0"/>
                  <a:ea typeface="宋体" charset="-122"/>
                  <a:cs typeface="+mn-cs"/>
                </a:defRPr>
              </a:lvl4pPr>
              <a:lvl5pPr marL="1828541" algn="l" rtl="0" fontAlgn="base">
                <a:spcBef>
                  <a:spcPct val="0"/>
                </a:spcBef>
                <a:spcAft>
                  <a:spcPct val="0"/>
                </a:spcAft>
                <a:defRPr kern="1200">
                  <a:solidFill>
                    <a:schemeClr val="tx1"/>
                  </a:solidFill>
                  <a:latin typeface="Calibri" pitchFamily="34" charset="0"/>
                  <a:ea typeface="宋体" charset="-122"/>
                  <a:cs typeface="+mn-cs"/>
                </a:defRPr>
              </a:lvl5pPr>
              <a:lvl6pPr marL="2285676" algn="l" defTabSz="914270" rtl="0" eaLnBrk="1" latinLnBrk="0" hangingPunct="1">
                <a:defRPr kern="1200">
                  <a:solidFill>
                    <a:schemeClr val="tx1"/>
                  </a:solidFill>
                  <a:latin typeface="Calibri" pitchFamily="34" charset="0"/>
                  <a:ea typeface="宋体" charset="-122"/>
                  <a:cs typeface="+mn-cs"/>
                </a:defRPr>
              </a:lvl6pPr>
              <a:lvl7pPr marL="2742811" algn="l" defTabSz="914270" rtl="0" eaLnBrk="1" latinLnBrk="0" hangingPunct="1">
                <a:defRPr kern="1200">
                  <a:solidFill>
                    <a:schemeClr val="tx1"/>
                  </a:solidFill>
                  <a:latin typeface="Calibri" pitchFamily="34" charset="0"/>
                  <a:ea typeface="宋体" charset="-122"/>
                  <a:cs typeface="+mn-cs"/>
                </a:defRPr>
              </a:lvl7pPr>
              <a:lvl8pPr marL="3199947" algn="l" defTabSz="914270" rtl="0" eaLnBrk="1" latinLnBrk="0" hangingPunct="1">
                <a:defRPr kern="1200">
                  <a:solidFill>
                    <a:schemeClr val="tx1"/>
                  </a:solidFill>
                  <a:latin typeface="Calibri" pitchFamily="34" charset="0"/>
                  <a:ea typeface="宋体" charset="-122"/>
                  <a:cs typeface="+mn-cs"/>
                </a:defRPr>
              </a:lvl8pPr>
              <a:lvl9pPr marL="3657081" algn="l" defTabSz="914270" rtl="0" eaLnBrk="1" latinLnBrk="0" hangingPunct="1">
                <a:defRPr kern="1200">
                  <a:solidFill>
                    <a:schemeClr val="tx1"/>
                  </a:solidFill>
                  <a:latin typeface="Calibri" pitchFamily="34" charset="0"/>
                  <a:ea typeface="宋体" charset="-122"/>
                  <a:cs typeface="+mn-cs"/>
                </a:defRPr>
              </a:lvl9pPr>
            </a:lstStyle>
            <a:p>
              <a:pPr algn="ctr" defTabSz="600502" fontAlgn="auto">
                <a:spcBef>
                  <a:spcPts val="0"/>
                </a:spcBef>
                <a:spcAft>
                  <a:spcPts val="0"/>
                </a:spcAft>
                <a:defRPr sz="1800" b="0" i="0" u="none" strike="noStrike" kern="0" cap="none" spc="0" baseline="0">
                  <a:solidFill>
                    <a:srgbClr val="000000"/>
                  </a:solidFill>
                  <a:uFillTx/>
                </a:defRPr>
              </a:pPr>
              <a:r>
                <a:rPr lang="en-US" altLang="zh-CN" sz="900" kern="0" dirty="0" err="1">
                  <a:solidFill>
                    <a:srgbClr val="000000"/>
                  </a:solidFill>
                  <a:latin typeface="微软雅黑" panose="020B0503020204020204" pitchFamily="34" charset="-122"/>
                  <a:ea typeface="微软雅黑" panose="020B0503020204020204" pitchFamily="34" charset="-122"/>
                </a:rPr>
                <a:t>SCM</a:t>
              </a:r>
              <a:endParaRPr lang="en-US" sz="900" kern="0" dirty="0">
                <a:latin typeface="微软雅黑" panose="020B0503020204020204" pitchFamily="34" charset="-122"/>
                <a:ea typeface="微软雅黑" panose="020B0503020204020204" pitchFamily="34" charset="-122"/>
              </a:endParaRPr>
            </a:p>
          </p:txBody>
        </p:sp>
        <p:sp>
          <p:nvSpPr>
            <p:cNvPr id="70" name="圆角矩形 53"/>
            <p:cNvSpPr/>
            <p:nvPr/>
          </p:nvSpPr>
          <p:spPr>
            <a:xfrm>
              <a:off x="2664756" y="4058074"/>
              <a:ext cx="497451" cy="233216"/>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5E3BE"/>
            </a:solidFill>
            <a:ln w="9528">
              <a:solidFill>
                <a:srgbClr val="000000"/>
              </a:solidFill>
              <a:prstDash val="solid"/>
              <a:round/>
            </a:ln>
          </p:spPr>
          <p:txBody>
            <a:bodyPr vert="horz" wrap="square" lIns="59324" tIns="29667" rIns="59324" bIns="29667" anchor="t" anchorCtr="0" compatLnSpc="1">
              <a:noAutofit/>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136" algn="l" rtl="0" fontAlgn="base">
                <a:spcBef>
                  <a:spcPct val="0"/>
                </a:spcBef>
                <a:spcAft>
                  <a:spcPct val="0"/>
                </a:spcAft>
                <a:defRPr kern="1200">
                  <a:solidFill>
                    <a:schemeClr val="tx1"/>
                  </a:solidFill>
                  <a:latin typeface="Calibri" pitchFamily="34" charset="0"/>
                  <a:ea typeface="宋体" charset="-122"/>
                  <a:cs typeface="+mn-cs"/>
                </a:defRPr>
              </a:lvl2pPr>
              <a:lvl3pPr marL="914270" algn="l" rtl="0" fontAlgn="base">
                <a:spcBef>
                  <a:spcPct val="0"/>
                </a:spcBef>
                <a:spcAft>
                  <a:spcPct val="0"/>
                </a:spcAft>
                <a:defRPr kern="1200">
                  <a:solidFill>
                    <a:schemeClr val="tx1"/>
                  </a:solidFill>
                  <a:latin typeface="Calibri" pitchFamily="34" charset="0"/>
                  <a:ea typeface="宋体" charset="-122"/>
                  <a:cs typeface="+mn-cs"/>
                </a:defRPr>
              </a:lvl3pPr>
              <a:lvl4pPr marL="1371406" algn="l" rtl="0" fontAlgn="base">
                <a:spcBef>
                  <a:spcPct val="0"/>
                </a:spcBef>
                <a:spcAft>
                  <a:spcPct val="0"/>
                </a:spcAft>
                <a:defRPr kern="1200">
                  <a:solidFill>
                    <a:schemeClr val="tx1"/>
                  </a:solidFill>
                  <a:latin typeface="Calibri" pitchFamily="34" charset="0"/>
                  <a:ea typeface="宋体" charset="-122"/>
                  <a:cs typeface="+mn-cs"/>
                </a:defRPr>
              </a:lvl4pPr>
              <a:lvl5pPr marL="1828541" algn="l" rtl="0" fontAlgn="base">
                <a:spcBef>
                  <a:spcPct val="0"/>
                </a:spcBef>
                <a:spcAft>
                  <a:spcPct val="0"/>
                </a:spcAft>
                <a:defRPr kern="1200">
                  <a:solidFill>
                    <a:schemeClr val="tx1"/>
                  </a:solidFill>
                  <a:latin typeface="Calibri" pitchFamily="34" charset="0"/>
                  <a:ea typeface="宋体" charset="-122"/>
                  <a:cs typeface="+mn-cs"/>
                </a:defRPr>
              </a:lvl5pPr>
              <a:lvl6pPr marL="2285676" algn="l" defTabSz="914270" rtl="0" eaLnBrk="1" latinLnBrk="0" hangingPunct="1">
                <a:defRPr kern="1200">
                  <a:solidFill>
                    <a:schemeClr val="tx1"/>
                  </a:solidFill>
                  <a:latin typeface="Calibri" pitchFamily="34" charset="0"/>
                  <a:ea typeface="宋体" charset="-122"/>
                  <a:cs typeface="+mn-cs"/>
                </a:defRPr>
              </a:lvl6pPr>
              <a:lvl7pPr marL="2742811" algn="l" defTabSz="914270" rtl="0" eaLnBrk="1" latinLnBrk="0" hangingPunct="1">
                <a:defRPr kern="1200">
                  <a:solidFill>
                    <a:schemeClr val="tx1"/>
                  </a:solidFill>
                  <a:latin typeface="Calibri" pitchFamily="34" charset="0"/>
                  <a:ea typeface="宋体" charset="-122"/>
                  <a:cs typeface="+mn-cs"/>
                </a:defRPr>
              </a:lvl7pPr>
              <a:lvl8pPr marL="3199947" algn="l" defTabSz="914270" rtl="0" eaLnBrk="1" latinLnBrk="0" hangingPunct="1">
                <a:defRPr kern="1200">
                  <a:solidFill>
                    <a:schemeClr val="tx1"/>
                  </a:solidFill>
                  <a:latin typeface="Calibri" pitchFamily="34" charset="0"/>
                  <a:ea typeface="宋体" charset="-122"/>
                  <a:cs typeface="+mn-cs"/>
                </a:defRPr>
              </a:lvl8pPr>
              <a:lvl9pPr marL="3657081" algn="l" defTabSz="914270" rtl="0" eaLnBrk="1" latinLnBrk="0" hangingPunct="1">
                <a:defRPr kern="1200">
                  <a:solidFill>
                    <a:schemeClr val="tx1"/>
                  </a:solidFill>
                  <a:latin typeface="Calibri" pitchFamily="34" charset="0"/>
                  <a:ea typeface="宋体" charset="-122"/>
                  <a:cs typeface="+mn-cs"/>
                </a:defRPr>
              </a:lvl9pPr>
            </a:lstStyle>
            <a:p>
              <a:pPr algn="ctr" defTabSz="600502" fontAlgn="auto">
                <a:spcBef>
                  <a:spcPts val="0"/>
                </a:spcBef>
                <a:spcAft>
                  <a:spcPts val="0"/>
                </a:spcAft>
                <a:defRPr sz="1800" b="0" i="0" u="none" strike="noStrike" kern="0" cap="none" spc="0" baseline="0">
                  <a:solidFill>
                    <a:srgbClr val="000000"/>
                  </a:solidFill>
                  <a:uFillTx/>
                </a:defRPr>
              </a:pPr>
              <a:r>
                <a:rPr lang="en-US" altLang="zh-CN" sz="900" kern="0" dirty="0">
                  <a:solidFill>
                    <a:srgbClr val="000000"/>
                  </a:solidFill>
                  <a:latin typeface="微软雅黑" panose="020B0503020204020204" pitchFamily="34" charset="-122"/>
                  <a:ea typeface="微软雅黑" panose="020B0503020204020204" pitchFamily="34" charset="-122"/>
                </a:rPr>
                <a:t>HANA</a:t>
              </a:r>
              <a:endParaRPr lang="en-US" sz="900" kern="0" dirty="0">
                <a:latin typeface="微软雅黑" panose="020B0503020204020204" pitchFamily="34" charset="-122"/>
                <a:ea typeface="微软雅黑" panose="020B0503020204020204" pitchFamily="34" charset="-122"/>
              </a:endParaRPr>
            </a:p>
          </p:txBody>
        </p:sp>
        <p:sp>
          <p:nvSpPr>
            <p:cNvPr id="73" name="圆角矩形 57"/>
            <p:cNvSpPr/>
            <p:nvPr/>
          </p:nvSpPr>
          <p:spPr>
            <a:xfrm>
              <a:off x="3277204" y="2939954"/>
              <a:ext cx="791410" cy="23400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5E3BE"/>
            </a:solidFill>
            <a:ln w="9528">
              <a:solidFill>
                <a:srgbClr val="000000"/>
              </a:solidFill>
              <a:prstDash val="solid"/>
              <a:round/>
            </a:ln>
          </p:spPr>
          <p:txBody>
            <a:bodyPr vert="horz" wrap="square" lIns="59324" tIns="29667" rIns="59324" bIns="29667" anchor="t" anchorCtr="0" compatLnSpc="1">
              <a:noAutofit/>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136" algn="l" rtl="0" fontAlgn="base">
                <a:spcBef>
                  <a:spcPct val="0"/>
                </a:spcBef>
                <a:spcAft>
                  <a:spcPct val="0"/>
                </a:spcAft>
                <a:defRPr kern="1200">
                  <a:solidFill>
                    <a:schemeClr val="tx1"/>
                  </a:solidFill>
                  <a:latin typeface="Calibri" pitchFamily="34" charset="0"/>
                  <a:ea typeface="宋体" charset="-122"/>
                  <a:cs typeface="+mn-cs"/>
                </a:defRPr>
              </a:lvl2pPr>
              <a:lvl3pPr marL="914270" algn="l" rtl="0" fontAlgn="base">
                <a:spcBef>
                  <a:spcPct val="0"/>
                </a:spcBef>
                <a:spcAft>
                  <a:spcPct val="0"/>
                </a:spcAft>
                <a:defRPr kern="1200">
                  <a:solidFill>
                    <a:schemeClr val="tx1"/>
                  </a:solidFill>
                  <a:latin typeface="Calibri" pitchFamily="34" charset="0"/>
                  <a:ea typeface="宋体" charset="-122"/>
                  <a:cs typeface="+mn-cs"/>
                </a:defRPr>
              </a:lvl3pPr>
              <a:lvl4pPr marL="1371406" algn="l" rtl="0" fontAlgn="base">
                <a:spcBef>
                  <a:spcPct val="0"/>
                </a:spcBef>
                <a:spcAft>
                  <a:spcPct val="0"/>
                </a:spcAft>
                <a:defRPr kern="1200">
                  <a:solidFill>
                    <a:schemeClr val="tx1"/>
                  </a:solidFill>
                  <a:latin typeface="Calibri" pitchFamily="34" charset="0"/>
                  <a:ea typeface="宋体" charset="-122"/>
                  <a:cs typeface="+mn-cs"/>
                </a:defRPr>
              </a:lvl4pPr>
              <a:lvl5pPr marL="1828541" algn="l" rtl="0" fontAlgn="base">
                <a:spcBef>
                  <a:spcPct val="0"/>
                </a:spcBef>
                <a:spcAft>
                  <a:spcPct val="0"/>
                </a:spcAft>
                <a:defRPr kern="1200">
                  <a:solidFill>
                    <a:schemeClr val="tx1"/>
                  </a:solidFill>
                  <a:latin typeface="Calibri" pitchFamily="34" charset="0"/>
                  <a:ea typeface="宋体" charset="-122"/>
                  <a:cs typeface="+mn-cs"/>
                </a:defRPr>
              </a:lvl5pPr>
              <a:lvl6pPr marL="2285676" algn="l" defTabSz="914270" rtl="0" eaLnBrk="1" latinLnBrk="0" hangingPunct="1">
                <a:defRPr kern="1200">
                  <a:solidFill>
                    <a:schemeClr val="tx1"/>
                  </a:solidFill>
                  <a:latin typeface="Calibri" pitchFamily="34" charset="0"/>
                  <a:ea typeface="宋体" charset="-122"/>
                  <a:cs typeface="+mn-cs"/>
                </a:defRPr>
              </a:lvl6pPr>
              <a:lvl7pPr marL="2742811" algn="l" defTabSz="914270" rtl="0" eaLnBrk="1" latinLnBrk="0" hangingPunct="1">
                <a:defRPr kern="1200">
                  <a:solidFill>
                    <a:schemeClr val="tx1"/>
                  </a:solidFill>
                  <a:latin typeface="Calibri" pitchFamily="34" charset="0"/>
                  <a:ea typeface="宋体" charset="-122"/>
                  <a:cs typeface="+mn-cs"/>
                </a:defRPr>
              </a:lvl7pPr>
              <a:lvl8pPr marL="3199947" algn="l" defTabSz="914270" rtl="0" eaLnBrk="1" latinLnBrk="0" hangingPunct="1">
                <a:defRPr kern="1200">
                  <a:solidFill>
                    <a:schemeClr val="tx1"/>
                  </a:solidFill>
                  <a:latin typeface="Calibri" pitchFamily="34" charset="0"/>
                  <a:ea typeface="宋体" charset="-122"/>
                  <a:cs typeface="+mn-cs"/>
                </a:defRPr>
              </a:lvl8pPr>
              <a:lvl9pPr marL="3657081" algn="l" defTabSz="914270" rtl="0" eaLnBrk="1" latinLnBrk="0" hangingPunct="1">
                <a:defRPr kern="1200">
                  <a:solidFill>
                    <a:schemeClr val="tx1"/>
                  </a:solidFill>
                  <a:latin typeface="Calibri" pitchFamily="34" charset="0"/>
                  <a:ea typeface="宋体" charset="-122"/>
                  <a:cs typeface="+mn-cs"/>
                </a:defRPr>
              </a:lvl9pPr>
            </a:lstStyle>
            <a:p>
              <a:pPr algn="ctr" defTabSz="600502" fontAlgn="auto">
                <a:spcBef>
                  <a:spcPts val="0"/>
                </a:spcBef>
                <a:spcAft>
                  <a:spcPts val="0"/>
                </a:spcAft>
                <a:defRPr sz="1800" b="0" i="0" u="none" strike="noStrike" kern="0" cap="none" spc="0" baseline="0">
                  <a:solidFill>
                    <a:srgbClr val="000000"/>
                  </a:solidFill>
                  <a:uFillTx/>
                </a:defRPr>
              </a:pPr>
              <a:r>
                <a:rPr lang="en-US" altLang="zh-CN" sz="900" kern="0" dirty="0">
                  <a:solidFill>
                    <a:srgbClr val="000000"/>
                  </a:solidFill>
                  <a:latin typeface="微软雅黑" panose="020B0503020204020204" pitchFamily="34" charset="-122"/>
                  <a:ea typeface="微软雅黑" panose="020B0503020204020204" pitchFamily="34" charset="-122"/>
                </a:rPr>
                <a:t>WebSphere</a:t>
              </a:r>
            </a:p>
          </p:txBody>
        </p:sp>
        <p:pic>
          <p:nvPicPr>
            <p:cNvPr id="75" name="图片 74" descr="IBM.jpg"/>
            <p:cNvPicPr>
              <a:picLocks noChangeAspect="1"/>
            </p:cNvPicPr>
            <p:nvPr/>
          </p:nvPicPr>
          <p:blipFill rotWithShape="1">
            <a:blip r:embed="rId10" cstate="print"/>
            <a:srcRect t="17735" b="18145"/>
            <a:stretch/>
          </p:blipFill>
          <p:spPr>
            <a:xfrm>
              <a:off x="3511706" y="2710414"/>
              <a:ext cx="338983" cy="183691"/>
            </a:xfrm>
            <a:prstGeom prst="rect">
              <a:avLst/>
            </a:prstGeom>
            <a:noFill/>
            <a:ln>
              <a:noFill/>
            </a:ln>
          </p:spPr>
        </p:pic>
        <p:sp>
          <p:nvSpPr>
            <p:cNvPr id="76" name="圆角矩形 66"/>
            <p:cNvSpPr/>
            <p:nvPr/>
          </p:nvSpPr>
          <p:spPr>
            <a:xfrm>
              <a:off x="3277201" y="3312661"/>
              <a:ext cx="791399" cy="233622"/>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5E3BE"/>
            </a:solidFill>
            <a:ln w="9528">
              <a:solidFill>
                <a:srgbClr val="000000"/>
              </a:solidFill>
              <a:prstDash val="solid"/>
              <a:round/>
            </a:ln>
          </p:spPr>
          <p:txBody>
            <a:bodyPr vert="horz" wrap="square" lIns="59324" tIns="29667" rIns="59324" bIns="29667" anchor="t" anchorCtr="0" compatLnSpc="1">
              <a:noAutofit/>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136" algn="l" rtl="0" fontAlgn="base">
                <a:spcBef>
                  <a:spcPct val="0"/>
                </a:spcBef>
                <a:spcAft>
                  <a:spcPct val="0"/>
                </a:spcAft>
                <a:defRPr kern="1200">
                  <a:solidFill>
                    <a:schemeClr val="tx1"/>
                  </a:solidFill>
                  <a:latin typeface="Calibri" pitchFamily="34" charset="0"/>
                  <a:ea typeface="宋体" charset="-122"/>
                  <a:cs typeface="+mn-cs"/>
                </a:defRPr>
              </a:lvl2pPr>
              <a:lvl3pPr marL="914270" algn="l" rtl="0" fontAlgn="base">
                <a:spcBef>
                  <a:spcPct val="0"/>
                </a:spcBef>
                <a:spcAft>
                  <a:spcPct val="0"/>
                </a:spcAft>
                <a:defRPr kern="1200">
                  <a:solidFill>
                    <a:schemeClr val="tx1"/>
                  </a:solidFill>
                  <a:latin typeface="Calibri" pitchFamily="34" charset="0"/>
                  <a:ea typeface="宋体" charset="-122"/>
                  <a:cs typeface="+mn-cs"/>
                </a:defRPr>
              </a:lvl3pPr>
              <a:lvl4pPr marL="1371406" algn="l" rtl="0" fontAlgn="base">
                <a:spcBef>
                  <a:spcPct val="0"/>
                </a:spcBef>
                <a:spcAft>
                  <a:spcPct val="0"/>
                </a:spcAft>
                <a:defRPr kern="1200">
                  <a:solidFill>
                    <a:schemeClr val="tx1"/>
                  </a:solidFill>
                  <a:latin typeface="Calibri" pitchFamily="34" charset="0"/>
                  <a:ea typeface="宋体" charset="-122"/>
                  <a:cs typeface="+mn-cs"/>
                </a:defRPr>
              </a:lvl4pPr>
              <a:lvl5pPr marL="1828541" algn="l" rtl="0" fontAlgn="base">
                <a:spcBef>
                  <a:spcPct val="0"/>
                </a:spcBef>
                <a:spcAft>
                  <a:spcPct val="0"/>
                </a:spcAft>
                <a:defRPr kern="1200">
                  <a:solidFill>
                    <a:schemeClr val="tx1"/>
                  </a:solidFill>
                  <a:latin typeface="Calibri" pitchFamily="34" charset="0"/>
                  <a:ea typeface="宋体" charset="-122"/>
                  <a:cs typeface="+mn-cs"/>
                </a:defRPr>
              </a:lvl5pPr>
              <a:lvl6pPr marL="2285676" algn="l" defTabSz="914270" rtl="0" eaLnBrk="1" latinLnBrk="0" hangingPunct="1">
                <a:defRPr kern="1200">
                  <a:solidFill>
                    <a:schemeClr val="tx1"/>
                  </a:solidFill>
                  <a:latin typeface="Calibri" pitchFamily="34" charset="0"/>
                  <a:ea typeface="宋体" charset="-122"/>
                  <a:cs typeface="+mn-cs"/>
                </a:defRPr>
              </a:lvl6pPr>
              <a:lvl7pPr marL="2742811" algn="l" defTabSz="914270" rtl="0" eaLnBrk="1" latinLnBrk="0" hangingPunct="1">
                <a:defRPr kern="1200">
                  <a:solidFill>
                    <a:schemeClr val="tx1"/>
                  </a:solidFill>
                  <a:latin typeface="Calibri" pitchFamily="34" charset="0"/>
                  <a:ea typeface="宋体" charset="-122"/>
                  <a:cs typeface="+mn-cs"/>
                </a:defRPr>
              </a:lvl7pPr>
              <a:lvl8pPr marL="3199947" algn="l" defTabSz="914270" rtl="0" eaLnBrk="1" latinLnBrk="0" hangingPunct="1">
                <a:defRPr kern="1200">
                  <a:solidFill>
                    <a:schemeClr val="tx1"/>
                  </a:solidFill>
                  <a:latin typeface="Calibri" pitchFamily="34" charset="0"/>
                  <a:ea typeface="宋体" charset="-122"/>
                  <a:cs typeface="+mn-cs"/>
                </a:defRPr>
              </a:lvl8pPr>
              <a:lvl9pPr marL="3657081" algn="l" defTabSz="914270" rtl="0" eaLnBrk="1" latinLnBrk="0" hangingPunct="1">
                <a:defRPr kern="1200">
                  <a:solidFill>
                    <a:schemeClr val="tx1"/>
                  </a:solidFill>
                  <a:latin typeface="Calibri" pitchFamily="34" charset="0"/>
                  <a:ea typeface="宋体" charset="-122"/>
                  <a:cs typeface="+mn-cs"/>
                </a:defRPr>
              </a:lvl9pPr>
            </a:lstStyle>
            <a:p>
              <a:pPr algn="ctr" defTabSz="600502" fontAlgn="auto">
                <a:spcBef>
                  <a:spcPts val="0"/>
                </a:spcBef>
                <a:spcAft>
                  <a:spcPts val="0"/>
                </a:spcAft>
                <a:defRPr sz="1800" b="0" i="0" u="none" strike="noStrike" kern="0" cap="none" spc="0" baseline="0">
                  <a:solidFill>
                    <a:srgbClr val="000000"/>
                  </a:solidFill>
                  <a:uFillTx/>
                </a:defRPr>
              </a:pPr>
              <a:r>
                <a:rPr lang="en-US" altLang="zh-CN" sz="900" kern="0" dirty="0" err="1">
                  <a:solidFill>
                    <a:srgbClr val="000000"/>
                  </a:solidFill>
                  <a:latin typeface="微软雅黑" panose="020B0503020204020204" pitchFamily="34" charset="-122"/>
                  <a:ea typeface="微软雅黑" panose="020B0503020204020204" pitchFamily="34" charset="-122"/>
                </a:rPr>
                <a:t>DB2</a:t>
              </a:r>
              <a:endParaRPr lang="en-US" sz="900" kern="0" dirty="0">
                <a:latin typeface="微软雅黑" panose="020B0503020204020204" pitchFamily="34" charset="-122"/>
                <a:ea typeface="微软雅黑" panose="020B0503020204020204" pitchFamily="34" charset="-122"/>
              </a:endParaRPr>
            </a:p>
          </p:txBody>
        </p:sp>
        <p:sp>
          <p:nvSpPr>
            <p:cNvPr id="79" name="圆角矩形 74"/>
            <p:cNvSpPr/>
            <p:nvPr/>
          </p:nvSpPr>
          <p:spPr>
            <a:xfrm>
              <a:off x="4183593" y="2939954"/>
              <a:ext cx="768044" cy="23400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5E3BE"/>
            </a:solidFill>
            <a:ln w="9528">
              <a:solidFill>
                <a:srgbClr val="000000"/>
              </a:solidFill>
              <a:prstDash val="solid"/>
              <a:round/>
            </a:ln>
          </p:spPr>
          <p:txBody>
            <a:bodyPr vert="horz" wrap="square" lIns="59324" tIns="29667" rIns="59324" bIns="29667" anchor="t" anchorCtr="0" compatLnSpc="1">
              <a:noAutofit/>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136" algn="l" rtl="0" fontAlgn="base">
                <a:spcBef>
                  <a:spcPct val="0"/>
                </a:spcBef>
                <a:spcAft>
                  <a:spcPct val="0"/>
                </a:spcAft>
                <a:defRPr kern="1200">
                  <a:solidFill>
                    <a:schemeClr val="tx1"/>
                  </a:solidFill>
                  <a:latin typeface="Calibri" pitchFamily="34" charset="0"/>
                  <a:ea typeface="宋体" charset="-122"/>
                  <a:cs typeface="+mn-cs"/>
                </a:defRPr>
              </a:lvl2pPr>
              <a:lvl3pPr marL="914270" algn="l" rtl="0" fontAlgn="base">
                <a:spcBef>
                  <a:spcPct val="0"/>
                </a:spcBef>
                <a:spcAft>
                  <a:spcPct val="0"/>
                </a:spcAft>
                <a:defRPr kern="1200">
                  <a:solidFill>
                    <a:schemeClr val="tx1"/>
                  </a:solidFill>
                  <a:latin typeface="Calibri" pitchFamily="34" charset="0"/>
                  <a:ea typeface="宋体" charset="-122"/>
                  <a:cs typeface="+mn-cs"/>
                </a:defRPr>
              </a:lvl3pPr>
              <a:lvl4pPr marL="1371406" algn="l" rtl="0" fontAlgn="base">
                <a:spcBef>
                  <a:spcPct val="0"/>
                </a:spcBef>
                <a:spcAft>
                  <a:spcPct val="0"/>
                </a:spcAft>
                <a:defRPr kern="1200">
                  <a:solidFill>
                    <a:schemeClr val="tx1"/>
                  </a:solidFill>
                  <a:latin typeface="Calibri" pitchFamily="34" charset="0"/>
                  <a:ea typeface="宋体" charset="-122"/>
                  <a:cs typeface="+mn-cs"/>
                </a:defRPr>
              </a:lvl4pPr>
              <a:lvl5pPr marL="1828541" algn="l" rtl="0" fontAlgn="base">
                <a:spcBef>
                  <a:spcPct val="0"/>
                </a:spcBef>
                <a:spcAft>
                  <a:spcPct val="0"/>
                </a:spcAft>
                <a:defRPr kern="1200">
                  <a:solidFill>
                    <a:schemeClr val="tx1"/>
                  </a:solidFill>
                  <a:latin typeface="Calibri" pitchFamily="34" charset="0"/>
                  <a:ea typeface="宋体" charset="-122"/>
                  <a:cs typeface="+mn-cs"/>
                </a:defRPr>
              </a:lvl5pPr>
              <a:lvl6pPr marL="2285676" algn="l" defTabSz="914270" rtl="0" eaLnBrk="1" latinLnBrk="0" hangingPunct="1">
                <a:defRPr kern="1200">
                  <a:solidFill>
                    <a:schemeClr val="tx1"/>
                  </a:solidFill>
                  <a:latin typeface="Calibri" pitchFamily="34" charset="0"/>
                  <a:ea typeface="宋体" charset="-122"/>
                  <a:cs typeface="+mn-cs"/>
                </a:defRPr>
              </a:lvl6pPr>
              <a:lvl7pPr marL="2742811" algn="l" defTabSz="914270" rtl="0" eaLnBrk="1" latinLnBrk="0" hangingPunct="1">
                <a:defRPr kern="1200">
                  <a:solidFill>
                    <a:schemeClr val="tx1"/>
                  </a:solidFill>
                  <a:latin typeface="Calibri" pitchFamily="34" charset="0"/>
                  <a:ea typeface="宋体" charset="-122"/>
                  <a:cs typeface="+mn-cs"/>
                </a:defRPr>
              </a:lvl7pPr>
              <a:lvl8pPr marL="3199947" algn="l" defTabSz="914270" rtl="0" eaLnBrk="1" latinLnBrk="0" hangingPunct="1">
                <a:defRPr kern="1200">
                  <a:solidFill>
                    <a:schemeClr val="tx1"/>
                  </a:solidFill>
                  <a:latin typeface="Calibri" pitchFamily="34" charset="0"/>
                  <a:ea typeface="宋体" charset="-122"/>
                  <a:cs typeface="+mn-cs"/>
                </a:defRPr>
              </a:lvl8pPr>
              <a:lvl9pPr marL="3657081" algn="l" defTabSz="914270" rtl="0" eaLnBrk="1" latinLnBrk="0" hangingPunct="1">
                <a:defRPr kern="1200">
                  <a:solidFill>
                    <a:schemeClr val="tx1"/>
                  </a:solidFill>
                  <a:latin typeface="Calibri" pitchFamily="34" charset="0"/>
                  <a:ea typeface="宋体" charset="-122"/>
                  <a:cs typeface="+mn-cs"/>
                </a:defRPr>
              </a:lvl9pPr>
            </a:lstStyle>
            <a:p>
              <a:pPr algn="ctr" defTabSz="684926" fontAlgn="auto">
                <a:spcBef>
                  <a:spcPts val="0"/>
                </a:spcBef>
                <a:spcAft>
                  <a:spcPts val="0"/>
                </a:spcAft>
                <a:defRPr sz="1800" b="0" i="0" u="none" strike="noStrike" kern="0" cap="none" spc="0" baseline="0">
                  <a:solidFill>
                    <a:srgbClr val="000000"/>
                  </a:solidFill>
                  <a:uFillTx/>
                </a:defRPr>
              </a:pPr>
              <a:r>
                <a:rPr lang="en-US" altLang="zh-CN" sz="900" kern="0" dirty="0">
                  <a:solidFill>
                    <a:srgbClr val="000000"/>
                  </a:solidFill>
                  <a:latin typeface="微软雅黑" panose="020B0503020204020204" pitchFamily="34" charset="-122"/>
                  <a:ea typeface="微软雅黑" panose="020B0503020204020204" pitchFamily="34" charset="-122"/>
                </a:rPr>
                <a:t>Oracle </a:t>
              </a:r>
              <a:r>
                <a:rPr lang="en-US" altLang="zh-CN" sz="900" kern="0" dirty="0" err="1">
                  <a:solidFill>
                    <a:srgbClr val="000000"/>
                  </a:solidFill>
                  <a:latin typeface="微软雅黑" panose="020B0503020204020204" pitchFamily="34" charset="-122"/>
                  <a:ea typeface="微软雅黑" panose="020B0503020204020204" pitchFamily="34" charset="-122"/>
                </a:rPr>
                <a:t>RAC</a:t>
              </a:r>
              <a:endParaRPr lang="en-US" altLang="zh-CN" sz="900" kern="0" dirty="0">
                <a:solidFill>
                  <a:srgbClr val="000000"/>
                </a:solidFill>
                <a:latin typeface="微软雅黑" panose="020B0503020204020204" pitchFamily="34" charset="-122"/>
                <a:ea typeface="微软雅黑" panose="020B0503020204020204" pitchFamily="34" charset="-122"/>
              </a:endParaRPr>
            </a:p>
          </p:txBody>
        </p:sp>
        <p:sp>
          <p:nvSpPr>
            <p:cNvPr id="81" name="圆角矩形 77"/>
            <p:cNvSpPr/>
            <p:nvPr/>
          </p:nvSpPr>
          <p:spPr>
            <a:xfrm>
              <a:off x="4191683" y="3312662"/>
              <a:ext cx="759954" cy="233622"/>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5E3BE"/>
            </a:solidFill>
            <a:ln w="9528">
              <a:solidFill>
                <a:srgbClr val="000000"/>
              </a:solidFill>
              <a:prstDash val="solid"/>
              <a:round/>
            </a:ln>
          </p:spPr>
          <p:txBody>
            <a:bodyPr vert="horz" wrap="square" lIns="59324" tIns="29667" rIns="59324" bIns="29667" anchor="t" anchorCtr="0" compatLnSpc="1">
              <a:noAutofit/>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136" algn="l" rtl="0" fontAlgn="base">
                <a:spcBef>
                  <a:spcPct val="0"/>
                </a:spcBef>
                <a:spcAft>
                  <a:spcPct val="0"/>
                </a:spcAft>
                <a:defRPr kern="1200">
                  <a:solidFill>
                    <a:schemeClr val="tx1"/>
                  </a:solidFill>
                  <a:latin typeface="Calibri" pitchFamily="34" charset="0"/>
                  <a:ea typeface="宋体" charset="-122"/>
                  <a:cs typeface="+mn-cs"/>
                </a:defRPr>
              </a:lvl2pPr>
              <a:lvl3pPr marL="914270" algn="l" rtl="0" fontAlgn="base">
                <a:spcBef>
                  <a:spcPct val="0"/>
                </a:spcBef>
                <a:spcAft>
                  <a:spcPct val="0"/>
                </a:spcAft>
                <a:defRPr kern="1200">
                  <a:solidFill>
                    <a:schemeClr val="tx1"/>
                  </a:solidFill>
                  <a:latin typeface="Calibri" pitchFamily="34" charset="0"/>
                  <a:ea typeface="宋体" charset="-122"/>
                  <a:cs typeface="+mn-cs"/>
                </a:defRPr>
              </a:lvl3pPr>
              <a:lvl4pPr marL="1371406" algn="l" rtl="0" fontAlgn="base">
                <a:spcBef>
                  <a:spcPct val="0"/>
                </a:spcBef>
                <a:spcAft>
                  <a:spcPct val="0"/>
                </a:spcAft>
                <a:defRPr kern="1200">
                  <a:solidFill>
                    <a:schemeClr val="tx1"/>
                  </a:solidFill>
                  <a:latin typeface="Calibri" pitchFamily="34" charset="0"/>
                  <a:ea typeface="宋体" charset="-122"/>
                  <a:cs typeface="+mn-cs"/>
                </a:defRPr>
              </a:lvl4pPr>
              <a:lvl5pPr marL="1828541" algn="l" rtl="0" fontAlgn="base">
                <a:spcBef>
                  <a:spcPct val="0"/>
                </a:spcBef>
                <a:spcAft>
                  <a:spcPct val="0"/>
                </a:spcAft>
                <a:defRPr kern="1200">
                  <a:solidFill>
                    <a:schemeClr val="tx1"/>
                  </a:solidFill>
                  <a:latin typeface="Calibri" pitchFamily="34" charset="0"/>
                  <a:ea typeface="宋体" charset="-122"/>
                  <a:cs typeface="+mn-cs"/>
                </a:defRPr>
              </a:lvl5pPr>
              <a:lvl6pPr marL="2285676" algn="l" defTabSz="914270" rtl="0" eaLnBrk="1" latinLnBrk="0" hangingPunct="1">
                <a:defRPr kern="1200">
                  <a:solidFill>
                    <a:schemeClr val="tx1"/>
                  </a:solidFill>
                  <a:latin typeface="Calibri" pitchFamily="34" charset="0"/>
                  <a:ea typeface="宋体" charset="-122"/>
                  <a:cs typeface="+mn-cs"/>
                </a:defRPr>
              </a:lvl6pPr>
              <a:lvl7pPr marL="2742811" algn="l" defTabSz="914270" rtl="0" eaLnBrk="1" latinLnBrk="0" hangingPunct="1">
                <a:defRPr kern="1200">
                  <a:solidFill>
                    <a:schemeClr val="tx1"/>
                  </a:solidFill>
                  <a:latin typeface="Calibri" pitchFamily="34" charset="0"/>
                  <a:ea typeface="宋体" charset="-122"/>
                  <a:cs typeface="+mn-cs"/>
                </a:defRPr>
              </a:lvl7pPr>
              <a:lvl8pPr marL="3199947" algn="l" defTabSz="914270" rtl="0" eaLnBrk="1" latinLnBrk="0" hangingPunct="1">
                <a:defRPr kern="1200">
                  <a:solidFill>
                    <a:schemeClr val="tx1"/>
                  </a:solidFill>
                  <a:latin typeface="Calibri" pitchFamily="34" charset="0"/>
                  <a:ea typeface="宋体" charset="-122"/>
                  <a:cs typeface="+mn-cs"/>
                </a:defRPr>
              </a:lvl8pPr>
              <a:lvl9pPr marL="3657081" algn="l" defTabSz="914270" rtl="0" eaLnBrk="1" latinLnBrk="0" hangingPunct="1">
                <a:defRPr kern="1200">
                  <a:solidFill>
                    <a:schemeClr val="tx1"/>
                  </a:solidFill>
                  <a:latin typeface="Calibri" pitchFamily="34" charset="0"/>
                  <a:ea typeface="宋体" charset="-122"/>
                  <a:cs typeface="+mn-cs"/>
                </a:defRPr>
              </a:lvl9pPr>
            </a:lstStyle>
            <a:p>
              <a:pPr algn="ctr" defTabSz="600502" fontAlgn="auto">
                <a:spcBef>
                  <a:spcPts val="0"/>
                </a:spcBef>
                <a:spcAft>
                  <a:spcPts val="0"/>
                </a:spcAft>
                <a:defRPr sz="1800" b="0" i="0" u="none" strike="noStrike" kern="0" cap="none" spc="0" baseline="0">
                  <a:solidFill>
                    <a:srgbClr val="000000"/>
                  </a:solidFill>
                  <a:uFillTx/>
                </a:defRPr>
              </a:pPr>
              <a:r>
                <a:rPr lang="en-US" altLang="zh-CN" sz="900" kern="0" dirty="0">
                  <a:solidFill>
                    <a:srgbClr val="000000"/>
                  </a:solidFill>
                  <a:latin typeface="微软雅黑" panose="020B0503020204020204" pitchFamily="34" charset="-122"/>
                  <a:ea typeface="微软雅黑" panose="020B0503020204020204" pitchFamily="34" charset="-122"/>
                </a:rPr>
                <a:t>WebLogic</a:t>
              </a:r>
            </a:p>
          </p:txBody>
        </p:sp>
        <p:sp>
          <p:nvSpPr>
            <p:cNvPr id="84" name="圆角矩形 83"/>
            <p:cNvSpPr/>
            <p:nvPr/>
          </p:nvSpPr>
          <p:spPr>
            <a:xfrm>
              <a:off x="5066872" y="2939953"/>
              <a:ext cx="497451" cy="233622"/>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5E3BE"/>
            </a:solidFill>
            <a:ln w="9528">
              <a:solidFill>
                <a:srgbClr val="000000"/>
              </a:solidFill>
              <a:prstDash val="solid"/>
              <a:round/>
            </a:ln>
          </p:spPr>
          <p:txBody>
            <a:bodyPr vert="horz" wrap="square" lIns="59324" tIns="29667" rIns="59324" bIns="29667" anchor="t" anchorCtr="0" compatLnSpc="1">
              <a:noAutofit/>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136" algn="l" rtl="0" fontAlgn="base">
                <a:spcBef>
                  <a:spcPct val="0"/>
                </a:spcBef>
                <a:spcAft>
                  <a:spcPct val="0"/>
                </a:spcAft>
                <a:defRPr kern="1200">
                  <a:solidFill>
                    <a:schemeClr val="tx1"/>
                  </a:solidFill>
                  <a:latin typeface="Calibri" pitchFamily="34" charset="0"/>
                  <a:ea typeface="宋体" charset="-122"/>
                  <a:cs typeface="+mn-cs"/>
                </a:defRPr>
              </a:lvl2pPr>
              <a:lvl3pPr marL="914270" algn="l" rtl="0" fontAlgn="base">
                <a:spcBef>
                  <a:spcPct val="0"/>
                </a:spcBef>
                <a:spcAft>
                  <a:spcPct val="0"/>
                </a:spcAft>
                <a:defRPr kern="1200">
                  <a:solidFill>
                    <a:schemeClr val="tx1"/>
                  </a:solidFill>
                  <a:latin typeface="Calibri" pitchFamily="34" charset="0"/>
                  <a:ea typeface="宋体" charset="-122"/>
                  <a:cs typeface="+mn-cs"/>
                </a:defRPr>
              </a:lvl3pPr>
              <a:lvl4pPr marL="1371406" algn="l" rtl="0" fontAlgn="base">
                <a:spcBef>
                  <a:spcPct val="0"/>
                </a:spcBef>
                <a:spcAft>
                  <a:spcPct val="0"/>
                </a:spcAft>
                <a:defRPr kern="1200">
                  <a:solidFill>
                    <a:schemeClr val="tx1"/>
                  </a:solidFill>
                  <a:latin typeface="Calibri" pitchFamily="34" charset="0"/>
                  <a:ea typeface="宋体" charset="-122"/>
                  <a:cs typeface="+mn-cs"/>
                </a:defRPr>
              </a:lvl4pPr>
              <a:lvl5pPr marL="1828541" algn="l" rtl="0" fontAlgn="base">
                <a:spcBef>
                  <a:spcPct val="0"/>
                </a:spcBef>
                <a:spcAft>
                  <a:spcPct val="0"/>
                </a:spcAft>
                <a:defRPr kern="1200">
                  <a:solidFill>
                    <a:schemeClr val="tx1"/>
                  </a:solidFill>
                  <a:latin typeface="Calibri" pitchFamily="34" charset="0"/>
                  <a:ea typeface="宋体" charset="-122"/>
                  <a:cs typeface="+mn-cs"/>
                </a:defRPr>
              </a:lvl5pPr>
              <a:lvl6pPr marL="2285676" algn="l" defTabSz="914270" rtl="0" eaLnBrk="1" latinLnBrk="0" hangingPunct="1">
                <a:defRPr kern="1200">
                  <a:solidFill>
                    <a:schemeClr val="tx1"/>
                  </a:solidFill>
                  <a:latin typeface="Calibri" pitchFamily="34" charset="0"/>
                  <a:ea typeface="宋体" charset="-122"/>
                  <a:cs typeface="+mn-cs"/>
                </a:defRPr>
              </a:lvl6pPr>
              <a:lvl7pPr marL="2742811" algn="l" defTabSz="914270" rtl="0" eaLnBrk="1" latinLnBrk="0" hangingPunct="1">
                <a:defRPr kern="1200">
                  <a:solidFill>
                    <a:schemeClr val="tx1"/>
                  </a:solidFill>
                  <a:latin typeface="Calibri" pitchFamily="34" charset="0"/>
                  <a:ea typeface="宋体" charset="-122"/>
                  <a:cs typeface="+mn-cs"/>
                </a:defRPr>
              </a:lvl7pPr>
              <a:lvl8pPr marL="3199947" algn="l" defTabSz="914270" rtl="0" eaLnBrk="1" latinLnBrk="0" hangingPunct="1">
                <a:defRPr kern="1200">
                  <a:solidFill>
                    <a:schemeClr val="tx1"/>
                  </a:solidFill>
                  <a:latin typeface="Calibri" pitchFamily="34" charset="0"/>
                  <a:ea typeface="宋体" charset="-122"/>
                  <a:cs typeface="+mn-cs"/>
                </a:defRPr>
              </a:lvl8pPr>
              <a:lvl9pPr marL="3657081" algn="l" defTabSz="914270" rtl="0" eaLnBrk="1" latinLnBrk="0" hangingPunct="1">
                <a:defRPr kern="1200">
                  <a:solidFill>
                    <a:schemeClr val="tx1"/>
                  </a:solidFill>
                  <a:latin typeface="Calibri" pitchFamily="34" charset="0"/>
                  <a:ea typeface="宋体" charset="-122"/>
                  <a:cs typeface="+mn-cs"/>
                </a:defRPr>
              </a:lvl9pPr>
            </a:lstStyle>
            <a:p>
              <a:pPr algn="ctr" defTabSz="600502" fontAlgn="auto">
                <a:spcBef>
                  <a:spcPts val="0"/>
                </a:spcBef>
                <a:spcAft>
                  <a:spcPts val="0"/>
                </a:spcAft>
                <a:defRPr sz="1800" b="0" i="0" u="none" strike="noStrike" kern="0" cap="none" spc="0" baseline="0">
                  <a:solidFill>
                    <a:srgbClr val="000000"/>
                  </a:solidFill>
                  <a:uFillTx/>
                </a:defRPr>
              </a:pPr>
              <a:r>
                <a:rPr lang="en-US" altLang="zh-CN" sz="900" kern="0" dirty="0">
                  <a:solidFill>
                    <a:srgbClr val="000000"/>
                  </a:solidFill>
                  <a:latin typeface="微软雅黑" panose="020B0503020204020204" pitchFamily="34" charset="-122"/>
                  <a:ea typeface="微软雅黑" panose="020B0503020204020204" pitchFamily="34" charset="-122"/>
                </a:rPr>
                <a:t>BSS</a:t>
              </a:r>
              <a:endParaRPr lang="en-US" sz="900" kern="0" dirty="0">
                <a:latin typeface="微软雅黑" panose="020B0503020204020204" pitchFamily="34" charset="-122"/>
                <a:ea typeface="微软雅黑" panose="020B0503020204020204" pitchFamily="34" charset="-122"/>
              </a:endParaRPr>
            </a:p>
          </p:txBody>
        </p:sp>
        <p:sp>
          <p:nvSpPr>
            <p:cNvPr id="86" name="圆角矩形 85"/>
            <p:cNvSpPr/>
            <p:nvPr/>
          </p:nvSpPr>
          <p:spPr>
            <a:xfrm>
              <a:off x="5066872" y="3312661"/>
              <a:ext cx="497451" cy="233622"/>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5E3BE"/>
            </a:solidFill>
            <a:ln w="9528">
              <a:solidFill>
                <a:srgbClr val="000000"/>
              </a:solidFill>
              <a:prstDash val="solid"/>
              <a:round/>
            </a:ln>
          </p:spPr>
          <p:txBody>
            <a:bodyPr vert="horz" wrap="square" lIns="59324" tIns="29667" rIns="59324" bIns="29667" anchor="t" anchorCtr="0" compatLnSpc="1">
              <a:noAutofit/>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136" algn="l" rtl="0" fontAlgn="base">
                <a:spcBef>
                  <a:spcPct val="0"/>
                </a:spcBef>
                <a:spcAft>
                  <a:spcPct val="0"/>
                </a:spcAft>
                <a:defRPr kern="1200">
                  <a:solidFill>
                    <a:schemeClr val="tx1"/>
                  </a:solidFill>
                  <a:latin typeface="Calibri" pitchFamily="34" charset="0"/>
                  <a:ea typeface="宋体" charset="-122"/>
                  <a:cs typeface="+mn-cs"/>
                </a:defRPr>
              </a:lvl2pPr>
              <a:lvl3pPr marL="914270" algn="l" rtl="0" fontAlgn="base">
                <a:spcBef>
                  <a:spcPct val="0"/>
                </a:spcBef>
                <a:spcAft>
                  <a:spcPct val="0"/>
                </a:spcAft>
                <a:defRPr kern="1200">
                  <a:solidFill>
                    <a:schemeClr val="tx1"/>
                  </a:solidFill>
                  <a:latin typeface="Calibri" pitchFamily="34" charset="0"/>
                  <a:ea typeface="宋体" charset="-122"/>
                  <a:cs typeface="+mn-cs"/>
                </a:defRPr>
              </a:lvl3pPr>
              <a:lvl4pPr marL="1371406" algn="l" rtl="0" fontAlgn="base">
                <a:spcBef>
                  <a:spcPct val="0"/>
                </a:spcBef>
                <a:spcAft>
                  <a:spcPct val="0"/>
                </a:spcAft>
                <a:defRPr kern="1200">
                  <a:solidFill>
                    <a:schemeClr val="tx1"/>
                  </a:solidFill>
                  <a:latin typeface="Calibri" pitchFamily="34" charset="0"/>
                  <a:ea typeface="宋体" charset="-122"/>
                  <a:cs typeface="+mn-cs"/>
                </a:defRPr>
              </a:lvl4pPr>
              <a:lvl5pPr marL="1828541" algn="l" rtl="0" fontAlgn="base">
                <a:spcBef>
                  <a:spcPct val="0"/>
                </a:spcBef>
                <a:spcAft>
                  <a:spcPct val="0"/>
                </a:spcAft>
                <a:defRPr kern="1200">
                  <a:solidFill>
                    <a:schemeClr val="tx1"/>
                  </a:solidFill>
                  <a:latin typeface="Calibri" pitchFamily="34" charset="0"/>
                  <a:ea typeface="宋体" charset="-122"/>
                  <a:cs typeface="+mn-cs"/>
                </a:defRPr>
              </a:lvl5pPr>
              <a:lvl6pPr marL="2285676" algn="l" defTabSz="914270" rtl="0" eaLnBrk="1" latinLnBrk="0" hangingPunct="1">
                <a:defRPr kern="1200">
                  <a:solidFill>
                    <a:schemeClr val="tx1"/>
                  </a:solidFill>
                  <a:latin typeface="Calibri" pitchFamily="34" charset="0"/>
                  <a:ea typeface="宋体" charset="-122"/>
                  <a:cs typeface="+mn-cs"/>
                </a:defRPr>
              </a:lvl6pPr>
              <a:lvl7pPr marL="2742811" algn="l" defTabSz="914270" rtl="0" eaLnBrk="1" latinLnBrk="0" hangingPunct="1">
                <a:defRPr kern="1200">
                  <a:solidFill>
                    <a:schemeClr val="tx1"/>
                  </a:solidFill>
                  <a:latin typeface="Calibri" pitchFamily="34" charset="0"/>
                  <a:ea typeface="宋体" charset="-122"/>
                  <a:cs typeface="+mn-cs"/>
                </a:defRPr>
              </a:lvl7pPr>
              <a:lvl8pPr marL="3199947" algn="l" defTabSz="914270" rtl="0" eaLnBrk="1" latinLnBrk="0" hangingPunct="1">
                <a:defRPr kern="1200">
                  <a:solidFill>
                    <a:schemeClr val="tx1"/>
                  </a:solidFill>
                  <a:latin typeface="Calibri" pitchFamily="34" charset="0"/>
                  <a:ea typeface="宋体" charset="-122"/>
                  <a:cs typeface="+mn-cs"/>
                </a:defRPr>
              </a:lvl8pPr>
              <a:lvl9pPr marL="3657081" algn="l" defTabSz="914270" rtl="0" eaLnBrk="1" latinLnBrk="0" hangingPunct="1">
                <a:defRPr kern="1200">
                  <a:solidFill>
                    <a:schemeClr val="tx1"/>
                  </a:solidFill>
                  <a:latin typeface="Calibri" pitchFamily="34" charset="0"/>
                  <a:ea typeface="宋体" charset="-122"/>
                  <a:cs typeface="+mn-cs"/>
                </a:defRPr>
              </a:lvl9pPr>
            </a:lstStyle>
            <a:p>
              <a:pPr algn="ctr" defTabSz="600502" fontAlgn="auto">
                <a:spcBef>
                  <a:spcPts val="0"/>
                </a:spcBef>
                <a:spcAft>
                  <a:spcPts val="0"/>
                </a:spcAft>
                <a:defRPr sz="1800" b="0" i="0" u="none" strike="noStrike" kern="0" cap="none" spc="0" baseline="0">
                  <a:solidFill>
                    <a:srgbClr val="000000"/>
                  </a:solidFill>
                  <a:uFillTx/>
                </a:defRPr>
              </a:pPr>
              <a:r>
                <a:rPr lang="en-US" altLang="zh-CN" sz="900" kern="0" dirty="0">
                  <a:solidFill>
                    <a:srgbClr val="000000"/>
                  </a:solidFill>
                  <a:latin typeface="微软雅黑" panose="020B0503020204020204" pitchFamily="34" charset="-122"/>
                  <a:ea typeface="微软雅黑" panose="020B0503020204020204" pitchFamily="34" charset="-122"/>
                </a:rPr>
                <a:t>OSS</a:t>
              </a:r>
              <a:endParaRPr lang="en-US" sz="900" kern="0" dirty="0">
                <a:latin typeface="微软雅黑" panose="020B0503020204020204" pitchFamily="34" charset="-122"/>
                <a:ea typeface="微软雅黑" panose="020B0503020204020204" pitchFamily="34" charset="-122"/>
              </a:endParaRPr>
            </a:p>
          </p:txBody>
        </p:sp>
        <p:pic>
          <p:nvPicPr>
            <p:cNvPr id="87" name="Picture 6" descr="Logo"/>
            <p:cNvPicPr>
              <a:picLocks noChangeAspect="1"/>
            </p:cNvPicPr>
            <p:nvPr/>
          </p:nvPicPr>
          <p:blipFill>
            <a:blip r:embed="rId11" cstate="print"/>
            <a:srcRect/>
            <a:stretch>
              <a:fillRect/>
            </a:stretch>
          </p:blipFill>
          <p:spPr>
            <a:xfrm>
              <a:off x="5172637" y="2596323"/>
              <a:ext cx="250911" cy="209168"/>
            </a:xfrm>
            <a:prstGeom prst="rect">
              <a:avLst/>
            </a:prstGeom>
            <a:noFill/>
            <a:ln>
              <a:noFill/>
            </a:ln>
          </p:spPr>
        </p:pic>
        <p:sp>
          <p:nvSpPr>
            <p:cNvPr id="89" name="圆角矩形 89"/>
            <p:cNvSpPr/>
            <p:nvPr/>
          </p:nvSpPr>
          <p:spPr>
            <a:xfrm>
              <a:off x="5066872" y="3685368"/>
              <a:ext cx="497451" cy="233622"/>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5E3BE"/>
            </a:solidFill>
            <a:ln w="9528">
              <a:solidFill>
                <a:srgbClr val="000000"/>
              </a:solidFill>
              <a:prstDash val="solid"/>
              <a:round/>
            </a:ln>
          </p:spPr>
          <p:txBody>
            <a:bodyPr vert="horz" wrap="square" lIns="59324" tIns="29667" rIns="59324" bIns="29667" anchor="t" anchorCtr="0" compatLnSpc="1">
              <a:noAutofit/>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136" algn="l" rtl="0" fontAlgn="base">
                <a:spcBef>
                  <a:spcPct val="0"/>
                </a:spcBef>
                <a:spcAft>
                  <a:spcPct val="0"/>
                </a:spcAft>
                <a:defRPr kern="1200">
                  <a:solidFill>
                    <a:schemeClr val="tx1"/>
                  </a:solidFill>
                  <a:latin typeface="Calibri" pitchFamily="34" charset="0"/>
                  <a:ea typeface="宋体" charset="-122"/>
                  <a:cs typeface="+mn-cs"/>
                </a:defRPr>
              </a:lvl2pPr>
              <a:lvl3pPr marL="914270" algn="l" rtl="0" fontAlgn="base">
                <a:spcBef>
                  <a:spcPct val="0"/>
                </a:spcBef>
                <a:spcAft>
                  <a:spcPct val="0"/>
                </a:spcAft>
                <a:defRPr kern="1200">
                  <a:solidFill>
                    <a:schemeClr val="tx1"/>
                  </a:solidFill>
                  <a:latin typeface="Calibri" pitchFamily="34" charset="0"/>
                  <a:ea typeface="宋体" charset="-122"/>
                  <a:cs typeface="+mn-cs"/>
                </a:defRPr>
              </a:lvl3pPr>
              <a:lvl4pPr marL="1371406" algn="l" rtl="0" fontAlgn="base">
                <a:spcBef>
                  <a:spcPct val="0"/>
                </a:spcBef>
                <a:spcAft>
                  <a:spcPct val="0"/>
                </a:spcAft>
                <a:defRPr kern="1200">
                  <a:solidFill>
                    <a:schemeClr val="tx1"/>
                  </a:solidFill>
                  <a:latin typeface="Calibri" pitchFamily="34" charset="0"/>
                  <a:ea typeface="宋体" charset="-122"/>
                  <a:cs typeface="+mn-cs"/>
                </a:defRPr>
              </a:lvl4pPr>
              <a:lvl5pPr marL="1828541" algn="l" rtl="0" fontAlgn="base">
                <a:spcBef>
                  <a:spcPct val="0"/>
                </a:spcBef>
                <a:spcAft>
                  <a:spcPct val="0"/>
                </a:spcAft>
                <a:defRPr kern="1200">
                  <a:solidFill>
                    <a:schemeClr val="tx1"/>
                  </a:solidFill>
                  <a:latin typeface="Calibri" pitchFamily="34" charset="0"/>
                  <a:ea typeface="宋体" charset="-122"/>
                  <a:cs typeface="+mn-cs"/>
                </a:defRPr>
              </a:lvl5pPr>
              <a:lvl6pPr marL="2285676" algn="l" defTabSz="914270" rtl="0" eaLnBrk="1" latinLnBrk="0" hangingPunct="1">
                <a:defRPr kern="1200">
                  <a:solidFill>
                    <a:schemeClr val="tx1"/>
                  </a:solidFill>
                  <a:latin typeface="Calibri" pitchFamily="34" charset="0"/>
                  <a:ea typeface="宋体" charset="-122"/>
                  <a:cs typeface="+mn-cs"/>
                </a:defRPr>
              </a:lvl6pPr>
              <a:lvl7pPr marL="2742811" algn="l" defTabSz="914270" rtl="0" eaLnBrk="1" latinLnBrk="0" hangingPunct="1">
                <a:defRPr kern="1200">
                  <a:solidFill>
                    <a:schemeClr val="tx1"/>
                  </a:solidFill>
                  <a:latin typeface="Calibri" pitchFamily="34" charset="0"/>
                  <a:ea typeface="宋体" charset="-122"/>
                  <a:cs typeface="+mn-cs"/>
                </a:defRPr>
              </a:lvl7pPr>
              <a:lvl8pPr marL="3199947" algn="l" defTabSz="914270" rtl="0" eaLnBrk="1" latinLnBrk="0" hangingPunct="1">
                <a:defRPr kern="1200">
                  <a:solidFill>
                    <a:schemeClr val="tx1"/>
                  </a:solidFill>
                  <a:latin typeface="Calibri" pitchFamily="34" charset="0"/>
                  <a:ea typeface="宋体" charset="-122"/>
                  <a:cs typeface="+mn-cs"/>
                </a:defRPr>
              </a:lvl8pPr>
              <a:lvl9pPr marL="3657081" algn="l" defTabSz="914270" rtl="0" eaLnBrk="1" latinLnBrk="0" hangingPunct="1">
                <a:defRPr kern="1200">
                  <a:solidFill>
                    <a:schemeClr val="tx1"/>
                  </a:solidFill>
                  <a:latin typeface="Calibri" pitchFamily="34" charset="0"/>
                  <a:ea typeface="宋体" charset="-122"/>
                  <a:cs typeface="+mn-cs"/>
                </a:defRPr>
              </a:lvl9pPr>
            </a:lstStyle>
            <a:p>
              <a:pPr algn="ctr" defTabSz="600502" fontAlgn="auto">
                <a:spcBef>
                  <a:spcPts val="0"/>
                </a:spcBef>
                <a:spcAft>
                  <a:spcPts val="0"/>
                </a:spcAft>
                <a:defRPr sz="1800" b="0" i="0" u="none" strike="noStrike" kern="0" cap="none" spc="0" baseline="0">
                  <a:solidFill>
                    <a:srgbClr val="000000"/>
                  </a:solidFill>
                  <a:uFillTx/>
                </a:defRPr>
              </a:pPr>
              <a:r>
                <a:rPr lang="en-US" altLang="zh-CN" sz="900" kern="0" dirty="0">
                  <a:solidFill>
                    <a:srgbClr val="000000"/>
                  </a:solidFill>
                  <a:latin typeface="微软雅黑" panose="020B0503020204020204" pitchFamily="34" charset="-122"/>
                  <a:ea typeface="微软雅黑" panose="020B0503020204020204" pitchFamily="34" charset="-122"/>
                </a:rPr>
                <a:t>VAS</a:t>
              </a:r>
              <a:endParaRPr lang="en-US" sz="900" kern="0" dirty="0">
                <a:latin typeface="微软雅黑" panose="020B0503020204020204" pitchFamily="34" charset="-122"/>
                <a:ea typeface="微软雅黑" panose="020B0503020204020204" pitchFamily="34" charset="-122"/>
              </a:endParaRPr>
            </a:p>
          </p:txBody>
        </p:sp>
        <p:pic>
          <p:nvPicPr>
            <p:cNvPr id="91" name="图片 90" descr="Hadoop.jpg"/>
            <p:cNvPicPr>
              <a:picLocks noChangeAspect="1"/>
            </p:cNvPicPr>
            <p:nvPr/>
          </p:nvPicPr>
          <p:blipFill>
            <a:blip r:embed="rId12" cstate="print"/>
            <a:stretch>
              <a:fillRect/>
            </a:stretch>
          </p:blipFill>
          <p:spPr>
            <a:xfrm>
              <a:off x="5128766" y="2819502"/>
              <a:ext cx="341522" cy="97426"/>
            </a:xfrm>
            <a:prstGeom prst="rect">
              <a:avLst/>
            </a:prstGeom>
            <a:noFill/>
            <a:ln>
              <a:noFill/>
            </a:ln>
          </p:spPr>
        </p:pic>
        <p:sp>
          <p:nvSpPr>
            <p:cNvPr id="101" name="圆角矩形 100"/>
            <p:cNvSpPr/>
            <p:nvPr/>
          </p:nvSpPr>
          <p:spPr bwMode="auto">
            <a:xfrm>
              <a:off x="1680326" y="4442729"/>
              <a:ext cx="3989134" cy="355753"/>
            </a:xfrm>
            <a:prstGeom prst="roundRect">
              <a:avLst/>
            </a:prstGeom>
            <a:solidFill>
              <a:schemeClr val="bg1">
                <a:lumMod val="95000"/>
              </a:schemeClr>
            </a:solidFill>
            <a:ln>
              <a:solidFill>
                <a:schemeClr val="tx1"/>
              </a:solidFill>
              <a:prstDash val="soli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496" tIns="34248" rIns="68496" bIns="34248" numCol="1" rtlCol="0" anchor="ctr"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136" algn="l" rtl="0" fontAlgn="base">
                <a:spcBef>
                  <a:spcPct val="0"/>
                </a:spcBef>
                <a:spcAft>
                  <a:spcPct val="0"/>
                </a:spcAft>
                <a:defRPr kern="1200">
                  <a:solidFill>
                    <a:schemeClr val="tx1"/>
                  </a:solidFill>
                  <a:latin typeface="Calibri" pitchFamily="34" charset="0"/>
                  <a:ea typeface="宋体" charset="-122"/>
                  <a:cs typeface="+mn-cs"/>
                </a:defRPr>
              </a:lvl2pPr>
              <a:lvl3pPr marL="914270" algn="l" rtl="0" fontAlgn="base">
                <a:spcBef>
                  <a:spcPct val="0"/>
                </a:spcBef>
                <a:spcAft>
                  <a:spcPct val="0"/>
                </a:spcAft>
                <a:defRPr kern="1200">
                  <a:solidFill>
                    <a:schemeClr val="tx1"/>
                  </a:solidFill>
                  <a:latin typeface="Calibri" pitchFamily="34" charset="0"/>
                  <a:ea typeface="宋体" charset="-122"/>
                  <a:cs typeface="+mn-cs"/>
                </a:defRPr>
              </a:lvl3pPr>
              <a:lvl4pPr marL="1371406" algn="l" rtl="0" fontAlgn="base">
                <a:spcBef>
                  <a:spcPct val="0"/>
                </a:spcBef>
                <a:spcAft>
                  <a:spcPct val="0"/>
                </a:spcAft>
                <a:defRPr kern="1200">
                  <a:solidFill>
                    <a:schemeClr val="tx1"/>
                  </a:solidFill>
                  <a:latin typeface="Calibri" pitchFamily="34" charset="0"/>
                  <a:ea typeface="宋体" charset="-122"/>
                  <a:cs typeface="+mn-cs"/>
                </a:defRPr>
              </a:lvl4pPr>
              <a:lvl5pPr marL="1828541" algn="l" rtl="0" fontAlgn="base">
                <a:spcBef>
                  <a:spcPct val="0"/>
                </a:spcBef>
                <a:spcAft>
                  <a:spcPct val="0"/>
                </a:spcAft>
                <a:defRPr kern="1200">
                  <a:solidFill>
                    <a:schemeClr val="tx1"/>
                  </a:solidFill>
                  <a:latin typeface="Calibri" pitchFamily="34" charset="0"/>
                  <a:ea typeface="宋体" charset="-122"/>
                  <a:cs typeface="+mn-cs"/>
                </a:defRPr>
              </a:lvl5pPr>
              <a:lvl6pPr marL="2285676" algn="l" defTabSz="914270" rtl="0" eaLnBrk="1" latinLnBrk="0" hangingPunct="1">
                <a:defRPr kern="1200">
                  <a:solidFill>
                    <a:schemeClr val="tx1"/>
                  </a:solidFill>
                  <a:latin typeface="Calibri" pitchFamily="34" charset="0"/>
                  <a:ea typeface="宋体" charset="-122"/>
                  <a:cs typeface="+mn-cs"/>
                </a:defRPr>
              </a:lvl6pPr>
              <a:lvl7pPr marL="2742811" algn="l" defTabSz="914270" rtl="0" eaLnBrk="1" latinLnBrk="0" hangingPunct="1">
                <a:defRPr kern="1200">
                  <a:solidFill>
                    <a:schemeClr val="tx1"/>
                  </a:solidFill>
                  <a:latin typeface="Calibri" pitchFamily="34" charset="0"/>
                  <a:ea typeface="宋体" charset="-122"/>
                  <a:cs typeface="+mn-cs"/>
                </a:defRPr>
              </a:lvl7pPr>
              <a:lvl8pPr marL="3199947" algn="l" defTabSz="914270" rtl="0" eaLnBrk="1" latinLnBrk="0" hangingPunct="1">
                <a:defRPr kern="1200">
                  <a:solidFill>
                    <a:schemeClr val="tx1"/>
                  </a:solidFill>
                  <a:latin typeface="Calibri" pitchFamily="34" charset="0"/>
                  <a:ea typeface="宋体" charset="-122"/>
                  <a:cs typeface="+mn-cs"/>
                </a:defRPr>
              </a:lvl8pPr>
              <a:lvl9pPr marL="3657081" algn="l" defTabSz="914270" rtl="0" eaLnBrk="1" latinLnBrk="0" hangingPunct="1">
                <a:defRPr kern="1200">
                  <a:solidFill>
                    <a:schemeClr val="tx1"/>
                  </a:solidFill>
                  <a:latin typeface="Calibri" pitchFamily="34" charset="0"/>
                  <a:ea typeface="宋体" charset="-122"/>
                  <a:cs typeface="+mn-cs"/>
                </a:defRPr>
              </a:lvl9pPr>
            </a:lstStyle>
            <a:p>
              <a:pPr algn="ctr" defTabSz="684926"/>
              <a:r>
                <a:rPr lang="en-US" altLang="zh-CN" sz="1200" b="1" dirty="0" smtClean="0">
                  <a:latin typeface="微软雅黑" panose="020B0503020204020204" pitchFamily="34" charset="-122"/>
                  <a:ea typeface="微软雅黑" panose="020B0503020204020204" pitchFamily="34" charset="-122"/>
                  <a:cs typeface="Arial" pitchFamily="34" charset="0"/>
                </a:rPr>
                <a:t>Cloud OS</a:t>
              </a:r>
              <a:endParaRPr lang="en-US" altLang="zh-CN" sz="1200" b="1" dirty="0">
                <a:latin typeface="微软雅黑" panose="020B0503020204020204" pitchFamily="34" charset="-122"/>
                <a:ea typeface="微软雅黑" panose="020B0503020204020204" pitchFamily="34" charset="-122"/>
                <a:cs typeface="Arial" pitchFamily="34" charset="0"/>
              </a:endParaRPr>
            </a:p>
          </p:txBody>
        </p:sp>
        <p:grpSp>
          <p:nvGrpSpPr>
            <p:cNvPr id="8" name="组合 7">
              <a:extLst>
                <a:ext uri="{FF2B5EF4-FFF2-40B4-BE49-F238E27FC236}">
                  <a16:creationId xmlns:a16="http://schemas.microsoft.com/office/drawing/2014/main" xmlns="" id="{F650B09F-CA7C-4428-A509-8089B5196272}"/>
                </a:ext>
              </a:extLst>
            </p:cNvPr>
            <p:cNvGrpSpPr/>
            <p:nvPr/>
          </p:nvGrpSpPr>
          <p:grpSpPr>
            <a:xfrm>
              <a:off x="1689668" y="4849780"/>
              <a:ext cx="1159535" cy="711412"/>
              <a:chOff x="1167480" y="4594979"/>
              <a:chExt cx="923058" cy="566326"/>
            </a:xfrm>
          </p:grpSpPr>
          <p:pic>
            <p:nvPicPr>
              <p:cNvPr id="100" name="图片 99" descr="HP-Server.jpg"/>
              <p:cNvPicPr>
                <a:picLocks noChangeAspect="1"/>
              </p:cNvPicPr>
              <p:nvPr/>
            </p:nvPicPr>
            <p:blipFill>
              <a:blip r:embed="rId13" cstate="print"/>
              <a:stretch>
                <a:fillRect/>
              </a:stretch>
            </p:blipFill>
            <p:spPr>
              <a:xfrm>
                <a:off x="1438299" y="4678860"/>
                <a:ext cx="308957" cy="238611"/>
              </a:xfrm>
              <a:prstGeom prst="rect">
                <a:avLst/>
              </a:prstGeom>
            </p:spPr>
          </p:pic>
          <p:pic>
            <p:nvPicPr>
              <p:cNvPr id="102" name="图片 101" descr="DELL-Server.jpg"/>
              <p:cNvPicPr>
                <a:picLocks noChangeAspect="1"/>
              </p:cNvPicPr>
              <p:nvPr/>
            </p:nvPicPr>
            <p:blipFill>
              <a:blip r:embed="rId14" cstate="print"/>
              <a:stretch>
                <a:fillRect/>
              </a:stretch>
            </p:blipFill>
            <p:spPr>
              <a:xfrm>
                <a:off x="1205622" y="4689372"/>
                <a:ext cx="294970" cy="228103"/>
              </a:xfrm>
              <a:prstGeom prst="rect">
                <a:avLst/>
              </a:prstGeom>
            </p:spPr>
          </p:pic>
          <p:pic>
            <p:nvPicPr>
              <p:cNvPr id="103" name="图片 102" descr="IBM-Server.jpg"/>
              <p:cNvPicPr>
                <a:picLocks noChangeAspect="1"/>
              </p:cNvPicPr>
              <p:nvPr/>
            </p:nvPicPr>
            <p:blipFill>
              <a:blip r:embed="rId15" cstate="print"/>
              <a:stretch>
                <a:fillRect/>
              </a:stretch>
            </p:blipFill>
            <p:spPr>
              <a:xfrm>
                <a:off x="1782852" y="4681509"/>
                <a:ext cx="254633" cy="220238"/>
              </a:xfrm>
              <a:prstGeom prst="rect">
                <a:avLst/>
              </a:prstGeom>
            </p:spPr>
          </p:pic>
          <p:sp>
            <p:nvSpPr>
              <p:cNvPr id="104" name="TextBox 82"/>
              <p:cNvSpPr txBox="1"/>
              <p:nvPr/>
            </p:nvSpPr>
            <p:spPr>
              <a:xfrm>
                <a:off x="1637912" y="4662397"/>
                <a:ext cx="108091" cy="78034"/>
              </a:xfrm>
              <a:prstGeom prst="rect">
                <a:avLst/>
              </a:prstGeom>
              <a:noFill/>
            </p:spPr>
            <p:txBody>
              <a:bodyPr wrap="none" lIns="51360" tIns="25679" rIns="51360" bIns="25679" rtlCol="0">
                <a:spAutoFit/>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136" algn="l" rtl="0" fontAlgn="base">
                  <a:spcBef>
                    <a:spcPct val="0"/>
                  </a:spcBef>
                  <a:spcAft>
                    <a:spcPct val="0"/>
                  </a:spcAft>
                  <a:defRPr kern="1200">
                    <a:solidFill>
                      <a:schemeClr val="tx1"/>
                    </a:solidFill>
                    <a:latin typeface="Calibri" pitchFamily="34" charset="0"/>
                    <a:ea typeface="宋体" charset="-122"/>
                    <a:cs typeface="+mn-cs"/>
                  </a:defRPr>
                </a:lvl2pPr>
                <a:lvl3pPr marL="914270" algn="l" rtl="0" fontAlgn="base">
                  <a:spcBef>
                    <a:spcPct val="0"/>
                  </a:spcBef>
                  <a:spcAft>
                    <a:spcPct val="0"/>
                  </a:spcAft>
                  <a:defRPr kern="1200">
                    <a:solidFill>
                      <a:schemeClr val="tx1"/>
                    </a:solidFill>
                    <a:latin typeface="Calibri" pitchFamily="34" charset="0"/>
                    <a:ea typeface="宋体" charset="-122"/>
                    <a:cs typeface="+mn-cs"/>
                  </a:defRPr>
                </a:lvl3pPr>
                <a:lvl4pPr marL="1371406" algn="l" rtl="0" fontAlgn="base">
                  <a:spcBef>
                    <a:spcPct val="0"/>
                  </a:spcBef>
                  <a:spcAft>
                    <a:spcPct val="0"/>
                  </a:spcAft>
                  <a:defRPr kern="1200">
                    <a:solidFill>
                      <a:schemeClr val="tx1"/>
                    </a:solidFill>
                    <a:latin typeface="Calibri" pitchFamily="34" charset="0"/>
                    <a:ea typeface="宋体" charset="-122"/>
                    <a:cs typeface="+mn-cs"/>
                  </a:defRPr>
                </a:lvl4pPr>
                <a:lvl5pPr marL="1828541" algn="l" rtl="0" fontAlgn="base">
                  <a:spcBef>
                    <a:spcPct val="0"/>
                  </a:spcBef>
                  <a:spcAft>
                    <a:spcPct val="0"/>
                  </a:spcAft>
                  <a:defRPr kern="1200">
                    <a:solidFill>
                      <a:schemeClr val="tx1"/>
                    </a:solidFill>
                    <a:latin typeface="Calibri" pitchFamily="34" charset="0"/>
                    <a:ea typeface="宋体" charset="-122"/>
                    <a:cs typeface="+mn-cs"/>
                  </a:defRPr>
                </a:lvl5pPr>
                <a:lvl6pPr marL="2285676" algn="l" defTabSz="914270" rtl="0" eaLnBrk="1" latinLnBrk="0" hangingPunct="1">
                  <a:defRPr kern="1200">
                    <a:solidFill>
                      <a:schemeClr val="tx1"/>
                    </a:solidFill>
                    <a:latin typeface="Calibri" pitchFamily="34" charset="0"/>
                    <a:ea typeface="宋体" charset="-122"/>
                    <a:cs typeface="+mn-cs"/>
                  </a:defRPr>
                </a:lvl6pPr>
                <a:lvl7pPr marL="2742811" algn="l" defTabSz="914270" rtl="0" eaLnBrk="1" latinLnBrk="0" hangingPunct="1">
                  <a:defRPr kern="1200">
                    <a:solidFill>
                      <a:schemeClr val="tx1"/>
                    </a:solidFill>
                    <a:latin typeface="Calibri" pitchFamily="34" charset="0"/>
                    <a:ea typeface="宋体" charset="-122"/>
                    <a:cs typeface="+mn-cs"/>
                  </a:defRPr>
                </a:lvl7pPr>
                <a:lvl8pPr marL="3199947" algn="l" defTabSz="914270" rtl="0" eaLnBrk="1" latinLnBrk="0" hangingPunct="1">
                  <a:defRPr kern="1200">
                    <a:solidFill>
                      <a:schemeClr val="tx1"/>
                    </a:solidFill>
                    <a:latin typeface="Calibri" pitchFamily="34" charset="0"/>
                    <a:ea typeface="宋体" charset="-122"/>
                    <a:cs typeface="+mn-cs"/>
                  </a:defRPr>
                </a:lvl8pPr>
                <a:lvl9pPr marL="3657081" algn="l" defTabSz="914270" rtl="0" eaLnBrk="1" latinLnBrk="0" hangingPunct="1">
                  <a:defRPr kern="1200">
                    <a:solidFill>
                      <a:schemeClr val="tx1"/>
                    </a:solidFill>
                    <a:latin typeface="Calibri" pitchFamily="34" charset="0"/>
                    <a:ea typeface="宋体" charset="-122"/>
                    <a:cs typeface="+mn-cs"/>
                  </a:defRPr>
                </a:lvl9pPr>
              </a:lstStyle>
              <a:p>
                <a:r>
                  <a:rPr lang="en-US" altLang="zh-CN" sz="300" dirty="0" smtClean="0">
                    <a:solidFill>
                      <a:schemeClr val="bg1"/>
                    </a:solidFill>
                    <a:latin typeface="微软雅黑" panose="020B0503020204020204" pitchFamily="34" charset="-122"/>
                    <a:ea typeface="微软雅黑" panose="020B0503020204020204" pitchFamily="34" charset="-122"/>
                    <a:cs typeface="Arial" pitchFamily="34" charset="0"/>
                  </a:rPr>
                  <a:t>…</a:t>
                </a:r>
                <a:endParaRPr lang="en-US" altLang="zh-CN" sz="300" dirty="0">
                  <a:solidFill>
                    <a:schemeClr val="bg1"/>
                  </a:solidFill>
                  <a:latin typeface="微软雅黑" panose="020B0503020204020204" pitchFamily="34" charset="-122"/>
                  <a:ea typeface="微软雅黑" panose="020B0503020204020204" pitchFamily="34" charset="-122"/>
                  <a:cs typeface="Arial" pitchFamily="34" charset="0"/>
                </a:endParaRPr>
              </a:p>
            </p:txBody>
          </p:sp>
          <p:pic>
            <p:nvPicPr>
              <p:cNvPr id="105" name="图片 104" descr="DELL.jpg"/>
              <p:cNvPicPr>
                <a:picLocks noChangeAspect="1"/>
              </p:cNvPicPr>
              <p:nvPr/>
            </p:nvPicPr>
            <p:blipFill>
              <a:blip r:embed="rId16" cstate="print"/>
              <a:stretch>
                <a:fillRect/>
              </a:stretch>
            </p:blipFill>
            <p:spPr>
              <a:xfrm>
                <a:off x="1232322" y="4933204"/>
                <a:ext cx="225045" cy="174452"/>
              </a:xfrm>
              <a:prstGeom prst="rect">
                <a:avLst/>
              </a:prstGeom>
            </p:spPr>
          </p:pic>
          <p:pic>
            <p:nvPicPr>
              <p:cNvPr id="106" name="图片 105" descr="IBM.jpg"/>
              <p:cNvPicPr>
                <a:picLocks noChangeAspect="1"/>
              </p:cNvPicPr>
              <p:nvPr/>
            </p:nvPicPr>
            <p:blipFill>
              <a:blip r:embed="rId10" cstate="print"/>
              <a:stretch>
                <a:fillRect/>
              </a:stretch>
            </p:blipFill>
            <p:spPr>
              <a:xfrm>
                <a:off x="1823537" y="4925335"/>
                <a:ext cx="175458" cy="180911"/>
              </a:xfrm>
              <a:prstGeom prst="rect">
                <a:avLst/>
              </a:prstGeom>
            </p:spPr>
          </p:pic>
          <p:pic>
            <p:nvPicPr>
              <p:cNvPr id="107" name="图片 106" descr="HP.jpg"/>
              <p:cNvPicPr>
                <a:picLocks noChangeAspect="1"/>
              </p:cNvPicPr>
              <p:nvPr/>
            </p:nvPicPr>
            <p:blipFill>
              <a:blip r:embed="rId17" cstate="print"/>
              <a:stretch>
                <a:fillRect/>
              </a:stretch>
            </p:blipFill>
            <p:spPr>
              <a:xfrm>
                <a:off x="1522213" y="4946922"/>
                <a:ext cx="194528" cy="163259"/>
              </a:xfrm>
              <a:prstGeom prst="rect">
                <a:avLst/>
              </a:prstGeom>
            </p:spPr>
          </p:pic>
          <p:sp>
            <p:nvSpPr>
              <p:cNvPr id="112" name="圆角矩形 111"/>
              <p:cNvSpPr/>
              <p:nvPr/>
            </p:nvSpPr>
            <p:spPr bwMode="auto">
              <a:xfrm>
                <a:off x="1167480" y="4594979"/>
                <a:ext cx="923058" cy="566326"/>
              </a:xfrm>
              <a:prstGeom prst="roundRect">
                <a:avLst/>
              </a:prstGeom>
              <a:noFill/>
              <a:ln>
                <a:solidFill>
                  <a:srgbClr val="0000FF"/>
                </a:solidFill>
                <a:prstDash val="sysDas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496" tIns="34248" rIns="68496" bIns="34248" numCol="1" rtlCol="0"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136" algn="l" rtl="0" fontAlgn="base">
                  <a:spcBef>
                    <a:spcPct val="0"/>
                  </a:spcBef>
                  <a:spcAft>
                    <a:spcPct val="0"/>
                  </a:spcAft>
                  <a:defRPr kern="1200">
                    <a:solidFill>
                      <a:schemeClr val="tx1"/>
                    </a:solidFill>
                    <a:latin typeface="Calibri" pitchFamily="34" charset="0"/>
                    <a:ea typeface="宋体" charset="-122"/>
                    <a:cs typeface="+mn-cs"/>
                  </a:defRPr>
                </a:lvl2pPr>
                <a:lvl3pPr marL="914270" algn="l" rtl="0" fontAlgn="base">
                  <a:spcBef>
                    <a:spcPct val="0"/>
                  </a:spcBef>
                  <a:spcAft>
                    <a:spcPct val="0"/>
                  </a:spcAft>
                  <a:defRPr kern="1200">
                    <a:solidFill>
                      <a:schemeClr val="tx1"/>
                    </a:solidFill>
                    <a:latin typeface="Calibri" pitchFamily="34" charset="0"/>
                    <a:ea typeface="宋体" charset="-122"/>
                    <a:cs typeface="+mn-cs"/>
                  </a:defRPr>
                </a:lvl3pPr>
                <a:lvl4pPr marL="1371406" algn="l" rtl="0" fontAlgn="base">
                  <a:spcBef>
                    <a:spcPct val="0"/>
                  </a:spcBef>
                  <a:spcAft>
                    <a:spcPct val="0"/>
                  </a:spcAft>
                  <a:defRPr kern="1200">
                    <a:solidFill>
                      <a:schemeClr val="tx1"/>
                    </a:solidFill>
                    <a:latin typeface="Calibri" pitchFamily="34" charset="0"/>
                    <a:ea typeface="宋体" charset="-122"/>
                    <a:cs typeface="+mn-cs"/>
                  </a:defRPr>
                </a:lvl4pPr>
                <a:lvl5pPr marL="1828541" algn="l" rtl="0" fontAlgn="base">
                  <a:spcBef>
                    <a:spcPct val="0"/>
                  </a:spcBef>
                  <a:spcAft>
                    <a:spcPct val="0"/>
                  </a:spcAft>
                  <a:defRPr kern="1200">
                    <a:solidFill>
                      <a:schemeClr val="tx1"/>
                    </a:solidFill>
                    <a:latin typeface="Calibri" pitchFamily="34" charset="0"/>
                    <a:ea typeface="宋体" charset="-122"/>
                    <a:cs typeface="+mn-cs"/>
                  </a:defRPr>
                </a:lvl5pPr>
                <a:lvl6pPr marL="2285676" algn="l" defTabSz="914270" rtl="0" eaLnBrk="1" latinLnBrk="0" hangingPunct="1">
                  <a:defRPr kern="1200">
                    <a:solidFill>
                      <a:schemeClr val="tx1"/>
                    </a:solidFill>
                    <a:latin typeface="Calibri" pitchFamily="34" charset="0"/>
                    <a:ea typeface="宋体" charset="-122"/>
                    <a:cs typeface="+mn-cs"/>
                  </a:defRPr>
                </a:lvl6pPr>
                <a:lvl7pPr marL="2742811" algn="l" defTabSz="914270" rtl="0" eaLnBrk="1" latinLnBrk="0" hangingPunct="1">
                  <a:defRPr kern="1200">
                    <a:solidFill>
                      <a:schemeClr val="tx1"/>
                    </a:solidFill>
                    <a:latin typeface="Calibri" pitchFamily="34" charset="0"/>
                    <a:ea typeface="宋体" charset="-122"/>
                    <a:cs typeface="+mn-cs"/>
                  </a:defRPr>
                </a:lvl7pPr>
                <a:lvl8pPr marL="3199947" algn="l" defTabSz="914270" rtl="0" eaLnBrk="1" latinLnBrk="0" hangingPunct="1">
                  <a:defRPr kern="1200">
                    <a:solidFill>
                      <a:schemeClr val="tx1"/>
                    </a:solidFill>
                    <a:latin typeface="Calibri" pitchFamily="34" charset="0"/>
                    <a:ea typeface="宋体" charset="-122"/>
                    <a:cs typeface="+mn-cs"/>
                  </a:defRPr>
                </a:lvl8pPr>
                <a:lvl9pPr marL="3657081" algn="l" defTabSz="914270" rtl="0" eaLnBrk="1" latinLnBrk="0" hangingPunct="1">
                  <a:defRPr kern="1200">
                    <a:solidFill>
                      <a:schemeClr val="tx1"/>
                    </a:solidFill>
                    <a:latin typeface="Calibri" pitchFamily="34" charset="0"/>
                    <a:ea typeface="宋体" charset="-122"/>
                    <a:cs typeface="+mn-cs"/>
                  </a:defRPr>
                </a:lvl9pPr>
              </a:lstStyle>
              <a:p>
                <a:pPr defTabSz="684926"/>
                <a:endParaRPr lang="en-US" altLang="zh-CN" sz="800" dirty="0">
                  <a:solidFill>
                    <a:schemeClr val="bg1"/>
                  </a:solidFill>
                  <a:latin typeface="微软雅黑" panose="020B0503020204020204" pitchFamily="34" charset="-122"/>
                  <a:ea typeface="微软雅黑" panose="020B0503020204020204" pitchFamily="34" charset="-122"/>
                </a:endParaRPr>
              </a:p>
            </p:txBody>
          </p:sp>
        </p:grpSp>
        <p:grpSp>
          <p:nvGrpSpPr>
            <p:cNvPr id="9" name="组合 8">
              <a:extLst>
                <a:ext uri="{FF2B5EF4-FFF2-40B4-BE49-F238E27FC236}">
                  <a16:creationId xmlns:a16="http://schemas.microsoft.com/office/drawing/2014/main" xmlns="" id="{EBE05A99-8D78-4F4E-B2D4-1FFB581873F1}"/>
                </a:ext>
              </a:extLst>
            </p:cNvPr>
            <p:cNvGrpSpPr/>
            <p:nvPr/>
          </p:nvGrpSpPr>
          <p:grpSpPr>
            <a:xfrm>
              <a:off x="3099797" y="4859670"/>
              <a:ext cx="1159535" cy="681768"/>
              <a:chOff x="2250279" y="4602852"/>
              <a:chExt cx="923058" cy="542728"/>
            </a:xfrm>
          </p:grpSpPr>
          <p:pic>
            <p:nvPicPr>
              <p:cNvPr id="108" name="图片 107" descr="EMCStorage.jpg"/>
              <p:cNvPicPr>
                <a:picLocks noChangeAspect="1"/>
              </p:cNvPicPr>
              <p:nvPr/>
            </p:nvPicPr>
            <p:blipFill>
              <a:blip r:embed="rId18" cstate="print"/>
              <a:stretch>
                <a:fillRect/>
              </a:stretch>
            </p:blipFill>
            <p:spPr>
              <a:xfrm>
                <a:off x="2254096" y="4687188"/>
                <a:ext cx="308957" cy="246016"/>
              </a:xfrm>
              <a:prstGeom prst="rect">
                <a:avLst/>
              </a:prstGeom>
            </p:spPr>
          </p:pic>
          <p:pic>
            <p:nvPicPr>
              <p:cNvPr id="109" name="Picture 1"/>
              <p:cNvPicPr>
                <a:picLocks noChangeAspect="1" noChangeArrowheads="1"/>
              </p:cNvPicPr>
              <p:nvPr/>
            </p:nvPicPr>
            <p:blipFill>
              <a:blip r:embed="rId19" cstate="print"/>
              <a:srcRect/>
              <a:stretch>
                <a:fillRect/>
              </a:stretch>
            </p:blipFill>
            <p:spPr bwMode="auto">
              <a:xfrm>
                <a:off x="2532539" y="4728703"/>
                <a:ext cx="289887" cy="157312"/>
              </a:xfrm>
              <a:prstGeom prst="rect">
                <a:avLst/>
              </a:prstGeom>
              <a:noFill/>
              <a:ln w="9525">
                <a:noFill/>
                <a:miter lim="800000"/>
                <a:headEnd/>
                <a:tailEnd/>
              </a:ln>
            </p:spPr>
          </p:pic>
          <p:pic>
            <p:nvPicPr>
              <p:cNvPr id="110" name="图片 109" descr="NetApp.jpg"/>
              <p:cNvPicPr>
                <a:picLocks noChangeAspect="1"/>
              </p:cNvPicPr>
              <p:nvPr/>
            </p:nvPicPr>
            <p:blipFill>
              <a:blip r:embed="rId20" cstate="print"/>
              <a:stretch>
                <a:fillRect/>
              </a:stretch>
            </p:blipFill>
            <p:spPr>
              <a:xfrm>
                <a:off x="2601192" y="4927586"/>
                <a:ext cx="167830" cy="197765"/>
              </a:xfrm>
              <a:prstGeom prst="rect">
                <a:avLst/>
              </a:prstGeom>
            </p:spPr>
          </p:pic>
          <p:pic>
            <p:nvPicPr>
              <p:cNvPr id="111" name="图片 110" descr="EMC.bmp"/>
              <p:cNvPicPr>
                <a:picLocks noChangeAspect="1"/>
              </p:cNvPicPr>
              <p:nvPr/>
            </p:nvPicPr>
            <p:blipFill>
              <a:blip r:embed="rId21" cstate="print"/>
              <a:stretch>
                <a:fillRect/>
              </a:stretch>
            </p:blipFill>
            <p:spPr>
              <a:xfrm>
                <a:off x="2292241" y="4967952"/>
                <a:ext cx="217414" cy="71438"/>
              </a:xfrm>
              <a:prstGeom prst="rect">
                <a:avLst/>
              </a:prstGeom>
            </p:spPr>
          </p:pic>
          <p:sp>
            <p:nvSpPr>
              <p:cNvPr id="113" name="圆角矩形 112"/>
              <p:cNvSpPr/>
              <p:nvPr/>
            </p:nvSpPr>
            <p:spPr bwMode="auto">
              <a:xfrm>
                <a:off x="2250279" y="4602852"/>
                <a:ext cx="923058" cy="542728"/>
              </a:xfrm>
              <a:prstGeom prst="roundRect">
                <a:avLst/>
              </a:prstGeom>
              <a:noFill/>
              <a:ln>
                <a:solidFill>
                  <a:srgbClr val="0000FF"/>
                </a:solidFill>
                <a:prstDash val="sysDas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496" tIns="34248" rIns="68496" bIns="34248" numCol="1" rtlCol="0"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136" algn="l" rtl="0" fontAlgn="base">
                  <a:spcBef>
                    <a:spcPct val="0"/>
                  </a:spcBef>
                  <a:spcAft>
                    <a:spcPct val="0"/>
                  </a:spcAft>
                  <a:defRPr kern="1200">
                    <a:solidFill>
                      <a:schemeClr val="tx1"/>
                    </a:solidFill>
                    <a:latin typeface="Calibri" pitchFamily="34" charset="0"/>
                    <a:ea typeface="宋体" charset="-122"/>
                    <a:cs typeface="+mn-cs"/>
                  </a:defRPr>
                </a:lvl2pPr>
                <a:lvl3pPr marL="914270" algn="l" rtl="0" fontAlgn="base">
                  <a:spcBef>
                    <a:spcPct val="0"/>
                  </a:spcBef>
                  <a:spcAft>
                    <a:spcPct val="0"/>
                  </a:spcAft>
                  <a:defRPr kern="1200">
                    <a:solidFill>
                      <a:schemeClr val="tx1"/>
                    </a:solidFill>
                    <a:latin typeface="Calibri" pitchFamily="34" charset="0"/>
                    <a:ea typeface="宋体" charset="-122"/>
                    <a:cs typeface="+mn-cs"/>
                  </a:defRPr>
                </a:lvl3pPr>
                <a:lvl4pPr marL="1371406" algn="l" rtl="0" fontAlgn="base">
                  <a:spcBef>
                    <a:spcPct val="0"/>
                  </a:spcBef>
                  <a:spcAft>
                    <a:spcPct val="0"/>
                  </a:spcAft>
                  <a:defRPr kern="1200">
                    <a:solidFill>
                      <a:schemeClr val="tx1"/>
                    </a:solidFill>
                    <a:latin typeface="Calibri" pitchFamily="34" charset="0"/>
                    <a:ea typeface="宋体" charset="-122"/>
                    <a:cs typeface="+mn-cs"/>
                  </a:defRPr>
                </a:lvl4pPr>
                <a:lvl5pPr marL="1828541" algn="l" rtl="0" fontAlgn="base">
                  <a:spcBef>
                    <a:spcPct val="0"/>
                  </a:spcBef>
                  <a:spcAft>
                    <a:spcPct val="0"/>
                  </a:spcAft>
                  <a:defRPr kern="1200">
                    <a:solidFill>
                      <a:schemeClr val="tx1"/>
                    </a:solidFill>
                    <a:latin typeface="Calibri" pitchFamily="34" charset="0"/>
                    <a:ea typeface="宋体" charset="-122"/>
                    <a:cs typeface="+mn-cs"/>
                  </a:defRPr>
                </a:lvl5pPr>
                <a:lvl6pPr marL="2285676" algn="l" defTabSz="914270" rtl="0" eaLnBrk="1" latinLnBrk="0" hangingPunct="1">
                  <a:defRPr kern="1200">
                    <a:solidFill>
                      <a:schemeClr val="tx1"/>
                    </a:solidFill>
                    <a:latin typeface="Calibri" pitchFamily="34" charset="0"/>
                    <a:ea typeface="宋体" charset="-122"/>
                    <a:cs typeface="+mn-cs"/>
                  </a:defRPr>
                </a:lvl6pPr>
                <a:lvl7pPr marL="2742811" algn="l" defTabSz="914270" rtl="0" eaLnBrk="1" latinLnBrk="0" hangingPunct="1">
                  <a:defRPr kern="1200">
                    <a:solidFill>
                      <a:schemeClr val="tx1"/>
                    </a:solidFill>
                    <a:latin typeface="Calibri" pitchFamily="34" charset="0"/>
                    <a:ea typeface="宋体" charset="-122"/>
                    <a:cs typeface="+mn-cs"/>
                  </a:defRPr>
                </a:lvl7pPr>
                <a:lvl8pPr marL="3199947" algn="l" defTabSz="914270" rtl="0" eaLnBrk="1" latinLnBrk="0" hangingPunct="1">
                  <a:defRPr kern="1200">
                    <a:solidFill>
                      <a:schemeClr val="tx1"/>
                    </a:solidFill>
                    <a:latin typeface="Calibri" pitchFamily="34" charset="0"/>
                    <a:ea typeface="宋体" charset="-122"/>
                    <a:cs typeface="+mn-cs"/>
                  </a:defRPr>
                </a:lvl8pPr>
                <a:lvl9pPr marL="3657081" algn="l" defTabSz="914270" rtl="0" eaLnBrk="1" latinLnBrk="0" hangingPunct="1">
                  <a:defRPr kern="1200">
                    <a:solidFill>
                      <a:schemeClr val="tx1"/>
                    </a:solidFill>
                    <a:latin typeface="Calibri" pitchFamily="34" charset="0"/>
                    <a:ea typeface="宋体" charset="-122"/>
                    <a:cs typeface="+mn-cs"/>
                  </a:defRPr>
                </a:lvl9pPr>
              </a:lstStyle>
              <a:p>
                <a:pPr>
                  <a:buClr>
                    <a:srgbClr val="CC9900"/>
                  </a:buClr>
                  <a:buFont typeface="Wingdings" pitchFamily="2" charset="2"/>
                  <a:buChar char="n"/>
                </a:pPr>
                <a:endParaRPr lang="en-US" altLang="zh-CN" sz="800" dirty="0">
                  <a:solidFill>
                    <a:schemeClr val="bg1"/>
                  </a:solidFill>
                  <a:latin typeface="微软雅黑" panose="020B0503020204020204" pitchFamily="34" charset="-122"/>
                  <a:ea typeface="微软雅黑" panose="020B0503020204020204" pitchFamily="34" charset="-122"/>
                </a:endParaRPr>
              </a:p>
            </p:txBody>
          </p:sp>
          <p:pic>
            <p:nvPicPr>
              <p:cNvPr id="117" name="图片 116" descr="storage.jpg"/>
              <p:cNvPicPr>
                <a:picLocks noChangeAspect="1"/>
              </p:cNvPicPr>
              <p:nvPr/>
            </p:nvPicPr>
            <p:blipFill>
              <a:blip r:embed="rId22" cstate="print"/>
              <a:stretch>
                <a:fillRect/>
              </a:stretch>
            </p:blipFill>
            <p:spPr>
              <a:xfrm>
                <a:off x="2817339" y="4736563"/>
                <a:ext cx="207600" cy="149447"/>
              </a:xfrm>
              <a:prstGeom prst="rect">
                <a:avLst/>
              </a:prstGeom>
            </p:spPr>
          </p:pic>
          <p:pic>
            <p:nvPicPr>
              <p:cNvPr id="118" name="图片 117" descr="SSD.jpg"/>
              <p:cNvPicPr>
                <a:picLocks noChangeAspect="1"/>
              </p:cNvPicPr>
              <p:nvPr/>
            </p:nvPicPr>
            <p:blipFill>
              <a:blip r:embed="rId23" cstate="print"/>
              <a:stretch>
                <a:fillRect/>
              </a:stretch>
            </p:blipFill>
            <p:spPr>
              <a:xfrm>
                <a:off x="2997885" y="4775890"/>
                <a:ext cx="161372" cy="117983"/>
              </a:xfrm>
              <a:prstGeom prst="rect">
                <a:avLst/>
              </a:prstGeom>
            </p:spPr>
          </p:pic>
          <p:sp>
            <p:nvSpPr>
              <p:cNvPr id="119" name="TextBox 99"/>
              <p:cNvSpPr txBox="1"/>
              <p:nvPr/>
            </p:nvSpPr>
            <p:spPr>
              <a:xfrm>
                <a:off x="2728340" y="4678128"/>
                <a:ext cx="108091" cy="78035"/>
              </a:xfrm>
              <a:prstGeom prst="rect">
                <a:avLst/>
              </a:prstGeom>
              <a:noFill/>
            </p:spPr>
            <p:txBody>
              <a:bodyPr wrap="none" lIns="51360" tIns="25679" rIns="51360" bIns="25679" rtlCol="0">
                <a:spAutoFit/>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136" algn="l" rtl="0" fontAlgn="base">
                  <a:spcBef>
                    <a:spcPct val="0"/>
                  </a:spcBef>
                  <a:spcAft>
                    <a:spcPct val="0"/>
                  </a:spcAft>
                  <a:defRPr kern="1200">
                    <a:solidFill>
                      <a:schemeClr val="tx1"/>
                    </a:solidFill>
                    <a:latin typeface="Calibri" pitchFamily="34" charset="0"/>
                    <a:ea typeface="宋体" charset="-122"/>
                    <a:cs typeface="+mn-cs"/>
                  </a:defRPr>
                </a:lvl2pPr>
                <a:lvl3pPr marL="914270" algn="l" rtl="0" fontAlgn="base">
                  <a:spcBef>
                    <a:spcPct val="0"/>
                  </a:spcBef>
                  <a:spcAft>
                    <a:spcPct val="0"/>
                  </a:spcAft>
                  <a:defRPr kern="1200">
                    <a:solidFill>
                      <a:schemeClr val="tx1"/>
                    </a:solidFill>
                    <a:latin typeface="Calibri" pitchFamily="34" charset="0"/>
                    <a:ea typeface="宋体" charset="-122"/>
                    <a:cs typeface="+mn-cs"/>
                  </a:defRPr>
                </a:lvl3pPr>
                <a:lvl4pPr marL="1371406" algn="l" rtl="0" fontAlgn="base">
                  <a:spcBef>
                    <a:spcPct val="0"/>
                  </a:spcBef>
                  <a:spcAft>
                    <a:spcPct val="0"/>
                  </a:spcAft>
                  <a:defRPr kern="1200">
                    <a:solidFill>
                      <a:schemeClr val="tx1"/>
                    </a:solidFill>
                    <a:latin typeface="Calibri" pitchFamily="34" charset="0"/>
                    <a:ea typeface="宋体" charset="-122"/>
                    <a:cs typeface="+mn-cs"/>
                  </a:defRPr>
                </a:lvl4pPr>
                <a:lvl5pPr marL="1828541" algn="l" rtl="0" fontAlgn="base">
                  <a:spcBef>
                    <a:spcPct val="0"/>
                  </a:spcBef>
                  <a:spcAft>
                    <a:spcPct val="0"/>
                  </a:spcAft>
                  <a:defRPr kern="1200">
                    <a:solidFill>
                      <a:schemeClr val="tx1"/>
                    </a:solidFill>
                    <a:latin typeface="Calibri" pitchFamily="34" charset="0"/>
                    <a:ea typeface="宋体" charset="-122"/>
                    <a:cs typeface="+mn-cs"/>
                  </a:defRPr>
                </a:lvl5pPr>
                <a:lvl6pPr marL="2285676" algn="l" defTabSz="914270" rtl="0" eaLnBrk="1" latinLnBrk="0" hangingPunct="1">
                  <a:defRPr kern="1200">
                    <a:solidFill>
                      <a:schemeClr val="tx1"/>
                    </a:solidFill>
                    <a:latin typeface="Calibri" pitchFamily="34" charset="0"/>
                    <a:ea typeface="宋体" charset="-122"/>
                    <a:cs typeface="+mn-cs"/>
                  </a:defRPr>
                </a:lvl6pPr>
                <a:lvl7pPr marL="2742811" algn="l" defTabSz="914270" rtl="0" eaLnBrk="1" latinLnBrk="0" hangingPunct="1">
                  <a:defRPr kern="1200">
                    <a:solidFill>
                      <a:schemeClr val="tx1"/>
                    </a:solidFill>
                    <a:latin typeface="Calibri" pitchFamily="34" charset="0"/>
                    <a:ea typeface="宋体" charset="-122"/>
                    <a:cs typeface="+mn-cs"/>
                  </a:defRPr>
                </a:lvl7pPr>
                <a:lvl8pPr marL="3199947" algn="l" defTabSz="914270" rtl="0" eaLnBrk="1" latinLnBrk="0" hangingPunct="1">
                  <a:defRPr kern="1200">
                    <a:solidFill>
                      <a:schemeClr val="tx1"/>
                    </a:solidFill>
                    <a:latin typeface="Calibri" pitchFamily="34" charset="0"/>
                    <a:ea typeface="宋体" charset="-122"/>
                    <a:cs typeface="+mn-cs"/>
                  </a:defRPr>
                </a:lvl8pPr>
                <a:lvl9pPr marL="3657081" algn="l" defTabSz="914270" rtl="0" eaLnBrk="1" latinLnBrk="0" hangingPunct="1">
                  <a:defRPr kern="1200">
                    <a:solidFill>
                      <a:schemeClr val="tx1"/>
                    </a:solidFill>
                    <a:latin typeface="Calibri" pitchFamily="34" charset="0"/>
                    <a:ea typeface="宋体" charset="-122"/>
                    <a:cs typeface="+mn-cs"/>
                  </a:defRPr>
                </a:lvl9pPr>
              </a:lstStyle>
              <a:p>
                <a:r>
                  <a:rPr lang="en-US" altLang="zh-CN" sz="300" dirty="0" smtClean="0">
                    <a:solidFill>
                      <a:schemeClr val="bg1"/>
                    </a:solidFill>
                    <a:latin typeface="微软雅黑" panose="020B0503020204020204" pitchFamily="34" charset="-122"/>
                    <a:ea typeface="微软雅黑" panose="020B0503020204020204" pitchFamily="34" charset="-122"/>
                    <a:cs typeface="Arial" pitchFamily="34" charset="0"/>
                  </a:rPr>
                  <a:t>…</a:t>
                </a:r>
                <a:endParaRPr lang="en-US" altLang="zh-CN" sz="300" dirty="0">
                  <a:solidFill>
                    <a:schemeClr val="bg1"/>
                  </a:solidFill>
                  <a:latin typeface="微软雅黑" panose="020B0503020204020204" pitchFamily="34" charset="-122"/>
                  <a:ea typeface="微软雅黑" panose="020B0503020204020204" pitchFamily="34" charset="-122"/>
                  <a:cs typeface="Arial" pitchFamily="34" charset="0"/>
                </a:endParaRPr>
              </a:p>
            </p:txBody>
          </p:sp>
        </p:grpSp>
        <p:grpSp>
          <p:nvGrpSpPr>
            <p:cNvPr id="7" name="组合 6">
              <a:extLst>
                <a:ext uri="{FF2B5EF4-FFF2-40B4-BE49-F238E27FC236}">
                  <a16:creationId xmlns:a16="http://schemas.microsoft.com/office/drawing/2014/main" xmlns="" id="{FC263768-F815-484B-8E1E-33B71ECAB563}"/>
                </a:ext>
              </a:extLst>
            </p:cNvPr>
            <p:cNvGrpSpPr/>
            <p:nvPr/>
          </p:nvGrpSpPr>
          <p:grpSpPr>
            <a:xfrm>
              <a:off x="4509929" y="4849793"/>
              <a:ext cx="1185094" cy="681768"/>
              <a:chOff x="3412571" y="4594989"/>
              <a:chExt cx="943405" cy="542728"/>
            </a:xfrm>
          </p:grpSpPr>
          <p:pic>
            <p:nvPicPr>
              <p:cNvPr id="114" name="图片 113" descr="000794710.jpg"/>
              <p:cNvPicPr>
                <a:picLocks noChangeAspect="1"/>
              </p:cNvPicPr>
              <p:nvPr/>
            </p:nvPicPr>
            <p:blipFill>
              <a:blip r:embed="rId24" cstate="print"/>
              <a:stretch>
                <a:fillRect/>
              </a:stretch>
            </p:blipFill>
            <p:spPr>
              <a:xfrm>
                <a:off x="3450713" y="4689366"/>
                <a:ext cx="284800" cy="220240"/>
              </a:xfrm>
              <a:prstGeom prst="rect">
                <a:avLst/>
              </a:prstGeom>
            </p:spPr>
          </p:pic>
          <p:pic>
            <p:nvPicPr>
              <p:cNvPr id="115" name="图片 114" descr="Cisco.jpg"/>
              <p:cNvPicPr>
                <a:picLocks noChangeAspect="1"/>
              </p:cNvPicPr>
              <p:nvPr/>
            </p:nvPicPr>
            <p:blipFill>
              <a:blip r:embed="rId25" cstate="print"/>
              <a:stretch>
                <a:fillRect/>
              </a:stretch>
            </p:blipFill>
            <p:spPr>
              <a:xfrm>
                <a:off x="3481230" y="4925712"/>
                <a:ext cx="251743" cy="164804"/>
              </a:xfrm>
              <a:prstGeom prst="rect">
                <a:avLst/>
              </a:prstGeom>
            </p:spPr>
          </p:pic>
          <p:pic>
            <p:nvPicPr>
              <p:cNvPr id="120" name="图片 119" descr="001208882.jpg"/>
              <p:cNvPicPr>
                <a:picLocks noChangeAspect="1"/>
              </p:cNvPicPr>
              <p:nvPr/>
            </p:nvPicPr>
            <p:blipFill>
              <a:blip r:embed="rId26" cstate="print"/>
              <a:stretch>
                <a:fillRect/>
              </a:stretch>
            </p:blipFill>
            <p:spPr>
              <a:xfrm>
                <a:off x="3732973" y="4722798"/>
                <a:ext cx="251743" cy="194674"/>
              </a:xfrm>
              <a:prstGeom prst="rect">
                <a:avLst/>
              </a:prstGeom>
            </p:spPr>
          </p:pic>
          <p:pic>
            <p:nvPicPr>
              <p:cNvPr id="121" name="Picture 3" descr="Logo"/>
              <p:cNvPicPr>
                <a:picLocks noChangeAspect="1" noChangeArrowheads="1"/>
              </p:cNvPicPr>
              <p:nvPr/>
            </p:nvPicPr>
            <p:blipFill>
              <a:blip r:embed="rId27" cstate="print"/>
              <a:srcRect/>
              <a:stretch>
                <a:fillRect/>
              </a:stretch>
            </p:blipFill>
            <p:spPr bwMode="auto">
              <a:xfrm>
                <a:off x="3803868" y="4958819"/>
                <a:ext cx="127450" cy="131701"/>
              </a:xfrm>
              <a:prstGeom prst="rect">
                <a:avLst/>
              </a:prstGeom>
              <a:noFill/>
              <a:ln w="9525">
                <a:noFill/>
                <a:miter lim="800000"/>
                <a:headEnd/>
                <a:tailEnd/>
              </a:ln>
            </p:spPr>
          </p:pic>
          <p:pic>
            <p:nvPicPr>
              <p:cNvPr id="122" name="图片 121" descr="002420806.jpg"/>
              <p:cNvPicPr>
                <a:picLocks noChangeAspect="1"/>
              </p:cNvPicPr>
              <p:nvPr/>
            </p:nvPicPr>
            <p:blipFill>
              <a:blip r:embed="rId28" cstate="print"/>
              <a:stretch>
                <a:fillRect/>
              </a:stretch>
            </p:blipFill>
            <p:spPr>
              <a:xfrm>
                <a:off x="3999976" y="4681509"/>
                <a:ext cx="356000" cy="275298"/>
              </a:xfrm>
              <a:prstGeom prst="rect">
                <a:avLst/>
              </a:prstGeom>
            </p:spPr>
          </p:pic>
          <p:sp>
            <p:nvSpPr>
              <p:cNvPr id="123" name="圆角矩形 122"/>
              <p:cNvSpPr/>
              <p:nvPr/>
            </p:nvSpPr>
            <p:spPr bwMode="auto">
              <a:xfrm>
                <a:off x="3412571" y="4594989"/>
                <a:ext cx="923058" cy="542728"/>
              </a:xfrm>
              <a:prstGeom prst="roundRect">
                <a:avLst/>
              </a:prstGeom>
              <a:noFill/>
              <a:ln>
                <a:solidFill>
                  <a:srgbClr val="0000FF"/>
                </a:solidFill>
                <a:prstDash val="sysDas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496" tIns="34248" rIns="68496" bIns="34248" numCol="1" rtlCol="0"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136" algn="l" rtl="0" fontAlgn="base">
                  <a:spcBef>
                    <a:spcPct val="0"/>
                  </a:spcBef>
                  <a:spcAft>
                    <a:spcPct val="0"/>
                  </a:spcAft>
                  <a:defRPr kern="1200">
                    <a:solidFill>
                      <a:schemeClr val="tx1"/>
                    </a:solidFill>
                    <a:latin typeface="Calibri" pitchFamily="34" charset="0"/>
                    <a:ea typeface="宋体" charset="-122"/>
                    <a:cs typeface="+mn-cs"/>
                  </a:defRPr>
                </a:lvl2pPr>
                <a:lvl3pPr marL="914270" algn="l" rtl="0" fontAlgn="base">
                  <a:spcBef>
                    <a:spcPct val="0"/>
                  </a:spcBef>
                  <a:spcAft>
                    <a:spcPct val="0"/>
                  </a:spcAft>
                  <a:defRPr kern="1200">
                    <a:solidFill>
                      <a:schemeClr val="tx1"/>
                    </a:solidFill>
                    <a:latin typeface="Calibri" pitchFamily="34" charset="0"/>
                    <a:ea typeface="宋体" charset="-122"/>
                    <a:cs typeface="+mn-cs"/>
                  </a:defRPr>
                </a:lvl3pPr>
                <a:lvl4pPr marL="1371406" algn="l" rtl="0" fontAlgn="base">
                  <a:spcBef>
                    <a:spcPct val="0"/>
                  </a:spcBef>
                  <a:spcAft>
                    <a:spcPct val="0"/>
                  </a:spcAft>
                  <a:defRPr kern="1200">
                    <a:solidFill>
                      <a:schemeClr val="tx1"/>
                    </a:solidFill>
                    <a:latin typeface="Calibri" pitchFamily="34" charset="0"/>
                    <a:ea typeface="宋体" charset="-122"/>
                    <a:cs typeface="+mn-cs"/>
                  </a:defRPr>
                </a:lvl4pPr>
                <a:lvl5pPr marL="1828541" algn="l" rtl="0" fontAlgn="base">
                  <a:spcBef>
                    <a:spcPct val="0"/>
                  </a:spcBef>
                  <a:spcAft>
                    <a:spcPct val="0"/>
                  </a:spcAft>
                  <a:defRPr kern="1200">
                    <a:solidFill>
                      <a:schemeClr val="tx1"/>
                    </a:solidFill>
                    <a:latin typeface="Calibri" pitchFamily="34" charset="0"/>
                    <a:ea typeface="宋体" charset="-122"/>
                    <a:cs typeface="+mn-cs"/>
                  </a:defRPr>
                </a:lvl5pPr>
                <a:lvl6pPr marL="2285676" algn="l" defTabSz="914270" rtl="0" eaLnBrk="1" latinLnBrk="0" hangingPunct="1">
                  <a:defRPr kern="1200">
                    <a:solidFill>
                      <a:schemeClr val="tx1"/>
                    </a:solidFill>
                    <a:latin typeface="Calibri" pitchFamily="34" charset="0"/>
                    <a:ea typeface="宋体" charset="-122"/>
                    <a:cs typeface="+mn-cs"/>
                  </a:defRPr>
                </a:lvl6pPr>
                <a:lvl7pPr marL="2742811" algn="l" defTabSz="914270" rtl="0" eaLnBrk="1" latinLnBrk="0" hangingPunct="1">
                  <a:defRPr kern="1200">
                    <a:solidFill>
                      <a:schemeClr val="tx1"/>
                    </a:solidFill>
                    <a:latin typeface="Calibri" pitchFamily="34" charset="0"/>
                    <a:ea typeface="宋体" charset="-122"/>
                    <a:cs typeface="+mn-cs"/>
                  </a:defRPr>
                </a:lvl7pPr>
                <a:lvl8pPr marL="3199947" algn="l" defTabSz="914270" rtl="0" eaLnBrk="1" latinLnBrk="0" hangingPunct="1">
                  <a:defRPr kern="1200">
                    <a:solidFill>
                      <a:schemeClr val="tx1"/>
                    </a:solidFill>
                    <a:latin typeface="Calibri" pitchFamily="34" charset="0"/>
                    <a:ea typeface="宋体" charset="-122"/>
                    <a:cs typeface="+mn-cs"/>
                  </a:defRPr>
                </a:lvl8pPr>
                <a:lvl9pPr marL="3657081" algn="l" defTabSz="914270" rtl="0" eaLnBrk="1" latinLnBrk="0" hangingPunct="1">
                  <a:defRPr kern="1200">
                    <a:solidFill>
                      <a:schemeClr val="tx1"/>
                    </a:solidFill>
                    <a:latin typeface="Calibri" pitchFamily="34" charset="0"/>
                    <a:ea typeface="宋体" charset="-122"/>
                    <a:cs typeface="+mn-cs"/>
                  </a:defRPr>
                </a:lvl9pPr>
              </a:lstStyle>
              <a:p>
                <a:pPr defTabSz="684926"/>
                <a:endParaRPr lang="en-US" altLang="zh-CN" sz="800" dirty="0">
                  <a:solidFill>
                    <a:schemeClr val="bg1"/>
                  </a:solidFill>
                  <a:latin typeface="微软雅黑" panose="020B0503020204020204" pitchFamily="34" charset="-122"/>
                  <a:ea typeface="微软雅黑" panose="020B0503020204020204" pitchFamily="34" charset="-122"/>
                </a:endParaRPr>
              </a:p>
            </p:txBody>
          </p:sp>
          <p:sp>
            <p:nvSpPr>
              <p:cNvPr id="124" name="TextBox 104"/>
              <p:cNvSpPr txBox="1"/>
              <p:nvPr/>
            </p:nvSpPr>
            <p:spPr>
              <a:xfrm>
                <a:off x="3928774" y="4693861"/>
                <a:ext cx="108091" cy="78035"/>
              </a:xfrm>
              <a:prstGeom prst="rect">
                <a:avLst/>
              </a:prstGeom>
              <a:noFill/>
            </p:spPr>
            <p:txBody>
              <a:bodyPr wrap="none" lIns="51360" tIns="25679" rIns="51360" bIns="25679" rtlCol="0">
                <a:spAutoFit/>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136" algn="l" rtl="0" fontAlgn="base">
                  <a:spcBef>
                    <a:spcPct val="0"/>
                  </a:spcBef>
                  <a:spcAft>
                    <a:spcPct val="0"/>
                  </a:spcAft>
                  <a:defRPr kern="1200">
                    <a:solidFill>
                      <a:schemeClr val="tx1"/>
                    </a:solidFill>
                    <a:latin typeface="Calibri" pitchFamily="34" charset="0"/>
                    <a:ea typeface="宋体" charset="-122"/>
                    <a:cs typeface="+mn-cs"/>
                  </a:defRPr>
                </a:lvl2pPr>
                <a:lvl3pPr marL="914270" algn="l" rtl="0" fontAlgn="base">
                  <a:spcBef>
                    <a:spcPct val="0"/>
                  </a:spcBef>
                  <a:spcAft>
                    <a:spcPct val="0"/>
                  </a:spcAft>
                  <a:defRPr kern="1200">
                    <a:solidFill>
                      <a:schemeClr val="tx1"/>
                    </a:solidFill>
                    <a:latin typeface="Calibri" pitchFamily="34" charset="0"/>
                    <a:ea typeface="宋体" charset="-122"/>
                    <a:cs typeface="+mn-cs"/>
                  </a:defRPr>
                </a:lvl3pPr>
                <a:lvl4pPr marL="1371406" algn="l" rtl="0" fontAlgn="base">
                  <a:spcBef>
                    <a:spcPct val="0"/>
                  </a:spcBef>
                  <a:spcAft>
                    <a:spcPct val="0"/>
                  </a:spcAft>
                  <a:defRPr kern="1200">
                    <a:solidFill>
                      <a:schemeClr val="tx1"/>
                    </a:solidFill>
                    <a:latin typeface="Calibri" pitchFamily="34" charset="0"/>
                    <a:ea typeface="宋体" charset="-122"/>
                    <a:cs typeface="+mn-cs"/>
                  </a:defRPr>
                </a:lvl4pPr>
                <a:lvl5pPr marL="1828541" algn="l" rtl="0" fontAlgn="base">
                  <a:spcBef>
                    <a:spcPct val="0"/>
                  </a:spcBef>
                  <a:spcAft>
                    <a:spcPct val="0"/>
                  </a:spcAft>
                  <a:defRPr kern="1200">
                    <a:solidFill>
                      <a:schemeClr val="tx1"/>
                    </a:solidFill>
                    <a:latin typeface="Calibri" pitchFamily="34" charset="0"/>
                    <a:ea typeface="宋体" charset="-122"/>
                    <a:cs typeface="+mn-cs"/>
                  </a:defRPr>
                </a:lvl5pPr>
                <a:lvl6pPr marL="2285676" algn="l" defTabSz="914270" rtl="0" eaLnBrk="1" latinLnBrk="0" hangingPunct="1">
                  <a:defRPr kern="1200">
                    <a:solidFill>
                      <a:schemeClr val="tx1"/>
                    </a:solidFill>
                    <a:latin typeface="Calibri" pitchFamily="34" charset="0"/>
                    <a:ea typeface="宋体" charset="-122"/>
                    <a:cs typeface="+mn-cs"/>
                  </a:defRPr>
                </a:lvl6pPr>
                <a:lvl7pPr marL="2742811" algn="l" defTabSz="914270" rtl="0" eaLnBrk="1" latinLnBrk="0" hangingPunct="1">
                  <a:defRPr kern="1200">
                    <a:solidFill>
                      <a:schemeClr val="tx1"/>
                    </a:solidFill>
                    <a:latin typeface="Calibri" pitchFamily="34" charset="0"/>
                    <a:ea typeface="宋体" charset="-122"/>
                    <a:cs typeface="+mn-cs"/>
                  </a:defRPr>
                </a:lvl7pPr>
                <a:lvl8pPr marL="3199947" algn="l" defTabSz="914270" rtl="0" eaLnBrk="1" latinLnBrk="0" hangingPunct="1">
                  <a:defRPr kern="1200">
                    <a:solidFill>
                      <a:schemeClr val="tx1"/>
                    </a:solidFill>
                    <a:latin typeface="Calibri" pitchFamily="34" charset="0"/>
                    <a:ea typeface="宋体" charset="-122"/>
                    <a:cs typeface="+mn-cs"/>
                  </a:defRPr>
                </a:lvl8pPr>
                <a:lvl9pPr marL="3657081" algn="l" defTabSz="914270" rtl="0" eaLnBrk="1" latinLnBrk="0" hangingPunct="1">
                  <a:defRPr kern="1200">
                    <a:solidFill>
                      <a:schemeClr val="tx1"/>
                    </a:solidFill>
                    <a:latin typeface="Calibri" pitchFamily="34" charset="0"/>
                    <a:ea typeface="宋体" charset="-122"/>
                    <a:cs typeface="+mn-cs"/>
                  </a:defRPr>
                </a:lvl9pPr>
              </a:lstStyle>
              <a:p>
                <a:r>
                  <a:rPr lang="en-US" altLang="zh-CN" sz="300" dirty="0" smtClean="0">
                    <a:solidFill>
                      <a:schemeClr val="bg1"/>
                    </a:solidFill>
                    <a:latin typeface="微软雅黑" panose="020B0503020204020204" pitchFamily="34" charset="-122"/>
                    <a:ea typeface="微软雅黑" panose="020B0503020204020204" pitchFamily="34" charset="-122"/>
                    <a:cs typeface="Arial" pitchFamily="34" charset="0"/>
                  </a:rPr>
                  <a:t>…</a:t>
                </a:r>
                <a:endParaRPr lang="en-US" altLang="zh-CN" sz="300" dirty="0">
                  <a:solidFill>
                    <a:schemeClr val="bg1"/>
                  </a:solidFill>
                  <a:latin typeface="微软雅黑" panose="020B0503020204020204" pitchFamily="34" charset="-122"/>
                  <a:ea typeface="微软雅黑" panose="020B0503020204020204" pitchFamily="34" charset="-122"/>
                  <a:cs typeface="Arial" pitchFamily="34" charset="0"/>
                </a:endParaRPr>
              </a:p>
            </p:txBody>
          </p:sp>
          <p:pic>
            <p:nvPicPr>
              <p:cNvPr id="125" name="Picture 2"/>
              <p:cNvPicPr>
                <a:picLocks noChangeAspect="1" noChangeArrowheads="1"/>
              </p:cNvPicPr>
              <p:nvPr/>
            </p:nvPicPr>
            <p:blipFill>
              <a:blip r:embed="rId29" cstate="print"/>
              <a:srcRect/>
              <a:stretch>
                <a:fillRect/>
              </a:stretch>
            </p:blipFill>
            <p:spPr bwMode="auto">
              <a:xfrm>
                <a:off x="4015227" y="4948935"/>
                <a:ext cx="307082" cy="114052"/>
              </a:xfrm>
              <a:prstGeom prst="rect">
                <a:avLst/>
              </a:prstGeom>
              <a:noFill/>
              <a:ln w="9525">
                <a:noFill/>
                <a:miter lim="800000"/>
                <a:headEnd/>
                <a:tailEnd/>
              </a:ln>
            </p:spPr>
          </p:pic>
        </p:grpSp>
        <p:sp>
          <p:nvSpPr>
            <p:cNvPr id="130" name="圆角矩形 129"/>
            <p:cNvSpPr/>
            <p:nvPr/>
          </p:nvSpPr>
          <p:spPr>
            <a:xfrm>
              <a:off x="1673850" y="2538196"/>
              <a:ext cx="3978882" cy="1856317"/>
            </a:xfrm>
            <a:prstGeom prst="roundRect">
              <a:avLst>
                <a:gd name="adj" fmla="val 3859"/>
              </a:avLst>
            </a:prstGeom>
            <a:solidFill>
              <a:srgbClr val="4F81BD">
                <a:alpha val="12000"/>
              </a:srgbClr>
            </a:solidFill>
            <a:ln w="25400" cap="flat" cmpd="sng" algn="ctr">
              <a:noFill/>
              <a:prstDash val="solid"/>
            </a:ln>
            <a:effectLst/>
          </p:spPr>
          <p:txBody>
            <a:bodyPr lIns="91403" tIns="45703" rIns="91403" bIns="45703" rtlCol="0" anchor="ct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136" algn="l" rtl="0" fontAlgn="base">
                <a:spcBef>
                  <a:spcPct val="0"/>
                </a:spcBef>
                <a:spcAft>
                  <a:spcPct val="0"/>
                </a:spcAft>
                <a:defRPr kern="1200">
                  <a:solidFill>
                    <a:schemeClr val="tx1"/>
                  </a:solidFill>
                  <a:latin typeface="Calibri" pitchFamily="34" charset="0"/>
                  <a:ea typeface="宋体" charset="-122"/>
                  <a:cs typeface="+mn-cs"/>
                </a:defRPr>
              </a:lvl2pPr>
              <a:lvl3pPr marL="914270" algn="l" rtl="0" fontAlgn="base">
                <a:spcBef>
                  <a:spcPct val="0"/>
                </a:spcBef>
                <a:spcAft>
                  <a:spcPct val="0"/>
                </a:spcAft>
                <a:defRPr kern="1200">
                  <a:solidFill>
                    <a:schemeClr val="tx1"/>
                  </a:solidFill>
                  <a:latin typeface="Calibri" pitchFamily="34" charset="0"/>
                  <a:ea typeface="宋体" charset="-122"/>
                  <a:cs typeface="+mn-cs"/>
                </a:defRPr>
              </a:lvl3pPr>
              <a:lvl4pPr marL="1371406" algn="l" rtl="0" fontAlgn="base">
                <a:spcBef>
                  <a:spcPct val="0"/>
                </a:spcBef>
                <a:spcAft>
                  <a:spcPct val="0"/>
                </a:spcAft>
                <a:defRPr kern="1200">
                  <a:solidFill>
                    <a:schemeClr val="tx1"/>
                  </a:solidFill>
                  <a:latin typeface="Calibri" pitchFamily="34" charset="0"/>
                  <a:ea typeface="宋体" charset="-122"/>
                  <a:cs typeface="+mn-cs"/>
                </a:defRPr>
              </a:lvl4pPr>
              <a:lvl5pPr marL="1828541" algn="l" rtl="0" fontAlgn="base">
                <a:spcBef>
                  <a:spcPct val="0"/>
                </a:spcBef>
                <a:spcAft>
                  <a:spcPct val="0"/>
                </a:spcAft>
                <a:defRPr kern="1200">
                  <a:solidFill>
                    <a:schemeClr val="tx1"/>
                  </a:solidFill>
                  <a:latin typeface="Calibri" pitchFamily="34" charset="0"/>
                  <a:ea typeface="宋体" charset="-122"/>
                  <a:cs typeface="+mn-cs"/>
                </a:defRPr>
              </a:lvl5pPr>
              <a:lvl6pPr marL="2285676" algn="l" defTabSz="914270" rtl="0" eaLnBrk="1" latinLnBrk="0" hangingPunct="1">
                <a:defRPr kern="1200">
                  <a:solidFill>
                    <a:schemeClr val="tx1"/>
                  </a:solidFill>
                  <a:latin typeface="Calibri" pitchFamily="34" charset="0"/>
                  <a:ea typeface="宋体" charset="-122"/>
                  <a:cs typeface="+mn-cs"/>
                </a:defRPr>
              </a:lvl6pPr>
              <a:lvl7pPr marL="2742811" algn="l" defTabSz="914270" rtl="0" eaLnBrk="1" latinLnBrk="0" hangingPunct="1">
                <a:defRPr kern="1200">
                  <a:solidFill>
                    <a:schemeClr val="tx1"/>
                  </a:solidFill>
                  <a:latin typeface="Calibri" pitchFamily="34" charset="0"/>
                  <a:ea typeface="宋体" charset="-122"/>
                  <a:cs typeface="+mn-cs"/>
                </a:defRPr>
              </a:lvl7pPr>
              <a:lvl8pPr marL="3199947" algn="l" defTabSz="914270" rtl="0" eaLnBrk="1" latinLnBrk="0" hangingPunct="1">
                <a:defRPr kern="1200">
                  <a:solidFill>
                    <a:schemeClr val="tx1"/>
                  </a:solidFill>
                  <a:latin typeface="Calibri" pitchFamily="34" charset="0"/>
                  <a:ea typeface="宋体" charset="-122"/>
                  <a:cs typeface="+mn-cs"/>
                </a:defRPr>
              </a:lvl8pPr>
              <a:lvl9pPr marL="3657081" algn="l" defTabSz="914270" rtl="0" eaLnBrk="1" latinLnBrk="0" hangingPunct="1">
                <a:defRPr kern="1200">
                  <a:solidFill>
                    <a:schemeClr val="tx1"/>
                  </a:solidFill>
                  <a:latin typeface="Calibri" pitchFamily="34" charset="0"/>
                  <a:ea typeface="宋体" charset="-122"/>
                  <a:cs typeface="+mn-cs"/>
                </a:defRPr>
              </a:lvl9pPr>
            </a:lstStyle>
            <a:p>
              <a:pPr algn="ctr" defTabSz="914004">
                <a:defRPr/>
              </a:pPr>
              <a:endParaRPr lang="en-US" altLang="zh-CN" sz="900" kern="0" dirty="0">
                <a:solidFill>
                  <a:schemeClr val="bg1"/>
                </a:solidFill>
                <a:latin typeface="微软雅黑" panose="020B0503020204020204" pitchFamily="34" charset="-122"/>
                <a:ea typeface="微软雅黑" panose="020B0503020204020204" pitchFamily="34" charset="-122"/>
              </a:endParaRPr>
            </a:p>
          </p:txBody>
        </p:sp>
        <p:sp>
          <p:nvSpPr>
            <p:cNvPr id="139" name="矩形: 圆角 138">
              <a:extLst>
                <a:ext uri="{FF2B5EF4-FFF2-40B4-BE49-F238E27FC236}">
                  <a16:creationId xmlns:a16="http://schemas.microsoft.com/office/drawing/2014/main" xmlns="" id="{4B179291-3D67-4C6F-BED3-D9E02AF3E16B}"/>
                </a:ext>
              </a:extLst>
            </p:cNvPr>
            <p:cNvSpPr/>
            <p:nvPr/>
          </p:nvSpPr>
          <p:spPr>
            <a:xfrm>
              <a:off x="6276790" y="5635795"/>
              <a:ext cx="3977656" cy="855107"/>
            </a:xfrm>
            <a:prstGeom prst="roundRect">
              <a:avLst>
                <a:gd name="adj" fmla="val 6148"/>
              </a:avLst>
            </a:prstGeom>
            <a:gradFill>
              <a:gsLst>
                <a:gs pos="0">
                  <a:srgbClr val="087FAA"/>
                </a:gs>
                <a:gs pos="100000">
                  <a:srgbClr val="0F6393">
                    <a:alpha val="67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ctr"/>
              <a:r>
                <a:rPr lang="en-US" altLang="zh-CN" sz="12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Resource pooling</a:t>
              </a:r>
            </a:p>
            <a:p>
              <a:pPr algn="ctr"/>
              <a:r>
                <a:rPr lang="en-US" altLang="zh-CN" sz="12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Elastic scaling</a:t>
              </a:r>
            </a:p>
            <a:p>
              <a:pPr algn="ctr"/>
              <a:r>
                <a:rPr lang="en-US" altLang="zh-CN" sz="12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Distributed architecture</a:t>
              </a:r>
            </a:p>
            <a:p>
              <a:pPr algn="ctr"/>
              <a:r>
                <a:rPr lang="en-US" altLang="zh-CN" sz="12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Centralized management</a:t>
              </a:r>
              <a:endParaRPr lang="en-US" altLang="zh-CN" sz="1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38" name="圆角矩形 129">
              <a:extLst>
                <a:ext uri="{FF2B5EF4-FFF2-40B4-BE49-F238E27FC236}">
                  <a16:creationId xmlns:a16="http://schemas.microsoft.com/office/drawing/2014/main" xmlns="" id="{2D95C25B-E632-4074-AD78-66BFA4588DDD}"/>
                </a:ext>
              </a:extLst>
            </p:cNvPr>
            <p:cNvSpPr/>
            <p:nvPr/>
          </p:nvSpPr>
          <p:spPr>
            <a:xfrm>
              <a:off x="6276790" y="2538199"/>
              <a:ext cx="3978882" cy="3022996"/>
            </a:xfrm>
            <a:prstGeom prst="roundRect">
              <a:avLst>
                <a:gd name="adj" fmla="val 3859"/>
              </a:avLst>
            </a:prstGeom>
            <a:solidFill>
              <a:srgbClr val="4F81BD">
                <a:alpha val="12000"/>
              </a:srgbClr>
            </a:solidFill>
            <a:ln w="25400" cap="flat" cmpd="sng" algn="ctr">
              <a:noFill/>
              <a:prstDash val="solid"/>
            </a:ln>
            <a:effectLst/>
          </p:spPr>
          <p:txBody>
            <a:bodyPr lIns="91403" tIns="45703" rIns="91403" bIns="45703" rtlCol="0" anchor="ct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136" algn="l" rtl="0" fontAlgn="base">
                <a:spcBef>
                  <a:spcPct val="0"/>
                </a:spcBef>
                <a:spcAft>
                  <a:spcPct val="0"/>
                </a:spcAft>
                <a:defRPr kern="1200">
                  <a:solidFill>
                    <a:schemeClr val="tx1"/>
                  </a:solidFill>
                  <a:latin typeface="Calibri" pitchFamily="34" charset="0"/>
                  <a:ea typeface="宋体" charset="-122"/>
                  <a:cs typeface="+mn-cs"/>
                </a:defRPr>
              </a:lvl2pPr>
              <a:lvl3pPr marL="914270" algn="l" rtl="0" fontAlgn="base">
                <a:spcBef>
                  <a:spcPct val="0"/>
                </a:spcBef>
                <a:spcAft>
                  <a:spcPct val="0"/>
                </a:spcAft>
                <a:defRPr kern="1200">
                  <a:solidFill>
                    <a:schemeClr val="tx1"/>
                  </a:solidFill>
                  <a:latin typeface="Calibri" pitchFamily="34" charset="0"/>
                  <a:ea typeface="宋体" charset="-122"/>
                  <a:cs typeface="+mn-cs"/>
                </a:defRPr>
              </a:lvl3pPr>
              <a:lvl4pPr marL="1371406" algn="l" rtl="0" fontAlgn="base">
                <a:spcBef>
                  <a:spcPct val="0"/>
                </a:spcBef>
                <a:spcAft>
                  <a:spcPct val="0"/>
                </a:spcAft>
                <a:defRPr kern="1200">
                  <a:solidFill>
                    <a:schemeClr val="tx1"/>
                  </a:solidFill>
                  <a:latin typeface="Calibri" pitchFamily="34" charset="0"/>
                  <a:ea typeface="宋体" charset="-122"/>
                  <a:cs typeface="+mn-cs"/>
                </a:defRPr>
              </a:lvl4pPr>
              <a:lvl5pPr marL="1828541" algn="l" rtl="0" fontAlgn="base">
                <a:spcBef>
                  <a:spcPct val="0"/>
                </a:spcBef>
                <a:spcAft>
                  <a:spcPct val="0"/>
                </a:spcAft>
                <a:defRPr kern="1200">
                  <a:solidFill>
                    <a:schemeClr val="tx1"/>
                  </a:solidFill>
                  <a:latin typeface="Calibri" pitchFamily="34" charset="0"/>
                  <a:ea typeface="宋体" charset="-122"/>
                  <a:cs typeface="+mn-cs"/>
                </a:defRPr>
              </a:lvl5pPr>
              <a:lvl6pPr marL="2285676" algn="l" defTabSz="914270" rtl="0" eaLnBrk="1" latinLnBrk="0" hangingPunct="1">
                <a:defRPr kern="1200">
                  <a:solidFill>
                    <a:schemeClr val="tx1"/>
                  </a:solidFill>
                  <a:latin typeface="Calibri" pitchFamily="34" charset="0"/>
                  <a:ea typeface="宋体" charset="-122"/>
                  <a:cs typeface="+mn-cs"/>
                </a:defRPr>
              </a:lvl6pPr>
              <a:lvl7pPr marL="2742811" algn="l" defTabSz="914270" rtl="0" eaLnBrk="1" latinLnBrk="0" hangingPunct="1">
                <a:defRPr kern="1200">
                  <a:solidFill>
                    <a:schemeClr val="tx1"/>
                  </a:solidFill>
                  <a:latin typeface="Calibri" pitchFamily="34" charset="0"/>
                  <a:ea typeface="宋体" charset="-122"/>
                  <a:cs typeface="+mn-cs"/>
                </a:defRPr>
              </a:lvl7pPr>
              <a:lvl8pPr marL="3199947" algn="l" defTabSz="914270" rtl="0" eaLnBrk="1" latinLnBrk="0" hangingPunct="1">
                <a:defRPr kern="1200">
                  <a:solidFill>
                    <a:schemeClr val="tx1"/>
                  </a:solidFill>
                  <a:latin typeface="Calibri" pitchFamily="34" charset="0"/>
                  <a:ea typeface="宋体" charset="-122"/>
                  <a:cs typeface="+mn-cs"/>
                </a:defRPr>
              </a:lvl8pPr>
              <a:lvl9pPr marL="3657081" algn="l" defTabSz="914270" rtl="0" eaLnBrk="1" latinLnBrk="0" hangingPunct="1">
                <a:defRPr kern="1200">
                  <a:solidFill>
                    <a:schemeClr val="tx1"/>
                  </a:solidFill>
                  <a:latin typeface="Calibri" pitchFamily="34" charset="0"/>
                  <a:ea typeface="宋体" charset="-122"/>
                  <a:cs typeface="+mn-cs"/>
                </a:defRPr>
              </a:lvl9pPr>
            </a:lstStyle>
            <a:p>
              <a:pPr algn="ctr" defTabSz="914004">
                <a:defRPr/>
              </a:pPr>
              <a:endParaRPr lang="en-US" altLang="zh-CN" kern="0"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1739516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2"/>
          </p:nvPr>
        </p:nvSpPr>
        <p:spPr/>
        <p:txBody>
          <a:bodyPr/>
          <a:lstStyle/>
          <a:p>
            <a:r>
              <a:rPr lang="en-US" altLang="zh-CN" smtClean="0"/>
              <a:t>Key Step: IT Systems Move to the Cloud</a:t>
            </a:r>
            <a:endParaRPr lang="zh-CN" altLang="en-US" dirty="0"/>
          </a:p>
        </p:txBody>
      </p:sp>
      <p:grpSp>
        <p:nvGrpSpPr>
          <p:cNvPr id="7" name="组合 6"/>
          <p:cNvGrpSpPr/>
          <p:nvPr/>
        </p:nvGrpSpPr>
        <p:grpSpPr>
          <a:xfrm>
            <a:off x="1008063" y="1210986"/>
            <a:ext cx="10793551" cy="5170764"/>
            <a:chOff x="858547" y="1210986"/>
            <a:chExt cx="10943067" cy="4606721"/>
          </a:xfrm>
        </p:grpSpPr>
        <p:sp>
          <p:nvSpPr>
            <p:cNvPr id="115" name="矩形 114"/>
            <p:cNvSpPr/>
            <p:nvPr/>
          </p:nvSpPr>
          <p:spPr bwMode="auto">
            <a:xfrm>
              <a:off x="6311014" y="1604256"/>
              <a:ext cx="1463913" cy="2352803"/>
            </a:xfrm>
            <a:prstGeom prst="rect">
              <a:avLst/>
            </a:prstGeom>
            <a:solidFill>
              <a:srgbClr val="92D050">
                <a:alpha val="80000"/>
              </a:srgbClr>
            </a:solidFill>
            <a:ln w="9525" cap="flat" cmpd="sng" algn="ctr">
              <a:noFill/>
              <a:prstDash val="solid"/>
              <a:round/>
              <a:headEnd type="none" w="med" len="med"/>
              <a:tailEnd type="none" w="med" len="med"/>
            </a:ln>
            <a:effectLst/>
          </p:spPr>
          <p:txBody>
            <a:bodyPr vert="horz" wrap="square" lIns="121835" tIns="60920" rIns="121835" bIns="60920" numCol="1" rtlCol="0" anchor="t" anchorCtr="0" compatLnSpc="1">
              <a:prstTxWarp prst="textNoShape">
                <a:avLst/>
              </a:prstTxWarp>
            </a:bodyPr>
            <a:lstStyle/>
            <a:p>
              <a:pPr>
                <a:buClr>
                  <a:srgbClr val="CC9900"/>
                </a:buClr>
                <a:buFont typeface="Wingdings" pitchFamily="2" charset="2"/>
                <a:buChar char="n"/>
              </a:pPr>
              <a:endParaRPr lang="en-US" altLang="zh-CN" sz="1200" b="1" dirty="0">
                <a:latin typeface="微软雅黑" panose="020B0503020204020204" pitchFamily="34" charset="-122"/>
                <a:ea typeface="微软雅黑" panose="020B0503020204020204" pitchFamily="34" charset="-122"/>
              </a:endParaRPr>
            </a:p>
          </p:txBody>
        </p:sp>
        <p:sp>
          <p:nvSpPr>
            <p:cNvPr id="112" name="矩形 111"/>
            <p:cNvSpPr/>
            <p:nvPr/>
          </p:nvSpPr>
          <p:spPr bwMode="auto">
            <a:xfrm>
              <a:off x="3201801" y="2994593"/>
              <a:ext cx="1463913" cy="1621436"/>
            </a:xfrm>
            <a:prstGeom prst="rect">
              <a:avLst/>
            </a:prstGeom>
            <a:solidFill>
              <a:schemeClr val="bg2">
                <a:lumMod val="75000"/>
                <a:alpha val="80000"/>
              </a:schemeClr>
            </a:solidFill>
            <a:ln w="9525" cap="flat" cmpd="sng" algn="ctr">
              <a:solidFill>
                <a:schemeClr val="bg1">
                  <a:lumMod val="50000"/>
                </a:schemeClr>
              </a:solidFill>
              <a:prstDash val="solid"/>
              <a:round/>
              <a:headEnd type="none" w="med" len="med"/>
              <a:tailEnd type="none" w="med" len="med"/>
            </a:ln>
            <a:effectLst/>
          </p:spPr>
          <p:txBody>
            <a:bodyPr vert="horz" wrap="square" lIns="121835" tIns="60920" rIns="121835" bIns="60920" numCol="1" rtlCol="0" anchor="ctr" anchorCtr="0" compatLnSpc="1">
              <a:prstTxWarp prst="textNoShape">
                <a:avLst/>
              </a:prstTxWarp>
            </a:bodyPr>
            <a:lstStyle/>
            <a:p>
              <a:pPr algn="ctr">
                <a:buClr>
                  <a:srgbClr val="CC9900"/>
                </a:buClr>
              </a:pPr>
              <a:endParaRPr lang="en-US" altLang="zh-CN" sz="1200" dirty="0">
                <a:latin typeface="微软雅黑" panose="020B0503020204020204" pitchFamily="34" charset="-122"/>
                <a:ea typeface="微软雅黑" panose="020B0503020204020204" pitchFamily="34" charset="-122"/>
              </a:endParaRPr>
            </a:p>
          </p:txBody>
        </p:sp>
        <p:sp>
          <p:nvSpPr>
            <p:cNvPr id="113" name="矩形 112"/>
            <p:cNvSpPr/>
            <p:nvPr/>
          </p:nvSpPr>
          <p:spPr bwMode="auto">
            <a:xfrm>
              <a:off x="3201801" y="2460985"/>
              <a:ext cx="1463913" cy="492867"/>
            </a:xfrm>
            <a:prstGeom prst="rect">
              <a:avLst/>
            </a:prstGeom>
            <a:solidFill>
              <a:schemeClr val="bg1">
                <a:lumMod val="95000"/>
                <a:alpha val="80000"/>
              </a:schemeClr>
            </a:solidFill>
            <a:ln w="9525" cap="flat" cmpd="sng" algn="ctr">
              <a:solidFill>
                <a:schemeClr val="bg1">
                  <a:lumMod val="50000"/>
                </a:schemeClr>
              </a:solidFill>
              <a:prstDash val="solid"/>
              <a:round/>
              <a:headEnd type="none" w="med" len="med"/>
              <a:tailEnd type="none" w="med" len="med"/>
            </a:ln>
            <a:effectLst/>
          </p:spPr>
          <p:txBody>
            <a:bodyPr vert="horz" wrap="square" lIns="121835" tIns="60920" rIns="121835" bIns="60920" numCol="1" rtlCol="0" anchor="ctr" anchorCtr="0" compatLnSpc="1">
              <a:prstTxWarp prst="textNoShape">
                <a:avLst/>
              </a:prstTxWarp>
            </a:bodyPr>
            <a:lstStyle/>
            <a:p>
              <a:pPr algn="ctr">
                <a:buClr>
                  <a:srgbClr val="CC9900"/>
                </a:buClr>
              </a:pPr>
              <a:r>
                <a:rPr lang="en-US" altLang="zh-CN" sz="1200" dirty="0" smtClean="0">
                  <a:latin typeface="微软雅黑" panose="020B0503020204020204" pitchFamily="34" charset="-122"/>
                  <a:ea typeface="微软雅黑" panose="020B0503020204020204" pitchFamily="34" charset="-122"/>
                </a:rPr>
                <a:t>Analytic application</a:t>
              </a:r>
              <a:endParaRPr lang="en-US" altLang="zh-CN" sz="1200" dirty="0">
                <a:latin typeface="微软雅黑" panose="020B0503020204020204" pitchFamily="34" charset="-122"/>
                <a:ea typeface="微软雅黑" panose="020B0503020204020204" pitchFamily="34" charset="-122"/>
              </a:endParaRPr>
            </a:p>
          </p:txBody>
        </p:sp>
        <p:sp>
          <p:nvSpPr>
            <p:cNvPr id="114" name="矩形 113"/>
            <p:cNvSpPr/>
            <p:nvPr/>
          </p:nvSpPr>
          <p:spPr bwMode="auto">
            <a:xfrm>
              <a:off x="6311014" y="3959600"/>
              <a:ext cx="1463913" cy="1210064"/>
            </a:xfrm>
            <a:prstGeom prst="rect">
              <a:avLst/>
            </a:prstGeom>
            <a:solidFill>
              <a:schemeClr val="accent1">
                <a:lumMod val="75000"/>
                <a:alpha val="80000"/>
              </a:schemeClr>
            </a:solidFill>
            <a:ln w="9525" cap="flat" cmpd="sng" algn="ctr">
              <a:noFill/>
              <a:prstDash val="solid"/>
              <a:round/>
              <a:headEnd type="none" w="med" len="med"/>
              <a:tailEnd type="none" w="med" len="med"/>
            </a:ln>
            <a:effectLst/>
          </p:spPr>
          <p:txBody>
            <a:bodyPr vert="horz" wrap="square" lIns="121835" tIns="60920" rIns="121835" bIns="60920" numCol="1" rtlCol="0" anchor="ctr" anchorCtr="0" compatLnSpc="1">
              <a:prstTxWarp prst="textNoShape">
                <a:avLst/>
              </a:prstTxWarp>
            </a:bodyPr>
            <a:lstStyle/>
            <a:p>
              <a:pPr algn="ctr"/>
              <a:endParaRPr lang="en-US" altLang="zh-CN" sz="1200" dirty="0">
                <a:latin typeface="微软雅黑" panose="020B0503020204020204" pitchFamily="34" charset="-122"/>
                <a:ea typeface="微软雅黑" panose="020B0503020204020204" pitchFamily="34" charset="-122"/>
              </a:endParaRPr>
            </a:p>
          </p:txBody>
        </p:sp>
        <p:cxnSp>
          <p:nvCxnSpPr>
            <p:cNvPr id="116" name="直接连接符 115"/>
            <p:cNvCxnSpPr>
              <a:cxnSpLocks/>
            </p:cNvCxnSpPr>
            <p:nvPr/>
          </p:nvCxnSpPr>
          <p:spPr bwMode="auto">
            <a:xfrm>
              <a:off x="2367401" y="5169661"/>
              <a:ext cx="9104937"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7" name="直接连接符 116"/>
            <p:cNvCxnSpPr>
              <a:cxnSpLocks/>
            </p:cNvCxnSpPr>
            <p:nvPr/>
          </p:nvCxnSpPr>
          <p:spPr bwMode="auto">
            <a:xfrm>
              <a:off x="4680111" y="3722782"/>
              <a:ext cx="1626604" cy="232317"/>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8" name="直接连接符 117"/>
            <p:cNvCxnSpPr>
              <a:cxnSpLocks/>
            </p:cNvCxnSpPr>
            <p:nvPr/>
          </p:nvCxnSpPr>
          <p:spPr bwMode="auto">
            <a:xfrm flipV="1">
              <a:off x="4661416" y="2663143"/>
              <a:ext cx="1649577" cy="313203"/>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9" name="直接连接符 118"/>
            <p:cNvCxnSpPr/>
            <p:nvPr/>
          </p:nvCxnSpPr>
          <p:spPr bwMode="auto">
            <a:xfrm flipV="1">
              <a:off x="4642143" y="1604797"/>
              <a:ext cx="1666096" cy="856195"/>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20" name="矩形 119"/>
            <p:cNvSpPr/>
            <p:nvPr/>
          </p:nvSpPr>
          <p:spPr bwMode="auto">
            <a:xfrm>
              <a:off x="3201801" y="4640095"/>
              <a:ext cx="1463913" cy="519234"/>
            </a:xfrm>
            <a:prstGeom prst="rect">
              <a:avLst/>
            </a:prstGeom>
            <a:solidFill>
              <a:schemeClr val="bg1">
                <a:lumMod val="75000"/>
                <a:alpha val="80000"/>
              </a:schemeClr>
            </a:solidFill>
            <a:ln w="9525" cap="flat" cmpd="sng" algn="ctr">
              <a:solidFill>
                <a:schemeClr val="bg1">
                  <a:lumMod val="50000"/>
                </a:schemeClr>
              </a:solidFill>
              <a:prstDash val="solid"/>
              <a:round/>
              <a:headEnd type="none" w="med" len="med"/>
              <a:tailEnd type="none" w="med" len="med"/>
            </a:ln>
            <a:effectLst/>
          </p:spPr>
          <p:txBody>
            <a:bodyPr vert="horz" wrap="square" lIns="121835" tIns="60920" rIns="121835" bIns="60920" numCol="1" rtlCol="0" anchor="ctr" anchorCtr="0" compatLnSpc="1">
              <a:prstTxWarp prst="textNoShape">
                <a:avLst/>
              </a:prstTxWarp>
            </a:bodyPr>
            <a:lstStyle/>
            <a:p>
              <a:pPr algn="ctr">
                <a:buClr>
                  <a:srgbClr val="CC9900"/>
                </a:buClr>
              </a:pPr>
              <a:r>
                <a:rPr lang="en-US" altLang="zh-CN" sz="1200" dirty="0" smtClean="0">
                  <a:latin typeface="微软雅黑" panose="020B0503020204020204" pitchFamily="34" charset="-122"/>
                  <a:ea typeface="微软雅黑" panose="020B0503020204020204" pitchFamily="34" charset="-122"/>
                </a:rPr>
                <a:t>Non-critical transactional applications</a:t>
              </a:r>
              <a:endParaRPr lang="en-US" altLang="zh-CN" sz="1200" dirty="0">
                <a:latin typeface="微软雅黑" panose="020B0503020204020204" pitchFamily="34" charset="-122"/>
                <a:ea typeface="微软雅黑" panose="020B0503020204020204" pitchFamily="34" charset="-122"/>
              </a:endParaRPr>
            </a:p>
          </p:txBody>
        </p:sp>
        <p:cxnSp>
          <p:nvCxnSpPr>
            <p:cNvPr id="121" name="直接连接符 120"/>
            <p:cNvCxnSpPr>
              <a:cxnSpLocks/>
            </p:cNvCxnSpPr>
            <p:nvPr/>
          </p:nvCxnSpPr>
          <p:spPr bwMode="auto">
            <a:xfrm flipV="1">
              <a:off x="4665565" y="4336246"/>
              <a:ext cx="1641150" cy="314219"/>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2" name="直接连接符 121"/>
            <p:cNvCxnSpPr>
              <a:cxnSpLocks/>
            </p:cNvCxnSpPr>
            <p:nvPr/>
          </p:nvCxnSpPr>
          <p:spPr bwMode="auto">
            <a:xfrm flipV="1">
              <a:off x="6308246" y="2660898"/>
              <a:ext cx="1462361" cy="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23" name="文本框 13"/>
            <p:cNvSpPr txBox="1"/>
            <p:nvPr/>
          </p:nvSpPr>
          <p:spPr>
            <a:xfrm>
              <a:off x="7300573" y="2372884"/>
              <a:ext cx="1973640" cy="677028"/>
            </a:xfrm>
            <a:prstGeom prst="rect">
              <a:avLst/>
            </a:prstGeom>
            <a:noFill/>
          </p:spPr>
          <p:txBody>
            <a:bodyPr wrap="square" lIns="121835" tIns="60920" rIns="121835" bIns="60920" rtlCol="0">
              <a:spAutoFit/>
            </a:bodyPr>
            <a:lstStyle/>
            <a:p>
              <a:pPr algn="ctr"/>
              <a:r>
                <a:rPr lang="en-US" altLang="zh-CN" sz="1200" b="1" dirty="0">
                  <a:latin typeface="微软雅黑" panose="020B0503020204020204" pitchFamily="34" charset="-122"/>
                  <a:ea typeface="微软雅黑" panose="020B0503020204020204" pitchFamily="34" charset="-122"/>
                </a:rPr>
                <a:t>Distributed architecture</a:t>
              </a:r>
              <a:endParaRPr lang="en-US" altLang="zh-CN" sz="1200" dirty="0">
                <a:latin typeface="微软雅黑" panose="020B0503020204020204" pitchFamily="34" charset="-122"/>
                <a:ea typeface="微软雅黑" panose="020B0503020204020204" pitchFamily="34" charset="-122"/>
              </a:endParaRPr>
            </a:p>
            <a:p>
              <a:pPr algn="ctr"/>
              <a:r>
                <a:rPr lang="en-US" altLang="zh-CN" sz="1200" b="1" dirty="0">
                  <a:latin typeface="微软雅黑" panose="020B0503020204020204" pitchFamily="34" charset="-122"/>
                  <a:ea typeface="微软雅黑" panose="020B0503020204020204" pitchFamily="34" charset="-122"/>
                </a:rPr>
                <a:t>60%</a:t>
              </a:r>
            </a:p>
          </p:txBody>
        </p:sp>
        <p:sp>
          <p:nvSpPr>
            <p:cNvPr id="124" name="文本框 14"/>
            <p:cNvSpPr txBox="1"/>
            <p:nvPr/>
          </p:nvSpPr>
          <p:spPr>
            <a:xfrm>
              <a:off x="3259894" y="5242313"/>
              <a:ext cx="1136569" cy="307696"/>
            </a:xfrm>
            <a:prstGeom prst="rect">
              <a:avLst/>
            </a:prstGeom>
            <a:noFill/>
          </p:spPr>
          <p:txBody>
            <a:bodyPr wrap="square" lIns="121835" tIns="60920" rIns="121835" bIns="60920" rtlCol="0">
              <a:spAutoFit/>
            </a:bodyPr>
            <a:lstStyle/>
            <a:p>
              <a:pPr algn="ctr"/>
              <a:r>
                <a:rPr lang="en-US" altLang="zh-CN" sz="1200" b="1" dirty="0" smtClean="0">
                  <a:latin typeface="微软雅黑" panose="020B0503020204020204" pitchFamily="34" charset="-122"/>
                  <a:ea typeface="微软雅黑" panose="020B0503020204020204" pitchFamily="34" charset="-122"/>
                </a:rPr>
                <a:t>2015</a:t>
              </a:r>
              <a:endParaRPr lang="en-US" altLang="zh-CN" sz="1200" b="1" dirty="0">
                <a:latin typeface="微软雅黑" panose="020B0503020204020204" pitchFamily="34" charset="-122"/>
                <a:ea typeface="微软雅黑" panose="020B0503020204020204" pitchFamily="34" charset="-122"/>
              </a:endParaRPr>
            </a:p>
          </p:txBody>
        </p:sp>
        <p:sp>
          <p:nvSpPr>
            <p:cNvPr id="125" name="文本框 15"/>
            <p:cNvSpPr txBox="1"/>
            <p:nvPr/>
          </p:nvSpPr>
          <p:spPr>
            <a:xfrm>
              <a:off x="6413314" y="5242313"/>
              <a:ext cx="1136569" cy="307696"/>
            </a:xfrm>
            <a:prstGeom prst="rect">
              <a:avLst/>
            </a:prstGeom>
            <a:noFill/>
          </p:spPr>
          <p:txBody>
            <a:bodyPr wrap="square" lIns="121835" tIns="60920" rIns="121835" bIns="60920" rtlCol="0">
              <a:spAutoFit/>
            </a:bodyPr>
            <a:lstStyle/>
            <a:p>
              <a:pPr algn="ctr"/>
              <a:r>
                <a:rPr lang="en-US" altLang="zh-CN" sz="1200" b="1" dirty="0" smtClean="0">
                  <a:latin typeface="微软雅黑" panose="020B0503020204020204" pitchFamily="34" charset="-122"/>
                  <a:ea typeface="微软雅黑" panose="020B0503020204020204" pitchFamily="34" charset="-122"/>
                </a:rPr>
                <a:t>2020</a:t>
              </a:r>
              <a:endParaRPr lang="en-US" altLang="zh-CN" sz="1200" b="1" dirty="0">
                <a:latin typeface="微软雅黑" panose="020B0503020204020204" pitchFamily="34" charset="-122"/>
                <a:ea typeface="微软雅黑" panose="020B0503020204020204" pitchFamily="34" charset="-122"/>
              </a:endParaRPr>
            </a:p>
          </p:txBody>
        </p:sp>
        <p:sp>
          <p:nvSpPr>
            <p:cNvPr id="126" name="矩形 125"/>
            <p:cNvSpPr/>
            <p:nvPr/>
          </p:nvSpPr>
          <p:spPr>
            <a:xfrm>
              <a:off x="6790311" y="2000446"/>
              <a:ext cx="561841" cy="307696"/>
            </a:xfrm>
            <a:prstGeom prst="rect">
              <a:avLst/>
            </a:prstGeom>
          </p:spPr>
          <p:txBody>
            <a:bodyPr wrap="none" lIns="121835" tIns="60920" rIns="121835" bIns="60920">
              <a:spAutoFit/>
            </a:bodyPr>
            <a:lstStyle/>
            <a:p>
              <a:pPr algn="ctr"/>
              <a:r>
                <a:rPr lang="en-US" altLang="zh-CN" sz="1200" dirty="0" smtClean="0">
                  <a:latin typeface="微软雅黑" panose="020B0503020204020204" pitchFamily="34" charset="-122"/>
                  <a:ea typeface="微软雅黑" panose="020B0503020204020204" pitchFamily="34" charset="-122"/>
                </a:rPr>
                <a:t>25%</a:t>
              </a:r>
              <a:endParaRPr lang="en-US" altLang="zh-CN" sz="1200" dirty="0">
                <a:latin typeface="微软雅黑" panose="020B0503020204020204" pitchFamily="34" charset="-122"/>
                <a:ea typeface="微软雅黑" panose="020B0503020204020204" pitchFamily="34" charset="-122"/>
              </a:endParaRPr>
            </a:p>
          </p:txBody>
        </p:sp>
        <p:sp>
          <p:nvSpPr>
            <p:cNvPr id="127" name="矩形 126"/>
            <p:cNvSpPr/>
            <p:nvPr/>
          </p:nvSpPr>
          <p:spPr>
            <a:xfrm>
              <a:off x="6748011" y="3142370"/>
              <a:ext cx="561841" cy="307696"/>
            </a:xfrm>
            <a:prstGeom prst="rect">
              <a:avLst/>
            </a:prstGeom>
          </p:spPr>
          <p:txBody>
            <a:bodyPr wrap="none" lIns="121835" tIns="60920" rIns="121835" bIns="60920">
              <a:spAutoFit/>
            </a:bodyPr>
            <a:lstStyle/>
            <a:p>
              <a:pPr algn="ctr"/>
              <a:r>
                <a:rPr lang="en-US" altLang="zh-CN" sz="1200" dirty="0" smtClean="0">
                  <a:latin typeface="微软雅黑" panose="020B0503020204020204" pitchFamily="34" charset="-122"/>
                  <a:ea typeface="微软雅黑" panose="020B0503020204020204" pitchFamily="34" charset="-122"/>
                </a:rPr>
                <a:t>35%</a:t>
              </a:r>
              <a:endParaRPr lang="en-US" altLang="zh-CN" sz="1200" dirty="0">
                <a:latin typeface="微软雅黑" panose="020B0503020204020204" pitchFamily="34" charset="-122"/>
                <a:ea typeface="微软雅黑" panose="020B0503020204020204" pitchFamily="34" charset="-122"/>
              </a:endParaRPr>
            </a:p>
          </p:txBody>
        </p:sp>
        <p:cxnSp>
          <p:nvCxnSpPr>
            <p:cNvPr id="128" name="直接连接符 127"/>
            <p:cNvCxnSpPr>
              <a:cxnSpLocks/>
            </p:cNvCxnSpPr>
            <p:nvPr/>
          </p:nvCxnSpPr>
          <p:spPr bwMode="auto">
            <a:xfrm>
              <a:off x="7841547" y="1604797"/>
              <a:ext cx="3630787"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9" name="直接箭头连接符 128"/>
            <p:cNvCxnSpPr/>
            <p:nvPr/>
          </p:nvCxnSpPr>
          <p:spPr bwMode="auto">
            <a:xfrm flipV="1">
              <a:off x="8221797" y="1606136"/>
              <a:ext cx="0" cy="622731"/>
            </a:xfrm>
            <a:prstGeom prst="straightConnector1">
              <a:avLst/>
            </a:prstGeom>
            <a:ln>
              <a:headEnd type="none" w="med" len="med"/>
              <a:tailEnd type="arrow" w="med" len="med"/>
            </a:ln>
          </p:spPr>
          <p:style>
            <a:lnRef idx="1">
              <a:schemeClr val="accent4"/>
            </a:lnRef>
            <a:fillRef idx="0">
              <a:schemeClr val="accent4"/>
            </a:fillRef>
            <a:effectRef idx="0">
              <a:schemeClr val="accent4"/>
            </a:effectRef>
            <a:fontRef idx="minor">
              <a:schemeClr val="tx1"/>
            </a:fontRef>
          </p:style>
        </p:cxnSp>
        <p:cxnSp>
          <p:nvCxnSpPr>
            <p:cNvPr id="130" name="直接箭头连接符 129"/>
            <p:cNvCxnSpPr/>
            <p:nvPr/>
          </p:nvCxnSpPr>
          <p:spPr bwMode="auto">
            <a:xfrm>
              <a:off x="8221797" y="3326741"/>
              <a:ext cx="0" cy="606055"/>
            </a:xfrm>
            <a:prstGeom prst="straightConnector1">
              <a:avLst/>
            </a:prstGeom>
            <a:ln>
              <a:headEnd type="none" w="med" len="med"/>
              <a:tailEnd type="arrow" w="med" len="med"/>
            </a:ln>
          </p:spPr>
          <p:style>
            <a:lnRef idx="1">
              <a:schemeClr val="accent4"/>
            </a:lnRef>
            <a:fillRef idx="0">
              <a:schemeClr val="accent4"/>
            </a:fillRef>
            <a:effectRef idx="0">
              <a:schemeClr val="accent4"/>
            </a:effectRef>
            <a:fontRef idx="minor">
              <a:schemeClr val="tx1"/>
            </a:fontRef>
          </p:style>
        </p:cxnSp>
        <p:cxnSp>
          <p:nvCxnSpPr>
            <p:cNvPr id="131" name="直接连接符 130"/>
            <p:cNvCxnSpPr>
              <a:cxnSpLocks/>
            </p:cNvCxnSpPr>
            <p:nvPr/>
          </p:nvCxnSpPr>
          <p:spPr bwMode="auto">
            <a:xfrm>
              <a:off x="7841555" y="3947476"/>
              <a:ext cx="3630783"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2" name="直接箭头连接符 131"/>
            <p:cNvCxnSpPr/>
            <p:nvPr/>
          </p:nvCxnSpPr>
          <p:spPr bwMode="auto">
            <a:xfrm>
              <a:off x="8221797" y="4821159"/>
              <a:ext cx="0" cy="336228"/>
            </a:xfrm>
            <a:prstGeom prst="straightConnector1">
              <a:avLst/>
            </a:prstGeom>
            <a:ln>
              <a:headEnd type="none" w="med" len="med"/>
              <a:tailEnd type="arrow" w="med" len="med"/>
            </a:ln>
          </p:spPr>
          <p:style>
            <a:lnRef idx="1">
              <a:schemeClr val="accent4"/>
            </a:lnRef>
            <a:fillRef idx="0">
              <a:schemeClr val="accent4"/>
            </a:fillRef>
            <a:effectRef idx="0">
              <a:schemeClr val="accent4"/>
            </a:effectRef>
            <a:fontRef idx="minor">
              <a:schemeClr val="tx1"/>
            </a:fontRef>
          </p:style>
        </p:cxnSp>
        <p:sp>
          <p:nvSpPr>
            <p:cNvPr id="133" name="矩形 132"/>
            <p:cNvSpPr/>
            <p:nvPr/>
          </p:nvSpPr>
          <p:spPr>
            <a:xfrm>
              <a:off x="7386099" y="4101076"/>
              <a:ext cx="1782243" cy="677028"/>
            </a:xfrm>
            <a:prstGeom prst="rect">
              <a:avLst/>
            </a:prstGeom>
          </p:spPr>
          <p:txBody>
            <a:bodyPr wrap="square" lIns="121835" tIns="60920" rIns="121835" bIns="60920">
              <a:spAutoFit/>
            </a:bodyPr>
            <a:lstStyle/>
            <a:p>
              <a:pPr algn="ctr"/>
              <a:r>
                <a:rPr lang="en-US" altLang="zh-CN" sz="1200" b="1" dirty="0">
                  <a:latin typeface="微软雅黑" panose="020B0503020204020204" pitchFamily="34" charset="-122"/>
                  <a:ea typeface="微软雅黑" panose="020B0503020204020204" pitchFamily="34" charset="-122"/>
                </a:rPr>
                <a:t>Conventional architecture</a:t>
              </a:r>
            </a:p>
            <a:p>
              <a:pPr algn="ctr"/>
              <a:r>
                <a:rPr lang="en-US" altLang="zh-CN" sz="1200" b="1" dirty="0">
                  <a:latin typeface="微软雅黑" panose="020B0503020204020204" pitchFamily="34" charset="-122"/>
                  <a:ea typeface="微软雅黑" panose="020B0503020204020204" pitchFamily="34" charset="-122"/>
                </a:rPr>
                <a:t>40%</a:t>
              </a:r>
            </a:p>
          </p:txBody>
        </p:sp>
        <p:cxnSp>
          <p:nvCxnSpPr>
            <p:cNvPr id="134" name="直接箭头连接符 133"/>
            <p:cNvCxnSpPr/>
            <p:nvPr/>
          </p:nvCxnSpPr>
          <p:spPr bwMode="auto">
            <a:xfrm flipV="1">
              <a:off x="8221797" y="3957344"/>
              <a:ext cx="0" cy="224973"/>
            </a:xfrm>
            <a:prstGeom prst="straightConnector1">
              <a:avLst/>
            </a:prstGeom>
            <a:ln>
              <a:headEnd type="none" w="med" len="med"/>
              <a:tailEnd type="arrow" w="med" len="med"/>
            </a:ln>
          </p:spPr>
          <p:style>
            <a:lnRef idx="1">
              <a:schemeClr val="accent4"/>
            </a:lnRef>
            <a:fillRef idx="0">
              <a:schemeClr val="accent4"/>
            </a:fillRef>
            <a:effectRef idx="0">
              <a:schemeClr val="accent4"/>
            </a:effectRef>
            <a:fontRef idx="minor">
              <a:schemeClr val="tx1"/>
            </a:fontRef>
          </p:style>
        </p:cxnSp>
        <p:sp>
          <p:nvSpPr>
            <p:cNvPr id="135" name="矩形 134"/>
            <p:cNvSpPr/>
            <p:nvPr/>
          </p:nvSpPr>
          <p:spPr>
            <a:xfrm>
              <a:off x="2987236" y="3443046"/>
              <a:ext cx="1460110" cy="603176"/>
            </a:xfrm>
            <a:prstGeom prst="rect">
              <a:avLst/>
            </a:prstGeom>
          </p:spPr>
          <p:txBody>
            <a:bodyPr wrap="square" lIns="121835" tIns="60920" rIns="121835" bIns="60920">
              <a:spAutoFit/>
            </a:bodyPr>
            <a:lstStyle/>
            <a:p>
              <a:pPr algn="ctr"/>
              <a:r>
                <a:rPr lang="en-US" altLang="zh-CN" sz="1200" dirty="0" smtClean="0">
                  <a:latin typeface="微软雅黑" panose="020B0503020204020204" pitchFamily="34" charset="-122"/>
                  <a:ea typeface="微软雅黑" panose="020B0503020204020204" pitchFamily="34" charset="-122"/>
                </a:rPr>
                <a:t>Critical transactional applications</a:t>
              </a:r>
              <a:endParaRPr lang="en-US" altLang="zh-CN" sz="1200" dirty="0">
                <a:latin typeface="微软雅黑" panose="020B0503020204020204" pitchFamily="34" charset="-122"/>
                <a:ea typeface="微软雅黑" panose="020B0503020204020204" pitchFamily="34" charset="-122"/>
              </a:endParaRPr>
            </a:p>
          </p:txBody>
        </p:sp>
        <p:sp>
          <p:nvSpPr>
            <p:cNvPr id="136" name="矩形 79"/>
            <p:cNvSpPr/>
            <p:nvPr/>
          </p:nvSpPr>
          <p:spPr>
            <a:xfrm>
              <a:off x="7513576" y="5510011"/>
              <a:ext cx="3654419" cy="307696"/>
            </a:xfrm>
            <a:prstGeom prst="rect">
              <a:avLst/>
            </a:prstGeom>
            <a:noFill/>
          </p:spPr>
          <p:txBody>
            <a:bodyPr wrap="none" lIns="121835" tIns="60920" rIns="121835" bIns="60920" rtlCol="0">
              <a:spAutoFit/>
            </a:bodyPr>
            <a:lstStyle/>
            <a:p>
              <a:r>
                <a:rPr lang="en-US" altLang="zh-CN" sz="1200" i="1" dirty="0" smtClean="0">
                  <a:latin typeface="微软雅黑" panose="020B0503020204020204" pitchFamily="34" charset="-122"/>
                  <a:ea typeface="微软雅黑" panose="020B0503020204020204" pitchFamily="34" charset="-122"/>
                </a:rPr>
                <a:t>Source: IDC, Gartner, AWS Workload Estimates</a:t>
              </a:r>
              <a:endParaRPr lang="en-US" altLang="zh-CN" sz="1200" i="1" dirty="0">
                <a:latin typeface="微软雅黑" panose="020B0503020204020204" pitchFamily="34" charset="-122"/>
                <a:ea typeface="微软雅黑" panose="020B0503020204020204" pitchFamily="34" charset="-122"/>
              </a:endParaRPr>
            </a:p>
          </p:txBody>
        </p:sp>
        <p:cxnSp>
          <p:nvCxnSpPr>
            <p:cNvPr id="137" name="直接连接符 136"/>
            <p:cNvCxnSpPr/>
            <p:nvPr/>
          </p:nvCxnSpPr>
          <p:spPr bwMode="auto">
            <a:xfrm flipV="1">
              <a:off x="4228330" y="3725747"/>
              <a:ext cx="433085" cy="6607"/>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38" name="矩形 137"/>
            <p:cNvSpPr/>
            <p:nvPr/>
          </p:nvSpPr>
          <p:spPr>
            <a:xfrm>
              <a:off x="3680789" y="4053119"/>
              <a:ext cx="1152128" cy="492362"/>
            </a:xfrm>
            <a:prstGeom prst="rect">
              <a:avLst/>
            </a:prstGeom>
          </p:spPr>
          <p:txBody>
            <a:bodyPr wrap="square" lIns="121835" tIns="60920" rIns="121835" bIns="60920">
              <a:spAutoFit/>
            </a:bodyPr>
            <a:lstStyle/>
            <a:p>
              <a:pPr algn="ctr"/>
              <a:r>
                <a:rPr lang="en-US" altLang="zh-CN" sz="1200" dirty="0" smtClean="0">
                  <a:latin typeface="微软雅黑" panose="020B0503020204020204" pitchFamily="34" charset="-122"/>
                  <a:ea typeface="微软雅黑" panose="020B0503020204020204" pitchFamily="34" charset="-122"/>
                </a:rPr>
                <a:t>Core data processing</a:t>
              </a:r>
              <a:endParaRPr lang="en-US" altLang="zh-CN" sz="1200" dirty="0">
                <a:latin typeface="微软雅黑" panose="020B0503020204020204" pitchFamily="34" charset="-122"/>
                <a:ea typeface="微软雅黑" panose="020B0503020204020204" pitchFamily="34" charset="-122"/>
              </a:endParaRPr>
            </a:p>
          </p:txBody>
        </p:sp>
        <p:sp>
          <p:nvSpPr>
            <p:cNvPr id="139" name="矩形 138"/>
            <p:cNvSpPr/>
            <p:nvPr/>
          </p:nvSpPr>
          <p:spPr>
            <a:xfrm>
              <a:off x="3753794" y="3090822"/>
              <a:ext cx="1192603" cy="492362"/>
            </a:xfrm>
            <a:prstGeom prst="rect">
              <a:avLst/>
            </a:prstGeom>
          </p:spPr>
          <p:txBody>
            <a:bodyPr wrap="square" lIns="121835" tIns="60920" rIns="121835" bIns="60920">
              <a:spAutoFit/>
            </a:bodyPr>
            <a:lstStyle/>
            <a:p>
              <a:pPr algn="ctr"/>
              <a:r>
                <a:rPr lang="en-US" altLang="zh-CN" sz="1200" dirty="0" smtClean="0">
                  <a:latin typeface="微软雅黑" panose="020B0503020204020204" pitchFamily="34" charset="-122"/>
                  <a:ea typeface="微软雅黑" panose="020B0503020204020204" pitchFamily="34" charset="-122"/>
                </a:rPr>
                <a:t>Access control</a:t>
              </a:r>
              <a:endParaRPr lang="en-US" altLang="zh-CN" sz="1200" dirty="0">
                <a:latin typeface="微软雅黑" panose="020B0503020204020204" pitchFamily="34" charset="-122"/>
                <a:ea typeface="微软雅黑" panose="020B0503020204020204" pitchFamily="34" charset="-122"/>
              </a:endParaRPr>
            </a:p>
          </p:txBody>
        </p:sp>
        <p:sp>
          <p:nvSpPr>
            <p:cNvPr id="140" name="文本框 30"/>
            <p:cNvSpPr txBox="1"/>
            <p:nvPr/>
          </p:nvSpPr>
          <p:spPr>
            <a:xfrm>
              <a:off x="4429475" y="4046159"/>
              <a:ext cx="2060432" cy="307696"/>
            </a:xfrm>
            <a:prstGeom prst="rect">
              <a:avLst/>
            </a:prstGeom>
            <a:noFill/>
          </p:spPr>
          <p:txBody>
            <a:bodyPr wrap="square" lIns="121835" tIns="60920" rIns="121835" bIns="60920" rtlCol="0">
              <a:spAutoFit/>
            </a:bodyPr>
            <a:lstStyle/>
            <a:p>
              <a:pPr algn="ctr"/>
              <a:r>
                <a:rPr lang="en-US" altLang="zh-CN" sz="1200" dirty="0">
                  <a:latin typeface="微软雅黑" panose="020B0503020204020204" pitchFamily="34" charset="-122"/>
                  <a:ea typeface="微软雅黑" panose="020B0503020204020204" pitchFamily="34" charset="-122"/>
                </a:rPr>
                <a:t>Decrease</a:t>
              </a:r>
            </a:p>
          </p:txBody>
        </p:sp>
        <p:sp>
          <p:nvSpPr>
            <p:cNvPr id="141" name="文本框 31"/>
            <p:cNvSpPr txBox="1"/>
            <p:nvPr/>
          </p:nvSpPr>
          <p:spPr>
            <a:xfrm>
              <a:off x="4429475" y="2406846"/>
              <a:ext cx="2060432" cy="307696"/>
            </a:xfrm>
            <a:prstGeom prst="rect">
              <a:avLst/>
            </a:prstGeom>
            <a:noFill/>
          </p:spPr>
          <p:txBody>
            <a:bodyPr wrap="square" lIns="121835" tIns="60920" rIns="121835" bIns="60920" rtlCol="0">
              <a:spAutoFit/>
            </a:bodyPr>
            <a:lstStyle/>
            <a:p>
              <a:pPr algn="ctr"/>
              <a:r>
                <a:rPr lang="en-US" altLang="zh-CN" sz="1200" dirty="0" smtClean="0">
                  <a:latin typeface="微软雅黑" panose="020B0503020204020204" pitchFamily="34" charset="-122"/>
                  <a:ea typeface="微软雅黑" panose="020B0503020204020204" pitchFamily="34" charset="-122"/>
                </a:rPr>
                <a:t>Increase</a:t>
              </a:r>
              <a:endParaRPr lang="en-US" altLang="zh-CN" sz="1200" dirty="0">
                <a:latin typeface="微软雅黑" panose="020B0503020204020204" pitchFamily="34" charset="-122"/>
                <a:ea typeface="微软雅黑" panose="020B0503020204020204" pitchFamily="34" charset="-122"/>
              </a:endParaRPr>
            </a:p>
          </p:txBody>
        </p:sp>
        <p:sp>
          <p:nvSpPr>
            <p:cNvPr id="142" name="矩形 141"/>
            <p:cNvSpPr/>
            <p:nvPr/>
          </p:nvSpPr>
          <p:spPr>
            <a:xfrm>
              <a:off x="4614666" y="3266866"/>
              <a:ext cx="1690051" cy="307696"/>
            </a:xfrm>
            <a:prstGeom prst="rect">
              <a:avLst/>
            </a:prstGeom>
            <a:noFill/>
          </p:spPr>
          <p:txBody>
            <a:bodyPr wrap="square" lIns="121835" tIns="60920" rIns="121835" bIns="60920" rtlCol="0">
              <a:spAutoFit/>
            </a:bodyPr>
            <a:lstStyle/>
            <a:p>
              <a:pPr algn="ctr"/>
              <a:r>
                <a:rPr lang="en-US" altLang="zh-CN" sz="1200" dirty="0" smtClean="0">
                  <a:latin typeface="微软雅黑" panose="020B0503020204020204" pitchFamily="34" charset="-122"/>
                  <a:ea typeface="微软雅黑" panose="020B0503020204020204" pitchFamily="34" charset="-122"/>
                </a:rPr>
                <a:t>Reconstruction</a:t>
              </a:r>
              <a:endParaRPr lang="en-US" altLang="zh-CN" sz="1200" dirty="0">
                <a:latin typeface="微软雅黑" panose="020B0503020204020204" pitchFamily="34" charset="-122"/>
                <a:ea typeface="微软雅黑" panose="020B0503020204020204" pitchFamily="34" charset="-122"/>
              </a:endParaRPr>
            </a:p>
          </p:txBody>
        </p:sp>
        <p:sp>
          <p:nvSpPr>
            <p:cNvPr id="143" name="矩形 142"/>
            <p:cNvSpPr/>
            <p:nvPr/>
          </p:nvSpPr>
          <p:spPr>
            <a:xfrm>
              <a:off x="4714252" y="4767287"/>
              <a:ext cx="1490879" cy="307696"/>
            </a:xfrm>
            <a:prstGeom prst="rect">
              <a:avLst/>
            </a:prstGeom>
            <a:noFill/>
          </p:spPr>
          <p:txBody>
            <a:bodyPr wrap="square" lIns="121835" tIns="60920" rIns="121835" bIns="60920" rtlCol="0">
              <a:spAutoFit/>
            </a:bodyPr>
            <a:lstStyle/>
            <a:p>
              <a:pPr algn="ctr"/>
              <a:r>
                <a:rPr lang="en-US" altLang="zh-CN" sz="1200" dirty="0" smtClean="0">
                  <a:latin typeface="微软雅黑" panose="020B0503020204020204" pitchFamily="34" charset="-122"/>
                  <a:ea typeface="微软雅黑" panose="020B0503020204020204" pitchFamily="34" charset="-122"/>
                </a:rPr>
                <a:t>Virtualization</a:t>
              </a:r>
              <a:endParaRPr lang="en-US" altLang="zh-CN" sz="1200" dirty="0">
                <a:latin typeface="微软雅黑" panose="020B0503020204020204" pitchFamily="34" charset="-122"/>
                <a:ea typeface="微软雅黑" panose="020B0503020204020204" pitchFamily="34" charset="-122"/>
              </a:endParaRPr>
            </a:p>
          </p:txBody>
        </p:sp>
        <p:cxnSp>
          <p:nvCxnSpPr>
            <p:cNvPr id="144" name="直接连接符 40"/>
            <p:cNvCxnSpPr>
              <a:cxnSpLocks/>
            </p:cNvCxnSpPr>
            <p:nvPr/>
          </p:nvCxnSpPr>
          <p:spPr bwMode="auto">
            <a:xfrm>
              <a:off x="6308240" y="4337760"/>
              <a:ext cx="1465632"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5" name="直接连接符 24"/>
            <p:cNvCxnSpPr/>
            <p:nvPr/>
          </p:nvCxnSpPr>
          <p:spPr bwMode="auto">
            <a:xfrm>
              <a:off x="2367403" y="2978608"/>
              <a:ext cx="784487"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6" name="直接连接符 24"/>
            <p:cNvCxnSpPr/>
            <p:nvPr/>
          </p:nvCxnSpPr>
          <p:spPr bwMode="auto">
            <a:xfrm>
              <a:off x="2376929" y="2460168"/>
              <a:ext cx="784487"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7" name="Straight Arrow Connector 23"/>
            <p:cNvCxnSpPr/>
            <p:nvPr/>
          </p:nvCxnSpPr>
          <p:spPr bwMode="auto">
            <a:xfrm>
              <a:off x="2758793" y="2989473"/>
              <a:ext cx="0" cy="2180199"/>
            </a:xfrm>
            <a:prstGeom prst="straightConnector1">
              <a:avLst/>
            </a:prstGeom>
            <a:ln>
              <a:headEnd type="arrow" w="med" len="med"/>
              <a:tailEnd type="arrow" w="med" len="med"/>
            </a:ln>
          </p:spPr>
          <p:style>
            <a:lnRef idx="1">
              <a:schemeClr val="accent4"/>
            </a:lnRef>
            <a:fillRef idx="0">
              <a:schemeClr val="accent4"/>
            </a:fillRef>
            <a:effectRef idx="0">
              <a:schemeClr val="accent4"/>
            </a:effectRef>
            <a:fontRef idx="minor">
              <a:schemeClr val="tx1"/>
            </a:fontRef>
          </p:style>
        </p:cxnSp>
        <p:sp>
          <p:nvSpPr>
            <p:cNvPr id="148" name="Rectangle 35"/>
            <p:cNvSpPr/>
            <p:nvPr/>
          </p:nvSpPr>
          <p:spPr>
            <a:xfrm>
              <a:off x="1466103" y="4069835"/>
              <a:ext cx="1530175" cy="677028"/>
            </a:xfrm>
            <a:prstGeom prst="rect">
              <a:avLst/>
            </a:prstGeom>
          </p:spPr>
          <p:txBody>
            <a:bodyPr wrap="square" lIns="121835" tIns="60920" rIns="121835" bIns="60920">
              <a:spAutoFit/>
            </a:bodyPr>
            <a:lstStyle/>
            <a:p>
              <a:pPr algn="ctr" fontAlgn="auto">
                <a:spcBef>
                  <a:spcPts val="0"/>
                </a:spcBef>
                <a:spcAft>
                  <a:spcPts val="0"/>
                </a:spcAft>
              </a:pPr>
              <a:r>
                <a:rPr lang="en-US" altLang="zh-CN" sz="1200" b="1" dirty="0" smtClean="0">
                  <a:latin typeface="微软雅黑" panose="020B0503020204020204" pitchFamily="34" charset="-122"/>
                  <a:ea typeface="微软雅黑" panose="020B0503020204020204" pitchFamily="34" charset="-122"/>
                </a:rPr>
                <a:t>Conventional architecture</a:t>
              </a:r>
            </a:p>
            <a:p>
              <a:pPr algn="ctr" fontAlgn="auto">
                <a:spcBef>
                  <a:spcPts val="0"/>
                </a:spcBef>
                <a:spcAft>
                  <a:spcPts val="0"/>
                </a:spcAft>
              </a:pPr>
              <a:r>
                <a:rPr lang="en-US" altLang="zh-CN" sz="1200" b="1" dirty="0" smtClean="0">
                  <a:latin typeface="微软雅黑" panose="020B0503020204020204" pitchFamily="34" charset="-122"/>
                  <a:ea typeface="微软雅黑" panose="020B0503020204020204" pitchFamily="34" charset="-122"/>
                </a:rPr>
                <a:t>80%</a:t>
              </a:r>
              <a:endParaRPr lang="en-US" altLang="zh-CN" sz="1200" dirty="0">
                <a:latin typeface="微软雅黑" panose="020B0503020204020204" pitchFamily="34" charset="-122"/>
                <a:ea typeface="微软雅黑" panose="020B0503020204020204" pitchFamily="34" charset="-122"/>
              </a:endParaRPr>
            </a:p>
          </p:txBody>
        </p:sp>
        <p:sp>
          <p:nvSpPr>
            <p:cNvPr id="149" name="Rectangle 56"/>
            <p:cNvSpPr/>
            <p:nvPr/>
          </p:nvSpPr>
          <p:spPr>
            <a:xfrm>
              <a:off x="1338218" y="2411343"/>
              <a:ext cx="1628771" cy="677028"/>
            </a:xfrm>
            <a:prstGeom prst="rect">
              <a:avLst/>
            </a:prstGeom>
          </p:spPr>
          <p:txBody>
            <a:bodyPr wrap="square" lIns="121835" tIns="60920" rIns="121835" bIns="60920">
              <a:spAutoFit/>
            </a:bodyPr>
            <a:lstStyle/>
            <a:p>
              <a:pPr algn="ctr" fontAlgn="auto">
                <a:spcBef>
                  <a:spcPts val="0"/>
                </a:spcBef>
                <a:spcAft>
                  <a:spcPts val="0"/>
                </a:spcAft>
              </a:pPr>
              <a:r>
                <a:rPr lang="en-US" altLang="zh-CN" sz="1200" b="1" dirty="0" smtClean="0">
                  <a:latin typeface="微软雅黑" panose="020B0503020204020204" pitchFamily="34" charset="-122"/>
                  <a:ea typeface="微软雅黑" panose="020B0503020204020204" pitchFamily="34" charset="-122"/>
                </a:rPr>
                <a:t>Distributed architecture</a:t>
              </a:r>
            </a:p>
            <a:p>
              <a:pPr algn="ctr" fontAlgn="auto">
                <a:spcBef>
                  <a:spcPts val="0"/>
                </a:spcBef>
                <a:spcAft>
                  <a:spcPts val="0"/>
                </a:spcAft>
              </a:pPr>
              <a:r>
                <a:rPr lang="en-US" altLang="zh-CN" sz="1200" b="1" dirty="0" smtClean="0">
                  <a:latin typeface="微软雅黑" panose="020B0503020204020204" pitchFamily="34" charset="-122"/>
                  <a:ea typeface="微软雅黑" panose="020B0503020204020204" pitchFamily="34" charset="-122"/>
                </a:rPr>
                <a:t>20%</a:t>
              </a:r>
              <a:endParaRPr lang="en-US" altLang="zh-CN" sz="1200" dirty="0">
                <a:latin typeface="微软雅黑" panose="020B0503020204020204" pitchFamily="34" charset="-122"/>
                <a:ea typeface="微软雅黑" panose="020B0503020204020204" pitchFamily="34" charset="-122"/>
              </a:endParaRPr>
            </a:p>
          </p:txBody>
        </p:sp>
        <p:sp>
          <p:nvSpPr>
            <p:cNvPr id="150" name="矩形 22"/>
            <p:cNvSpPr/>
            <p:nvPr/>
          </p:nvSpPr>
          <p:spPr>
            <a:xfrm>
              <a:off x="6756241" y="4029206"/>
              <a:ext cx="561841" cy="307696"/>
            </a:xfrm>
            <a:prstGeom prst="rect">
              <a:avLst/>
            </a:prstGeom>
          </p:spPr>
          <p:txBody>
            <a:bodyPr wrap="none" lIns="121835" tIns="60920" rIns="121835" bIns="60920">
              <a:spAutoFit/>
            </a:bodyPr>
            <a:lstStyle/>
            <a:p>
              <a:pPr algn="ctr"/>
              <a:r>
                <a:rPr lang="en-US" altLang="zh-CN" sz="1200" dirty="0" smtClean="0">
                  <a:latin typeface="微软雅黑" panose="020B0503020204020204" pitchFamily="34" charset="-122"/>
                  <a:ea typeface="微软雅黑" panose="020B0503020204020204" pitchFamily="34" charset="-122"/>
                </a:rPr>
                <a:t>10%</a:t>
              </a:r>
              <a:endParaRPr lang="en-US" altLang="zh-CN" sz="1200" dirty="0">
                <a:latin typeface="微软雅黑" panose="020B0503020204020204" pitchFamily="34" charset="-122"/>
                <a:ea typeface="微软雅黑" panose="020B0503020204020204" pitchFamily="34" charset="-122"/>
              </a:endParaRPr>
            </a:p>
          </p:txBody>
        </p:sp>
        <p:sp>
          <p:nvSpPr>
            <p:cNvPr id="151" name="矩形 22"/>
            <p:cNvSpPr/>
            <p:nvPr/>
          </p:nvSpPr>
          <p:spPr>
            <a:xfrm>
              <a:off x="6748011" y="4589885"/>
              <a:ext cx="561841" cy="307696"/>
            </a:xfrm>
            <a:prstGeom prst="rect">
              <a:avLst/>
            </a:prstGeom>
          </p:spPr>
          <p:txBody>
            <a:bodyPr wrap="none" lIns="121835" tIns="60920" rIns="121835" bIns="60920">
              <a:spAutoFit/>
            </a:bodyPr>
            <a:lstStyle/>
            <a:p>
              <a:pPr algn="ctr"/>
              <a:r>
                <a:rPr lang="en-US" altLang="zh-CN" sz="1200" dirty="0" smtClean="0">
                  <a:latin typeface="微软雅黑" panose="020B0503020204020204" pitchFamily="34" charset="-122"/>
                  <a:ea typeface="微软雅黑" panose="020B0503020204020204" pitchFamily="34" charset="-122"/>
                </a:rPr>
                <a:t>30%</a:t>
              </a:r>
              <a:endParaRPr lang="en-US" altLang="zh-CN" sz="1200" dirty="0">
                <a:latin typeface="微软雅黑" panose="020B0503020204020204" pitchFamily="34" charset="-122"/>
                <a:ea typeface="微软雅黑" panose="020B0503020204020204" pitchFamily="34" charset="-122"/>
              </a:endParaRPr>
            </a:p>
          </p:txBody>
        </p:sp>
        <p:cxnSp>
          <p:nvCxnSpPr>
            <p:cNvPr id="152" name="Straight Arrow Connector 81"/>
            <p:cNvCxnSpPr/>
            <p:nvPr/>
          </p:nvCxnSpPr>
          <p:spPr bwMode="auto">
            <a:xfrm>
              <a:off x="2758793" y="2472127"/>
              <a:ext cx="0" cy="481725"/>
            </a:xfrm>
            <a:prstGeom prst="straightConnector1">
              <a:avLst/>
            </a:prstGeom>
            <a:ln>
              <a:headEnd type="arrow" w="med" len="med"/>
              <a:tailEnd type="arrow" w="med" len="med"/>
            </a:ln>
          </p:spPr>
          <p:style>
            <a:lnRef idx="1">
              <a:schemeClr val="accent4"/>
            </a:lnRef>
            <a:fillRef idx="0">
              <a:schemeClr val="accent4"/>
            </a:fillRef>
            <a:effectRef idx="0">
              <a:schemeClr val="accent4"/>
            </a:effectRef>
            <a:fontRef idx="minor">
              <a:schemeClr val="tx1"/>
            </a:fontRef>
          </p:style>
        </p:cxnSp>
        <p:sp>
          <p:nvSpPr>
            <p:cNvPr id="153" name="TextBox 83"/>
            <p:cNvSpPr txBox="1"/>
            <p:nvPr/>
          </p:nvSpPr>
          <p:spPr>
            <a:xfrm>
              <a:off x="8375113" y="2048091"/>
              <a:ext cx="2872602" cy="307696"/>
            </a:xfrm>
            <a:prstGeom prst="rect">
              <a:avLst/>
            </a:prstGeom>
            <a:noFill/>
          </p:spPr>
          <p:txBody>
            <a:bodyPr wrap="none" lIns="121835" tIns="60920" rIns="121835" bIns="60920" rtlCol="0">
              <a:spAutoFit/>
            </a:bodyPr>
            <a:lstStyle/>
            <a:p>
              <a:pPr fontAlgn="auto">
                <a:spcBef>
                  <a:spcPts val="0"/>
                </a:spcBef>
                <a:spcAft>
                  <a:spcPts val="0"/>
                </a:spcAft>
              </a:pPr>
              <a:r>
                <a:rPr lang="en-US" altLang="zh-CN" sz="1200" dirty="0" smtClean="0">
                  <a:latin typeface="微软雅黑" panose="020B0503020204020204" pitchFamily="34" charset="-122"/>
                  <a:ea typeface="微软雅黑" panose="020B0503020204020204" pitchFamily="34" charset="-122"/>
                </a:rPr>
                <a:t>Offline analysis of massive data sets</a:t>
              </a:r>
              <a:endParaRPr lang="en-US" altLang="zh-CN" sz="1200" dirty="0">
                <a:latin typeface="微软雅黑" panose="020B0503020204020204" pitchFamily="34" charset="-122"/>
                <a:ea typeface="微软雅黑" panose="020B0503020204020204" pitchFamily="34" charset="-122"/>
              </a:endParaRPr>
            </a:p>
          </p:txBody>
        </p:sp>
        <p:sp>
          <p:nvSpPr>
            <p:cNvPr id="154" name="TextBox 84"/>
            <p:cNvSpPr txBox="1"/>
            <p:nvPr/>
          </p:nvSpPr>
          <p:spPr>
            <a:xfrm>
              <a:off x="8539131" y="3137241"/>
              <a:ext cx="3262483" cy="492362"/>
            </a:xfrm>
            <a:prstGeom prst="rect">
              <a:avLst/>
            </a:prstGeom>
            <a:noFill/>
          </p:spPr>
          <p:txBody>
            <a:bodyPr wrap="square" lIns="121835" tIns="60920" rIns="121835" bIns="60920" rtlCol="0">
              <a:spAutoFit/>
            </a:bodyPr>
            <a:lstStyle/>
            <a:p>
              <a:pPr fontAlgn="auto">
                <a:spcBef>
                  <a:spcPts val="0"/>
                </a:spcBef>
                <a:spcAft>
                  <a:spcPts val="0"/>
                </a:spcAft>
              </a:pPr>
              <a:r>
                <a:rPr lang="en-US" altLang="zh-CN" sz="1200" dirty="0" smtClean="0">
                  <a:latin typeface="微软雅黑" panose="020B0503020204020204" pitchFamily="34" charset="-122"/>
                  <a:ea typeface="微软雅黑" panose="020B0503020204020204" pitchFamily="34" charset="-122"/>
                </a:rPr>
                <a:t>Services offloaded to x86 servers that feature high flexibility</a:t>
              </a:r>
              <a:endParaRPr lang="en-US" altLang="zh-CN" sz="1200" dirty="0">
                <a:latin typeface="微软雅黑" panose="020B0503020204020204" pitchFamily="34" charset="-122"/>
                <a:ea typeface="微软雅黑" panose="020B0503020204020204" pitchFamily="34" charset="-122"/>
              </a:endParaRPr>
            </a:p>
          </p:txBody>
        </p:sp>
        <p:sp>
          <p:nvSpPr>
            <p:cNvPr id="155" name="TextBox 86"/>
            <p:cNvSpPr txBox="1"/>
            <p:nvPr/>
          </p:nvSpPr>
          <p:spPr>
            <a:xfrm>
              <a:off x="8738173" y="3984477"/>
              <a:ext cx="3022456" cy="492362"/>
            </a:xfrm>
            <a:prstGeom prst="rect">
              <a:avLst/>
            </a:prstGeom>
            <a:noFill/>
          </p:spPr>
          <p:txBody>
            <a:bodyPr wrap="square" lIns="121835" tIns="60920" rIns="121835" bIns="60920" rtlCol="0">
              <a:spAutoFit/>
            </a:bodyPr>
            <a:lstStyle/>
            <a:p>
              <a:pPr fontAlgn="auto">
                <a:spcBef>
                  <a:spcPts val="0"/>
                </a:spcBef>
                <a:spcAft>
                  <a:spcPts val="0"/>
                </a:spcAft>
              </a:pPr>
              <a:r>
                <a:rPr lang="en-US" altLang="zh-CN" sz="1200" dirty="0" smtClean="0">
                  <a:latin typeface="微软雅黑" panose="020B0503020204020204" pitchFamily="34" charset="-122"/>
                  <a:ea typeface="微软雅黑" panose="020B0503020204020204" pitchFamily="34" charset="-122"/>
                </a:rPr>
                <a:t>Services carried on mainframe and midrange computers</a:t>
              </a:r>
              <a:endParaRPr lang="en-US" altLang="zh-CN" sz="1200" dirty="0">
                <a:latin typeface="微软雅黑" panose="020B0503020204020204" pitchFamily="34" charset="-122"/>
                <a:ea typeface="微软雅黑" panose="020B0503020204020204" pitchFamily="34" charset="-122"/>
              </a:endParaRPr>
            </a:p>
          </p:txBody>
        </p:sp>
        <p:sp>
          <p:nvSpPr>
            <p:cNvPr id="156" name="TextBox 87"/>
            <p:cNvSpPr txBox="1"/>
            <p:nvPr/>
          </p:nvSpPr>
          <p:spPr>
            <a:xfrm>
              <a:off x="8539131" y="4740207"/>
              <a:ext cx="2666456" cy="307696"/>
            </a:xfrm>
            <a:prstGeom prst="rect">
              <a:avLst/>
            </a:prstGeom>
            <a:noFill/>
          </p:spPr>
          <p:txBody>
            <a:bodyPr wrap="none" lIns="121835" tIns="60920" rIns="121835" bIns="60920" rtlCol="0">
              <a:spAutoFit/>
            </a:bodyPr>
            <a:lstStyle/>
            <a:p>
              <a:pPr fontAlgn="auto">
                <a:spcBef>
                  <a:spcPts val="0"/>
                </a:spcBef>
                <a:spcAft>
                  <a:spcPts val="0"/>
                </a:spcAft>
              </a:pPr>
              <a:r>
                <a:rPr lang="en-US" altLang="zh-CN" sz="1200" dirty="0" smtClean="0">
                  <a:latin typeface="微软雅黑" panose="020B0503020204020204" pitchFamily="34" charset="-122"/>
                  <a:ea typeface="微软雅黑" panose="020B0503020204020204" pitchFamily="34" charset="-122"/>
                </a:rPr>
                <a:t>Physical servers replaced by VMs</a:t>
              </a:r>
              <a:endParaRPr lang="en-US" altLang="zh-CN" sz="1200" dirty="0">
                <a:latin typeface="微软雅黑" panose="020B0503020204020204" pitchFamily="34" charset="-122"/>
                <a:ea typeface="微软雅黑" panose="020B0503020204020204" pitchFamily="34" charset="-122"/>
              </a:endParaRPr>
            </a:p>
          </p:txBody>
        </p:sp>
        <p:cxnSp>
          <p:nvCxnSpPr>
            <p:cNvPr id="157" name="直接连接符 40"/>
            <p:cNvCxnSpPr>
              <a:cxnSpLocks/>
            </p:cNvCxnSpPr>
            <p:nvPr/>
          </p:nvCxnSpPr>
          <p:spPr bwMode="auto">
            <a:xfrm>
              <a:off x="8668691" y="4589113"/>
              <a:ext cx="2803647"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8" name="直接连接符 40"/>
            <p:cNvCxnSpPr>
              <a:cxnSpLocks/>
            </p:cNvCxnSpPr>
            <p:nvPr/>
          </p:nvCxnSpPr>
          <p:spPr bwMode="auto">
            <a:xfrm>
              <a:off x="8903272" y="2678765"/>
              <a:ext cx="2569061"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pic>
          <p:nvPicPr>
            <p:cNvPr id="159" name="Picture 103"/>
            <p:cNvPicPr>
              <a:picLocks noChangeAspect="1"/>
            </p:cNvPicPr>
            <p:nvPr/>
          </p:nvPicPr>
          <p:blipFill>
            <a:blip r:embed="rId3" cstate="print"/>
            <a:stretch>
              <a:fillRect/>
            </a:stretch>
          </p:blipFill>
          <p:spPr>
            <a:xfrm>
              <a:off x="892840" y="3654516"/>
              <a:ext cx="802972" cy="451555"/>
            </a:xfrm>
            <a:prstGeom prst="rect">
              <a:avLst/>
            </a:prstGeom>
          </p:spPr>
        </p:pic>
        <p:pic>
          <p:nvPicPr>
            <p:cNvPr id="160" name="Picture 104"/>
            <p:cNvPicPr>
              <a:picLocks noChangeAspect="1"/>
            </p:cNvPicPr>
            <p:nvPr/>
          </p:nvPicPr>
          <p:blipFill>
            <a:blip r:embed="rId4" cstate="print"/>
            <a:stretch>
              <a:fillRect/>
            </a:stretch>
          </p:blipFill>
          <p:spPr>
            <a:xfrm>
              <a:off x="858547" y="2525802"/>
              <a:ext cx="807535" cy="389916"/>
            </a:xfrm>
            <a:prstGeom prst="rect">
              <a:avLst/>
            </a:prstGeom>
          </p:spPr>
        </p:pic>
        <p:pic>
          <p:nvPicPr>
            <p:cNvPr id="161" name="Picture 105"/>
            <p:cNvPicPr>
              <a:picLocks noChangeAspect="1"/>
            </p:cNvPicPr>
            <p:nvPr/>
          </p:nvPicPr>
          <p:blipFill>
            <a:blip r:embed="rId5" cstate="print"/>
            <a:stretch>
              <a:fillRect/>
            </a:stretch>
          </p:blipFill>
          <p:spPr>
            <a:xfrm>
              <a:off x="991230" y="4144424"/>
              <a:ext cx="623947" cy="506041"/>
            </a:xfrm>
            <a:prstGeom prst="rect">
              <a:avLst/>
            </a:prstGeom>
          </p:spPr>
        </p:pic>
        <p:sp>
          <p:nvSpPr>
            <p:cNvPr id="57" name="文本框 31"/>
            <p:cNvSpPr txBox="1"/>
            <p:nvPr/>
          </p:nvSpPr>
          <p:spPr>
            <a:xfrm>
              <a:off x="8564839" y="1210986"/>
              <a:ext cx="2060432" cy="307696"/>
            </a:xfrm>
            <a:prstGeom prst="rect">
              <a:avLst/>
            </a:prstGeom>
            <a:noFill/>
          </p:spPr>
          <p:txBody>
            <a:bodyPr wrap="square" lIns="121835" tIns="60920" rIns="121835" bIns="60920" rtlCol="0">
              <a:spAutoFit/>
            </a:bodyPr>
            <a:lstStyle/>
            <a:p>
              <a:pPr algn="ctr"/>
              <a:r>
                <a:rPr lang="en-US" altLang="zh-CN" sz="1200" b="1" dirty="0" smtClean="0">
                  <a:latin typeface="微软雅黑" panose="020B0503020204020204" pitchFamily="34" charset="-122"/>
                  <a:ea typeface="微软雅黑" panose="020B0503020204020204" pitchFamily="34" charset="-122"/>
                </a:rPr>
                <a:t>IT development</a:t>
              </a:r>
              <a:endParaRPr lang="en-US" altLang="zh-CN" sz="1200" b="1" dirty="0">
                <a:latin typeface="微软雅黑" panose="020B0503020204020204" pitchFamily="34" charset="-122"/>
                <a:ea typeface="微软雅黑" panose="020B0503020204020204" pitchFamily="34" charset="-122"/>
              </a:endParaRPr>
            </a:p>
          </p:txBody>
        </p:sp>
        <p:cxnSp>
          <p:nvCxnSpPr>
            <p:cNvPr id="54" name="直接连接符 40"/>
            <p:cNvCxnSpPr/>
            <p:nvPr/>
          </p:nvCxnSpPr>
          <p:spPr bwMode="auto">
            <a:xfrm flipV="1">
              <a:off x="6300449" y="3957348"/>
              <a:ext cx="1473428" cy="3"/>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5" name="直接连接符 40"/>
            <p:cNvCxnSpPr/>
            <p:nvPr/>
          </p:nvCxnSpPr>
          <p:spPr bwMode="auto">
            <a:xfrm flipV="1">
              <a:off x="6308245" y="1604795"/>
              <a:ext cx="1473428" cy="3"/>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8954117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占位符 25">
            <a:extLst>
              <a:ext uri="{FF2B5EF4-FFF2-40B4-BE49-F238E27FC236}">
                <a16:creationId xmlns:a16="http://schemas.microsoft.com/office/drawing/2014/main" xmlns="" id="{51EC3028-1AB1-4BD5-A5EF-167059493CF8}"/>
              </a:ext>
            </a:extLst>
          </p:cNvPr>
          <p:cNvSpPr>
            <a:spLocks noGrp="1"/>
          </p:cNvSpPr>
          <p:nvPr>
            <p:ph type="body" sz="quarter" idx="10"/>
          </p:nvPr>
        </p:nvSpPr>
        <p:spPr>
          <a:xfrm>
            <a:off x="912285" y="1233488"/>
            <a:ext cx="5723775" cy="4680000"/>
          </a:xfrm>
        </p:spPr>
        <p:txBody>
          <a:bodyPr/>
          <a:lstStyle/>
          <a:p>
            <a:r>
              <a:rPr lang="en-US" altLang="zh-CN" sz="1600" dirty="0" smtClean="0"/>
              <a:t>Network services become mature as </a:t>
            </a:r>
            <a:r>
              <a:rPr lang="en-US" altLang="zh-CN" sz="1600" dirty="0" err="1" smtClean="0"/>
              <a:t>IaaS</a:t>
            </a:r>
            <a:r>
              <a:rPr lang="en-US" altLang="zh-CN" sz="1600" dirty="0" smtClean="0"/>
              <a:t> services develop.</a:t>
            </a:r>
          </a:p>
          <a:p>
            <a:r>
              <a:rPr lang="en-US" altLang="zh-CN" sz="1600" dirty="0" smtClean="0"/>
              <a:t>Most private clouds support </a:t>
            </a:r>
            <a:r>
              <a:rPr lang="en-US" altLang="zh-CN" sz="1600" dirty="0" err="1" smtClean="0"/>
              <a:t>OpenStack</a:t>
            </a:r>
            <a:r>
              <a:rPr lang="en-US" altLang="zh-CN" sz="1600" dirty="0" smtClean="0"/>
              <a:t>.</a:t>
            </a:r>
          </a:p>
          <a:p>
            <a:r>
              <a:rPr lang="en-US" altLang="zh-CN" sz="1600" dirty="0" smtClean="0"/>
              <a:t>Developers at different levels require increasingly demanding self-help services.</a:t>
            </a:r>
          </a:p>
          <a:p>
            <a:r>
              <a:rPr lang="en-US" altLang="zh-CN" sz="1600" dirty="0" smtClean="0"/>
              <a:t>Private clouds can easily connect to public clouds for unified management.</a:t>
            </a:r>
          </a:p>
          <a:p>
            <a:r>
              <a:rPr lang="en-US" altLang="zh-CN" sz="1600" dirty="0" smtClean="0"/>
              <a:t>Suppliers can provide higher levels of services.</a:t>
            </a:r>
            <a:endParaRPr lang="en-US" altLang="zh-CN" sz="1600" dirty="0"/>
          </a:p>
        </p:txBody>
      </p:sp>
      <p:sp>
        <p:nvSpPr>
          <p:cNvPr id="2" name="文本占位符 1"/>
          <p:cNvSpPr>
            <a:spLocks noGrp="1"/>
          </p:cNvSpPr>
          <p:nvPr>
            <p:ph type="body" sz="quarter" idx="12"/>
          </p:nvPr>
        </p:nvSpPr>
        <p:spPr>
          <a:xfrm>
            <a:off x="1595500" y="410400"/>
            <a:ext cx="10596500" cy="1024280"/>
          </a:xfrm>
        </p:spPr>
        <p:txBody>
          <a:bodyPr/>
          <a:lstStyle/>
          <a:p>
            <a:r>
              <a:rPr lang="en-US" altLang="zh-CN" sz="3000" dirty="0" smtClean="0"/>
              <a:t>Status Quo and Development Trends of Private Cloud</a:t>
            </a:r>
            <a:endParaRPr lang="zh-CN" altLang="en-US" sz="3000" dirty="0"/>
          </a:p>
        </p:txBody>
      </p:sp>
      <p:pic>
        <p:nvPicPr>
          <p:cNvPr id="4" name="图片 3"/>
          <p:cNvPicPr>
            <a:picLocks noChangeAspect="1"/>
          </p:cNvPicPr>
          <p:nvPr/>
        </p:nvPicPr>
        <p:blipFill>
          <a:blip r:embed="rId3" cstate="print"/>
          <a:stretch>
            <a:fillRect/>
          </a:stretch>
        </p:blipFill>
        <p:spPr>
          <a:xfrm>
            <a:off x="6572524" y="1448780"/>
            <a:ext cx="5055735" cy="2864916"/>
          </a:xfrm>
          <a:prstGeom prst="rect">
            <a:avLst/>
          </a:prstGeom>
        </p:spPr>
      </p:pic>
      <p:grpSp>
        <p:nvGrpSpPr>
          <p:cNvPr id="25" name="组合 24"/>
          <p:cNvGrpSpPr/>
          <p:nvPr/>
        </p:nvGrpSpPr>
        <p:grpSpPr>
          <a:xfrm>
            <a:off x="1271464" y="4635978"/>
            <a:ext cx="9984845" cy="1756232"/>
            <a:chOff x="227013" y="4013848"/>
            <a:chExt cx="11713488" cy="2740366"/>
          </a:xfrm>
        </p:grpSpPr>
        <p:sp>
          <p:nvSpPr>
            <p:cNvPr id="5" name="Freeform 5"/>
            <p:cNvSpPr>
              <a:spLocks noEditPoints="1"/>
            </p:cNvSpPr>
            <p:nvPr/>
          </p:nvSpPr>
          <p:spPr bwMode="auto">
            <a:xfrm>
              <a:off x="227013" y="4669368"/>
              <a:ext cx="11713488" cy="449796"/>
            </a:xfrm>
            <a:custGeom>
              <a:avLst/>
              <a:gdLst>
                <a:gd name="T0" fmla="*/ 7478 w 7506"/>
                <a:gd name="T1" fmla="*/ 72 h 241"/>
                <a:gd name="T2" fmla="*/ 189 w 7506"/>
                <a:gd name="T3" fmla="*/ 72 h 241"/>
                <a:gd name="T4" fmla="*/ 96 w 7506"/>
                <a:gd name="T5" fmla="*/ 0 h 241"/>
                <a:gd name="T6" fmla="*/ 0 w 7506"/>
                <a:gd name="T7" fmla="*/ 96 h 241"/>
                <a:gd name="T8" fmla="*/ 96 w 7506"/>
                <a:gd name="T9" fmla="*/ 192 h 241"/>
                <a:gd name="T10" fmla="*/ 192 w 7506"/>
                <a:gd name="T11" fmla="*/ 97 h 241"/>
                <a:gd name="T12" fmla="*/ 7478 w 7506"/>
                <a:gd name="T13" fmla="*/ 97 h 241"/>
                <a:gd name="T14" fmla="*/ 7506 w 7506"/>
                <a:gd name="T15" fmla="*/ 85 h 241"/>
                <a:gd name="T16" fmla="*/ 7478 w 7506"/>
                <a:gd name="T17" fmla="*/ 72 h 241"/>
                <a:gd name="T18" fmla="*/ 1080 w 7506"/>
                <a:gd name="T19" fmla="*/ 241 h 241"/>
                <a:gd name="T20" fmla="*/ 1107 w 7506"/>
                <a:gd name="T21" fmla="*/ 241 h 241"/>
                <a:gd name="T22" fmla="*/ 1107 w 7506"/>
                <a:gd name="T23" fmla="*/ 97 h 241"/>
                <a:gd name="T24" fmla="*/ 1080 w 7506"/>
                <a:gd name="T25" fmla="*/ 97 h 241"/>
                <a:gd name="T26" fmla="*/ 1080 w 7506"/>
                <a:gd name="T27" fmla="*/ 241 h 241"/>
                <a:gd name="T28" fmla="*/ 3519 w 7506"/>
                <a:gd name="T29" fmla="*/ 241 h 241"/>
                <a:gd name="T30" fmla="*/ 3546 w 7506"/>
                <a:gd name="T31" fmla="*/ 241 h 241"/>
                <a:gd name="T32" fmla="*/ 3546 w 7506"/>
                <a:gd name="T33" fmla="*/ 97 h 241"/>
                <a:gd name="T34" fmla="*/ 3519 w 7506"/>
                <a:gd name="T35" fmla="*/ 97 h 241"/>
                <a:gd name="T36" fmla="*/ 3519 w 7506"/>
                <a:gd name="T37" fmla="*/ 241 h 241"/>
                <a:gd name="T38" fmla="*/ 5849 w 7506"/>
                <a:gd name="T39" fmla="*/ 241 h 241"/>
                <a:gd name="T40" fmla="*/ 5876 w 7506"/>
                <a:gd name="T41" fmla="*/ 241 h 241"/>
                <a:gd name="T42" fmla="*/ 5876 w 7506"/>
                <a:gd name="T43" fmla="*/ 97 h 241"/>
                <a:gd name="T44" fmla="*/ 5849 w 7506"/>
                <a:gd name="T45" fmla="*/ 97 h 241"/>
                <a:gd name="T46" fmla="*/ 5849 w 7506"/>
                <a:gd name="T47"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506" h="241">
                  <a:moveTo>
                    <a:pt x="7478" y="72"/>
                  </a:moveTo>
                  <a:cubicBezTo>
                    <a:pt x="189" y="72"/>
                    <a:pt x="189" y="72"/>
                    <a:pt x="189" y="72"/>
                  </a:cubicBezTo>
                  <a:cubicBezTo>
                    <a:pt x="178" y="31"/>
                    <a:pt x="140" y="0"/>
                    <a:pt x="96" y="0"/>
                  </a:cubicBezTo>
                  <a:cubicBezTo>
                    <a:pt x="43" y="0"/>
                    <a:pt x="0" y="43"/>
                    <a:pt x="0" y="96"/>
                  </a:cubicBezTo>
                  <a:cubicBezTo>
                    <a:pt x="0" y="149"/>
                    <a:pt x="43" y="192"/>
                    <a:pt x="96" y="192"/>
                  </a:cubicBezTo>
                  <a:cubicBezTo>
                    <a:pt x="148" y="192"/>
                    <a:pt x="191" y="150"/>
                    <a:pt x="192" y="97"/>
                  </a:cubicBezTo>
                  <a:cubicBezTo>
                    <a:pt x="7478" y="97"/>
                    <a:pt x="7478" y="97"/>
                    <a:pt x="7478" y="97"/>
                  </a:cubicBezTo>
                  <a:cubicBezTo>
                    <a:pt x="7493" y="97"/>
                    <a:pt x="7506" y="91"/>
                    <a:pt x="7506" y="85"/>
                  </a:cubicBezTo>
                  <a:cubicBezTo>
                    <a:pt x="7506" y="78"/>
                    <a:pt x="7493" y="72"/>
                    <a:pt x="7478" y="72"/>
                  </a:cubicBezTo>
                  <a:close/>
                  <a:moveTo>
                    <a:pt x="1080" y="241"/>
                  </a:moveTo>
                  <a:cubicBezTo>
                    <a:pt x="1107" y="241"/>
                    <a:pt x="1107" y="241"/>
                    <a:pt x="1107" y="241"/>
                  </a:cubicBezTo>
                  <a:cubicBezTo>
                    <a:pt x="1107" y="97"/>
                    <a:pt x="1107" y="97"/>
                    <a:pt x="1107" y="97"/>
                  </a:cubicBezTo>
                  <a:cubicBezTo>
                    <a:pt x="1080" y="97"/>
                    <a:pt x="1080" y="97"/>
                    <a:pt x="1080" y="97"/>
                  </a:cubicBezTo>
                  <a:lnTo>
                    <a:pt x="1080" y="241"/>
                  </a:lnTo>
                  <a:close/>
                  <a:moveTo>
                    <a:pt x="3519" y="241"/>
                  </a:moveTo>
                  <a:cubicBezTo>
                    <a:pt x="3546" y="241"/>
                    <a:pt x="3546" y="241"/>
                    <a:pt x="3546" y="241"/>
                  </a:cubicBezTo>
                  <a:cubicBezTo>
                    <a:pt x="3546" y="97"/>
                    <a:pt x="3546" y="97"/>
                    <a:pt x="3546" y="97"/>
                  </a:cubicBezTo>
                  <a:cubicBezTo>
                    <a:pt x="3519" y="97"/>
                    <a:pt x="3519" y="97"/>
                    <a:pt x="3519" y="97"/>
                  </a:cubicBezTo>
                  <a:lnTo>
                    <a:pt x="3519" y="241"/>
                  </a:lnTo>
                  <a:close/>
                  <a:moveTo>
                    <a:pt x="5849" y="241"/>
                  </a:moveTo>
                  <a:cubicBezTo>
                    <a:pt x="5876" y="241"/>
                    <a:pt x="5876" y="241"/>
                    <a:pt x="5876" y="241"/>
                  </a:cubicBezTo>
                  <a:cubicBezTo>
                    <a:pt x="5876" y="97"/>
                    <a:pt x="5876" y="97"/>
                    <a:pt x="5876" y="97"/>
                  </a:cubicBezTo>
                  <a:cubicBezTo>
                    <a:pt x="5849" y="97"/>
                    <a:pt x="5849" y="97"/>
                    <a:pt x="5849" y="97"/>
                  </a:cubicBezTo>
                  <a:lnTo>
                    <a:pt x="5849" y="241"/>
                  </a:lnTo>
                  <a:close/>
                </a:path>
              </a:pathLst>
            </a:custGeom>
            <a:solidFill>
              <a:schemeClr val="bg1">
                <a:lumMod val="65000"/>
              </a:schemeClr>
            </a:solidFill>
            <a:ln>
              <a:noFill/>
            </a:ln>
          </p:spPr>
          <p:txBody>
            <a:bodyPr vert="horz" wrap="square" lIns="91416" tIns="45708" rIns="91416" bIns="45708" numCol="1" anchor="t" anchorCtr="0" compatLnSpc="1">
              <a:prstTxWarp prst="textNoShape">
                <a:avLst/>
              </a:prstTxWarp>
            </a:bodyPr>
            <a:lstStyle/>
            <a:p>
              <a:endParaRPr lang="en-US" altLang="zh-CN" sz="1600" dirty="0">
                <a:latin typeface="微软雅黑" panose="020B0503020204020204" pitchFamily="34" charset="-122"/>
                <a:ea typeface="微软雅黑" panose="020B0503020204020204" pitchFamily="34" charset="-122"/>
              </a:endParaRPr>
            </a:p>
          </p:txBody>
        </p:sp>
        <p:sp>
          <p:nvSpPr>
            <p:cNvPr id="6" name="文本框 5"/>
            <p:cNvSpPr txBox="1"/>
            <p:nvPr/>
          </p:nvSpPr>
          <p:spPr>
            <a:xfrm>
              <a:off x="857530" y="4077073"/>
              <a:ext cx="2235322" cy="601994"/>
            </a:xfrm>
            <a:prstGeom prst="rect">
              <a:avLst/>
            </a:prstGeom>
            <a:noFill/>
          </p:spPr>
          <p:txBody>
            <a:bodyPr wrap="square" rtlCol="0">
              <a:spAutoFit/>
            </a:bodyPr>
            <a:lstStyle/>
            <a:p>
              <a:pPr algn="ctr"/>
              <a:r>
                <a:rPr lang="en-US" altLang="zh-CN" sz="2400" b="1" spc="-149" dirty="0">
                  <a:solidFill>
                    <a:srgbClr val="F99E1A"/>
                  </a:solidFill>
                  <a:latin typeface="微软雅黑" panose="020B0503020204020204" pitchFamily="34" charset="-122"/>
                  <a:ea typeface="微软雅黑" panose="020B0503020204020204" pitchFamily="34" charset="-122"/>
                  <a:cs typeface="Arial" panose="020B0604020202020204" pitchFamily="34" charset="0"/>
                </a:rPr>
                <a:t>Cloud 1.0</a:t>
              </a:r>
            </a:p>
          </p:txBody>
        </p:sp>
        <p:sp>
          <p:nvSpPr>
            <p:cNvPr id="7" name="文本框 6"/>
            <p:cNvSpPr txBox="1"/>
            <p:nvPr/>
          </p:nvSpPr>
          <p:spPr>
            <a:xfrm>
              <a:off x="4746487" y="4077073"/>
              <a:ext cx="2235322" cy="601994"/>
            </a:xfrm>
            <a:prstGeom prst="rect">
              <a:avLst/>
            </a:prstGeom>
            <a:noFill/>
          </p:spPr>
          <p:txBody>
            <a:bodyPr wrap="square" rtlCol="0">
              <a:spAutoFit/>
            </a:bodyPr>
            <a:lstStyle/>
            <a:p>
              <a:pPr algn="ctr"/>
              <a:r>
                <a:rPr lang="en-US" altLang="zh-CN" sz="2400" b="1" spc="-149" dirty="0">
                  <a:solidFill>
                    <a:srgbClr val="F99E1A"/>
                  </a:solidFill>
                  <a:latin typeface="微软雅黑" panose="020B0503020204020204" pitchFamily="34" charset="-122"/>
                  <a:ea typeface="微软雅黑" panose="020B0503020204020204" pitchFamily="34" charset="-122"/>
                  <a:cs typeface="Arial" panose="020B0604020202020204" pitchFamily="34" charset="0"/>
                </a:rPr>
                <a:t>Cloud 2.0</a:t>
              </a:r>
            </a:p>
          </p:txBody>
        </p:sp>
        <p:sp>
          <p:nvSpPr>
            <p:cNvPr id="8" name="文本框 7"/>
            <p:cNvSpPr txBox="1"/>
            <p:nvPr/>
          </p:nvSpPr>
          <p:spPr>
            <a:xfrm>
              <a:off x="8453665" y="4077073"/>
              <a:ext cx="2235322" cy="601994"/>
            </a:xfrm>
            <a:prstGeom prst="rect">
              <a:avLst/>
            </a:prstGeom>
            <a:noFill/>
          </p:spPr>
          <p:txBody>
            <a:bodyPr wrap="square" rtlCol="0">
              <a:spAutoFit/>
            </a:bodyPr>
            <a:lstStyle/>
            <a:p>
              <a:pPr algn="ctr"/>
              <a:r>
                <a:rPr lang="en-US" altLang="zh-CN" sz="2400" b="1" spc="-149" dirty="0">
                  <a:solidFill>
                    <a:srgbClr val="F99E1A"/>
                  </a:solidFill>
                  <a:latin typeface="微软雅黑" panose="020B0503020204020204" pitchFamily="34" charset="-122"/>
                  <a:ea typeface="微软雅黑" panose="020B0503020204020204" pitchFamily="34" charset="-122"/>
                  <a:cs typeface="Arial" panose="020B0604020202020204" pitchFamily="34" charset="0"/>
                </a:rPr>
                <a:t>Cloud 3.0</a:t>
              </a:r>
            </a:p>
          </p:txBody>
        </p:sp>
        <p:sp>
          <p:nvSpPr>
            <p:cNvPr id="9" name="右箭头 8"/>
            <p:cNvSpPr/>
            <p:nvPr/>
          </p:nvSpPr>
          <p:spPr>
            <a:xfrm>
              <a:off x="10971014" y="4013848"/>
              <a:ext cx="969486" cy="716097"/>
            </a:xfrm>
            <a:prstGeom prst="rightArrow">
              <a:avLst/>
            </a:prstGeom>
            <a:solidFill>
              <a:schemeClr val="bg1">
                <a:lumMod val="65000"/>
              </a:schemeClr>
            </a:solidFill>
            <a:ln>
              <a:noFill/>
            </a:ln>
          </p:spPr>
          <p:txBody>
            <a:bodyPr vert="horz" wrap="square" lIns="91416" tIns="45708" rIns="91416" bIns="45708" numCol="1" anchor="t" anchorCtr="0" compatLnSpc="1">
              <a:prstTxWarp prst="textNoShape">
                <a:avLst/>
              </a:prstTxWarp>
            </a:bodyPr>
            <a:lstStyle/>
            <a:p>
              <a:endParaRPr lang="en-US" altLang="zh-CN" sz="1600" dirty="0">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99554" y="5058414"/>
              <a:ext cx="883206" cy="780825"/>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2394" y="5063909"/>
              <a:ext cx="877457" cy="766667"/>
            </a:xfrm>
            <a:prstGeom prst="rect">
              <a:avLst/>
            </a:prstGeom>
          </p:spPr>
        </p:pic>
        <p:pic>
          <p:nvPicPr>
            <p:cNvPr id="12" name="图片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05952" y="5158499"/>
              <a:ext cx="1438244" cy="555403"/>
            </a:xfrm>
            <a:prstGeom prst="rect">
              <a:avLst/>
            </a:prstGeom>
          </p:spPr>
        </p:pic>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37643" y="5847703"/>
              <a:ext cx="637494" cy="691803"/>
            </a:xfrm>
            <a:prstGeom prst="rect">
              <a:avLst/>
            </a:prstGeom>
          </p:spPr>
        </p:pic>
        <p:pic>
          <p:nvPicPr>
            <p:cNvPr id="14" name="图片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42096" y="5219761"/>
              <a:ext cx="793216" cy="901253"/>
            </a:xfrm>
            <a:prstGeom prst="rect">
              <a:avLst/>
            </a:prstGeom>
          </p:spPr>
        </p:pic>
        <p:sp>
          <p:nvSpPr>
            <p:cNvPr id="15" name="文本框 14"/>
            <p:cNvSpPr txBox="1"/>
            <p:nvPr/>
          </p:nvSpPr>
          <p:spPr>
            <a:xfrm>
              <a:off x="9797170" y="5791024"/>
              <a:ext cx="1421179" cy="963190"/>
            </a:xfrm>
            <a:prstGeom prst="rect">
              <a:avLst/>
            </a:prstGeom>
            <a:noFill/>
          </p:spPr>
          <p:txBody>
            <a:bodyPr wrap="square" rtlCol="0">
              <a:spAutoFit/>
            </a:bodyPr>
            <a:lstStyle/>
            <a:p>
              <a:r>
                <a:rPr lang="en-US" altLang="zh-CN" sz="1400"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Container</a:t>
              </a:r>
            </a:p>
            <a:p>
              <a:r>
                <a:rPr lang="en-US" altLang="zh-CN" sz="1400"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Cloud Native</a:t>
              </a:r>
            </a:p>
          </p:txBody>
        </p:sp>
        <p:pic>
          <p:nvPicPr>
            <p:cNvPr id="16" name="图片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13971" y="5743190"/>
              <a:ext cx="1403466" cy="422403"/>
            </a:xfrm>
            <a:prstGeom prst="rect">
              <a:avLst/>
            </a:prstGeom>
          </p:spPr>
        </p:pic>
        <p:pic>
          <p:nvPicPr>
            <p:cNvPr id="17" name="图片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718412" y="6022375"/>
              <a:ext cx="1266922" cy="668982"/>
            </a:xfrm>
            <a:prstGeom prst="rect">
              <a:avLst/>
            </a:prstGeom>
          </p:spPr>
        </p:pic>
        <p:pic>
          <p:nvPicPr>
            <p:cNvPr id="18" name="图片 17"/>
            <p:cNvPicPr>
              <a:picLocks noChangeAspect="1"/>
            </p:cNvPicPr>
            <p:nvPr/>
          </p:nvPicPr>
          <p:blipFill rotWithShape="1">
            <a:blip r:embed="rId11" cstate="print">
              <a:extLst>
                <a:ext uri="{28A0092B-C50C-407E-A947-70E740481C1C}">
                  <a14:useLocalDpi xmlns:a14="http://schemas.microsoft.com/office/drawing/2010/main" val="0"/>
                </a:ext>
              </a:extLst>
            </a:blip>
            <a:srcRect l="10254" t="14264" r="6992" b="13850"/>
            <a:stretch/>
          </p:blipFill>
          <p:spPr>
            <a:xfrm>
              <a:off x="399782" y="5416448"/>
              <a:ext cx="1036347" cy="484743"/>
            </a:xfrm>
            <a:prstGeom prst="rect">
              <a:avLst/>
            </a:prstGeom>
          </p:spPr>
        </p:pic>
        <p:pic>
          <p:nvPicPr>
            <p:cNvPr id="19" name="图片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69878" y="5837782"/>
              <a:ext cx="1469721" cy="676440"/>
            </a:xfrm>
            <a:prstGeom prst="rect">
              <a:avLst/>
            </a:prstGeom>
          </p:spPr>
        </p:pic>
        <p:sp>
          <p:nvSpPr>
            <p:cNvPr id="20" name="文本框 19"/>
            <p:cNvSpPr txBox="1"/>
            <p:nvPr/>
          </p:nvSpPr>
          <p:spPr>
            <a:xfrm>
              <a:off x="2184514" y="5691869"/>
              <a:ext cx="1421179" cy="682260"/>
            </a:xfrm>
            <a:prstGeom prst="rect">
              <a:avLst/>
            </a:prstGeom>
            <a:noFill/>
          </p:spPr>
          <p:txBody>
            <a:bodyPr wrap="square" rtlCol="0">
              <a:spAutoFit/>
            </a:bodyPr>
            <a:lstStyle/>
            <a:p>
              <a:r>
                <a:rPr lang="en-US" altLang="zh-CN" sz="1400"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Efficiency</a:t>
              </a:r>
            </a:p>
            <a:p>
              <a:r>
                <a:rPr lang="en-US" altLang="zh-CN" sz="1400"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Cloud Pilot</a:t>
              </a:r>
            </a:p>
          </p:txBody>
        </p:sp>
        <p:sp>
          <p:nvSpPr>
            <p:cNvPr id="21" name="文本框 20"/>
            <p:cNvSpPr txBox="1"/>
            <p:nvPr/>
          </p:nvSpPr>
          <p:spPr>
            <a:xfrm>
              <a:off x="5776012" y="5768988"/>
              <a:ext cx="2159308" cy="682260"/>
            </a:xfrm>
            <a:prstGeom prst="rect">
              <a:avLst/>
            </a:prstGeom>
            <a:noFill/>
          </p:spPr>
          <p:txBody>
            <a:bodyPr wrap="square" rtlCol="0">
              <a:spAutoFit/>
            </a:bodyPr>
            <a:lstStyle/>
            <a:p>
              <a:r>
                <a:rPr lang="en-US" altLang="zh-CN" sz="1400"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Software Defined</a:t>
              </a:r>
            </a:p>
            <a:p>
              <a:r>
                <a:rPr lang="en-US" altLang="zh-CN" sz="1400"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Cloud Resource</a:t>
              </a:r>
            </a:p>
          </p:txBody>
        </p:sp>
        <p:pic>
          <p:nvPicPr>
            <p:cNvPr id="22" name="图片 2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683605" y="5174076"/>
              <a:ext cx="1352338" cy="754946"/>
            </a:xfrm>
            <a:prstGeom prst="rect">
              <a:avLst/>
            </a:prstGeom>
          </p:spPr>
        </p:pic>
      </p:grpSp>
    </p:spTree>
    <p:extLst>
      <p:ext uri="{BB962C8B-B14F-4D97-AF65-F5344CB8AC3E}">
        <p14:creationId xmlns:p14="http://schemas.microsoft.com/office/powerpoint/2010/main" val="211322379"/>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909303" y="1944302"/>
            <a:ext cx="10553355" cy="4437026"/>
            <a:chOff x="909303" y="1248892"/>
            <a:chExt cx="10553355" cy="4437026"/>
          </a:xfrm>
        </p:grpSpPr>
        <p:pic>
          <p:nvPicPr>
            <p:cNvPr id="4" name="Picture 2"/>
            <p:cNvPicPr>
              <a:picLocks noChangeAspect="1" noChangeArrowheads="1"/>
            </p:cNvPicPr>
            <p:nvPr/>
          </p:nvPicPr>
          <p:blipFill>
            <a:blip r:embed="rId3" cstate="print"/>
            <a:srcRect/>
            <a:stretch>
              <a:fillRect/>
            </a:stretch>
          </p:blipFill>
          <p:spPr bwMode="auto">
            <a:xfrm>
              <a:off x="6518110" y="1248892"/>
              <a:ext cx="4944548" cy="3774269"/>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1063131" y="1294025"/>
              <a:ext cx="5224431" cy="3684003"/>
            </a:xfrm>
            <a:prstGeom prst="rect">
              <a:avLst/>
            </a:prstGeom>
            <a:noFill/>
            <a:ln w="9525">
              <a:solidFill>
                <a:schemeClr val="tx1"/>
              </a:solidFill>
              <a:miter lim="800000"/>
              <a:headEnd/>
              <a:tailEnd/>
            </a:ln>
          </p:spPr>
        </p:pic>
        <p:sp>
          <p:nvSpPr>
            <p:cNvPr id="8" name="矩形 7"/>
            <p:cNvSpPr/>
            <p:nvPr/>
          </p:nvSpPr>
          <p:spPr>
            <a:xfrm>
              <a:off x="7419283" y="5101143"/>
              <a:ext cx="3517373" cy="338554"/>
            </a:xfrm>
            <a:prstGeom prst="rect">
              <a:avLst/>
            </a:prstGeom>
          </p:spPr>
          <p:txBody>
            <a:bodyPr wrap="none">
              <a:spAutoFit/>
            </a:bodyPr>
            <a:lstStyle/>
            <a:p>
              <a:r>
                <a:rPr lang="en-US" altLang="zh-CN" sz="1600" dirty="0" smtClean="0">
                  <a:latin typeface="微软雅黑" panose="020B0503020204020204" pitchFamily="34" charset="-122"/>
                  <a:ea typeface="微软雅黑" panose="020B0503020204020204" pitchFamily="34" charset="-122"/>
                </a:rPr>
                <a:t>Maturity model of IBM's cloud DC</a:t>
              </a:r>
              <a:endParaRPr lang="en-US" altLang="zh-CN" sz="1600" dirty="0">
                <a:latin typeface="微软雅黑" panose="020B0503020204020204" pitchFamily="34" charset="-122"/>
                <a:ea typeface="微软雅黑" panose="020B0503020204020204" pitchFamily="34" charset="-122"/>
              </a:endParaRPr>
            </a:p>
          </p:txBody>
        </p:sp>
        <p:sp>
          <p:nvSpPr>
            <p:cNvPr id="9" name="矩形 8"/>
            <p:cNvSpPr/>
            <p:nvPr/>
          </p:nvSpPr>
          <p:spPr>
            <a:xfrm>
              <a:off x="909303" y="5101143"/>
              <a:ext cx="5424603" cy="584775"/>
            </a:xfrm>
            <a:prstGeom prst="rect">
              <a:avLst/>
            </a:prstGeom>
          </p:spPr>
          <p:txBody>
            <a:bodyPr wrap="square">
              <a:spAutoFit/>
            </a:bodyPr>
            <a:lstStyle/>
            <a:p>
              <a:pPr algn="ctr"/>
              <a:r>
                <a:rPr lang="en-US" altLang="zh-CN" sz="1600" dirty="0" smtClean="0">
                  <a:latin typeface="微软雅黑" panose="020B0503020204020204" pitchFamily="34" charset="-122"/>
                  <a:ea typeface="微软雅黑" panose="020B0503020204020204" pitchFamily="34" charset="-122"/>
                </a:rPr>
                <a:t>Gartner holds that the path from virtualization to private cloud is gray, not absolutes.</a:t>
              </a:r>
              <a:endParaRPr lang="en-US" altLang="zh-CN" sz="1600" dirty="0">
                <a:latin typeface="微软雅黑" panose="020B0503020204020204" pitchFamily="34" charset="-122"/>
                <a:ea typeface="微软雅黑" panose="020B0503020204020204" pitchFamily="34" charset="-122"/>
              </a:endParaRPr>
            </a:p>
          </p:txBody>
        </p:sp>
      </p:grpSp>
      <p:sp>
        <p:nvSpPr>
          <p:cNvPr id="12" name="副标题 11"/>
          <p:cNvSpPr>
            <a:spLocks noGrp="1"/>
          </p:cNvSpPr>
          <p:nvPr>
            <p:ph type="body" sz="quarter" idx="10"/>
          </p:nvPr>
        </p:nvSpPr>
        <p:spPr/>
        <p:txBody>
          <a:bodyPr/>
          <a:lstStyle/>
          <a:p>
            <a:r>
              <a:rPr lang="en-US" altLang="zh-CN" sz="1600" dirty="0" smtClean="0"/>
              <a:t>NIST believes that private cloud has five key characteristics: on-demand self-service, ubiquitous network access, location independent resource pooling, rapid elasticity, and pay per use.</a:t>
            </a:r>
            <a:endParaRPr lang="en-US" altLang="zh-CN" sz="1600" dirty="0"/>
          </a:p>
        </p:txBody>
      </p:sp>
      <p:sp>
        <p:nvSpPr>
          <p:cNvPr id="2" name="文本占位符 1"/>
          <p:cNvSpPr>
            <a:spLocks noGrp="1"/>
          </p:cNvSpPr>
          <p:nvPr>
            <p:ph type="body" sz="quarter" idx="12"/>
          </p:nvPr>
        </p:nvSpPr>
        <p:spPr>
          <a:xfrm>
            <a:off x="1595500" y="410400"/>
            <a:ext cx="9831600" cy="1024280"/>
          </a:xfrm>
        </p:spPr>
        <p:txBody>
          <a:bodyPr/>
          <a:lstStyle/>
          <a:p>
            <a:r>
              <a:rPr lang="en-US" altLang="zh-CN" sz="3000" dirty="0" smtClean="0"/>
              <a:t>Most Enterprises Are Evolving from Virtualization to Private Cloud</a:t>
            </a:r>
            <a:endParaRPr lang="zh-CN" altLang="en-US" sz="3000" dirty="0"/>
          </a:p>
        </p:txBody>
      </p:sp>
    </p:spTree>
    <p:extLst>
      <p:ext uri="{BB962C8B-B14F-4D97-AF65-F5344CB8AC3E}">
        <p14:creationId xmlns:p14="http://schemas.microsoft.com/office/powerpoint/2010/main" val="30113547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5"/>
          <p:cNvSpPr>
            <a:spLocks noGrp="1"/>
          </p:cNvSpPr>
          <p:nvPr>
            <p:ph type="body" sz="quarter" idx="12"/>
          </p:nvPr>
        </p:nvSpPr>
        <p:spPr>
          <a:xfrm>
            <a:off x="1595500" y="410400"/>
            <a:ext cx="11737304" cy="547226"/>
          </a:xfrm>
        </p:spPr>
        <p:txBody>
          <a:bodyPr/>
          <a:lstStyle/>
          <a:p>
            <a:r>
              <a:rPr lang="en-US" altLang="zh-CN" sz="2900" dirty="0" smtClean="0"/>
              <a:t>Problems Faced by Enterprises During IT Transformation</a:t>
            </a:r>
            <a:endParaRPr lang="zh-CN" altLang="en-US" sz="2900" dirty="0"/>
          </a:p>
        </p:txBody>
      </p:sp>
      <p:sp>
        <p:nvSpPr>
          <p:cNvPr id="3" name="矩形 2"/>
          <p:cNvSpPr/>
          <p:nvPr/>
        </p:nvSpPr>
        <p:spPr>
          <a:xfrm>
            <a:off x="1019175" y="5975992"/>
            <a:ext cx="10453687" cy="369332"/>
          </a:xfrm>
          <a:prstGeom prst="rect">
            <a:avLst/>
          </a:prstGeom>
        </p:spPr>
        <p:txBody>
          <a:bodyPr wrap="square">
            <a:spAutoFit/>
          </a:bodyPr>
          <a:lstStyle/>
          <a:p>
            <a:pPr algn="ctr"/>
            <a:r>
              <a:rPr lang="en-US" altLang="zh-CN" sz="1800" b="1" dirty="0" smtClean="0">
                <a:solidFill>
                  <a:srgbClr val="F99E1A"/>
                </a:solidFill>
                <a:latin typeface="微软雅黑" panose="020B0503020204020204" pitchFamily="34" charset="-122"/>
                <a:ea typeface="微软雅黑" panose="020B0503020204020204" pitchFamily="34" charset="-122"/>
                <a:cs typeface="Arial" panose="020B0604020202020204" pitchFamily="34" charset="0"/>
              </a:rPr>
              <a:t>Private cloud deployment = Management software in conventional DCs + Virtualization</a:t>
            </a:r>
            <a:endParaRPr lang="en-US" altLang="zh-CN" sz="1800" b="1" dirty="0">
              <a:solidFill>
                <a:srgbClr val="F99E1A"/>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9" name="组合 8"/>
          <p:cNvGrpSpPr/>
          <p:nvPr/>
        </p:nvGrpSpPr>
        <p:grpSpPr>
          <a:xfrm>
            <a:off x="1019175" y="1196752"/>
            <a:ext cx="10047810" cy="4752528"/>
            <a:chOff x="1451484" y="1233488"/>
            <a:chExt cx="9615501" cy="4597411"/>
          </a:xfrm>
        </p:grpSpPr>
        <p:grpSp>
          <p:nvGrpSpPr>
            <p:cNvPr id="39" name="组合 38"/>
            <p:cNvGrpSpPr/>
            <p:nvPr/>
          </p:nvGrpSpPr>
          <p:grpSpPr>
            <a:xfrm>
              <a:off x="1451484" y="1233488"/>
              <a:ext cx="9615501" cy="4597411"/>
              <a:chOff x="961746" y="1483106"/>
              <a:chExt cx="10573296" cy="4736526"/>
            </a:xfrm>
          </p:grpSpPr>
          <p:pic>
            <p:nvPicPr>
              <p:cNvPr id="40" name="图片 39" descr="形状 3 副本"/>
              <p:cNvPicPr>
                <a:picLocks noChangeAspect="1"/>
              </p:cNvPicPr>
              <p:nvPr/>
            </p:nvPicPr>
            <p:blipFill>
              <a:blip r:embed="rId3" cstate="print"/>
              <a:stretch>
                <a:fillRect/>
              </a:stretch>
            </p:blipFill>
            <p:spPr>
              <a:xfrm>
                <a:off x="961747" y="1531268"/>
                <a:ext cx="4973205" cy="2178634"/>
              </a:xfrm>
              <a:prstGeom prst="rect">
                <a:avLst/>
              </a:prstGeom>
            </p:spPr>
          </p:pic>
          <p:pic>
            <p:nvPicPr>
              <p:cNvPr id="41" name="图片 40" descr="形状 3"/>
              <p:cNvPicPr>
                <a:picLocks noChangeAspect="1"/>
              </p:cNvPicPr>
              <p:nvPr/>
            </p:nvPicPr>
            <p:blipFill>
              <a:blip r:embed="rId4" cstate="print"/>
              <a:stretch>
                <a:fillRect/>
              </a:stretch>
            </p:blipFill>
            <p:spPr>
              <a:xfrm>
                <a:off x="961746" y="4021997"/>
                <a:ext cx="4966855" cy="2184985"/>
              </a:xfrm>
              <a:prstGeom prst="rect">
                <a:avLst/>
              </a:prstGeom>
            </p:spPr>
          </p:pic>
          <p:pic>
            <p:nvPicPr>
              <p:cNvPr id="42" name="图片 41" descr="组 4"/>
              <p:cNvPicPr>
                <a:picLocks noChangeAspect="1"/>
              </p:cNvPicPr>
              <p:nvPr/>
            </p:nvPicPr>
            <p:blipFill>
              <a:blip r:embed="rId5" cstate="print"/>
              <a:stretch>
                <a:fillRect/>
              </a:stretch>
            </p:blipFill>
            <p:spPr>
              <a:xfrm>
                <a:off x="6232124" y="1528410"/>
                <a:ext cx="5144556" cy="2178633"/>
              </a:xfrm>
              <a:prstGeom prst="rect">
                <a:avLst/>
              </a:prstGeom>
            </p:spPr>
          </p:pic>
          <p:pic>
            <p:nvPicPr>
              <p:cNvPr id="43" name="图片 42" descr="组 6"/>
              <p:cNvPicPr>
                <a:picLocks noChangeAspect="1"/>
              </p:cNvPicPr>
              <p:nvPr/>
            </p:nvPicPr>
            <p:blipFill>
              <a:blip r:embed="rId6" cstate="print"/>
              <a:stretch>
                <a:fillRect/>
              </a:stretch>
            </p:blipFill>
            <p:spPr>
              <a:xfrm>
                <a:off x="6206406" y="4040999"/>
                <a:ext cx="5223061" cy="2178633"/>
              </a:xfrm>
              <a:prstGeom prst="rect">
                <a:avLst/>
              </a:prstGeom>
            </p:spPr>
          </p:pic>
          <p:pic>
            <p:nvPicPr>
              <p:cNvPr id="44" name="图片 43" descr="多边形 1 副本"/>
              <p:cNvPicPr>
                <a:picLocks noChangeAspect="1"/>
              </p:cNvPicPr>
              <p:nvPr/>
            </p:nvPicPr>
            <p:blipFill>
              <a:blip r:embed="rId7" cstate="print"/>
              <a:stretch>
                <a:fillRect/>
              </a:stretch>
            </p:blipFill>
            <p:spPr>
              <a:xfrm>
                <a:off x="4940565" y="2636777"/>
                <a:ext cx="2242133" cy="2445328"/>
              </a:xfrm>
              <a:prstGeom prst="rect">
                <a:avLst/>
              </a:prstGeom>
            </p:spPr>
          </p:pic>
          <p:pic>
            <p:nvPicPr>
              <p:cNvPr id="46" name="图片 45" descr="矢量智能对象 副本 9 拷贝"/>
              <p:cNvPicPr>
                <a:picLocks noChangeAspect="1"/>
              </p:cNvPicPr>
              <p:nvPr/>
            </p:nvPicPr>
            <p:blipFill>
              <a:blip r:embed="rId8" cstate="print"/>
              <a:stretch>
                <a:fillRect/>
              </a:stretch>
            </p:blipFill>
            <p:spPr>
              <a:xfrm>
                <a:off x="7210002" y="2491682"/>
                <a:ext cx="596886" cy="813099"/>
              </a:xfrm>
              <a:prstGeom prst="rect">
                <a:avLst/>
              </a:prstGeom>
            </p:spPr>
          </p:pic>
          <p:pic>
            <p:nvPicPr>
              <p:cNvPr id="47" name="图片 46" descr="矢量智能对象 副本 9"/>
              <p:cNvPicPr>
                <a:picLocks noChangeAspect="1"/>
              </p:cNvPicPr>
              <p:nvPr/>
            </p:nvPicPr>
            <p:blipFill>
              <a:blip r:embed="rId9" cstate="print"/>
              <a:stretch>
                <a:fillRect/>
              </a:stretch>
            </p:blipFill>
            <p:spPr>
              <a:xfrm>
                <a:off x="7825937" y="2294202"/>
                <a:ext cx="863898" cy="1181390"/>
              </a:xfrm>
              <a:prstGeom prst="rect">
                <a:avLst/>
              </a:prstGeom>
            </p:spPr>
          </p:pic>
          <p:pic>
            <p:nvPicPr>
              <p:cNvPr id="48" name="图片 47" descr="形状 5"/>
              <p:cNvPicPr>
                <a:picLocks noChangeAspect="1"/>
              </p:cNvPicPr>
              <p:nvPr/>
            </p:nvPicPr>
            <p:blipFill>
              <a:blip r:embed="rId10" cstate="print"/>
              <a:stretch>
                <a:fillRect/>
              </a:stretch>
            </p:blipFill>
            <p:spPr>
              <a:xfrm>
                <a:off x="8689835" y="2497397"/>
                <a:ext cx="698801" cy="978195"/>
              </a:xfrm>
              <a:prstGeom prst="rect">
                <a:avLst/>
              </a:prstGeom>
            </p:spPr>
          </p:pic>
          <p:pic>
            <p:nvPicPr>
              <p:cNvPr id="49" name="图片 48" descr="矢量智能对象 副本 9 拷贝 2"/>
              <p:cNvPicPr>
                <a:picLocks noChangeAspect="1"/>
              </p:cNvPicPr>
              <p:nvPr/>
            </p:nvPicPr>
            <p:blipFill>
              <a:blip r:embed="rId11" cstate="print"/>
              <a:stretch>
                <a:fillRect/>
              </a:stretch>
            </p:blipFill>
            <p:spPr>
              <a:xfrm>
                <a:off x="9320693" y="2653920"/>
                <a:ext cx="488939" cy="660385"/>
              </a:xfrm>
              <a:prstGeom prst="rect">
                <a:avLst/>
              </a:prstGeom>
            </p:spPr>
          </p:pic>
          <p:pic>
            <p:nvPicPr>
              <p:cNvPr id="51" name="图片 50" descr="矢量智能对象 副本 6"/>
              <p:cNvPicPr>
                <a:picLocks noChangeAspect="1"/>
              </p:cNvPicPr>
              <p:nvPr/>
            </p:nvPicPr>
            <p:blipFill>
              <a:blip r:embed="rId12" cstate="print"/>
              <a:stretch>
                <a:fillRect/>
              </a:stretch>
            </p:blipFill>
            <p:spPr>
              <a:xfrm>
                <a:off x="9957266" y="4857321"/>
                <a:ext cx="673085" cy="927396"/>
              </a:xfrm>
              <a:prstGeom prst="rect">
                <a:avLst/>
              </a:prstGeom>
            </p:spPr>
          </p:pic>
          <p:pic>
            <p:nvPicPr>
              <p:cNvPr id="52" name="图片 51" descr="矢量智能对象 副本 7"/>
              <p:cNvPicPr>
                <a:picLocks noChangeAspect="1"/>
              </p:cNvPicPr>
              <p:nvPr/>
            </p:nvPicPr>
            <p:blipFill>
              <a:blip r:embed="rId13" cstate="print"/>
              <a:stretch>
                <a:fillRect/>
              </a:stretch>
            </p:blipFill>
            <p:spPr>
              <a:xfrm>
                <a:off x="7619567" y="4749690"/>
                <a:ext cx="844848" cy="1155991"/>
              </a:xfrm>
              <a:prstGeom prst="rect">
                <a:avLst/>
              </a:prstGeom>
            </p:spPr>
          </p:pic>
          <p:pic>
            <p:nvPicPr>
              <p:cNvPr id="53" name="图片 52" descr="矢量智能对象 副本 8"/>
              <p:cNvPicPr>
                <a:picLocks noChangeAspect="1"/>
              </p:cNvPicPr>
              <p:nvPr/>
            </p:nvPicPr>
            <p:blipFill>
              <a:blip r:embed="rId14" cstate="print"/>
              <a:stretch>
                <a:fillRect/>
              </a:stretch>
            </p:blipFill>
            <p:spPr>
              <a:xfrm>
                <a:off x="6876634" y="4857321"/>
                <a:ext cx="673085" cy="927396"/>
              </a:xfrm>
              <a:prstGeom prst="rect">
                <a:avLst/>
              </a:prstGeom>
            </p:spPr>
          </p:pic>
          <p:pic>
            <p:nvPicPr>
              <p:cNvPr id="55" name="图片 54" descr="矢量智能对象 副本 2"/>
              <p:cNvPicPr>
                <a:picLocks noChangeAspect="1"/>
              </p:cNvPicPr>
              <p:nvPr/>
            </p:nvPicPr>
            <p:blipFill>
              <a:blip r:embed="rId15" cstate="print"/>
              <a:stretch>
                <a:fillRect/>
              </a:stretch>
            </p:blipFill>
            <p:spPr>
              <a:xfrm>
                <a:off x="3806798" y="4711273"/>
                <a:ext cx="794049" cy="1073443"/>
              </a:xfrm>
              <a:prstGeom prst="rect">
                <a:avLst/>
              </a:prstGeom>
            </p:spPr>
          </p:pic>
          <p:pic>
            <p:nvPicPr>
              <p:cNvPr id="56" name="图片 55" descr="矢量智能对象 副本 3"/>
              <p:cNvPicPr>
                <a:picLocks noChangeAspect="1"/>
              </p:cNvPicPr>
              <p:nvPr/>
            </p:nvPicPr>
            <p:blipFill>
              <a:blip r:embed="rId16" cstate="print"/>
              <a:stretch>
                <a:fillRect/>
              </a:stretch>
            </p:blipFill>
            <p:spPr>
              <a:xfrm>
                <a:off x="4600847" y="4821444"/>
                <a:ext cx="679434" cy="921046"/>
              </a:xfrm>
              <a:prstGeom prst="rect">
                <a:avLst/>
              </a:prstGeom>
            </p:spPr>
          </p:pic>
          <p:pic>
            <p:nvPicPr>
              <p:cNvPr id="57" name="图片 56" descr="矢量智能对象 副本 4"/>
              <p:cNvPicPr>
                <a:picLocks noChangeAspect="1"/>
              </p:cNvPicPr>
              <p:nvPr/>
            </p:nvPicPr>
            <p:blipFill>
              <a:blip r:embed="rId15" cstate="print"/>
              <a:stretch>
                <a:fillRect/>
              </a:stretch>
            </p:blipFill>
            <p:spPr>
              <a:xfrm>
                <a:off x="2053604" y="4749690"/>
                <a:ext cx="794049" cy="1073443"/>
              </a:xfrm>
              <a:prstGeom prst="rect">
                <a:avLst/>
              </a:prstGeom>
            </p:spPr>
          </p:pic>
          <p:pic>
            <p:nvPicPr>
              <p:cNvPr id="58" name="图片 57" descr="矢量智能对象 副本 4-1"/>
              <p:cNvPicPr>
                <a:picLocks noChangeAspect="1"/>
              </p:cNvPicPr>
              <p:nvPr/>
            </p:nvPicPr>
            <p:blipFill>
              <a:blip r:embed="rId16" cstate="print"/>
              <a:stretch>
                <a:fillRect/>
              </a:stretch>
            </p:blipFill>
            <p:spPr>
              <a:xfrm>
                <a:off x="1344960" y="4821444"/>
                <a:ext cx="679434" cy="921046"/>
              </a:xfrm>
              <a:prstGeom prst="rect">
                <a:avLst/>
              </a:prstGeom>
            </p:spPr>
          </p:pic>
          <p:pic>
            <p:nvPicPr>
              <p:cNvPr id="59" name="图片 58" descr="矢量智能对象"/>
              <p:cNvPicPr>
                <a:picLocks noChangeAspect="1"/>
              </p:cNvPicPr>
              <p:nvPr/>
            </p:nvPicPr>
            <p:blipFill>
              <a:blip r:embed="rId17" cstate="print"/>
              <a:stretch>
                <a:fillRect/>
              </a:stretch>
            </p:blipFill>
            <p:spPr>
              <a:xfrm>
                <a:off x="2847652" y="4676667"/>
                <a:ext cx="901997" cy="1219489"/>
              </a:xfrm>
              <a:prstGeom prst="rect">
                <a:avLst/>
              </a:prstGeom>
            </p:spPr>
          </p:pic>
          <p:pic>
            <p:nvPicPr>
              <p:cNvPr id="60" name="图片 59" descr="组 10"/>
              <p:cNvPicPr>
                <a:picLocks noChangeAspect="1"/>
              </p:cNvPicPr>
              <p:nvPr/>
            </p:nvPicPr>
            <p:blipFill>
              <a:blip r:embed="rId18" cstate="print"/>
              <a:stretch>
                <a:fillRect/>
              </a:stretch>
            </p:blipFill>
            <p:spPr>
              <a:xfrm>
                <a:off x="3433427" y="5399597"/>
                <a:ext cx="577837" cy="577837"/>
              </a:xfrm>
              <a:prstGeom prst="rect">
                <a:avLst/>
              </a:prstGeom>
            </p:spPr>
          </p:pic>
          <p:pic>
            <p:nvPicPr>
              <p:cNvPr id="61" name="图片 60" descr="dollars37 副本"/>
              <p:cNvPicPr>
                <a:picLocks noChangeAspect="1"/>
              </p:cNvPicPr>
              <p:nvPr/>
            </p:nvPicPr>
            <p:blipFill>
              <a:blip r:embed="rId19" cstate="print"/>
              <a:stretch>
                <a:fillRect/>
              </a:stretch>
            </p:blipFill>
            <p:spPr>
              <a:xfrm>
                <a:off x="3943637" y="2910138"/>
                <a:ext cx="533388" cy="609586"/>
              </a:xfrm>
              <a:prstGeom prst="rect">
                <a:avLst/>
              </a:prstGeom>
            </p:spPr>
          </p:pic>
          <p:pic>
            <p:nvPicPr>
              <p:cNvPr id="62" name="图片 61" descr="dollars37"/>
              <p:cNvPicPr>
                <a:picLocks noChangeAspect="1"/>
              </p:cNvPicPr>
              <p:nvPr/>
            </p:nvPicPr>
            <p:blipFill>
              <a:blip r:embed="rId20" cstate="print"/>
              <a:stretch>
                <a:fillRect/>
              </a:stretch>
            </p:blipFill>
            <p:spPr>
              <a:xfrm>
                <a:off x="3422632" y="2689163"/>
                <a:ext cx="768650" cy="870247"/>
              </a:xfrm>
              <a:prstGeom prst="rect">
                <a:avLst/>
              </a:prstGeom>
            </p:spPr>
          </p:pic>
          <p:pic>
            <p:nvPicPr>
              <p:cNvPr id="63" name="图片 62" descr="矢量智能对象 副本 10 拷贝 2"/>
              <p:cNvPicPr>
                <a:picLocks noChangeAspect="1"/>
              </p:cNvPicPr>
              <p:nvPr/>
            </p:nvPicPr>
            <p:blipFill>
              <a:blip r:embed="rId21" cstate="print"/>
              <a:stretch>
                <a:fillRect/>
              </a:stretch>
            </p:blipFill>
            <p:spPr>
              <a:xfrm>
                <a:off x="4268750" y="2653921"/>
                <a:ext cx="520688" cy="705151"/>
              </a:xfrm>
              <a:prstGeom prst="rect">
                <a:avLst/>
              </a:prstGeom>
            </p:spPr>
          </p:pic>
          <p:pic>
            <p:nvPicPr>
              <p:cNvPr id="64" name="图片 63" descr="矢量智能对象 副本 10 拷贝"/>
              <p:cNvPicPr>
                <a:picLocks noChangeAspect="1"/>
              </p:cNvPicPr>
              <p:nvPr/>
            </p:nvPicPr>
            <p:blipFill>
              <a:blip r:embed="rId22" cstate="print"/>
              <a:stretch>
                <a:fillRect/>
              </a:stretch>
            </p:blipFill>
            <p:spPr>
              <a:xfrm>
                <a:off x="2024394" y="2424057"/>
                <a:ext cx="692134" cy="946445"/>
              </a:xfrm>
              <a:prstGeom prst="rect">
                <a:avLst/>
              </a:prstGeom>
            </p:spPr>
          </p:pic>
          <p:pic>
            <p:nvPicPr>
              <p:cNvPr id="65" name="图片 64" descr="矢量智能对象 副本 10"/>
              <p:cNvPicPr>
                <a:picLocks noChangeAspect="1"/>
              </p:cNvPicPr>
              <p:nvPr/>
            </p:nvPicPr>
            <p:blipFill>
              <a:blip r:embed="rId23" cstate="print"/>
              <a:stretch>
                <a:fillRect/>
              </a:stretch>
            </p:blipFill>
            <p:spPr>
              <a:xfrm>
                <a:off x="2512381" y="2274835"/>
                <a:ext cx="921046" cy="1244889"/>
              </a:xfrm>
              <a:prstGeom prst="rect">
                <a:avLst/>
              </a:prstGeom>
            </p:spPr>
          </p:pic>
          <p:sp>
            <p:nvSpPr>
              <p:cNvPr id="66" name="文本框 65"/>
              <p:cNvSpPr txBox="1"/>
              <p:nvPr/>
            </p:nvSpPr>
            <p:spPr>
              <a:xfrm>
                <a:off x="6995348" y="1582022"/>
                <a:ext cx="3160833" cy="348798"/>
              </a:xfrm>
              <a:prstGeom prst="rect">
                <a:avLst/>
              </a:prstGeom>
              <a:noFill/>
            </p:spPr>
            <p:txBody>
              <a:bodyPr wrap="none" rtlCol="0" anchor="t">
                <a:spAutoFit/>
              </a:bodyPr>
              <a:lstStyle/>
              <a:p>
                <a:pPr algn="l"/>
                <a:r>
                  <a:rPr lang="en-US" altLang="zh-CN" sz="1600" b="1" dirty="0">
                    <a:ln>
                      <a:solidFill>
                        <a:schemeClr val="bg1">
                          <a:alpha val="45000"/>
                        </a:schemeClr>
                      </a:solidFill>
                    </a:ln>
                    <a:latin typeface="微软雅黑" panose="020B0503020204020204" pitchFamily="34" charset="-122"/>
                    <a:ea typeface="微软雅黑" panose="020B0503020204020204" pitchFamily="34" charset="-122"/>
                    <a:cs typeface="Arial" pitchFamily="34" charset="0"/>
                    <a:sym typeface="+mn-ea"/>
                  </a:rPr>
                  <a:t>Non-unified management</a:t>
                </a:r>
              </a:p>
            </p:txBody>
          </p:sp>
          <p:sp>
            <p:nvSpPr>
              <p:cNvPr id="67" name="文本框 66"/>
              <p:cNvSpPr txBox="1"/>
              <p:nvPr/>
            </p:nvSpPr>
            <p:spPr>
              <a:xfrm>
                <a:off x="1810684" y="1483106"/>
                <a:ext cx="3245093" cy="602470"/>
              </a:xfrm>
              <a:prstGeom prst="rect">
                <a:avLst/>
              </a:prstGeom>
              <a:noFill/>
            </p:spPr>
            <p:txBody>
              <a:bodyPr wrap="square" rtlCol="0" anchor="t">
                <a:spAutoFit/>
              </a:bodyPr>
              <a:lstStyle/>
              <a:p>
                <a:pPr algn="ctr"/>
                <a:r>
                  <a:rPr lang="en-US" altLang="zh-CN" sz="1600" b="1" kern="0" dirty="0">
                    <a:ln>
                      <a:solidFill>
                        <a:schemeClr val="bg1">
                          <a:alpha val="45000"/>
                        </a:schemeClr>
                      </a:solidFill>
                    </a:ln>
                    <a:latin typeface="微软雅黑" panose="020B0503020204020204" pitchFamily="34" charset="-122"/>
                    <a:ea typeface="微软雅黑" panose="020B0503020204020204" pitchFamily="34" charset="-122"/>
                    <a:cs typeface="Arial" pitchFamily="34" charset="0"/>
                    <a:sym typeface="+mn-ea"/>
                  </a:rPr>
                  <a:t>Resources unable to quickly adapt to services</a:t>
                </a:r>
              </a:p>
            </p:txBody>
          </p:sp>
          <p:sp>
            <p:nvSpPr>
              <p:cNvPr id="68" name="文本框 67"/>
              <p:cNvSpPr txBox="1"/>
              <p:nvPr/>
            </p:nvSpPr>
            <p:spPr>
              <a:xfrm>
                <a:off x="6995350" y="4014235"/>
                <a:ext cx="4539692" cy="856142"/>
              </a:xfrm>
              <a:prstGeom prst="rect">
                <a:avLst/>
              </a:prstGeom>
              <a:noFill/>
            </p:spPr>
            <p:txBody>
              <a:bodyPr wrap="square" rtlCol="0" anchor="t">
                <a:spAutoFit/>
              </a:bodyPr>
              <a:lstStyle/>
              <a:p>
                <a:pPr algn="ctr"/>
                <a:r>
                  <a:rPr lang="en-US" altLang="zh-CN" sz="1600" b="1" kern="0" dirty="0">
                    <a:ln>
                      <a:solidFill>
                        <a:schemeClr val="bg1">
                          <a:alpha val="45000"/>
                        </a:schemeClr>
                      </a:solidFill>
                    </a:ln>
                    <a:latin typeface="微软雅黑" panose="020B0503020204020204" pitchFamily="34" charset="-122"/>
                    <a:ea typeface="微软雅黑" panose="020B0503020204020204" pitchFamily="34" charset="-122"/>
                    <a:cs typeface="Arial" pitchFamily="34" charset="0"/>
                    <a:sym typeface="+mn-ea"/>
                  </a:rPr>
                  <a:t>Large number of internal management and process customization needs</a:t>
                </a:r>
              </a:p>
            </p:txBody>
          </p:sp>
          <p:sp>
            <p:nvSpPr>
              <p:cNvPr id="69" name="文本框 68"/>
              <p:cNvSpPr txBox="1"/>
              <p:nvPr/>
            </p:nvSpPr>
            <p:spPr>
              <a:xfrm>
                <a:off x="1401936" y="4054919"/>
                <a:ext cx="3455941" cy="602470"/>
              </a:xfrm>
              <a:prstGeom prst="rect">
                <a:avLst/>
              </a:prstGeom>
              <a:noFill/>
            </p:spPr>
            <p:txBody>
              <a:bodyPr wrap="square" rtlCol="0" anchor="t">
                <a:spAutoFit/>
              </a:bodyPr>
              <a:lstStyle/>
              <a:p>
                <a:pPr algn="ctr"/>
                <a:r>
                  <a:rPr lang="en-US" altLang="zh-CN" sz="1600" b="1" kern="0" dirty="0">
                    <a:ln>
                      <a:solidFill>
                        <a:schemeClr val="bg1">
                          <a:alpha val="45000"/>
                        </a:schemeClr>
                      </a:solidFill>
                    </a:ln>
                    <a:latin typeface="微软雅黑" panose="020B0503020204020204" pitchFamily="34" charset="-122"/>
                    <a:ea typeface="微软雅黑" panose="020B0503020204020204" pitchFamily="34" charset="-122"/>
                    <a:cs typeface="Arial" pitchFamily="34" charset="0"/>
                    <a:sym typeface="+mn-ea"/>
                  </a:rPr>
                  <a:t>Virtual chimneys (impossible to share resources)</a:t>
                </a:r>
              </a:p>
            </p:txBody>
          </p:sp>
        </p:grpSp>
        <p:graphicFrame>
          <p:nvGraphicFramePr>
            <p:cNvPr id="2" name="图示 1"/>
            <p:cNvGraphicFramePr/>
            <p:nvPr>
              <p:extLst>
                <p:ext uri="{D42A27DB-BD31-4B8C-83A1-F6EECF244321}">
                  <p14:modId xmlns:p14="http://schemas.microsoft.com/office/powerpoint/2010/main" val="3951054672"/>
                </p:ext>
              </p:extLst>
            </p:nvPr>
          </p:nvGraphicFramePr>
          <p:xfrm>
            <a:off x="5214589" y="2582993"/>
            <a:ext cx="2285191" cy="2107948"/>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pic>
          <p:nvPicPr>
            <p:cNvPr id="35" name="图片 34" descr="矢量智能对象 副本 9">
              <a:extLst>
                <a:ext uri="{FF2B5EF4-FFF2-40B4-BE49-F238E27FC236}">
                  <a16:creationId xmlns:a16="http://schemas.microsoft.com/office/drawing/2014/main" xmlns="" id="{D2CACFC3-F511-444D-9D80-65B838171286}"/>
                </a:ext>
              </a:extLst>
            </p:cNvPr>
            <p:cNvPicPr>
              <a:picLocks noChangeAspect="1"/>
            </p:cNvPicPr>
            <p:nvPr/>
          </p:nvPicPr>
          <p:blipFill>
            <a:blip r:embed="rId9" cstate="print"/>
            <a:stretch>
              <a:fillRect/>
            </a:stretch>
          </p:blipFill>
          <p:spPr>
            <a:xfrm>
              <a:off x="8254437" y="4465710"/>
              <a:ext cx="785641" cy="1146692"/>
            </a:xfrm>
            <a:prstGeom prst="rect">
              <a:avLst/>
            </a:prstGeom>
          </p:spPr>
        </p:pic>
        <p:pic>
          <p:nvPicPr>
            <p:cNvPr id="36" name="图片 35" descr="形状 5">
              <a:extLst>
                <a:ext uri="{FF2B5EF4-FFF2-40B4-BE49-F238E27FC236}">
                  <a16:creationId xmlns:a16="http://schemas.microsoft.com/office/drawing/2014/main" xmlns="" id="{12746BEB-D8E3-4073-BB2D-E85BAB494066}"/>
                </a:ext>
              </a:extLst>
            </p:cNvPr>
            <p:cNvPicPr>
              <a:picLocks noChangeAspect="1"/>
            </p:cNvPicPr>
            <p:nvPr/>
          </p:nvPicPr>
          <p:blipFill>
            <a:blip r:embed="rId10" cstate="print"/>
            <a:stretch>
              <a:fillRect/>
            </a:stretch>
          </p:blipFill>
          <p:spPr>
            <a:xfrm>
              <a:off x="9040072" y="4662937"/>
              <a:ext cx="635499" cy="949465"/>
            </a:xfrm>
            <a:prstGeom prst="rect">
              <a:avLst/>
            </a:prstGeom>
          </p:spPr>
        </p:pic>
      </p:grpSp>
    </p:spTree>
    <p:extLst>
      <p:ext uri="{BB962C8B-B14F-4D97-AF65-F5344CB8AC3E}">
        <p14:creationId xmlns:p14="http://schemas.microsoft.com/office/powerpoint/2010/main" val="16303609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smtClean="0">
                <a:latin typeface="微软雅黑" panose="020B0503020204020204" pitchFamily="34" charset="-122"/>
                <a:ea typeface="微软雅黑" panose="020B0503020204020204" pitchFamily="34" charset="-122"/>
              </a:rPr>
              <a:t>On completion of this course, you will be able to know:</a:t>
            </a:r>
          </a:p>
          <a:p>
            <a:pPr lvl="1"/>
            <a:r>
              <a:rPr lang="en-US" altLang="zh-CN" dirty="0" smtClean="0">
                <a:latin typeface="微软雅黑" panose="020B0503020204020204" pitchFamily="34" charset="-122"/>
                <a:ea typeface="微软雅黑" panose="020B0503020204020204" pitchFamily="34" charset="-122"/>
              </a:rPr>
              <a:t>DC development course</a:t>
            </a:r>
          </a:p>
          <a:p>
            <a:pPr lvl="1"/>
            <a:r>
              <a:rPr lang="en-US" altLang="zh-CN" dirty="0" smtClean="0">
                <a:latin typeface="微软雅黑" panose="020B0503020204020204" pitchFamily="34" charset="-122"/>
                <a:ea typeface="微软雅黑" panose="020B0503020204020204" pitchFamily="34" charset="-122"/>
              </a:rPr>
              <a:t>Basic modules of a DC</a:t>
            </a:r>
          </a:p>
          <a:p>
            <a:pPr lvl="1"/>
            <a:r>
              <a:rPr lang="en-US" altLang="zh-CN" dirty="0" smtClean="0">
                <a:latin typeface="微软雅黑" panose="020B0503020204020204" pitchFamily="34" charset="-122"/>
                <a:ea typeface="微软雅黑" panose="020B0503020204020204" pitchFamily="34" charset="-122"/>
              </a:rPr>
              <a:t>Network structure</a:t>
            </a:r>
          </a:p>
          <a:p>
            <a:pPr lvl="1"/>
            <a:r>
              <a:rPr lang="en-US" altLang="zh-CN" dirty="0" smtClean="0">
                <a:latin typeface="微软雅黑" panose="020B0503020204020204" pitchFamily="34" charset="-122"/>
                <a:ea typeface="微软雅黑" panose="020B0503020204020204" pitchFamily="34" charset="-122"/>
              </a:rPr>
              <a:t>Evolution trends of cloud DCs</a:t>
            </a:r>
          </a:p>
          <a:p>
            <a:endParaRPr lang="en-US" altLang="zh-CN" dirty="0" smtClean="0">
              <a:latin typeface="微软雅黑" panose="020B0503020204020204" pitchFamily="34" charset="-122"/>
              <a:ea typeface="微软雅黑" panose="020B0503020204020204" pitchFamily="34" charset="-122"/>
            </a:endParaRPr>
          </a:p>
          <a:p>
            <a:endParaRPr lang="en-US" altLang="zh-CN"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605643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占位符 14"/>
          <p:cNvSpPr>
            <a:spLocks noGrp="1"/>
          </p:cNvSpPr>
          <p:nvPr>
            <p:ph type="body" sz="quarter" idx="12"/>
          </p:nvPr>
        </p:nvSpPr>
        <p:spPr>
          <a:xfrm>
            <a:off x="1595500" y="410400"/>
            <a:ext cx="9831600" cy="593393"/>
          </a:xfrm>
        </p:spPr>
        <p:txBody>
          <a:bodyPr/>
          <a:lstStyle/>
          <a:p>
            <a:r>
              <a:rPr lang="en-US" altLang="zh-CN" sz="3200" dirty="0">
                <a:latin typeface="微软雅黑" panose="020B0503020204020204" pitchFamily="34" charset="-122"/>
                <a:ea typeface="微软雅黑" panose="020B0503020204020204" pitchFamily="34" charset="-122"/>
              </a:rPr>
              <a:t>Engines Behind Enterprise IT Transformation</a:t>
            </a:r>
            <a:endParaRPr lang="zh-CN" altLang="en-US" sz="3200" dirty="0"/>
          </a:p>
        </p:txBody>
      </p:sp>
      <p:grpSp>
        <p:nvGrpSpPr>
          <p:cNvPr id="16" name="组合 15"/>
          <p:cNvGrpSpPr/>
          <p:nvPr/>
        </p:nvGrpSpPr>
        <p:grpSpPr>
          <a:xfrm>
            <a:off x="1013200" y="1828374"/>
            <a:ext cx="10588556" cy="4409072"/>
            <a:chOff x="1013200" y="1828374"/>
            <a:chExt cx="10588556" cy="4409072"/>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2602" y="2534698"/>
              <a:ext cx="3079103" cy="16441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文本框 7"/>
            <p:cNvSpPr txBox="1"/>
            <p:nvPr/>
          </p:nvSpPr>
          <p:spPr>
            <a:xfrm>
              <a:off x="1013200" y="4852451"/>
              <a:ext cx="3030987" cy="1384995"/>
            </a:xfrm>
            <a:prstGeom prst="rect">
              <a:avLst/>
            </a:prstGeom>
            <a:noFill/>
          </p:spPr>
          <p:txBody>
            <a:bodyPr wrap="square" rtlCol="0">
              <a:spAutoFit/>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136" algn="l" rtl="0" fontAlgn="base">
                <a:spcBef>
                  <a:spcPct val="0"/>
                </a:spcBef>
                <a:spcAft>
                  <a:spcPct val="0"/>
                </a:spcAft>
                <a:defRPr kern="1200">
                  <a:solidFill>
                    <a:schemeClr val="tx1"/>
                  </a:solidFill>
                  <a:latin typeface="Calibri" pitchFamily="34" charset="0"/>
                  <a:ea typeface="宋体" charset="-122"/>
                  <a:cs typeface="+mn-cs"/>
                </a:defRPr>
              </a:lvl2pPr>
              <a:lvl3pPr marL="914270" algn="l" rtl="0" fontAlgn="base">
                <a:spcBef>
                  <a:spcPct val="0"/>
                </a:spcBef>
                <a:spcAft>
                  <a:spcPct val="0"/>
                </a:spcAft>
                <a:defRPr kern="1200">
                  <a:solidFill>
                    <a:schemeClr val="tx1"/>
                  </a:solidFill>
                  <a:latin typeface="Calibri" pitchFamily="34" charset="0"/>
                  <a:ea typeface="宋体" charset="-122"/>
                  <a:cs typeface="+mn-cs"/>
                </a:defRPr>
              </a:lvl3pPr>
              <a:lvl4pPr marL="1371406" algn="l" rtl="0" fontAlgn="base">
                <a:spcBef>
                  <a:spcPct val="0"/>
                </a:spcBef>
                <a:spcAft>
                  <a:spcPct val="0"/>
                </a:spcAft>
                <a:defRPr kern="1200">
                  <a:solidFill>
                    <a:schemeClr val="tx1"/>
                  </a:solidFill>
                  <a:latin typeface="Calibri" pitchFamily="34" charset="0"/>
                  <a:ea typeface="宋体" charset="-122"/>
                  <a:cs typeface="+mn-cs"/>
                </a:defRPr>
              </a:lvl4pPr>
              <a:lvl5pPr marL="1828541" algn="l" rtl="0" fontAlgn="base">
                <a:spcBef>
                  <a:spcPct val="0"/>
                </a:spcBef>
                <a:spcAft>
                  <a:spcPct val="0"/>
                </a:spcAft>
                <a:defRPr kern="1200">
                  <a:solidFill>
                    <a:schemeClr val="tx1"/>
                  </a:solidFill>
                  <a:latin typeface="Calibri" pitchFamily="34" charset="0"/>
                  <a:ea typeface="宋体" charset="-122"/>
                  <a:cs typeface="+mn-cs"/>
                </a:defRPr>
              </a:lvl5pPr>
              <a:lvl6pPr marL="2285676" algn="l" defTabSz="914270" rtl="0" eaLnBrk="1" latinLnBrk="0" hangingPunct="1">
                <a:defRPr kern="1200">
                  <a:solidFill>
                    <a:schemeClr val="tx1"/>
                  </a:solidFill>
                  <a:latin typeface="Calibri" pitchFamily="34" charset="0"/>
                  <a:ea typeface="宋体" charset="-122"/>
                  <a:cs typeface="+mn-cs"/>
                </a:defRPr>
              </a:lvl6pPr>
              <a:lvl7pPr marL="2742811" algn="l" defTabSz="914270" rtl="0" eaLnBrk="1" latinLnBrk="0" hangingPunct="1">
                <a:defRPr kern="1200">
                  <a:solidFill>
                    <a:schemeClr val="tx1"/>
                  </a:solidFill>
                  <a:latin typeface="Calibri" pitchFamily="34" charset="0"/>
                  <a:ea typeface="宋体" charset="-122"/>
                  <a:cs typeface="+mn-cs"/>
                </a:defRPr>
              </a:lvl7pPr>
              <a:lvl8pPr marL="3199947" algn="l" defTabSz="914270" rtl="0" eaLnBrk="1" latinLnBrk="0" hangingPunct="1">
                <a:defRPr kern="1200">
                  <a:solidFill>
                    <a:schemeClr val="tx1"/>
                  </a:solidFill>
                  <a:latin typeface="Calibri" pitchFamily="34" charset="0"/>
                  <a:ea typeface="宋体" charset="-122"/>
                  <a:cs typeface="+mn-cs"/>
                </a:defRPr>
              </a:lvl8pPr>
              <a:lvl9pPr marL="3657081" algn="l" defTabSz="914270" rtl="0" eaLnBrk="1" latinLnBrk="0" hangingPunct="1">
                <a:defRPr kern="1200">
                  <a:solidFill>
                    <a:schemeClr val="tx1"/>
                  </a:solidFill>
                  <a:latin typeface="Calibri" pitchFamily="34" charset="0"/>
                  <a:ea typeface="宋体" charset="-122"/>
                  <a:cs typeface="+mn-cs"/>
                </a:defRPr>
              </a:lvl9pPr>
            </a:lstStyle>
            <a:p>
              <a:pPr algn="ctr"/>
              <a:r>
                <a:rPr lang="en-US" altLang="zh-CN" sz="2100" dirty="0" smtClean="0">
                  <a:latin typeface="+mn-ea"/>
                  <a:ea typeface="+mn-ea"/>
                  <a:cs typeface="Arial" panose="020B0604020202020204" pitchFamily="34" charset="0"/>
                </a:rPr>
                <a:t>Lowered costs and enhanced management efficiency</a:t>
              </a:r>
              <a:endParaRPr lang="en-US" altLang="zh-CN" sz="2100" dirty="0">
                <a:latin typeface="+mn-ea"/>
                <a:ea typeface="+mn-ea"/>
                <a:cs typeface="Arial" panose="020B0604020202020204" pitchFamily="34" charset="0"/>
              </a:endParaRPr>
            </a:p>
          </p:txBody>
        </p:sp>
        <p:sp>
          <p:nvSpPr>
            <p:cNvPr id="8" name="文本框 9"/>
            <p:cNvSpPr txBox="1"/>
            <p:nvPr/>
          </p:nvSpPr>
          <p:spPr>
            <a:xfrm>
              <a:off x="4500895" y="4840694"/>
              <a:ext cx="3254349" cy="1061829"/>
            </a:xfrm>
            <a:prstGeom prst="rect">
              <a:avLst/>
            </a:prstGeom>
            <a:noFill/>
          </p:spPr>
          <p:txBody>
            <a:bodyPr wrap="square" rtlCol="0">
              <a:spAutoFit/>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136" algn="l" rtl="0" fontAlgn="base">
                <a:spcBef>
                  <a:spcPct val="0"/>
                </a:spcBef>
                <a:spcAft>
                  <a:spcPct val="0"/>
                </a:spcAft>
                <a:defRPr kern="1200">
                  <a:solidFill>
                    <a:schemeClr val="tx1"/>
                  </a:solidFill>
                  <a:latin typeface="Calibri" pitchFamily="34" charset="0"/>
                  <a:ea typeface="宋体" charset="-122"/>
                  <a:cs typeface="+mn-cs"/>
                </a:defRPr>
              </a:lvl2pPr>
              <a:lvl3pPr marL="914270" algn="l" rtl="0" fontAlgn="base">
                <a:spcBef>
                  <a:spcPct val="0"/>
                </a:spcBef>
                <a:spcAft>
                  <a:spcPct val="0"/>
                </a:spcAft>
                <a:defRPr kern="1200">
                  <a:solidFill>
                    <a:schemeClr val="tx1"/>
                  </a:solidFill>
                  <a:latin typeface="Calibri" pitchFamily="34" charset="0"/>
                  <a:ea typeface="宋体" charset="-122"/>
                  <a:cs typeface="+mn-cs"/>
                </a:defRPr>
              </a:lvl3pPr>
              <a:lvl4pPr marL="1371406" algn="l" rtl="0" fontAlgn="base">
                <a:spcBef>
                  <a:spcPct val="0"/>
                </a:spcBef>
                <a:spcAft>
                  <a:spcPct val="0"/>
                </a:spcAft>
                <a:defRPr kern="1200">
                  <a:solidFill>
                    <a:schemeClr val="tx1"/>
                  </a:solidFill>
                  <a:latin typeface="Calibri" pitchFamily="34" charset="0"/>
                  <a:ea typeface="宋体" charset="-122"/>
                  <a:cs typeface="+mn-cs"/>
                </a:defRPr>
              </a:lvl4pPr>
              <a:lvl5pPr marL="1828541" algn="l" rtl="0" fontAlgn="base">
                <a:spcBef>
                  <a:spcPct val="0"/>
                </a:spcBef>
                <a:spcAft>
                  <a:spcPct val="0"/>
                </a:spcAft>
                <a:defRPr kern="1200">
                  <a:solidFill>
                    <a:schemeClr val="tx1"/>
                  </a:solidFill>
                  <a:latin typeface="Calibri" pitchFamily="34" charset="0"/>
                  <a:ea typeface="宋体" charset="-122"/>
                  <a:cs typeface="+mn-cs"/>
                </a:defRPr>
              </a:lvl5pPr>
              <a:lvl6pPr marL="2285676" algn="l" defTabSz="914270" rtl="0" eaLnBrk="1" latinLnBrk="0" hangingPunct="1">
                <a:defRPr kern="1200">
                  <a:solidFill>
                    <a:schemeClr val="tx1"/>
                  </a:solidFill>
                  <a:latin typeface="Calibri" pitchFamily="34" charset="0"/>
                  <a:ea typeface="宋体" charset="-122"/>
                  <a:cs typeface="+mn-cs"/>
                </a:defRPr>
              </a:lvl6pPr>
              <a:lvl7pPr marL="2742811" algn="l" defTabSz="914270" rtl="0" eaLnBrk="1" latinLnBrk="0" hangingPunct="1">
                <a:defRPr kern="1200">
                  <a:solidFill>
                    <a:schemeClr val="tx1"/>
                  </a:solidFill>
                  <a:latin typeface="Calibri" pitchFamily="34" charset="0"/>
                  <a:ea typeface="宋体" charset="-122"/>
                  <a:cs typeface="+mn-cs"/>
                </a:defRPr>
              </a:lvl7pPr>
              <a:lvl8pPr marL="3199947" algn="l" defTabSz="914270" rtl="0" eaLnBrk="1" latinLnBrk="0" hangingPunct="1">
                <a:defRPr kern="1200">
                  <a:solidFill>
                    <a:schemeClr val="tx1"/>
                  </a:solidFill>
                  <a:latin typeface="Calibri" pitchFamily="34" charset="0"/>
                  <a:ea typeface="宋体" charset="-122"/>
                  <a:cs typeface="+mn-cs"/>
                </a:defRPr>
              </a:lvl8pPr>
              <a:lvl9pPr marL="3657081" algn="l" defTabSz="914270" rtl="0" eaLnBrk="1" latinLnBrk="0" hangingPunct="1">
                <a:defRPr kern="1200">
                  <a:solidFill>
                    <a:schemeClr val="tx1"/>
                  </a:solidFill>
                  <a:latin typeface="Calibri" pitchFamily="34" charset="0"/>
                  <a:ea typeface="宋体" charset="-122"/>
                  <a:cs typeface="+mn-cs"/>
                </a:defRPr>
              </a:lvl9pPr>
            </a:lstStyle>
            <a:p>
              <a:pPr algn="ctr"/>
              <a:r>
                <a:rPr lang="en-US" altLang="zh-CN" sz="2100" dirty="0" smtClean="0">
                  <a:latin typeface="+mn-ea"/>
                  <a:ea typeface="+mn-ea"/>
                  <a:cs typeface="Arial" panose="020B0604020202020204" pitchFamily="34" charset="0"/>
                </a:rPr>
                <a:t>Flexible resource scheduling and rapid service provisioning</a:t>
              </a:r>
              <a:endParaRPr lang="en-US" altLang="zh-CN" sz="2100" dirty="0">
                <a:latin typeface="+mn-ea"/>
                <a:ea typeface="+mn-ea"/>
                <a:cs typeface="Arial" panose="020B0604020202020204" pitchFamily="34" charset="0"/>
              </a:endParaRPr>
            </a:p>
          </p:txBody>
        </p:sp>
        <p:sp>
          <p:nvSpPr>
            <p:cNvPr id="9" name="文本框 11"/>
            <p:cNvSpPr txBox="1"/>
            <p:nvPr/>
          </p:nvSpPr>
          <p:spPr>
            <a:xfrm>
              <a:off x="8112229" y="4840694"/>
              <a:ext cx="3489527" cy="415498"/>
            </a:xfrm>
            <a:prstGeom prst="rect">
              <a:avLst/>
            </a:prstGeom>
            <a:noFill/>
          </p:spPr>
          <p:txBody>
            <a:bodyPr wrap="square" rtlCol="0">
              <a:spAutoFit/>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136" algn="l" rtl="0" fontAlgn="base">
                <a:spcBef>
                  <a:spcPct val="0"/>
                </a:spcBef>
                <a:spcAft>
                  <a:spcPct val="0"/>
                </a:spcAft>
                <a:defRPr kern="1200">
                  <a:solidFill>
                    <a:schemeClr val="tx1"/>
                  </a:solidFill>
                  <a:latin typeface="Calibri" pitchFamily="34" charset="0"/>
                  <a:ea typeface="宋体" charset="-122"/>
                  <a:cs typeface="+mn-cs"/>
                </a:defRPr>
              </a:lvl2pPr>
              <a:lvl3pPr marL="914270" algn="l" rtl="0" fontAlgn="base">
                <a:spcBef>
                  <a:spcPct val="0"/>
                </a:spcBef>
                <a:spcAft>
                  <a:spcPct val="0"/>
                </a:spcAft>
                <a:defRPr kern="1200">
                  <a:solidFill>
                    <a:schemeClr val="tx1"/>
                  </a:solidFill>
                  <a:latin typeface="Calibri" pitchFamily="34" charset="0"/>
                  <a:ea typeface="宋体" charset="-122"/>
                  <a:cs typeface="+mn-cs"/>
                </a:defRPr>
              </a:lvl3pPr>
              <a:lvl4pPr marL="1371406" algn="l" rtl="0" fontAlgn="base">
                <a:spcBef>
                  <a:spcPct val="0"/>
                </a:spcBef>
                <a:spcAft>
                  <a:spcPct val="0"/>
                </a:spcAft>
                <a:defRPr kern="1200">
                  <a:solidFill>
                    <a:schemeClr val="tx1"/>
                  </a:solidFill>
                  <a:latin typeface="Calibri" pitchFamily="34" charset="0"/>
                  <a:ea typeface="宋体" charset="-122"/>
                  <a:cs typeface="+mn-cs"/>
                </a:defRPr>
              </a:lvl4pPr>
              <a:lvl5pPr marL="1828541" algn="l" rtl="0" fontAlgn="base">
                <a:spcBef>
                  <a:spcPct val="0"/>
                </a:spcBef>
                <a:spcAft>
                  <a:spcPct val="0"/>
                </a:spcAft>
                <a:defRPr kern="1200">
                  <a:solidFill>
                    <a:schemeClr val="tx1"/>
                  </a:solidFill>
                  <a:latin typeface="Calibri" pitchFamily="34" charset="0"/>
                  <a:ea typeface="宋体" charset="-122"/>
                  <a:cs typeface="+mn-cs"/>
                </a:defRPr>
              </a:lvl5pPr>
              <a:lvl6pPr marL="2285676" algn="l" defTabSz="914270" rtl="0" eaLnBrk="1" latinLnBrk="0" hangingPunct="1">
                <a:defRPr kern="1200">
                  <a:solidFill>
                    <a:schemeClr val="tx1"/>
                  </a:solidFill>
                  <a:latin typeface="Calibri" pitchFamily="34" charset="0"/>
                  <a:ea typeface="宋体" charset="-122"/>
                  <a:cs typeface="+mn-cs"/>
                </a:defRPr>
              </a:lvl6pPr>
              <a:lvl7pPr marL="2742811" algn="l" defTabSz="914270" rtl="0" eaLnBrk="1" latinLnBrk="0" hangingPunct="1">
                <a:defRPr kern="1200">
                  <a:solidFill>
                    <a:schemeClr val="tx1"/>
                  </a:solidFill>
                  <a:latin typeface="Calibri" pitchFamily="34" charset="0"/>
                  <a:ea typeface="宋体" charset="-122"/>
                  <a:cs typeface="+mn-cs"/>
                </a:defRPr>
              </a:lvl7pPr>
              <a:lvl8pPr marL="3199947" algn="l" defTabSz="914270" rtl="0" eaLnBrk="1" latinLnBrk="0" hangingPunct="1">
                <a:defRPr kern="1200">
                  <a:solidFill>
                    <a:schemeClr val="tx1"/>
                  </a:solidFill>
                  <a:latin typeface="Calibri" pitchFamily="34" charset="0"/>
                  <a:ea typeface="宋体" charset="-122"/>
                  <a:cs typeface="+mn-cs"/>
                </a:defRPr>
              </a:lvl8pPr>
              <a:lvl9pPr marL="3657081" algn="l" defTabSz="914270" rtl="0" eaLnBrk="1" latinLnBrk="0" hangingPunct="1">
                <a:defRPr kern="1200">
                  <a:solidFill>
                    <a:schemeClr val="tx1"/>
                  </a:solidFill>
                  <a:latin typeface="Calibri" pitchFamily="34" charset="0"/>
                  <a:ea typeface="宋体" charset="-122"/>
                  <a:cs typeface="+mn-cs"/>
                </a:defRPr>
              </a:lvl9pPr>
            </a:lstStyle>
            <a:p>
              <a:pPr algn="ctr"/>
              <a:r>
                <a:rPr lang="en-US" altLang="zh-CN" sz="2100" dirty="0" smtClean="0">
                  <a:latin typeface="+mn-ea"/>
                  <a:ea typeface="+mn-ea"/>
                  <a:cs typeface="Arial" panose="020B0604020202020204" pitchFamily="34" charset="0"/>
                </a:rPr>
                <a:t>Rock-solid DC reliability</a:t>
              </a:r>
              <a:endParaRPr lang="en-US" altLang="zh-CN" sz="2100" dirty="0">
                <a:latin typeface="+mn-ea"/>
                <a:ea typeface="+mn-ea"/>
                <a:cs typeface="Arial" panose="020B0604020202020204" pitchFamily="34" charset="0"/>
              </a:endParaRPr>
            </a:p>
          </p:txBody>
        </p:sp>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rcRect l="6154" t="8827" r="5148" b="5643"/>
            <a:stretch>
              <a:fillRect/>
            </a:stretch>
          </p:blipFill>
          <p:spPr>
            <a:xfrm>
              <a:off x="4696487" y="2516904"/>
              <a:ext cx="3094347" cy="16441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rcRect l="1288" t="4109" r="1194" b="3836"/>
            <a:stretch>
              <a:fillRect/>
            </a:stretch>
          </p:blipFill>
          <p:spPr>
            <a:xfrm>
              <a:off x="1048789" y="2564909"/>
              <a:ext cx="3030987" cy="16441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文本框 11"/>
            <p:cNvSpPr txBox="1"/>
            <p:nvPr/>
          </p:nvSpPr>
          <p:spPr>
            <a:xfrm>
              <a:off x="5148318" y="1838854"/>
              <a:ext cx="1997031" cy="461665"/>
            </a:xfrm>
            <a:prstGeom prst="rect">
              <a:avLst/>
            </a:prstGeom>
            <a:noFill/>
          </p:spPr>
          <p:txBody>
            <a:bodyPr wrap="square" rtlCol="0">
              <a:spAutoFit/>
            </a:bodyPr>
            <a:lstStyle/>
            <a:p>
              <a:pPr algn="ctr"/>
              <a:r>
                <a:rPr lang="en-US" altLang="zh-CN" sz="2400" b="1" dirty="0">
                  <a:solidFill>
                    <a:srgbClr val="F99E1A"/>
                  </a:solidFill>
                  <a:latin typeface="+mn-ea"/>
                  <a:ea typeface="+mn-ea"/>
                  <a:cs typeface="Arial" panose="020B0604020202020204" pitchFamily="34" charset="0"/>
                </a:rPr>
                <a:t>Agile</a:t>
              </a:r>
            </a:p>
          </p:txBody>
        </p:sp>
        <p:sp>
          <p:nvSpPr>
            <p:cNvPr id="13" name="文本框 12"/>
            <p:cNvSpPr txBox="1"/>
            <p:nvPr/>
          </p:nvSpPr>
          <p:spPr>
            <a:xfrm>
              <a:off x="1565773" y="1828374"/>
              <a:ext cx="1997031" cy="461665"/>
            </a:xfrm>
            <a:prstGeom prst="rect">
              <a:avLst/>
            </a:prstGeom>
            <a:noFill/>
          </p:spPr>
          <p:txBody>
            <a:bodyPr wrap="square" rtlCol="0">
              <a:spAutoFit/>
            </a:bodyPr>
            <a:lstStyle/>
            <a:p>
              <a:pPr algn="ctr"/>
              <a:r>
                <a:rPr lang="en-US" altLang="zh-CN" sz="2400" b="1" dirty="0">
                  <a:solidFill>
                    <a:srgbClr val="F99E1A"/>
                  </a:solidFill>
                  <a:latin typeface="+mn-ea"/>
                  <a:ea typeface="+mn-ea"/>
                  <a:cs typeface="Arial" panose="020B0604020202020204" pitchFamily="34" charset="0"/>
                </a:rPr>
                <a:t>Efficient</a:t>
              </a:r>
            </a:p>
          </p:txBody>
        </p:sp>
        <p:sp>
          <p:nvSpPr>
            <p:cNvPr id="14" name="文本框 13"/>
            <p:cNvSpPr txBox="1"/>
            <p:nvPr/>
          </p:nvSpPr>
          <p:spPr>
            <a:xfrm>
              <a:off x="8913637" y="1862210"/>
              <a:ext cx="1997031" cy="461665"/>
            </a:xfrm>
            <a:prstGeom prst="rect">
              <a:avLst/>
            </a:prstGeom>
            <a:noFill/>
          </p:spPr>
          <p:txBody>
            <a:bodyPr wrap="square" rtlCol="0">
              <a:spAutoFit/>
            </a:bodyPr>
            <a:lstStyle/>
            <a:p>
              <a:pPr algn="ctr"/>
              <a:r>
                <a:rPr lang="en-US" altLang="zh-CN" sz="2400" b="1" dirty="0">
                  <a:solidFill>
                    <a:srgbClr val="F99E1A"/>
                  </a:solidFill>
                  <a:latin typeface="+mn-ea"/>
                  <a:ea typeface="+mn-ea"/>
                  <a:cs typeface="Arial" panose="020B0604020202020204" pitchFamily="34" charset="0"/>
                </a:rPr>
                <a:t>Reliable</a:t>
              </a:r>
            </a:p>
          </p:txBody>
        </p:sp>
      </p:grpSp>
    </p:spTree>
    <p:extLst>
      <p:ext uri="{BB962C8B-B14F-4D97-AF65-F5344CB8AC3E}">
        <p14:creationId xmlns:p14="http://schemas.microsoft.com/office/powerpoint/2010/main" val="21938113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0"/>
          </p:nvPr>
        </p:nvSpPr>
        <p:spPr/>
        <p:txBody>
          <a:bodyPr/>
          <a:lstStyle/>
          <a:p>
            <a:r>
              <a:rPr lang="en-US" altLang="zh-CN" dirty="0" smtClean="0">
                <a:solidFill>
                  <a:schemeClr val="bg1">
                    <a:lumMod val="50000"/>
                  </a:schemeClr>
                </a:solidFill>
                <a:latin typeface="微软雅黑" panose="020B0503020204020204" pitchFamily="34" charset="-122"/>
                <a:ea typeface="微软雅黑" panose="020B0503020204020204" pitchFamily="34" charset="-122"/>
              </a:rPr>
              <a:t>DC Development Course</a:t>
            </a:r>
          </a:p>
          <a:p>
            <a:r>
              <a:rPr lang="en-US" altLang="zh-CN" dirty="0" smtClean="0">
                <a:solidFill>
                  <a:schemeClr val="bg1">
                    <a:lumMod val="50000"/>
                  </a:schemeClr>
                </a:solidFill>
                <a:latin typeface="微软雅黑" panose="020B0503020204020204" pitchFamily="34" charset="-122"/>
                <a:ea typeface="微软雅黑" panose="020B0503020204020204" pitchFamily="34" charset="-122"/>
              </a:rPr>
              <a:t>Basic Modules of a DC</a:t>
            </a:r>
          </a:p>
          <a:p>
            <a:r>
              <a:rPr lang="en-US" altLang="zh-CN" b="1" dirty="0" smtClean="0">
                <a:latin typeface="微软雅黑" panose="020B0503020204020204" pitchFamily="34" charset="-122"/>
                <a:ea typeface="微软雅黑" panose="020B0503020204020204" pitchFamily="34" charset="-122"/>
              </a:rPr>
              <a:t>Evolution Trends of Cloud DCs</a:t>
            </a:r>
          </a:p>
          <a:p>
            <a:pPr lvl="1"/>
            <a:r>
              <a:rPr lang="en-US" altLang="zh-CN" dirty="0" smtClean="0">
                <a:solidFill>
                  <a:schemeClr val="bg1">
                    <a:lumMod val="50000"/>
                  </a:schemeClr>
                </a:solidFill>
                <a:latin typeface="微软雅黑" panose="020B0503020204020204" pitchFamily="34" charset="-122"/>
                <a:ea typeface="微软雅黑" panose="020B0503020204020204" pitchFamily="34" charset="-122"/>
              </a:rPr>
              <a:t>Transformation Trends</a:t>
            </a:r>
          </a:p>
          <a:p>
            <a:pPr lvl="1">
              <a:buSzPct val="60000"/>
              <a:buFont typeface="Wingdings" panose="05000000000000000000" pitchFamily="2" charset="2"/>
              <a:buChar char="n"/>
            </a:pPr>
            <a:r>
              <a:rPr lang="en-US" altLang="zh-CN" dirty="0" smtClean="0">
                <a:latin typeface="微软雅黑" panose="020B0503020204020204" pitchFamily="34" charset="-122"/>
                <a:ea typeface="微软雅黑" panose="020B0503020204020204" pitchFamily="34" charset="-122"/>
              </a:rPr>
              <a:t>Huawei Cloud DCs</a:t>
            </a:r>
          </a:p>
          <a:p>
            <a:endParaRPr lang="en-US" altLang="zh-CN"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835690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1163451" y="1232756"/>
            <a:ext cx="9721081" cy="5099722"/>
            <a:chOff x="1852446" y="1197334"/>
            <a:chExt cx="8208697" cy="5279160"/>
          </a:xfrm>
        </p:grpSpPr>
        <p:grpSp>
          <p:nvGrpSpPr>
            <p:cNvPr id="171" name="组合 170"/>
            <p:cNvGrpSpPr/>
            <p:nvPr/>
          </p:nvGrpSpPr>
          <p:grpSpPr>
            <a:xfrm>
              <a:off x="2140612" y="5007568"/>
              <a:ext cx="7920531" cy="1468926"/>
              <a:chOff x="1169464" y="3839220"/>
              <a:chExt cx="6892746" cy="1485119"/>
            </a:xfrm>
          </p:grpSpPr>
          <p:pic>
            <p:nvPicPr>
              <p:cNvPr id="154" name="Picture 11" descr="E:\杨晓谕\图标整理\模板类\载体类（云，城市剖面）\地图1p.png"/>
              <p:cNvPicPr>
                <a:picLocks noChangeAspect="1" noChangeArrowheads="1"/>
              </p:cNvPicPr>
              <p:nvPr/>
            </p:nvPicPr>
            <p:blipFill>
              <a:blip r:embed="rId3" cstate="print">
                <a:duotone>
                  <a:prstClr val="black"/>
                  <a:schemeClr val="accent1">
                    <a:tint val="45000"/>
                    <a:satMod val="400000"/>
                  </a:schemeClr>
                </a:duotone>
                <a:extLst>
                  <a:ext uri="{BEBA8EAE-BF5A-486C-A8C5-ECC9F3942E4B}">
                    <a14:imgProps xmlns:a14="http://schemas.microsoft.com/office/drawing/2010/main">
                      <a14:imgLayer r:embed="rId4">
                        <a14:imgEffect>
                          <a14:brightnessContrast bright="-20000"/>
                        </a14:imgEffect>
                      </a14:imgLayer>
                    </a14:imgProps>
                  </a:ext>
                </a:extLst>
              </a:blip>
              <a:srcRect/>
              <a:stretch>
                <a:fillRect/>
              </a:stretch>
            </p:blipFill>
            <p:spPr bwMode="auto">
              <a:xfrm>
                <a:off x="1169464" y="3839220"/>
                <a:ext cx="6892746" cy="1485119"/>
              </a:xfrm>
              <a:prstGeom prst="rect">
                <a:avLst/>
              </a:prstGeom>
              <a:noFill/>
              <a:ln w="9525">
                <a:noFill/>
                <a:miter lim="800000"/>
                <a:headEnd/>
                <a:tailEnd/>
              </a:ln>
            </p:spPr>
          </p:pic>
          <p:cxnSp>
            <p:nvCxnSpPr>
              <p:cNvPr id="155" name="直接连接符 218"/>
              <p:cNvCxnSpPr>
                <a:stCxn id="158" idx="6"/>
                <a:endCxn id="159" idx="2"/>
              </p:cNvCxnSpPr>
              <p:nvPr/>
            </p:nvCxnSpPr>
            <p:spPr bwMode="auto">
              <a:xfrm>
                <a:off x="2808244" y="4545381"/>
                <a:ext cx="951270" cy="0"/>
              </a:xfrm>
              <a:prstGeom prst="line">
                <a:avLst/>
              </a:prstGeom>
              <a:noFill/>
              <a:ln w="19050">
                <a:solidFill>
                  <a:schemeClr val="tx1">
                    <a:lumMod val="50000"/>
                    <a:lumOff val="50000"/>
                  </a:schemeClr>
                </a:solidFill>
              </a:ln>
              <a:effectLst/>
              <a:extLst/>
            </p:spPr>
          </p:cxnSp>
          <p:cxnSp>
            <p:nvCxnSpPr>
              <p:cNvPr id="156" name="125725352"/>
              <p:cNvCxnSpPr>
                <a:stCxn id="159" idx="6"/>
                <a:endCxn id="160" idx="2"/>
              </p:cNvCxnSpPr>
              <p:nvPr/>
            </p:nvCxnSpPr>
            <p:spPr bwMode="auto">
              <a:xfrm>
                <a:off x="4279744" y="4545381"/>
                <a:ext cx="740186" cy="376888"/>
              </a:xfrm>
              <a:prstGeom prst="line">
                <a:avLst/>
              </a:prstGeom>
              <a:noFill/>
              <a:ln w="19050">
                <a:solidFill>
                  <a:schemeClr val="tx1">
                    <a:lumMod val="50000"/>
                    <a:lumOff val="50000"/>
                  </a:schemeClr>
                </a:solidFill>
              </a:ln>
              <a:effectLst/>
              <a:extLst/>
            </p:spPr>
          </p:cxnSp>
          <p:cxnSp>
            <p:nvCxnSpPr>
              <p:cNvPr id="157" name="990303040"/>
              <p:cNvCxnSpPr>
                <a:stCxn id="160" idx="6"/>
                <a:endCxn id="161" idx="2"/>
              </p:cNvCxnSpPr>
              <p:nvPr/>
            </p:nvCxnSpPr>
            <p:spPr bwMode="auto">
              <a:xfrm flipV="1">
                <a:off x="5540160" y="4487883"/>
                <a:ext cx="578931" cy="434386"/>
              </a:xfrm>
              <a:prstGeom prst="line">
                <a:avLst/>
              </a:prstGeom>
              <a:noFill/>
              <a:ln w="19050">
                <a:solidFill>
                  <a:schemeClr val="tx1">
                    <a:lumMod val="50000"/>
                    <a:lumOff val="50000"/>
                  </a:schemeClr>
                </a:solidFill>
              </a:ln>
              <a:effectLst/>
              <a:extLst/>
            </p:spPr>
          </p:cxnSp>
          <p:sp>
            <p:nvSpPr>
              <p:cNvPr id="158" name="1228425787"/>
              <p:cNvSpPr>
                <a:spLocks noChangeArrowheads="1"/>
              </p:cNvSpPr>
              <p:nvPr/>
            </p:nvSpPr>
            <p:spPr bwMode="auto">
              <a:xfrm>
                <a:off x="2288014" y="4285266"/>
                <a:ext cx="520230" cy="520230"/>
              </a:xfrm>
              <a:prstGeom prst="ellipse">
                <a:avLst/>
              </a:prstGeom>
              <a:solidFill>
                <a:srgbClr val="FFFFFF">
                  <a:alpha val="50195"/>
                </a:srgbClr>
              </a:solidFill>
              <a:ln w="12700">
                <a:solidFill>
                  <a:schemeClr val="tx1">
                    <a:lumMod val="50000"/>
                    <a:lumOff val="50000"/>
                  </a:schemeClr>
                </a:solidFill>
                <a:round/>
                <a:headEnd/>
                <a:tailEnd/>
              </a:ln>
            </p:spPr>
            <p:txBody>
              <a:bodyPr lIns="0" tIns="0" rIns="0" bIns="0"/>
              <a:lstStyle/>
              <a:p>
                <a:pPr algn="ctr" defTabSz="981014">
                  <a:lnSpc>
                    <a:spcPct val="140000"/>
                  </a:lnSpc>
                  <a:buClr>
                    <a:srgbClr val="CC9900"/>
                  </a:buClr>
                  <a:buSzPct val="60000"/>
                </a:pPr>
                <a:endParaRPr lang="en-US" altLang="zh-CN" sz="1400" b="1" dirty="0">
                  <a:latin typeface="微软雅黑" panose="020B0503020204020204" pitchFamily="34" charset="-122"/>
                  <a:ea typeface="微软雅黑" panose="020B0503020204020204" pitchFamily="34" charset="-122"/>
                  <a:cs typeface="Calibri" pitchFamily="34" charset="0"/>
                </a:endParaRPr>
              </a:p>
            </p:txBody>
          </p:sp>
          <p:sp>
            <p:nvSpPr>
              <p:cNvPr id="159" name="817858227"/>
              <p:cNvSpPr>
                <a:spLocks noChangeArrowheads="1"/>
              </p:cNvSpPr>
              <p:nvPr/>
            </p:nvSpPr>
            <p:spPr bwMode="auto">
              <a:xfrm>
                <a:off x="3759514" y="4285266"/>
                <a:ext cx="520230" cy="520230"/>
              </a:xfrm>
              <a:prstGeom prst="ellipse">
                <a:avLst/>
              </a:prstGeom>
              <a:solidFill>
                <a:srgbClr val="FFFFFF">
                  <a:alpha val="50195"/>
                </a:srgbClr>
              </a:solidFill>
              <a:ln w="12700">
                <a:solidFill>
                  <a:srgbClr val="FF9900"/>
                </a:solidFill>
                <a:round/>
                <a:headEnd/>
                <a:tailEnd/>
              </a:ln>
            </p:spPr>
            <p:txBody>
              <a:bodyPr lIns="77997" tIns="38997" rIns="77997" bIns="38997"/>
              <a:lstStyle/>
              <a:p>
                <a:pPr algn="ctr" defTabSz="981014">
                  <a:lnSpc>
                    <a:spcPct val="140000"/>
                  </a:lnSpc>
                  <a:buClr>
                    <a:srgbClr val="CC9900"/>
                  </a:buClr>
                  <a:buSzPct val="60000"/>
                </a:pPr>
                <a:endParaRPr lang="en-US" altLang="zh-CN" sz="2000" b="1" dirty="0">
                  <a:latin typeface="微软雅黑" panose="020B0503020204020204" pitchFamily="34" charset="-122"/>
                  <a:ea typeface="微软雅黑" panose="020B0503020204020204" pitchFamily="34" charset="-122"/>
                  <a:cs typeface="Calibri" pitchFamily="34" charset="0"/>
                </a:endParaRPr>
              </a:p>
            </p:txBody>
          </p:sp>
          <p:sp>
            <p:nvSpPr>
              <p:cNvPr id="160" name="1630185519"/>
              <p:cNvSpPr>
                <a:spLocks noChangeArrowheads="1"/>
              </p:cNvSpPr>
              <p:nvPr/>
            </p:nvSpPr>
            <p:spPr bwMode="auto">
              <a:xfrm>
                <a:off x="5019930" y="4662154"/>
                <a:ext cx="520230" cy="520230"/>
              </a:xfrm>
              <a:prstGeom prst="ellipse">
                <a:avLst/>
              </a:prstGeom>
              <a:solidFill>
                <a:srgbClr val="FFFFFF">
                  <a:alpha val="50195"/>
                </a:srgbClr>
              </a:solidFill>
              <a:ln w="12700">
                <a:solidFill>
                  <a:srgbClr val="0099FF"/>
                </a:solidFill>
                <a:round/>
                <a:headEnd/>
                <a:tailEnd/>
              </a:ln>
            </p:spPr>
            <p:txBody>
              <a:bodyPr lIns="77997" tIns="38997" rIns="77997" bIns="38997"/>
              <a:lstStyle/>
              <a:p>
                <a:pPr algn="ctr" defTabSz="981014">
                  <a:lnSpc>
                    <a:spcPct val="140000"/>
                  </a:lnSpc>
                  <a:buClr>
                    <a:srgbClr val="CC9900"/>
                  </a:buClr>
                  <a:buSzPct val="60000"/>
                </a:pPr>
                <a:endParaRPr lang="en-US" altLang="zh-CN" sz="2000" b="1" dirty="0">
                  <a:latin typeface="微软雅黑" panose="020B0503020204020204" pitchFamily="34" charset="-122"/>
                  <a:ea typeface="微软雅黑" panose="020B0503020204020204" pitchFamily="34" charset="-122"/>
                  <a:cs typeface="Calibri" pitchFamily="34" charset="0"/>
                </a:endParaRPr>
              </a:p>
            </p:txBody>
          </p:sp>
          <p:sp>
            <p:nvSpPr>
              <p:cNvPr id="161" name="221747635"/>
              <p:cNvSpPr>
                <a:spLocks noChangeArrowheads="1"/>
              </p:cNvSpPr>
              <p:nvPr/>
            </p:nvSpPr>
            <p:spPr bwMode="auto">
              <a:xfrm>
                <a:off x="6119091" y="4227768"/>
                <a:ext cx="520230" cy="520230"/>
              </a:xfrm>
              <a:prstGeom prst="ellipse">
                <a:avLst/>
              </a:prstGeom>
              <a:solidFill>
                <a:srgbClr val="FFFFFF">
                  <a:alpha val="50195"/>
                </a:srgbClr>
              </a:solidFill>
              <a:ln w="12700">
                <a:solidFill>
                  <a:srgbClr val="FF9900"/>
                </a:solidFill>
                <a:round/>
                <a:headEnd/>
                <a:tailEnd/>
              </a:ln>
            </p:spPr>
            <p:txBody>
              <a:bodyPr lIns="77997" tIns="38997" rIns="77997" bIns="38997"/>
              <a:lstStyle/>
              <a:p>
                <a:pPr algn="ctr" defTabSz="981014">
                  <a:lnSpc>
                    <a:spcPct val="140000"/>
                  </a:lnSpc>
                  <a:buClr>
                    <a:srgbClr val="CC9900"/>
                  </a:buClr>
                  <a:buSzPct val="60000"/>
                </a:pPr>
                <a:endParaRPr lang="en-US" altLang="zh-CN" sz="2000" b="1" dirty="0">
                  <a:latin typeface="微软雅黑" panose="020B0503020204020204" pitchFamily="34" charset="-122"/>
                  <a:ea typeface="微软雅黑" panose="020B0503020204020204" pitchFamily="34" charset="-122"/>
                  <a:cs typeface="Calibri" pitchFamily="34" charset="0"/>
                </a:endParaRPr>
              </a:p>
            </p:txBody>
          </p:sp>
          <p:pic>
            <p:nvPicPr>
              <p:cNvPr id="162" name="521628256" descr="03"/>
              <p:cNvPicPr>
                <a:picLocks noChangeAspect="1" noChangeArrowheads="1"/>
              </p:cNvPicPr>
              <p:nvPr/>
            </p:nvPicPr>
            <p:blipFill>
              <a:blip r:embed="rId5" cstate="print">
                <a:grayscl/>
              </a:blip>
              <a:srcRect/>
              <a:stretch>
                <a:fillRect/>
              </a:stretch>
            </p:blipFill>
            <p:spPr bwMode="auto">
              <a:xfrm>
                <a:off x="2372861" y="4418944"/>
                <a:ext cx="350537" cy="252878"/>
              </a:xfrm>
              <a:prstGeom prst="rect">
                <a:avLst/>
              </a:prstGeom>
              <a:noFill/>
              <a:ln w="9525">
                <a:noFill/>
                <a:miter lim="800000"/>
                <a:headEnd/>
                <a:tailEnd/>
              </a:ln>
            </p:spPr>
          </p:pic>
          <p:sp>
            <p:nvSpPr>
              <p:cNvPr id="163" name="880169205"/>
              <p:cNvSpPr>
                <a:spLocks noChangeArrowheads="1"/>
              </p:cNvSpPr>
              <p:nvPr/>
            </p:nvSpPr>
            <p:spPr bwMode="auto">
              <a:xfrm>
                <a:off x="1695598" y="4388565"/>
                <a:ext cx="564405" cy="313633"/>
              </a:xfrm>
              <a:prstGeom prst="rect">
                <a:avLst/>
              </a:prstGeom>
              <a:noFill/>
              <a:ln w="9525">
                <a:noFill/>
                <a:round/>
                <a:headEnd/>
                <a:tailEnd/>
              </a:ln>
            </p:spPr>
            <p:txBody>
              <a:bodyPr wrap="square" lIns="0" tIns="0" rIns="0" bIns="0" anchor="ctr">
                <a:spAutoFit/>
              </a:bodyPr>
              <a:lstStyle/>
              <a:p>
                <a:pPr algn="ctr" defTabSz="644057">
                  <a:lnSpc>
                    <a:spcPct val="140000"/>
                  </a:lnSpc>
                  <a:buClr>
                    <a:srgbClr val="1F497D"/>
                  </a:buClr>
                  <a:buSzPct val="75000"/>
                </a:pPr>
                <a:r>
                  <a:rPr kumimoji="1" lang="en-US" altLang="zh-CN" sz="1400" b="1" dirty="0" smtClean="0">
                    <a:latin typeface="微软雅黑" panose="020B0503020204020204" pitchFamily="34" charset="-122"/>
                    <a:ea typeface="微软雅黑" panose="020B0503020204020204" pitchFamily="34" charset="-122"/>
                    <a:cs typeface="Arial" pitchFamily="34" charset="0"/>
                  </a:rPr>
                  <a:t>DC 1</a:t>
                </a:r>
                <a:endParaRPr kumimoji="1" lang="en-US" altLang="zh-CN" sz="1400" b="1" dirty="0">
                  <a:latin typeface="微软雅黑" panose="020B0503020204020204" pitchFamily="34" charset="-122"/>
                  <a:ea typeface="微软雅黑" panose="020B0503020204020204" pitchFamily="34" charset="-122"/>
                  <a:cs typeface="Arial" pitchFamily="34" charset="0"/>
                </a:endParaRPr>
              </a:p>
            </p:txBody>
          </p:sp>
          <p:sp>
            <p:nvSpPr>
              <p:cNvPr id="164" name="1754891624"/>
              <p:cNvSpPr>
                <a:spLocks noChangeArrowheads="1"/>
              </p:cNvSpPr>
              <p:nvPr/>
            </p:nvSpPr>
            <p:spPr bwMode="auto">
              <a:xfrm>
                <a:off x="3642200" y="4871822"/>
                <a:ext cx="754859" cy="313633"/>
              </a:xfrm>
              <a:prstGeom prst="rect">
                <a:avLst/>
              </a:prstGeom>
              <a:noFill/>
              <a:ln w="9525">
                <a:noFill/>
                <a:round/>
                <a:headEnd/>
                <a:tailEnd/>
              </a:ln>
            </p:spPr>
            <p:txBody>
              <a:bodyPr wrap="square" lIns="0" tIns="0" rIns="0" bIns="0" anchor="ctr">
                <a:spAutoFit/>
              </a:bodyPr>
              <a:lstStyle/>
              <a:p>
                <a:pPr algn="ctr" defTabSz="644057">
                  <a:lnSpc>
                    <a:spcPct val="140000"/>
                  </a:lnSpc>
                  <a:buClr>
                    <a:srgbClr val="1F497D"/>
                  </a:buClr>
                  <a:buSzPct val="75000"/>
                </a:pPr>
                <a:r>
                  <a:rPr kumimoji="1" lang="en-US" altLang="zh-CN" sz="1400" b="1" dirty="0" smtClean="0">
                    <a:latin typeface="微软雅黑" panose="020B0503020204020204" pitchFamily="34" charset="-122"/>
                    <a:ea typeface="微软雅黑" panose="020B0503020204020204" pitchFamily="34" charset="-122"/>
                    <a:cs typeface="Arial" pitchFamily="34" charset="0"/>
                  </a:rPr>
                  <a:t>DC 2</a:t>
                </a:r>
                <a:endParaRPr kumimoji="1" lang="en-US" altLang="zh-CN" sz="1400" b="1" dirty="0">
                  <a:latin typeface="微软雅黑" panose="020B0503020204020204" pitchFamily="34" charset="-122"/>
                  <a:ea typeface="微软雅黑" panose="020B0503020204020204" pitchFamily="34" charset="-122"/>
                  <a:cs typeface="Arial" pitchFamily="34" charset="0"/>
                </a:endParaRPr>
              </a:p>
            </p:txBody>
          </p:sp>
          <p:sp>
            <p:nvSpPr>
              <p:cNvPr id="165" name="495234838"/>
              <p:cNvSpPr>
                <a:spLocks noChangeArrowheads="1"/>
              </p:cNvSpPr>
              <p:nvPr/>
            </p:nvSpPr>
            <p:spPr bwMode="auto">
              <a:xfrm>
                <a:off x="4902614" y="4277009"/>
                <a:ext cx="754859" cy="313633"/>
              </a:xfrm>
              <a:prstGeom prst="rect">
                <a:avLst/>
              </a:prstGeom>
              <a:noFill/>
              <a:ln w="9525">
                <a:noFill/>
                <a:round/>
                <a:headEnd/>
                <a:tailEnd/>
              </a:ln>
            </p:spPr>
            <p:txBody>
              <a:bodyPr wrap="square" lIns="0" tIns="0" rIns="0" bIns="0" anchor="ctr">
                <a:spAutoFit/>
              </a:bodyPr>
              <a:lstStyle/>
              <a:p>
                <a:pPr algn="ctr" defTabSz="644057">
                  <a:lnSpc>
                    <a:spcPct val="140000"/>
                  </a:lnSpc>
                  <a:buClr>
                    <a:srgbClr val="1F497D"/>
                  </a:buClr>
                  <a:buSzPct val="75000"/>
                </a:pPr>
                <a:r>
                  <a:rPr kumimoji="1" lang="en-US" altLang="zh-CN" sz="1400" b="1" dirty="0" smtClean="0">
                    <a:latin typeface="微软雅黑" panose="020B0503020204020204" pitchFamily="34" charset="-122"/>
                    <a:ea typeface="微软雅黑" panose="020B0503020204020204" pitchFamily="34" charset="-122"/>
                    <a:cs typeface="Arial" pitchFamily="34" charset="0"/>
                  </a:rPr>
                  <a:t>DC 3</a:t>
                </a:r>
                <a:endParaRPr kumimoji="1" lang="en-US" altLang="zh-CN" sz="1400" b="1" dirty="0">
                  <a:latin typeface="微软雅黑" panose="020B0503020204020204" pitchFamily="34" charset="-122"/>
                  <a:ea typeface="微软雅黑" panose="020B0503020204020204" pitchFamily="34" charset="-122"/>
                  <a:cs typeface="Arial" pitchFamily="34" charset="0"/>
                </a:endParaRPr>
              </a:p>
            </p:txBody>
          </p:sp>
          <p:sp>
            <p:nvSpPr>
              <p:cNvPr id="166" name="1437118587"/>
              <p:cNvSpPr>
                <a:spLocks noChangeArrowheads="1"/>
              </p:cNvSpPr>
              <p:nvPr/>
            </p:nvSpPr>
            <p:spPr bwMode="auto">
              <a:xfrm>
                <a:off x="6001776" y="4843253"/>
                <a:ext cx="754859" cy="313633"/>
              </a:xfrm>
              <a:prstGeom prst="rect">
                <a:avLst/>
              </a:prstGeom>
              <a:noFill/>
              <a:ln w="9525">
                <a:noFill/>
                <a:round/>
                <a:headEnd/>
                <a:tailEnd/>
              </a:ln>
            </p:spPr>
            <p:txBody>
              <a:bodyPr wrap="square" lIns="0" tIns="0" rIns="0" bIns="0" anchor="ctr">
                <a:spAutoFit/>
              </a:bodyPr>
              <a:lstStyle/>
              <a:p>
                <a:pPr algn="ctr" defTabSz="644057">
                  <a:lnSpc>
                    <a:spcPct val="140000"/>
                  </a:lnSpc>
                  <a:buClr>
                    <a:srgbClr val="1F497D"/>
                  </a:buClr>
                  <a:buSzPct val="75000"/>
                </a:pPr>
                <a:r>
                  <a:rPr kumimoji="1" lang="en-US" altLang="zh-CN" sz="1400" b="1" dirty="0" smtClean="0">
                    <a:latin typeface="微软雅黑" panose="020B0503020204020204" pitchFamily="34" charset="-122"/>
                    <a:ea typeface="微软雅黑" panose="020B0503020204020204" pitchFamily="34" charset="-122"/>
                    <a:cs typeface="Arial" pitchFamily="34" charset="0"/>
                  </a:rPr>
                  <a:t>DC n</a:t>
                </a:r>
                <a:endParaRPr kumimoji="1" lang="en-US" altLang="zh-CN" sz="1400" b="1" dirty="0">
                  <a:latin typeface="微软雅黑" panose="020B0503020204020204" pitchFamily="34" charset="-122"/>
                  <a:ea typeface="微软雅黑" panose="020B0503020204020204" pitchFamily="34" charset="-122"/>
                  <a:cs typeface="Arial" pitchFamily="34" charset="0"/>
                </a:endParaRPr>
              </a:p>
            </p:txBody>
          </p:sp>
          <p:sp>
            <p:nvSpPr>
              <p:cNvPr id="167" name="1140893607"/>
              <p:cNvSpPr txBox="1"/>
              <p:nvPr/>
            </p:nvSpPr>
            <p:spPr>
              <a:xfrm>
                <a:off x="5651583" y="4907176"/>
                <a:ext cx="461894" cy="380174"/>
              </a:xfrm>
              <a:prstGeom prst="rect">
                <a:avLst/>
              </a:prstGeom>
              <a:noFill/>
            </p:spPr>
            <p:txBody>
              <a:bodyPr wrap="square" lIns="73687" tIns="36844" rIns="73687" bIns="36844">
                <a:spAutoFit/>
              </a:bodyPr>
              <a:lstStyle>
                <a:defPPr>
                  <a:defRPr lang="zh-CN"/>
                </a:defPPr>
                <a:lvl1pPr algn="ctr" defTabSz="757394" fontAlgn="auto">
                  <a:spcBef>
                    <a:spcPts val="0"/>
                  </a:spcBef>
                  <a:spcAft>
                    <a:spcPts val="500"/>
                  </a:spcAft>
                  <a:buClrTx/>
                  <a:buSzPct val="75000"/>
                  <a:buNone/>
                  <a:defRPr kumimoji="1" sz="2800">
                    <a:gradFill>
                      <a:gsLst>
                        <a:gs pos="49000">
                          <a:schemeClr val="bg1"/>
                        </a:gs>
                        <a:gs pos="100000">
                          <a:schemeClr val="bg1">
                            <a:lumMod val="65000"/>
                          </a:schemeClr>
                        </a:gs>
                      </a:gsLst>
                      <a:lin ang="5400000" scaled="1"/>
                    </a:gradFill>
                    <a:effectLst>
                      <a:outerShdw blurRad="38100" dist="38100" dir="2700000" algn="tl">
                        <a:srgbClr val="000000">
                          <a:alpha val="43137"/>
                        </a:srgbClr>
                      </a:outerShdw>
                    </a:effectLst>
                    <a:latin typeface="Arial" pitchFamily="34" charset="0"/>
                    <a:ea typeface="+mn-ea"/>
                    <a:cs typeface="Arial" pitchFamily="34" charset="0"/>
                  </a:defRPr>
                </a:lvl1pPr>
              </a:lstStyle>
              <a:p>
                <a:pPr>
                  <a:lnSpc>
                    <a:spcPct val="140000"/>
                  </a:lnSpc>
                  <a:buFont typeface="Wingdings" pitchFamily="2" charset="2"/>
                  <a:buNone/>
                  <a:defRPr/>
                </a:pPr>
                <a:r>
                  <a:rPr lang="en-US" altLang="zh-CN" sz="1400" b="1" dirty="0" smtClean="0">
                    <a:solidFill>
                      <a:schemeClr val="tx1"/>
                    </a:solidFill>
                    <a:effectLst/>
                    <a:latin typeface="微软雅黑" panose="020B0503020204020204" pitchFamily="34" charset="-122"/>
                    <a:ea typeface="微软雅黑" panose="020B0503020204020204" pitchFamily="34" charset="-122"/>
                  </a:rPr>
                  <a:t>…</a:t>
                </a:r>
                <a:endParaRPr lang="en-US" altLang="zh-CN" sz="1400" b="1" dirty="0">
                  <a:solidFill>
                    <a:schemeClr val="tx1"/>
                  </a:solidFill>
                  <a:effectLst/>
                  <a:latin typeface="微软雅黑" panose="020B0503020204020204" pitchFamily="34" charset="-122"/>
                  <a:ea typeface="微软雅黑" panose="020B0503020204020204" pitchFamily="34" charset="-122"/>
                </a:endParaRPr>
              </a:p>
            </p:txBody>
          </p:sp>
          <p:pic>
            <p:nvPicPr>
              <p:cNvPr id="168" name="1439073249" descr="03"/>
              <p:cNvPicPr>
                <a:picLocks noChangeAspect="1" noChangeArrowheads="1"/>
              </p:cNvPicPr>
              <p:nvPr/>
            </p:nvPicPr>
            <p:blipFill>
              <a:blip r:embed="rId5" cstate="print">
                <a:grayscl/>
              </a:blip>
              <a:srcRect/>
              <a:stretch>
                <a:fillRect/>
              </a:stretch>
            </p:blipFill>
            <p:spPr bwMode="auto">
              <a:xfrm>
                <a:off x="3844360" y="4418944"/>
                <a:ext cx="350537" cy="252878"/>
              </a:xfrm>
              <a:prstGeom prst="rect">
                <a:avLst/>
              </a:prstGeom>
              <a:noFill/>
              <a:ln w="9525">
                <a:noFill/>
                <a:miter lim="800000"/>
                <a:headEnd/>
                <a:tailEnd/>
              </a:ln>
            </p:spPr>
          </p:pic>
          <p:pic>
            <p:nvPicPr>
              <p:cNvPr id="169" name="1841476451" descr="03"/>
              <p:cNvPicPr>
                <a:picLocks noChangeAspect="1" noChangeArrowheads="1"/>
              </p:cNvPicPr>
              <p:nvPr/>
            </p:nvPicPr>
            <p:blipFill>
              <a:blip r:embed="rId5" cstate="print">
                <a:grayscl/>
              </a:blip>
              <a:srcRect/>
              <a:stretch>
                <a:fillRect/>
              </a:stretch>
            </p:blipFill>
            <p:spPr bwMode="auto">
              <a:xfrm>
                <a:off x="5104777" y="4795831"/>
                <a:ext cx="350537" cy="252878"/>
              </a:xfrm>
              <a:prstGeom prst="rect">
                <a:avLst/>
              </a:prstGeom>
              <a:noFill/>
              <a:ln w="9525">
                <a:noFill/>
                <a:miter lim="800000"/>
                <a:headEnd/>
                <a:tailEnd/>
              </a:ln>
            </p:spPr>
          </p:pic>
          <p:pic>
            <p:nvPicPr>
              <p:cNvPr id="170" name="939743076" descr="03"/>
              <p:cNvPicPr>
                <a:picLocks noChangeAspect="1" noChangeArrowheads="1"/>
              </p:cNvPicPr>
              <p:nvPr/>
            </p:nvPicPr>
            <p:blipFill>
              <a:blip r:embed="rId5" cstate="print">
                <a:grayscl/>
              </a:blip>
              <a:srcRect/>
              <a:stretch>
                <a:fillRect/>
              </a:stretch>
            </p:blipFill>
            <p:spPr bwMode="auto">
              <a:xfrm>
                <a:off x="6203937" y="4361445"/>
                <a:ext cx="350537" cy="252878"/>
              </a:xfrm>
              <a:prstGeom prst="rect">
                <a:avLst/>
              </a:prstGeom>
              <a:noFill/>
              <a:ln w="9525">
                <a:noFill/>
                <a:miter lim="800000"/>
                <a:headEnd/>
                <a:tailEnd/>
              </a:ln>
            </p:spPr>
          </p:pic>
        </p:grpSp>
        <p:sp>
          <p:nvSpPr>
            <p:cNvPr id="79" name="圆角矩形 78"/>
            <p:cNvSpPr/>
            <p:nvPr/>
          </p:nvSpPr>
          <p:spPr>
            <a:xfrm>
              <a:off x="8363559" y="4323916"/>
              <a:ext cx="1667595" cy="1085021"/>
            </a:xfrm>
            <a:prstGeom prst="roundRect">
              <a:avLst>
                <a:gd name="adj" fmla="val 11619"/>
              </a:avLst>
            </a:prstGeom>
            <a:solidFill>
              <a:srgbClr val="018FE3">
                <a:alpha val="35000"/>
              </a:srgbClr>
            </a:solidFill>
            <a:ln w="19050">
              <a:solidFill>
                <a:srgbClr val="00FAFE">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6961">
                <a:lnSpc>
                  <a:spcPct val="140000"/>
                </a:lnSpc>
                <a:buClr>
                  <a:srgbClr val="1F497D"/>
                </a:buClr>
                <a:buSzPct val="60000"/>
              </a:pPr>
              <a:endParaRPr lang="en-US" altLang="zh-CN" sz="1200" b="1" dirty="0">
                <a:solidFill>
                  <a:schemeClr val="tx1"/>
                </a:solidFill>
                <a:latin typeface="微软雅黑" panose="020B0503020204020204" pitchFamily="34" charset="-122"/>
                <a:ea typeface="微软雅黑" panose="020B0503020204020204" pitchFamily="34" charset="-122"/>
              </a:endParaRPr>
            </a:p>
          </p:txBody>
        </p:sp>
        <p:sp>
          <p:nvSpPr>
            <p:cNvPr id="18" name="Shape 572"/>
            <p:cNvSpPr/>
            <p:nvPr/>
          </p:nvSpPr>
          <p:spPr>
            <a:xfrm>
              <a:off x="1852447" y="3747549"/>
              <a:ext cx="8136275" cy="480528"/>
            </a:xfrm>
            <a:custGeom>
              <a:avLst/>
              <a:gdLst/>
              <a:ahLst/>
              <a:cxnLst>
                <a:cxn ang="0">
                  <a:pos x="wd2" y="hd2"/>
                </a:cxn>
                <a:cxn ang="5400000">
                  <a:pos x="wd2" y="hd2"/>
                </a:cxn>
                <a:cxn ang="10800000">
                  <a:pos x="wd2" y="hd2"/>
                </a:cxn>
                <a:cxn ang="16200000">
                  <a:pos x="wd2" y="hd2"/>
                </a:cxn>
              </a:cxnLst>
              <a:rect l="0" t="0" r="r" b="b"/>
              <a:pathLst>
                <a:path w="21600" h="21600" extrusionOk="0">
                  <a:moveTo>
                    <a:pt x="0" y="21477"/>
                  </a:moveTo>
                  <a:lnTo>
                    <a:pt x="4800" y="0"/>
                  </a:lnTo>
                  <a:lnTo>
                    <a:pt x="16749" y="0"/>
                  </a:lnTo>
                  <a:lnTo>
                    <a:pt x="21600" y="21600"/>
                  </a:lnTo>
                  <a:lnTo>
                    <a:pt x="0" y="21477"/>
                  </a:lnTo>
                  <a:close/>
                </a:path>
              </a:pathLst>
            </a:custGeom>
            <a:gradFill flip="none" rotWithShape="1">
              <a:gsLst>
                <a:gs pos="0">
                  <a:srgbClr val="00A3D7">
                    <a:alpha val="70000"/>
                  </a:srgbClr>
                </a:gs>
                <a:gs pos="100000">
                  <a:srgbClr val="3A88FE">
                    <a:alpha val="0"/>
                  </a:srgbClr>
                </a:gs>
              </a:gsLst>
              <a:lin ang="16260000" scaled="0"/>
            </a:gradFill>
            <a:ln w="12700" cap="flat">
              <a:noFill/>
              <a:miter lim="400000"/>
            </a:ln>
            <a:effectLst/>
          </p:spPr>
          <p:txBody>
            <a:bodyPr wrap="square" lIns="0" tIns="0" rIns="0" bIns="0" numCol="1" anchor="ctr">
              <a:noAutofit/>
            </a:bodyPr>
            <a:lstStyle/>
            <a:p>
              <a:pPr defTabSz="322981">
                <a:defRPr sz="2200">
                  <a:latin typeface="Gill Sans"/>
                  <a:ea typeface="Gill Sans"/>
                  <a:cs typeface="Gill Sans"/>
                  <a:sym typeface="Gill Sans"/>
                </a:defRPr>
              </a:pPr>
              <a:endParaRPr lang="en-US" sz="3200" dirty="0">
                <a:latin typeface="微软雅黑" panose="020B0503020204020204" pitchFamily="34" charset="-122"/>
                <a:ea typeface="微软雅黑" panose="020B0503020204020204" pitchFamily="34" charset="-122"/>
                <a:cs typeface="Arial" pitchFamily="34" charset="0"/>
                <a:sym typeface="Gill Sans"/>
              </a:endParaRPr>
            </a:p>
          </p:txBody>
        </p:sp>
        <p:sp>
          <p:nvSpPr>
            <p:cNvPr id="50" name="Shape 441"/>
            <p:cNvSpPr>
              <a:spLocks noChangeArrowheads="1"/>
            </p:cNvSpPr>
            <p:nvPr/>
          </p:nvSpPr>
          <p:spPr bwMode="auto">
            <a:xfrm>
              <a:off x="2038007" y="3254889"/>
              <a:ext cx="7950715" cy="31103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3609" y="0"/>
                  </a:moveTo>
                  <a:lnTo>
                    <a:pt x="18261" y="0"/>
                  </a:lnTo>
                  <a:lnTo>
                    <a:pt x="21600" y="21600"/>
                  </a:lnTo>
                  <a:lnTo>
                    <a:pt x="0" y="21600"/>
                  </a:lnTo>
                  <a:lnTo>
                    <a:pt x="3609" y="0"/>
                  </a:lnTo>
                  <a:close/>
                </a:path>
              </a:pathLst>
            </a:custGeom>
            <a:gradFill rotWithShape="1">
              <a:gsLst>
                <a:gs pos="0">
                  <a:srgbClr val="00A3D7">
                    <a:alpha val="50000"/>
                  </a:srgbClr>
                </a:gs>
                <a:gs pos="100000">
                  <a:srgbClr val="3A88FE">
                    <a:alpha val="0"/>
                  </a:srgbClr>
                </a:gs>
              </a:gsLst>
              <a:lin ang="16260000"/>
            </a:gradFill>
            <a:ln w="12700" cap="flat">
              <a:noFill/>
              <a:miter lim="400000"/>
              <a:headEnd/>
              <a:tailEnd/>
            </a:ln>
          </p:spPr>
          <p:txBody>
            <a:bodyPr lIns="0" tIns="0" rIns="0" bIns="0" anchor="ctr"/>
            <a:lstStyle/>
            <a:p>
              <a:pPr defTabSz="1096961"/>
              <a:endParaRPr lang="en-US" altLang="zh-CN" sz="1800" dirty="0">
                <a:latin typeface="微软雅黑" panose="020B0503020204020204" pitchFamily="34" charset="-122"/>
                <a:ea typeface="微软雅黑" panose="020B0503020204020204" pitchFamily="34" charset="-122"/>
                <a:cs typeface="Arial" pitchFamily="34" charset="0"/>
              </a:endParaRPr>
            </a:p>
          </p:txBody>
        </p:sp>
        <p:sp>
          <p:nvSpPr>
            <p:cNvPr id="53" name="圆角矩形 101"/>
            <p:cNvSpPr>
              <a:spLocks noChangeArrowheads="1"/>
            </p:cNvSpPr>
            <p:nvPr/>
          </p:nvSpPr>
          <p:spPr bwMode="auto">
            <a:xfrm>
              <a:off x="8664047" y="4390687"/>
              <a:ext cx="1010912" cy="237467"/>
            </a:xfrm>
            <a:prstGeom prst="roundRect">
              <a:avLst>
                <a:gd name="adj" fmla="val 5727"/>
              </a:avLst>
            </a:prstGeom>
            <a:gradFill rotWithShape="1">
              <a:gsLst>
                <a:gs pos="0">
                  <a:srgbClr val="003F77"/>
                </a:gs>
                <a:gs pos="50000">
                  <a:srgbClr val="005FAD"/>
                </a:gs>
                <a:gs pos="100000">
                  <a:srgbClr val="0072CE"/>
                </a:gs>
              </a:gsLst>
              <a:lin ang="0" scaled="1"/>
            </a:gradFill>
            <a:ln w="25400">
              <a:noFill/>
              <a:miter lim="800000"/>
              <a:headEnd/>
              <a:tailEnd/>
            </a:ln>
          </p:spPr>
          <p:txBody>
            <a:bodyPr lIns="25393" tIns="10792" rIns="25393" bIns="10792" anchor="ctr"/>
            <a:lstStyle/>
            <a:p>
              <a:pPr algn="ctr" defTabSz="1096961">
                <a:spcAft>
                  <a:spcPts val="1800"/>
                </a:spcAft>
                <a:buClr>
                  <a:srgbClr val="CC9900"/>
                </a:buClr>
              </a:pPr>
              <a:r>
                <a:rPr lang="en-US" altLang="zh-CN" sz="1200" dirty="0">
                  <a:solidFill>
                    <a:schemeClr val="bg1"/>
                  </a:solidFill>
                  <a:latin typeface="微软雅黑" panose="020B0503020204020204" pitchFamily="34" charset="-122"/>
                  <a:ea typeface="微软雅黑" panose="020B0503020204020204" pitchFamily="34" charset="-122"/>
                  <a:cs typeface="Arial" pitchFamily="34" charset="0"/>
                  <a:sym typeface="Arial" pitchFamily="34" charset="0"/>
                </a:rPr>
                <a:t>Neutron/SDN</a:t>
              </a:r>
            </a:p>
          </p:txBody>
        </p:sp>
        <p:sp>
          <p:nvSpPr>
            <p:cNvPr id="67" name="Freeform 13"/>
            <p:cNvSpPr>
              <a:spLocks noEditPoints="1" noChangeArrowheads="1"/>
            </p:cNvSpPr>
            <p:nvPr/>
          </p:nvSpPr>
          <p:spPr bwMode="auto">
            <a:xfrm>
              <a:off x="8657405" y="4762494"/>
              <a:ext cx="426167" cy="140157"/>
            </a:xfrm>
            <a:custGeom>
              <a:avLst/>
              <a:gdLst>
                <a:gd name="T0" fmla="*/ 2147483646 w 16688"/>
                <a:gd name="T1" fmla="*/ 828682261 h 3968"/>
                <a:gd name="T2" fmla="*/ 2147483646 w 16688"/>
                <a:gd name="T3" fmla="*/ 2147483646 h 3968"/>
                <a:gd name="T4" fmla="*/ 2147483646 w 16688"/>
                <a:gd name="T5" fmla="*/ 2147483646 h 3968"/>
                <a:gd name="T6" fmla="*/ 2147483646 w 16688"/>
                <a:gd name="T7" fmla="*/ 2147483646 h 3968"/>
                <a:gd name="T8" fmla="*/ 2147483646 w 16688"/>
                <a:gd name="T9" fmla="*/ 2147483646 h 3968"/>
                <a:gd name="T10" fmla="*/ 2147483646 w 16688"/>
                <a:gd name="T11" fmla="*/ 2147483646 h 3968"/>
                <a:gd name="T12" fmla="*/ 2147483646 w 16688"/>
                <a:gd name="T13" fmla="*/ 2147483646 h 3968"/>
                <a:gd name="T14" fmla="*/ 2147483646 w 16688"/>
                <a:gd name="T15" fmla="*/ 2147483646 h 3968"/>
                <a:gd name="T16" fmla="*/ 2147483646 w 16688"/>
                <a:gd name="T17" fmla="*/ 2147483646 h 3968"/>
                <a:gd name="T18" fmla="*/ 1079315853 w 16688"/>
                <a:gd name="T19" fmla="*/ 2147483646 h 3968"/>
                <a:gd name="T20" fmla="*/ 14375112 w 16688"/>
                <a:gd name="T21" fmla="*/ 2147483646 h 3968"/>
                <a:gd name="T22" fmla="*/ 547121766 w 16688"/>
                <a:gd name="T23" fmla="*/ 2147483646 h 3968"/>
                <a:gd name="T24" fmla="*/ 2147483646 w 16688"/>
                <a:gd name="T25" fmla="*/ 2147483646 h 3968"/>
                <a:gd name="T26" fmla="*/ 2147483646 w 16688"/>
                <a:gd name="T27" fmla="*/ 828682261 h 3968"/>
                <a:gd name="T28" fmla="*/ 2147483646 w 16688"/>
                <a:gd name="T29" fmla="*/ 2147483646 h 3968"/>
                <a:gd name="T30" fmla="*/ 2147483646 w 16688"/>
                <a:gd name="T31" fmla="*/ 2147483646 h 3968"/>
                <a:gd name="T32" fmla="*/ 2147483646 w 16688"/>
                <a:gd name="T33" fmla="*/ 2147483646 h 3968"/>
                <a:gd name="T34" fmla="*/ 2147483646 w 16688"/>
                <a:gd name="T35" fmla="*/ 2147483646 h 3968"/>
                <a:gd name="T36" fmla="*/ 2147483646 w 16688"/>
                <a:gd name="T37" fmla="*/ 2147483646 h 3968"/>
                <a:gd name="T38" fmla="*/ 2147483646 w 16688"/>
                <a:gd name="T39" fmla="*/ 2147483646 h 3968"/>
                <a:gd name="T40" fmla="*/ 2147483646 w 16688"/>
                <a:gd name="T41" fmla="*/ 2147483646 h 3968"/>
                <a:gd name="T42" fmla="*/ 2147483646 w 16688"/>
                <a:gd name="T43" fmla="*/ 2147483646 h 3968"/>
                <a:gd name="T44" fmla="*/ 2147483646 w 16688"/>
                <a:gd name="T45" fmla="*/ 2147483646 h 3968"/>
                <a:gd name="T46" fmla="*/ 2147483646 w 16688"/>
                <a:gd name="T47" fmla="*/ 2147483646 h 3968"/>
                <a:gd name="T48" fmla="*/ 2147483646 w 16688"/>
                <a:gd name="T49" fmla="*/ 2147483646 h 3968"/>
                <a:gd name="T50" fmla="*/ 2147483646 w 16688"/>
                <a:gd name="T51" fmla="*/ 2147483646 h 3968"/>
                <a:gd name="T52" fmla="*/ 2147483646 w 16688"/>
                <a:gd name="T53" fmla="*/ 2147483646 h 3968"/>
                <a:gd name="T54" fmla="*/ 2147483646 w 16688"/>
                <a:gd name="T55" fmla="*/ 2147483646 h 3968"/>
                <a:gd name="T56" fmla="*/ 2147483646 w 16688"/>
                <a:gd name="T57" fmla="*/ 2147483646 h 3968"/>
                <a:gd name="T58" fmla="*/ 2147483646 w 16688"/>
                <a:gd name="T59" fmla="*/ 2147483646 h 3968"/>
                <a:gd name="T60" fmla="*/ 2147483646 w 16688"/>
                <a:gd name="T61" fmla="*/ 2147483646 h 3968"/>
                <a:gd name="T62" fmla="*/ 2147483646 w 16688"/>
                <a:gd name="T63" fmla="*/ 2147483646 h 3968"/>
                <a:gd name="T64" fmla="*/ 2147483646 w 16688"/>
                <a:gd name="T65" fmla="*/ 2147483646 h 3968"/>
                <a:gd name="T66" fmla="*/ 2147483646 w 16688"/>
                <a:gd name="T67" fmla="*/ 2147483646 h 3968"/>
                <a:gd name="T68" fmla="*/ 2147483646 w 16688"/>
                <a:gd name="T69" fmla="*/ 2147483646 h 3968"/>
                <a:gd name="T70" fmla="*/ 2147483646 w 16688"/>
                <a:gd name="T71" fmla="*/ 2147483646 h 3968"/>
                <a:gd name="T72" fmla="*/ 2147483646 w 16688"/>
                <a:gd name="T73" fmla="*/ 2147483646 h 3968"/>
                <a:gd name="T74" fmla="*/ 2147483646 w 16688"/>
                <a:gd name="T75" fmla="*/ 2147483646 h 3968"/>
                <a:gd name="T76" fmla="*/ 2147483646 w 16688"/>
                <a:gd name="T77" fmla="*/ 2147483646 h 3968"/>
                <a:gd name="T78" fmla="*/ 2147483646 w 16688"/>
                <a:gd name="T79" fmla="*/ 2147483646 h 3968"/>
                <a:gd name="T80" fmla="*/ 2147483646 w 16688"/>
                <a:gd name="T81" fmla="*/ 2147483646 h 3968"/>
                <a:gd name="T82" fmla="*/ 2147483646 w 16688"/>
                <a:gd name="T83" fmla="*/ 2147483646 h 3968"/>
                <a:gd name="T84" fmla="*/ 2147483646 w 16688"/>
                <a:gd name="T85" fmla="*/ 2147483646 h 3968"/>
                <a:gd name="T86" fmla="*/ 2147483646 w 16688"/>
                <a:gd name="T87" fmla="*/ 2147483646 h 3968"/>
                <a:gd name="T88" fmla="*/ 2147483646 w 16688"/>
                <a:gd name="T89" fmla="*/ 2147483646 h 3968"/>
                <a:gd name="T90" fmla="*/ 2147483646 w 16688"/>
                <a:gd name="T91" fmla="*/ 2147483646 h 3968"/>
                <a:gd name="T92" fmla="*/ 2147483646 w 16688"/>
                <a:gd name="T93" fmla="*/ 2147483646 h 3968"/>
                <a:gd name="T94" fmla="*/ 2147483646 w 16688"/>
                <a:gd name="T95" fmla="*/ 2147483646 h 3968"/>
                <a:gd name="T96" fmla="*/ 2147483646 w 16688"/>
                <a:gd name="T97" fmla="*/ 2147483646 h 3968"/>
                <a:gd name="T98" fmla="*/ 2147483646 w 16688"/>
                <a:gd name="T99" fmla="*/ 2147483646 h 3968"/>
                <a:gd name="T100" fmla="*/ 2147483646 w 16688"/>
                <a:gd name="T101" fmla="*/ 2147483646 h 3968"/>
                <a:gd name="T102" fmla="*/ 2147483646 w 16688"/>
                <a:gd name="T103" fmla="*/ 2147483646 h 3968"/>
                <a:gd name="T104" fmla="*/ 2147483646 w 16688"/>
                <a:gd name="T105" fmla="*/ 2147483646 h 3968"/>
                <a:gd name="T106" fmla="*/ 2147483646 w 16688"/>
                <a:gd name="T107" fmla="*/ 2147483646 h 3968"/>
                <a:gd name="T108" fmla="*/ 2147483646 w 16688"/>
                <a:gd name="T109" fmla="*/ 2147483646 h 3968"/>
                <a:gd name="T110" fmla="*/ 2147483646 w 16688"/>
                <a:gd name="T111" fmla="*/ 2147483646 h 3968"/>
                <a:gd name="T112" fmla="*/ 2147483646 w 16688"/>
                <a:gd name="T113" fmla="*/ 2147483646 h 3968"/>
                <a:gd name="T114" fmla="*/ 2147483646 w 16688"/>
                <a:gd name="T115" fmla="*/ 2147483646 h 3968"/>
                <a:gd name="T116" fmla="*/ 2147483646 w 16688"/>
                <a:gd name="T117" fmla="*/ 2147483646 h 3968"/>
                <a:gd name="T118" fmla="*/ 2147483646 w 16688"/>
                <a:gd name="T119" fmla="*/ 2147483646 h 39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688"/>
                <a:gd name="T181" fmla="*/ 0 h 3968"/>
                <a:gd name="T182" fmla="*/ 16688 w 16688"/>
                <a:gd name="T183" fmla="*/ 3968 h 396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chemeClr val="tx1">
                <a:lumMod val="75000"/>
              </a:schemeClr>
            </a:solidFill>
            <a:ln w="9525">
              <a:noFill/>
              <a:miter lim="800000"/>
              <a:headEnd/>
              <a:tailEnd/>
            </a:ln>
          </p:spPr>
          <p:txBody>
            <a:bodyPr lIns="121679" tIns="60848" rIns="121679" bIns="60848"/>
            <a:lstStyle/>
            <a:p>
              <a:pPr defTabSz="1096961">
                <a:defRPr/>
              </a:pPr>
              <a:endParaRPr lang="en-US" altLang="zh-CN" sz="1800" dirty="0">
                <a:latin typeface="微软雅黑" panose="020B0503020204020204" pitchFamily="34" charset="-122"/>
                <a:ea typeface="微软雅黑" panose="020B0503020204020204" pitchFamily="34" charset="-122"/>
                <a:cs typeface="Arial" pitchFamily="34" charset="0"/>
              </a:endParaRPr>
            </a:p>
          </p:txBody>
        </p:sp>
        <p:sp>
          <p:nvSpPr>
            <p:cNvPr id="68" name="Freeform 13"/>
            <p:cNvSpPr>
              <a:spLocks noEditPoints="1" noChangeArrowheads="1"/>
            </p:cNvSpPr>
            <p:nvPr/>
          </p:nvSpPr>
          <p:spPr bwMode="auto">
            <a:xfrm>
              <a:off x="9325170" y="4762494"/>
              <a:ext cx="423169" cy="140157"/>
            </a:xfrm>
            <a:custGeom>
              <a:avLst/>
              <a:gdLst>
                <a:gd name="T0" fmla="*/ 2147483647 w 16688"/>
                <a:gd name="T1" fmla="*/ 2147483647 h 3968"/>
                <a:gd name="T2" fmla="*/ 2147483647 w 16688"/>
                <a:gd name="T3" fmla="*/ 2147483647 h 3968"/>
                <a:gd name="T4" fmla="*/ 2147483647 w 16688"/>
                <a:gd name="T5" fmla="*/ 2147483647 h 3968"/>
                <a:gd name="T6" fmla="*/ 2147483647 w 16688"/>
                <a:gd name="T7" fmla="*/ 2147483647 h 3968"/>
                <a:gd name="T8" fmla="*/ 2147483647 w 16688"/>
                <a:gd name="T9" fmla="*/ 2147483647 h 3968"/>
                <a:gd name="T10" fmla="*/ 2147483647 w 16688"/>
                <a:gd name="T11" fmla="*/ 2147483647 h 3968"/>
                <a:gd name="T12" fmla="*/ 2147483647 w 16688"/>
                <a:gd name="T13" fmla="*/ 2147483647 h 3968"/>
                <a:gd name="T14" fmla="*/ 2147483647 w 16688"/>
                <a:gd name="T15" fmla="*/ 2147483647 h 3968"/>
                <a:gd name="T16" fmla="*/ 2147483647 w 16688"/>
                <a:gd name="T17" fmla="*/ 2147483647 h 3968"/>
                <a:gd name="T18" fmla="*/ 2147483647 w 16688"/>
                <a:gd name="T19" fmla="*/ 2147483647 h 3968"/>
                <a:gd name="T20" fmla="*/ 374946845 w 16688"/>
                <a:gd name="T21" fmla="*/ 2147483647 h 3968"/>
                <a:gd name="T22" fmla="*/ 2147483647 w 16688"/>
                <a:gd name="T23" fmla="*/ 2147483647 h 3968"/>
                <a:gd name="T24" fmla="*/ 2147483647 w 16688"/>
                <a:gd name="T25" fmla="*/ 2147483647 h 3968"/>
                <a:gd name="T26" fmla="*/ 2147483647 w 16688"/>
                <a:gd name="T27" fmla="*/ 2147483647 h 3968"/>
                <a:gd name="T28" fmla="*/ 2147483647 w 16688"/>
                <a:gd name="T29" fmla="*/ 2147483647 h 3968"/>
                <a:gd name="T30" fmla="*/ 2147483647 w 16688"/>
                <a:gd name="T31" fmla="*/ 2147483647 h 3968"/>
                <a:gd name="T32" fmla="*/ 2147483647 w 16688"/>
                <a:gd name="T33" fmla="*/ 2147483647 h 3968"/>
                <a:gd name="T34" fmla="*/ 2147483647 w 16688"/>
                <a:gd name="T35" fmla="*/ 2147483647 h 3968"/>
                <a:gd name="T36" fmla="*/ 2147483647 w 16688"/>
                <a:gd name="T37" fmla="*/ 2147483647 h 3968"/>
                <a:gd name="T38" fmla="*/ 2147483647 w 16688"/>
                <a:gd name="T39" fmla="*/ 2147483647 h 3968"/>
                <a:gd name="T40" fmla="*/ 2147483647 w 16688"/>
                <a:gd name="T41" fmla="*/ 2147483647 h 3968"/>
                <a:gd name="T42" fmla="*/ 2147483647 w 16688"/>
                <a:gd name="T43" fmla="*/ 2147483647 h 3968"/>
                <a:gd name="T44" fmla="*/ 2147483647 w 16688"/>
                <a:gd name="T45" fmla="*/ 2147483647 h 3968"/>
                <a:gd name="T46" fmla="*/ 2147483647 w 16688"/>
                <a:gd name="T47" fmla="*/ 2147483647 h 3968"/>
                <a:gd name="T48" fmla="*/ 2147483647 w 16688"/>
                <a:gd name="T49" fmla="*/ 2147483647 h 3968"/>
                <a:gd name="T50" fmla="*/ 2147483647 w 16688"/>
                <a:gd name="T51" fmla="*/ 2147483647 h 3968"/>
                <a:gd name="T52" fmla="*/ 2147483647 w 16688"/>
                <a:gd name="T53" fmla="*/ 2147483647 h 3968"/>
                <a:gd name="T54" fmla="*/ 2147483647 w 16688"/>
                <a:gd name="T55" fmla="*/ 2147483647 h 3968"/>
                <a:gd name="T56" fmla="*/ 2147483647 w 16688"/>
                <a:gd name="T57" fmla="*/ 2147483647 h 3968"/>
                <a:gd name="T58" fmla="*/ 2147483647 w 16688"/>
                <a:gd name="T59" fmla="*/ 2147483647 h 3968"/>
                <a:gd name="T60" fmla="*/ 2147483647 w 16688"/>
                <a:gd name="T61" fmla="*/ 2147483647 h 3968"/>
                <a:gd name="T62" fmla="*/ 2147483647 w 16688"/>
                <a:gd name="T63" fmla="*/ 2147483647 h 3968"/>
                <a:gd name="T64" fmla="*/ 2147483647 w 16688"/>
                <a:gd name="T65" fmla="*/ 2147483647 h 3968"/>
                <a:gd name="T66" fmla="*/ 2147483647 w 16688"/>
                <a:gd name="T67" fmla="*/ 2147483647 h 3968"/>
                <a:gd name="T68" fmla="*/ 2147483647 w 16688"/>
                <a:gd name="T69" fmla="*/ 2147483647 h 3968"/>
                <a:gd name="T70" fmla="*/ 2147483647 w 16688"/>
                <a:gd name="T71" fmla="*/ 2147483647 h 3968"/>
                <a:gd name="T72" fmla="*/ 2147483647 w 16688"/>
                <a:gd name="T73" fmla="*/ 2147483647 h 3968"/>
                <a:gd name="T74" fmla="*/ 2147483647 w 16688"/>
                <a:gd name="T75" fmla="*/ 2147483647 h 3968"/>
                <a:gd name="T76" fmla="*/ 2147483647 w 16688"/>
                <a:gd name="T77" fmla="*/ 2147483647 h 3968"/>
                <a:gd name="T78" fmla="*/ 2147483647 w 16688"/>
                <a:gd name="T79" fmla="*/ 2147483647 h 3968"/>
                <a:gd name="T80" fmla="*/ 2147483647 w 16688"/>
                <a:gd name="T81" fmla="*/ 2147483647 h 3968"/>
                <a:gd name="T82" fmla="*/ 2147483647 w 16688"/>
                <a:gd name="T83" fmla="*/ 2147483647 h 3968"/>
                <a:gd name="T84" fmla="*/ 2147483647 w 16688"/>
                <a:gd name="T85" fmla="*/ 2147483647 h 3968"/>
                <a:gd name="T86" fmla="*/ 2147483647 w 16688"/>
                <a:gd name="T87" fmla="*/ 2147483647 h 3968"/>
                <a:gd name="T88" fmla="*/ 2147483647 w 16688"/>
                <a:gd name="T89" fmla="*/ 2147483647 h 3968"/>
                <a:gd name="T90" fmla="*/ 2147483647 w 16688"/>
                <a:gd name="T91" fmla="*/ 2147483647 h 3968"/>
                <a:gd name="T92" fmla="*/ 2147483647 w 16688"/>
                <a:gd name="T93" fmla="*/ 2147483647 h 3968"/>
                <a:gd name="T94" fmla="*/ 2147483647 w 16688"/>
                <a:gd name="T95" fmla="*/ 2147483647 h 3968"/>
                <a:gd name="T96" fmla="*/ 2147483647 w 16688"/>
                <a:gd name="T97" fmla="*/ 2147483647 h 3968"/>
                <a:gd name="T98" fmla="*/ 2147483647 w 16688"/>
                <a:gd name="T99" fmla="*/ 2147483647 h 3968"/>
                <a:gd name="T100" fmla="*/ 2147483647 w 16688"/>
                <a:gd name="T101" fmla="*/ 2147483647 h 3968"/>
                <a:gd name="T102" fmla="*/ 2147483647 w 16688"/>
                <a:gd name="T103" fmla="*/ 2147483647 h 3968"/>
                <a:gd name="T104" fmla="*/ 2147483647 w 16688"/>
                <a:gd name="T105" fmla="*/ 2147483647 h 3968"/>
                <a:gd name="T106" fmla="*/ 2147483647 w 16688"/>
                <a:gd name="T107" fmla="*/ 2147483647 h 3968"/>
                <a:gd name="T108" fmla="*/ 2147483647 w 16688"/>
                <a:gd name="T109" fmla="*/ 2147483647 h 3968"/>
                <a:gd name="T110" fmla="*/ 2147483647 w 16688"/>
                <a:gd name="T111" fmla="*/ 2147483647 h 3968"/>
                <a:gd name="T112" fmla="*/ 2147483647 w 16688"/>
                <a:gd name="T113" fmla="*/ 2147483647 h 3968"/>
                <a:gd name="T114" fmla="*/ 2147483647 w 16688"/>
                <a:gd name="T115" fmla="*/ 2147483647 h 3968"/>
                <a:gd name="T116" fmla="*/ 2147483647 w 16688"/>
                <a:gd name="T117" fmla="*/ 2147483647 h 3968"/>
                <a:gd name="T118" fmla="*/ 2147483647 w 16688"/>
                <a:gd name="T119" fmla="*/ 2147483647 h 39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688"/>
                <a:gd name="T181" fmla="*/ 0 h 3968"/>
                <a:gd name="T182" fmla="*/ 16688 w 16688"/>
                <a:gd name="T183" fmla="*/ 3968 h 396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rgbClr val="FFC000"/>
            </a:solidFill>
            <a:ln w="9525">
              <a:noFill/>
              <a:miter lim="800000"/>
              <a:headEnd/>
              <a:tailEnd/>
            </a:ln>
          </p:spPr>
          <p:txBody>
            <a:bodyPr lIns="121679" tIns="60848" rIns="121679" bIns="60848"/>
            <a:lstStyle/>
            <a:p>
              <a:pPr defTabSz="1096961"/>
              <a:endParaRPr lang="en-US" altLang="zh-CN" sz="1800" dirty="0">
                <a:latin typeface="微软雅黑" panose="020B0503020204020204" pitchFamily="34" charset="-122"/>
                <a:ea typeface="微软雅黑" panose="020B0503020204020204" pitchFamily="34" charset="-122"/>
                <a:cs typeface="Arial" pitchFamily="34" charset="0"/>
              </a:endParaRPr>
            </a:p>
          </p:txBody>
        </p:sp>
        <p:sp>
          <p:nvSpPr>
            <p:cNvPr id="73" name="Shape 138"/>
            <p:cNvSpPr>
              <a:spLocks noChangeArrowheads="1"/>
            </p:cNvSpPr>
            <p:nvPr/>
          </p:nvSpPr>
          <p:spPr bwMode="auto">
            <a:xfrm>
              <a:off x="8358295" y="4850704"/>
              <a:ext cx="858053" cy="567915"/>
            </a:xfrm>
            <a:prstGeom prst="rect">
              <a:avLst/>
            </a:prstGeom>
            <a:noFill/>
            <a:ln w="9525">
              <a:noFill/>
              <a:miter lim="800000"/>
              <a:headEnd/>
              <a:tailEnd/>
            </a:ln>
          </p:spPr>
          <p:txBody>
            <a:bodyPr wrap="square" lIns="88773" tIns="88773" rIns="88773" bIns="88773" anchor="ctr">
              <a:spAutoFit/>
            </a:bodyPr>
            <a:lstStyle/>
            <a:p>
              <a:pPr algn="ctr" defTabSz="1096961">
                <a:defRPr/>
              </a:pPr>
              <a:r>
                <a:rPr kumimoji="1" lang="en-US" altLang="zh-CN" sz="1200" b="1" kern="0" dirty="0" smtClean="0">
                  <a:latin typeface="微软雅黑" panose="020B0503020204020204" pitchFamily="34" charset="-122"/>
                  <a:ea typeface="微软雅黑" panose="020B0503020204020204" pitchFamily="34" charset="-122"/>
                  <a:cs typeface="Arial" panose="020B0604020202020204" pitchFamily="34" charset="0"/>
                  <a:sym typeface="Calibri" pitchFamily="34" charset="0"/>
                </a:rPr>
                <a:t>Physical network</a:t>
              </a:r>
              <a:endParaRPr kumimoji="1" lang="en-US" altLang="zh-CN" sz="1200" b="1" kern="0" dirty="0">
                <a:latin typeface="微软雅黑" panose="020B0503020204020204" pitchFamily="34" charset="-122"/>
                <a:ea typeface="微软雅黑" panose="020B0503020204020204" pitchFamily="34" charset="-122"/>
                <a:cs typeface="Arial" panose="020B0604020202020204" pitchFamily="34" charset="0"/>
                <a:sym typeface="Calibri" pitchFamily="34" charset="0"/>
              </a:endParaRPr>
            </a:p>
          </p:txBody>
        </p:sp>
        <p:sp>
          <p:nvSpPr>
            <p:cNvPr id="74" name="Shape 138"/>
            <p:cNvSpPr>
              <a:spLocks noChangeArrowheads="1"/>
            </p:cNvSpPr>
            <p:nvPr/>
          </p:nvSpPr>
          <p:spPr bwMode="auto">
            <a:xfrm>
              <a:off x="9072335" y="4846279"/>
              <a:ext cx="849679" cy="567915"/>
            </a:xfrm>
            <a:prstGeom prst="rect">
              <a:avLst/>
            </a:prstGeom>
            <a:noFill/>
            <a:ln w="9525">
              <a:noFill/>
              <a:miter lim="800000"/>
              <a:headEnd/>
              <a:tailEnd/>
            </a:ln>
          </p:spPr>
          <p:txBody>
            <a:bodyPr wrap="square" lIns="88773" tIns="88773" rIns="88773" bIns="88773" anchor="ctr">
              <a:spAutoFit/>
            </a:bodyPr>
            <a:lstStyle/>
            <a:p>
              <a:pPr algn="ctr" defTabSz="1096961">
                <a:defRPr/>
              </a:pPr>
              <a:r>
                <a:rPr kumimoji="1" lang="en-US" altLang="zh-CN" sz="1200" b="1" kern="0" dirty="0" smtClean="0">
                  <a:latin typeface="微软雅黑" panose="020B0503020204020204" pitchFamily="34" charset="-122"/>
                  <a:ea typeface="微软雅黑" panose="020B0503020204020204" pitchFamily="34" charset="-122"/>
                  <a:cs typeface="Arial" panose="020B0604020202020204" pitchFamily="34" charset="0"/>
                  <a:sym typeface="Calibri" pitchFamily="34" charset="0"/>
                </a:rPr>
                <a:t>Virtual network</a:t>
              </a:r>
              <a:endParaRPr kumimoji="1" lang="en-US" altLang="zh-CN" sz="1200" b="1" kern="0" dirty="0">
                <a:latin typeface="微软雅黑" panose="020B0503020204020204" pitchFamily="34" charset="-122"/>
                <a:ea typeface="微软雅黑" panose="020B0503020204020204" pitchFamily="34" charset="-122"/>
                <a:cs typeface="Arial" panose="020B0604020202020204" pitchFamily="34" charset="0"/>
                <a:sym typeface="Calibri" pitchFamily="34" charset="0"/>
              </a:endParaRPr>
            </a:p>
          </p:txBody>
        </p:sp>
        <p:sp>
          <p:nvSpPr>
            <p:cNvPr id="150" name="圆角矩形 149"/>
            <p:cNvSpPr/>
            <p:nvPr/>
          </p:nvSpPr>
          <p:spPr>
            <a:xfrm>
              <a:off x="6510627" y="4335034"/>
              <a:ext cx="1667595" cy="1073904"/>
            </a:xfrm>
            <a:prstGeom prst="roundRect">
              <a:avLst>
                <a:gd name="adj" fmla="val 11619"/>
              </a:avLst>
            </a:prstGeom>
            <a:solidFill>
              <a:srgbClr val="018FE3">
                <a:alpha val="35000"/>
              </a:srgbClr>
            </a:solidFill>
            <a:ln w="19050">
              <a:solidFill>
                <a:srgbClr val="00FAFE">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6961">
                <a:lnSpc>
                  <a:spcPct val="140000"/>
                </a:lnSpc>
                <a:buClr>
                  <a:srgbClr val="1F497D"/>
                </a:buClr>
                <a:buSzPct val="60000"/>
              </a:pPr>
              <a:endParaRPr lang="en-US" altLang="zh-CN" sz="600" b="1" dirty="0">
                <a:solidFill>
                  <a:schemeClr val="tx1"/>
                </a:solidFill>
                <a:latin typeface="微软雅黑" panose="020B0503020204020204" pitchFamily="34" charset="-122"/>
                <a:ea typeface="微软雅黑" panose="020B0503020204020204" pitchFamily="34" charset="-122"/>
              </a:endParaRPr>
            </a:p>
          </p:txBody>
        </p:sp>
        <p:pic>
          <p:nvPicPr>
            <p:cNvPr id="151" name="droppedImage.pdf"/>
            <p:cNvPicPr>
              <a:picLocks noChangeAspect="1" noChangeArrowheads="1"/>
            </p:cNvPicPr>
            <p:nvPr/>
          </p:nvPicPr>
          <p:blipFill rotWithShape="1">
            <a:blip r:embed="rId6" cstate="print"/>
            <a:srcRect l="45060" t="-17598" b="-1"/>
            <a:stretch/>
          </p:blipFill>
          <p:spPr bwMode="auto">
            <a:xfrm>
              <a:off x="6937556" y="4716365"/>
              <a:ext cx="677753" cy="175903"/>
            </a:xfrm>
            <a:prstGeom prst="rect">
              <a:avLst/>
            </a:prstGeom>
            <a:noFill/>
            <a:ln w="12700">
              <a:noFill/>
              <a:miter lim="400000"/>
              <a:headEnd/>
              <a:tailEnd/>
            </a:ln>
          </p:spPr>
        </p:pic>
        <p:sp>
          <p:nvSpPr>
            <p:cNvPr id="152" name="Shape 138"/>
            <p:cNvSpPr>
              <a:spLocks noChangeArrowheads="1"/>
            </p:cNvSpPr>
            <p:nvPr/>
          </p:nvSpPr>
          <p:spPr bwMode="auto">
            <a:xfrm>
              <a:off x="7272687" y="4870873"/>
              <a:ext cx="683593" cy="567915"/>
            </a:xfrm>
            <a:prstGeom prst="rect">
              <a:avLst/>
            </a:prstGeom>
            <a:noFill/>
            <a:ln w="9525">
              <a:noFill/>
              <a:miter lim="800000"/>
              <a:headEnd/>
              <a:tailEnd/>
            </a:ln>
          </p:spPr>
          <p:txBody>
            <a:bodyPr wrap="square" lIns="88773" tIns="88773" rIns="88773" bIns="88773" anchor="ctr">
              <a:spAutoFit/>
            </a:bodyPr>
            <a:lstStyle/>
            <a:p>
              <a:pPr algn="ctr" defTabSz="1096961">
                <a:defRPr/>
              </a:pPr>
              <a:r>
                <a:rPr kumimoji="1" lang="en-US" altLang="zh-CN" sz="1200" b="1" kern="0" dirty="0" smtClean="0">
                  <a:latin typeface="微软雅黑" panose="020B0503020204020204" pitchFamily="34" charset="-122"/>
                  <a:ea typeface="微软雅黑" panose="020B0503020204020204" pitchFamily="34" charset="-122"/>
                  <a:cs typeface="Arial" panose="020B0604020202020204" pitchFamily="34" charset="0"/>
                  <a:sym typeface="Calibri" pitchFamily="34" charset="0"/>
                </a:rPr>
                <a:t>Object storage</a:t>
              </a:r>
              <a:endParaRPr kumimoji="1" lang="en-US" altLang="zh-CN" sz="1200" b="1" kern="0" dirty="0">
                <a:latin typeface="微软雅黑" panose="020B0503020204020204" pitchFamily="34" charset="-122"/>
                <a:ea typeface="微软雅黑" panose="020B0503020204020204" pitchFamily="34" charset="-122"/>
                <a:cs typeface="Arial" panose="020B0604020202020204" pitchFamily="34" charset="0"/>
                <a:sym typeface="Calibri" pitchFamily="34" charset="0"/>
              </a:endParaRPr>
            </a:p>
          </p:txBody>
        </p:sp>
        <p:sp>
          <p:nvSpPr>
            <p:cNvPr id="172" name="圆角矩形 101"/>
            <p:cNvSpPr>
              <a:spLocks noChangeArrowheads="1"/>
            </p:cNvSpPr>
            <p:nvPr/>
          </p:nvSpPr>
          <p:spPr bwMode="auto">
            <a:xfrm>
              <a:off x="6820367" y="4386245"/>
              <a:ext cx="1010912" cy="237467"/>
            </a:xfrm>
            <a:prstGeom prst="roundRect">
              <a:avLst>
                <a:gd name="adj" fmla="val 5727"/>
              </a:avLst>
            </a:prstGeom>
            <a:gradFill rotWithShape="1">
              <a:gsLst>
                <a:gs pos="0">
                  <a:srgbClr val="003F77"/>
                </a:gs>
                <a:gs pos="50000">
                  <a:srgbClr val="005FAD"/>
                </a:gs>
                <a:gs pos="100000">
                  <a:srgbClr val="0072CE"/>
                </a:gs>
              </a:gsLst>
              <a:lin ang="0" scaled="1"/>
            </a:gradFill>
            <a:ln w="25400">
              <a:noFill/>
              <a:miter lim="800000"/>
              <a:headEnd/>
              <a:tailEnd/>
            </a:ln>
          </p:spPr>
          <p:txBody>
            <a:bodyPr lIns="25393" tIns="10792" rIns="25393" bIns="10792" anchor="ctr"/>
            <a:lstStyle/>
            <a:p>
              <a:pPr algn="ctr" defTabSz="1096961">
                <a:spcAft>
                  <a:spcPts val="1800"/>
                </a:spcAft>
                <a:buClr>
                  <a:srgbClr val="CC9900"/>
                </a:buClr>
              </a:pPr>
              <a:r>
                <a:rPr lang="en-US" altLang="zh-CN" sz="1200" dirty="0">
                  <a:solidFill>
                    <a:schemeClr val="bg1"/>
                  </a:solidFill>
                  <a:latin typeface="微软雅黑" panose="020B0503020204020204" pitchFamily="34" charset="-122"/>
                  <a:ea typeface="微软雅黑" panose="020B0503020204020204" pitchFamily="34" charset="-122"/>
                  <a:cs typeface="Arial" pitchFamily="34" charset="0"/>
                  <a:sym typeface="Arial" pitchFamily="34" charset="0"/>
                </a:rPr>
                <a:t>Cinder/Swift</a:t>
              </a:r>
            </a:p>
          </p:txBody>
        </p:sp>
        <p:sp>
          <p:nvSpPr>
            <p:cNvPr id="173" name="Shape 441"/>
            <p:cNvSpPr>
              <a:spLocks noChangeArrowheads="1"/>
            </p:cNvSpPr>
            <p:nvPr/>
          </p:nvSpPr>
          <p:spPr bwMode="auto">
            <a:xfrm>
              <a:off x="2027057" y="1840872"/>
              <a:ext cx="7950715" cy="31103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3609" y="0"/>
                  </a:moveTo>
                  <a:lnTo>
                    <a:pt x="18261" y="0"/>
                  </a:lnTo>
                  <a:lnTo>
                    <a:pt x="21600" y="21600"/>
                  </a:lnTo>
                  <a:lnTo>
                    <a:pt x="0" y="21600"/>
                  </a:lnTo>
                  <a:lnTo>
                    <a:pt x="3609" y="0"/>
                  </a:lnTo>
                  <a:close/>
                </a:path>
              </a:pathLst>
            </a:custGeom>
            <a:gradFill rotWithShape="1">
              <a:gsLst>
                <a:gs pos="0">
                  <a:srgbClr val="00A3D7">
                    <a:alpha val="50000"/>
                  </a:srgbClr>
                </a:gs>
                <a:gs pos="100000">
                  <a:srgbClr val="3A88FE">
                    <a:alpha val="0"/>
                  </a:srgbClr>
                </a:gs>
              </a:gsLst>
              <a:lin ang="16260000"/>
            </a:gradFill>
            <a:ln w="12700" cap="flat">
              <a:noFill/>
              <a:miter lim="400000"/>
              <a:headEnd/>
              <a:tailEnd/>
            </a:ln>
          </p:spPr>
          <p:txBody>
            <a:bodyPr lIns="0" tIns="0" rIns="0" bIns="0" anchor="ctr"/>
            <a:lstStyle/>
            <a:p>
              <a:pPr defTabSz="1096961"/>
              <a:endParaRPr lang="en-US" altLang="zh-CN" sz="1800" dirty="0">
                <a:latin typeface="微软雅黑" panose="020B0503020204020204" pitchFamily="34" charset="-122"/>
                <a:ea typeface="微软雅黑" panose="020B0503020204020204" pitchFamily="34" charset="-122"/>
                <a:cs typeface="Arial" pitchFamily="34" charset="0"/>
              </a:endParaRPr>
            </a:p>
          </p:txBody>
        </p:sp>
        <p:sp>
          <p:nvSpPr>
            <p:cNvPr id="189" name="矩形 188"/>
            <p:cNvSpPr/>
            <p:nvPr/>
          </p:nvSpPr>
          <p:spPr>
            <a:xfrm>
              <a:off x="5121806" y="3193855"/>
              <a:ext cx="1626941" cy="369332"/>
            </a:xfrm>
            <a:prstGeom prst="rect">
              <a:avLst/>
            </a:prstGeom>
          </p:spPr>
          <p:txBody>
            <a:bodyPr wrap="square">
              <a:spAutoFit/>
            </a:bodyPr>
            <a:lstStyle/>
            <a:p>
              <a:pPr algn="ctr" defTabSz="1096961">
                <a:defRPr/>
              </a:pPr>
              <a:r>
                <a:rPr kumimoji="1" lang="en-US" altLang="zh-CN" sz="1800" b="1" kern="0" dirty="0">
                  <a:latin typeface="微软雅黑" panose="020B0503020204020204" pitchFamily="34" charset="-122"/>
                  <a:ea typeface="微软雅黑" panose="020B0503020204020204" pitchFamily="34" charset="-122"/>
                  <a:cs typeface="Arial" panose="020B0604020202020204" pitchFamily="34" charset="0"/>
                  <a:sym typeface="Lucida Grande"/>
                </a:rPr>
                <a:t>ManageOne</a:t>
              </a:r>
              <a:endParaRPr lang="en-US" altLang="zh-CN" sz="900" dirty="0">
                <a:latin typeface="微软雅黑" panose="020B0503020204020204" pitchFamily="34" charset="-122"/>
                <a:ea typeface="微软雅黑" panose="020B0503020204020204" pitchFamily="34" charset="-122"/>
                <a:sym typeface="Lucida Grande"/>
              </a:endParaRPr>
            </a:p>
          </p:txBody>
        </p:sp>
        <p:grpSp>
          <p:nvGrpSpPr>
            <p:cNvPr id="200" name="组合 199"/>
            <p:cNvGrpSpPr/>
            <p:nvPr/>
          </p:nvGrpSpPr>
          <p:grpSpPr>
            <a:xfrm>
              <a:off x="2063557" y="3525015"/>
              <a:ext cx="7315044" cy="485236"/>
              <a:chOff x="66494" y="2046747"/>
              <a:chExt cx="11819104" cy="1189887"/>
            </a:xfrm>
          </p:grpSpPr>
          <p:pic>
            <p:nvPicPr>
              <p:cNvPr id="194" name="图片 193"/>
              <p:cNvPicPr>
                <a:picLocks noChangeAspect="1"/>
              </p:cNvPicPr>
              <p:nvPr/>
            </p:nvPicPr>
            <p:blipFill>
              <a:blip r:embed="rId7" cstate="print"/>
              <a:stretch>
                <a:fillRect/>
              </a:stretch>
            </p:blipFill>
            <p:spPr>
              <a:xfrm>
                <a:off x="315115" y="2752254"/>
                <a:ext cx="4349828" cy="484380"/>
              </a:xfrm>
              <a:prstGeom prst="rect">
                <a:avLst/>
              </a:prstGeom>
            </p:spPr>
          </p:pic>
          <p:pic>
            <p:nvPicPr>
              <p:cNvPr id="195" name="图片 194"/>
              <p:cNvPicPr>
                <a:picLocks noChangeAspect="1"/>
              </p:cNvPicPr>
              <p:nvPr/>
            </p:nvPicPr>
            <p:blipFill>
              <a:blip r:embed="rId8" cstate="print"/>
              <a:stretch>
                <a:fillRect/>
              </a:stretch>
            </p:blipFill>
            <p:spPr>
              <a:xfrm>
                <a:off x="4280334" y="2752254"/>
                <a:ext cx="3721574" cy="484380"/>
              </a:xfrm>
              <a:prstGeom prst="rect">
                <a:avLst/>
              </a:prstGeom>
            </p:spPr>
          </p:pic>
          <p:pic>
            <p:nvPicPr>
              <p:cNvPr id="196" name="图片 195"/>
              <p:cNvPicPr>
                <a:picLocks noChangeAspect="1"/>
              </p:cNvPicPr>
              <p:nvPr/>
            </p:nvPicPr>
            <p:blipFill>
              <a:blip r:embed="rId9" cstate="print"/>
              <a:stretch>
                <a:fillRect/>
              </a:stretch>
            </p:blipFill>
            <p:spPr>
              <a:xfrm>
                <a:off x="7617298" y="2752254"/>
                <a:ext cx="4268300" cy="484380"/>
              </a:xfrm>
              <a:prstGeom prst="rect">
                <a:avLst/>
              </a:prstGeom>
            </p:spPr>
          </p:pic>
          <p:sp>
            <p:nvSpPr>
              <p:cNvPr id="197" name="标题 1"/>
              <p:cNvSpPr txBox="1">
                <a:spLocks/>
              </p:cNvSpPr>
              <p:nvPr/>
            </p:nvSpPr>
            <p:spPr>
              <a:xfrm>
                <a:off x="66494" y="2046747"/>
                <a:ext cx="4078777" cy="706307"/>
              </a:xfrm>
              <a:prstGeom prst="rect">
                <a:avLst/>
              </a:prstGeom>
            </p:spPr>
            <p:txBody>
              <a:bodyPr vert="horz" lIns="109676" tIns="54837" rIns="109676" bIns="54837" rtlCol="0" anchor="ctr">
                <a:noAutofit/>
              </a:bodyPr>
              <a:lstStyle/>
              <a:p>
                <a:pPr algn="ctr" defTabSz="1096961">
                  <a:defRPr/>
                </a:pPr>
                <a:r>
                  <a:rPr lang="en-US" altLang="zh-CN" sz="1400" dirty="0">
                    <a:latin typeface="微软雅黑" panose="020B0503020204020204" pitchFamily="34" charset="-122"/>
                    <a:ea typeface="微软雅黑" panose="020B0503020204020204" pitchFamily="34" charset="-122"/>
                    <a:cs typeface="Arial" pitchFamily="34" charset="0"/>
                    <a:sym typeface="Lucida Grande"/>
                  </a:rPr>
                  <a:t>Computing resource pool</a:t>
                </a:r>
              </a:p>
            </p:txBody>
          </p:sp>
          <p:sp>
            <p:nvSpPr>
              <p:cNvPr id="198" name="标题 1"/>
              <p:cNvSpPr txBox="1">
                <a:spLocks/>
              </p:cNvSpPr>
              <p:nvPr/>
            </p:nvSpPr>
            <p:spPr>
              <a:xfrm>
                <a:off x="4177357" y="2282183"/>
                <a:ext cx="3723045" cy="353153"/>
              </a:xfrm>
              <a:prstGeom prst="rect">
                <a:avLst/>
              </a:prstGeom>
            </p:spPr>
            <p:txBody>
              <a:bodyPr vert="horz" lIns="109676" tIns="54837" rIns="109676" bIns="54837" rtlCol="0" anchor="ctr">
                <a:noAutofit/>
              </a:bodyPr>
              <a:lstStyle>
                <a:defPPr>
                  <a:defRPr lang="en-US"/>
                </a:defPPr>
                <a:lvl1pPr marR="0" lvl="0" indent="0" fontAlgn="auto">
                  <a:lnSpc>
                    <a:spcPct val="100000"/>
                  </a:lnSpc>
                  <a:spcAft>
                    <a:spcPts val="0"/>
                  </a:spcAft>
                  <a:buClrTx/>
                  <a:buSzTx/>
                  <a:buNone/>
                  <a:tabLst/>
                  <a:defRPr kumimoji="1" sz="900" b="0" kern="0">
                    <a:solidFill>
                      <a:srgbClr val="FFFFFF"/>
                    </a:solidFill>
                    <a:latin typeface="Arial" panose="020B0604020202020204" pitchFamily="34" charset="0"/>
                    <a:cs typeface="Arial" panose="020B0604020202020204" pitchFamily="34" charset="0"/>
                  </a:defRPr>
                </a:lvl1pPr>
              </a:lstStyle>
              <a:p>
                <a:pPr algn="ctr" defTabSz="1096961">
                  <a:defRPr/>
                </a:pPr>
                <a:r>
                  <a:rPr lang="en-US" altLang="zh-CN" sz="1400" kern="1200" dirty="0">
                    <a:solidFill>
                      <a:schemeClr val="tx1"/>
                    </a:solidFill>
                    <a:latin typeface="微软雅黑" panose="020B0503020204020204" pitchFamily="34" charset="-122"/>
                    <a:ea typeface="微软雅黑" panose="020B0503020204020204" pitchFamily="34" charset="-122"/>
                    <a:sym typeface="Lucida Grande"/>
                  </a:rPr>
                  <a:t>Storage resource pool</a:t>
                </a:r>
              </a:p>
            </p:txBody>
          </p:sp>
          <p:sp>
            <p:nvSpPr>
              <p:cNvPr id="199" name="标题 1"/>
              <p:cNvSpPr txBox="1">
                <a:spLocks/>
              </p:cNvSpPr>
              <p:nvPr/>
            </p:nvSpPr>
            <p:spPr>
              <a:xfrm>
                <a:off x="7822839" y="2282183"/>
                <a:ext cx="3812070" cy="353153"/>
              </a:xfrm>
              <a:prstGeom prst="rect">
                <a:avLst/>
              </a:prstGeom>
            </p:spPr>
            <p:txBody>
              <a:bodyPr vert="horz" lIns="109676" tIns="54837" rIns="109676" bIns="54837" rtlCol="0" anchor="ctr">
                <a:noAutofit/>
              </a:bodyPr>
              <a:lstStyle>
                <a:defPPr>
                  <a:defRPr lang="en-US"/>
                </a:defPPr>
                <a:lvl1pPr marR="0" lvl="0" indent="0" fontAlgn="auto">
                  <a:lnSpc>
                    <a:spcPct val="100000"/>
                  </a:lnSpc>
                  <a:spcAft>
                    <a:spcPts val="0"/>
                  </a:spcAft>
                  <a:buClrTx/>
                  <a:buSzTx/>
                  <a:buNone/>
                  <a:tabLst/>
                  <a:defRPr kumimoji="1" sz="900" b="0" kern="0">
                    <a:solidFill>
                      <a:srgbClr val="FFFFFF"/>
                    </a:solidFill>
                    <a:latin typeface="Arial" panose="020B0604020202020204" pitchFamily="34" charset="0"/>
                    <a:cs typeface="Arial" panose="020B0604020202020204" pitchFamily="34" charset="0"/>
                  </a:defRPr>
                </a:lvl1pPr>
              </a:lstStyle>
              <a:p>
                <a:pPr algn="ctr" defTabSz="1096961">
                  <a:defRPr/>
                </a:pPr>
                <a:r>
                  <a:rPr lang="en-US" altLang="zh-CN" sz="1400" kern="1200" dirty="0">
                    <a:solidFill>
                      <a:schemeClr val="tx1"/>
                    </a:solidFill>
                    <a:latin typeface="微软雅黑" panose="020B0503020204020204" pitchFamily="34" charset="-122"/>
                    <a:ea typeface="微软雅黑" panose="020B0503020204020204" pitchFamily="34" charset="-122"/>
                    <a:sym typeface="Lucida Grande"/>
                  </a:rPr>
                  <a:t>Network resource pool</a:t>
                </a:r>
              </a:p>
            </p:txBody>
          </p:sp>
        </p:grpSp>
        <p:sp>
          <p:nvSpPr>
            <p:cNvPr id="19" name="标题 1"/>
            <p:cNvSpPr txBox="1">
              <a:spLocks/>
            </p:cNvSpPr>
            <p:nvPr/>
          </p:nvSpPr>
          <p:spPr>
            <a:xfrm>
              <a:off x="4414510" y="3836340"/>
              <a:ext cx="2817471" cy="535824"/>
            </a:xfrm>
            <a:prstGeom prst="rect">
              <a:avLst/>
            </a:prstGeom>
          </p:spPr>
          <p:txBody>
            <a:bodyPr vert="horz" lIns="109676" tIns="54837" rIns="109676" bIns="54837" rtlCol="0" anchor="ctr">
              <a:noAutofit/>
            </a:bodyPr>
            <a:lstStyle/>
            <a:p>
              <a:pPr algn="ctr" defTabSz="1096961">
                <a:defRPr/>
              </a:pPr>
              <a:r>
                <a:rPr kumimoji="1" lang="en-US" altLang="zh-CN" sz="1200" b="1" kern="0" dirty="0">
                  <a:latin typeface="微软雅黑" panose="020B0503020204020204" pitchFamily="34" charset="-122"/>
                  <a:ea typeface="微软雅黑" panose="020B0503020204020204" pitchFamily="34" charset="-122"/>
                  <a:cs typeface="Arial" panose="020B0604020202020204" pitchFamily="34" charset="0"/>
                  <a:sym typeface="Lucida Grande"/>
                </a:rPr>
                <a:t>FusionSphere OpenStack</a:t>
              </a:r>
            </a:p>
          </p:txBody>
        </p:sp>
        <p:grpSp>
          <p:nvGrpSpPr>
            <p:cNvPr id="48" name="组合 47"/>
            <p:cNvGrpSpPr/>
            <p:nvPr/>
          </p:nvGrpSpPr>
          <p:grpSpPr>
            <a:xfrm>
              <a:off x="1852446" y="4336335"/>
              <a:ext cx="4453569" cy="1072603"/>
              <a:chOff x="1034781" y="3702570"/>
              <a:chExt cx="3712274" cy="894067"/>
            </a:xfrm>
          </p:grpSpPr>
          <p:sp>
            <p:nvSpPr>
              <p:cNvPr id="2" name="圆角矩形 1"/>
              <p:cNvSpPr/>
              <p:nvPr/>
            </p:nvSpPr>
            <p:spPr>
              <a:xfrm>
                <a:off x="1147153" y="3702570"/>
                <a:ext cx="3599902" cy="894067"/>
              </a:xfrm>
              <a:prstGeom prst="roundRect">
                <a:avLst>
                  <a:gd name="adj" fmla="val 11619"/>
                </a:avLst>
              </a:prstGeom>
              <a:solidFill>
                <a:srgbClr val="018FE3">
                  <a:alpha val="35000"/>
                </a:srgbClr>
              </a:solidFill>
              <a:ln w="19050">
                <a:solidFill>
                  <a:srgbClr val="00FAFE">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6961">
                  <a:lnSpc>
                    <a:spcPct val="140000"/>
                  </a:lnSpc>
                  <a:buClr>
                    <a:srgbClr val="1F497D"/>
                  </a:buClr>
                  <a:buSzPct val="60000"/>
                </a:pPr>
                <a:endParaRPr lang="en-US" altLang="zh-CN" sz="600" b="1" dirty="0">
                  <a:solidFill>
                    <a:schemeClr val="tx1"/>
                  </a:solidFill>
                  <a:latin typeface="微软雅黑" panose="020B0503020204020204" pitchFamily="34" charset="-122"/>
                  <a:ea typeface="微软雅黑" panose="020B0503020204020204" pitchFamily="34" charset="-122"/>
                </a:endParaRPr>
              </a:p>
            </p:txBody>
          </p:sp>
          <p:sp>
            <p:nvSpPr>
              <p:cNvPr id="3" name="标题 1"/>
              <p:cNvSpPr txBox="1">
                <a:spLocks/>
              </p:cNvSpPr>
              <p:nvPr/>
            </p:nvSpPr>
            <p:spPr>
              <a:xfrm>
                <a:off x="1034781" y="4317033"/>
                <a:ext cx="841878" cy="196591"/>
              </a:xfrm>
              <a:prstGeom prst="rect">
                <a:avLst/>
              </a:prstGeom>
            </p:spPr>
            <p:txBody>
              <a:bodyPr vert="horz" lIns="109676" tIns="54837" rIns="109676" bIns="54837" rtlCol="0" anchor="ctr">
                <a:noAutofit/>
              </a:bodyPr>
              <a:lstStyle/>
              <a:p>
                <a:pPr algn="ctr" defTabSz="1096961">
                  <a:defRPr/>
                </a:pPr>
                <a:r>
                  <a:rPr kumimoji="1" lang="en-US" altLang="zh-CN" sz="1200" b="1" kern="0" dirty="0">
                    <a:latin typeface="微软雅黑" panose="020B0503020204020204" pitchFamily="34" charset="-122"/>
                    <a:ea typeface="微软雅黑" panose="020B0503020204020204" pitchFamily="34" charset="-122"/>
                    <a:cs typeface="Arial" panose="020B0604020202020204" pitchFamily="34" charset="0"/>
                    <a:sym typeface="Lucida Grande"/>
                  </a:rPr>
                  <a:t>Physical server</a:t>
                </a:r>
              </a:p>
            </p:txBody>
          </p:sp>
          <p:sp>
            <p:nvSpPr>
              <p:cNvPr id="4" name="标题 1"/>
              <p:cNvSpPr txBox="1">
                <a:spLocks/>
              </p:cNvSpPr>
              <p:nvPr/>
            </p:nvSpPr>
            <p:spPr>
              <a:xfrm>
                <a:off x="1795044" y="4327431"/>
                <a:ext cx="645026" cy="207071"/>
              </a:xfrm>
              <a:prstGeom prst="rect">
                <a:avLst/>
              </a:prstGeom>
            </p:spPr>
            <p:txBody>
              <a:bodyPr vert="horz" lIns="109676" tIns="54837" rIns="109676" bIns="54837" rtlCol="0" anchor="ctr">
                <a:noAutofit/>
              </a:bodyPr>
              <a:lstStyle/>
              <a:p>
                <a:pPr algn="ctr" defTabSz="1096961">
                  <a:defRPr/>
                </a:pPr>
                <a:r>
                  <a:rPr kumimoji="1" lang="en-US" altLang="zh-CN" sz="1200" b="1" kern="0" dirty="0">
                    <a:latin typeface="微软雅黑" panose="020B0503020204020204" pitchFamily="34" charset="-122"/>
                    <a:ea typeface="微软雅黑" panose="020B0503020204020204" pitchFamily="34" charset="-122"/>
                    <a:cs typeface="Arial" panose="020B0604020202020204" pitchFamily="34" charset="0"/>
                    <a:sym typeface="Lucida Grande"/>
                  </a:rPr>
                  <a:t>VMware</a:t>
                </a:r>
              </a:p>
            </p:txBody>
          </p:sp>
          <p:sp>
            <p:nvSpPr>
              <p:cNvPr id="5" name="标题 1"/>
              <p:cNvSpPr txBox="1">
                <a:spLocks/>
              </p:cNvSpPr>
              <p:nvPr/>
            </p:nvSpPr>
            <p:spPr>
              <a:xfrm>
                <a:off x="2552036" y="4304890"/>
                <a:ext cx="890243" cy="198546"/>
              </a:xfrm>
              <a:prstGeom prst="rect">
                <a:avLst/>
              </a:prstGeom>
            </p:spPr>
            <p:txBody>
              <a:bodyPr vert="horz" lIns="109676" tIns="54837" rIns="109676" bIns="54837" rtlCol="0" anchor="ctr">
                <a:noAutofit/>
              </a:bodyPr>
              <a:lstStyle/>
              <a:p>
                <a:pPr algn="ctr" defTabSz="1096961">
                  <a:defRPr/>
                </a:pPr>
                <a:r>
                  <a:rPr kumimoji="1" lang="en-US" altLang="zh-CN" sz="1200" b="1" kern="0" dirty="0">
                    <a:latin typeface="微软雅黑" panose="020B0503020204020204" pitchFamily="34" charset="-122"/>
                    <a:ea typeface="微软雅黑" panose="020B0503020204020204" pitchFamily="34" charset="-122"/>
                    <a:cs typeface="Arial" panose="020B0604020202020204" pitchFamily="34" charset="0"/>
                    <a:sym typeface="Lucida Grande"/>
                  </a:rPr>
                  <a:t>FusionSphere</a:t>
                </a:r>
              </a:p>
            </p:txBody>
          </p:sp>
          <p:sp>
            <p:nvSpPr>
              <p:cNvPr id="6" name="标题 1"/>
              <p:cNvSpPr txBox="1">
                <a:spLocks/>
              </p:cNvSpPr>
              <p:nvPr/>
            </p:nvSpPr>
            <p:spPr>
              <a:xfrm>
                <a:off x="3456660" y="4341331"/>
                <a:ext cx="567246" cy="126494"/>
              </a:xfrm>
              <a:prstGeom prst="rect">
                <a:avLst/>
              </a:prstGeom>
            </p:spPr>
            <p:txBody>
              <a:bodyPr vert="horz" lIns="109676" tIns="54837" rIns="109676" bIns="54837" rtlCol="0" anchor="ctr">
                <a:noAutofit/>
              </a:bodyPr>
              <a:lstStyle/>
              <a:p>
                <a:pPr algn="ctr" defTabSz="1096961">
                  <a:defRPr/>
                </a:pPr>
                <a:r>
                  <a:rPr kumimoji="1" lang="en-US" altLang="zh-CN" sz="1200" b="1" kern="0" dirty="0">
                    <a:latin typeface="微软雅黑" panose="020B0503020204020204" pitchFamily="34" charset="-122"/>
                    <a:ea typeface="微软雅黑" panose="020B0503020204020204" pitchFamily="34" charset="-122"/>
                    <a:cs typeface="Arial" panose="020B0604020202020204" pitchFamily="34" charset="0"/>
                    <a:sym typeface="Lucida Grande"/>
                  </a:rPr>
                  <a:t>KVM</a:t>
                </a:r>
              </a:p>
            </p:txBody>
          </p:sp>
          <p:sp>
            <p:nvSpPr>
              <p:cNvPr id="7" name="标题 1"/>
              <p:cNvSpPr txBox="1">
                <a:spLocks/>
              </p:cNvSpPr>
              <p:nvPr/>
            </p:nvSpPr>
            <p:spPr>
              <a:xfrm>
                <a:off x="4172256" y="4291955"/>
                <a:ext cx="550473" cy="216843"/>
              </a:xfrm>
              <a:prstGeom prst="rect">
                <a:avLst/>
              </a:prstGeom>
            </p:spPr>
            <p:txBody>
              <a:bodyPr vert="horz" lIns="109676" tIns="54837" rIns="109676" bIns="54837" rtlCol="0" anchor="ctr">
                <a:noAutofit/>
              </a:bodyPr>
              <a:lstStyle/>
              <a:p>
                <a:pPr algn="ctr" defTabSz="1096961">
                  <a:defRPr/>
                </a:pPr>
                <a:r>
                  <a:rPr kumimoji="1" lang="en-US" altLang="zh-CN" sz="1200" b="1" kern="0" dirty="0" err="1">
                    <a:latin typeface="微软雅黑" panose="020B0503020204020204" pitchFamily="34" charset="-122"/>
                    <a:ea typeface="微软雅黑" panose="020B0503020204020204" pitchFamily="34" charset="-122"/>
                    <a:cs typeface="Arial" panose="020B0604020202020204" pitchFamily="34" charset="0"/>
                    <a:sym typeface="Lucida Grande"/>
                  </a:rPr>
                  <a:t>Docker</a:t>
                </a:r>
                <a:endParaRPr kumimoji="1" lang="en-US" altLang="zh-CN" sz="1200" b="1" kern="0" dirty="0">
                  <a:latin typeface="微软雅黑" panose="020B0503020204020204" pitchFamily="34" charset="-122"/>
                  <a:ea typeface="微软雅黑" panose="020B0503020204020204" pitchFamily="34" charset="-122"/>
                  <a:cs typeface="Arial" panose="020B0604020202020204" pitchFamily="34" charset="0"/>
                  <a:sym typeface="Lucida Grande"/>
                </a:endParaRPr>
              </a:p>
            </p:txBody>
          </p:sp>
          <p:pic>
            <p:nvPicPr>
              <p:cNvPr id="8" name="图片 7"/>
              <p:cNvPicPr>
                <a:picLocks noChangeAspect="1"/>
              </p:cNvPicPr>
              <p:nvPr/>
            </p:nvPicPr>
            <p:blipFill>
              <a:blip r:embed="rId10" cstate="print"/>
              <a:stretch>
                <a:fillRect/>
              </a:stretch>
            </p:blipFill>
            <p:spPr>
              <a:xfrm>
                <a:off x="4239716" y="3974910"/>
                <a:ext cx="436974" cy="314473"/>
              </a:xfrm>
              <a:prstGeom prst="rect">
                <a:avLst/>
              </a:prstGeom>
            </p:spPr>
          </p:pic>
          <p:grpSp>
            <p:nvGrpSpPr>
              <p:cNvPr id="9" name="组合 164"/>
              <p:cNvGrpSpPr>
                <a:grpSpLocks noChangeAspect="1"/>
              </p:cNvGrpSpPr>
              <p:nvPr/>
            </p:nvGrpSpPr>
            <p:grpSpPr>
              <a:xfrm>
                <a:off x="1228968" y="3913866"/>
                <a:ext cx="367746" cy="383660"/>
                <a:chOff x="5159517" y="2456100"/>
                <a:chExt cx="1246316" cy="848909"/>
              </a:xfrm>
            </p:grpSpPr>
            <p:pic>
              <p:nvPicPr>
                <p:cNvPr id="10" name="Picture 5"/>
                <p:cNvPicPr>
                  <a:picLocks noChangeAspect="1" noChangeArrowheads="1"/>
                </p:cNvPicPr>
                <p:nvPr/>
              </p:nvPicPr>
              <p:blipFill rotWithShape="1">
                <a:blip r:embed="rId11" cstate="email"/>
                <a:srcRect l="25568" t="10361" r="2013" b="15534"/>
                <a:stretch/>
              </p:blipFill>
              <p:spPr bwMode="auto">
                <a:xfrm>
                  <a:off x="5307887" y="2487160"/>
                  <a:ext cx="1097946" cy="776131"/>
                </a:xfrm>
                <a:prstGeom prst="rect">
                  <a:avLst/>
                </a:prstGeom>
                <a:noFill/>
                <a:ln w="9525">
                  <a:noFill/>
                  <a:miter lim="800000"/>
                  <a:headEnd/>
                  <a:tailEnd/>
                </a:ln>
                <a:effectLst/>
              </p:spPr>
            </p:pic>
            <p:grpSp>
              <p:nvGrpSpPr>
                <p:cNvPr id="11" name="组合 166"/>
                <p:cNvGrpSpPr/>
                <p:nvPr/>
              </p:nvGrpSpPr>
              <p:grpSpPr>
                <a:xfrm>
                  <a:off x="5159517" y="2456100"/>
                  <a:ext cx="772980" cy="848909"/>
                  <a:chOff x="4938093" y="2023671"/>
                  <a:chExt cx="638825" cy="1233618"/>
                </a:xfrm>
              </p:grpSpPr>
              <p:pic>
                <p:nvPicPr>
                  <p:cNvPr id="12" name="Picture 5" descr="E:\2014\01. 外部交流\23. HCC大会\IT产品线材料\01 E9000 in  cabinet.png"/>
                  <p:cNvPicPr>
                    <a:picLocks noChangeAspect="1" noChangeArrowheads="1"/>
                  </p:cNvPicPr>
                  <p:nvPr/>
                </p:nvPicPr>
                <p:blipFill>
                  <a:blip r:embed="rId12" cstate="email"/>
                  <a:srcRect/>
                  <a:stretch>
                    <a:fillRect/>
                  </a:stretch>
                </p:blipFill>
                <p:spPr bwMode="auto">
                  <a:xfrm>
                    <a:off x="4938093" y="2023671"/>
                    <a:ext cx="446470" cy="1233618"/>
                  </a:xfrm>
                  <a:prstGeom prst="rect">
                    <a:avLst/>
                  </a:prstGeom>
                  <a:noFill/>
                </p:spPr>
              </p:pic>
              <p:pic>
                <p:nvPicPr>
                  <p:cNvPr id="13" name="Picture 4" descr="E:\2014\01. 外部交流\23. HCC大会\IT产品线材料\02 E9000 in cabinet.png"/>
                  <p:cNvPicPr>
                    <a:picLocks noChangeAspect="1" noChangeArrowheads="1"/>
                  </p:cNvPicPr>
                  <p:nvPr/>
                </p:nvPicPr>
                <p:blipFill>
                  <a:blip r:embed="rId13" cstate="email"/>
                  <a:srcRect/>
                  <a:stretch>
                    <a:fillRect/>
                  </a:stretch>
                </p:blipFill>
                <p:spPr bwMode="auto">
                  <a:xfrm>
                    <a:off x="5267293" y="2060680"/>
                    <a:ext cx="309625" cy="1192959"/>
                  </a:xfrm>
                  <a:prstGeom prst="rect">
                    <a:avLst/>
                  </a:prstGeom>
                  <a:noFill/>
                </p:spPr>
              </p:pic>
            </p:grpSp>
          </p:grpSp>
          <p:pic>
            <p:nvPicPr>
              <p:cNvPr id="15" name="图片 14"/>
              <p:cNvPicPr>
                <a:picLocks noChangeAspect="1"/>
              </p:cNvPicPr>
              <p:nvPr/>
            </p:nvPicPr>
            <p:blipFill>
              <a:blip r:embed="rId14" cstate="print"/>
              <a:stretch>
                <a:fillRect/>
              </a:stretch>
            </p:blipFill>
            <p:spPr>
              <a:xfrm>
                <a:off x="2749357" y="3982836"/>
                <a:ext cx="420860" cy="300885"/>
              </a:xfrm>
              <a:prstGeom prst="rect">
                <a:avLst/>
              </a:prstGeom>
            </p:spPr>
          </p:pic>
          <p:sp>
            <p:nvSpPr>
              <p:cNvPr id="179" name="圆角矩形 101"/>
              <p:cNvSpPr>
                <a:spLocks noChangeArrowheads="1"/>
              </p:cNvSpPr>
              <p:nvPr/>
            </p:nvSpPr>
            <p:spPr bwMode="auto">
              <a:xfrm>
                <a:off x="2501077" y="3733755"/>
                <a:ext cx="842646" cy="197940"/>
              </a:xfrm>
              <a:prstGeom prst="roundRect">
                <a:avLst>
                  <a:gd name="adj" fmla="val 5727"/>
                </a:avLst>
              </a:prstGeom>
              <a:gradFill rotWithShape="1">
                <a:gsLst>
                  <a:gs pos="0">
                    <a:srgbClr val="003F77"/>
                  </a:gs>
                  <a:gs pos="50000">
                    <a:srgbClr val="005FAD"/>
                  </a:gs>
                  <a:gs pos="100000">
                    <a:srgbClr val="0072CE"/>
                  </a:gs>
                </a:gsLst>
                <a:lin ang="0" scaled="1"/>
              </a:gradFill>
              <a:ln w="25400">
                <a:noFill/>
                <a:miter lim="800000"/>
                <a:headEnd/>
                <a:tailEnd/>
              </a:ln>
            </p:spPr>
            <p:txBody>
              <a:bodyPr lIns="25393" tIns="10792" rIns="25393" bIns="10792" anchor="ctr"/>
              <a:lstStyle/>
              <a:p>
                <a:pPr algn="ctr" defTabSz="1096961">
                  <a:spcAft>
                    <a:spcPts val="1800"/>
                  </a:spcAft>
                  <a:buClr>
                    <a:srgbClr val="CC9900"/>
                  </a:buClr>
                </a:pPr>
                <a:r>
                  <a:rPr lang="en-US" altLang="zh-CN" sz="1200" dirty="0">
                    <a:solidFill>
                      <a:schemeClr val="bg1"/>
                    </a:solidFill>
                    <a:latin typeface="微软雅黑" panose="020B0503020204020204" pitchFamily="34" charset="-122"/>
                    <a:ea typeface="微软雅黑" panose="020B0503020204020204" pitchFamily="34" charset="-122"/>
                    <a:cs typeface="Arial" pitchFamily="34" charset="0"/>
                    <a:sym typeface="Arial" pitchFamily="34" charset="0"/>
                  </a:rPr>
                  <a:t>Nova/Ironic</a:t>
                </a:r>
              </a:p>
            </p:txBody>
          </p:sp>
          <p:pic>
            <p:nvPicPr>
              <p:cNvPr id="187" name="图片 186"/>
              <p:cNvPicPr>
                <a:picLocks noChangeAspect="1"/>
              </p:cNvPicPr>
              <p:nvPr/>
            </p:nvPicPr>
            <p:blipFill>
              <a:blip r:embed="rId14" cstate="print"/>
              <a:stretch>
                <a:fillRect/>
              </a:stretch>
            </p:blipFill>
            <p:spPr>
              <a:xfrm>
                <a:off x="1984673" y="3997848"/>
                <a:ext cx="420860" cy="300885"/>
              </a:xfrm>
              <a:prstGeom prst="rect">
                <a:avLst/>
              </a:prstGeom>
            </p:spPr>
          </p:pic>
          <p:pic>
            <p:nvPicPr>
              <p:cNvPr id="188" name="图片 187"/>
              <p:cNvPicPr>
                <a:picLocks noChangeAspect="1"/>
              </p:cNvPicPr>
              <p:nvPr/>
            </p:nvPicPr>
            <p:blipFill>
              <a:blip r:embed="rId14" cstate="print"/>
              <a:stretch>
                <a:fillRect/>
              </a:stretch>
            </p:blipFill>
            <p:spPr>
              <a:xfrm>
                <a:off x="3525910" y="3980460"/>
                <a:ext cx="420860" cy="300885"/>
              </a:xfrm>
              <a:prstGeom prst="rect">
                <a:avLst/>
              </a:prstGeom>
            </p:spPr>
          </p:pic>
        </p:grpSp>
        <p:grpSp>
          <p:nvGrpSpPr>
            <p:cNvPr id="14" name="组合 13"/>
            <p:cNvGrpSpPr/>
            <p:nvPr/>
          </p:nvGrpSpPr>
          <p:grpSpPr>
            <a:xfrm>
              <a:off x="2689499" y="2062721"/>
              <a:ext cx="6611161" cy="1072393"/>
              <a:chOff x="1683564" y="1732712"/>
              <a:chExt cx="5510735" cy="893893"/>
            </a:xfrm>
          </p:grpSpPr>
          <p:grpSp>
            <p:nvGrpSpPr>
              <p:cNvPr id="49" name="组合 48"/>
              <p:cNvGrpSpPr/>
              <p:nvPr/>
            </p:nvGrpSpPr>
            <p:grpSpPr>
              <a:xfrm>
                <a:off x="1683564" y="1735884"/>
                <a:ext cx="1238836" cy="874788"/>
                <a:chOff x="1624092" y="1743690"/>
                <a:chExt cx="1238836" cy="874788"/>
              </a:xfrm>
            </p:grpSpPr>
            <p:sp>
              <p:nvSpPr>
                <p:cNvPr id="20" name="文本框 19"/>
                <p:cNvSpPr txBox="1"/>
                <p:nvPr/>
              </p:nvSpPr>
              <p:spPr>
                <a:xfrm>
                  <a:off x="1747738" y="1743690"/>
                  <a:ext cx="843928" cy="292463"/>
                </a:xfrm>
                <a:prstGeom prst="rect">
                  <a:avLst/>
                </a:prstGeom>
                <a:noFill/>
              </p:spPr>
              <p:txBody>
                <a:bodyPr wrap="square" rtlCol="0">
                  <a:spAutoFit/>
                </a:bodyPr>
                <a:lstStyle/>
                <a:p>
                  <a:pPr algn="ctr" defTabSz="1096961">
                    <a:lnSpc>
                      <a:spcPct val="140000"/>
                    </a:lnSpc>
                    <a:buClr>
                      <a:srgbClr val="1F497D"/>
                    </a:buClr>
                    <a:buSzPct val="60000"/>
                  </a:pPr>
                  <a:r>
                    <a:rPr lang="en-US" altLang="zh-CN" sz="1200" spc="-180" dirty="0">
                      <a:latin typeface="微软雅黑" panose="020B0503020204020204" pitchFamily="34" charset="-122"/>
                      <a:ea typeface="微软雅黑" panose="020B0503020204020204" pitchFamily="34" charset="-122"/>
                      <a:cs typeface="Arial" panose="020B0604020202020204" pitchFamily="34" charset="0"/>
                    </a:rPr>
                    <a:t>VDC</a:t>
                  </a:r>
                </a:p>
              </p:txBody>
            </p:sp>
            <p:grpSp>
              <p:nvGrpSpPr>
                <p:cNvPr id="23" name="组合 22"/>
                <p:cNvGrpSpPr/>
                <p:nvPr/>
              </p:nvGrpSpPr>
              <p:grpSpPr>
                <a:xfrm>
                  <a:off x="1624092" y="2018085"/>
                  <a:ext cx="1238836" cy="600393"/>
                  <a:chOff x="2192479" y="2163339"/>
                  <a:chExt cx="1634087" cy="1104113"/>
                </a:xfrm>
              </p:grpSpPr>
              <p:pic>
                <p:nvPicPr>
                  <p:cNvPr id="24" name="图片 23"/>
                  <p:cNvPicPr>
                    <a:picLocks noChangeAspect="1"/>
                  </p:cNvPicPr>
                  <p:nvPr/>
                </p:nvPicPr>
                <p:blipFill>
                  <a:blip r:embed="rId15" cstate="print"/>
                  <a:stretch>
                    <a:fillRect/>
                  </a:stretch>
                </p:blipFill>
                <p:spPr>
                  <a:xfrm>
                    <a:off x="2192479" y="2163339"/>
                    <a:ext cx="1634087" cy="1104113"/>
                  </a:xfrm>
                  <a:prstGeom prst="rect">
                    <a:avLst/>
                  </a:prstGeom>
                </p:spPr>
              </p:pic>
              <p:pic>
                <p:nvPicPr>
                  <p:cNvPr id="25" name="图片 24"/>
                  <p:cNvPicPr>
                    <a:picLocks noChangeAspect="1"/>
                  </p:cNvPicPr>
                  <p:nvPr/>
                </p:nvPicPr>
                <p:blipFill>
                  <a:blip r:embed="rId16" cstate="print"/>
                  <a:stretch>
                    <a:fillRect/>
                  </a:stretch>
                </p:blipFill>
                <p:spPr>
                  <a:xfrm>
                    <a:off x="2582092" y="2305883"/>
                    <a:ext cx="369829" cy="405291"/>
                  </a:xfrm>
                  <a:prstGeom prst="rect">
                    <a:avLst/>
                  </a:prstGeom>
                </p:spPr>
              </p:pic>
              <p:pic>
                <p:nvPicPr>
                  <p:cNvPr id="26" name="Picture 14"/>
                  <p:cNvPicPr>
                    <a:picLocks noChangeAspect="1" noChangeArrowheads="1"/>
                  </p:cNvPicPr>
                  <p:nvPr/>
                </p:nvPicPr>
                <p:blipFill>
                  <a:blip r:embed="rId17" cstate="email">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3181227" y="2487703"/>
                    <a:ext cx="249758" cy="201480"/>
                  </a:xfrm>
                  <a:prstGeom prst="roundRect">
                    <a:avLst>
                      <a:gd name="adj" fmla="val 16667"/>
                    </a:avLst>
                  </a:prstGeom>
                  <a:ln>
                    <a:noFill/>
                  </a:ln>
                  <a:effectLst/>
                  <a:scene3d>
                    <a:camera prst="orthographicFront"/>
                    <a:lightRig rig="contrasting" dir="t">
                      <a:rot lat="0" lon="0" rev="4200000"/>
                    </a:lightRig>
                  </a:scene3d>
                  <a:sp3d prstMaterial="plastic">
                    <a:bevelT w="381000" h="114300" prst="relaxedInset"/>
                    <a:contourClr>
                      <a:srgbClr val="969696"/>
                    </a:contourClr>
                  </a:sp3d>
                </p:spPr>
              </p:pic>
              <p:pic>
                <p:nvPicPr>
                  <p:cNvPr id="27" name="droppedImage.pdf"/>
                  <p:cNvPicPr>
                    <a:picLocks noChangeAspect="1" noChangeArrowheads="1"/>
                  </p:cNvPicPr>
                  <p:nvPr/>
                </p:nvPicPr>
                <p:blipFill>
                  <a:blip r:embed="rId6" cstate="print"/>
                  <a:srcRect l="11136" t="-12364"/>
                  <a:stretch>
                    <a:fillRect/>
                  </a:stretch>
                </p:blipFill>
                <p:spPr bwMode="auto">
                  <a:xfrm>
                    <a:off x="2440512" y="2999104"/>
                    <a:ext cx="1113340" cy="199443"/>
                  </a:xfrm>
                  <a:prstGeom prst="rect">
                    <a:avLst/>
                  </a:prstGeom>
                  <a:noFill/>
                  <a:ln w="12700">
                    <a:noFill/>
                    <a:miter lim="400000"/>
                    <a:headEnd/>
                    <a:tailEnd/>
                  </a:ln>
                </p:spPr>
              </p:pic>
              <p:sp>
                <p:nvSpPr>
                  <p:cNvPr id="29" name="圆角矩形 28"/>
                  <p:cNvSpPr/>
                  <p:nvPr/>
                </p:nvSpPr>
                <p:spPr>
                  <a:xfrm>
                    <a:off x="2335489" y="2724990"/>
                    <a:ext cx="1341271" cy="281931"/>
                  </a:xfrm>
                  <a:prstGeom prst="roundRect">
                    <a:avLst/>
                  </a:prstGeom>
                  <a:solidFill>
                    <a:srgbClr val="00B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6961">
                      <a:lnSpc>
                        <a:spcPct val="140000"/>
                      </a:lnSpc>
                      <a:buClr>
                        <a:srgbClr val="1F497D"/>
                      </a:buClr>
                      <a:buSzPct val="60000"/>
                    </a:pPr>
                    <a:endParaRPr lang="en-US" altLang="zh-CN" sz="1050" b="1" dirty="0">
                      <a:solidFill>
                        <a:schemeClr val="tx1"/>
                      </a:solidFill>
                      <a:latin typeface="微软雅黑" panose="020B0503020204020204" pitchFamily="34" charset="-122"/>
                      <a:ea typeface="微软雅黑" panose="020B0503020204020204" pitchFamily="34" charset="-122"/>
                    </a:endParaRPr>
                  </a:p>
                </p:txBody>
              </p:sp>
            </p:grpSp>
            <p:sp>
              <p:nvSpPr>
                <p:cNvPr id="192" name="矩形 191"/>
                <p:cNvSpPr/>
                <p:nvPr/>
              </p:nvSpPr>
              <p:spPr>
                <a:xfrm>
                  <a:off x="1692302" y="2278774"/>
                  <a:ext cx="1097274" cy="184714"/>
                </a:xfrm>
                <a:prstGeom prst="rect">
                  <a:avLst/>
                </a:prstGeom>
              </p:spPr>
              <p:txBody>
                <a:bodyPr wrap="none">
                  <a:spAutoFit/>
                </a:bodyPr>
                <a:lstStyle/>
                <a:p>
                  <a:pPr algn="ctr" defTabSz="1096961">
                    <a:lnSpc>
                      <a:spcPct val="140000"/>
                    </a:lnSpc>
                    <a:buClr>
                      <a:srgbClr val="1F497D"/>
                    </a:buClr>
                    <a:buSzPct val="60000"/>
                  </a:pPr>
                  <a:r>
                    <a:rPr lang="en-US" altLang="zh-CN" sz="600" kern="0" dirty="0" smtClean="0">
                      <a:latin typeface="微软雅黑" panose="020B0503020204020204" pitchFamily="34" charset="-122"/>
                      <a:ea typeface="微软雅黑" panose="020B0503020204020204" pitchFamily="34" charset="-122"/>
                      <a:cs typeface="Arial" pitchFamily="34" charset="0"/>
                    </a:rPr>
                    <a:t>Resource/Manage/Application</a:t>
                  </a:r>
                  <a:endParaRPr lang="en-US" altLang="zh-CN" sz="600" kern="0" dirty="0">
                    <a:latin typeface="微软雅黑" panose="020B0503020204020204" pitchFamily="34" charset="-122"/>
                    <a:ea typeface="微软雅黑" panose="020B0503020204020204" pitchFamily="34" charset="-122"/>
                    <a:cs typeface="Arial" pitchFamily="34" charset="0"/>
                  </a:endParaRPr>
                </a:p>
              </p:txBody>
            </p:sp>
          </p:grpSp>
          <p:grpSp>
            <p:nvGrpSpPr>
              <p:cNvPr id="190" name="组合 189"/>
              <p:cNvGrpSpPr/>
              <p:nvPr/>
            </p:nvGrpSpPr>
            <p:grpSpPr>
              <a:xfrm>
                <a:off x="3792168" y="1732712"/>
                <a:ext cx="1238836" cy="874788"/>
                <a:chOff x="1624092" y="1743690"/>
                <a:chExt cx="1238836" cy="874788"/>
              </a:xfrm>
            </p:grpSpPr>
            <p:sp>
              <p:nvSpPr>
                <p:cNvPr id="215" name="文本框 214"/>
                <p:cNvSpPr txBox="1"/>
                <p:nvPr/>
              </p:nvSpPr>
              <p:spPr>
                <a:xfrm>
                  <a:off x="1747738" y="1743690"/>
                  <a:ext cx="843928" cy="292463"/>
                </a:xfrm>
                <a:prstGeom prst="rect">
                  <a:avLst/>
                </a:prstGeom>
                <a:noFill/>
              </p:spPr>
              <p:txBody>
                <a:bodyPr wrap="square" rtlCol="0">
                  <a:spAutoFit/>
                </a:bodyPr>
                <a:lstStyle/>
                <a:p>
                  <a:pPr algn="ctr" defTabSz="1096961">
                    <a:lnSpc>
                      <a:spcPct val="140000"/>
                    </a:lnSpc>
                    <a:buClr>
                      <a:srgbClr val="1F497D"/>
                    </a:buClr>
                    <a:buSzPct val="60000"/>
                  </a:pPr>
                  <a:r>
                    <a:rPr lang="en-US" altLang="zh-CN" sz="1200" spc="-180" dirty="0">
                      <a:latin typeface="微软雅黑" panose="020B0503020204020204" pitchFamily="34" charset="-122"/>
                      <a:ea typeface="微软雅黑" panose="020B0503020204020204" pitchFamily="34" charset="-122"/>
                      <a:cs typeface="Arial" panose="020B0604020202020204" pitchFamily="34" charset="0"/>
                    </a:rPr>
                    <a:t>VDC</a:t>
                  </a:r>
                </a:p>
              </p:txBody>
            </p:sp>
            <p:grpSp>
              <p:nvGrpSpPr>
                <p:cNvPr id="216" name="组合 215"/>
                <p:cNvGrpSpPr/>
                <p:nvPr/>
              </p:nvGrpSpPr>
              <p:grpSpPr>
                <a:xfrm>
                  <a:off x="1624092" y="2018085"/>
                  <a:ext cx="1238836" cy="600393"/>
                  <a:chOff x="2192479" y="2163339"/>
                  <a:chExt cx="1634087" cy="1104113"/>
                </a:xfrm>
              </p:grpSpPr>
              <p:pic>
                <p:nvPicPr>
                  <p:cNvPr id="218" name="图片 217"/>
                  <p:cNvPicPr>
                    <a:picLocks noChangeAspect="1"/>
                  </p:cNvPicPr>
                  <p:nvPr/>
                </p:nvPicPr>
                <p:blipFill>
                  <a:blip r:embed="rId15" cstate="print"/>
                  <a:stretch>
                    <a:fillRect/>
                  </a:stretch>
                </p:blipFill>
                <p:spPr>
                  <a:xfrm>
                    <a:off x="2192479" y="2163339"/>
                    <a:ext cx="1634087" cy="1104113"/>
                  </a:xfrm>
                  <a:prstGeom prst="rect">
                    <a:avLst/>
                  </a:prstGeom>
                </p:spPr>
              </p:pic>
              <p:pic>
                <p:nvPicPr>
                  <p:cNvPr id="219" name="图片 218"/>
                  <p:cNvPicPr>
                    <a:picLocks noChangeAspect="1"/>
                  </p:cNvPicPr>
                  <p:nvPr/>
                </p:nvPicPr>
                <p:blipFill>
                  <a:blip r:embed="rId16" cstate="print"/>
                  <a:stretch>
                    <a:fillRect/>
                  </a:stretch>
                </p:blipFill>
                <p:spPr>
                  <a:xfrm>
                    <a:off x="2582092" y="2305883"/>
                    <a:ext cx="369829" cy="405291"/>
                  </a:xfrm>
                  <a:prstGeom prst="rect">
                    <a:avLst/>
                  </a:prstGeom>
                </p:spPr>
              </p:pic>
              <p:pic>
                <p:nvPicPr>
                  <p:cNvPr id="220" name="Picture 14"/>
                  <p:cNvPicPr>
                    <a:picLocks noChangeAspect="1" noChangeArrowheads="1"/>
                  </p:cNvPicPr>
                  <p:nvPr/>
                </p:nvPicPr>
                <p:blipFill>
                  <a:blip r:embed="rId17" cstate="email">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3181227" y="2487703"/>
                    <a:ext cx="249758" cy="201480"/>
                  </a:xfrm>
                  <a:prstGeom prst="roundRect">
                    <a:avLst>
                      <a:gd name="adj" fmla="val 16667"/>
                    </a:avLst>
                  </a:prstGeom>
                  <a:ln>
                    <a:noFill/>
                  </a:ln>
                  <a:effectLst/>
                  <a:scene3d>
                    <a:camera prst="orthographicFront"/>
                    <a:lightRig rig="contrasting" dir="t">
                      <a:rot lat="0" lon="0" rev="4200000"/>
                    </a:lightRig>
                  </a:scene3d>
                  <a:sp3d prstMaterial="plastic">
                    <a:bevelT w="381000" h="114300" prst="relaxedInset"/>
                    <a:contourClr>
                      <a:srgbClr val="969696"/>
                    </a:contourClr>
                  </a:sp3d>
                </p:spPr>
              </p:pic>
              <p:pic>
                <p:nvPicPr>
                  <p:cNvPr id="221" name="droppedImage.pdf"/>
                  <p:cNvPicPr>
                    <a:picLocks noChangeAspect="1" noChangeArrowheads="1"/>
                  </p:cNvPicPr>
                  <p:nvPr/>
                </p:nvPicPr>
                <p:blipFill>
                  <a:blip r:embed="rId6" cstate="print"/>
                  <a:srcRect l="11136" t="-12364"/>
                  <a:stretch>
                    <a:fillRect/>
                  </a:stretch>
                </p:blipFill>
                <p:spPr bwMode="auto">
                  <a:xfrm>
                    <a:off x="2440512" y="2999104"/>
                    <a:ext cx="1113340" cy="199443"/>
                  </a:xfrm>
                  <a:prstGeom prst="rect">
                    <a:avLst/>
                  </a:prstGeom>
                  <a:noFill/>
                  <a:ln w="12700">
                    <a:noFill/>
                    <a:miter lim="400000"/>
                    <a:headEnd/>
                    <a:tailEnd/>
                  </a:ln>
                </p:spPr>
              </p:pic>
              <p:sp>
                <p:nvSpPr>
                  <p:cNvPr id="222" name="圆角矩形 221"/>
                  <p:cNvSpPr/>
                  <p:nvPr/>
                </p:nvSpPr>
                <p:spPr>
                  <a:xfrm>
                    <a:off x="2335489" y="2724990"/>
                    <a:ext cx="1341271" cy="281931"/>
                  </a:xfrm>
                  <a:prstGeom prst="roundRect">
                    <a:avLst/>
                  </a:prstGeom>
                  <a:solidFill>
                    <a:srgbClr val="00B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6961">
                      <a:lnSpc>
                        <a:spcPct val="140000"/>
                      </a:lnSpc>
                      <a:buClr>
                        <a:srgbClr val="1F497D"/>
                      </a:buClr>
                      <a:buSzPct val="60000"/>
                    </a:pPr>
                    <a:endParaRPr lang="en-US" altLang="zh-CN" sz="1050" b="1" dirty="0">
                      <a:solidFill>
                        <a:schemeClr val="tx1"/>
                      </a:solidFill>
                      <a:latin typeface="微软雅黑" panose="020B0503020204020204" pitchFamily="34" charset="-122"/>
                      <a:ea typeface="微软雅黑" panose="020B0503020204020204" pitchFamily="34" charset="-122"/>
                    </a:endParaRPr>
                  </a:p>
                </p:txBody>
              </p:sp>
            </p:grpSp>
            <p:sp>
              <p:nvSpPr>
                <p:cNvPr id="217" name="矩形 216"/>
                <p:cNvSpPr/>
                <p:nvPr/>
              </p:nvSpPr>
              <p:spPr>
                <a:xfrm>
                  <a:off x="1692297" y="2278774"/>
                  <a:ext cx="1097274" cy="184714"/>
                </a:xfrm>
                <a:prstGeom prst="rect">
                  <a:avLst/>
                </a:prstGeom>
              </p:spPr>
              <p:txBody>
                <a:bodyPr wrap="none">
                  <a:spAutoFit/>
                </a:bodyPr>
                <a:lstStyle/>
                <a:p>
                  <a:pPr algn="ctr" defTabSz="1096961">
                    <a:lnSpc>
                      <a:spcPct val="140000"/>
                    </a:lnSpc>
                    <a:buClr>
                      <a:srgbClr val="1F497D"/>
                    </a:buClr>
                    <a:buSzPct val="60000"/>
                  </a:pPr>
                  <a:r>
                    <a:rPr lang="en-US" altLang="zh-CN" sz="600" kern="0" dirty="0" smtClean="0">
                      <a:latin typeface="微软雅黑" panose="020B0503020204020204" pitchFamily="34" charset="-122"/>
                      <a:ea typeface="微软雅黑" panose="020B0503020204020204" pitchFamily="34" charset="-122"/>
                      <a:cs typeface="Arial" pitchFamily="34" charset="0"/>
                    </a:rPr>
                    <a:t>Resource/Manage/Application</a:t>
                  </a:r>
                  <a:endParaRPr lang="en-US" altLang="zh-CN" sz="600" kern="0" dirty="0">
                    <a:latin typeface="微软雅黑" panose="020B0503020204020204" pitchFamily="34" charset="-122"/>
                    <a:ea typeface="微软雅黑" panose="020B0503020204020204" pitchFamily="34" charset="-122"/>
                    <a:cs typeface="Arial" pitchFamily="34" charset="0"/>
                  </a:endParaRPr>
                </a:p>
              </p:txBody>
            </p:sp>
          </p:grpSp>
          <p:grpSp>
            <p:nvGrpSpPr>
              <p:cNvPr id="223" name="组合 222"/>
              <p:cNvGrpSpPr/>
              <p:nvPr/>
            </p:nvGrpSpPr>
            <p:grpSpPr>
              <a:xfrm>
                <a:off x="5955463" y="1751817"/>
                <a:ext cx="1238836" cy="874788"/>
                <a:chOff x="1624092" y="1743690"/>
                <a:chExt cx="1238836" cy="874788"/>
              </a:xfrm>
            </p:grpSpPr>
            <p:sp>
              <p:nvSpPr>
                <p:cNvPr id="224" name="文本框 223"/>
                <p:cNvSpPr txBox="1"/>
                <p:nvPr/>
              </p:nvSpPr>
              <p:spPr>
                <a:xfrm>
                  <a:off x="1747738" y="1743690"/>
                  <a:ext cx="843928" cy="292463"/>
                </a:xfrm>
                <a:prstGeom prst="rect">
                  <a:avLst/>
                </a:prstGeom>
                <a:noFill/>
              </p:spPr>
              <p:txBody>
                <a:bodyPr wrap="square" rtlCol="0">
                  <a:spAutoFit/>
                </a:bodyPr>
                <a:lstStyle/>
                <a:p>
                  <a:pPr algn="ctr" defTabSz="1096961">
                    <a:lnSpc>
                      <a:spcPct val="140000"/>
                    </a:lnSpc>
                    <a:buClr>
                      <a:srgbClr val="1F497D"/>
                    </a:buClr>
                    <a:buSzPct val="60000"/>
                  </a:pPr>
                  <a:r>
                    <a:rPr lang="en-US" altLang="zh-CN" sz="1200" spc="-180" dirty="0">
                      <a:latin typeface="微软雅黑" panose="020B0503020204020204" pitchFamily="34" charset="-122"/>
                      <a:ea typeface="微软雅黑" panose="020B0503020204020204" pitchFamily="34" charset="-122"/>
                      <a:cs typeface="Arial" panose="020B0604020202020204" pitchFamily="34" charset="0"/>
                    </a:rPr>
                    <a:t>VDC</a:t>
                  </a:r>
                </a:p>
              </p:txBody>
            </p:sp>
            <p:grpSp>
              <p:nvGrpSpPr>
                <p:cNvPr id="225" name="组合 224"/>
                <p:cNvGrpSpPr/>
                <p:nvPr/>
              </p:nvGrpSpPr>
              <p:grpSpPr>
                <a:xfrm>
                  <a:off x="1624092" y="2018085"/>
                  <a:ext cx="1238836" cy="600393"/>
                  <a:chOff x="2192479" y="2163339"/>
                  <a:chExt cx="1634087" cy="1104113"/>
                </a:xfrm>
              </p:grpSpPr>
              <p:pic>
                <p:nvPicPr>
                  <p:cNvPr id="227" name="图片 226"/>
                  <p:cNvPicPr>
                    <a:picLocks noChangeAspect="1"/>
                  </p:cNvPicPr>
                  <p:nvPr/>
                </p:nvPicPr>
                <p:blipFill>
                  <a:blip r:embed="rId15" cstate="print"/>
                  <a:stretch>
                    <a:fillRect/>
                  </a:stretch>
                </p:blipFill>
                <p:spPr>
                  <a:xfrm>
                    <a:off x="2192479" y="2163339"/>
                    <a:ext cx="1634087" cy="1104113"/>
                  </a:xfrm>
                  <a:prstGeom prst="rect">
                    <a:avLst/>
                  </a:prstGeom>
                </p:spPr>
              </p:pic>
              <p:pic>
                <p:nvPicPr>
                  <p:cNvPr id="228" name="图片 227"/>
                  <p:cNvPicPr>
                    <a:picLocks noChangeAspect="1"/>
                  </p:cNvPicPr>
                  <p:nvPr/>
                </p:nvPicPr>
                <p:blipFill>
                  <a:blip r:embed="rId16" cstate="print"/>
                  <a:stretch>
                    <a:fillRect/>
                  </a:stretch>
                </p:blipFill>
                <p:spPr>
                  <a:xfrm>
                    <a:off x="2582092" y="2305883"/>
                    <a:ext cx="369829" cy="405291"/>
                  </a:xfrm>
                  <a:prstGeom prst="rect">
                    <a:avLst/>
                  </a:prstGeom>
                </p:spPr>
              </p:pic>
              <p:pic>
                <p:nvPicPr>
                  <p:cNvPr id="229" name="Picture 14"/>
                  <p:cNvPicPr>
                    <a:picLocks noChangeAspect="1" noChangeArrowheads="1"/>
                  </p:cNvPicPr>
                  <p:nvPr/>
                </p:nvPicPr>
                <p:blipFill>
                  <a:blip r:embed="rId17" cstate="email">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3181227" y="2487703"/>
                    <a:ext cx="249758" cy="201480"/>
                  </a:xfrm>
                  <a:prstGeom prst="roundRect">
                    <a:avLst>
                      <a:gd name="adj" fmla="val 16667"/>
                    </a:avLst>
                  </a:prstGeom>
                  <a:ln>
                    <a:noFill/>
                  </a:ln>
                  <a:effectLst/>
                  <a:scene3d>
                    <a:camera prst="orthographicFront"/>
                    <a:lightRig rig="contrasting" dir="t">
                      <a:rot lat="0" lon="0" rev="4200000"/>
                    </a:lightRig>
                  </a:scene3d>
                  <a:sp3d prstMaterial="plastic">
                    <a:bevelT w="381000" h="114300" prst="relaxedInset"/>
                    <a:contourClr>
                      <a:srgbClr val="969696"/>
                    </a:contourClr>
                  </a:sp3d>
                </p:spPr>
              </p:pic>
              <p:pic>
                <p:nvPicPr>
                  <p:cNvPr id="230" name="droppedImage.pdf"/>
                  <p:cNvPicPr>
                    <a:picLocks noChangeAspect="1" noChangeArrowheads="1"/>
                  </p:cNvPicPr>
                  <p:nvPr/>
                </p:nvPicPr>
                <p:blipFill>
                  <a:blip r:embed="rId6" cstate="print"/>
                  <a:srcRect l="11136" t="-12364"/>
                  <a:stretch>
                    <a:fillRect/>
                  </a:stretch>
                </p:blipFill>
                <p:spPr bwMode="auto">
                  <a:xfrm>
                    <a:off x="2440512" y="2999104"/>
                    <a:ext cx="1113340" cy="199443"/>
                  </a:xfrm>
                  <a:prstGeom prst="rect">
                    <a:avLst/>
                  </a:prstGeom>
                  <a:noFill/>
                  <a:ln w="12700">
                    <a:noFill/>
                    <a:miter lim="400000"/>
                    <a:headEnd/>
                    <a:tailEnd/>
                  </a:ln>
                </p:spPr>
              </p:pic>
              <p:sp>
                <p:nvSpPr>
                  <p:cNvPr id="231" name="圆角矩形 230"/>
                  <p:cNvSpPr/>
                  <p:nvPr/>
                </p:nvSpPr>
                <p:spPr>
                  <a:xfrm>
                    <a:off x="2335489" y="2724990"/>
                    <a:ext cx="1341271" cy="281931"/>
                  </a:xfrm>
                  <a:prstGeom prst="roundRect">
                    <a:avLst/>
                  </a:prstGeom>
                  <a:solidFill>
                    <a:srgbClr val="00B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6961">
                      <a:lnSpc>
                        <a:spcPct val="140000"/>
                      </a:lnSpc>
                      <a:buClr>
                        <a:srgbClr val="1F497D"/>
                      </a:buClr>
                      <a:buSzPct val="60000"/>
                    </a:pPr>
                    <a:endParaRPr lang="en-US" altLang="zh-CN" sz="1050" b="1" dirty="0">
                      <a:solidFill>
                        <a:schemeClr val="tx1"/>
                      </a:solidFill>
                      <a:latin typeface="微软雅黑" panose="020B0503020204020204" pitchFamily="34" charset="-122"/>
                      <a:ea typeface="微软雅黑" panose="020B0503020204020204" pitchFamily="34" charset="-122"/>
                    </a:endParaRPr>
                  </a:p>
                </p:txBody>
              </p:sp>
            </p:grpSp>
            <p:sp>
              <p:nvSpPr>
                <p:cNvPr id="226" name="矩形 225"/>
                <p:cNvSpPr/>
                <p:nvPr/>
              </p:nvSpPr>
              <p:spPr>
                <a:xfrm>
                  <a:off x="1692297" y="2278774"/>
                  <a:ext cx="1097274" cy="184714"/>
                </a:xfrm>
                <a:prstGeom prst="rect">
                  <a:avLst/>
                </a:prstGeom>
              </p:spPr>
              <p:txBody>
                <a:bodyPr wrap="none">
                  <a:spAutoFit/>
                </a:bodyPr>
                <a:lstStyle/>
                <a:p>
                  <a:pPr algn="ctr" defTabSz="1096961">
                    <a:lnSpc>
                      <a:spcPct val="140000"/>
                    </a:lnSpc>
                    <a:buClr>
                      <a:srgbClr val="1F497D"/>
                    </a:buClr>
                    <a:buSzPct val="60000"/>
                  </a:pPr>
                  <a:r>
                    <a:rPr lang="en-US" altLang="zh-CN" sz="600" kern="0" dirty="0" smtClean="0">
                      <a:latin typeface="微软雅黑" panose="020B0503020204020204" pitchFamily="34" charset="-122"/>
                      <a:ea typeface="微软雅黑" panose="020B0503020204020204" pitchFamily="34" charset="-122"/>
                      <a:cs typeface="Arial" pitchFamily="34" charset="0"/>
                    </a:rPr>
                    <a:t>Resource/Manage/Application</a:t>
                  </a:r>
                  <a:endParaRPr lang="en-US" altLang="zh-CN" sz="600" kern="0" dirty="0">
                    <a:latin typeface="微软雅黑" panose="020B0503020204020204" pitchFamily="34" charset="-122"/>
                    <a:ea typeface="微软雅黑" panose="020B0503020204020204" pitchFamily="34" charset="-122"/>
                    <a:cs typeface="Arial" pitchFamily="34" charset="0"/>
                  </a:endParaRPr>
                </a:p>
              </p:txBody>
            </p:sp>
          </p:grpSp>
        </p:grpSp>
        <p:grpSp>
          <p:nvGrpSpPr>
            <p:cNvPr id="16" name="组合 15"/>
            <p:cNvGrpSpPr/>
            <p:nvPr/>
          </p:nvGrpSpPr>
          <p:grpSpPr>
            <a:xfrm>
              <a:off x="2226415" y="1197334"/>
              <a:ext cx="7510263" cy="813803"/>
              <a:chOff x="1387131" y="662924"/>
              <a:chExt cx="6050960" cy="990858"/>
            </a:xfrm>
          </p:grpSpPr>
          <p:sp>
            <p:nvSpPr>
              <p:cNvPr id="234" name="圆角矩形 233"/>
              <p:cNvSpPr/>
              <p:nvPr/>
            </p:nvSpPr>
            <p:spPr>
              <a:xfrm>
                <a:off x="6246408" y="666555"/>
                <a:ext cx="1191683" cy="913718"/>
              </a:xfrm>
              <a:prstGeom prst="roundRect">
                <a:avLst>
                  <a:gd name="adj" fmla="val 11619"/>
                </a:avLst>
              </a:prstGeom>
              <a:solidFill>
                <a:srgbClr val="018FE3">
                  <a:alpha val="35000"/>
                </a:srgbClr>
              </a:solidFill>
              <a:ln w="19050">
                <a:solidFill>
                  <a:srgbClr val="00FAFE">
                    <a:alpha val="5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6961">
                  <a:lnSpc>
                    <a:spcPct val="140000"/>
                  </a:lnSpc>
                  <a:buClr>
                    <a:srgbClr val="1F497D"/>
                  </a:buClr>
                  <a:buSzPct val="60000"/>
                </a:pPr>
                <a:endParaRPr lang="en-US" altLang="zh-CN" sz="600" b="1" dirty="0">
                  <a:solidFill>
                    <a:schemeClr val="tx1"/>
                  </a:solidFill>
                  <a:latin typeface="微软雅黑" panose="020B0503020204020204" pitchFamily="34" charset="-122"/>
                  <a:ea typeface="微软雅黑" panose="020B0503020204020204" pitchFamily="34" charset="-122"/>
                </a:endParaRPr>
              </a:p>
            </p:txBody>
          </p:sp>
          <p:sp>
            <p:nvSpPr>
              <p:cNvPr id="235" name="圆角矩形 234"/>
              <p:cNvSpPr/>
              <p:nvPr/>
            </p:nvSpPr>
            <p:spPr>
              <a:xfrm>
                <a:off x="4908977" y="662924"/>
                <a:ext cx="1191683" cy="913718"/>
              </a:xfrm>
              <a:prstGeom prst="roundRect">
                <a:avLst>
                  <a:gd name="adj" fmla="val 11619"/>
                </a:avLst>
              </a:prstGeom>
              <a:solidFill>
                <a:srgbClr val="018FE3">
                  <a:alpha val="35000"/>
                </a:srgbClr>
              </a:solidFill>
              <a:ln w="19050">
                <a:solidFill>
                  <a:srgbClr val="00FAFE">
                    <a:alpha val="5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6961">
                  <a:lnSpc>
                    <a:spcPct val="140000"/>
                  </a:lnSpc>
                  <a:buClr>
                    <a:srgbClr val="1F497D"/>
                  </a:buClr>
                  <a:buSzPct val="60000"/>
                </a:pPr>
                <a:endParaRPr lang="en-US" altLang="zh-CN" sz="600" b="1" dirty="0">
                  <a:solidFill>
                    <a:schemeClr val="tx1"/>
                  </a:solidFill>
                  <a:latin typeface="微软雅黑" panose="020B0503020204020204" pitchFamily="34" charset="-122"/>
                  <a:ea typeface="微软雅黑" panose="020B0503020204020204" pitchFamily="34" charset="-122"/>
                </a:endParaRPr>
              </a:p>
            </p:txBody>
          </p:sp>
          <p:sp>
            <p:nvSpPr>
              <p:cNvPr id="236" name="圆角矩形 235"/>
              <p:cNvSpPr/>
              <p:nvPr/>
            </p:nvSpPr>
            <p:spPr>
              <a:xfrm>
                <a:off x="3510989" y="676499"/>
                <a:ext cx="1191683" cy="913718"/>
              </a:xfrm>
              <a:prstGeom prst="roundRect">
                <a:avLst>
                  <a:gd name="adj" fmla="val 11619"/>
                </a:avLst>
              </a:prstGeom>
              <a:solidFill>
                <a:srgbClr val="018FE3">
                  <a:alpha val="35000"/>
                </a:srgbClr>
              </a:solidFill>
              <a:ln w="19050">
                <a:solidFill>
                  <a:srgbClr val="00FAFE">
                    <a:alpha val="5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6961">
                  <a:lnSpc>
                    <a:spcPct val="140000"/>
                  </a:lnSpc>
                  <a:buClr>
                    <a:srgbClr val="1F497D"/>
                  </a:buClr>
                  <a:buSzPct val="60000"/>
                </a:pPr>
                <a:endParaRPr lang="en-US" altLang="zh-CN" sz="600" b="1" dirty="0">
                  <a:solidFill>
                    <a:schemeClr val="tx1"/>
                  </a:solidFill>
                  <a:latin typeface="微软雅黑" panose="020B0503020204020204" pitchFamily="34" charset="-122"/>
                  <a:ea typeface="微软雅黑" panose="020B0503020204020204" pitchFamily="34" charset="-122"/>
                </a:endParaRPr>
              </a:p>
            </p:txBody>
          </p:sp>
          <p:sp>
            <p:nvSpPr>
              <p:cNvPr id="178" name="圆角矩形 177"/>
              <p:cNvSpPr/>
              <p:nvPr/>
            </p:nvSpPr>
            <p:spPr>
              <a:xfrm>
                <a:off x="1387131" y="690934"/>
                <a:ext cx="1917553" cy="913718"/>
              </a:xfrm>
              <a:prstGeom prst="roundRect">
                <a:avLst>
                  <a:gd name="adj" fmla="val 11619"/>
                </a:avLst>
              </a:prstGeom>
              <a:solidFill>
                <a:srgbClr val="018FE3">
                  <a:alpha val="35000"/>
                </a:srgbClr>
              </a:solidFill>
              <a:ln w="19050">
                <a:solidFill>
                  <a:srgbClr val="00FAFE">
                    <a:alpha val="5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6961">
                  <a:lnSpc>
                    <a:spcPct val="140000"/>
                  </a:lnSpc>
                  <a:buClr>
                    <a:srgbClr val="1F497D"/>
                  </a:buClr>
                  <a:buSzPct val="60000"/>
                </a:pPr>
                <a:endParaRPr lang="en-US" altLang="zh-CN" sz="600" b="1" dirty="0">
                  <a:solidFill>
                    <a:schemeClr val="tx1"/>
                  </a:solidFill>
                  <a:latin typeface="微软雅黑" panose="020B0503020204020204" pitchFamily="34" charset="-122"/>
                  <a:ea typeface="微软雅黑" panose="020B0503020204020204" pitchFamily="34" charset="-122"/>
                </a:endParaRPr>
              </a:p>
            </p:txBody>
          </p:sp>
          <p:sp>
            <p:nvSpPr>
              <p:cNvPr id="114" name="文本框 113"/>
              <p:cNvSpPr txBox="1"/>
              <p:nvPr/>
            </p:nvSpPr>
            <p:spPr>
              <a:xfrm>
                <a:off x="2026307" y="1279044"/>
                <a:ext cx="610971" cy="374738"/>
              </a:xfrm>
              <a:prstGeom prst="rect">
                <a:avLst/>
              </a:prstGeom>
              <a:noFill/>
            </p:spPr>
            <p:txBody>
              <a:bodyPr wrap="square" rtlCol="0">
                <a:spAutoFit/>
              </a:bodyPr>
              <a:lstStyle/>
              <a:p>
                <a:pPr algn="ctr" defTabSz="1096961">
                  <a:defRPr/>
                </a:pPr>
                <a:r>
                  <a:rPr kumimoji="1" lang="en-US" altLang="zh-CN" sz="1400" kern="0" dirty="0" err="1" smtClean="0">
                    <a:latin typeface="微软雅黑" panose="020B0503020204020204" pitchFamily="34" charset="-122"/>
                    <a:ea typeface="微软雅黑" panose="020B0503020204020204" pitchFamily="34" charset="-122"/>
                    <a:cs typeface="Arial" panose="020B0604020202020204" pitchFamily="34" charset="0"/>
                  </a:rPr>
                  <a:t>IaaS</a:t>
                </a:r>
                <a:endParaRPr kumimoji="1" lang="en-US" altLang="zh-CN" sz="1400" kern="0" dirty="0">
                  <a:latin typeface="微软雅黑" panose="020B0503020204020204" pitchFamily="34" charset="-122"/>
                  <a:ea typeface="微软雅黑" panose="020B0503020204020204" pitchFamily="34" charset="-122"/>
                  <a:cs typeface="Arial" panose="020B0604020202020204" pitchFamily="34" charset="0"/>
                </a:endParaRPr>
              </a:p>
            </p:txBody>
          </p:sp>
          <p:pic>
            <p:nvPicPr>
              <p:cNvPr id="124" name="图片 123"/>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1514582" y="759453"/>
                <a:ext cx="516083" cy="470402"/>
              </a:xfrm>
              <a:prstGeom prst="rect">
                <a:avLst/>
              </a:prstGeom>
            </p:spPr>
          </p:pic>
          <p:pic>
            <p:nvPicPr>
              <p:cNvPr id="125" name="图片 124"/>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2122420" y="798673"/>
                <a:ext cx="516083" cy="470402"/>
              </a:xfrm>
              <a:prstGeom prst="rect">
                <a:avLst/>
              </a:prstGeom>
            </p:spPr>
          </p:pic>
          <p:pic>
            <p:nvPicPr>
              <p:cNvPr id="126" name="图片 125"/>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a:xfrm>
                <a:off x="6915400" y="736419"/>
                <a:ext cx="516083" cy="470402"/>
              </a:xfrm>
              <a:prstGeom prst="rect">
                <a:avLst/>
              </a:prstGeom>
            </p:spPr>
          </p:pic>
          <p:pic>
            <p:nvPicPr>
              <p:cNvPr id="127" name="图片 126"/>
              <p:cNvPicPr>
                <a:picLocks noChangeAspect="1"/>
              </p:cNvPicPr>
              <p:nvPr/>
            </p:nvPicPr>
            <p:blipFill>
              <a:blip r:embed="rId21" cstate="print">
                <a:extLst>
                  <a:ext uri="{28A0092B-C50C-407E-A947-70E740481C1C}">
                    <a14:useLocalDpi xmlns:a14="http://schemas.microsoft.com/office/drawing/2010/main"/>
                  </a:ext>
                </a:extLst>
              </a:blip>
              <a:stretch>
                <a:fillRect/>
              </a:stretch>
            </p:blipFill>
            <p:spPr>
              <a:xfrm>
                <a:off x="1497593" y="1132077"/>
                <a:ext cx="516083" cy="470402"/>
              </a:xfrm>
              <a:prstGeom prst="rect">
                <a:avLst/>
              </a:prstGeom>
            </p:spPr>
          </p:pic>
          <p:pic>
            <p:nvPicPr>
              <p:cNvPr id="128" name="图片 127"/>
              <p:cNvPicPr>
                <a:picLocks noChangeAspect="1"/>
              </p:cNvPicPr>
              <p:nvPr/>
            </p:nvPicPr>
            <p:blipFill>
              <a:blip r:embed="rId22" cstate="print">
                <a:extLst>
                  <a:ext uri="{28A0092B-C50C-407E-A947-70E740481C1C}">
                    <a14:useLocalDpi xmlns:a14="http://schemas.microsoft.com/office/drawing/2010/main"/>
                  </a:ext>
                </a:extLst>
              </a:blip>
              <a:stretch>
                <a:fillRect/>
              </a:stretch>
            </p:blipFill>
            <p:spPr>
              <a:xfrm>
                <a:off x="5535043" y="736567"/>
                <a:ext cx="442229" cy="403085"/>
              </a:xfrm>
              <a:prstGeom prst="rect">
                <a:avLst/>
              </a:prstGeom>
            </p:spPr>
          </p:pic>
          <p:pic>
            <p:nvPicPr>
              <p:cNvPr id="129" name="图片 128"/>
              <p:cNvPicPr>
                <a:picLocks noChangeAspect="1"/>
              </p:cNvPicPr>
              <p:nvPr/>
            </p:nvPicPr>
            <p:blipFill>
              <a:blip r:embed="rId23" cstate="print">
                <a:extLst>
                  <a:ext uri="{28A0092B-C50C-407E-A947-70E740481C1C}">
                    <a14:useLocalDpi xmlns:a14="http://schemas.microsoft.com/office/drawing/2010/main"/>
                  </a:ext>
                </a:extLst>
              </a:blip>
              <a:stretch>
                <a:fillRect/>
              </a:stretch>
            </p:blipFill>
            <p:spPr>
              <a:xfrm>
                <a:off x="4974865" y="1080704"/>
                <a:ext cx="516083" cy="470402"/>
              </a:xfrm>
              <a:prstGeom prst="rect">
                <a:avLst/>
              </a:prstGeom>
            </p:spPr>
          </p:pic>
          <p:pic>
            <p:nvPicPr>
              <p:cNvPr id="130" name="图片 129"/>
              <p:cNvPicPr>
                <a:picLocks noChangeAspect="1"/>
              </p:cNvPicPr>
              <p:nvPr/>
            </p:nvPicPr>
            <p:blipFill>
              <a:blip r:embed="rId24" cstate="print">
                <a:extLst>
                  <a:ext uri="{28A0092B-C50C-407E-A947-70E740481C1C}">
                    <a14:useLocalDpi xmlns:a14="http://schemas.microsoft.com/office/drawing/2010/main"/>
                  </a:ext>
                </a:extLst>
              </a:blip>
              <a:stretch>
                <a:fillRect/>
              </a:stretch>
            </p:blipFill>
            <p:spPr>
              <a:xfrm>
                <a:off x="4972293" y="691448"/>
                <a:ext cx="516083" cy="470402"/>
              </a:xfrm>
              <a:prstGeom prst="rect">
                <a:avLst/>
              </a:prstGeom>
            </p:spPr>
          </p:pic>
          <p:pic>
            <p:nvPicPr>
              <p:cNvPr id="131" name="图片 130"/>
              <p:cNvPicPr>
                <a:picLocks noChangeAspect="1"/>
              </p:cNvPicPr>
              <p:nvPr/>
            </p:nvPicPr>
            <p:blipFill>
              <a:blip r:embed="rId25" cstate="print">
                <a:extLst>
                  <a:ext uri="{28A0092B-C50C-407E-A947-70E740481C1C}">
                    <a14:useLocalDpi xmlns:a14="http://schemas.microsoft.com/office/drawing/2010/main"/>
                  </a:ext>
                </a:extLst>
              </a:blip>
              <a:stretch>
                <a:fillRect/>
              </a:stretch>
            </p:blipFill>
            <p:spPr>
              <a:xfrm>
                <a:off x="6359232" y="773766"/>
                <a:ext cx="504888" cy="470402"/>
              </a:xfrm>
              <a:prstGeom prst="rect">
                <a:avLst/>
              </a:prstGeom>
            </p:spPr>
          </p:pic>
          <p:pic>
            <p:nvPicPr>
              <p:cNvPr id="132" name="图片 131"/>
              <p:cNvPicPr>
                <a:picLocks noChangeAspect="1"/>
              </p:cNvPicPr>
              <p:nvPr/>
            </p:nvPicPr>
            <p:blipFill>
              <a:blip r:embed="rId26" cstate="print">
                <a:extLst>
                  <a:ext uri="{28A0092B-C50C-407E-A947-70E740481C1C}">
                    <a14:useLocalDpi xmlns:a14="http://schemas.microsoft.com/office/drawing/2010/main"/>
                  </a:ext>
                </a:extLst>
              </a:blip>
              <a:stretch>
                <a:fillRect/>
              </a:stretch>
            </p:blipFill>
            <p:spPr>
              <a:xfrm>
                <a:off x="4101967" y="705826"/>
                <a:ext cx="516083" cy="470402"/>
              </a:xfrm>
              <a:prstGeom prst="rect">
                <a:avLst/>
              </a:prstGeom>
            </p:spPr>
          </p:pic>
          <p:pic>
            <p:nvPicPr>
              <p:cNvPr id="133" name="图片 132"/>
              <p:cNvPicPr>
                <a:picLocks noChangeAspect="1"/>
              </p:cNvPicPr>
              <p:nvPr/>
            </p:nvPicPr>
            <p:blipFill>
              <a:blip r:embed="rId27" cstate="print">
                <a:extLst>
                  <a:ext uri="{28A0092B-C50C-407E-A947-70E740481C1C}">
                    <a14:useLocalDpi xmlns:a14="http://schemas.microsoft.com/office/drawing/2010/main"/>
                  </a:ext>
                </a:extLst>
              </a:blip>
              <a:stretch>
                <a:fillRect/>
              </a:stretch>
            </p:blipFill>
            <p:spPr>
              <a:xfrm>
                <a:off x="3578403" y="1104246"/>
                <a:ext cx="426515" cy="388761"/>
              </a:xfrm>
              <a:prstGeom prst="rect">
                <a:avLst/>
              </a:prstGeom>
            </p:spPr>
          </p:pic>
          <p:pic>
            <p:nvPicPr>
              <p:cNvPr id="134" name="图片 133"/>
              <p:cNvPicPr>
                <a:picLocks noChangeAspect="1"/>
              </p:cNvPicPr>
              <p:nvPr/>
            </p:nvPicPr>
            <p:blipFill rotWithShape="1">
              <a:blip r:embed="rId28" cstate="email">
                <a:extLst>
                  <a:ext uri="{28A0092B-C50C-407E-A947-70E740481C1C}">
                    <a14:useLocalDpi xmlns:a14="http://schemas.microsoft.com/office/drawing/2010/main"/>
                  </a:ext>
                </a:extLst>
              </a:blip>
              <a:srcRect b="34064"/>
              <a:stretch/>
            </p:blipFill>
            <p:spPr>
              <a:xfrm>
                <a:off x="3538184" y="744242"/>
                <a:ext cx="563783" cy="293800"/>
              </a:xfrm>
              <a:prstGeom prst="rect">
                <a:avLst/>
              </a:prstGeom>
            </p:spPr>
          </p:pic>
          <p:sp>
            <p:nvSpPr>
              <p:cNvPr id="135" name="Freeform 260"/>
              <p:cNvSpPr>
                <a:spLocks noEditPoints="1"/>
              </p:cNvSpPr>
              <p:nvPr/>
            </p:nvSpPr>
            <p:spPr bwMode="auto">
              <a:xfrm>
                <a:off x="2797930" y="936219"/>
                <a:ext cx="426515" cy="150553"/>
              </a:xfrm>
              <a:custGeom>
                <a:avLst/>
                <a:gdLst>
                  <a:gd name="T0" fmla="*/ 474 w 662"/>
                  <a:gd name="T1" fmla="*/ 57 h 196"/>
                  <a:gd name="T2" fmla="*/ 435 w 662"/>
                  <a:gd name="T3" fmla="*/ 31 h 196"/>
                  <a:gd name="T4" fmla="*/ 353 w 662"/>
                  <a:gd name="T5" fmla="*/ 63 h 196"/>
                  <a:gd name="T6" fmla="*/ 295 w 662"/>
                  <a:gd name="T7" fmla="*/ 56 h 196"/>
                  <a:gd name="T8" fmla="*/ 197 w 662"/>
                  <a:gd name="T9" fmla="*/ 62 h 196"/>
                  <a:gd name="T10" fmla="*/ 19 w 662"/>
                  <a:gd name="T11" fmla="*/ 0 h 196"/>
                  <a:gd name="T12" fmla="*/ 0 w 662"/>
                  <a:gd name="T13" fmla="*/ 179 h 196"/>
                  <a:gd name="T14" fmla="*/ 643 w 662"/>
                  <a:gd name="T15" fmla="*/ 196 h 196"/>
                  <a:gd name="T16" fmla="*/ 662 w 662"/>
                  <a:gd name="T17" fmla="*/ 17 h 196"/>
                  <a:gd name="T18" fmla="*/ 196 w 662"/>
                  <a:gd name="T19" fmla="*/ 78 h 196"/>
                  <a:gd name="T20" fmla="*/ 276 w 662"/>
                  <a:gd name="T21" fmla="*/ 78 h 196"/>
                  <a:gd name="T22" fmla="*/ 197 w 662"/>
                  <a:gd name="T23" fmla="*/ 120 h 196"/>
                  <a:gd name="T24" fmla="*/ 46 w 662"/>
                  <a:gd name="T25" fmla="*/ 17 h 196"/>
                  <a:gd name="T26" fmla="*/ 141 w 662"/>
                  <a:gd name="T27" fmla="*/ 61 h 196"/>
                  <a:gd name="T28" fmla="*/ 42 w 662"/>
                  <a:gd name="T29" fmla="*/ 20 h 196"/>
                  <a:gd name="T30" fmla="*/ 119 w 662"/>
                  <a:gd name="T31" fmla="*/ 76 h 196"/>
                  <a:gd name="T32" fmla="*/ 46 w 662"/>
                  <a:gd name="T33" fmla="*/ 121 h 196"/>
                  <a:gd name="T34" fmla="*/ 46 w 662"/>
                  <a:gd name="T35" fmla="*/ 179 h 196"/>
                  <a:gd name="T36" fmla="*/ 46 w 662"/>
                  <a:gd name="T37" fmla="*/ 132 h 196"/>
                  <a:gd name="T38" fmla="*/ 141 w 662"/>
                  <a:gd name="T39" fmla="*/ 177 h 196"/>
                  <a:gd name="T40" fmla="*/ 154 w 662"/>
                  <a:gd name="T41" fmla="*/ 173 h 196"/>
                  <a:gd name="T42" fmla="*/ 163 w 662"/>
                  <a:gd name="T43" fmla="*/ 137 h 196"/>
                  <a:gd name="T44" fmla="*/ 154 w 662"/>
                  <a:gd name="T45" fmla="*/ 115 h 196"/>
                  <a:gd name="T46" fmla="*/ 163 w 662"/>
                  <a:gd name="T47" fmla="*/ 79 h 196"/>
                  <a:gd name="T48" fmla="*/ 154 w 662"/>
                  <a:gd name="T49" fmla="*/ 58 h 196"/>
                  <a:gd name="T50" fmla="*/ 163 w 662"/>
                  <a:gd name="T51" fmla="*/ 22 h 196"/>
                  <a:gd name="T52" fmla="*/ 197 w 662"/>
                  <a:gd name="T53" fmla="*/ 177 h 196"/>
                  <a:gd name="T54" fmla="*/ 270 w 662"/>
                  <a:gd name="T55" fmla="*/ 132 h 196"/>
                  <a:gd name="T56" fmla="*/ 292 w 662"/>
                  <a:gd name="T57" fmla="*/ 179 h 196"/>
                  <a:gd name="T58" fmla="*/ 306 w 662"/>
                  <a:gd name="T59" fmla="*/ 172 h 196"/>
                  <a:gd name="T60" fmla="*/ 319 w 662"/>
                  <a:gd name="T61" fmla="*/ 138 h 196"/>
                  <a:gd name="T62" fmla="*/ 306 w 662"/>
                  <a:gd name="T63" fmla="*/ 114 h 196"/>
                  <a:gd name="T64" fmla="*/ 319 w 662"/>
                  <a:gd name="T65" fmla="*/ 80 h 196"/>
                  <a:gd name="T66" fmla="*/ 425 w 662"/>
                  <a:gd name="T67" fmla="*/ 75 h 196"/>
                  <a:gd name="T68" fmla="*/ 447 w 662"/>
                  <a:gd name="T69" fmla="*/ 121 h 196"/>
                  <a:gd name="T70" fmla="*/ 355 w 662"/>
                  <a:gd name="T71" fmla="*/ 179 h 196"/>
                  <a:gd name="T72" fmla="*/ 352 w 662"/>
                  <a:gd name="T73" fmla="*/ 134 h 196"/>
                  <a:gd name="T74" fmla="*/ 451 w 662"/>
                  <a:gd name="T75" fmla="*/ 174 h 196"/>
                  <a:gd name="T76" fmla="*/ 473 w 662"/>
                  <a:gd name="T77" fmla="*/ 173 h 196"/>
                  <a:gd name="T78" fmla="*/ 473 w 662"/>
                  <a:gd name="T79" fmla="*/ 137 h 196"/>
                  <a:gd name="T80" fmla="*/ 473 w 662"/>
                  <a:gd name="T81" fmla="*/ 115 h 196"/>
                  <a:gd name="T82" fmla="*/ 473 w 662"/>
                  <a:gd name="T83" fmla="*/ 79 h 196"/>
                  <a:gd name="T84" fmla="*/ 507 w 662"/>
                  <a:gd name="T85" fmla="*/ 18 h 196"/>
                  <a:gd name="T86" fmla="*/ 606 w 662"/>
                  <a:gd name="T87" fmla="*/ 59 h 196"/>
                  <a:gd name="T88" fmla="*/ 506 w 662"/>
                  <a:gd name="T89" fmla="*/ 59 h 196"/>
                  <a:gd name="T90" fmla="*/ 579 w 662"/>
                  <a:gd name="T91" fmla="*/ 75 h 196"/>
                  <a:gd name="T92" fmla="*/ 602 w 662"/>
                  <a:gd name="T93" fmla="*/ 121 h 196"/>
                  <a:gd name="T94" fmla="*/ 510 w 662"/>
                  <a:gd name="T95" fmla="*/ 179 h 196"/>
                  <a:gd name="T96" fmla="*/ 507 w 662"/>
                  <a:gd name="T97" fmla="*/ 134 h 196"/>
                  <a:gd name="T98" fmla="*/ 606 w 662"/>
                  <a:gd name="T99" fmla="*/ 174 h 196"/>
                  <a:gd name="T100" fmla="*/ 627 w 662"/>
                  <a:gd name="T101" fmla="*/ 173 h 196"/>
                  <a:gd name="T102" fmla="*/ 627 w 662"/>
                  <a:gd name="T103" fmla="*/ 137 h 196"/>
                  <a:gd name="T104" fmla="*/ 627 w 662"/>
                  <a:gd name="T105" fmla="*/ 115 h 196"/>
                  <a:gd name="T106" fmla="*/ 627 w 662"/>
                  <a:gd name="T107" fmla="*/ 79 h 196"/>
                  <a:gd name="T108" fmla="*/ 627 w 662"/>
                  <a:gd name="T109" fmla="*/ 58 h 196"/>
                  <a:gd name="T110" fmla="*/ 627 w 662"/>
                  <a:gd name="T111" fmla="*/ 2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2" h="196">
                    <a:moveTo>
                      <a:pt x="643" y="0"/>
                    </a:moveTo>
                    <a:lnTo>
                      <a:pt x="516" y="0"/>
                    </a:lnTo>
                    <a:lnTo>
                      <a:pt x="459" y="22"/>
                    </a:lnTo>
                    <a:lnTo>
                      <a:pt x="473" y="22"/>
                    </a:lnTo>
                    <a:lnTo>
                      <a:pt x="473" y="22"/>
                    </a:lnTo>
                    <a:lnTo>
                      <a:pt x="473" y="22"/>
                    </a:lnTo>
                    <a:lnTo>
                      <a:pt x="474" y="23"/>
                    </a:lnTo>
                    <a:lnTo>
                      <a:pt x="474" y="57"/>
                    </a:lnTo>
                    <a:lnTo>
                      <a:pt x="474" y="57"/>
                    </a:lnTo>
                    <a:lnTo>
                      <a:pt x="473" y="58"/>
                    </a:lnTo>
                    <a:lnTo>
                      <a:pt x="473" y="58"/>
                    </a:lnTo>
                    <a:lnTo>
                      <a:pt x="463" y="58"/>
                    </a:lnTo>
                    <a:lnTo>
                      <a:pt x="463" y="58"/>
                    </a:lnTo>
                    <a:lnTo>
                      <a:pt x="462" y="57"/>
                    </a:lnTo>
                    <a:lnTo>
                      <a:pt x="446" y="26"/>
                    </a:lnTo>
                    <a:lnTo>
                      <a:pt x="435" y="31"/>
                    </a:lnTo>
                    <a:lnTo>
                      <a:pt x="451" y="59"/>
                    </a:lnTo>
                    <a:lnTo>
                      <a:pt x="451" y="59"/>
                    </a:lnTo>
                    <a:lnTo>
                      <a:pt x="451" y="61"/>
                    </a:lnTo>
                    <a:lnTo>
                      <a:pt x="450" y="62"/>
                    </a:lnTo>
                    <a:lnTo>
                      <a:pt x="447" y="63"/>
                    </a:lnTo>
                    <a:lnTo>
                      <a:pt x="355" y="63"/>
                    </a:lnTo>
                    <a:lnTo>
                      <a:pt x="355" y="63"/>
                    </a:lnTo>
                    <a:lnTo>
                      <a:pt x="353" y="63"/>
                    </a:lnTo>
                    <a:lnTo>
                      <a:pt x="352" y="61"/>
                    </a:lnTo>
                    <a:lnTo>
                      <a:pt x="337" y="67"/>
                    </a:lnTo>
                    <a:lnTo>
                      <a:pt x="337" y="67"/>
                    </a:lnTo>
                    <a:lnTo>
                      <a:pt x="333" y="68"/>
                    </a:lnTo>
                    <a:lnTo>
                      <a:pt x="329" y="68"/>
                    </a:lnTo>
                    <a:lnTo>
                      <a:pt x="325" y="67"/>
                    </a:lnTo>
                    <a:lnTo>
                      <a:pt x="325" y="67"/>
                    </a:lnTo>
                    <a:lnTo>
                      <a:pt x="295" y="56"/>
                    </a:lnTo>
                    <a:lnTo>
                      <a:pt x="296" y="59"/>
                    </a:lnTo>
                    <a:lnTo>
                      <a:pt x="296" y="59"/>
                    </a:lnTo>
                    <a:lnTo>
                      <a:pt x="296" y="61"/>
                    </a:lnTo>
                    <a:lnTo>
                      <a:pt x="295" y="62"/>
                    </a:lnTo>
                    <a:lnTo>
                      <a:pt x="292" y="63"/>
                    </a:lnTo>
                    <a:lnTo>
                      <a:pt x="200" y="63"/>
                    </a:lnTo>
                    <a:lnTo>
                      <a:pt x="200" y="63"/>
                    </a:lnTo>
                    <a:lnTo>
                      <a:pt x="197" y="62"/>
                    </a:lnTo>
                    <a:lnTo>
                      <a:pt x="197" y="61"/>
                    </a:lnTo>
                    <a:lnTo>
                      <a:pt x="196" y="59"/>
                    </a:lnTo>
                    <a:lnTo>
                      <a:pt x="196" y="20"/>
                    </a:lnTo>
                    <a:lnTo>
                      <a:pt x="196" y="20"/>
                    </a:lnTo>
                    <a:lnTo>
                      <a:pt x="197" y="19"/>
                    </a:lnTo>
                    <a:lnTo>
                      <a:pt x="197" y="19"/>
                    </a:lnTo>
                    <a:lnTo>
                      <a:pt x="146" y="0"/>
                    </a:lnTo>
                    <a:lnTo>
                      <a:pt x="19" y="0"/>
                    </a:lnTo>
                    <a:lnTo>
                      <a:pt x="19" y="0"/>
                    </a:lnTo>
                    <a:lnTo>
                      <a:pt x="11" y="1"/>
                    </a:lnTo>
                    <a:lnTo>
                      <a:pt x="5" y="5"/>
                    </a:lnTo>
                    <a:lnTo>
                      <a:pt x="1" y="10"/>
                    </a:lnTo>
                    <a:lnTo>
                      <a:pt x="0" y="14"/>
                    </a:lnTo>
                    <a:lnTo>
                      <a:pt x="0" y="17"/>
                    </a:lnTo>
                    <a:lnTo>
                      <a:pt x="0" y="179"/>
                    </a:lnTo>
                    <a:lnTo>
                      <a:pt x="0" y="179"/>
                    </a:lnTo>
                    <a:lnTo>
                      <a:pt x="0" y="182"/>
                    </a:lnTo>
                    <a:lnTo>
                      <a:pt x="1" y="186"/>
                    </a:lnTo>
                    <a:lnTo>
                      <a:pt x="5" y="190"/>
                    </a:lnTo>
                    <a:lnTo>
                      <a:pt x="11" y="194"/>
                    </a:lnTo>
                    <a:lnTo>
                      <a:pt x="15" y="195"/>
                    </a:lnTo>
                    <a:lnTo>
                      <a:pt x="19" y="196"/>
                    </a:lnTo>
                    <a:lnTo>
                      <a:pt x="643" y="196"/>
                    </a:lnTo>
                    <a:lnTo>
                      <a:pt x="643" y="196"/>
                    </a:lnTo>
                    <a:lnTo>
                      <a:pt x="647" y="195"/>
                    </a:lnTo>
                    <a:lnTo>
                      <a:pt x="650" y="194"/>
                    </a:lnTo>
                    <a:lnTo>
                      <a:pt x="656" y="190"/>
                    </a:lnTo>
                    <a:lnTo>
                      <a:pt x="661" y="186"/>
                    </a:lnTo>
                    <a:lnTo>
                      <a:pt x="662" y="182"/>
                    </a:lnTo>
                    <a:lnTo>
                      <a:pt x="662" y="179"/>
                    </a:lnTo>
                    <a:lnTo>
                      <a:pt x="662" y="17"/>
                    </a:lnTo>
                    <a:lnTo>
                      <a:pt x="662" y="17"/>
                    </a:lnTo>
                    <a:lnTo>
                      <a:pt x="662" y="14"/>
                    </a:lnTo>
                    <a:lnTo>
                      <a:pt x="661" y="10"/>
                    </a:lnTo>
                    <a:lnTo>
                      <a:pt x="656" y="5"/>
                    </a:lnTo>
                    <a:lnTo>
                      <a:pt x="650" y="1"/>
                    </a:lnTo>
                    <a:lnTo>
                      <a:pt x="643" y="0"/>
                    </a:lnTo>
                    <a:lnTo>
                      <a:pt x="643" y="0"/>
                    </a:lnTo>
                    <a:close/>
                    <a:moveTo>
                      <a:pt x="196" y="78"/>
                    </a:moveTo>
                    <a:lnTo>
                      <a:pt x="196" y="78"/>
                    </a:lnTo>
                    <a:lnTo>
                      <a:pt x="197" y="77"/>
                    </a:lnTo>
                    <a:lnTo>
                      <a:pt x="197" y="76"/>
                    </a:lnTo>
                    <a:lnTo>
                      <a:pt x="200" y="75"/>
                    </a:lnTo>
                    <a:lnTo>
                      <a:pt x="270" y="75"/>
                    </a:lnTo>
                    <a:lnTo>
                      <a:pt x="270" y="75"/>
                    </a:lnTo>
                    <a:lnTo>
                      <a:pt x="274" y="76"/>
                    </a:lnTo>
                    <a:lnTo>
                      <a:pt x="275" y="77"/>
                    </a:lnTo>
                    <a:lnTo>
                      <a:pt x="276" y="78"/>
                    </a:lnTo>
                    <a:lnTo>
                      <a:pt x="296" y="117"/>
                    </a:lnTo>
                    <a:lnTo>
                      <a:pt x="296" y="117"/>
                    </a:lnTo>
                    <a:lnTo>
                      <a:pt x="296" y="119"/>
                    </a:lnTo>
                    <a:lnTo>
                      <a:pt x="295" y="120"/>
                    </a:lnTo>
                    <a:lnTo>
                      <a:pt x="292" y="121"/>
                    </a:lnTo>
                    <a:lnTo>
                      <a:pt x="200" y="121"/>
                    </a:lnTo>
                    <a:lnTo>
                      <a:pt x="200" y="121"/>
                    </a:lnTo>
                    <a:lnTo>
                      <a:pt x="197" y="120"/>
                    </a:lnTo>
                    <a:lnTo>
                      <a:pt x="197" y="119"/>
                    </a:lnTo>
                    <a:lnTo>
                      <a:pt x="196" y="117"/>
                    </a:lnTo>
                    <a:lnTo>
                      <a:pt x="196" y="78"/>
                    </a:lnTo>
                    <a:close/>
                    <a:moveTo>
                      <a:pt x="42" y="20"/>
                    </a:moveTo>
                    <a:lnTo>
                      <a:pt x="42" y="20"/>
                    </a:lnTo>
                    <a:lnTo>
                      <a:pt x="42" y="19"/>
                    </a:lnTo>
                    <a:lnTo>
                      <a:pt x="43" y="18"/>
                    </a:lnTo>
                    <a:lnTo>
                      <a:pt x="46" y="17"/>
                    </a:lnTo>
                    <a:lnTo>
                      <a:pt x="115" y="17"/>
                    </a:lnTo>
                    <a:lnTo>
                      <a:pt x="115" y="17"/>
                    </a:lnTo>
                    <a:lnTo>
                      <a:pt x="119" y="18"/>
                    </a:lnTo>
                    <a:lnTo>
                      <a:pt x="121" y="19"/>
                    </a:lnTo>
                    <a:lnTo>
                      <a:pt x="121" y="20"/>
                    </a:lnTo>
                    <a:lnTo>
                      <a:pt x="142" y="59"/>
                    </a:lnTo>
                    <a:lnTo>
                      <a:pt x="142" y="59"/>
                    </a:lnTo>
                    <a:lnTo>
                      <a:pt x="141" y="61"/>
                    </a:lnTo>
                    <a:lnTo>
                      <a:pt x="140" y="62"/>
                    </a:lnTo>
                    <a:lnTo>
                      <a:pt x="138" y="63"/>
                    </a:lnTo>
                    <a:lnTo>
                      <a:pt x="46" y="63"/>
                    </a:lnTo>
                    <a:lnTo>
                      <a:pt x="46" y="63"/>
                    </a:lnTo>
                    <a:lnTo>
                      <a:pt x="43" y="62"/>
                    </a:lnTo>
                    <a:lnTo>
                      <a:pt x="42" y="61"/>
                    </a:lnTo>
                    <a:lnTo>
                      <a:pt x="42" y="59"/>
                    </a:lnTo>
                    <a:lnTo>
                      <a:pt x="42" y="20"/>
                    </a:lnTo>
                    <a:close/>
                    <a:moveTo>
                      <a:pt x="42" y="78"/>
                    </a:moveTo>
                    <a:lnTo>
                      <a:pt x="42" y="78"/>
                    </a:lnTo>
                    <a:lnTo>
                      <a:pt x="42" y="77"/>
                    </a:lnTo>
                    <a:lnTo>
                      <a:pt x="43" y="76"/>
                    </a:lnTo>
                    <a:lnTo>
                      <a:pt x="46" y="75"/>
                    </a:lnTo>
                    <a:lnTo>
                      <a:pt x="115" y="75"/>
                    </a:lnTo>
                    <a:lnTo>
                      <a:pt x="115" y="75"/>
                    </a:lnTo>
                    <a:lnTo>
                      <a:pt x="119" y="76"/>
                    </a:lnTo>
                    <a:lnTo>
                      <a:pt x="121" y="77"/>
                    </a:lnTo>
                    <a:lnTo>
                      <a:pt x="121" y="78"/>
                    </a:lnTo>
                    <a:lnTo>
                      <a:pt x="142" y="117"/>
                    </a:lnTo>
                    <a:lnTo>
                      <a:pt x="142" y="117"/>
                    </a:lnTo>
                    <a:lnTo>
                      <a:pt x="141" y="119"/>
                    </a:lnTo>
                    <a:lnTo>
                      <a:pt x="140" y="120"/>
                    </a:lnTo>
                    <a:lnTo>
                      <a:pt x="138" y="121"/>
                    </a:lnTo>
                    <a:lnTo>
                      <a:pt x="46" y="121"/>
                    </a:lnTo>
                    <a:lnTo>
                      <a:pt x="46" y="121"/>
                    </a:lnTo>
                    <a:lnTo>
                      <a:pt x="43" y="120"/>
                    </a:lnTo>
                    <a:lnTo>
                      <a:pt x="42" y="119"/>
                    </a:lnTo>
                    <a:lnTo>
                      <a:pt x="42" y="117"/>
                    </a:lnTo>
                    <a:lnTo>
                      <a:pt x="42" y="78"/>
                    </a:lnTo>
                    <a:close/>
                    <a:moveTo>
                      <a:pt x="138" y="179"/>
                    </a:moveTo>
                    <a:lnTo>
                      <a:pt x="46" y="179"/>
                    </a:lnTo>
                    <a:lnTo>
                      <a:pt x="46" y="179"/>
                    </a:lnTo>
                    <a:lnTo>
                      <a:pt x="43" y="178"/>
                    </a:lnTo>
                    <a:lnTo>
                      <a:pt x="42" y="177"/>
                    </a:lnTo>
                    <a:lnTo>
                      <a:pt x="42" y="174"/>
                    </a:lnTo>
                    <a:lnTo>
                      <a:pt x="42" y="136"/>
                    </a:lnTo>
                    <a:lnTo>
                      <a:pt x="42" y="136"/>
                    </a:lnTo>
                    <a:lnTo>
                      <a:pt x="42" y="135"/>
                    </a:lnTo>
                    <a:lnTo>
                      <a:pt x="43" y="134"/>
                    </a:lnTo>
                    <a:lnTo>
                      <a:pt x="46" y="132"/>
                    </a:lnTo>
                    <a:lnTo>
                      <a:pt x="115" y="132"/>
                    </a:lnTo>
                    <a:lnTo>
                      <a:pt x="115" y="132"/>
                    </a:lnTo>
                    <a:lnTo>
                      <a:pt x="119" y="134"/>
                    </a:lnTo>
                    <a:lnTo>
                      <a:pt x="121" y="135"/>
                    </a:lnTo>
                    <a:lnTo>
                      <a:pt x="121" y="136"/>
                    </a:lnTo>
                    <a:lnTo>
                      <a:pt x="142" y="174"/>
                    </a:lnTo>
                    <a:lnTo>
                      <a:pt x="142" y="174"/>
                    </a:lnTo>
                    <a:lnTo>
                      <a:pt x="141" y="177"/>
                    </a:lnTo>
                    <a:lnTo>
                      <a:pt x="140" y="178"/>
                    </a:lnTo>
                    <a:lnTo>
                      <a:pt x="138" y="179"/>
                    </a:lnTo>
                    <a:lnTo>
                      <a:pt x="138" y="179"/>
                    </a:lnTo>
                    <a:close/>
                    <a:moveTo>
                      <a:pt x="164" y="172"/>
                    </a:moveTo>
                    <a:lnTo>
                      <a:pt x="164" y="172"/>
                    </a:lnTo>
                    <a:lnTo>
                      <a:pt x="164" y="173"/>
                    </a:lnTo>
                    <a:lnTo>
                      <a:pt x="163" y="173"/>
                    </a:lnTo>
                    <a:lnTo>
                      <a:pt x="154" y="173"/>
                    </a:lnTo>
                    <a:lnTo>
                      <a:pt x="154" y="173"/>
                    </a:lnTo>
                    <a:lnTo>
                      <a:pt x="151" y="172"/>
                    </a:lnTo>
                    <a:lnTo>
                      <a:pt x="133" y="138"/>
                    </a:lnTo>
                    <a:lnTo>
                      <a:pt x="133" y="138"/>
                    </a:lnTo>
                    <a:lnTo>
                      <a:pt x="133" y="137"/>
                    </a:lnTo>
                    <a:lnTo>
                      <a:pt x="134" y="137"/>
                    </a:lnTo>
                    <a:lnTo>
                      <a:pt x="163" y="137"/>
                    </a:lnTo>
                    <a:lnTo>
                      <a:pt x="163" y="137"/>
                    </a:lnTo>
                    <a:lnTo>
                      <a:pt x="164" y="137"/>
                    </a:lnTo>
                    <a:lnTo>
                      <a:pt x="164" y="138"/>
                    </a:lnTo>
                    <a:lnTo>
                      <a:pt x="164" y="172"/>
                    </a:lnTo>
                    <a:close/>
                    <a:moveTo>
                      <a:pt x="164" y="114"/>
                    </a:moveTo>
                    <a:lnTo>
                      <a:pt x="164" y="114"/>
                    </a:lnTo>
                    <a:lnTo>
                      <a:pt x="164" y="115"/>
                    </a:lnTo>
                    <a:lnTo>
                      <a:pt x="163" y="115"/>
                    </a:lnTo>
                    <a:lnTo>
                      <a:pt x="154" y="115"/>
                    </a:lnTo>
                    <a:lnTo>
                      <a:pt x="154" y="115"/>
                    </a:lnTo>
                    <a:lnTo>
                      <a:pt x="151" y="114"/>
                    </a:lnTo>
                    <a:lnTo>
                      <a:pt x="133" y="80"/>
                    </a:lnTo>
                    <a:lnTo>
                      <a:pt x="133" y="80"/>
                    </a:lnTo>
                    <a:lnTo>
                      <a:pt x="133" y="79"/>
                    </a:lnTo>
                    <a:lnTo>
                      <a:pt x="134" y="79"/>
                    </a:lnTo>
                    <a:lnTo>
                      <a:pt x="163" y="79"/>
                    </a:lnTo>
                    <a:lnTo>
                      <a:pt x="163" y="79"/>
                    </a:lnTo>
                    <a:lnTo>
                      <a:pt x="164" y="79"/>
                    </a:lnTo>
                    <a:lnTo>
                      <a:pt x="164" y="80"/>
                    </a:lnTo>
                    <a:lnTo>
                      <a:pt x="164" y="114"/>
                    </a:lnTo>
                    <a:close/>
                    <a:moveTo>
                      <a:pt x="164" y="57"/>
                    </a:moveTo>
                    <a:lnTo>
                      <a:pt x="164" y="57"/>
                    </a:lnTo>
                    <a:lnTo>
                      <a:pt x="164" y="58"/>
                    </a:lnTo>
                    <a:lnTo>
                      <a:pt x="163" y="58"/>
                    </a:lnTo>
                    <a:lnTo>
                      <a:pt x="154" y="58"/>
                    </a:lnTo>
                    <a:lnTo>
                      <a:pt x="154" y="58"/>
                    </a:lnTo>
                    <a:lnTo>
                      <a:pt x="151" y="57"/>
                    </a:lnTo>
                    <a:lnTo>
                      <a:pt x="133" y="23"/>
                    </a:lnTo>
                    <a:lnTo>
                      <a:pt x="133" y="23"/>
                    </a:lnTo>
                    <a:lnTo>
                      <a:pt x="133" y="22"/>
                    </a:lnTo>
                    <a:lnTo>
                      <a:pt x="134" y="22"/>
                    </a:lnTo>
                    <a:lnTo>
                      <a:pt x="163" y="22"/>
                    </a:lnTo>
                    <a:lnTo>
                      <a:pt x="163" y="22"/>
                    </a:lnTo>
                    <a:lnTo>
                      <a:pt x="164" y="22"/>
                    </a:lnTo>
                    <a:lnTo>
                      <a:pt x="164" y="23"/>
                    </a:lnTo>
                    <a:lnTo>
                      <a:pt x="164" y="57"/>
                    </a:lnTo>
                    <a:close/>
                    <a:moveTo>
                      <a:pt x="292" y="179"/>
                    </a:moveTo>
                    <a:lnTo>
                      <a:pt x="200" y="179"/>
                    </a:lnTo>
                    <a:lnTo>
                      <a:pt x="200" y="179"/>
                    </a:lnTo>
                    <a:lnTo>
                      <a:pt x="197" y="178"/>
                    </a:lnTo>
                    <a:lnTo>
                      <a:pt x="197" y="177"/>
                    </a:lnTo>
                    <a:lnTo>
                      <a:pt x="196" y="174"/>
                    </a:lnTo>
                    <a:lnTo>
                      <a:pt x="196" y="136"/>
                    </a:lnTo>
                    <a:lnTo>
                      <a:pt x="196" y="136"/>
                    </a:lnTo>
                    <a:lnTo>
                      <a:pt x="197" y="135"/>
                    </a:lnTo>
                    <a:lnTo>
                      <a:pt x="197" y="134"/>
                    </a:lnTo>
                    <a:lnTo>
                      <a:pt x="200" y="132"/>
                    </a:lnTo>
                    <a:lnTo>
                      <a:pt x="270" y="132"/>
                    </a:lnTo>
                    <a:lnTo>
                      <a:pt x="270" y="132"/>
                    </a:lnTo>
                    <a:lnTo>
                      <a:pt x="274" y="134"/>
                    </a:lnTo>
                    <a:lnTo>
                      <a:pt x="275" y="135"/>
                    </a:lnTo>
                    <a:lnTo>
                      <a:pt x="276" y="136"/>
                    </a:lnTo>
                    <a:lnTo>
                      <a:pt x="296" y="174"/>
                    </a:lnTo>
                    <a:lnTo>
                      <a:pt x="296" y="174"/>
                    </a:lnTo>
                    <a:lnTo>
                      <a:pt x="296" y="177"/>
                    </a:lnTo>
                    <a:lnTo>
                      <a:pt x="295" y="178"/>
                    </a:lnTo>
                    <a:lnTo>
                      <a:pt x="292" y="179"/>
                    </a:lnTo>
                    <a:lnTo>
                      <a:pt x="292" y="179"/>
                    </a:lnTo>
                    <a:close/>
                    <a:moveTo>
                      <a:pt x="319" y="172"/>
                    </a:moveTo>
                    <a:lnTo>
                      <a:pt x="319" y="172"/>
                    </a:lnTo>
                    <a:lnTo>
                      <a:pt x="319" y="173"/>
                    </a:lnTo>
                    <a:lnTo>
                      <a:pt x="318" y="173"/>
                    </a:lnTo>
                    <a:lnTo>
                      <a:pt x="309" y="173"/>
                    </a:lnTo>
                    <a:lnTo>
                      <a:pt x="309" y="173"/>
                    </a:lnTo>
                    <a:lnTo>
                      <a:pt x="306" y="172"/>
                    </a:lnTo>
                    <a:lnTo>
                      <a:pt x="288" y="138"/>
                    </a:lnTo>
                    <a:lnTo>
                      <a:pt x="288" y="138"/>
                    </a:lnTo>
                    <a:lnTo>
                      <a:pt x="288" y="137"/>
                    </a:lnTo>
                    <a:lnTo>
                      <a:pt x="290" y="137"/>
                    </a:lnTo>
                    <a:lnTo>
                      <a:pt x="318" y="137"/>
                    </a:lnTo>
                    <a:lnTo>
                      <a:pt x="318" y="137"/>
                    </a:lnTo>
                    <a:lnTo>
                      <a:pt x="319" y="137"/>
                    </a:lnTo>
                    <a:lnTo>
                      <a:pt x="319" y="138"/>
                    </a:lnTo>
                    <a:lnTo>
                      <a:pt x="319" y="172"/>
                    </a:lnTo>
                    <a:close/>
                    <a:moveTo>
                      <a:pt x="319" y="114"/>
                    </a:moveTo>
                    <a:lnTo>
                      <a:pt x="319" y="114"/>
                    </a:lnTo>
                    <a:lnTo>
                      <a:pt x="319" y="115"/>
                    </a:lnTo>
                    <a:lnTo>
                      <a:pt x="318" y="115"/>
                    </a:lnTo>
                    <a:lnTo>
                      <a:pt x="309" y="115"/>
                    </a:lnTo>
                    <a:lnTo>
                      <a:pt x="309" y="115"/>
                    </a:lnTo>
                    <a:lnTo>
                      <a:pt x="306" y="114"/>
                    </a:lnTo>
                    <a:lnTo>
                      <a:pt x="288" y="80"/>
                    </a:lnTo>
                    <a:lnTo>
                      <a:pt x="288" y="80"/>
                    </a:lnTo>
                    <a:lnTo>
                      <a:pt x="288" y="79"/>
                    </a:lnTo>
                    <a:lnTo>
                      <a:pt x="290" y="79"/>
                    </a:lnTo>
                    <a:lnTo>
                      <a:pt x="318" y="79"/>
                    </a:lnTo>
                    <a:lnTo>
                      <a:pt x="318" y="79"/>
                    </a:lnTo>
                    <a:lnTo>
                      <a:pt x="319" y="79"/>
                    </a:lnTo>
                    <a:lnTo>
                      <a:pt x="319" y="80"/>
                    </a:lnTo>
                    <a:lnTo>
                      <a:pt x="319" y="114"/>
                    </a:lnTo>
                    <a:close/>
                    <a:moveTo>
                      <a:pt x="351" y="78"/>
                    </a:moveTo>
                    <a:lnTo>
                      <a:pt x="351" y="78"/>
                    </a:lnTo>
                    <a:lnTo>
                      <a:pt x="351" y="77"/>
                    </a:lnTo>
                    <a:lnTo>
                      <a:pt x="352" y="76"/>
                    </a:lnTo>
                    <a:lnTo>
                      <a:pt x="355" y="75"/>
                    </a:lnTo>
                    <a:lnTo>
                      <a:pt x="425" y="75"/>
                    </a:lnTo>
                    <a:lnTo>
                      <a:pt x="425" y="75"/>
                    </a:lnTo>
                    <a:lnTo>
                      <a:pt x="429" y="76"/>
                    </a:lnTo>
                    <a:lnTo>
                      <a:pt x="430" y="77"/>
                    </a:lnTo>
                    <a:lnTo>
                      <a:pt x="431" y="78"/>
                    </a:lnTo>
                    <a:lnTo>
                      <a:pt x="451" y="117"/>
                    </a:lnTo>
                    <a:lnTo>
                      <a:pt x="451" y="117"/>
                    </a:lnTo>
                    <a:lnTo>
                      <a:pt x="451" y="119"/>
                    </a:lnTo>
                    <a:lnTo>
                      <a:pt x="450" y="120"/>
                    </a:lnTo>
                    <a:lnTo>
                      <a:pt x="447" y="121"/>
                    </a:lnTo>
                    <a:lnTo>
                      <a:pt x="355" y="121"/>
                    </a:lnTo>
                    <a:lnTo>
                      <a:pt x="355" y="121"/>
                    </a:lnTo>
                    <a:lnTo>
                      <a:pt x="352" y="120"/>
                    </a:lnTo>
                    <a:lnTo>
                      <a:pt x="351" y="119"/>
                    </a:lnTo>
                    <a:lnTo>
                      <a:pt x="351" y="117"/>
                    </a:lnTo>
                    <a:lnTo>
                      <a:pt x="351" y="78"/>
                    </a:lnTo>
                    <a:close/>
                    <a:moveTo>
                      <a:pt x="447" y="179"/>
                    </a:moveTo>
                    <a:lnTo>
                      <a:pt x="355" y="179"/>
                    </a:lnTo>
                    <a:lnTo>
                      <a:pt x="355" y="179"/>
                    </a:lnTo>
                    <a:lnTo>
                      <a:pt x="352" y="178"/>
                    </a:lnTo>
                    <a:lnTo>
                      <a:pt x="351" y="177"/>
                    </a:lnTo>
                    <a:lnTo>
                      <a:pt x="351" y="174"/>
                    </a:lnTo>
                    <a:lnTo>
                      <a:pt x="351" y="136"/>
                    </a:lnTo>
                    <a:lnTo>
                      <a:pt x="351" y="136"/>
                    </a:lnTo>
                    <a:lnTo>
                      <a:pt x="351" y="135"/>
                    </a:lnTo>
                    <a:lnTo>
                      <a:pt x="352" y="134"/>
                    </a:lnTo>
                    <a:lnTo>
                      <a:pt x="355" y="132"/>
                    </a:lnTo>
                    <a:lnTo>
                      <a:pt x="425" y="132"/>
                    </a:lnTo>
                    <a:lnTo>
                      <a:pt x="425" y="132"/>
                    </a:lnTo>
                    <a:lnTo>
                      <a:pt x="429" y="134"/>
                    </a:lnTo>
                    <a:lnTo>
                      <a:pt x="430" y="135"/>
                    </a:lnTo>
                    <a:lnTo>
                      <a:pt x="431" y="136"/>
                    </a:lnTo>
                    <a:lnTo>
                      <a:pt x="451" y="174"/>
                    </a:lnTo>
                    <a:lnTo>
                      <a:pt x="451" y="174"/>
                    </a:lnTo>
                    <a:lnTo>
                      <a:pt x="451" y="177"/>
                    </a:lnTo>
                    <a:lnTo>
                      <a:pt x="450" y="178"/>
                    </a:lnTo>
                    <a:lnTo>
                      <a:pt x="447" y="179"/>
                    </a:lnTo>
                    <a:lnTo>
                      <a:pt x="447" y="179"/>
                    </a:lnTo>
                    <a:close/>
                    <a:moveTo>
                      <a:pt x="474" y="172"/>
                    </a:moveTo>
                    <a:lnTo>
                      <a:pt x="474" y="172"/>
                    </a:lnTo>
                    <a:lnTo>
                      <a:pt x="473" y="173"/>
                    </a:lnTo>
                    <a:lnTo>
                      <a:pt x="473" y="173"/>
                    </a:lnTo>
                    <a:lnTo>
                      <a:pt x="463" y="173"/>
                    </a:lnTo>
                    <a:lnTo>
                      <a:pt x="463" y="173"/>
                    </a:lnTo>
                    <a:lnTo>
                      <a:pt x="462" y="172"/>
                    </a:lnTo>
                    <a:lnTo>
                      <a:pt x="443" y="138"/>
                    </a:lnTo>
                    <a:lnTo>
                      <a:pt x="443" y="138"/>
                    </a:lnTo>
                    <a:lnTo>
                      <a:pt x="443" y="137"/>
                    </a:lnTo>
                    <a:lnTo>
                      <a:pt x="443" y="137"/>
                    </a:lnTo>
                    <a:lnTo>
                      <a:pt x="473" y="137"/>
                    </a:lnTo>
                    <a:lnTo>
                      <a:pt x="473" y="137"/>
                    </a:lnTo>
                    <a:lnTo>
                      <a:pt x="473" y="137"/>
                    </a:lnTo>
                    <a:lnTo>
                      <a:pt x="474" y="138"/>
                    </a:lnTo>
                    <a:lnTo>
                      <a:pt x="474" y="172"/>
                    </a:lnTo>
                    <a:close/>
                    <a:moveTo>
                      <a:pt x="474" y="114"/>
                    </a:moveTo>
                    <a:lnTo>
                      <a:pt x="474" y="114"/>
                    </a:lnTo>
                    <a:lnTo>
                      <a:pt x="473" y="115"/>
                    </a:lnTo>
                    <a:lnTo>
                      <a:pt x="473" y="115"/>
                    </a:lnTo>
                    <a:lnTo>
                      <a:pt x="463" y="115"/>
                    </a:lnTo>
                    <a:lnTo>
                      <a:pt x="463" y="115"/>
                    </a:lnTo>
                    <a:lnTo>
                      <a:pt x="462" y="114"/>
                    </a:lnTo>
                    <a:lnTo>
                      <a:pt x="443" y="80"/>
                    </a:lnTo>
                    <a:lnTo>
                      <a:pt x="443" y="80"/>
                    </a:lnTo>
                    <a:lnTo>
                      <a:pt x="443" y="79"/>
                    </a:lnTo>
                    <a:lnTo>
                      <a:pt x="443" y="79"/>
                    </a:lnTo>
                    <a:lnTo>
                      <a:pt x="473" y="79"/>
                    </a:lnTo>
                    <a:lnTo>
                      <a:pt x="473" y="79"/>
                    </a:lnTo>
                    <a:lnTo>
                      <a:pt x="473" y="79"/>
                    </a:lnTo>
                    <a:lnTo>
                      <a:pt x="474" y="80"/>
                    </a:lnTo>
                    <a:lnTo>
                      <a:pt x="474" y="114"/>
                    </a:lnTo>
                    <a:close/>
                    <a:moveTo>
                      <a:pt x="506" y="20"/>
                    </a:moveTo>
                    <a:lnTo>
                      <a:pt x="506" y="20"/>
                    </a:lnTo>
                    <a:lnTo>
                      <a:pt x="506" y="19"/>
                    </a:lnTo>
                    <a:lnTo>
                      <a:pt x="507" y="18"/>
                    </a:lnTo>
                    <a:lnTo>
                      <a:pt x="510" y="17"/>
                    </a:lnTo>
                    <a:lnTo>
                      <a:pt x="579" y="17"/>
                    </a:lnTo>
                    <a:lnTo>
                      <a:pt x="579" y="17"/>
                    </a:lnTo>
                    <a:lnTo>
                      <a:pt x="583" y="18"/>
                    </a:lnTo>
                    <a:lnTo>
                      <a:pt x="585" y="19"/>
                    </a:lnTo>
                    <a:lnTo>
                      <a:pt x="585" y="20"/>
                    </a:lnTo>
                    <a:lnTo>
                      <a:pt x="606" y="59"/>
                    </a:lnTo>
                    <a:lnTo>
                      <a:pt x="606" y="59"/>
                    </a:lnTo>
                    <a:lnTo>
                      <a:pt x="605" y="61"/>
                    </a:lnTo>
                    <a:lnTo>
                      <a:pt x="604" y="62"/>
                    </a:lnTo>
                    <a:lnTo>
                      <a:pt x="602" y="63"/>
                    </a:lnTo>
                    <a:lnTo>
                      <a:pt x="510" y="63"/>
                    </a:lnTo>
                    <a:lnTo>
                      <a:pt x="510" y="63"/>
                    </a:lnTo>
                    <a:lnTo>
                      <a:pt x="507" y="62"/>
                    </a:lnTo>
                    <a:lnTo>
                      <a:pt x="506" y="61"/>
                    </a:lnTo>
                    <a:lnTo>
                      <a:pt x="506" y="59"/>
                    </a:lnTo>
                    <a:lnTo>
                      <a:pt x="506" y="20"/>
                    </a:lnTo>
                    <a:close/>
                    <a:moveTo>
                      <a:pt x="506" y="78"/>
                    </a:moveTo>
                    <a:lnTo>
                      <a:pt x="506" y="78"/>
                    </a:lnTo>
                    <a:lnTo>
                      <a:pt x="506" y="77"/>
                    </a:lnTo>
                    <a:lnTo>
                      <a:pt x="507" y="76"/>
                    </a:lnTo>
                    <a:lnTo>
                      <a:pt x="510" y="75"/>
                    </a:lnTo>
                    <a:lnTo>
                      <a:pt x="579" y="75"/>
                    </a:lnTo>
                    <a:lnTo>
                      <a:pt x="579" y="75"/>
                    </a:lnTo>
                    <a:lnTo>
                      <a:pt x="583" y="76"/>
                    </a:lnTo>
                    <a:lnTo>
                      <a:pt x="585" y="77"/>
                    </a:lnTo>
                    <a:lnTo>
                      <a:pt x="585" y="78"/>
                    </a:lnTo>
                    <a:lnTo>
                      <a:pt x="606" y="117"/>
                    </a:lnTo>
                    <a:lnTo>
                      <a:pt x="606" y="117"/>
                    </a:lnTo>
                    <a:lnTo>
                      <a:pt x="605" y="119"/>
                    </a:lnTo>
                    <a:lnTo>
                      <a:pt x="604" y="120"/>
                    </a:lnTo>
                    <a:lnTo>
                      <a:pt x="602" y="121"/>
                    </a:lnTo>
                    <a:lnTo>
                      <a:pt x="510" y="121"/>
                    </a:lnTo>
                    <a:lnTo>
                      <a:pt x="510" y="121"/>
                    </a:lnTo>
                    <a:lnTo>
                      <a:pt x="507" y="120"/>
                    </a:lnTo>
                    <a:lnTo>
                      <a:pt x="506" y="119"/>
                    </a:lnTo>
                    <a:lnTo>
                      <a:pt x="506" y="117"/>
                    </a:lnTo>
                    <a:lnTo>
                      <a:pt x="506" y="78"/>
                    </a:lnTo>
                    <a:close/>
                    <a:moveTo>
                      <a:pt x="602" y="179"/>
                    </a:moveTo>
                    <a:lnTo>
                      <a:pt x="510" y="179"/>
                    </a:lnTo>
                    <a:lnTo>
                      <a:pt x="510" y="179"/>
                    </a:lnTo>
                    <a:lnTo>
                      <a:pt x="507" y="178"/>
                    </a:lnTo>
                    <a:lnTo>
                      <a:pt x="506" y="177"/>
                    </a:lnTo>
                    <a:lnTo>
                      <a:pt x="506" y="174"/>
                    </a:lnTo>
                    <a:lnTo>
                      <a:pt x="506" y="136"/>
                    </a:lnTo>
                    <a:lnTo>
                      <a:pt x="506" y="136"/>
                    </a:lnTo>
                    <a:lnTo>
                      <a:pt x="506" y="135"/>
                    </a:lnTo>
                    <a:lnTo>
                      <a:pt x="507" y="134"/>
                    </a:lnTo>
                    <a:lnTo>
                      <a:pt x="510" y="132"/>
                    </a:lnTo>
                    <a:lnTo>
                      <a:pt x="579" y="132"/>
                    </a:lnTo>
                    <a:lnTo>
                      <a:pt x="579" y="132"/>
                    </a:lnTo>
                    <a:lnTo>
                      <a:pt x="583" y="134"/>
                    </a:lnTo>
                    <a:lnTo>
                      <a:pt x="585" y="135"/>
                    </a:lnTo>
                    <a:lnTo>
                      <a:pt x="585" y="136"/>
                    </a:lnTo>
                    <a:lnTo>
                      <a:pt x="606" y="174"/>
                    </a:lnTo>
                    <a:lnTo>
                      <a:pt x="606" y="174"/>
                    </a:lnTo>
                    <a:lnTo>
                      <a:pt x="605" y="177"/>
                    </a:lnTo>
                    <a:lnTo>
                      <a:pt x="604" y="178"/>
                    </a:lnTo>
                    <a:lnTo>
                      <a:pt x="602" y="179"/>
                    </a:lnTo>
                    <a:lnTo>
                      <a:pt x="602" y="179"/>
                    </a:lnTo>
                    <a:close/>
                    <a:moveTo>
                      <a:pt x="628" y="172"/>
                    </a:moveTo>
                    <a:lnTo>
                      <a:pt x="628" y="172"/>
                    </a:lnTo>
                    <a:lnTo>
                      <a:pt x="628" y="173"/>
                    </a:lnTo>
                    <a:lnTo>
                      <a:pt x="627" y="173"/>
                    </a:lnTo>
                    <a:lnTo>
                      <a:pt x="618" y="173"/>
                    </a:lnTo>
                    <a:lnTo>
                      <a:pt x="618" y="173"/>
                    </a:lnTo>
                    <a:lnTo>
                      <a:pt x="615" y="172"/>
                    </a:lnTo>
                    <a:lnTo>
                      <a:pt x="597" y="138"/>
                    </a:lnTo>
                    <a:lnTo>
                      <a:pt x="597" y="138"/>
                    </a:lnTo>
                    <a:lnTo>
                      <a:pt x="597" y="137"/>
                    </a:lnTo>
                    <a:lnTo>
                      <a:pt x="598" y="137"/>
                    </a:lnTo>
                    <a:lnTo>
                      <a:pt x="627" y="137"/>
                    </a:lnTo>
                    <a:lnTo>
                      <a:pt x="627" y="137"/>
                    </a:lnTo>
                    <a:lnTo>
                      <a:pt x="628" y="137"/>
                    </a:lnTo>
                    <a:lnTo>
                      <a:pt x="628" y="138"/>
                    </a:lnTo>
                    <a:lnTo>
                      <a:pt x="628" y="172"/>
                    </a:lnTo>
                    <a:close/>
                    <a:moveTo>
                      <a:pt x="628" y="114"/>
                    </a:moveTo>
                    <a:lnTo>
                      <a:pt x="628" y="114"/>
                    </a:lnTo>
                    <a:lnTo>
                      <a:pt x="628" y="115"/>
                    </a:lnTo>
                    <a:lnTo>
                      <a:pt x="627" y="115"/>
                    </a:lnTo>
                    <a:lnTo>
                      <a:pt x="618" y="115"/>
                    </a:lnTo>
                    <a:lnTo>
                      <a:pt x="618" y="115"/>
                    </a:lnTo>
                    <a:lnTo>
                      <a:pt x="615" y="114"/>
                    </a:lnTo>
                    <a:lnTo>
                      <a:pt x="597" y="80"/>
                    </a:lnTo>
                    <a:lnTo>
                      <a:pt x="597" y="80"/>
                    </a:lnTo>
                    <a:lnTo>
                      <a:pt x="597" y="79"/>
                    </a:lnTo>
                    <a:lnTo>
                      <a:pt x="598" y="79"/>
                    </a:lnTo>
                    <a:lnTo>
                      <a:pt x="627" y="79"/>
                    </a:lnTo>
                    <a:lnTo>
                      <a:pt x="627" y="79"/>
                    </a:lnTo>
                    <a:lnTo>
                      <a:pt x="628" y="79"/>
                    </a:lnTo>
                    <a:lnTo>
                      <a:pt x="628" y="80"/>
                    </a:lnTo>
                    <a:lnTo>
                      <a:pt x="628" y="114"/>
                    </a:lnTo>
                    <a:close/>
                    <a:moveTo>
                      <a:pt x="628" y="57"/>
                    </a:moveTo>
                    <a:lnTo>
                      <a:pt x="628" y="57"/>
                    </a:lnTo>
                    <a:lnTo>
                      <a:pt x="628" y="58"/>
                    </a:lnTo>
                    <a:lnTo>
                      <a:pt x="627" y="58"/>
                    </a:lnTo>
                    <a:lnTo>
                      <a:pt x="618" y="58"/>
                    </a:lnTo>
                    <a:lnTo>
                      <a:pt x="618" y="58"/>
                    </a:lnTo>
                    <a:lnTo>
                      <a:pt x="615" y="57"/>
                    </a:lnTo>
                    <a:lnTo>
                      <a:pt x="597" y="23"/>
                    </a:lnTo>
                    <a:lnTo>
                      <a:pt x="597" y="23"/>
                    </a:lnTo>
                    <a:lnTo>
                      <a:pt x="597" y="22"/>
                    </a:lnTo>
                    <a:lnTo>
                      <a:pt x="598" y="22"/>
                    </a:lnTo>
                    <a:lnTo>
                      <a:pt x="627" y="22"/>
                    </a:lnTo>
                    <a:lnTo>
                      <a:pt x="627" y="22"/>
                    </a:lnTo>
                    <a:lnTo>
                      <a:pt x="628" y="22"/>
                    </a:lnTo>
                    <a:lnTo>
                      <a:pt x="628" y="23"/>
                    </a:lnTo>
                    <a:lnTo>
                      <a:pt x="628" y="57"/>
                    </a:lnTo>
                    <a:close/>
                  </a:path>
                </a:pathLst>
              </a:custGeom>
              <a:solidFill>
                <a:srgbClr val="65A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00" tIns="54849" rIns="109700" bIns="54849" numCol="1" anchor="t" anchorCtr="0" compatLnSpc="1">
                <a:prstTxWarp prst="textNoShape">
                  <a:avLst/>
                </a:prstTxWarp>
              </a:bodyPr>
              <a:lstStyle/>
              <a:p>
                <a:endParaRPr lang="en-US" altLang="zh-CN" sz="900" dirty="0">
                  <a:latin typeface="微软雅黑" panose="020B0503020204020204" pitchFamily="34" charset="-122"/>
                  <a:ea typeface="微软雅黑" panose="020B0503020204020204" pitchFamily="34" charset="-122"/>
                </a:endParaRPr>
              </a:p>
            </p:txBody>
          </p:sp>
          <p:sp>
            <p:nvSpPr>
              <p:cNvPr id="136" name="文本框 135"/>
              <p:cNvSpPr txBox="1"/>
              <p:nvPr/>
            </p:nvSpPr>
            <p:spPr>
              <a:xfrm>
                <a:off x="3750431" y="1279044"/>
                <a:ext cx="733653" cy="374738"/>
              </a:xfrm>
              <a:prstGeom prst="rect">
                <a:avLst/>
              </a:prstGeom>
              <a:noFill/>
            </p:spPr>
            <p:txBody>
              <a:bodyPr wrap="square" rtlCol="0">
                <a:spAutoFit/>
              </a:bodyPr>
              <a:lstStyle/>
              <a:p>
                <a:pPr algn="ctr" defTabSz="1096961">
                  <a:defRPr/>
                </a:pPr>
                <a:r>
                  <a:rPr kumimoji="1" lang="en-US" altLang="zh-CN" sz="1400" kern="0" dirty="0" err="1" smtClean="0">
                    <a:latin typeface="微软雅黑" panose="020B0503020204020204" pitchFamily="34" charset="-122"/>
                    <a:ea typeface="微软雅黑" panose="020B0503020204020204" pitchFamily="34" charset="-122"/>
                    <a:cs typeface="Arial" panose="020B0604020202020204" pitchFamily="34" charset="0"/>
                  </a:rPr>
                  <a:t>PaaS</a:t>
                </a:r>
                <a:endParaRPr kumimoji="1" lang="en-US" altLang="zh-CN" sz="1400" kern="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37" name="文本框 136"/>
              <p:cNvSpPr txBox="1"/>
              <p:nvPr/>
            </p:nvSpPr>
            <p:spPr>
              <a:xfrm>
                <a:off x="5221810" y="1279044"/>
                <a:ext cx="733653" cy="374738"/>
              </a:xfrm>
              <a:prstGeom prst="rect">
                <a:avLst/>
              </a:prstGeom>
              <a:noFill/>
            </p:spPr>
            <p:txBody>
              <a:bodyPr wrap="square" rtlCol="0">
                <a:spAutoFit/>
              </a:bodyPr>
              <a:lstStyle/>
              <a:p>
                <a:pPr algn="ctr" defTabSz="1096961">
                  <a:defRPr/>
                </a:pPr>
                <a:r>
                  <a:rPr kumimoji="1" lang="en-US" altLang="zh-CN" sz="1400" kern="0" dirty="0" smtClean="0">
                    <a:latin typeface="微软雅黑" panose="020B0503020204020204" pitchFamily="34" charset="-122"/>
                    <a:ea typeface="微软雅黑" panose="020B0503020204020204" pitchFamily="34" charset="-122"/>
                    <a:cs typeface="Arial" panose="020B0604020202020204" pitchFamily="34" charset="0"/>
                  </a:rPr>
                  <a:t>SaaS</a:t>
                </a:r>
                <a:endParaRPr kumimoji="1" lang="en-US" altLang="zh-CN" sz="1400" kern="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38" name="文本框 137"/>
              <p:cNvSpPr txBox="1"/>
              <p:nvPr/>
            </p:nvSpPr>
            <p:spPr>
              <a:xfrm>
                <a:off x="6444105" y="1279044"/>
                <a:ext cx="733653" cy="374738"/>
              </a:xfrm>
              <a:prstGeom prst="rect">
                <a:avLst/>
              </a:prstGeom>
              <a:noFill/>
            </p:spPr>
            <p:txBody>
              <a:bodyPr wrap="square" rtlCol="0">
                <a:spAutoFit/>
              </a:bodyPr>
              <a:lstStyle/>
              <a:p>
                <a:pPr algn="ctr" defTabSz="1096961">
                  <a:defRPr/>
                </a:pPr>
                <a:r>
                  <a:rPr kumimoji="1" lang="en-US" altLang="zh-CN" sz="1400" kern="0" dirty="0" err="1" smtClean="0">
                    <a:latin typeface="微软雅黑" panose="020B0503020204020204" pitchFamily="34" charset="-122"/>
                    <a:ea typeface="微软雅黑" panose="020B0503020204020204" pitchFamily="34" charset="-122"/>
                    <a:cs typeface="Arial" panose="020B0604020202020204" pitchFamily="34" charset="0"/>
                  </a:rPr>
                  <a:t>DaaS</a:t>
                </a:r>
                <a:endParaRPr kumimoji="1" lang="en-US" altLang="zh-CN" sz="1400" kern="0" dirty="0">
                  <a:latin typeface="微软雅黑" panose="020B0503020204020204" pitchFamily="34" charset="-122"/>
                  <a:ea typeface="微软雅黑" panose="020B0503020204020204" pitchFamily="34" charset="-122"/>
                  <a:cs typeface="Arial" panose="020B0604020202020204" pitchFamily="34" charset="0"/>
                </a:endParaRPr>
              </a:p>
            </p:txBody>
          </p:sp>
          <p:pic>
            <p:nvPicPr>
              <p:cNvPr id="237" name="spark-logo.png"/>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6560640" y="1104246"/>
                <a:ext cx="445957" cy="26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sp>
          <p:nvSpPr>
            <p:cNvPr id="21" name="矩形 20"/>
            <p:cNvSpPr/>
            <p:nvPr/>
          </p:nvSpPr>
          <p:spPr>
            <a:xfrm>
              <a:off x="6686457" y="4924417"/>
              <a:ext cx="729120" cy="477909"/>
            </a:xfrm>
            <a:prstGeom prst="rect">
              <a:avLst/>
            </a:prstGeom>
          </p:spPr>
          <p:txBody>
            <a:bodyPr wrap="square">
              <a:spAutoFit/>
            </a:bodyPr>
            <a:lstStyle/>
            <a:p>
              <a:pPr algn="ctr" defTabSz="1096961">
                <a:defRPr/>
              </a:pPr>
              <a:r>
                <a:rPr kumimoji="1" lang="en-US" altLang="zh-CN" sz="1200" b="1" kern="0" dirty="0">
                  <a:latin typeface="微软雅黑" panose="020B0503020204020204" pitchFamily="34" charset="-122"/>
                  <a:ea typeface="微软雅黑" panose="020B0503020204020204" pitchFamily="34" charset="-122"/>
                  <a:cs typeface="Arial" panose="020B0604020202020204" pitchFamily="34" charset="0"/>
                </a:rPr>
                <a:t>Block storage</a:t>
              </a:r>
            </a:p>
          </p:txBody>
        </p:sp>
      </p:grpSp>
      <p:sp>
        <p:nvSpPr>
          <p:cNvPr id="28" name="文本占位符 27"/>
          <p:cNvSpPr>
            <a:spLocks noGrp="1"/>
          </p:cNvSpPr>
          <p:nvPr>
            <p:ph type="body" sz="quarter" idx="12"/>
          </p:nvPr>
        </p:nvSpPr>
        <p:spPr>
          <a:xfrm>
            <a:off x="1595500" y="410400"/>
            <a:ext cx="9831600" cy="562615"/>
          </a:xfrm>
        </p:spPr>
        <p:txBody>
          <a:bodyPr/>
          <a:lstStyle/>
          <a:p>
            <a:r>
              <a:rPr lang="en-US" altLang="zh-CN" sz="3000" dirty="0" err="1"/>
              <a:t>FusionCloud</a:t>
            </a:r>
            <a:r>
              <a:rPr lang="en-US" altLang="zh-CN" sz="3000" dirty="0"/>
              <a:t>: Future-proof Cloud DC Architecture</a:t>
            </a:r>
            <a:endParaRPr lang="zh-CN" altLang="en-US" sz="3000" dirty="0"/>
          </a:p>
        </p:txBody>
      </p:sp>
    </p:spTree>
    <p:extLst>
      <p:ext uri="{BB962C8B-B14F-4D97-AF65-F5344CB8AC3E}">
        <p14:creationId xmlns:p14="http://schemas.microsoft.com/office/powerpoint/2010/main" val="21610512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2"/>
          </p:nvPr>
        </p:nvSpPr>
        <p:spPr>
          <a:xfrm>
            <a:off x="1595500" y="410400"/>
            <a:ext cx="9831600" cy="1024280"/>
          </a:xfrm>
        </p:spPr>
        <p:txBody>
          <a:bodyPr/>
          <a:lstStyle/>
          <a:p>
            <a:r>
              <a:rPr lang="en-US" altLang="zh-CN" sz="3000" dirty="0" smtClean="0"/>
              <a:t>Converged Computing Resource Pool Under </a:t>
            </a:r>
            <a:r>
              <a:rPr lang="en-US" altLang="zh-CN" sz="3000" dirty="0" err="1" smtClean="0"/>
              <a:t>OpenStack</a:t>
            </a:r>
            <a:r>
              <a:rPr lang="en-US" altLang="zh-CN" sz="3000" dirty="0" smtClean="0"/>
              <a:t> Architecture</a:t>
            </a:r>
            <a:endParaRPr lang="zh-CN" altLang="en-US" sz="3000" dirty="0"/>
          </a:p>
        </p:txBody>
      </p:sp>
      <p:grpSp>
        <p:nvGrpSpPr>
          <p:cNvPr id="6" name="组合 5"/>
          <p:cNvGrpSpPr/>
          <p:nvPr/>
        </p:nvGrpSpPr>
        <p:grpSpPr>
          <a:xfrm>
            <a:off x="1015699" y="1542762"/>
            <a:ext cx="10215392" cy="4372599"/>
            <a:chOff x="1015699" y="1542762"/>
            <a:chExt cx="10215392" cy="4372599"/>
          </a:xfrm>
        </p:grpSpPr>
        <p:sp>
          <p:nvSpPr>
            <p:cNvPr id="5" name="文本框 4"/>
            <p:cNvSpPr txBox="1"/>
            <p:nvPr/>
          </p:nvSpPr>
          <p:spPr>
            <a:xfrm>
              <a:off x="2903315" y="1542762"/>
              <a:ext cx="7246744" cy="461665"/>
            </a:xfrm>
            <a:prstGeom prst="rect">
              <a:avLst/>
            </a:prstGeom>
            <a:noFill/>
          </p:spPr>
          <p:txBody>
            <a:bodyPr wrap="square" rtlCol="0">
              <a:spAutoFit/>
            </a:bodyPr>
            <a:lstStyle/>
            <a:p>
              <a:pPr algn="ctr"/>
              <a:r>
                <a:rPr lang="en-US" altLang="zh-CN" sz="2400" b="1" dirty="0" smtClean="0">
                  <a:latin typeface="微软雅黑" panose="020B0503020204020204" pitchFamily="34" charset="-122"/>
                  <a:ea typeface="微软雅黑" panose="020B0503020204020204" pitchFamily="34" charset="-122"/>
                  <a:cs typeface="Arial" panose="020B0604020202020204" pitchFamily="34" charset="0"/>
                </a:rPr>
                <a:t>Heterogeneous virtual resource pool</a:t>
              </a:r>
              <a:endParaRPr lang="en-US" altLang="zh-CN" sz="2400" b="1" dirty="0">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15" name="组合 14"/>
            <p:cNvGrpSpPr/>
            <p:nvPr/>
          </p:nvGrpSpPr>
          <p:grpSpPr>
            <a:xfrm>
              <a:off x="1051515" y="2937176"/>
              <a:ext cx="10150044" cy="614005"/>
              <a:chOff x="316523" y="3947311"/>
              <a:chExt cx="11535508" cy="715224"/>
            </a:xfrm>
          </p:grpSpPr>
          <p:sp>
            <p:nvSpPr>
              <p:cNvPr id="14" name="矩形 13"/>
              <p:cNvSpPr/>
              <p:nvPr/>
            </p:nvSpPr>
            <p:spPr>
              <a:xfrm>
                <a:off x="316871" y="4255129"/>
                <a:ext cx="11534115" cy="407406"/>
              </a:xfrm>
              <a:prstGeom prst="rect">
                <a:avLst/>
              </a:prstGeom>
              <a:solidFill>
                <a:srgbClr val="036E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dirty="0">
                  <a:solidFill>
                    <a:schemeClr val="tx1"/>
                  </a:solidFill>
                  <a:latin typeface="微软雅黑" panose="020B0503020204020204" pitchFamily="34" charset="-122"/>
                  <a:ea typeface="微软雅黑" panose="020B0503020204020204" pitchFamily="34" charset="-122"/>
                </a:endParaRPr>
              </a:p>
            </p:txBody>
          </p:sp>
          <p:grpSp>
            <p:nvGrpSpPr>
              <p:cNvPr id="11" name="Group 597"/>
              <p:cNvGrpSpPr/>
              <p:nvPr/>
            </p:nvGrpSpPr>
            <p:grpSpPr>
              <a:xfrm>
                <a:off x="316523" y="3947311"/>
                <a:ext cx="11535508" cy="301385"/>
                <a:chOff x="-1503626" y="-119862"/>
                <a:chExt cx="16681737" cy="244318"/>
              </a:xfrm>
            </p:grpSpPr>
            <p:sp>
              <p:nvSpPr>
                <p:cNvPr id="12" name="Shape 595"/>
                <p:cNvSpPr/>
                <p:nvPr/>
              </p:nvSpPr>
              <p:spPr>
                <a:xfrm>
                  <a:off x="-1503626" y="124422"/>
                  <a:ext cx="16681737" cy="0"/>
                </a:xfrm>
                <a:prstGeom prst="line">
                  <a:avLst/>
                </a:prstGeom>
                <a:noFill/>
                <a:ln w="19050" cap="flat">
                  <a:solidFill>
                    <a:srgbClr val="00B0F0"/>
                  </a:solidFill>
                  <a:prstDash val="solid"/>
                  <a:bevel/>
                </a:ln>
                <a:effectLst/>
              </p:spPr>
              <p:txBody>
                <a:bodyPr wrap="square" lIns="13068" tIns="13068" rIns="13068" bIns="13068" numCol="1" anchor="t">
                  <a:noAutofit/>
                </a:bodyPr>
                <a:lstStyle/>
                <a:p>
                  <a:pPr lvl="0">
                    <a:defRPr sz="300"/>
                  </a:pPr>
                  <a:endParaRPr lang="en-US" sz="200" dirty="0">
                    <a:latin typeface="微软雅黑" panose="020B0503020204020204" pitchFamily="34" charset="-122"/>
                    <a:ea typeface="微软雅黑" panose="020B0503020204020204" pitchFamily="34" charset="-122"/>
                  </a:endParaRPr>
                </a:p>
              </p:txBody>
            </p:sp>
            <p:sp>
              <p:nvSpPr>
                <p:cNvPr id="13" name="Shape 596"/>
                <p:cNvSpPr/>
                <p:nvPr/>
              </p:nvSpPr>
              <p:spPr>
                <a:xfrm>
                  <a:off x="-1503624" y="-119862"/>
                  <a:ext cx="16681735" cy="244318"/>
                </a:xfrm>
                <a:custGeom>
                  <a:avLst/>
                  <a:gdLst/>
                  <a:ahLst/>
                  <a:cxnLst>
                    <a:cxn ang="0">
                      <a:pos x="wd2" y="hd2"/>
                    </a:cxn>
                    <a:cxn ang="5400000">
                      <a:pos x="wd2" y="hd2"/>
                    </a:cxn>
                    <a:cxn ang="10800000">
                      <a:pos x="wd2" y="hd2"/>
                    </a:cxn>
                    <a:cxn ang="16200000">
                      <a:pos x="wd2" y="hd2"/>
                    </a:cxn>
                  </a:cxnLst>
                  <a:rect l="0" t="0" r="r" b="b"/>
                  <a:pathLst>
                    <a:path w="21600" h="21600" extrusionOk="0">
                      <a:moveTo>
                        <a:pt x="19391" y="0"/>
                      </a:moveTo>
                      <a:lnTo>
                        <a:pt x="2209" y="0"/>
                      </a:lnTo>
                      <a:lnTo>
                        <a:pt x="0" y="21600"/>
                      </a:lnTo>
                      <a:lnTo>
                        <a:pt x="21600" y="21600"/>
                      </a:lnTo>
                      <a:lnTo>
                        <a:pt x="19391" y="0"/>
                      </a:lnTo>
                      <a:close/>
                    </a:path>
                  </a:pathLst>
                </a:custGeom>
                <a:gradFill flip="none" rotWithShape="1">
                  <a:gsLst>
                    <a:gs pos="0">
                      <a:srgbClr val="008BBC">
                        <a:alpha val="49000"/>
                      </a:srgbClr>
                    </a:gs>
                    <a:gs pos="100000">
                      <a:srgbClr val="0070C0">
                        <a:alpha val="11000"/>
                      </a:srgbClr>
                    </a:gs>
                  </a:gsLst>
                  <a:lin ang="16200000" scaled="0"/>
                </a:gradFill>
                <a:ln w="3175" cap="flat">
                  <a:noFill/>
                  <a:prstDash val="solid"/>
                  <a:miter lim="800000"/>
                </a:ln>
                <a:effectLst/>
              </p:spPr>
              <p:txBody>
                <a:bodyPr wrap="square" lIns="13068" tIns="13068" rIns="13068" bIns="13068" numCol="1" anchor="t">
                  <a:noAutofit/>
                </a:bodyPr>
                <a:lstStyle/>
                <a:p>
                  <a:pPr defTabSz="658000">
                    <a:lnSpc>
                      <a:spcPts val="1067"/>
                    </a:lnSpc>
                    <a:defRPr sz="900">
                      <a:latin typeface="Arial"/>
                      <a:ea typeface="Arial"/>
                      <a:cs typeface="Arial"/>
                      <a:sym typeface="Arial"/>
                    </a:defRPr>
                  </a:pPr>
                  <a:endParaRPr lang="en-US" sz="800" dirty="0">
                    <a:latin typeface="微软雅黑" panose="020B0503020204020204" pitchFamily="34" charset="-122"/>
                    <a:ea typeface="微软雅黑" panose="020B0503020204020204" pitchFamily="34" charset="-122"/>
                  </a:endParaRPr>
                </a:p>
              </p:txBody>
            </p:sp>
          </p:grpSp>
        </p:grpSp>
        <p:pic>
          <p:nvPicPr>
            <p:cNvPr id="7" name="图片 6"/>
            <p:cNvPicPr>
              <a:picLocks noChangeAspect="1"/>
            </p:cNvPicPr>
            <p:nvPr/>
          </p:nvPicPr>
          <p:blipFill>
            <a:blip r:embed="rId3" cstate="print"/>
            <a:stretch>
              <a:fillRect/>
            </a:stretch>
          </p:blipFill>
          <p:spPr>
            <a:xfrm>
              <a:off x="1050271" y="2735103"/>
              <a:ext cx="3827395" cy="415831"/>
            </a:xfrm>
            <a:prstGeom prst="rect">
              <a:avLst/>
            </a:prstGeom>
          </p:spPr>
        </p:pic>
        <p:pic>
          <p:nvPicPr>
            <p:cNvPr id="8" name="图片 7"/>
            <p:cNvPicPr>
              <a:picLocks noChangeAspect="1"/>
            </p:cNvPicPr>
            <p:nvPr/>
          </p:nvPicPr>
          <p:blipFill>
            <a:blip r:embed="rId4" cstate="print"/>
            <a:stretch>
              <a:fillRect/>
            </a:stretch>
          </p:blipFill>
          <p:spPr>
            <a:xfrm>
              <a:off x="4539251" y="2735103"/>
              <a:ext cx="3274597" cy="415831"/>
            </a:xfrm>
            <a:prstGeom prst="rect">
              <a:avLst/>
            </a:prstGeom>
          </p:spPr>
        </p:pic>
        <p:pic>
          <p:nvPicPr>
            <p:cNvPr id="9" name="图片 8"/>
            <p:cNvPicPr>
              <a:picLocks noChangeAspect="1"/>
            </p:cNvPicPr>
            <p:nvPr/>
          </p:nvPicPr>
          <p:blipFill>
            <a:blip r:embed="rId5" cstate="print"/>
            <a:stretch>
              <a:fillRect/>
            </a:stretch>
          </p:blipFill>
          <p:spPr>
            <a:xfrm>
              <a:off x="7475432" y="2735103"/>
              <a:ext cx="3755659" cy="415831"/>
            </a:xfrm>
            <a:prstGeom prst="rect">
              <a:avLst/>
            </a:prstGeom>
          </p:spPr>
        </p:pic>
        <p:sp>
          <p:nvSpPr>
            <p:cNvPr id="16" name="标题 1"/>
            <p:cNvSpPr txBox="1">
              <a:spLocks/>
            </p:cNvSpPr>
            <p:nvPr/>
          </p:nvSpPr>
          <p:spPr>
            <a:xfrm>
              <a:off x="2739132" y="2149872"/>
              <a:ext cx="1817771" cy="383429"/>
            </a:xfrm>
            <a:prstGeom prst="rect">
              <a:avLst/>
            </a:prstGeom>
          </p:spPr>
          <p:txBody>
            <a:bodyPr vert="horz" lIns="91397" tIns="45699" rIns="91397" bIns="45699" rtlCol="0" anchor="ctr">
              <a:noAutofit/>
            </a:bodyPr>
            <a:lstStyle/>
            <a:p>
              <a:pPr algn="ctr" fontAlgn="auto">
                <a:spcAft>
                  <a:spcPts val="0"/>
                </a:spcAft>
                <a:defRPr/>
              </a:pPr>
              <a:r>
                <a:rPr kumimoji="1" lang="en-US" altLang="zh-CN" sz="1867" kern="0" dirty="0">
                  <a:latin typeface="微软雅黑" panose="020B0503020204020204" pitchFamily="34" charset="-122"/>
                  <a:ea typeface="微软雅黑" panose="020B0503020204020204" pitchFamily="34" charset="-122"/>
                  <a:cs typeface="Arial" panose="020B0604020202020204" pitchFamily="34" charset="0"/>
                  <a:sym typeface="Lucida Grande"/>
                </a:rPr>
                <a:t>Computing resource pool</a:t>
              </a:r>
            </a:p>
          </p:txBody>
        </p:sp>
        <p:sp>
          <p:nvSpPr>
            <p:cNvPr id="17" name="标题 1"/>
            <p:cNvSpPr txBox="1">
              <a:spLocks/>
            </p:cNvSpPr>
            <p:nvPr/>
          </p:nvSpPr>
          <p:spPr>
            <a:xfrm>
              <a:off x="5272355" y="2150486"/>
              <a:ext cx="1817771" cy="383429"/>
            </a:xfrm>
            <a:prstGeom prst="rect">
              <a:avLst/>
            </a:prstGeom>
          </p:spPr>
          <p:txBody>
            <a:bodyPr vert="horz" lIns="91397" tIns="45699" rIns="91397" bIns="45699" rtlCol="0" anchor="ctr">
              <a:noAutofit/>
            </a:bodyPr>
            <a:lstStyle/>
            <a:p>
              <a:pPr algn="ctr" fontAlgn="auto">
                <a:spcAft>
                  <a:spcPts val="0"/>
                </a:spcAft>
                <a:defRPr/>
              </a:pPr>
              <a:r>
                <a:rPr kumimoji="1" lang="en-US" altLang="zh-CN" sz="1867" kern="0" dirty="0">
                  <a:latin typeface="微软雅黑" panose="020B0503020204020204" pitchFamily="34" charset="-122"/>
                  <a:ea typeface="微软雅黑" panose="020B0503020204020204" pitchFamily="34" charset="-122"/>
                  <a:cs typeface="Arial" panose="020B0604020202020204" pitchFamily="34" charset="0"/>
                  <a:sym typeface="Lucida Grande"/>
                </a:rPr>
                <a:t>Storage resource pool</a:t>
              </a:r>
            </a:p>
          </p:txBody>
        </p:sp>
        <p:sp>
          <p:nvSpPr>
            <p:cNvPr id="18" name="标题 1"/>
            <p:cNvSpPr txBox="1">
              <a:spLocks/>
            </p:cNvSpPr>
            <p:nvPr/>
          </p:nvSpPr>
          <p:spPr>
            <a:xfrm>
              <a:off x="7853372" y="2149872"/>
              <a:ext cx="1817771" cy="383429"/>
            </a:xfrm>
            <a:prstGeom prst="rect">
              <a:avLst/>
            </a:prstGeom>
          </p:spPr>
          <p:txBody>
            <a:bodyPr vert="horz" lIns="91397" tIns="45699" rIns="91397" bIns="45699" rtlCol="0" anchor="ctr">
              <a:noAutofit/>
            </a:bodyPr>
            <a:lstStyle/>
            <a:p>
              <a:pPr algn="ctr" fontAlgn="auto">
                <a:spcAft>
                  <a:spcPts val="0"/>
                </a:spcAft>
                <a:defRPr/>
              </a:pPr>
              <a:r>
                <a:rPr kumimoji="1" lang="en-US" altLang="zh-CN" sz="1867" kern="0" dirty="0">
                  <a:latin typeface="微软雅黑" panose="020B0503020204020204" pitchFamily="34" charset="-122"/>
                  <a:ea typeface="微软雅黑" panose="020B0503020204020204" pitchFamily="34" charset="-122"/>
                  <a:cs typeface="Arial" panose="020B0604020202020204" pitchFamily="34" charset="0"/>
                  <a:sym typeface="Lucida Grande"/>
                </a:rPr>
                <a:t>Network resource pool</a:t>
              </a:r>
            </a:p>
          </p:txBody>
        </p:sp>
        <p:sp>
          <p:nvSpPr>
            <p:cNvPr id="19" name="标题 1"/>
            <p:cNvSpPr txBox="1">
              <a:spLocks/>
            </p:cNvSpPr>
            <p:nvPr/>
          </p:nvSpPr>
          <p:spPr>
            <a:xfrm>
              <a:off x="4432986" y="3190783"/>
              <a:ext cx="3387093" cy="383429"/>
            </a:xfrm>
            <a:prstGeom prst="rect">
              <a:avLst/>
            </a:prstGeom>
          </p:spPr>
          <p:txBody>
            <a:bodyPr vert="horz" lIns="91397" tIns="45699" rIns="91397" bIns="45699" rtlCol="0" anchor="ctr">
              <a:noAutofit/>
            </a:bodyPr>
            <a:lstStyle/>
            <a:p>
              <a:pPr algn="ctr" fontAlgn="auto">
                <a:spcAft>
                  <a:spcPts val="0"/>
                </a:spcAft>
                <a:defRPr/>
              </a:pPr>
              <a:r>
                <a:rPr kumimoji="1" lang="en-US" altLang="zh-CN" sz="2000" kern="0" dirty="0">
                  <a:latin typeface="微软雅黑" panose="020B0503020204020204" pitchFamily="34" charset="-122"/>
                  <a:ea typeface="微软雅黑" panose="020B0503020204020204" pitchFamily="34" charset="-122"/>
                  <a:cs typeface="Arial" panose="020B0604020202020204" pitchFamily="34" charset="0"/>
                  <a:sym typeface="Lucida Grande"/>
                </a:rPr>
                <a:t>FusionSphere OpenStack</a:t>
              </a:r>
            </a:p>
          </p:txBody>
        </p:sp>
        <p:sp>
          <p:nvSpPr>
            <p:cNvPr id="25" name="Freeform 6"/>
            <p:cNvSpPr>
              <a:spLocks/>
            </p:cNvSpPr>
            <p:nvPr/>
          </p:nvSpPr>
          <p:spPr bwMode="auto">
            <a:xfrm>
              <a:off x="1815043" y="3618864"/>
              <a:ext cx="185779" cy="350249"/>
            </a:xfrm>
            <a:custGeom>
              <a:avLst/>
              <a:gdLst>
                <a:gd name="T0" fmla="*/ 36 w 133"/>
                <a:gd name="T1" fmla="*/ 123 h 254"/>
                <a:gd name="T2" fmla="*/ 14 w 133"/>
                <a:gd name="T3" fmla="*/ 192 h 254"/>
                <a:gd name="T4" fmla="*/ 11 w 133"/>
                <a:gd name="T5" fmla="*/ 213 h 254"/>
                <a:gd name="T6" fmla="*/ 0 w 133"/>
                <a:gd name="T7" fmla="*/ 214 h 254"/>
                <a:gd name="T8" fmla="*/ 23 w 133"/>
                <a:gd name="T9" fmla="*/ 254 h 254"/>
                <a:gd name="T10" fmla="*/ 56 w 133"/>
                <a:gd name="T11" fmla="*/ 207 h 254"/>
                <a:gd name="T12" fmla="*/ 39 w 133"/>
                <a:gd name="T13" fmla="*/ 210 h 254"/>
                <a:gd name="T14" fmla="*/ 47 w 133"/>
                <a:gd name="T15" fmla="*/ 170 h 254"/>
                <a:gd name="T16" fmla="*/ 63 w 133"/>
                <a:gd name="T17" fmla="*/ 127 h 254"/>
                <a:gd name="T18" fmla="*/ 111 w 133"/>
                <a:gd name="T19" fmla="*/ 44 h 254"/>
                <a:gd name="T20" fmla="*/ 111 w 133"/>
                <a:gd name="T21" fmla="*/ 44 h 254"/>
                <a:gd name="T22" fmla="*/ 124 w 133"/>
                <a:gd name="T23" fmla="*/ 50 h 254"/>
                <a:gd name="T24" fmla="*/ 133 w 133"/>
                <a:gd name="T25" fmla="*/ 0 h 254"/>
                <a:gd name="T26" fmla="*/ 80 w 133"/>
                <a:gd name="T27" fmla="*/ 29 h 254"/>
                <a:gd name="T28" fmla="*/ 90 w 133"/>
                <a:gd name="T29" fmla="*/ 34 h 254"/>
                <a:gd name="T30" fmla="*/ 88 w 133"/>
                <a:gd name="T31" fmla="*/ 35 h 254"/>
                <a:gd name="T32" fmla="*/ 36 w 133"/>
                <a:gd name="T33" fmla="*/ 123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3" h="254">
                  <a:moveTo>
                    <a:pt x="36" y="123"/>
                  </a:moveTo>
                  <a:cubicBezTo>
                    <a:pt x="26" y="147"/>
                    <a:pt x="19" y="170"/>
                    <a:pt x="14" y="192"/>
                  </a:cubicBezTo>
                  <a:cubicBezTo>
                    <a:pt x="11" y="213"/>
                    <a:pt x="11" y="213"/>
                    <a:pt x="11" y="213"/>
                  </a:cubicBezTo>
                  <a:cubicBezTo>
                    <a:pt x="0" y="214"/>
                    <a:pt x="0" y="214"/>
                    <a:pt x="0" y="214"/>
                  </a:cubicBezTo>
                  <a:cubicBezTo>
                    <a:pt x="23" y="254"/>
                    <a:pt x="23" y="254"/>
                    <a:pt x="23" y="254"/>
                  </a:cubicBezTo>
                  <a:cubicBezTo>
                    <a:pt x="56" y="207"/>
                    <a:pt x="56" y="207"/>
                    <a:pt x="56" y="207"/>
                  </a:cubicBezTo>
                  <a:cubicBezTo>
                    <a:pt x="39" y="210"/>
                    <a:pt x="39" y="210"/>
                    <a:pt x="39" y="210"/>
                  </a:cubicBezTo>
                  <a:cubicBezTo>
                    <a:pt x="47" y="170"/>
                    <a:pt x="47" y="170"/>
                    <a:pt x="47" y="170"/>
                  </a:cubicBezTo>
                  <a:cubicBezTo>
                    <a:pt x="51" y="156"/>
                    <a:pt x="56" y="141"/>
                    <a:pt x="63" y="127"/>
                  </a:cubicBezTo>
                  <a:cubicBezTo>
                    <a:pt x="75" y="97"/>
                    <a:pt x="92" y="69"/>
                    <a:pt x="111" y="44"/>
                  </a:cubicBezTo>
                  <a:cubicBezTo>
                    <a:pt x="111" y="44"/>
                    <a:pt x="111" y="44"/>
                    <a:pt x="111" y="44"/>
                  </a:cubicBezTo>
                  <a:cubicBezTo>
                    <a:pt x="124" y="50"/>
                    <a:pt x="124" y="50"/>
                    <a:pt x="124" y="50"/>
                  </a:cubicBezTo>
                  <a:cubicBezTo>
                    <a:pt x="133" y="0"/>
                    <a:pt x="133" y="0"/>
                    <a:pt x="133" y="0"/>
                  </a:cubicBezTo>
                  <a:cubicBezTo>
                    <a:pt x="80" y="29"/>
                    <a:pt x="80" y="29"/>
                    <a:pt x="80" y="29"/>
                  </a:cubicBezTo>
                  <a:cubicBezTo>
                    <a:pt x="90" y="34"/>
                    <a:pt x="90" y="34"/>
                    <a:pt x="90" y="34"/>
                  </a:cubicBezTo>
                  <a:cubicBezTo>
                    <a:pt x="88" y="35"/>
                    <a:pt x="88" y="35"/>
                    <a:pt x="88" y="35"/>
                  </a:cubicBezTo>
                  <a:cubicBezTo>
                    <a:pt x="67" y="62"/>
                    <a:pt x="50" y="91"/>
                    <a:pt x="36" y="123"/>
                  </a:cubicBezTo>
                  <a:close/>
                </a:path>
              </a:pathLst>
            </a:custGeom>
            <a:gradFill>
              <a:gsLst>
                <a:gs pos="0">
                  <a:srgbClr val="00FAFE"/>
                </a:gs>
                <a:gs pos="100000">
                  <a:srgbClr val="08C2D0"/>
                </a:gs>
              </a:gsLst>
              <a:lin ang="5400000" scaled="1"/>
            </a:gradFill>
            <a:ln>
              <a:noFill/>
            </a:ln>
          </p:spPr>
          <p:txBody>
            <a:bodyPr vert="horz" wrap="square" lIns="91416" tIns="45708" rIns="91416" bIns="45708" numCol="1" anchor="t" anchorCtr="0" compatLnSpc="1">
              <a:prstTxWarp prst="textNoShape">
                <a:avLst/>
              </a:prstTxWarp>
            </a:bodyPr>
            <a:lstStyle/>
            <a:p>
              <a:endParaRPr lang="en-US" altLang="zh-CN" sz="1600" dirty="0">
                <a:latin typeface="微软雅黑" panose="020B0503020204020204" pitchFamily="34" charset="-122"/>
                <a:ea typeface="微软雅黑" panose="020B0503020204020204" pitchFamily="34" charset="-122"/>
              </a:endParaRPr>
            </a:p>
          </p:txBody>
        </p:sp>
        <p:sp>
          <p:nvSpPr>
            <p:cNvPr id="26" name="Freeform 7"/>
            <p:cNvSpPr>
              <a:spLocks/>
            </p:cNvSpPr>
            <p:nvPr/>
          </p:nvSpPr>
          <p:spPr bwMode="auto">
            <a:xfrm>
              <a:off x="4316549" y="3618864"/>
              <a:ext cx="185779" cy="350249"/>
            </a:xfrm>
            <a:custGeom>
              <a:avLst/>
              <a:gdLst>
                <a:gd name="T0" fmla="*/ 36 w 133"/>
                <a:gd name="T1" fmla="*/ 123 h 254"/>
                <a:gd name="T2" fmla="*/ 15 w 133"/>
                <a:gd name="T3" fmla="*/ 192 h 254"/>
                <a:gd name="T4" fmla="*/ 11 w 133"/>
                <a:gd name="T5" fmla="*/ 213 h 254"/>
                <a:gd name="T6" fmla="*/ 0 w 133"/>
                <a:gd name="T7" fmla="*/ 214 h 254"/>
                <a:gd name="T8" fmla="*/ 24 w 133"/>
                <a:gd name="T9" fmla="*/ 254 h 254"/>
                <a:gd name="T10" fmla="*/ 57 w 133"/>
                <a:gd name="T11" fmla="*/ 207 h 254"/>
                <a:gd name="T12" fmla="*/ 39 w 133"/>
                <a:gd name="T13" fmla="*/ 210 h 254"/>
                <a:gd name="T14" fmla="*/ 47 w 133"/>
                <a:gd name="T15" fmla="*/ 170 h 254"/>
                <a:gd name="T16" fmla="*/ 63 w 133"/>
                <a:gd name="T17" fmla="*/ 127 h 254"/>
                <a:gd name="T18" fmla="*/ 111 w 133"/>
                <a:gd name="T19" fmla="*/ 44 h 254"/>
                <a:gd name="T20" fmla="*/ 111 w 133"/>
                <a:gd name="T21" fmla="*/ 44 h 254"/>
                <a:gd name="T22" fmla="*/ 125 w 133"/>
                <a:gd name="T23" fmla="*/ 50 h 254"/>
                <a:gd name="T24" fmla="*/ 133 w 133"/>
                <a:gd name="T25" fmla="*/ 0 h 254"/>
                <a:gd name="T26" fmla="*/ 80 w 133"/>
                <a:gd name="T27" fmla="*/ 29 h 254"/>
                <a:gd name="T28" fmla="*/ 90 w 133"/>
                <a:gd name="T29" fmla="*/ 34 h 254"/>
                <a:gd name="T30" fmla="*/ 88 w 133"/>
                <a:gd name="T31" fmla="*/ 35 h 254"/>
                <a:gd name="T32" fmla="*/ 36 w 133"/>
                <a:gd name="T33" fmla="*/ 123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3" h="254">
                  <a:moveTo>
                    <a:pt x="36" y="123"/>
                  </a:moveTo>
                  <a:cubicBezTo>
                    <a:pt x="26" y="147"/>
                    <a:pt x="19" y="170"/>
                    <a:pt x="15" y="192"/>
                  </a:cubicBezTo>
                  <a:cubicBezTo>
                    <a:pt x="11" y="213"/>
                    <a:pt x="11" y="213"/>
                    <a:pt x="11" y="213"/>
                  </a:cubicBezTo>
                  <a:cubicBezTo>
                    <a:pt x="0" y="214"/>
                    <a:pt x="0" y="214"/>
                    <a:pt x="0" y="214"/>
                  </a:cubicBezTo>
                  <a:cubicBezTo>
                    <a:pt x="24" y="254"/>
                    <a:pt x="24" y="254"/>
                    <a:pt x="24" y="254"/>
                  </a:cubicBezTo>
                  <a:cubicBezTo>
                    <a:pt x="57" y="207"/>
                    <a:pt x="57" y="207"/>
                    <a:pt x="57" y="207"/>
                  </a:cubicBezTo>
                  <a:cubicBezTo>
                    <a:pt x="39" y="210"/>
                    <a:pt x="39" y="210"/>
                    <a:pt x="39" y="210"/>
                  </a:cubicBezTo>
                  <a:cubicBezTo>
                    <a:pt x="47" y="170"/>
                    <a:pt x="47" y="170"/>
                    <a:pt x="47" y="170"/>
                  </a:cubicBezTo>
                  <a:cubicBezTo>
                    <a:pt x="51" y="156"/>
                    <a:pt x="56" y="141"/>
                    <a:pt x="63" y="127"/>
                  </a:cubicBezTo>
                  <a:cubicBezTo>
                    <a:pt x="76" y="97"/>
                    <a:pt x="92" y="69"/>
                    <a:pt x="111" y="44"/>
                  </a:cubicBezTo>
                  <a:cubicBezTo>
                    <a:pt x="111" y="44"/>
                    <a:pt x="111" y="44"/>
                    <a:pt x="111" y="44"/>
                  </a:cubicBezTo>
                  <a:cubicBezTo>
                    <a:pt x="125" y="50"/>
                    <a:pt x="125" y="50"/>
                    <a:pt x="125" y="50"/>
                  </a:cubicBezTo>
                  <a:cubicBezTo>
                    <a:pt x="133" y="0"/>
                    <a:pt x="133" y="0"/>
                    <a:pt x="133" y="0"/>
                  </a:cubicBezTo>
                  <a:cubicBezTo>
                    <a:pt x="80" y="29"/>
                    <a:pt x="80" y="29"/>
                    <a:pt x="80" y="29"/>
                  </a:cubicBezTo>
                  <a:cubicBezTo>
                    <a:pt x="90" y="34"/>
                    <a:pt x="90" y="34"/>
                    <a:pt x="90" y="34"/>
                  </a:cubicBezTo>
                  <a:cubicBezTo>
                    <a:pt x="88" y="35"/>
                    <a:pt x="88" y="35"/>
                    <a:pt x="88" y="35"/>
                  </a:cubicBezTo>
                  <a:cubicBezTo>
                    <a:pt x="68" y="62"/>
                    <a:pt x="50" y="91"/>
                    <a:pt x="36" y="123"/>
                  </a:cubicBezTo>
                  <a:close/>
                </a:path>
              </a:pathLst>
            </a:custGeom>
            <a:gradFill>
              <a:gsLst>
                <a:gs pos="0">
                  <a:srgbClr val="00FAFE"/>
                </a:gs>
                <a:gs pos="100000">
                  <a:srgbClr val="08C2D0"/>
                </a:gs>
              </a:gsLst>
              <a:lin ang="5400000" scaled="1"/>
            </a:gradFill>
            <a:ln>
              <a:noFill/>
            </a:ln>
          </p:spPr>
          <p:txBody>
            <a:bodyPr vert="horz" wrap="square" lIns="91416" tIns="45708" rIns="91416" bIns="45708" numCol="1" anchor="t" anchorCtr="0" compatLnSpc="1">
              <a:prstTxWarp prst="textNoShape">
                <a:avLst/>
              </a:prstTxWarp>
            </a:bodyPr>
            <a:lstStyle/>
            <a:p>
              <a:endParaRPr lang="en-US" altLang="zh-CN" sz="1600" dirty="0">
                <a:latin typeface="微软雅黑" panose="020B0503020204020204" pitchFamily="34" charset="-122"/>
                <a:ea typeface="微软雅黑" panose="020B0503020204020204" pitchFamily="34" charset="-122"/>
              </a:endParaRPr>
            </a:p>
          </p:txBody>
        </p:sp>
        <p:sp>
          <p:nvSpPr>
            <p:cNvPr id="27" name="Freeform 8"/>
            <p:cNvSpPr>
              <a:spLocks/>
            </p:cNvSpPr>
            <p:nvPr/>
          </p:nvSpPr>
          <p:spPr bwMode="auto">
            <a:xfrm>
              <a:off x="9985383" y="3618864"/>
              <a:ext cx="187176" cy="350249"/>
            </a:xfrm>
            <a:custGeom>
              <a:avLst/>
              <a:gdLst>
                <a:gd name="T0" fmla="*/ 97 w 134"/>
                <a:gd name="T1" fmla="*/ 123 h 254"/>
                <a:gd name="T2" fmla="*/ 119 w 134"/>
                <a:gd name="T3" fmla="*/ 192 h 254"/>
                <a:gd name="T4" fmla="*/ 122 w 134"/>
                <a:gd name="T5" fmla="*/ 213 h 254"/>
                <a:gd name="T6" fmla="*/ 134 w 134"/>
                <a:gd name="T7" fmla="*/ 214 h 254"/>
                <a:gd name="T8" fmla="*/ 110 w 134"/>
                <a:gd name="T9" fmla="*/ 254 h 254"/>
                <a:gd name="T10" fmla="*/ 77 w 134"/>
                <a:gd name="T11" fmla="*/ 207 h 254"/>
                <a:gd name="T12" fmla="*/ 94 w 134"/>
                <a:gd name="T13" fmla="*/ 210 h 254"/>
                <a:gd name="T14" fmla="*/ 86 w 134"/>
                <a:gd name="T15" fmla="*/ 170 h 254"/>
                <a:gd name="T16" fmla="*/ 71 w 134"/>
                <a:gd name="T17" fmla="*/ 127 h 254"/>
                <a:gd name="T18" fmla="*/ 22 w 134"/>
                <a:gd name="T19" fmla="*/ 44 h 254"/>
                <a:gd name="T20" fmla="*/ 22 w 134"/>
                <a:gd name="T21" fmla="*/ 44 h 254"/>
                <a:gd name="T22" fmla="*/ 9 w 134"/>
                <a:gd name="T23" fmla="*/ 50 h 254"/>
                <a:gd name="T24" fmla="*/ 0 w 134"/>
                <a:gd name="T25" fmla="*/ 0 h 254"/>
                <a:gd name="T26" fmla="*/ 54 w 134"/>
                <a:gd name="T27" fmla="*/ 29 h 254"/>
                <a:gd name="T28" fmla="*/ 43 w 134"/>
                <a:gd name="T29" fmla="*/ 34 h 254"/>
                <a:gd name="T30" fmla="*/ 45 w 134"/>
                <a:gd name="T31" fmla="*/ 35 h 254"/>
                <a:gd name="T32" fmla="*/ 97 w 134"/>
                <a:gd name="T33" fmla="*/ 123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254">
                  <a:moveTo>
                    <a:pt x="97" y="123"/>
                  </a:moveTo>
                  <a:cubicBezTo>
                    <a:pt x="107" y="147"/>
                    <a:pt x="114" y="170"/>
                    <a:pt x="119" y="192"/>
                  </a:cubicBezTo>
                  <a:cubicBezTo>
                    <a:pt x="122" y="213"/>
                    <a:pt x="122" y="213"/>
                    <a:pt x="122" y="213"/>
                  </a:cubicBezTo>
                  <a:cubicBezTo>
                    <a:pt x="134" y="214"/>
                    <a:pt x="134" y="214"/>
                    <a:pt x="134" y="214"/>
                  </a:cubicBezTo>
                  <a:cubicBezTo>
                    <a:pt x="110" y="254"/>
                    <a:pt x="110" y="254"/>
                    <a:pt x="110" y="254"/>
                  </a:cubicBezTo>
                  <a:cubicBezTo>
                    <a:pt x="77" y="207"/>
                    <a:pt x="77" y="207"/>
                    <a:pt x="77" y="207"/>
                  </a:cubicBezTo>
                  <a:cubicBezTo>
                    <a:pt x="94" y="210"/>
                    <a:pt x="94" y="210"/>
                    <a:pt x="94" y="210"/>
                  </a:cubicBezTo>
                  <a:cubicBezTo>
                    <a:pt x="86" y="170"/>
                    <a:pt x="86" y="170"/>
                    <a:pt x="86" y="170"/>
                  </a:cubicBezTo>
                  <a:cubicBezTo>
                    <a:pt x="82" y="156"/>
                    <a:pt x="77" y="141"/>
                    <a:pt x="71" y="127"/>
                  </a:cubicBezTo>
                  <a:cubicBezTo>
                    <a:pt x="58" y="97"/>
                    <a:pt x="41" y="69"/>
                    <a:pt x="22" y="44"/>
                  </a:cubicBezTo>
                  <a:cubicBezTo>
                    <a:pt x="22" y="44"/>
                    <a:pt x="22" y="44"/>
                    <a:pt x="22" y="44"/>
                  </a:cubicBezTo>
                  <a:cubicBezTo>
                    <a:pt x="9" y="50"/>
                    <a:pt x="9" y="50"/>
                    <a:pt x="9" y="50"/>
                  </a:cubicBezTo>
                  <a:cubicBezTo>
                    <a:pt x="0" y="0"/>
                    <a:pt x="0" y="0"/>
                    <a:pt x="0" y="0"/>
                  </a:cubicBezTo>
                  <a:cubicBezTo>
                    <a:pt x="54" y="29"/>
                    <a:pt x="54" y="29"/>
                    <a:pt x="54" y="29"/>
                  </a:cubicBezTo>
                  <a:cubicBezTo>
                    <a:pt x="43" y="34"/>
                    <a:pt x="43" y="34"/>
                    <a:pt x="43" y="34"/>
                  </a:cubicBezTo>
                  <a:cubicBezTo>
                    <a:pt x="45" y="35"/>
                    <a:pt x="45" y="35"/>
                    <a:pt x="45" y="35"/>
                  </a:cubicBezTo>
                  <a:cubicBezTo>
                    <a:pt x="66" y="62"/>
                    <a:pt x="83" y="91"/>
                    <a:pt x="97" y="123"/>
                  </a:cubicBezTo>
                  <a:close/>
                </a:path>
              </a:pathLst>
            </a:custGeom>
            <a:gradFill>
              <a:gsLst>
                <a:gs pos="0">
                  <a:srgbClr val="00FAFE"/>
                </a:gs>
                <a:gs pos="100000">
                  <a:srgbClr val="08C2D0"/>
                </a:gs>
              </a:gsLst>
              <a:lin ang="5400000" scaled="1"/>
            </a:gradFill>
            <a:ln>
              <a:noFill/>
            </a:ln>
          </p:spPr>
          <p:txBody>
            <a:bodyPr vert="horz" wrap="square" lIns="91416" tIns="45708" rIns="91416" bIns="45708" numCol="1" anchor="t" anchorCtr="0" compatLnSpc="1">
              <a:prstTxWarp prst="textNoShape">
                <a:avLst/>
              </a:prstTxWarp>
            </a:bodyPr>
            <a:lstStyle/>
            <a:p>
              <a:endParaRPr lang="en-US" altLang="zh-CN" sz="1600" dirty="0">
                <a:latin typeface="微软雅黑" panose="020B0503020204020204" pitchFamily="34" charset="-122"/>
                <a:ea typeface="微软雅黑" panose="020B0503020204020204" pitchFamily="34" charset="-122"/>
              </a:endParaRPr>
            </a:p>
          </p:txBody>
        </p:sp>
        <p:sp>
          <p:nvSpPr>
            <p:cNvPr id="29" name="圆角矩形 28"/>
            <p:cNvSpPr/>
            <p:nvPr/>
          </p:nvSpPr>
          <p:spPr>
            <a:xfrm>
              <a:off x="1092201" y="4047257"/>
              <a:ext cx="1479550" cy="1367825"/>
            </a:xfrm>
            <a:prstGeom prst="roundRect">
              <a:avLst>
                <a:gd name="adj" fmla="val 11619"/>
              </a:avLst>
            </a:prstGeom>
            <a:solidFill>
              <a:srgbClr val="018FE3">
                <a:alpha val="35000"/>
              </a:srgbClr>
            </a:solidFill>
            <a:ln w="19050">
              <a:solidFill>
                <a:srgbClr val="00FAFE">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dirty="0">
                <a:solidFill>
                  <a:schemeClr val="tx1"/>
                </a:solidFill>
                <a:latin typeface="微软雅黑" panose="020B0503020204020204" pitchFamily="34" charset="-122"/>
                <a:ea typeface="微软雅黑" panose="020B0503020204020204" pitchFamily="34" charset="-122"/>
              </a:endParaRPr>
            </a:p>
          </p:txBody>
        </p:sp>
        <p:sp>
          <p:nvSpPr>
            <p:cNvPr id="30" name="圆角矩形 29"/>
            <p:cNvSpPr/>
            <p:nvPr/>
          </p:nvSpPr>
          <p:spPr>
            <a:xfrm>
              <a:off x="3665183" y="4047257"/>
              <a:ext cx="1385917" cy="1367825"/>
            </a:xfrm>
            <a:prstGeom prst="roundRect">
              <a:avLst>
                <a:gd name="adj" fmla="val 11619"/>
              </a:avLst>
            </a:prstGeom>
            <a:solidFill>
              <a:srgbClr val="018FE3">
                <a:alpha val="35000"/>
              </a:srgbClr>
            </a:solidFill>
            <a:ln w="19050">
              <a:solidFill>
                <a:srgbClr val="00FAFE">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dirty="0">
                <a:solidFill>
                  <a:schemeClr val="tx1"/>
                </a:solidFill>
                <a:latin typeface="微软雅黑" panose="020B0503020204020204" pitchFamily="34" charset="-122"/>
                <a:ea typeface="微软雅黑" panose="020B0503020204020204" pitchFamily="34" charset="-122"/>
              </a:endParaRPr>
            </a:p>
          </p:txBody>
        </p:sp>
        <p:sp>
          <p:nvSpPr>
            <p:cNvPr id="31" name="圆角矩形 30"/>
            <p:cNvSpPr/>
            <p:nvPr/>
          </p:nvSpPr>
          <p:spPr>
            <a:xfrm>
              <a:off x="6701715" y="4047257"/>
              <a:ext cx="1385917" cy="1367825"/>
            </a:xfrm>
            <a:prstGeom prst="roundRect">
              <a:avLst>
                <a:gd name="adj" fmla="val 11619"/>
              </a:avLst>
            </a:prstGeom>
            <a:solidFill>
              <a:srgbClr val="018FE3">
                <a:alpha val="35000"/>
              </a:srgbClr>
            </a:solidFill>
            <a:ln w="19050">
              <a:solidFill>
                <a:srgbClr val="00FAFE">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dirty="0">
                <a:solidFill>
                  <a:schemeClr val="tx1"/>
                </a:solidFill>
                <a:latin typeface="微软雅黑" panose="020B0503020204020204" pitchFamily="34" charset="-122"/>
                <a:ea typeface="微软雅黑" panose="020B0503020204020204" pitchFamily="34" charset="-122"/>
              </a:endParaRPr>
            </a:p>
          </p:txBody>
        </p:sp>
        <p:sp>
          <p:nvSpPr>
            <p:cNvPr id="32" name="圆角矩形 31"/>
            <p:cNvSpPr/>
            <p:nvPr/>
          </p:nvSpPr>
          <p:spPr>
            <a:xfrm>
              <a:off x="9461372" y="4047257"/>
              <a:ext cx="1385917" cy="1367825"/>
            </a:xfrm>
            <a:prstGeom prst="roundRect">
              <a:avLst>
                <a:gd name="adj" fmla="val 11619"/>
              </a:avLst>
            </a:prstGeom>
            <a:solidFill>
              <a:srgbClr val="018FE3">
                <a:alpha val="35000"/>
              </a:srgbClr>
            </a:solidFill>
            <a:ln w="19050">
              <a:solidFill>
                <a:srgbClr val="00FAFE">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dirty="0">
                <a:solidFill>
                  <a:schemeClr val="tx1"/>
                </a:solidFill>
                <a:latin typeface="微软雅黑" panose="020B0503020204020204" pitchFamily="34" charset="-122"/>
                <a:ea typeface="微软雅黑" panose="020B0503020204020204" pitchFamily="34" charset="-122"/>
              </a:endParaRPr>
            </a:p>
          </p:txBody>
        </p:sp>
        <p:sp>
          <p:nvSpPr>
            <p:cNvPr id="34" name="标题 1"/>
            <p:cNvSpPr txBox="1">
              <a:spLocks/>
            </p:cNvSpPr>
            <p:nvPr/>
          </p:nvSpPr>
          <p:spPr>
            <a:xfrm>
              <a:off x="1015699" y="4047573"/>
              <a:ext cx="1627127" cy="383429"/>
            </a:xfrm>
            <a:prstGeom prst="rect">
              <a:avLst/>
            </a:prstGeom>
          </p:spPr>
          <p:txBody>
            <a:bodyPr vert="horz" lIns="91397" tIns="45699" rIns="91397" bIns="45699" rtlCol="0" anchor="ctr">
              <a:noAutofit/>
            </a:bodyPr>
            <a:lstStyle/>
            <a:p>
              <a:pPr algn="ctr" fontAlgn="auto">
                <a:spcAft>
                  <a:spcPts val="0"/>
                </a:spcAft>
                <a:defRPr/>
              </a:pPr>
              <a:r>
                <a:rPr kumimoji="1" lang="en-US" altLang="zh-CN" sz="1600" kern="0" dirty="0">
                  <a:latin typeface="微软雅黑" panose="020B0503020204020204" pitchFamily="34" charset="-122"/>
                  <a:ea typeface="微软雅黑" panose="020B0503020204020204" pitchFamily="34" charset="-122"/>
                  <a:cs typeface="Arial" panose="020B0604020202020204" pitchFamily="34" charset="0"/>
                  <a:sym typeface="Lucida Grande"/>
                </a:rPr>
                <a:t>Physical server</a:t>
              </a:r>
            </a:p>
          </p:txBody>
        </p:sp>
        <p:sp>
          <p:nvSpPr>
            <p:cNvPr id="35" name="标题 1"/>
            <p:cNvSpPr txBox="1">
              <a:spLocks/>
            </p:cNvSpPr>
            <p:nvPr/>
          </p:nvSpPr>
          <p:spPr>
            <a:xfrm>
              <a:off x="3636418" y="4072676"/>
              <a:ext cx="1451737" cy="383429"/>
            </a:xfrm>
            <a:prstGeom prst="rect">
              <a:avLst/>
            </a:prstGeom>
          </p:spPr>
          <p:txBody>
            <a:bodyPr vert="horz" lIns="91397" tIns="45699" rIns="91397" bIns="45699" rtlCol="0" anchor="ctr">
              <a:noAutofit/>
            </a:bodyPr>
            <a:lstStyle/>
            <a:p>
              <a:pPr algn="ctr" fontAlgn="auto">
                <a:spcAft>
                  <a:spcPts val="0"/>
                </a:spcAft>
                <a:defRPr/>
              </a:pPr>
              <a:r>
                <a:rPr kumimoji="1" lang="en-US" altLang="zh-CN" sz="1600" kern="0" dirty="0">
                  <a:latin typeface="微软雅黑" panose="020B0503020204020204" pitchFamily="34" charset="-122"/>
                  <a:ea typeface="微软雅黑" panose="020B0503020204020204" pitchFamily="34" charset="-122"/>
                  <a:cs typeface="Arial" panose="020B0604020202020204" pitchFamily="34" charset="0"/>
                  <a:sym typeface="Lucida Grande"/>
                </a:rPr>
                <a:t>VMware</a:t>
              </a:r>
            </a:p>
          </p:txBody>
        </p:sp>
        <p:sp>
          <p:nvSpPr>
            <p:cNvPr id="36" name="标题 1"/>
            <p:cNvSpPr txBox="1">
              <a:spLocks/>
            </p:cNvSpPr>
            <p:nvPr/>
          </p:nvSpPr>
          <p:spPr>
            <a:xfrm>
              <a:off x="6585077" y="4083920"/>
              <a:ext cx="1595716" cy="383429"/>
            </a:xfrm>
            <a:prstGeom prst="rect">
              <a:avLst/>
            </a:prstGeom>
          </p:spPr>
          <p:txBody>
            <a:bodyPr vert="horz" lIns="91397" tIns="45699" rIns="91397" bIns="45699" rtlCol="0" anchor="ctr">
              <a:noAutofit/>
            </a:bodyPr>
            <a:lstStyle/>
            <a:p>
              <a:pPr algn="ctr" fontAlgn="auto">
                <a:spcAft>
                  <a:spcPts val="0"/>
                </a:spcAft>
                <a:defRPr/>
              </a:pPr>
              <a:r>
                <a:rPr kumimoji="1" lang="en-US" altLang="zh-CN" sz="1600" kern="0" dirty="0" err="1">
                  <a:latin typeface="微软雅黑" panose="020B0503020204020204" pitchFamily="34" charset="-122"/>
                  <a:ea typeface="微软雅黑" panose="020B0503020204020204" pitchFamily="34" charset="-122"/>
                  <a:cs typeface="Arial" panose="020B0604020202020204" pitchFamily="34" charset="0"/>
                  <a:sym typeface="Lucida Grande"/>
                </a:rPr>
                <a:t>FusionSphere</a:t>
              </a:r>
              <a:endParaRPr kumimoji="1" lang="en-US" altLang="zh-CN" sz="1600" kern="0" dirty="0">
                <a:latin typeface="微软雅黑" panose="020B0503020204020204" pitchFamily="34" charset="-122"/>
                <a:ea typeface="微软雅黑" panose="020B0503020204020204" pitchFamily="34" charset="-122"/>
                <a:cs typeface="Arial" panose="020B0604020202020204" pitchFamily="34" charset="0"/>
                <a:sym typeface="Lucida Grande"/>
              </a:endParaRPr>
            </a:p>
          </p:txBody>
        </p:sp>
        <p:sp>
          <p:nvSpPr>
            <p:cNvPr id="37" name="标题 1"/>
            <p:cNvSpPr txBox="1">
              <a:spLocks/>
            </p:cNvSpPr>
            <p:nvPr/>
          </p:nvSpPr>
          <p:spPr>
            <a:xfrm>
              <a:off x="9456771" y="4151343"/>
              <a:ext cx="1390520" cy="383429"/>
            </a:xfrm>
            <a:prstGeom prst="rect">
              <a:avLst/>
            </a:prstGeom>
          </p:spPr>
          <p:txBody>
            <a:bodyPr vert="horz" lIns="91397" tIns="45699" rIns="91397" bIns="45699" rtlCol="0" anchor="ctr">
              <a:noAutofit/>
            </a:bodyPr>
            <a:lstStyle/>
            <a:p>
              <a:pPr algn="ctr" fontAlgn="auto">
                <a:spcAft>
                  <a:spcPts val="0"/>
                </a:spcAft>
                <a:defRPr/>
              </a:pPr>
              <a:r>
                <a:rPr kumimoji="1" lang="en-US" altLang="zh-CN" sz="1600" kern="0" dirty="0">
                  <a:latin typeface="微软雅黑" panose="020B0503020204020204" pitchFamily="34" charset="-122"/>
                  <a:ea typeface="微软雅黑" panose="020B0503020204020204" pitchFamily="34" charset="-122"/>
                  <a:cs typeface="Arial" panose="020B0604020202020204" pitchFamily="34" charset="0"/>
                  <a:sym typeface="Lucida Grande"/>
                </a:rPr>
                <a:t>KVM</a:t>
              </a:r>
            </a:p>
          </p:txBody>
        </p:sp>
        <p:grpSp>
          <p:nvGrpSpPr>
            <p:cNvPr id="41" name="组合 164"/>
            <p:cNvGrpSpPr>
              <a:grpSpLocks noChangeAspect="1"/>
            </p:cNvGrpSpPr>
            <p:nvPr/>
          </p:nvGrpSpPr>
          <p:grpSpPr>
            <a:xfrm>
              <a:off x="1246609" y="4465177"/>
              <a:ext cx="1241585" cy="822419"/>
              <a:chOff x="5117520" y="2481566"/>
              <a:chExt cx="1487869" cy="970135"/>
            </a:xfrm>
          </p:grpSpPr>
          <p:pic>
            <p:nvPicPr>
              <p:cNvPr id="42" name="Picture 5"/>
              <p:cNvPicPr>
                <a:picLocks noChangeAspect="1" noChangeArrowheads="1"/>
              </p:cNvPicPr>
              <p:nvPr/>
            </p:nvPicPr>
            <p:blipFill rotWithShape="1">
              <a:blip r:embed="rId6" cstate="email"/>
              <a:srcRect l="25568" t="10361" r="2013" b="15534"/>
              <a:stretch/>
            </p:blipFill>
            <p:spPr bwMode="auto">
              <a:xfrm>
                <a:off x="5307886" y="2487159"/>
                <a:ext cx="1297503" cy="917196"/>
              </a:xfrm>
              <a:prstGeom prst="rect">
                <a:avLst/>
              </a:prstGeom>
              <a:noFill/>
              <a:ln w="9525">
                <a:noFill/>
                <a:miter lim="800000"/>
                <a:headEnd/>
                <a:tailEnd/>
              </a:ln>
              <a:effectLst/>
            </p:spPr>
          </p:pic>
          <p:grpSp>
            <p:nvGrpSpPr>
              <p:cNvPr id="43" name="组合 166"/>
              <p:cNvGrpSpPr/>
              <p:nvPr/>
            </p:nvGrpSpPr>
            <p:grpSpPr>
              <a:xfrm>
                <a:off x="5117520" y="2481566"/>
                <a:ext cx="883081" cy="970135"/>
                <a:chOff x="4903382" y="2060680"/>
                <a:chExt cx="729817" cy="1409782"/>
              </a:xfrm>
            </p:grpSpPr>
            <p:pic>
              <p:nvPicPr>
                <p:cNvPr id="44" name="Picture 5" descr="E:\2014\01. 外部交流\23. HCC大会\IT产品线材料\01 E9000 in  cabinet.png"/>
                <p:cNvPicPr>
                  <a:picLocks noChangeAspect="1" noChangeArrowheads="1"/>
                </p:cNvPicPr>
                <p:nvPr/>
              </p:nvPicPr>
              <p:blipFill>
                <a:blip r:embed="rId7" cstate="email"/>
                <a:srcRect/>
                <a:stretch>
                  <a:fillRect/>
                </a:stretch>
              </p:blipFill>
              <p:spPr bwMode="auto">
                <a:xfrm>
                  <a:off x="4903382" y="2097505"/>
                  <a:ext cx="479098" cy="1323769"/>
                </a:xfrm>
                <a:prstGeom prst="rect">
                  <a:avLst/>
                </a:prstGeom>
                <a:noFill/>
              </p:spPr>
            </p:pic>
            <p:pic>
              <p:nvPicPr>
                <p:cNvPr id="45" name="Picture 4" descr="E:\2014\01. 外部交流\23. HCC大会\IT产品线材料\02 E9000 in cabinet.png"/>
                <p:cNvPicPr>
                  <a:picLocks noChangeAspect="1" noChangeArrowheads="1"/>
                </p:cNvPicPr>
                <p:nvPr/>
              </p:nvPicPr>
              <p:blipFill>
                <a:blip r:embed="rId8" cstate="email"/>
                <a:srcRect/>
                <a:stretch>
                  <a:fillRect/>
                </a:stretch>
              </p:blipFill>
              <p:spPr bwMode="auto">
                <a:xfrm>
                  <a:off x="5267298" y="2060680"/>
                  <a:ext cx="365901" cy="1409782"/>
                </a:xfrm>
                <a:prstGeom prst="rect">
                  <a:avLst/>
                </a:prstGeom>
                <a:noFill/>
              </p:spPr>
            </p:pic>
          </p:grpSp>
        </p:grpSp>
        <p:pic>
          <p:nvPicPr>
            <p:cNvPr id="46" name="图片 45"/>
            <p:cNvPicPr>
              <a:picLocks noChangeAspect="1"/>
            </p:cNvPicPr>
            <p:nvPr/>
          </p:nvPicPr>
          <p:blipFill>
            <a:blip r:embed="rId9" cstate="print"/>
            <a:stretch>
              <a:fillRect/>
            </a:stretch>
          </p:blipFill>
          <p:spPr>
            <a:xfrm>
              <a:off x="3726838" y="4572963"/>
              <a:ext cx="1190228" cy="725263"/>
            </a:xfrm>
            <a:prstGeom prst="rect">
              <a:avLst/>
            </a:prstGeom>
          </p:spPr>
        </p:pic>
        <p:pic>
          <p:nvPicPr>
            <p:cNvPr id="47" name="图片 46"/>
            <p:cNvPicPr>
              <a:picLocks noChangeAspect="1"/>
            </p:cNvPicPr>
            <p:nvPr/>
          </p:nvPicPr>
          <p:blipFill>
            <a:blip r:embed="rId9" cstate="print"/>
            <a:stretch>
              <a:fillRect/>
            </a:stretch>
          </p:blipFill>
          <p:spPr>
            <a:xfrm>
              <a:off x="6791782" y="4572963"/>
              <a:ext cx="1190228" cy="725263"/>
            </a:xfrm>
            <a:prstGeom prst="rect">
              <a:avLst/>
            </a:prstGeom>
          </p:spPr>
        </p:pic>
        <p:pic>
          <p:nvPicPr>
            <p:cNvPr id="48" name="图片 47"/>
            <p:cNvPicPr>
              <a:picLocks noChangeAspect="1"/>
            </p:cNvPicPr>
            <p:nvPr/>
          </p:nvPicPr>
          <p:blipFill>
            <a:blip r:embed="rId9" cstate="print"/>
            <a:stretch>
              <a:fillRect/>
            </a:stretch>
          </p:blipFill>
          <p:spPr>
            <a:xfrm>
              <a:off x="9556921" y="4572963"/>
              <a:ext cx="1190228" cy="725263"/>
            </a:xfrm>
            <a:prstGeom prst="rect">
              <a:avLst/>
            </a:prstGeom>
          </p:spPr>
        </p:pic>
        <p:sp>
          <p:nvSpPr>
            <p:cNvPr id="49" name="标题 1"/>
            <p:cNvSpPr txBox="1">
              <a:spLocks/>
            </p:cNvSpPr>
            <p:nvPr/>
          </p:nvSpPr>
          <p:spPr>
            <a:xfrm>
              <a:off x="4890767" y="5531932"/>
              <a:ext cx="2492167" cy="383429"/>
            </a:xfrm>
            <a:prstGeom prst="rect">
              <a:avLst/>
            </a:prstGeom>
          </p:spPr>
          <p:txBody>
            <a:bodyPr vert="horz" lIns="91397" tIns="45699" rIns="91397" bIns="45699" rtlCol="0" anchor="ctr">
              <a:noAutofit/>
            </a:bodyPr>
            <a:lstStyle/>
            <a:p>
              <a:pPr algn="ctr" fontAlgn="auto">
                <a:spcAft>
                  <a:spcPts val="0"/>
                </a:spcAft>
                <a:defRPr/>
              </a:pPr>
              <a:r>
                <a:rPr kumimoji="1" lang="en-US" altLang="zh-CN" sz="2400" kern="0" dirty="0">
                  <a:latin typeface="微软雅黑" panose="020B0503020204020204" pitchFamily="34" charset="-122"/>
                  <a:ea typeface="微软雅黑" panose="020B0503020204020204" pitchFamily="34" charset="-122"/>
                  <a:cs typeface="Arial" panose="020B0604020202020204" pitchFamily="34" charset="0"/>
                  <a:sym typeface="Lucida Grande"/>
                </a:rPr>
                <a:t>Resource pool</a:t>
              </a:r>
            </a:p>
          </p:txBody>
        </p:sp>
        <p:sp>
          <p:nvSpPr>
            <p:cNvPr id="39" name="Freeform 8"/>
            <p:cNvSpPr>
              <a:spLocks/>
            </p:cNvSpPr>
            <p:nvPr/>
          </p:nvSpPr>
          <p:spPr bwMode="auto">
            <a:xfrm>
              <a:off x="7247829" y="3582681"/>
              <a:ext cx="187176" cy="350249"/>
            </a:xfrm>
            <a:custGeom>
              <a:avLst/>
              <a:gdLst>
                <a:gd name="T0" fmla="*/ 97 w 134"/>
                <a:gd name="T1" fmla="*/ 123 h 254"/>
                <a:gd name="T2" fmla="*/ 119 w 134"/>
                <a:gd name="T3" fmla="*/ 192 h 254"/>
                <a:gd name="T4" fmla="*/ 122 w 134"/>
                <a:gd name="T5" fmla="*/ 213 h 254"/>
                <a:gd name="T6" fmla="*/ 134 w 134"/>
                <a:gd name="T7" fmla="*/ 214 h 254"/>
                <a:gd name="T8" fmla="*/ 110 w 134"/>
                <a:gd name="T9" fmla="*/ 254 h 254"/>
                <a:gd name="T10" fmla="*/ 77 w 134"/>
                <a:gd name="T11" fmla="*/ 207 h 254"/>
                <a:gd name="T12" fmla="*/ 94 w 134"/>
                <a:gd name="T13" fmla="*/ 210 h 254"/>
                <a:gd name="T14" fmla="*/ 86 w 134"/>
                <a:gd name="T15" fmla="*/ 170 h 254"/>
                <a:gd name="T16" fmla="*/ 71 w 134"/>
                <a:gd name="T17" fmla="*/ 127 h 254"/>
                <a:gd name="T18" fmla="*/ 22 w 134"/>
                <a:gd name="T19" fmla="*/ 44 h 254"/>
                <a:gd name="T20" fmla="*/ 22 w 134"/>
                <a:gd name="T21" fmla="*/ 44 h 254"/>
                <a:gd name="T22" fmla="*/ 9 w 134"/>
                <a:gd name="T23" fmla="*/ 50 h 254"/>
                <a:gd name="T24" fmla="*/ 0 w 134"/>
                <a:gd name="T25" fmla="*/ 0 h 254"/>
                <a:gd name="T26" fmla="*/ 54 w 134"/>
                <a:gd name="T27" fmla="*/ 29 h 254"/>
                <a:gd name="T28" fmla="*/ 43 w 134"/>
                <a:gd name="T29" fmla="*/ 34 h 254"/>
                <a:gd name="T30" fmla="*/ 45 w 134"/>
                <a:gd name="T31" fmla="*/ 35 h 254"/>
                <a:gd name="T32" fmla="*/ 97 w 134"/>
                <a:gd name="T33" fmla="*/ 123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254">
                  <a:moveTo>
                    <a:pt x="97" y="123"/>
                  </a:moveTo>
                  <a:cubicBezTo>
                    <a:pt x="107" y="147"/>
                    <a:pt x="114" y="170"/>
                    <a:pt x="119" y="192"/>
                  </a:cubicBezTo>
                  <a:cubicBezTo>
                    <a:pt x="122" y="213"/>
                    <a:pt x="122" y="213"/>
                    <a:pt x="122" y="213"/>
                  </a:cubicBezTo>
                  <a:cubicBezTo>
                    <a:pt x="134" y="214"/>
                    <a:pt x="134" y="214"/>
                    <a:pt x="134" y="214"/>
                  </a:cubicBezTo>
                  <a:cubicBezTo>
                    <a:pt x="110" y="254"/>
                    <a:pt x="110" y="254"/>
                    <a:pt x="110" y="254"/>
                  </a:cubicBezTo>
                  <a:cubicBezTo>
                    <a:pt x="77" y="207"/>
                    <a:pt x="77" y="207"/>
                    <a:pt x="77" y="207"/>
                  </a:cubicBezTo>
                  <a:cubicBezTo>
                    <a:pt x="94" y="210"/>
                    <a:pt x="94" y="210"/>
                    <a:pt x="94" y="210"/>
                  </a:cubicBezTo>
                  <a:cubicBezTo>
                    <a:pt x="86" y="170"/>
                    <a:pt x="86" y="170"/>
                    <a:pt x="86" y="170"/>
                  </a:cubicBezTo>
                  <a:cubicBezTo>
                    <a:pt x="82" y="156"/>
                    <a:pt x="77" y="141"/>
                    <a:pt x="71" y="127"/>
                  </a:cubicBezTo>
                  <a:cubicBezTo>
                    <a:pt x="58" y="97"/>
                    <a:pt x="41" y="69"/>
                    <a:pt x="22" y="44"/>
                  </a:cubicBezTo>
                  <a:cubicBezTo>
                    <a:pt x="22" y="44"/>
                    <a:pt x="22" y="44"/>
                    <a:pt x="22" y="44"/>
                  </a:cubicBezTo>
                  <a:cubicBezTo>
                    <a:pt x="9" y="50"/>
                    <a:pt x="9" y="50"/>
                    <a:pt x="9" y="50"/>
                  </a:cubicBezTo>
                  <a:cubicBezTo>
                    <a:pt x="0" y="0"/>
                    <a:pt x="0" y="0"/>
                    <a:pt x="0" y="0"/>
                  </a:cubicBezTo>
                  <a:cubicBezTo>
                    <a:pt x="54" y="29"/>
                    <a:pt x="54" y="29"/>
                    <a:pt x="54" y="29"/>
                  </a:cubicBezTo>
                  <a:cubicBezTo>
                    <a:pt x="43" y="34"/>
                    <a:pt x="43" y="34"/>
                    <a:pt x="43" y="34"/>
                  </a:cubicBezTo>
                  <a:cubicBezTo>
                    <a:pt x="45" y="35"/>
                    <a:pt x="45" y="35"/>
                    <a:pt x="45" y="35"/>
                  </a:cubicBezTo>
                  <a:cubicBezTo>
                    <a:pt x="66" y="62"/>
                    <a:pt x="83" y="91"/>
                    <a:pt x="97" y="123"/>
                  </a:cubicBezTo>
                  <a:close/>
                </a:path>
              </a:pathLst>
            </a:custGeom>
            <a:gradFill>
              <a:gsLst>
                <a:gs pos="0">
                  <a:srgbClr val="00FAFE"/>
                </a:gs>
                <a:gs pos="100000">
                  <a:srgbClr val="08C2D0"/>
                </a:gs>
              </a:gsLst>
              <a:lin ang="5400000" scaled="1"/>
            </a:gradFill>
            <a:ln>
              <a:noFill/>
            </a:ln>
          </p:spPr>
          <p:txBody>
            <a:bodyPr vert="horz" wrap="square" lIns="91416" tIns="45708" rIns="91416" bIns="45708" numCol="1" anchor="t" anchorCtr="0" compatLnSpc="1">
              <a:prstTxWarp prst="textNoShape">
                <a:avLst/>
              </a:prstTxWarp>
            </a:bodyPr>
            <a:lstStyle/>
            <a:p>
              <a:endParaRPr lang="en-US" altLang="zh-CN" sz="1600" dirty="0">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4774745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2"/>
          </p:nvPr>
        </p:nvSpPr>
        <p:spPr>
          <a:xfrm>
            <a:off x="1595500" y="410400"/>
            <a:ext cx="9831600" cy="1024280"/>
          </a:xfrm>
        </p:spPr>
        <p:txBody>
          <a:bodyPr/>
          <a:lstStyle/>
          <a:p>
            <a:r>
              <a:rPr lang="en-US" altLang="zh-CN" sz="3000" dirty="0"/>
              <a:t>Storage as a Service Based on Heterogeneous Resource Convergence and Application Templates</a:t>
            </a:r>
            <a:endParaRPr lang="zh-CN" altLang="en-US" sz="3000" dirty="0"/>
          </a:p>
        </p:txBody>
      </p:sp>
      <p:grpSp>
        <p:nvGrpSpPr>
          <p:cNvPr id="4" name="组合 3"/>
          <p:cNvGrpSpPr/>
          <p:nvPr/>
        </p:nvGrpSpPr>
        <p:grpSpPr>
          <a:xfrm>
            <a:off x="1019175" y="1555507"/>
            <a:ext cx="10261401" cy="4645801"/>
            <a:chOff x="1343472" y="1555507"/>
            <a:chExt cx="9680780" cy="4645801"/>
          </a:xfrm>
        </p:grpSpPr>
        <p:sp>
          <p:nvSpPr>
            <p:cNvPr id="171" name="梯形 170"/>
            <p:cNvSpPr/>
            <p:nvPr/>
          </p:nvSpPr>
          <p:spPr>
            <a:xfrm flipH="1" flipV="1">
              <a:off x="1922258" y="4877514"/>
              <a:ext cx="8578710" cy="299887"/>
            </a:xfrm>
            <a:prstGeom prst="trapezoid">
              <a:avLst>
                <a:gd name="adj" fmla="val 188724"/>
              </a:avLst>
            </a:prstGeom>
            <a:gradFill flip="none" rotWithShape="1">
              <a:gsLst>
                <a:gs pos="0">
                  <a:sysClr val="window" lastClr="FFFFFF">
                    <a:alpha val="0"/>
                  </a:sysClr>
                </a:gs>
                <a:gs pos="10000">
                  <a:srgbClr val="4FEEFF">
                    <a:alpha val="0"/>
                  </a:srgbClr>
                </a:gs>
                <a:gs pos="100000">
                  <a:srgbClr val="00B0F0">
                    <a:alpha val="20000"/>
                  </a:srgbClr>
                </a:gs>
              </a:gsLst>
              <a:lin ang="5400000" scaled="0"/>
              <a:tileRect/>
            </a:gradFill>
            <a:ln w="3175" cap="flat" cmpd="sng" algn="ctr">
              <a:noFill/>
              <a:prstDash val="solid"/>
            </a:ln>
            <a:effectLst/>
          </p:spPr>
          <p:txBody>
            <a:bodyPr lIns="229472" tIns="32381" rIns="64762" bIns="32381" rtlCol="0" anchor="ctr"/>
            <a:lstStyle/>
            <a:p>
              <a:pPr defTabSz="685617" fontAlgn="base">
                <a:defRPr/>
              </a:pPr>
              <a:endParaRPr lang="zh-CN" altLang="en-US" sz="1600" b="1" kern="0">
                <a:solidFill>
                  <a:prstClr val="black"/>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72" name="梯形 171"/>
            <p:cNvSpPr/>
            <p:nvPr/>
          </p:nvSpPr>
          <p:spPr>
            <a:xfrm flipV="1">
              <a:off x="1516249" y="2642670"/>
              <a:ext cx="8949395" cy="3159009"/>
            </a:xfrm>
            <a:prstGeom prst="trapezoid">
              <a:avLst>
                <a:gd name="adj" fmla="val 455797"/>
              </a:avLst>
            </a:prstGeom>
            <a:gradFill flip="none" rotWithShape="1">
              <a:gsLst>
                <a:gs pos="46000">
                  <a:sysClr val="window" lastClr="FFFFFF">
                    <a:alpha val="0"/>
                  </a:sysClr>
                </a:gs>
                <a:gs pos="26000">
                  <a:srgbClr val="4FEEFF">
                    <a:alpha val="0"/>
                  </a:srgbClr>
                </a:gs>
                <a:gs pos="100000">
                  <a:srgbClr val="00B0F0">
                    <a:alpha val="20000"/>
                  </a:srgbClr>
                </a:gs>
              </a:gsLst>
              <a:lin ang="5400000" scaled="0"/>
              <a:tileRect/>
            </a:gradFill>
            <a:ln w="3175" cap="flat" cmpd="sng" algn="ctr">
              <a:noFill/>
              <a:prstDash val="solid"/>
            </a:ln>
            <a:effectLst/>
          </p:spPr>
          <p:txBody>
            <a:bodyPr lIns="229472" tIns="32381" rIns="64762" bIns="32381" rtlCol="0" anchor="ctr"/>
            <a:lstStyle/>
            <a:p>
              <a:pPr defTabSz="685617" fontAlgn="base">
                <a:defRPr/>
              </a:pPr>
              <a:endParaRPr lang="zh-CN" altLang="en-US" sz="1600" b="1" kern="0">
                <a:solidFill>
                  <a:prstClr val="black"/>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173" name="组合 172"/>
            <p:cNvGrpSpPr/>
            <p:nvPr/>
          </p:nvGrpSpPr>
          <p:grpSpPr>
            <a:xfrm>
              <a:off x="1544312" y="1555507"/>
              <a:ext cx="9295045" cy="1119036"/>
              <a:chOff x="1521511" y="900754"/>
              <a:chExt cx="6318981" cy="820799"/>
            </a:xfrm>
          </p:grpSpPr>
          <p:sp>
            <p:nvSpPr>
              <p:cNvPr id="231" name="平行四边形 230"/>
              <p:cNvSpPr/>
              <p:nvPr/>
            </p:nvSpPr>
            <p:spPr>
              <a:xfrm>
                <a:off x="1525814" y="980366"/>
                <a:ext cx="1498600" cy="720000"/>
              </a:xfrm>
              <a:prstGeom prst="parallelogram">
                <a:avLst/>
              </a:prstGeom>
              <a:gradFill flip="none" rotWithShape="1">
                <a:gsLst>
                  <a:gs pos="100000">
                    <a:srgbClr val="041226">
                      <a:alpha val="0"/>
                    </a:srgbClr>
                  </a:gs>
                  <a:gs pos="0">
                    <a:srgbClr val="1F497D">
                      <a:lumMod val="75000"/>
                    </a:srgbClr>
                  </a:gs>
                </a:gsLst>
                <a:lin ang="16200000" scaled="0"/>
                <a:tileRect/>
              </a:gradFill>
              <a:ln w="9525" cap="flat" cmpd="sng" algn="ctr">
                <a:noFill/>
                <a:prstDash val="solid"/>
                <a:headEnd type="none" w="med" len="med"/>
                <a:tailEnd type="none" w="med" len="med"/>
              </a:ln>
              <a:effectLst/>
            </p:spPr>
            <p:txBody>
              <a:bodyPr vert="horz" wrap="none" lIns="64762" tIns="32381" rIns="64762" bIns="32381" numCol="1" rtlCol="0" anchor="ctr" anchorCtr="1" compatLnSpc="1">
                <a:prstTxWarp prst="textNoShape">
                  <a:avLst/>
                </a:prstTxWarp>
              </a:bodyPr>
              <a:lstStyle/>
              <a:p>
                <a:pPr algn="ctr" defTabSz="863664" fontAlgn="auto">
                  <a:lnSpc>
                    <a:spcPct val="90000"/>
                  </a:lnSpc>
                  <a:spcBef>
                    <a:spcPct val="20000"/>
                  </a:spcBef>
                  <a:spcAft>
                    <a:spcPts val="0"/>
                  </a:spcAft>
                  <a:buClr>
                    <a:srgbClr val="CC9900"/>
                  </a:buClr>
                  <a:buFont typeface="Wingdings" pitchFamily="2" charset="2"/>
                  <a:buChar char="n"/>
                  <a:defRPr/>
                </a:pPr>
                <a:endParaRPr lang="zh-CN" altLang="en-US" kern="0" dirty="0">
                  <a:gradFill>
                    <a:gsLst>
                      <a:gs pos="0">
                        <a:prstClr val="white"/>
                      </a:gs>
                      <a:gs pos="100000">
                        <a:srgbClr val="4FEE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sym typeface="Arial" pitchFamily="34" charset="0"/>
                </a:endParaRPr>
              </a:p>
            </p:txBody>
          </p:sp>
          <p:sp>
            <p:nvSpPr>
              <p:cNvPr id="234" name="平行四边形 233"/>
              <p:cNvSpPr/>
              <p:nvPr/>
            </p:nvSpPr>
            <p:spPr>
              <a:xfrm>
                <a:off x="3116942" y="962222"/>
                <a:ext cx="1498600" cy="720000"/>
              </a:xfrm>
              <a:prstGeom prst="parallelogram">
                <a:avLst/>
              </a:prstGeom>
              <a:gradFill flip="none" rotWithShape="1">
                <a:gsLst>
                  <a:gs pos="100000">
                    <a:srgbClr val="041226">
                      <a:alpha val="0"/>
                    </a:srgbClr>
                  </a:gs>
                  <a:gs pos="0">
                    <a:srgbClr val="1F497D">
                      <a:lumMod val="75000"/>
                    </a:srgbClr>
                  </a:gs>
                </a:gsLst>
                <a:lin ang="16200000" scaled="0"/>
                <a:tileRect/>
              </a:gradFill>
              <a:ln w="9525" cap="flat" cmpd="sng" algn="ctr">
                <a:noFill/>
                <a:prstDash val="solid"/>
                <a:headEnd type="none" w="med" len="med"/>
                <a:tailEnd type="none" w="med" len="med"/>
              </a:ln>
              <a:effectLst/>
            </p:spPr>
            <p:txBody>
              <a:bodyPr vert="horz" wrap="none" lIns="64762" tIns="32381" rIns="64762" bIns="32381" numCol="1" rtlCol="0" anchor="ctr" anchorCtr="1" compatLnSpc="1">
                <a:prstTxWarp prst="textNoShape">
                  <a:avLst/>
                </a:prstTxWarp>
              </a:bodyPr>
              <a:lstStyle/>
              <a:p>
                <a:pPr algn="ctr" defTabSz="863664" fontAlgn="auto">
                  <a:lnSpc>
                    <a:spcPct val="90000"/>
                  </a:lnSpc>
                  <a:spcBef>
                    <a:spcPct val="20000"/>
                  </a:spcBef>
                  <a:spcAft>
                    <a:spcPts val="0"/>
                  </a:spcAft>
                  <a:buClr>
                    <a:srgbClr val="CC9900"/>
                  </a:buClr>
                  <a:buFont typeface="Wingdings" pitchFamily="2" charset="2"/>
                  <a:buChar char="n"/>
                  <a:defRPr/>
                </a:pPr>
                <a:endParaRPr lang="zh-CN" altLang="en-US" kern="0" dirty="0">
                  <a:gradFill>
                    <a:gsLst>
                      <a:gs pos="0">
                        <a:prstClr val="white"/>
                      </a:gs>
                      <a:gs pos="100000">
                        <a:srgbClr val="4FEE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sym typeface="Arial" pitchFamily="34" charset="0"/>
                </a:endParaRPr>
              </a:p>
            </p:txBody>
          </p:sp>
          <p:sp>
            <p:nvSpPr>
              <p:cNvPr id="250" name="平行四边形 249"/>
              <p:cNvSpPr/>
              <p:nvPr/>
            </p:nvSpPr>
            <p:spPr>
              <a:xfrm>
                <a:off x="4673598" y="962222"/>
                <a:ext cx="1498600" cy="720000"/>
              </a:xfrm>
              <a:prstGeom prst="parallelogram">
                <a:avLst/>
              </a:prstGeom>
              <a:gradFill flip="none" rotWithShape="1">
                <a:gsLst>
                  <a:gs pos="100000">
                    <a:srgbClr val="041226">
                      <a:alpha val="0"/>
                    </a:srgbClr>
                  </a:gs>
                  <a:gs pos="0">
                    <a:srgbClr val="1F497D">
                      <a:lumMod val="75000"/>
                    </a:srgbClr>
                  </a:gs>
                </a:gsLst>
                <a:lin ang="16200000" scaled="0"/>
                <a:tileRect/>
              </a:gradFill>
              <a:ln w="9525" cap="flat" cmpd="sng" algn="ctr">
                <a:noFill/>
                <a:prstDash val="solid"/>
                <a:headEnd type="none" w="med" len="med"/>
                <a:tailEnd type="none" w="med" len="med"/>
              </a:ln>
              <a:effectLst/>
            </p:spPr>
            <p:txBody>
              <a:bodyPr vert="horz" wrap="none" lIns="64762" tIns="32381" rIns="64762" bIns="32381" numCol="1" rtlCol="0" anchor="ctr" anchorCtr="1" compatLnSpc="1">
                <a:prstTxWarp prst="textNoShape">
                  <a:avLst/>
                </a:prstTxWarp>
              </a:bodyPr>
              <a:lstStyle/>
              <a:p>
                <a:pPr algn="ctr" defTabSz="863664" fontAlgn="auto">
                  <a:lnSpc>
                    <a:spcPct val="90000"/>
                  </a:lnSpc>
                  <a:spcBef>
                    <a:spcPct val="20000"/>
                  </a:spcBef>
                  <a:spcAft>
                    <a:spcPts val="0"/>
                  </a:spcAft>
                  <a:buClr>
                    <a:srgbClr val="CC9900"/>
                  </a:buClr>
                  <a:buFont typeface="Wingdings" pitchFamily="2" charset="2"/>
                  <a:buChar char="n"/>
                  <a:defRPr/>
                </a:pPr>
                <a:endParaRPr lang="zh-CN" altLang="en-US" kern="0" dirty="0">
                  <a:gradFill>
                    <a:gsLst>
                      <a:gs pos="0">
                        <a:prstClr val="white"/>
                      </a:gs>
                      <a:gs pos="100000">
                        <a:srgbClr val="4FEE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sym typeface="Arial" pitchFamily="34" charset="0"/>
                </a:endParaRPr>
              </a:p>
            </p:txBody>
          </p:sp>
          <p:sp>
            <p:nvSpPr>
              <p:cNvPr id="252" name="平行四边形 251"/>
              <p:cNvSpPr/>
              <p:nvPr/>
            </p:nvSpPr>
            <p:spPr>
              <a:xfrm>
                <a:off x="6250212" y="962222"/>
                <a:ext cx="1498600" cy="720000"/>
              </a:xfrm>
              <a:prstGeom prst="parallelogram">
                <a:avLst/>
              </a:prstGeom>
              <a:gradFill flip="none" rotWithShape="1">
                <a:gsLst>
                  <a:gs pos="100000">
                    <a:srgbClr val="041226">
                      <a:alpha val="0"/>
                    </a:srgbClr>
                  </a:gs>
                  <a:gs pos="0">
                    <a:srgbClr val="1F497D">
                      <a:lumMod val="75000"/>
                    </a:srgbClr>
                  </a:gs>
                </a:gsLst>
                <a:lin ang="16200000" scaled="0"/>
                <a:tileRect/>
              </a:gradFill>
              <a:ln w="9525" cap="flat" cmpd="sng" algn="ctr">
                <a:noFill/>
                <a:prstDash val="solid"/>
                <a:headEnd type="none" w="med" len="med"/>
                <a:tailEnd type="none" w="med" len="med"/>
              </a:ln>
              <a:effectLst/>
            </p:spPr>
            <p:txBody>
              <a:bodyPr vert="horz" wrap="none" lIns="64762" tIns="32381" rIns="64762" bIns="32381" numCol="1" rtlCol="0" anchor="ctr" anchorCtr="1" compatLnSpc="1">
                <a:prstTxWarp prst="textNoShape">
                  <a:avLst/>
                </a:prstTxWarp>
              </a:bodyPr>
              <a:lstStyle/>
              <a:p>
                <a:pPr algn="ctr" defTabSz="863664" fontAlgn="auto">
                  <a:lnSpc>
                    <a:spcPct val="90000"/>
                  </a:lnSpc>
                  <a:spcBef>
                    <a:spcPct val="20000"/>
                  </a:spcBef>
                  <a:spcAft>
                    <a:spcPts val="0"/>
                  </a:spcAft>
                  <a:buClr>
                    <a:srgbClr val="CC9900"/>
                  </a:buClr>
                  <a:buFont typeface="Wingdings" pitchFamily="2" charset="2"/>
                  <a:buChar char="n"/>
                  <a:defRPr/>
                </a:pPr>
                <a:endParaRPr lang="zh-CN" altLang="en-US" kern="0" dirty="0">
                  <a:gradFill>
                    <a:gsLst>
                      <a:gs pos="0">
                        <a:prstClr val="white"/>
                      </a:gs>
                      <a:gs pos="100000">
                        <a:srgbClr val="4FEE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sym typeface="Arial" pitchFamily="34" charset="0"/>
                </a:endParaRPr>
              </a:p>
            </p:txBody>
          </p:sp>
          <p:sp>
            <p:nvSpPr>
              <p:cNvPr id="253" name="矩形 252"/>
              <p:cNvSpPr/>
              <p:nvPr/>
            </p:nvSpPr>
            <p:spPr>
              <a:xfrm>
                <a:off x="1662677" y="900754"/>
                <a:ext cx="1318984" cy="248325"/>
              </a:xfrm>
              <a:prstGeom prst="rect">
                <a:avLst/>
              </a:prstGeom>
              <a:scene3d>
                <a:camera prst="orthographicFront">
                  <a:rot lat="0" lon="0" rev="0"/>
                </a:camera>
                <a:lightRig rig="threePt" dir="t"/>
              </a:scene3d>
            </p:spPr>
            <p:txBody>
              <a:bodyPr wrap="square">
                <a:spAutoFit/>
              </a:bodyPr>
              <a:lstStyle/>
              <a:p>
                <a:pPr marL="128553" indent="-128553" algn="ctr" defTabSz="685617" fontAlgn="base">
                  <a:defRPr/>
                </a:pPr>
                <a:r>
                  <a:rPr lang="en-US" altLang="zh-CN" sz="1600" kern="0" dirty="0">
                    <a:latin typeface="微软雅黑" panose="020B0503020204020204" pitchFamily="34" charset="-122"/>
                    <a:ea typeface="微软雅黑" panose="020B0503020204020204" pitchFamily="34" charset="-122"/>
                    <a:cs typeface="Arial" panose="020B0604020202020204" pitchFamily="34" charset="0"/>
                  </a:rPr>
                  <a:t>Big data service</a:t>
                </a:r>
              </a:p>
            </p:txBody>
          </p:sp>
          <p:pic>
            <p:nvPicPr>
              <p:cNvPr id="254" name="图片 2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7857" y="1228611"/>
                <a:ext cx="449612" cy="396000"/>
              </a:xfrm>
              <a:prstGeom prst="rect">
                <a:avLst/>
              </a:prstGeom>
            </p:spPr>
          </p:pic>
          <p:pic>
            <p:nvPicPr>
              <p:cNvPr id="255" name="图片 254"/>
              <p:cNvPicPr>
                <a:picLocks noChangeAspect="1"/>
              </p:cNvPicPr>
              <p:nvPr/>
            </p:nvPicPr>
            <p:blipFill rotWithShape="1">
              <a:blip r:embed="rId4" cstate="print">
                <a:biLevel thresh="25000"/>
                <a:extLst>
                  <a:ext uri="{28A0092B-C50C-407E-A947-70E740481C1C}">
                    <a14:useLocalDpi xmlns:a14="http://schemas.microsoft.com/office/drawing/2010/main" val="0"/>
                  </a:ext>
                </a:extLst>
              </a:blip>
              <a:srcRect r="31877"/>
              <a:stretch/>
            </p:blipFill>
            <p:spPr>
              <a:xfrm>
                <a:off x="2239217" y="1185684"/>
                <a:ext cx="600174" cy="353857"/>
              </a:xfrm>
              <a:prstGeom prst="rect">
                <a:avLst/>
              </a:prstGeom>
            </p:spPr>
          </p:pic>
          <p:sp>
            <p:nvSpPr>
              <p:cNvPr id="256" name="矩形 255"/>
              <p:cNvSpPr/>
              <p:nvPr/>
            </p:nvSpPr>
            <p:spPr>
              <a:xfrm>
                <a:off x="3326374" y="900754"/>
                <a:ext cx="1193682" cy="428925"/>
              </a:xfrm>
              <a:prstGeom prst="rect">
                <a:avLst/>
              </a:prstGeom>
              <a:scene3d>
                <a:camera prst="orthographicFront">
                  <a:rot lat="0" lon="0" rev="0"/>
                </a:camera>
                <a:lightRig rig="threePt" dir="t"/>
              </a:scene3d>
            </p:spPr>
            <p:txBody>
              <a:bodyPr wrap="square">
                <a:spAutoFit/>
              </a:bodyPr>
              <a:lstStyle/>
              <a:p>
                <a:pPr marL="128553" indent="-128553" algn="ctr" defTabSz="685617" fontAlgn="base">
                  <a:defRPr/>
                </a:pPr>
                <a:r>
                  <a:rPr lang="en-US" altLang="zh-CN" sz="1600" kern="0" dirty="0">
                    <a:latin typeface="微软雅黑" panose="020B0503020204020204" pitchFamily="34" charset="-122"/>
                    <a:ea typeface="微软雅黑" panose="020B0503020204020204" pitchFamily="34" charset="-122"/>
                    <a:cs typeface="Arial" panose="020B0604020202020204" pitchFamily="34" charset="0"/>
                  </a:rPr>
                  <a:t>Database service</a:t>
                </a:r>
                <a:endParaRPr lang="zh-CN" altLang="en-US" sz="1600" kern="0" dirty="0">
                  <a:latin typeface="微软雅黑" panose="020B0503020204020204" pitchFamily="34" charset="-122"/>
                  <a:ea typeface="微软雅黑" panose="020B0503020204020204" pitchFamily="34" charset="-122"/>
                  <a:cs typeface="Arial" panose="020B0604020202020204" pitchFamily="34" charset="0"/>
                </a:endParaRPr>
              </a:p>
            </p:txBody>
          </p:sp>
          <p:pic>
            <p:nvPicPr>
              <p:cNvPr id="257" name="图片 256"/>
              <p:cNvPicPr>
                <a:picLocks noChangeAspect="1"/>
              </p:cNvPicPr>
              <p:nvPr/>
            </p:nvPicPr>
            <p:blipFill>
              <a:blip r:embed="rId5" cstate="print">
                <a:duotone>
                  <a:prstClr val="black"/>
                  <a:srgbClr val="C0504D">
                    <a:tint val="45000"/>
                    <a:satMod val="400000"/>
                  </a:srgbClr>
                </a:duotone>
                <a:extLst>
                  <a:ext uri="{28A0092B-C50C-407E-A947-70E740481C1C}">
                    <a14:useLocalDpi xmlns:a14="http://schemas.microsoft.com/office/drawing/2010/main" val="0"/>
                  </a:ext>
                </a:extLst>
              </a:blip>
              <a:stretch>
                <a:fillRect/>
              </a:stretch>
            </p:blipFill>
            <p:spPr>
              <a:xfrm>
                <a:off x="3591603" y="1290581"/>
                <a:ext cx="928454" cy="288000"/>
              </a:xfrm>
              <a:prstGeom prst="rect">
                <a:avLst/>
              </a:prstGeom>
            </p:spPr>
          </p:pic>
          <p:pic>
            <p:nvPicPr>
              <p:cNvPr id="258" name="Picture 9"/>
              <p:cNvPicPr>
                <a:picLocks noChangeAspect="1" noChangeArrowheads="1"/>
              </p:cNvPicPr>
              <p:nvPr/>
            </p:nvPicPr>
            <p:blipFill>
              <a:blip r:embed="rId6" cstate="print">
                <a:clrChange>
                  <a:clrFrom>
                    <a:srgbClr val="000000"/>
                  </a:clrFrom>
                  <a:clrTo>
                    <a:srgbClr val="000000">
                      <a:alpha val="0"/>
                    </a:srgbClr>
                  </a:clrTo>
                </a:clrChange>
              </a:blip>
              <a:srcRect/>
              <a:stretch>
                <a:fillRect/>
              </a:stretch>
            </p:blipFill>
            <p:spPr bwMode="auto">
              <a:xfrm>
                <a:off x="3294743" y="1211917"/>
                <a:ext cx="480433" cy="324000"/>
              </a:xfrm>
              <a:prstGeom prst="rect">
                <a:avLst/>
              </a:prstGeom>
              <a:noFill/>
              <a:ln w="9525">
                <a:noFill/>
                <a:miter lim="800000"/>
                <a:headEnd/>
                <a:tailEnd/>
              </a:ln>
            </p:spPr>
          </p:pic>
          <p:sp>
            <p:nvSpPr>
              <p:cNvPr id="259" name="矩形 258"/>
              <p:cNvSpPr/>
              <p:nvPr/>
            </p:nvSpPr>
            <p:spPr>
              <a:xfrm>
                <a:off x="4861070" y="900754"/>
                <a:ext cx="1286002" cy="248325"/>
              </a:xfrm>
              <a:prstGeom prst="rect">
                <a:avLst/>
              </a:prstGeom>
              <a:scene3d>
                <a:camera prst="orthographicFront">
                  <a:rot lat="0" lon="0" rev="0"/>
                </a:camera>
                <a:lightRig rig="threePt" dir="t"/>
              </a:scene3d>
            </p:spPr>
            <p:txBody>
              <a:bodyPr wrap="square">
                <a:spAutoFit/>
              </a:bodyPr>
              <a:lstStyle/>
              <a:p>
                <a:pPr marL="128553" indent="-128553" algn="ctr" defTabSz="685617" fontAlgn="base">
                  <a:defRPr/>
                </a:pPr>
                <a:r>
                  <a:rPr lang="en-US" altLang="zh-CN" sz="1600" kern="0" dirty="0">
                    <a:latin typeface="微软雅黑" panose="020B0503020204020204" pitchFamily="34" charset="-122"/>
                    <a:ea typeface="微软雅黑" panose="020B0503020204020204" pitchFamily="34" charset="-122"/>
                    <a:cs typeface="Arial" panose="020B0604020202020204" pitchFamily="34" charset="0"/>
                  </a:rPr>
                  <a:t>Storage service</a:t>
                </a:r>
                <a:endParaRPr lang="zh-CN" altLang="en-US" sz="1600" kern="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260" name="矩形 259"/>
              <p:cNvSpPr/>
              <p:nvPr/>
            </p:nvSpPr>
            <p:spPr>
              <a:xfrm>
                <a:off x="6358928" y="900754"/>
                <a:ext cx="1481564" cy="248325"/>
              </a:xfrm>
              <a:prstGeom prst="rect">
                <a:avLst/>
              </a:prstGeom>
              <a:scene3d>
                <a:camera prst="orthographicFront">
                  <a:rot lat="0" lon="0" rev="0"/>
                </a:camera>
                <a:lightRig rig="threePt" dir="t"/>
              </a:scene3d>
            </p:spPr>
            <p:txBody>
              <a:bodyPr wrap="square">
                <a:spAutoFit/>
              </a:bodyPr>
              <a:lstStyle/>
              <a:p>
                <a:pPr marL="128553" indent="-128553" algn="ctr" defTabSz="685617" fontAlgn="base">
                  <a:defRPr/>
                </a:pPr>
                <a:r>
                  <a:rPr lang="en-US" altLang="zh-CN" sz="1600" kern="0" dirty="0">
                    <a:latin typeface="微软雅黑" panose="020B0503020204020204" pitchFamily="34" charset="-122"/>
                    <a:ea typeface="微软雅黑" panose="020B0503020204020204" pitchFamily="34" charset="-122"/>
                    <a:cs typeface="Arial" panose="020B0604020202020204" pitchFamily="34" charset="0"/>
                  </a:rPr>
                  <a:t>Hybrid cloud service</a:t>
                </a:r>
                <a:endParaRPr lang="zh-CN" altLang="en-US" sz="1600" kern="0" dirty="0">
                  <a:latin typeface="微软雅黑" panose="020B0503020204020204" pitchFamily="34" charset="-122"/>
                  <a:ea typeface="微软雅黑" panose="020B0503020204020204" pitchFamily="34" charset="-122"/>
                  <a:cs typeface="Arial" panose="020B0604020202020204" pitchFamily="34" charset="0"/>
                </a:endParaRPr>
              </a:p>
            </p:txBody>
          </p:sp>
          <p:pic>
            <p:nvPicPr>
              <p:cNvPr id="261" name="Picture 11" descr="Huawei">
                <a:hlinkClick r:id="rId7"/>
              </p:cNvPr>
              <p:cNvPicPr>
                <a:picLocks noChangeAspect="1" noChangeArrowheads="1"/>
              </p:cNvPicPr>
              <p:nvPr/>
            </p:nvPicPr>
            <p:blipFill>
              <a:blip r:embed="rId8" cstate="print"/>
              <a:srcRect r="66080" b="-7"/>
              <a:stretch>
                <a:fillRect/>
              </a:stretch>
            </p:blipFill>
            <p:spPr bwMode="auto">
              <a:xfrm>
                <a:off x="6443253" y="1361767"/>
                <a:ext cx="305889" cy="216016"/>
              </a:xfrm>
              <a:prstGeom prst="rect">
                <a:avLst/>
              </a:prstGeom>
              <a:noFill/>
            </p:spPr>
          </p:pic>
          <p:pic>
            <p:nvPicPr>
              <p:cNvPr id="262" name="Picture 16" descr="http://img0.imgtn.bdimg.com/it/u=1906072908,1226175438&amp;fm=21&amp;gp=0.jpg"/>
              <p:cNvPicPr>
                <a:picLocks noChangeArrowheads="1"/>
              </p:cNvPicPr>
              <p:nvPr/>
            </p:nvPicPr>
            <p:blipFill>
              <a:blip r:embed="rId9" cstate="print">
                <a:clrChange>
                  <a:clrFrom>
                    <a:srgbClr val="000000"/>
                  </a:clrFrom>
                  <a:clrTo>
                    <a:srgbClr val="000000">
                      <a:alpha val="0"/>
                    </a:srgbClr>
                  </a:clrTo>
                </a:clrChange>
              </a:blip>
              <a:stretch>
                <a:fillRect/>
              </a:stretch>
            </p:blipFill>
            <p:spPr bwMode="auto">
              <a:xfrm>
                <a:off x="6848549" y="1243887"/>
                <a:ext cx="718363" cy="252000"/>
              </a:xfrm>
              <a:prstGeom prst="rect">
                <a:avLst/>
              </a:prstGeom>
              <a:noFill/>
              <a:ln>
                <a:noFill/>
              </a:ln>
            </p:spPr>
          </p:pic>
          <p:sp>
            <p:nvSpPr>
              <p:cNvPr id="263" name="TextBox 84"/>
              <p:cNvSpPr txBox="1"/>
              <p:nvPr/>
            </p:nvSpPr>
            <p:spPr>
              <a:xfrm>
                <a:off x="4481286" y="1404225"/>
                <a:ext cx="1152000" cy="155319"/>
              </a:xfrm>
              <a:prstGeom prst="rect">
                <a:avLst/>
              </a:prstGeom>
              <a:noFill/>
            </p:spPr>
            <p:txBody>
              <a:bodyPr wrap="square" lIns="72547" tIns="36273" rIns="72547" bIns="36273" rtlCol="0">
                <a:spAutoFit/>
              </a:bodyPr>
              <a:lstStyle/>
              <a:p>
                <a:pPr marL="272045" indent="-272045" algn="ctr" defTabSz="647470" fontAlgn="base">
                  <a:defRPr/>
                </a:pPr>
                <a:r>
                  <a:rPr lang="en-US" altLang="zh-CN" sz="900" kern="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Block service</a:t>
                </a:r>
                <a:endParaRPr lang="zh-CN" altLang="en-US" sz="900" kern="0"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64" name="TextBox 84"/>
              <p:cNvSpPr txBox="1"/>
              <p:nvPr/>
            </p:nvSpPr>
            <p:spPr>
              <a:xfrm>
                <a:off x="5069120" y="1397978"/>
                <a:ext cx="1152000" cy="155319"/>
              </a:xfrm>
              <a:prstGeom prst="rect">
                <a:avLst/>
              </a:prstGeom>
              <a:noFill/>
            </p:spPr>
            <p:txBody>
              <a:bodyPr wrap="square" lIns="72547" tIns="36273" rIns="72547" bIns="36273" rtlCol="0">
                <a:spAutoFit/>
              </a:bodyPr>
              <a:lstStyle/>
              <a:p>
                <a:pPr marL="272045" indent="-272045" algn="ctr" defTabSz="647470" fontAlgn="base">
                  <a:defRPr/>
                </a:pPr>
                <a:r>
                  <a:rPr lang="en-US" altLang="zh-CN" sz="900" kern="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File service</a:t>
                </a:r>
                <a:endParaRPr lang="zh-CN" altLang="en-US" sz="900" kern="0"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65" name="TextBox 84"/>
              <p:cNvSpPr txBox="1"/>
              <p:nvPr/>
            </p:nvSpPr>
            <p:spPr>
              <a:xfrm>
                <a:off x="4835527" y="1176304"/>
                <a:ext cx="1152000" cy="155319"/>
              </a:xfrm>
              <a:prstGeom prst="rect">
                <a:avLst/>
              </a:prstGeom>
              <a:noFill/>
            </p:spPr>
            <p:txBody>
              <a:bodyPr wrap="square" lIns="72547" tIns="36273" rIns="72547" bIns="36273" rtlCol="0">
                <a:spAutoFit/>
              </a:bodyPr>
              <a:lstStyle/>
              <a:p>
                <a:pPr marL="272045" indent="-272045" algn="ctr" defTabSz="647470" fontAlgn="base">
                  <a:defRPr/>
                </a:pPr>
                <a:r>
                  <a:rPr lang="en-US" altLang="zh-CN" sz="900" kern="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Object service</a:t>
                </a:r>
                <a:endParaRPr lang="zh-CN" altLang="en-US" sz="900" kern="0"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266" name="Picture 2"/>
              <p:cNvPicPr>
                <a:picLocks noChangeArrowheads="1"/>
              </p:cNvPicPr>
              <p:nvPr/>
            </p:nvPicPr>
            <p:blipFill>
              <a:blip r:embed="rId10" cstate="print"/>
              <a:srcRect t="-140000" b="-140000"/>
              <a:stretch>
                <a:fillRect/>
              </a:stretch>
            </p:blipFill>
            <p:spPr bwMode="auto">
              <a:xfrm>
                <a:off x="1521511" y="1666174"/>
                <a:ext cx="6048000" cy="55379"/>
              </a:xfrm>
              <a:prstGeom prst="rect">
                <a:avLst/>
              </a:prstGeom>
              <a:noFill/>
              <a:ln w="9525">
                <a:noFill/>
                <a:miter lim="800000"/>
                <a:headEnd/>
                <a:tailEnd/>
              </a:ln>
            </p:spPr>
          </p:pic>
        </p:grpSp>
        <p:grpSp>
          <p:nvGrpSpPr>
            <p:cNvPr id="267" name="组合 266"/>
            <p:cNvGrpSpPr/>
            <p:nvPr/>
          </p:nvGrpSpPr>
          <p:grpSpPr>
            <a:xfrm>
              <a:off x="2498954" y="3317936"/>
              <a:ext cx="7160959" cy="1272207"/>
              <a:chOff x="2164964" y="2147503"/>
              <a:chExt cx="4868181" cy="933150"/>
            </a:xfrm>
          </p:grpSpPr>
          <p:sp>
            <p:nvSpPr>
              <p:cNvPr id="268" name="圆柱形 267"/>
              <p:cNvSpPr/>
              <p:nvPr/>
            </p:nvSpPr>
            <p:spPr>
              <a:xfrm>
                <a:off x="2188936" y="2469922"/>
                <a:ext cx="4806950" cy="610731"/>
              </a:xfrm>
              <a:prstGeom prst="can">
                <a:avLst>
                  <a:gd name="adj" fmla="val 40216"/>
                </a:avLst>
              </a:prstGeom>
              <a:gradFill flip="none" rotWithShape="1">
                <a:gsLst>
                  <a:gs pos="100000">
                    <a:srgbClr val="041226">
                      <a:alpha val="0"/>
                    </a:srgbClr>
                  </a:gs>
                  <a:gs pos="0">
                    <a:srgbClr val="1F497D">
                      <a:lumMod val="75000"/>
                    </a:srgbClr>
                  </a:gs>
                </a:gsLst>
                <a:lin ang="16200000" scaled="0"/>
                <a:tileRect/>
              </a:gradFill>
              <a:ln w="3175" cap="flat" cmpd="sng" algn="ctr">
                <a:gradFill flip="none" rotWithShape="1">
                  <a:gsLst>
                    <a:gs pos="24000">
                      <a:srgbClr val="00B0F0">
                        <a:alpha val="45000"/>
                      </a:srgbClr>
                    </a:gs>
                    <a:gs pos="50000">
                      <a:sysClr val="windowText" lastClr="000000">
                        <a:alpha val="0"/>
                      </a:sysClr>
                    </a:gs>
                    <a:gs pos="100000">
                      <a:sysClr val="windowText" lastClr="000000">
                        <a:lumMod val="50000"/>
                        <a:lumOff val="50000"/>
                        <a:alpha val="25000"/>
                      </a:sysClr>
                    </a:gs>
                  </a:gsLst>
                  <a:path path="circle">
                    <a:fillToRect l="100000" t="100000"/>
                  </a:path>
                  <a:tileRect r="-100000" b="-100000"/>
                </a:gradFill>
                <a:prstDash val="solid"/>
                <a:headEnd type="none" w="med" len="med"/>
                <a:tailEnd type="none" w="med" len="med"/>
              </a:ln>
              <a:effectLst/>
            </p:spPr>
            <p:txBody>
              <a:bodyPr vert="horz" wrap="none" lIns="64762" tIns="32381" rIns="64762" bIns="32381" numCol="1" rtlCol="0" anchor="ctr" anchorCtr="1" compatLnSpc="1">
                <a:prstTxWarp prst="textNoShape">
                  <a:avLst/>
                </a:prstTxWarp>
              </a:bodyPr>
              <a:lstStyle/>
              <a:p>
                <a:pPr algn="ctr" defTabSz="863664" fontAlgn="auto">
                  <a:lnSpc>
                    <a:spcPct val="90000"/>
                  </a:lnSpc>
                  <a:spcBef>
                    <a:spcPct val="20000"/>
                  </a:spcBef>
                  <a:spcAft>
                    <a:spcPts val="0"/>
                  </a:spcAft>
                  <a:defRPr/>
                </a:pPr>
                <a:endParaRPr lang="zh-CN" altLang="en-US" kern="0" dirty="0">
                  <a:gradFill>
                    <a:gsLst>
                      <a:gs pos="0">
                        <a:prstClr val="white"/>
                      </a:gs>
                      <a:gs pos="100000">
                        <a:srgbClr val="4FEE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sym typeface="Arial" pitchFamily="34" charset="0"/>
                </a:endParaRPr>
              </a:p>
            </p:txBody>
          </p:sp>
          <p:sp>
            <p:nvSpPr>
              <p:cNvPr id="269" name="矩形 268"/>
              <p:cNvSpPr/>
              <p:nvPr/>
            </p:nvSpPr>
            <p:spPr>
              <a:xfrm>
                <a:off x="2164964" y="2640299"/>
                <a:ext cx="934261" cy="383776"/>
              </a:xfrm>
              <a:prstGeom prst="rect">
                <a:avLst/>
              </a:prstGeom>
              <a:scene3d>
                <a:camera prst="orthographicFront">
                  <a:rot lat="0" lon="0" rev="0"/>
                </a:camera>
                <a:lightRig rig="threePt" dir="t"/>
              </a:scene3d>
            </p:spPr>
            <p:txBody>
              <a:bodyPr wrap="square">
                <a:spAutoFit/>
              </a:bodyPr>
              <a:lstStyle/>
              <a:p>
                <a:pPr marL="128553" indent="-128553" algn="ctr" defTabSz="685617" fontAlgn="base">
                  <a:defRPr/>
                </a:pPr>
                <a:r>
                  <a:rPr lang="en-US" altLang="zh-CN" sz="1400" kern="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rPr>
                  <a:t>Active-active/DR</a:t>
                </a:r>
              </a:p>
            </p:txBody>
          </p:sp>
          <p:sp>
            <p:nvSpPr>
              <p:cNvPr id="270" name="矩形 269"/>
              <p:cNvSpPr/>
              <p:nvPr/>
            </p:nvSpPr>
            <p:spPr>
              <a:xfrm>
                <a:off x="2998762" y="2640300"/>
                <a:ext cx="1133139" cy="383776"/>
              </a:xfrm>
              <a:prstGeom prst="rect">
                <a:avLst/>
              </a:prstGeom>
              <a:scene3d>
                <a:camera prst="orthographicFront">
                  <a:rot lat="0" lon="0" rev="0"/>
                </a:camera>
                <a:lightRig rig="threePt" dir="t"/>
              </a:scene3d>
            </p:spPr>
            <p:txBody>
              <a:bodyPr wrap="square">
                <a:spAutoFit/>
              </a:bodyPr>
              <a:lstStyle/>
              <a:p>
                <a:pPr marL="128553" indent="-128553" algn="ctr" defTabSz="685617" fontAlgn="base">
                  <a:defRPr/>
                </a:pPr>
                <a:r>
                  <a:rPr lang="en-US" altLang="zh-CN" sz="1400" kern="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rPr>
                  <a:t>Application acceleration</a:t>
                </a:r>
              </a:p>
            </p:txBody>
          </p:sp>
          <p:sp>
            <p:nvSpPr>
              <p:cNvPr id="271" name="矩形 270"/>
              <p:cNvSpPr/>
              <p:nvPr/>
            </p:nvSpPr>
            <p:spPr>
              <a:xfrm>
                <a:off x="4031438" y="2668891"/>
                <a:ext cx="1481930" cy="383776"/>
              </a:xfrm>
              <a:prstGeom prst="rect">
                <a:avLst/>
              </a:prstGeom>
              <a:scene3d>
                <a:camera prst="orthographicFront">
                  <a:rot lat="0" lon="0" rev="0"/>
                </a:camera>
                <a:lightRig rig="threePt" dir="t"/>
              </a:scene3d>
            </p:spPr>
            <p:txBody>
              <a:bodyPr wrap="square">
                <a:spAutoFit/>
              </a:bodyPr>
              <a:lstStyle/>
              <a:p>
                <a:pPr algn="ctr" defTabSz="685617" fontAlgn="base">
                  <a:defRPr/>
                </a:pPr>
                <a:r>
                  <a:rPr lang="en-US" altLang="zh-CN" sz="1400" kern="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rPr>
                  <a:t>Heterogeneous resource management</a:t>
                </a:r>
              </a:p>
            </p:txBody>
          </p:sp>
          <p:sp>
            <p:nvSpPr>
              <p:cNvPr id="272" name="矩形 271"/>
              <p:cNvSpPr/>
              <p:nvPr/>
            </p:nvSpPr>
            <p:spPr>
              <a:xfrm>
                <a:off x="5412905" y="2655751"/>
                <a:ext cx="817221" cy="383776"/>
              </a:xfrm>
              <a:prstGeom prst="rect">
                <a:avLst/>
              </a:prstGeom>
              <a:scene3d>
                <a:camera prst="orthographicFront">
                  <a:rot lat="0" lon="0" rev="0"/>
                </a:camera>
                <a:lightRig rig="threePt" dir="t"/>
              </a:scene3d>
            </p:spPr>
            <p:txBody>
              <a:bodyPr wrap="square">
                <a:spAutoFit/>
              </a:bodyPr>
              <a:lstStyle/>
              <a:p>
                <a:pPr marL="128553" indent="-128553" algn="ctr" defTabSz="685617" fontAlgn="base">
                  <a:defRPr/>
                </a:pPr>
                <a:r>
                  <a:rPr lang="en-US" altLang="zh-CN" sz="1400" kern="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rPr>
                  <a:t>Data migration</a:t>
                </a:r>
              </a:p>
            </p:txBody>
          </p:sp>
          <p:sp>
            <p:nvSpPr>
              <p:cNvPr id="273" name="矩形 272"/>
              <p:cNvSpPr/>
              <p:nvPr/>
            </p:nvSpPr>
            <p:spPr>
              <a:xfrm>
                <a:off x="6129662" y="2588094"/>
                <a:ext cx="903483" cy="383776"/>
              </a:xfrm>
              <a:prstGeom prst="rect">
                <a:avLst/>
              </a:prstGeom>
              <a:scene3d>
                <a:camera prst="orthographicFront">
                  <a:rot lat="0" lon="0" rev="0"/>
                </a:camera>
                <a:lightRig rig="threePt" dir="t"/>
              </a:scene3d>
            </p:spPr>
            <p:txBody>
              <a:bodyPr wrap="square">
                <a:spAutoFit/>
              </a:bodyPr>
              <a:lstStyle/>
              <a:p>
                <a:pPr marL="128553" indent="-128553" algn="ctr" defTabSz="685617" fontAlgn="base">
                  <a:defRPr/>
                </a:pPr>
                <a:r>
                  <a:rPr lang="en-US" altLang="zh-CN" sz="1400" kern="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rPr>
                  <a:t>Data protection</a:t>
                </a:r>
              </a:p>
            </p:txBody>
          </p:sp>
          <p:grpSp>
            <p:nvGrpSpPr>
              <p:cNvPr id="274" name="组合 57"/>
              <p:cNvGrpSpPr/>
              <p:nvPr/>
            </p:nvGrpSpPr>
            <p:grpSpPr>
              <a:xfrm>
                <a:off x="3030854" y="2503026"/>
                <a:ext cx="3465195" cy="180000"/>
                <a:chOff x="1163617" y="3614570"/>
                <a:chExt cx="9843247" cy="1570616"/>
              </a:xfrm>
            </p:grpSpPr>
            <p:sp>
              <p:nvSpPr>
                <p:cNvPr id="276" name="椭圆 275"/>
                <p:cNvSpPr/>
                <p:nvPr/>
              </p:nvSpPr>
              <p:spPr>
                <a:xfrm>
                  <a:off x="1163617" y="3614570"/>
                  <a:ext cx="9843247" cy="1570616"/>
                </a:xfrm>
                <a:prstGeom prst="ellipse">
                  <a:avLst/>
                </a:prstGeom>
                <a:noFill/>
                <a:ln w="19050" cap="flat" cmpd="sng" algn="ctr">
                  <a:gradFill>
                    <a:gsLst>
                      <a:gs pos="58000">
                        <a:srgbClr val="072561">
                          <a:alpha val="0"/>
                        </a:srgbClr>
                      </a:gs>
                      <a:gs pos="92000">
                        <a:srgbClr val="31C4DC">
                          <a:alpha val="41000"/>
                        </a:srgbClr>
                      </a:gs>
                    </a:gsLst>
                    <a:lin ang="7200000" scaled="0"/>
                  </a:gradFill>
                  <a:prstDash val="solid"/>
                </a:ln>
                <a:effectLst/>
              </p:spPr>
              <p:txBody>
                <a:bodyPr rtlCol="0" anchor="ctr"/>
                <a:lstStyle/>
                <a:p>
                  <a:pPr algn="ctr" defTabSz="685617" fontAlgn="base">
                    <a:defRPr/>
                  </a:pPr>
                  <a:endParaRPr lang="zh-CN" altLang="en-US" sz="1800" kern="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77" name="组合 80"/>
                <p:cNvGrpSpPr/>
                <p:nvPr/>
              </p:nvGrpSpPr>
              <p:grpSpPr>
                <a:xfrm>
                  <a:off x="1814455" y="3802826"/>
                  <a:ext cx="8466268" cy="1086524"/>
                  <a:chOff x="1785771" y="2528046"/>
                  <a:chExt cx="8466268" cy="1086524"/>
                </a:xfrm>
              </p:grpSpPr>
              <p:sp>
                <p:nvSpPr>
                  <p:cNvPr id="282" name="椭圆 281"/>
                  <p:cNvSpPr/>
                  <p:nvPr/>
                </p:nvSpPr>
                <p:spPr>
                  <a:xfrm>
                    <a:off x="1861073" y="2549563"/>
                    <a:ext cx="8390966" cy="1065007"/>
                  </a:xfrm>
                  <a:prstGeom prst="ellipse">
                    <a:avLst/>
                  </a:prstGeom>
                  <a:gradFill flip="none" rotWithShape="1">
                    <a:gsLst>
                      <a:gs pos="0">
                        <a:srgbClr val="2FC2E3"/>
                      </a:gs>
                      <a:gs pos="48000">
                        <a:srgbClr val="0B366F">
                          <a:alpha val="0"/>
                        </a:srgbClr>
                      </a:gs>
                    </a:gsLst>
                    <a:path path="rect">
                      <a:fillToRect t="100000" r="100000"/>
                    </a:path>
                    <a:tileRect l="-100000" b="-100000"/>
                  </a:gradFill>
                  <a:ln w="9525">
                    <a:noFill/>
                    <a:round/>
                    <a:headEnd/>
                    <a:tailEnd/>
                  </a:ln>
                </p:spPr>
                <p:txBody>
                  <a:bodyPr vert="horz" wrap="square" lIns="68562" tIns="34281" rIns="68562" bIns="34281" numCol="1" anchor="t" anchorCtr="0" compatLnSpc="1">
                    <a:prstTxWarp prst="textNoShape">
                      <a:avLst/>
                    </a:prstTxWarp>
                  </a:bodyPr>
                  <a:lstStyle/>
                  <a:p>
                    <a:pPr algn="ctr" defTabSz="685617" fontAlgn="base">
                      <a:defRPr/>
                    </a:pPr>
                    <a:endParaRPr lang="zh-CN" altLang="en-US" sz="1800" kern="0">
                      <a:solidFill>
                        <a:prstClr val="black"/>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83" name="椭圆 282"/>
                  <p:cNvSpPr/>
                  <p:nvPr/>
                </p:nvSpPr>
                <p:spPr>
                  <a:xfrm>
                    <a:off x="1861073" y="2549563"/>
                    <a:ext cx="8390966" cy="1065007"/>
                  </a:xfrm>
                  <a:prstGeom prst="ellipse">
                    <a:avLst/>
                  </a:prstGeom>
                  <a:gradFill flip="none" rotWithShape="1">
                    <a:gsLst>
                      <a:gs pos="0">
                        <a:srgbClr val="2FC2E3"/>
                      </a:gs>
                      <a:gs pos="48000">
                        <a:srgbClr val="0B366F">
                          <a:alpha val="0"/>
                        </a:srgbClr>
                      </a:gs>
                    </a:gsLst>
                    <a:path path="rect">
                      <a:fillToRect l="100000" b="100000"/>
                    </a:path>
                    <a:tileRect t="-100000" r="-100000"/>
                  </a:gradFill>
                  <a:ln w="9525">
                    <a:noFill/>
                    <a:round/>
                    <a:headEnd/>
                    <a:tailEnd/>
                  </a:ln>
                </p:spPr>
                <p:txBody>
                  <a:bodyPr vert="horz" wrap="square" lIns="68562" tIns="34281" rIns="68562" bIns="34281" numCol="1" anchor="t" anchorCtr="0" compatLnSpc="1">
                    <a:prstTxWarp prst="textNoShape">
                      <a:avLst/>
                    </a:prstTxWarp>
                  </a:bodyPr>
                  <a:lstStyle/>
                  <a:p>
                    <a:pPr algn="ctr" defTabSz="685617" fontAlgn="base">
                      <a:defRPr/>
                    </a:pPr>
                    <a:endParaRPr lang="zh-CN" altLang="en-US" sz="1800" kern="0">
                      <a:solidFill>
                        <a:prstClr val="black"/>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84" name="椭圆 283"/>
                  <p:cNvSpPr/>
                  <p:nvPr/>
                </p:nvSpPr>
                <p:spPr>
                  <a:xfrm>
                    <a:off x="1785771" y="2528046"/>
                    <a:ext cx="8390966" cy="1065007"/>
                  </a:xfrm>
                  <a:prstGeom prst="ellipse">
                    <a:avLst/>
                  </a:prstGeom>
                  <a:gradFill flip="none" rotWithShape="1">
                    <a:gsLst>
                      <a:gs pos="100000">
                        <a:srgbClr val="062F52"/>
                      </a:gs>
                      <a:gs pos="0">
                        <a:srgbClr val="062F52"/>
                      </a:gs>
                      <a:gs pos="64000">
                        <a:srgbClr val="0E437A">
                          <a:alpha val="0"/>
                        </a:srgbClr>
                      </a:gs>
                      <a:gs pos="100000">
                        <a:srgbClr val="0B366F">
                          <a:alpha val="0"/>
                        </a:srgbClr>
                      </a:gs>
                    </a:gsLst>
                    <a:path path="circle">
                      <a:fillToRect l="100000" t="100000"/>
                    </a:path>
                    <a:tileRect r="-100000" b="-100000"/>
                  </a:gradFill>
                  <a:ln w="9525">
                    <a:gradFill>
                      <a:gsLst>
                        <a:gs pos="0">
                          <a:srgbClr val="31C4DC">
                            <a:alpha val="28000"/>
                          </a:srgbClr>
                        </a:gs>
                        <a:gs pos="100000">
                          <a:srgbClr val="072561">
                            <a:alpha val="40000"/>
                          </a:srgbClr>
                        </a:gs>
                      </a:gsLst>
                      <a:lin ang="16200000" scaled="0"/>
                    </a:gradFill>
                    <a:round/>
                    <a:headEnd/>
                    <a:tailEnd/>
                  </a:ln>
                </p:spPr>
                <p:txBody>
                  <a:bodyPr vert="horz" wrap="square" lIns="68562" tIns="34281" rIns="68562" bIns="34281" numCol="1" anchor="t" anchorCtr="0" compatLnSpc="1">
                    <a:prstTxWarp prst="textNoShape">
                      <a:avLst/>
                    </a:prstTxWarp>
                  </a:bodyPr>
                  <a:lstStyle/>
                  <a:p>
                    <a:pPr algn="ctr" defTabSz="685617" fontAlgn="base">
                      <a:defRPr/>
                    </a:pPr>
                    <a:endParaRPr lang="zh-CN" altLang="en-US" sz="1800" kern="0">
                      <a:solidFill>
                        <a:prstClr val="black"/>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278" name="组合 81"/>
                <p:cNvGrpSpPr/>
                <p:nvPr/>
              </p:nvGrpSpPr>
              <p:grpSpPr>
                <a:xfrm>
                  <a:off x="3060100" y="3912320"/>
                  <a:ext cx="5899675" cy="757138"/>
                  <a:chOff x="1785771" y="2528046"/>
                  <a:chExt cx="8466268" cy="1086524"/>
                </a:xfrm>
              </p:grpSpPr>
              <p:sp>
                <p:nvSpPr>
                  <p:cNvPr id="279" name="椭圆 278"/>
                  <p:cNvSpPr/>
                  <p:nvPr/>
                </p:nvSpPr>
                <p:spPr>
                  <a:xfrm>
                    <a:off x="1861073" y="2549563"/>
                    <a:ext cx="8390966" cy="1065007"/>
                  </a:xfrm>
                  <a:prstGeom prst="ellipse">
                    <a:avLst/>
                  </a:prstGeom>
                  <a:gradFill flip="none" rotWithShape="1">
                    <a:gsLst>
                      <a:gs pos="0">
                        <a:srgbClr val="2FC2E3"/>
                      </a:gs>
                      <a:gs pos="48000">
                        <a:srgbClr val="0B366F">
                          <a:alpha val="0"/>
                        </a:srgbClr>
                      </a:gs>
                    </a:gsLst>
                    <a:path path="rect">
                      <a:fillToRect t="100000" r="100000"/>
                    </a:path>
                    <a:tileRect l="-100000" b="-100000"/>
                  </a:gradFill>
                  <a:ln w="9525">
                    <a:noFill/>
                    <a:round/>
                    <a:headEnd/>
                    <a:tailEnd/>
                  </a:ln>
                </p:spPr>
                <p:txBody>
                  <a:bodyPr vert="horz" wrap="square" lIns="68562" tIns="34281" rIns="68562" bIns="34281" numCol="1" anchor="t" anchorCtr="0" compatLnSpc="1">
                    <a:prstTxWarp prst="textNoShape">
                      <a:avLst/>
                    </a:prstTxWarp>
                  </a:bodyPr>
                  <a:lstStyle/>
                  <a:p>
                    <a:pPr algn="ctr" defTabSz="685617" fontAlgn="base">
                      <a:defRPr/>
                    </a:pPr>
                    <a:endParaRPr lang="zh-CN" altLang="en-US" sz="1800" kern="0">
                      <a:solidFill>
                        <a:prstClr val="black"/>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80" name="椭圆 279"/>
                  <p:cNvSpPr/>
                  <p:nvPr/>
                </p:nvSpPr>
                <p:spPr>
                  <a:xfrm>
                    <a:off x="1861073" y="2549563"/>
                    <a:ext cx="8390966" cy="1065007"/>
                  </a:xfrm>
                  <a:prstGeom prst="ellipse">
                    <a:avLst/>
                  </a:prstGeom>
                  <a:gradFill flip="none" rotWithShape="1">
                    <a:gsLst>
                      <a:gs pos="0">
                        <a:srgbClr val="2FC2E3"/>
                      </a:gs>
                      <a:gs pos="48000">
                        <a:srgbClr val="0B366F">
                          <a:alpha val="0"/>
                        </a:srgbClr>
                      </a:gs>
                    </a:gsLst>
                    <a:path path="rect">
                      <a:fillToRect l="100000" b="100000"/>
                    </a:path>
                    <a:tileRect t="-100000" r="-100000"/>
                  </a:gradFill>
                  <a:ln w="9525">
                    <a:noFill/>
                    <a:round/>
                    <a:headEnd/>
                    <a:tailEnd/>
                  </a:ln>
                </p:spPr>
                <p:txBody>
                  <a:bodyPr vert="horz" wrap="square" lIns="68562" tIns="34281" rIns="68562" bIns="34281" numCol="1" anchor="t" anchorCtr="0" compatLnSpc="1">
                    <a:prstTxWarp prst="textNoShape">
                      <a:avLst/>
                    </a:prstTxWarp>
                  </a:bodyPr>
                  <a:lstStyle/>
                  <a:p>
                    <a:pPr algn="ctr" defTabSz="685617" fontAlgn="base">
                      <a:defRPr/>
                    </a:pPr>
                    <a:endParaRPr lang="zh-CN" altLang="en-US" sz="1800" kern="0">
                      <a:solidFill>
                        <a:prstClr val="black"/>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81" name="椭圆 280"/>
                  <p:cNvSpPr/>
                  <p:nvPr/>
                </p:nvSpPr>
                <p:spPr>
                  <a:xfrm>
                    <a:off x="1785771" y="2528046"/>
                    <a:ext cx="8390966" cy="1065007"/>
                  </a:xfrm>
                  <a:prstGeom prst="ellipse">
                    <a:avLst/>
                  </a:prstGeom>
                  <a:gradFill flip="none" rotWithShape="1">
                    <a:gsLst>
                      <a:gs pos="100000">
                        <a:srgbClr val="062F52"/>
                      </a:gs>
                      <a:gs pos="0">
                        <a:srgbClr val="2FC2E3">
                          <a:alpha val="0"/>
                        </a:srgbClr>
                      </a:gs>
                      <a:gs pos="64000">
                        <a:srgbClr val="0E437A">
                          <a:alpha val="0"/>
                        </a:srgbClr>
                      </a:gs>
                      <a:gs pos="100000">
                        <a:srgbClr val="0B366F">
                          <a:alpha val="0"/>
                        </a:srgbClr>
                      </a:gs>
                    </a:gsLst>
                    <a:path path="rect">
                      <a:fillToRect t="100000" r="100000"/>
                    </a:path>
                    <a:tileRect l="-100000" b="-100000"/>
                  </a:gradFill>
                  <a:ln w="9525">
                    <a:gradFill>
                      <a:gsLst>
                        <a:gs pos="0">
                          <a:srgbClr val="1F497D">
                            <a:lumMod val="60000"/>
                            <a:lumOff val="40000"/>
                            <a:alpha val="46000"/>
                          </a:srgbClr>
                        </a:gs>
                        <a:gs pos="100000">
                          <a:srgbClr val="072561">
                            <a:alpha val="40000"/>
                          </a:srgbClr>
                        </a:gs>
                      </a:gsLst>
                      <a:lin ang="16200000" scaled="0"/>
                    </a:gradFill>
                    <a:round/>
                    <a:headEnd/>
                    <a:tailEnd/>
                  </a:ln>
                </p:spPr>
                <p:txBody>
                  <a:bodyPr vert="horz" wrap="square" lIns="68562" tIns="34281" rIns="68562" bIns="34281" numCol="1" anchor="t" anchorCtr="0" compatLnSpc="1">
                    <a:prstTxWarp prst="textNoShape">
                      <a:avLst/>
                    </a:prstTxWarp>
                  </a:bodyPr>
                  <a:lstStyle/>
                  <a:p>
                    <a:pPr algn="ctr" defTabSz="685617" fontAlgn="base">
                      <a:defRPr/>
                    </a:pPr>
                    <a:endParaRPr lang="zh-CN" altLang="en-US" sz="1800" kern="0">
                      <a:solidFill>
                        <a:prstClr val="black"/>
                      </a:solidFill>
                      <a:latin typeface="微软雅黑" panose="020B0503020204020204" pitchFamily="34" charset="-122"/>
                      <a:ea typeface="微软雅黑" panose="020B0503020204020204" pitchFamily="34" charset="-122"/>
                      <a:cs typeface="Arial" panose="020B0604020202020204" pitchFamily="34" charset="0"/>
                    </a:endParaRPr>
                  </a:p>
                </p:txBody>
              </p:sp>
            </p:grpSp>
          </p:grpSp>
          <p:sp>
            <p:nvSpPr>
              <p:cNvPr id="275" name="矩形 274"/>
              <p:cNvSpPr/>
              <p:nvPr/>
            </p:nvSpPr>
            <p:spPr>
              <a:xfrm>
                <a:off x="2802561" y="2147503"/>
                <a:ext cx="1822567" cy="428926"/>
              </a:xfrm>
              <a:prstGeom prst="rect">
                <a:avLst/>
              </a:prstGeom>
              <a:scene3d>
                <a:camera prst="orthographicFront">
                  <a:rot lat="0" lon="0" rev="0"/>
                </a:camera>
                <a:lightRig rig="threePt" dir="t"/>
              </a:scene3d>
            </p:spPr>
            <p:txBody>
              <a:bodyPr wrap="square">
                <a:spAutoFit/>
              </a:bodyPr>
              <a:lstStyle/>
              <a:p>
                <a:pPr marL="128553" indent="-128553" algn="ctr" defTabSz="685617" fontAlgn="base">
                  <a:defRPr/>
                </a:pPr>
                <a:r>
                  <a:rPr lang="en-US" altLang="zh-CN" sz="1600" b="1" kern="0" dirty="0">
                    <a:latin typeface="微软雅黑" panose="020B0503020204020204" pitchFamily="34" charset="-122"/>
                    <a:ea typeface="微软雅黑" panose="020B0503020204020204" pitchFamily="34" charset="-122"/>
                    <a:cs typeface="Arial" panose="020B0604020202020204" pitchFamily="34" charset="0"/>
                  </a:rPr>
                  <a:t>Converged storage resource pool</a:t>
                </a:r>
                <a:endParaRPr lang="zh-CN" altLang="en-US" sz="1600" b="1" kern="0" dirty="0">
                  <a:latin typeface="微软雅黑" panose="020B0503020204020204" pitchFamily="34" charset="-122"/>
                  <a:ea typeface="微软雅黑" panose="020B0503020204020204" pitchFamily="34" charset="-122"/>
                  <a:cs typeface="Arial" panose="020B0604020202020204" pitchFamily="34" charset="0"/>
                </a:endParaRPr>
              </a:p>
            </p:txBody>
          </p:sp>
        </p:grpSp>
        <p:pic>
          <p:nvPicPr>
            <p:cNvPr id="285" name="Picture 2"/>
            <p:cNvPicPr>
              <a:picLocks noChangeArrowheads="1"/>
            </p:cNvPicPr>
            <p:nvPr/>
          </p:nvPicPr>
          <p:blipFill>
            <a:blip r:embed="rId10" cstate="print"/>
            <a:srcRect t="-140000" b="-140000"/>
            <a:stretch>
              <a:fillRect/>
            </a:stretch>
          </p:blipFill>
          <p:spPr bwMode="auto">
            <a:xfrm>
              <a:off x="1940914" y="4850286"/>
              <a:ext cx="8578710" cy="75500"/>
            </a:xfrm>
            <a:prstGeom prst="rect">
              <a:avLst/>
            </a:prstGeom>
            <a:noFill/>
            <a:ln w="9525">
              <a:noFill/>
              <a:miter lim="800000"/>
              <a:headEnd/>
              <a:tailEnd/>
            </a:ln>
          </p:spPr>
        </p:pic>
        <p:sp>
          <p:nvSpPr>
            <p:cNvPr id="286" name="梯形 285"/>
            <p:cNvSpPr/>
            <p:nvPr/>
          </p:nvSpPr>
          <p:spPr>
            <a:xfrm>
              <a:off x="1492565" y="5448532"/>
              <a:ext cx="9116963" cy="750943"/>
            </a:xfrm>
            <a:prstGeom prst="trapezoid">
              <a:avLst>
                <a:gd name="adj" fmla="val 73750"/>
              </a:avLst>
            </a:prstGeom>
            <a:gradFill flip="none" rotWithShape="1">
              <a:gsLst>
                <a:gs pos="100000">
                  <a:srgbClr val="041226">
                    <a:alpha val="0"/>
                  </a:srgbClr>
                </a:gs>
                <a:gs pos="0">
                  <a:srgbClr val="1F497D">
                    <a:lumMod val="75000"/>
                  </a:srgbClr>
                </a:gs>
              </a:gsLst>
              <a:lin ang="16200000" scaled="0"/>
              <a:tileRect/>
            </a:gradFill>
            <a:ln w="9525" cap="flat" cmpd="sng" algn="ctr">
              <a:noFill/>
              <a:prstDash val="solid"/>
              <a:headEnd type="none" w="med" len="med"/>
              <a:tailEnd type="none" w="med" len="med"/>
            </a:ln>
            <a:effectLst/>
          </p:spPr>
          <p:txBody>
            <a:bodyPr vert="horz" wrap="none" lIns="64762" tIns="32381" rIns="64762" bIns="32381" numCol="1" rtlCol="0" anchor="ctr" anchorCtr="1" compatLnSpc="1">
              <a:prstTxWarp prst="textNoShape">
                <a:avLst/>
              </a:prstTxWarp>
            </a:bodyPr>
            <a:lstStyle/>
            <a:p>
              <a:pPr algn="ctr" defTabSz="863664" fontAlgn="auto">
                <a:lnSpc>
                  <a:spcPct val="90000"/>
                </a:lnSpc>
                <a:spcBef>
                  <a:spcPct val="20000"/>
                </a:spcBef>
                <a:spcAft>
                  <a:spcPts val="0"/>
                </a:spcAft>
                <a:defRPr/>
              </a:pPr>
              <a:endParaRPr lang="zh-CN" altLang="en-US" kern="0" dirty="0">
                <a:gradFill>
                  <a:gsLst>
                    <a:gs pos="0">
                      <a:prstClr val="white"/>
                    </a:gs>
                    <a:gs pos="100000">
                      <a:srgbClr val="4FEE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sym typeface="Arial" pitchFamily="34" charset="0"/>
              </a:endParaRPr>
            </a:p>
          </p:txBody>
        </p:sp>
        <p:sp>
          <p:nvSpPr>
            <p:cNvPr id="287" name="梯形 286"/>
            <p:cNvSpPr/>
            <p:nvPr/>
          </p:nvSpPr>
          <p:spPr>
            <a:xfrm>
              <a:off x="1370670" y="5209590"/>
              <a:ext cx="9391378" cy="750943"/>
            </a:xfrm>
            <a:prstGeom prst="trapezoid">
              <a:avLst>
                <a:gd name="adj" fmla="val 73750"/>
              </a:avLst>
            </a:prstGeom>
            <a:gradFill flip="none" rotWithShape="1">
              <a:gsLst>
                <a:gs pos="100000">
                  <a:srgbClr val="00B0F0">
                    <a:alpha val="16000"/>
                  </a:srgbClr>
                </a:gs>
                <a:gs pos="0">
                  <a:srgbClr val="1F497D">
                    <a:lumMod val="75000"/>
                  </a:srgbClr>
                </a:gs>
              </a:gsLst>
              <a:path path="rect">
                <a:fillToRect l="100000" t="100000"/>
              </a:path>
              <a:tileRect r="-100000" b="-100000"/>
            </a:gradFill>
            <a:ln w="9525" cap="flat" cmpd="sng" algn="ctr">
              <a:noFill/>
              <a:prstDash val="solid"/>
              <a:headEnd type="none" w="med" len="med"/>
              <a:tailEnd type="none" w="med" len="med"/>
            </a:ln>
            <a:effectLst/>
          </p:spPr>
          <p:txBody>
            <a:bodyPr vert="horz" wrap="none" lIns="64762" tIns="32381" rIns="64762" bIns="32381" numCol="1" rtlCol="0" anchor="ctr" anchorCtr="1" compatLnSpc="1">
              <a:prstTxWarp prst="textNoShape">
                <a:avLst/>
              </a:prstTxWarp>
            </a:bodyPr>
            <a:lstStyle/>
            <a:p>
              <a:pPr algn="ctr" defTabSz="863664" fontAlgn="auto">
                <a:lnSpc>
                  <a:spcPct val="90000"/>
                </a:lnSpc>
                <a:spcBef>
                  <a:spcPct val="20000"/>
                </a:spcBef>
                <a:spcAft>
                  <a:spcPts val="0"/>
                </a:spcAft>
                <a:defRPr/>
              </a:pPr>
              <a:endParaRPr lang="zh-CN" altLang="en-US" kern="0" dirty="0">
                <a:gradFill>
                  <a:gsLst>
                    <a:gs pos="0">
                      <a:prstClr val="white"/>
                    </a:gs>
                    <a:gs pos="100000">
                      <a:srgbClr val="4FEE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sym typeface="Arial" pitchFamily="34" charset="0"/>
              </a:endParaRPr>
            </a:p>
          </p:txBody>
        </p:sp>
        <p:sp>
          <p:nvSpPr>
            <p:cNvPr id="288" name="任意多边形 287"/>
            <p:cNvSpPr/>
            <p:nvPr/>
          </p:nvSpPr>
          <p:spPr>
            <a:xfrm>
              <a:off x="1414102" y="4864016"/>
              <a:ext cx="564643" cy="1054194"/>
            </a:xfrm>
            <a:custGeom>
              <a:avLst/>
              <a:gdLst>
                <a:gd name="connsiteX0" fmla="*/ 0 w 495300"/>
                <a:gd name="connsiteY0" fmla="*/ 975360 h 975360"/>
                <a:gd name="connsiteX1" fmla="*/ 0 w 495300"/>
                <a:gd name="connsiteY1" fmla="*/ 541020 h 975360"/>
                <a:gd name="connsiteX2" fmla="*/ 480060 w 495300"/>
                <a:gd name="connsiteY2" fmla="*/ 0 h 975360"/>
                <a:gd name="connsiteX3" fmla="*/ 495300 w 495300"/>
                <a:gd name="connsiteY3" fmla="*/ 320040 h 975360"/>
                <a:gd name="connsiteX4" fmla="*/ 0 w 495300"/>
                <a:gd name="connsiteY4" fmla="*/ 975360 h 975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 h="975360">
                  <a:moveTo>
                    <a:pt x="0" y="975360"/>
                  </a:moveTo>
                  <a:lnTo>
                    <a:pt x="0" y="541020"/>
                  </a:lnTo>
                  <a:lnTo>
                    <a:pt x="480060" y="0"/>
                  </a:lnTo>
                  <a:lnTo>
                    <a:pt x="495300" y="320040"/>
                  </a:lnTo>
                  <a:lnTo>
                    <a:pt x="0" y="975360"/>
                  </a:lnTo>
                  <a:close/>
                </a:path>
              </a:pathLst>
            </a:custGeom>
            <a:gradFill flip="none" rotWithShape="1">
              <a:gsLst>
                <a:gs pos="100000">
                  <a:srgbClr val="041226">
                    <a:alpha val="0"/>
                  </a:srgbClr>
                </a:gs>
                <a:gs pos="0">
                  <a:srgbClr val="1F497D">
                    <a:lumMod val="75000"/>
                  </a:srgbClr>
                </a:gs>
              </a:gsLst>
              <a:lin ang="16200000" scaled="0"/>
              <a:tileRect/>
            </a:gradFill>
            <a:ln w="9525" cap="flat" cmpd="sng" algn="ctr">
              <a:noFill/>
              <a:prstDash val="solid"/>
              <a:headEnd type="none" w="med" len="med"/>
              <a:tailEnd type="none" w="med" len="med"/>
            </a:ln>
            <a:effectLst/>
          </p:spPr>
          <p:txBody>
            <a:bodyPr vert="horz" wrap="none" lIns="64762" tIns="32381" rIns="64762" bIns="32381" numCol="1" rtlCol="0" anchor="ctr" anchorCtr="1" compatLnSpc="1">
              <a:prstTxWarp prst="textNoShape">
                <a:avLst/>
              </a:prstTxWarp>
            </a:bodyPr>
            <a:lstStyle/>
            <a:p>
              <a:pPr algn="ctr" defTabSz="863664" fontAlgn="auto">
                <a:lnSpc>
                  <a:spcPct val="90000"/>
                </a:lnSpc>
                <a:spcBef>
                  <a:spcPct val="20000"/>
                </a:spcBef>
                <a:spcAft>
                  <a:spcPts val="0"/>
                </a:spcAft>
                <a:defRPr/>
              </a:pPr>
              <a:endParaRPr lang="zh-CN" altLang="en-US" kern="0" dirty="0">
                <a:gradFill>
                  <a:gsLst>
                    <a:gs pos="0">
                      <a:prstClr val="white"/>
                    </a:gs>
                    <a:gs pos="100000">
                      <a:srgbClr val="4FEE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sym typeface="Arial" pitchFamily="34" charset="0"/>
              </a:endParaRPr>
            </a:p>
          </p:txBody>
        </p:sp>
        <p:pic>
          <p:nvPicPr>
            <p:cNvPr id="289" name="Picture 2"/>
            <p:cNvPicPr>
              <a:picLocks noChangeArrowheads="1"/>
            </p:cNvPicPr>
            <p:nvPr/>
          </p:nvPicPr>
          <p:blipFill>
            <a:blip r:embed="rId10" cstate="print"/>
            <a:srcRect t="-140000" b="-140000"/>
            <a:stretch>
              <a:fillRect/>
            </a:stretch>
          </p:blipFill>
          <p:spPr bwMode="auto">
            <a:xfrm rot="18725536">
              <a:off x="1272227" y="5120001"/>
              <a:ext cx="785288" cy="106484"/>
            </a:xfrm>
            <a:prstGeom prst="rect">
              <a:avLst/>
            </a:prstGeom>
            <a:noFill/>
            <a:ln w="9525">
              <a:noFill/>
              <a:miter lim="800000"/>
              <a:headEnd/>
              <a:tailEnd/>
            </a:ln>
          </p:spPr>
        </p:pic>
        <p:pic>
          <p:nvPicPr>
            <p:cNvPr id="290" name="Picture 2"/>
            <p:cNvPicPr>
              <a:picLocks noChangeArrowheads="1"/>
            </p:cNvPicPr>
            <p:nvPr/>
          </p:nvPicPr>
          <p:blipFill>
            <a:blip r:embed="rId10" cstate="print"/>
            <a:srcRect t="-140000" b="-140000"/>
            <a:stretch>
              <a:fillRect/>
            </a:stretch>
          </p:blipFill>
          <p:spPr bwMode="auto">
            <a:xfrm rot="16200000">
              <a:off x="1152658" y="5657752"/>
              <a:ext cx="488112" cy="106484"/>
            </a:xfrm>
            <a:prstGeom prst="rect">
              <a:avLst/>
            </a:prstGeom>
            <a:noFill/>
            <a:ln w="9525">
              <a:noFill/>
              <a:miter lim="800000"/>
              <a:headEnd/>
              <a:tailEnd/>
            </a:ln>
          </p:spPr>
        </p:pic>
        <p:pic>
          <p:nvPicPr>
            <p:cNvPr id="291" name="Picture 2"/>
            <p:cNvPicPr>
              <a:picLocks noChangeArrowheads="1"/>
            </p:cNvPicPr>
            <p:nvPr/>
          </p:nvPicPr>
          <p:blipFill>
            <a:blip r:embed="rId10" cstate="print"/>
            <a:srcRect t="-140000" b="-140000"/>
            <a:stretch>
              <a:fillRect/>
            </a:stretch>
          </p:blipFill>
          <p:spPr bwMode="auto">
            <a:xfrm>
              <a:off x="1391683" y="5911665"/>
              <a:ext cx="9373035" cy="75500"/>
            </a:xfrm>
            <a:prstGeom prst="rect">
              <a:avLst/>
            </a:prstGeom>
            <a:noFill/>
            <a:ln w="9525">
              <a:noFill/>
              <a:miter lim="800000"/>
              <a:headEnd/>
              <a:tailEnd/>
            </a:ln>
          </p:spPr>
        </p:pic>
        <p:sp>
          <p:nvSpPr>
            <p:cNvPr id="292" name="任意多边形 291"/>
            <p:cNvSpPr/>
            <p:nvPr/>
          </p:nvSpPr>
          <p:spPr>
            <a:xfrm>
              <a:off x="1397288" y="5954576"/>
              <a:ext cx="287225" cy="246732"/>
            </a:xfrm>
            <a:custGeom>
              <a:avLst/>
              <a:gdLst>
                <a:gd name="connsiteX0" fmla="*/ 0 w 195262"/>
                <a:gd name="connsiteY0" fmla="*/ 0 h 180975"/>
                <a:gd name="connsiteX1" fmla="*/ 66675 w 195262"/>
                <a:gd name="connsiteY1" fmla="*/ 180975 h 180975"/>
                <a:gd name="connsiteX2" fmla="*/ 195262 w 195262"/>
                <a:gd name="connsiteY2" fmla="*/ 4762 h 180975"/>
                <a:gd name="connsiteX3" fmla="*/ 0 w 195262"/>
                <a:gd name="connsiteY3" fmla="*/ 0 h 180975"/>
              </a:gdLst>
              <a:ahLst/>
              <a:cxnLst>
                <a:cxn ang="0">
                  <a:pos x="connsiteX0" y="connsiteY0"/>
                </a:cxn>
                <a:cxn ang="0">
                  <a:pos x="connsiteX1" y="connsiteY1"/>
                </a:cxn>
                <a:cxn ang="0">
                  <a:pos x="connsiteX2" y="connsiteY2"/>
                </a:cxn>
                <a:cxn ang="0">
                  <a:pos x="connsiteX3" y="connsiteY3"/>
                </a:cxn>
              </a:cxnLst>
              <a:rect l="l" t="t" r="r" b="b"/>
              <a:pathLst>
                <a:path w="195262" h="180975">
                  <a:moveTo>
                    <a:pt x="0" y="0"/>
                  </a:moveTo>
                  <a:lnTo>
                    <a:pt x="66675" y="180975"/>
                  </a:lnTo>
                  <a:lnTo>
                    <a:pt x="195262" y="4762"/>
                  </a:lnTo>
                  <a:lnTo>
                    <a:pt x="0" y="0"/>
                  </a:lnTo>
                  <a:close/>
                </a:path>
              </a:pathLst>
            </a:custGeom>
            <a:gradFill flip="none" rotWithShape="1">
              <a:gsLst>
                <a:gs pos="100000">
                  <a:srgbClr val="041226">
                    <a:alpha val="0"/>
                  </a:srgbClr>
                </a:gs>
                <a:gs pos="0">
                  <a:srgbClr val="1F497D">
                    <a:lumMod val="75000"/>
                  </a:srgbClr>
                </a:gs>
              </a:gsLst>
              <a:lin ang="16200000" scaled="0"/>
              <a:tileRect/>
            </a:gradFill>
            <a:ln w="9525" cap="flat" cmpd="sng" algn="ctr">
              <a:noFill/>
              <a:prstDash val="solid"/>
              <a:headEnd type="none" w="med" len="med"/>
              <a:tailEnd type="none" w="med" len="med"/>
            </a:ln>
            <a:effectLst/>
          </p:spPr>
          <p:txBody>
            <a:bodyPr vert="horz" wrap="none" lIns="64762" tIns="32381" rIns="64762" bIns="32381" numCol="1" rtlCol="0" anchor="ctr" anchorCtr="1" compatLnSpc="1">
              <a:prstTxWarp prst="textNoShape">
                <a:avLst/>
              </a:prstTxWarp>
            </a:bodyPr>
            <a:lstStyle/>
            <a:p>
              <a:pPr algn="ctr" defTabSz="863664" fontAlgn="auto">
                <a:lnSpc>
                  <a:spcPct val="90000"/>
                </a:lnSpc>
                <a:spcBef>
                  <a:spcPct val="20000"/>
                </a:spcBef>
                <a:spcAft>
                  <a:spcPts val="0"/>
                </a:spcAft>
                <a:defRPr/>
              </a:pPr>
              <a:endParaRPr lang="zh-CN" altLang="en-US" kern="0" dirty="0">
                <a:gradFill>
                  <a:gsLst>
                    <a:gs pos="0">
                      <a:prstClr val="white"/>
                    </a:gs>
                    <a:gs pos="100000">
                      <a:srgbClr val="4FEE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sym typeface="Arial" pitchFamily="34" charset="0"/>
              </a:endParaRPr>
            </a:p>
          </p:txBody>
        </p:sp>
        <p:sp>
          <p:nvSpPr>
            <p:cNvPr id="293" name="任意多边形 292"/>
            <p:cNvSpPr/>
            <p:nvPr/>
          </p:nvSpPr>
          <p:spPr>
            <a:xfrm>
              <a:off x="1969403" y="4881072"/>
              <a:ext cx="8565398" cy="328975"/>
            </a:xfrm>
            <a:custGeom>
              <a:avLst/>
              <a:gdLst>
                <a:gd name="connsiteX0" fmla="*/ 0 w 5822950"/>
                <a:gd name="connsiteY0" fmla="*/ 0 h 241300"/>
                <a:gd name="connsiteX1" fmla="*/ 6350 w 5822950"/>
                <a:gd name="connsiteY1" fmla="*/ 241300 h 241300"/>
                <a:gd name="connsiteX2" fmla="*/ 5588000 w 5822950"/>
                <a:gd name="connsiteY2" fmla="*/ 241300 h 241300"/>
                <a:gd name="connsiteX3" fmla="*/ 5822950 w 5822950"/>
                <a:gd name="connsiteY3" fmla="*/ 12700 h 241300"/>
              </a:gdLst>
              <a:ahLst/>
              <a:cxnLst>
                <a:cxn ang="0">
                  <a:pos x="connsiteX0" y="connsiteY0"/>
                </a:cxn>
                <a:cxn ang="0">
                  <a:pos x="connsiteX1" y="connsiteY1"/>
                </a:cxn>
                <a:cxn ang="0">
                  <a:pos x="connsiteX2" y="connsiteY2"/>
                </a:cxn>
                <a:cxn ang="0">
                  <a:pos x="connsiteX3" y="connsiteY3"/>
                </a:cxn>
              </a:cxnLst>
              <a:rect l="l" t="t" r="r" b="b"/>
              <a:pathLst>
                <a:path w="5822950" h="241300">
                  <a:moveTo>
                    <a:pt x="0" y="0"/>
                  </a:moveTo>
                  <a:lnTo>
                    <a:pt x="6350" y="241300"/>
                  </a:lnTo>
                  <a:lnTo>
                    <a:pt x="5588000" y="241300"/>
                  </a:lnTo>
                  <a:lnTo>
                    <a:pt x="5822950" y="12700"/>
                  </a:lnTo>
                </a:path>
              </a:pathLst>
            </a:custGeom>
            <a:gradFill flip="none" rotWithShape="1">
              <a:gsLst>
                <a:gs pos="100000">
                  <a:srgbClr val="041226">
                    <a:alpha val="0"/>
                  </a:srgbClr>
                </a:gs>
                <a:gs pos="0">
                  <a:srgbClr val="1F497D">
                    <a:lumMod val="75000"/>
                  </a:srgbClr>
                </a:gs>
              </a:gsLst>
              <a:lin ang="16200000" scaled="0"/>
              <a:tileRect/>
            </a:gradFill>
            <a:ln w="9525" cap="flat" cmpd="sng" algn="ctr">
              <a:noFill/>
              <a:prstDash val="solid"/>
              <a:headEnd type="none" w="med" len="med"/>
              <a:tailEnd type="none" w="med" len="med"/>
            </a:ln>
            <a:effectLst/>
          </p:spPr>
          <p:txBody>
            <a:bodyPr vert="horz" wrap="none" lIns="64762" tIns="32381" rIns="64762" bIns="32381" numCol="1" rtlCol="0" anchor="ctr" anchorCtr="1" compatLnSpc="1">
              <a:prstTxWarp prst="textNoShape">
                <a:avLst/>
              </a:prstTxWarp>
            </a:bodyPr>
            <a:lstStyle/>
            <a:p>
              <a:pPr algn="ctr" defTabSz="863664" fontAlgn="auto">
                <a:lnSpc>
                  <a:spcPct val="90000"/>
                </a:lnSpc>
                <a:spcBef>
                  <a:spcPct val="20000"/>
                </a:spcBef>
                <a:spcAft>
                  <a:spcPts val="0"/>
                </a:spcAft>
                <a:defRPr/>
              </a:pPr>
              <a:endParaRPr lang="zh-CN" altLang="en-US" kern="0" dirty="0">
                <a:gradFill>
                  <a:gsLst>
                    <a:gs pos="0">
                      <a:prstClr val="white"/>
                    </a:gs>
                    <a:gs pos="100000">
                      <a:srgbClr val="4FEE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sym typeface="Arial" pitchFamily="34" charset="0"/>
              </a:endParaRPr>
            </a:p>
          </p:txBody>
        </p:sp>
        <p:sp>
          <p:nvSpPr>
            <p:cNvPr id="294" name="任意多边形 293"/>
            <p:cNvSpPr/>
            <p:nvPr/>
          </p:nvSpPr>
          <p:spPr>
            <a:xfrm>
              <a:off x="10172382" y="4900117"/>
              <a:ext cx="851870" cy="1038871"/>
            </a:xfrm>
            <a:custGeom>
              <a:avLst/>
              <a:gdLst>
                <a:gd name="connsiteX0" fmla="*/ 388620 w 579120"/>
                <a:gd name="connsiteY0" fmla="*/ 762000 h 762000"/>
                <a:gd name="connsiteX1" fmla="*/ 579120 w 579120"/>
                <a:gd name="connsiteY1" fmla="*/ 556260 h 762000"/>
                <a:gd name="connsiteX2" fmla="*/ 243840 w 579120"/>
                <a:gd name="connsiteY2" fmla="*/ 0 h 762000"/>
                <a:gd name="connsiteX3" fmla="*/ 0 w 579120"/>
                <a:gd name="connsiteY3" fmla="*/ 236220 h 762000"/>
                <a:gd name="connsiteX4" fmla="*/ 388620 w 579120"/>
                <a:gd name="connsiteY4" fmla="*/ 76200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120" h="762000">
                  <a:moveTo>
                    <a:pt x="388620" y="762000"/>
                  </a:moveTo>
                  <a:lnTo>
                    <a:pt x="579120" y="556260"/>
                  </a:lnTo>
                  <a:lnTo>
                    <a:pt x="243840" y="0"/>
                  </a:lnTo>
                  <a:lnTo>
                    <a:pt x="0" y="236220"/>
                  </a:lnTo>
                  <a:lnTo>
                    <a:pt x="388620" y="762000"/>
                  </a:lnTo>
                  <a:close/>
                </a:path>
              </a:pathLst>
            </a:custGeom>
            <a:gradFill flip="none" rotWithShape="1">
              <a:gsLst>
                <a:gs pos="100000">
                  <a:srgbClr val="041226">
                    <a:alpha val="0"/>
                  </a:srgbClr>
                </a:gs>
                <a:gs pos="0">
                  <a:srgbClr val="1F497D">
                    <a:lumMod val="75000"/>
                  </a:srgbClr>
                </a:gs>
              </a:gsLst>
              <a:lin ang="16200000" scaled="0"/>
              <a:tileRect/>
            </a:gradFill>
            <a:ln w="9525" cap="flat" cmpd="sng" algn="ctr">
              <a:noFill/>
              <a:prstDash val="solid"/>
              <a:headEnd type="none" w="med" len="med"/>
              <a:tailEnd type="none" w="med" len="med"/>
            </a:ln>
            <a:effectLst/>
          </p:spPr>
          <p:txBody>
            <a:bodyPr vert="horz" wrap="none" lIns="64762" tIns="32381" rIns="64762" bIns="32381" numCol="1" rtlCol="0" anchor="ctr" anchorCtr="1" compatLnSpc="1">
              <a:prstTxWarp prst="textNoShape">
                <a:avLst/>
              </a:prstTxWarp>
            </a:bodyPr>
            <a:lstStyle/>
            <a:p>
              <a:pPr algn="ctr" defTabSz="863664" fontAlgn="auto">
                <a:lnSpc>
                  <a:spcPct val="90000"/>
                </a:lnSpc>
                <a:spcBef>
                  <a:spcPct val="20000"/>
                </a:spcBef>
                <a:spcAft>
                  <a:spcPts val="0"/>
                </a:spcAft>
                <a:defRPr/>
              </a:pPr>
              <a:endParaRPr lang="zh-CN" altLang="en-US" kern="0" dirty="0">
                <a:gradFill>
                  <a:gsLst>
                    <a:gs pos="0">
                      <a:prstClr val="white"/>
                    </a:gs>
                    <a:gs pos="100000">
                      <a:srgbClr val="4FEE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sym typeface="Arial" pitchFamily="34" charset="0"/>
              </a:endParaRPr>
            </a:p>
          </p:txBody>
        </p:sp>
        <p:pic>
          <p:nvPicPr>
            <p:cNvPr id="295" name="Picture 2"/>
            <p:cNvPicPr>
              <a:picLocks noChangeArrowheads="1"/>
            </p:cNvPicPr>
            <p:nvPr/>
          </p:nvPicPr>
          <p:blipFill>
            <a:blip r:embed="rId10" cstate="print"/>
            <a:srcRect t="-140000" b="-140000"/>
            <a:stretch>
              <a:fillRect/>
            </a:stretch>
          </p:blipFill>
          <p:spPr bwMode="auto">
            <a:xfrm rot="18725536">
              <a:off x="10685919" y="5753955"/>
              <a:ext cx="392644" cy="106484"/>
            </a:xfrm>
            <a:prstGeom prst="rect">
              <a:avLst/>
            </a:prstGeom>
            <a:noFill/>
            <a:ln w="9525">
              <a:noFill/>
              <a:miter lim="800000"/>
              <a:headEnd/>
              <a:tailEnd/>
            </a:ln>
          </p:spPr>
        </p:pic>
        <p:pic>
          <p:nvPicPr>
            <p:cNvPr id="296" name="Picture 2"/>
            <p:cNvPicPr>
              <a:picLocks noChangeArrowheads="1"/>
            </p:cNvPicPr>
            <p:nvPr/>
          </p:nvPicPr>
          <p:blipFill>
            <a:blip r:embed="rId10" cstate="print"/>
            <a:srcRect t="-140000" b="-140000"/>
            <a:stretch>
              <a:fillRect/>
            </a:stretch>
          </p:blipFill>
          <p:spPr bwMode="auto">
            <a:xfrm rot="3480000">
              <a:off x="10314094" y="5222528"/>
              <a:ext cx="932531" cy="106484"/>
            </a:xfrm>
            <a:prstGeom prst="rect">
              <a:avLst/>
            </a:prstGeom>
            <a:noFill/>
            <a:ln w="9525">
              <a:noFill/>
              <a:miter lim="800000"/>
              <a:headEnd/>
              <a:tailEnd/>
            </a:ln>
          </p:spPr>
        </p:pic>
        <p:sp>
          <p:nvSpPr>
            <p:cNvPr id="297" name="任意多边形 296"/>
            <p:cNvSpPr/>
            <p:nvPr/>
          </p:nvSpPr>
          <p:spPr>
            <a:xfrm>
              <a:off x="10430185" y="5949377"/>
              <a:ext cx="325056" cy="228551"/>
            </a:xfrm>
            <a:custGeom>
              <a:avLst/>
              <a:gdLst>
                <a:gd name="connsiteX0" fmla="*/ 106680 w 220980"/>
                <a:gd name="connsiteY0" fmla="*/ 167640 h 167640"/>
                <a:gd name="connsiteX1" fmla="*/ 220980 w 220980"/>
                <a:gd name="connsiteY1" fmla="*/ 7620 h 167640"/>
                <a:gd name="connsiteX2" fmla="*/ 0 w 220980"/>
                <a:gd name="connsiteY2" fmla="*/ 0 h 167640"/>
                <a:gd name="connsiteX3" fmla="*/ 106680 w 220980"/>
                <a:gd name="connsiteY3" fmla="*/ 167640 h 167640"/>
              </a:gdLst>
              <a:ahLst/>
              <a:cxnLst>
                <a:cxn ang="0">
                  <a:pos x="connsiteX0" y="connsiteY0"/>
                </a:cxn>
                <a:cxn ang="0">
                  <a:pos x="connsiteX1" y="connsiteY1"/>
                </a:cxn>
                <a:cxn ang="0">
                  <a:pos x="connsiteX2" y="connsiteY2"/>
                </a:cxn>
                <a:cxn ang="0">
                  <a:pos x="connsiteX3" y="connsiteY3"/>
                </a:cxn>
              </a:cxnLst>
              <a:rect l="l" t="t" r="r" b="b"/>
              <a:pathLst>
                <a:path w="220980" h="167640">
                  <a:moveTo>
                    <a:pt x="106680" y="167640"/>
                  </a:moveTo>
                  <a:lnTo>
                    <a:pt x="220980" y="7620"/>
                  </a:lnTo>
                  <a:lnTo>
                    <a:pt x="0" y="0"/>
                  </a:lnTo>
                  <a:lnTo>
                    <a:pt x="106680" y="167640"/>
                  </a:lnTo>
                  <a:close/>
                </a:path>
              </a:pathLst>
            </a:custGeom>
            <a:gradFill flip="none" rotWithShape="1">
              <a:gsLst>
                <a:gs pos="100000">
                  <a:srgbClr val="041226">
                    <a:alpha val="0"/>
                  </a:srgbClr>
                </a:gs>
                <a:gs pos="0">
                  <a:srgbClr val="1F497D">
                    <a:lumMod val="75000"/>
                  </a:srgbClr>
                </a:gs>
              </a:gsLst>
              <a:lin ang="16200000" scaled="0"/>
              <a:tileRect/>
            </a:gradFill>
            <a:ln w="9525" cap="flat" cmpd="sng" algn="ctr">
              <a:noFill/>
              <a:prstDash val="solid"/>
              <a:headEnd type="none" w="med" len="med"/>
              <a:tailEnd type="none" w="med" len="med"/>
            </a:ln>
            <a:effectLst/>
          </p:spPr>
          <p:txBody>
            <a:bodyPr vert="horz" wrap="none" lIns="64762" tIns="32381" rIns="64762" bIns="32381" numCol="1" rtlCol="0" anchor="ctr" anchorCtr="1" compatLnSpc="1">
              <a:prstTxWarp prst="textNoShape">
                <a:avLst/>
              </a:prstTxWarp>
            </a:bodyPr>
            <a:lstStyle/>
            <a:p>
              <a:pPr algn="ctr" defTabSz="863664" fontAlgn="auto">
                <a:lnSpc>
                  <a:spcPct val="90000"/>
                </a:lnSpc>
                <a:spcBef>
                  <a:spcPct val="20000"/>
                </a:spcBef>
                <a:spcAft>
                  <a:spcPts val="0"/>
                </a:spcAft>
                <a:defRPr/>
              </a:pPr>
              <a:endParaRPr lang="zh-CN" altLang="en-US" kern="0" dirty="0">
                <a:gradFill>
                  <a:gsLst>
                    <a:gs pos="0">
                      <a:prstClr val="white"/>
                    </a:gs>
                    <a:gs pos="100000">
                      <a:srgbClr val="4FEE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sym typeface="Arial" pitchFamily="34" charset="0"/>
              </a:endParaRPr>
            </a:p>
          </p:txBody>
        </p:sp>
        <p:sp>
          <p:nvSpPr>
            <p:cNvPr id="298" name="矩形 297"/>
            <p:cNvSpPr/>
            <p:nvPr/>
          </p:nvSpPr>
          <p:spPr>
            <a:xfrm>
              <a:off x="5247493" y="5493862"/>
              <a:ext cx="1611215" cy="646331"/>
            </a:xfrm>
            <a:prstGeom prst="rect">
              <a:avLst/>
            </a:prstGeom>
            <a:scene3d>
              <a:camera prst="orthographicFront">
                <a:rot lat="0" lon="0" rev="0"/>
              </a:camera>
              <a:lightRig rig="threePt" dir="t"/>
            </a:scene3d>
          </p:spPr>
          <p:txBody>
            <a:bodyPr wrap="square">
              <a:spAutoFit/>
            </a:bodyPr>
            <a:lstStyle/>
            <a:p>
              <a:pPr marL="128553" indent="-128553" algn="ctr" defTabSz="685617" fontAlgn="base">
                <a:defRPr/>
              </a:pPr>
              <a:r>
                <a:rPr lang="en-US" altLang="zh-CN" sz="1200" kern="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rPr>
                <a:t>OceanStor </a:t>
              </a:r>
              <a:r>
                <a:rPr lang="en-US" altLang="zh-CN" sz="1200" kern="0" dirty="0" err="1">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rPr>
                <a:t>V3</a:t>
              </a:r>
              <a:r>
                <a:rPr lang="en-US" altLang="zh-CN" sz="1200" kern="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rPr>
                <a:t> converged storage</a:t>
              </a:r>
            </a:p>
          </p:txBody>
        </p:sp>
        <p:sp>
          <p:nvSpPr>
            <p:cNvPr id="299" name="矩形 298"/>
            <p:cNvSpPr/>
            <p:nvPr/>
          </p:nvSpPr>
          <p:spPr>
            <a:xfrm>
              <a:off x="7214646" y="5493862"/>
              <a:ext cx="1629732" cy="461665"/>
            </a:xfrm>
            <a:prstGeom prst="rect">
              <a:avLst/>
            </a:prstGeom>
            <a:scene3d>
              <a:camera prst="orthographicFront">
                <a:rot lat="0" lon="0" rev="0"/>
              </a:camera>
              <a:lightRig rig="threePt" dir="t"/>
            </a:scene3d>
          </p:spPr>
          <p:txBody>
            <a:bodyPr wrap="square">
              <a:spAutoFit/>
            </a:bodyPr>
            <a:lstStyle/>
            <a:p>
              <a:pPr marL="128553" indent="-128553" algn="ctr" defTabSz="685617" fontAlgn="base">
                <a:defRPr/>
              </a:pPr>
              <a:r>
                <a:rPr lang="en-US" altLang="zh-CN" sz="1200" kern="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rPr>
                <a:t>OceanStor Dorado all-flash storage</a:t>
              </a:r>
            </a:p>
          </p:txBody>
        </p:sp>
        <p:grpSp>
          <p:nvGrpSpPr>
            <p:cNvPr id="300" name="组合 57"/>
            <p:cNvGrpSpPr>
              <a:grpSpLocks noChangeAspect="1"/>
            </p:cNvGrpSpPr>
            <p:nvPr/>
          </p:nvGrpSpPr>
          <p:grpSpPr>
            <a:xfrm>
              <a:off x="7418429" y="5232180"/>
              <a:ext cx="1320729" cy="309097"/>
              <a:chOff x="1163617" y="3614570"/>
              <a:chExt cx="9843247" cy="1570616"/>
            </a:xfrm>
          </p:grpSpPr>
          <p:sp>
            <p:nvSpPr>
              <p:cNvPr id="301" name="椭圆 300"/>
              <p:cNvSpPr/>
              <p:nvPr/>
            </p:nvSpPr>
            <p:spPr>
              <a:xfrm>
                <a:off x="1163617" y="3614570"/>
                <a:ext cx="9843247" cy="1570616"/>
              </a:xfrm>
              <a:prstGeom prst="ellipse">
                <a:avLst/>
              </a:prstGeom>
              <a:noFill/>
              <a:ln w="19050" cap="flat" cmpd="sng" algn="ctr">
                <a:gradFill>
                  <a:gsLst>
                    <a:gs pos="58000">
                      <a:srgbClr val="072561">
                        <a:alpha val="0"/>
                      </a:srgbClr>
                    </a:gs>
                    <a:gs pos="92000">
                      <a:srgbClr val="31C4DC">
                        <a:alpha val="41000"/>
                      </a:srgbClr>
                    </a:gs>
                  </a:gsLst>
                  <a:lin ang="7200000" scaled="0"/>
                </a:gradFill>
                <a:prstDash val="solid"/>
              </a:ln>
              <a:effectLst/>
            </p:spPr>
            <p:txBody>
              <a:bodyPr rtlCol="0" anchor="ctr"/>
              <a:lstStyle/>
              <a:p>
                <a:pPr algn="ctr" defTabSz="685617" fontAlgn="base">
                  <a:defRPr/>
                </a:pPr>
                <a:endParaRPr lang="zh-CN" altLang="en-US" sz="2800" kern="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302" name="组合 80"/>
              <p:cNvGrpSpPr/>
              <p:nvPr/>
            </p:nvGrpSpPr>
            <p:grpSpPr>
              <a:xfrm>
                <a:off x="1814455" y="3802826"/>
                <a:ext cx="8466268" cy="1086524"/>
                <a:chOff x="1785771" y="2528046"/>
                <a:chExt cx="8466268" cy="1086524"/>
              </a:xfrm>
            </p:grpSpPr>
            <p:sp>
              <p:nvSpPr>
                <p:cNvPr id="307" name="椭圆 306"/>
                <p:cNvSpPr/>
                <p:nvPr/>
              </p:nvSpPr>
              <p:spPr>
                <a:xfrm>
                  <a:off x="1861073" y="2549563"/>
                  <a:ext cx="8390966" cy="1065007"/>
                </a:xfrm>
                <a:prstGeom prst="ellipse">
                  <a:avLst/>
                </a:prstGeom>
                <a:gradFill flip="none" rotWithShape="1">
                  <a:gsLst>
                    <a:gs pos="0">
                      <a:srgbClr val="2FC2E3"/>
                    </a:gs>
                    <a:gs pos="48000">
                      <a:srgbClr val="0B366F">
                        <a:alpha val="0"/>
                      </a:srgbClr>
                    </a:gs>
                  </a:gsLst>
                  <a:path path="rect">
                    <a:fillToRect t="100000" r="100000"/>
                  </a:path>
                  <a:tileRect l="-100000" b="-100000"/>
                </a:gradFill>
                <a:ln w="9525">
                  <a:noFill/>
                  <a:round/>
                  <a:headEnd/>
                  <a:tailEnd/>
                </a:ln>
              </p:spPr>
              <p:txBody>
                <a:bodyPr vert="horz" wrap="square" lIns="68562" tIns="34281" rIns="68562" bIns="34281" numCol="1" anchor="t" anchorCtr="0" compatLnSpc="1">
                  <a:prstTxWarp prst="textNoShape">
                    <a:avLst/>
                  </a:prstTxWarp>
                </a:bodyPr>
                <a:lstStyle/>
                <a:p>
                  <a:pPr defTabSz="685617" fontAlgn="base">
                    <a:defRPr/>
                  </a:pPr>
                  <a:endParaRPr lang="zh-CN" altLang="en-US" sz="2800" kern="0">
                    <a:solidFill>
                      <a:prstClr val="black"/>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08" name="椭圆 307"/>
                <p:cNvSpPr/>
                <p:nvPr/>
              </p:nvSpPr>
              <p:spPr>
                <a:xfrm>
                  <a:off x="1861073" y="2549563"/>
                  <a:ext cx="8390966" cy="1065007"/>
                </a:xfrm>
                <a:prstGeom prst="ellipse">
                  <a:avLst/>
                </a:prstGeom>
                <a:gradFill flip="none" rotWithShape="1">
                  <a:gsLst>
                    <a:gs pos="0">
                      <a:srgbClr val="2FC2E3"/>
                    </a:gs>
                    <a:gs pos="48000">
                      <a:srgbClr val="0B366F">
                        <a:alpha val="0"/>
                      </a:srgbClr>
                    </a:gs>
                  </a:gsLst>
                  <a:path path="rect">
                    <a:fillToRect l="100000" b="100000"/>
                  </a:path>
                  <a:tileRect t="-100000" r="-100000"/>
                </a:gradFill>
                <a:ln w="9525">
                  <a:noFill/>
                  <a:round/>
                  <a:headEnd/>
                  <a:tailEnd/>
                </a:ln>
              </p:spPr>
              <p:txBody>
                <a:bodyPr vert="horz" wrap="square" lIns="68562" tIns="34281" rIns="68562" bIns="34281" numCol="1" anchor="t" anchorCtr="0" compatLnSpc="1">
                  <a:prstTxWarp prst="textNoShape">
                    <a:avLst/>
                  </a:prstTxWarp>
                </a:bodyPr>
                <a:lstStyle/>
                <a:p>
                  <a:pPr defTabSz="685617" fontAlgn="base">
                    <a:defRPr/>
                  </a:pPr>
                  <a:endParaRPr lang="zh-CN" altLang="en-US" sz="2800" kern="0">
                    <a:solidFill>
                      <a:prstClr val="black"/>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09" name="椭圆 308"/>
                <p:cNvSpPr/>
                <p:nvPr/>
              </p:nvSpPr>
              <p:spPr>
                <a:xfrm>
                  <a:off x="1785771" y="2528046"/>
                  <a:ext cx="8390966" cy="1065007"/>
                </a:xfrm>
                <a:prstGeom prst="ellipse">
                  <a:avLst/>
                </a:prstGeom>
                <a:gradFill flip="none" rotWithShape="1">
                  <a:gsLst>
                    <a:gs pos="100000">
                      <a:srgbClr val="062F52"/>
                    </a:gs>
                    <a:gs pos="0">
                      <a:srgbClr val="2FC2E3">
                        <a:alpha val="0"/>
                      </a:srgbClr>
                    </a:gs>
                    <a:gs pos="64000">
                      <a:srgbClr val="0E437A">
                        <a:alpha val="0"/>
                      </a:srgbClr>
                    </a:gs>
                    <a:gs pos="100000">
                      <a:srgbClr val="0B366F">
                        <a:alpha val="0"/>
                      </a:srgbClr>
                    </a:gs>
                  </a:gsLst>
                  <a:path path="rect">
                    <a:fillToRect t="100000" r="100000"/>
                  </a:path>
                  <a:tileRect l="-100000" b="-100000"/>
                </a:gradFill>
                <a:ln w="9525">
                  <a:gradFill>
                    <a:gsLst>
                      <a:gs pos="0">
                        <a:srgbClr val="31C4DC">
                          <a:alpha val="28000"/>
                        </a:srgbClr>
                      </a:gs>
                      <a:gs pos="100000">
                        <a:srgbClr val="072561">
                          <a:alpha val="40000"/>
                        </a:srgbClr>
                      </a:gs>
                    </a:gsLst>
                    <a:lin ang="16200000" scaled="0"/>
                  </a:gradFill>
                  <a:round/>
                  <a:headEnd/>
                  <a:tailEnd/>
                </a:ln>
              </p:spPr>
              <p:txBody>
                <a:bodyPr vert="horz" wrap="square" lIns="68562" tIns="34281" rIns="68562" bIns="34281" numCol="1" anchor="t" anchorCtr="0" compatLnSpc="1">
                  <a:prstTxWarp prst="textNoShape">
                    <a:avLst/>
                  </a:prstTxWarp>
                </a:bodyPr>
                <a:lstStyle/>
                <a:p>
                  <a:pPr defTabSz="685617" fontAlgn="base">
                    <a:defRPr/>
                  </a:pPr>
                  <a:endParaRPr lang="zh-CN" altLang="en-US" sz="2800" kern="0">
                    <a:solidFill>
                      <a:prstClr val="black"/>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303" name="组合 81"/>
              <p:cNvGrpSpPr/>
              <p:nvPr/>
            </p:nvGrpSpPr>
            <p:grpSpPr>
              <a:xfrm>
                <a:off x="3060100" y="3912320"/>
                <a:ext cx="5899675" cy="757138"/>
                <a:chOff x="1785771" y="2528046"/>
                <a:chExt cx="8466268" cy="1086524"/>
              </a:xfrm>
            </p:grpSpPr>
            <p:sp>
              <p:nvSpPr>
                <p:cNvPr id="304" name="椭圆 303"/>
                <p:cNvSpPr/>
                <p:nvPr/>
              </p:nvSpPr>
              <p:spPr>
                <a:xfrm>
                  <a:off x="1861073" y="2549563"/>
                  <a:ext cx="8390966" cy="1065007"/>
                </a:xfrm>
                <a:prstGeom prst="ellipse">
                  <a:avLst/>
                </a:prstGeom>
                <a:gradFill flip="none" rotWithShape="1">
                  <a:gsLst>
                    <a:gs pos="0">
                      <a:srgbClr val="2FC2E3"/>
                    </a:gs>
                    <a:gs pos="48000">
                      <a:srgbClr val="0B366F">
                        <a:alpha val="0"/>
                      </a:srgbClr>
                    </a:gs>
                  </a:gsLst>
                  <a:path path="rect">
                    <a:fillToRect t="100000" r="100000"/>
                  </a:path>
                  <a:tileRect l="-100000" b="-100000"/>
                </a:gradFill>
                <a:ln w="9525">
                  <a:noFill/>
                  <a:round/>
                  <a:headEnd/>
                  <a:tailEnd/>
                </a:ln>
              </p:spPr>
              <p:txBody>
                <a:bodyPr vert="horz" wrap="square" lIns="68562" tIns="34281" rIns="68562" bIns="34281" numCol="1" anchor="t" anchorCtr="0" compatLnSpc="1">
                  <a:prstTxWarp prst="textNoShape">
                    <a:avLst/>
                  </a:prstTxWarp>
                </a:bodyPr>
                <a:lstStyle/>
                <a:p>
                  <a:pPr defTabSz="685617" fontAlgn="base">
                    <a:defRPr/>
                  </a:pPr>
                  <a:endParaRPr lang="zh-CN" altLang="en-US" sz="2800" kern="0">
                    <a:solidFill>
                      <a:prstClr val="black"/>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05" name="椭圆 304"/>
                <p:cNvSpPr/>
                <p:nvPr/>
              </p:nvSpPr>
              <p:spPr>
                <a:xfrm>
                  <a:off x="1861073" y="2549563"/>
                  <a:ext cx="8390966" cy="1065007"/>
                </a:xfrm>
                <a:prstGeom prst="ellipse">
                  <a:avLst/>
                </a:prstGeom>
                <a:gradFill flip="none" rotWithShape="1">
                  <a:gsLst>
                    <a:gs pos="0">
                      <a:srgbClr val="2FC2E3"/>
                    </a:gs>
                    <a:gs pos="48000">
                      <a:srgbClr val="0B366F">
                        <a:alpha val="0"/>
                      </a:srgbClr>
                    </a:gs>
                  </a:gsLst>
                  <a:path path="rect">
                    <a:fillToRect l="100000" b="100000"/>
                  </a:path>
                  <a:tileRect t="-100000" r="-100000"/>
                </a:gradFill>
                <a:ln w="9525">
                  <a:noFill/>
                  <a:round/>
                  <a:headEnd/>
                  <a:tailEnd/>
                </a:ln>
              </p:spPr>
              <p:txBody>
                <a:bodyPr vert="horz" wrap="square" lIns="68562" tIns="34281" rIns="68562" bIns="34281" numCol="1" anchor="t" anchorCtr="0" compatLnSpc="1">
                  <a:prstTxWarp prst="textNoShape">
                    <a:avLst/>
                  </a:prstTxWarp>
                </a:bodyPr>
                <a:lstStyle/>
                <a:p>
                  <a:pPr defTabSz="685617" fontAlgn="base">
                    <a:defRPr/>
                  </a:pPr>
                  <a:endParaRPr lang="zh-CN" altLang="en-US" sz="2800" kern="0">
                    <a:solidFill>
                      <a:prstClr val="black"/>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06" name="椭圆 305"/>
                <p:cNvSpPr/>
                <p:nvPr/>
              </p:nvSpPr>
              <p:spPr>
                <a:xfrm>
                  <a:off x="1785771" y="2528046"/>
                  <a:ext cx="8390966" cy="1065007"/>
                </a:xfrm>
                <a:prstGeom prst="ellipse">
                  <a:avLst/>
                </a:prstGeom>
                <a:gradFill flip="none" rotWithShape="1">
                  <a:gsLst>
                    <a:gs pos="100000">
                      <a:srgbClr val="062F52">
                        <a:alpha val="0"/>
                      </a:srgbClr>
                    </a:gs>
                    <a:gs pos="0">
                      <a:srgbClr val="2FC2E3">
                        <a:alpha val="0"/>
                      </a:srgbClr>
                    </a:gs>
                    <a:gs pos="64000">
                      <a:srgbClr val="0E437A">
                        <a:alpha val="0"/>
                      </a:srgbClr>
                    </a:gs>
                    <a:gs pos="100000">
                      <a:srgbClr val="0B366F">
                        <a:alpha val="0"/>
                      </a:srgbClr>
                    </a:gs>
                  </a:gsLst>
                  <a:path path="rect">
                    <a:fillToRect t="100000" r="100000"/>
                  </a:path>
                  <a:tileRect l="-100000" b="-100000"/>
                </a:gradFill>
                <a:ln w="9525">
                  <a:gradFill>
                    <a:gsLst>
                      <a:gs pos="0">
                        <a:srgbClr val="31C4DC">
                          <a:alpha val="31000"/>
                        </a:srgbClr>
                      </a:gs>
                      <a:gs pos="100000">
                        <a:srgbClr val="072561">
                          <a:alpha val="40000"/>
                        </a:srgbClr>
                      </a:gs>
                    </a:gsLst>
                    <a:lin ang="16200000" scaled="0"/>
                  </a:gradFill>
                  <a:round/>
                  <a:headEnd/>
                  <a:tailEnd/>
                </a:ln>
              </p:spPr>
              <p:txBody>
                <a:bodyPr vert="horz" wrap="square" lIns="68562" tIns="34281" rIns="68562" bIns="34281" numCol="1" anchor="t" anchorCtr="0" compatLnSpc="1">
                  <a:prstTxWarp prst="textNoShape">
                    <a:avLst/>
                  </a:prstTxWarp>
                </a:bodyPr>
                <a:lstStyle/>
                <a:p>
                  <a:pPr defTabSz="685617" fontAlgn="base">
                    <a:defRPr/>
                  </a:pPr>
                  <a:endParaRPr lang="zh-CN" altLang="en-US" sz="2800" kern="0">
                    <a:solidFill>
                      <a:prstClr val="black"/>
                    </a:solidFill>
                    <a:latin typeface="微软雅黑" panose="020B0503020204020204" pitchFamily="34" charset="-122"/>
                    <a:ea typeface="微软雅黑" panose="020B0503020204020204" pitchFamily="34" charset="-122"/>
                    <a:cs typeface="Arial" panose="020B0604020202020204" pitchFamily="34" charset="0"/>
                  </a:endParaRPr>
                </a:p>
              </p:txBody>
            </p:sp>
          </p:grpSp>
        </p:grpSp>
        <p:grpSp>
          <p:nvGrpSpPr>
            <p:cNvPr id="310" name="组合 193"/>
            <p:cNvGrpSpPr>
              <a:grpSpLocks noChangeAspect="1"/>
            </p:cNvGrpSpPr>
            <p:nvPr/>
          </p:nvGrpSpPr>
          <p:grpSpPr>
            <a:xfrm>
              <a:off x="7573404" y="5028703"/>
              <a:ext cx="974372" cy="353379"/>
              <a:chOff x="1736626" y="2219746"/>
              <a:chExt cx="1950809" cy="1291096"/>
            </a:xfrm>
            <a:effectLst>
              <a:glow rad="101600">
                <a:srgbClr val="4F81BD">
                  <a:satMod val="175000"/>
                  <a:alpha val="40000"/>
                </a:srgbClr>
              </a:glow>
            </a:effectLst>
          </p:grpSpPr>
          <p:pic>
            <p:nvPicPr>
              <p:cNvPr id="311" name="图片 310" descr="6800 V3 .png"/>
              <p:cNvPicPr>
                <a:picLocks noChangeAspect="1"/>
              </p:cNvPicPr>
              <p:nvPr/>
            </p:nvPicPr>
            <p:blipFill>
              <a:blip r:embed="rId11" cstate="print"/>
              <a:stretch>
                <a:fillRect/>
              </a:stretch>
            </p:blipFill>
            <p:spPr>
              <a:xfrm>
                <a:off x="1736626" y="2219746"/>
                <a:ext cx="1551600" cy="957463"/>
              </a:xfrm>
              <a:prstGeom prst="rect">
                <a:avLst/>
              </a:prstGeom>
            </p:spPr>
          </p:pic>
          <p:pic>
            <p:nvPicPr>
              <p:cNvPr id="312" name="图片 311" descr="5600 V3 .png"/>
              <p:cNvPicPr>
                <a:picLocks noChangeAspect="1"/>
              </p:cNvPicPr>
              <p:nvPr/>
            </p:nvPicPr>
            <p:blipFill>
              <a:blip r:embed="rId12" cstate="print"/>
              <a:stretch>
                <a:fillRect/>
              </a:stretch>
            </p:blipFill>
            <p:spPr>
              <a:xfrm>
                <a:off x="2135835" y="2987418"/>
                <a:ext cx="1551600" cy="523424"/>
              </a:xfrm>
              <a:prstGeom prst="rect">
                <a:avLst/>
              </a:prstGeom>
            </p:spPr>
          </p:pic>
        </p:grpSp>
        <p:sp>
          <p:nvSpPr>
            <p:cNvPr id="313" name="矩形 312"/>
            <p:cNvSpPr/>
            <p:nvPr/>
          </p:nvSpPr>
          <p:spPr>
            <a:xfrm>
              <a:off x="8943811" y="5493862"/>
              <a:ext cx="1658604" cy="461665"/>
            </a:xfrm>
            <a:prstGeom prst="rect">
              <a:avLst/>
            </a:prstGeom>
            <a:scene3d>
              <a:camera prst="orthographicFront">
                <a:rot lat="0" lon="0" rev="0"/>
              </a:camera>
              <a:lightRig rig="threePt" dir="t"/>
            </a:scene3d>
          </p:spPr>
          <p:txBody>
            <a:bodyPr wrap="square">
              <a:spAutoFit/>
            </a:bodyPr>
            <a:lstStyle/>
            <a:p>
              <a:pPr algn="ctr" defTabSz="685617" fontAlgn="base">
                <a:defRPr/>
              </a:pPr>
              <a:r>
                <a:rPr lang="en-US" altLang="zh-CN" sz="1200" kern="0" dirty="0" err="1">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rPr>
                <a:t>FusionStorage</a:t>
              </a:r>
              <a:r>
                <a:rPr lang="en-US" altLang="zh-CN" sz="1200" kern="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rPr>
                <a:t> distributed storage</a:t>
              </a:r>
            </a:p>
          </p:txBody>
        </p:sp>
        <p:grpSp>
          <p:nvGrpSpPr>
            <p:cNvPr id="314" name="组合 57"/>
            <p:cNvGrpSpPr>
              <a:grpSpLocks noChangeAspect="1"/>
            </p:cNvGrpSpPr>
            <p:nvPr/>
          </p:nvGrpSpPr>
          <p:grpSpPr>
            <a:xfrm>
              <a:off x="9127589" y="5220941"/>
              <a:ext cx="1321684" cy="309320"/>
              <a:chOff x="1163617" y="3614570"/>
              <a:chExt cx="9843247" cy="1570616"/>
            </a:xfrm>
          </p:grpSpPr>
          <p:sp>
            <p:nvSpPr>
              <p:cNvPr id="315" name="椭圆 314"/>
              <p:cNvSpPr/>
              <p:nvPr/>
            </p:nvSpPr>
            <p:spPr>
              <a:xfrm>
                <a:off x="1163617" y="3614570"/>
                <a:ext cx="9843247" cy="1570616"/>
              </a:xfrm>
              <a:prstGeom prst="ellipse">
                <a:avLst/>
              </a:prstGeom>
              <a:noFill/>
              <a:ln w="19050" cap="flat" cmpd="sng" algn="ctr">
                <a:gradFill>
                  <a:gsLst>
                    <a:gs pos="58000">
                      <a:srgbClr val="072561">
                        <a:alpha val="0"/>
                      </a:srgbClr>
                    </a:gs>
                    <a:gs pos="92000">
                      <a:srgbClr val="31C4DC">
                        <a:alpha val="41000"/>
                      </a:srgbClr>
                    </a:gs>
                  </a:gsLst>
                  <a:lin ang="7200000" scaled="0"/>
                </a:gradFill>
                <a:prstDash val="solid"/>
              </a:ln>
              <a:effectLst/>
            </p:spPr>
            <p:txBody>
              <a:bodyPr rtlCol="0" anchor="ctr"/>
              <a:lstStyle/>
              <a:p>
                <a:pPr algn="ctr" defTabSz="685617" fontAlgn="base">
                  <a:defRPr/>
                </a:pPr>
                <a:endParaRPr lang="zh-CN" altLang="en-US" sz="2800" kern="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316" name="组合 80"/>
              <p:cNvGrpSpPr/>
              <p:nvPr/>
            </p:nvGrpSpPr>
            <p:grpSpPr>
              <a:xfrm>
                <a:off x="1814455" y="3802826"/>
                <a:ext cx="8466268" cy="1086524"/>
                <a:chOff x="1785771" y="2528046"/>
                <a:chExt cx="8466268" cy="1086524"/>
              </a:xfrm>
            </p:grpSpPr>
            <p:sp>
              <p:nvSpPr>
                <p:cNvPr id="321" name="椭圆 320"/>
                <p:cNvSpPr/>
                <p:nvPr/>
              </p:nvSpPr>
              <p:spPr>
                <a:xfrm>
                  <a:off x="1861073" y="2549563"/>
                  <a:ext cx="8390966" cy="1065007"/>
                </a:xfrm>
                <a:prstGeom prst="ellipse">
                  <a:avLst/>
                </a:prstGeom>
                <a:gradFill flip="none" rotWithShape="1">
                  <a:gsLst>
                    <a:gs pos="0">
                      <a:srgbClr val="2FC2E3"/>
                    </a:gs>
                    <a:gs pos="48000">
                      <a:srgbClr val="0B366F">
                        <a:alpha val="0"/>
                      </a:srgbClr>
                    </a:gs>
                  </a:gsLst>
                  <a:path path="rect">
                    <a:fillToRect t="100000" r="100000"/>
                  </a:path>
                  <a:tileRect l="-100000" b="-100000"/>
                </a:gradFill>
                <a:ln w="9525">
                  <a:noFill/>
                  <a:round/>
                  <a:headEnd/>
                  <a:tailEnd/>
                </a:ln>
              </p:spPr>
              <p:txBody>
                <a:bodyPr vert="horz" wrap="square" lIns="68562" tIns="34281" rIns="68562" bIns="34281" numCol="1" anchor="t" anchorCtr="0" compatLnSpc="1">
                  <a:prstTxWarp prst="textNoShape">
                    <a:avLst/>
                  </a:prstTxWarp>
                </a:bodyPr>
                <a:lstStyle/>
                <a:p>
                  <a:pPr defTabSz="685617" fontAlgn="base">
                    <a:defRPr/>
                  </a:pPr>
                  <a:endParaRPr lang="zh-CN" altLang="en-US" sz="2800" kern="0">
                    <a:solidFill>
                      <a:prstClr val="black"/>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22" name="椭圆 321"/>
                <p:cNvSpPr/>
                <p:nvPr/>
              </p:nvSpPr>
              <p:spPr>
                <a:xfrm>
                  <a:off x="1861073" y="2549563"/>
                  <a:ext cx="8390966" cy="1065007"/>
                </a:xfrm>
                <a:prstGeom prst="ellipse">
                  <a:avLst/>
                </a:prstGeom>
                <a:gradFill flip="none" rotWithShape="1">
                  <a:gsLst>
                    <a:gs pos="0">
                      <a:srgbClr val="2FC2E3"/>
                    </a:gs>
                    <a:gs pos="48000">
                      <a:srgbClr val="0B366F">
                        <a:alpha val="0"/>
                      </a:srgbClr>
                    </a:gs>
                  </a:gsLst>
                  <a:path path="rect">
                    <a:fillToRect l="100000" b="100000"/>
                  </a:path>
                  <a:tileRect t="-100000" r="-100000"/>
                </a:gradFill>
                <a:ln w="9525">
                  <a:noFill/>
                  <a:round/>
                  <a:headEnd/>
                  <a:tailEnd/>
                </a:ln>
              </p:spPr>
              <p:txBody>
                <a:bodyPr vert="horz" wrap="square" lIns="68562" tIns="34281" rIns="68562" bIns="34281" numCol="1" anchor="t" anchorCtr="0" compatLnSpc="1">
                  <a:prstTxWarp prst="textNoShape">
                    <a:avLst/>
                  </a:prstTxWarp>
                </a:bodyPr>
                <a:lstStyle/>
                <a:p>
                  <a:pPr defTabSz="685617" fontAlgn="base">
                    <a:defRPr/>
                  </a:pPr>
                  <a:endParaRPr lang="zh-CN" altLang="en-US" sz="2800" kern="0">
                    <a:solidFill>
                      <a:prstClr val="black"/>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23" name="椭圆 322"/>
                <p:cNvSpPr/>
                <p:nvPr/>
              </p:nvSpPr>
              <p:spPr>
                <a:xfrm>
                  <a:off x="1785771" y="2528046"/>
                  <a:ext cx="8390966" cy="1065007"/>
                </a:xfrm>
                <a:prstGeom prst="ellipse">
                  <a:avLst/>
                </a:prstGeom>
                <a:gradFill flip="none" rotWithShape="1">
                  <a:gsLst>
                    <a:gs pos="100000">
                      <a:srgbClr val="062F52"/>
                    </a:gs>
                    <a:gs pos="0">
                      <a:srgbClr val="2FC2E3">
                        <a:alpha val="0"/>
                      </a:srgbClr>
                    </a:gs>
                    <a:gs pos="64000">
                      <a:srgbClr val="0E437A">
                        <a:alpha val="0"/>
                      </a:srgbClr>
                    </a:gs>
                    <a:gs pos="100000">
                      <a:srgbClr val="0B366F">
                        <a:alpha val="0"/>
                      </a:srgbClr>
                    </a:gs>
                  </a:gsLst>
                  <a:path path="rect">
                    <a:fillToRect t="100000" r="100000"/>
                  </a:path>
                  <a:tileRect l="-100000" b="-100000"/>
                </a:gradFill>
                <a:ln w="9525">
                  <a:gradFill>
                    <a:gsLst>
                      <a:gs pos="0">
                        <a:srgbClr val="31C4DC">
                          <a:alpha val="28000"/>
                        </a:srgbClr>
                      </a:gs>
                      <a:gs pos="100000">
                        <a:srgbClr val="072561">
                          <a:alpha val="40000"/>
                        </a:srgbClr>
                      </a:gs>
                    </a:gsLst>
                    <a:lin ang="16200000" scaled="0"/>
                  </a:gradFill>
                  <a:round/>
                  <a:headEnd/>
                  <a:tailEnd/>
                </a:ln>
              </p:spPr>
              <p:txBody>
                <a:bodyPr vert="horz" wrap="square" lIns="68562" tIns="34281" rIns="68562" bIns="34281" numCol="1" anchor="t" anchorCtr="0" compatLnSpc="1">
                  <a:prstTxWarp prst="textNoShape">
                    <a:avLst/>
                  </a:prstTxWarp>
                </a:bodyPr>
                <a:lstStyle/>
                <a:p>
                  <a:pPr defTabSz="685617" fontAlgn="base">
                    <a:defRPr/>
                  </a:pPr>
                  <a:endParaRPr lang="zh-CN" altLang="en-US" sz="2800" kern="0">
                    <a:solidFill>
                      <a:prstClr val="black"/>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317" name="组合 81"/>
              <p:cNvGrpSpPr/>
              <p:nvPr/>
            </p:nvGrpSpPr>
            <p:grpSpPr>
              <a:xfrm>
                <a:off x="3060100" y="3912320"/>
                <a:ext cx="5899675" cy="757138"/>
                <a:chOff x="1785771" y="2528046"/>
                <a:chExt cx="8466268" cy="1086524"/>
              </a:xfrm>
            </p:grpSpPr>
            <p:sp>
              <p:nvSpPr>
                <p:cNvPr id="318" name="椭圆 317"/>
                <p:cNvSpPr/>
                <p:nvPr/>
              </p:nvSpPr>
              <p:spPr>
                <a:xfrm>
                  <a:off x="1861073" y="2549563"/>
                  <a:ext cx="8390966" cy="1065007"/>
                </a:xfrm>
                <a:prstGeom prst="ellipse">
                  <a:avLst/>
                </a:prstGeom>
                <a:gradFill flip="none" rotWithShape="1">
                  <a:gsLst>
                    <a:gs pos="0">
                      <a:srgbClr val="2FC2E3"/>
                    </a:gs>
                    <a:gs pos="48000">
                      <a:srgbClr val="0B366F">
                        <a:alpha val="0"/>
                      </a:srgbClr>
                    </a:gs>
                  </a:gsLst>
                  <a:path path="rect">
                    <a:fillToRect t="100000" r="100000"/>
                  </a:path>
                  <a:tileRect l="-100000" b="-100000"/>
                </a:gradFill>
                <a:ln w="9525">
                  <a:noFill/>
                  <a:round/>
                  <a:headEnd/>
                  <a:tailEnd/>
                </a:ln>
              </p:spPr>
              <p:txBody>
                <a:bodyPr vert="horz" wrap="square" lIns="68562" tIns="34281" rIns="68562" bIns="34281" numCol="1" anchor="t" anchorCtr="0" compatLnSpc="1">
                  <a:prstTxWarp prst="textNoShape">
                    <a:avLst/>
                  </a:prstTxWarp>
                </a:bodyPr>
                <a:lstStyle/>
                <a:p>
                  <a:pPr defTabSz="685617" fontAlgn="base">
                    <a:defRPr/>
                  </a:pPr>
                  <a:endParaRPr lang="zh-CN" altLang="en-US" sz="2800" kern="0">
                    <a:solidFill>
                      <a:prstClr val="black"/>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19" name="椭圆 318"/>
                <p:cNvSpPr/>
                <p:nvPr/>
              </p:nvSpPr>
              <p:spPr>
                <a:xfrm>
                  <a:off x="1861073" y="2549563"/>
                  <a:ext cx="8390966" cy="1065007"/>
                </a:xfrm>
                <a:prstGeom prst="ellipse">
                  <a:avLst/>
                </a:prstGeom>
                <a:gradFill flip="none" rotWithShape="1">
                  <a:gsLst>
                    <a:gs pos="0">
                      <a:srgbClr val="2FC2E3"/>
                    </a:gs>
                    <a:gs pos="48000">
                      <a:srgbClr val="0B366F">
                        <a:alpha val="0"/>
                      </a:srgbClr>
                    </a:gs>
                  </a:gsLst>
                  <a:path path="rect">
                    <a:fillToRect l="100000" b="100000"/>
                  </a:path>
                  <a:tileRect t="-100000" r="-100000"/>
                </a:gradFill>
                <a:ln w="9525">
                  <a:noFill/>
                  <a:round/>
                  <a:headEnd/>
                  <a:tailEnd/>
                </a:ln>
              </p:spPr>
              <p:txBody>
                <a:bodyPr vert="horz" wrap="square" lIns="68562" tIns="34281" rIns="68562" bIns="34281" numCol="1" anchor="t" anchorCtr="0" compatLnSpc="1">
                  <a:prstTxWarp prst="textNoShape">
                    <a:avLst/>
                  </a:prstTxWarp>
                </a:bodyPr>
                <a:lstStyle/>
                <a:p>
                  <a:pPr defTabSz="685617" fontAlgn="base">
                    <a:defRPr/>
                  </a:pPr>
                  <a:endParaRPr lang="zh-CN" altLang="en-US" sz="2800" kern="0">
                    <a:solidFill>
                      <a:prstClr val="black"/>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20" name="椭圆 319"/>
                <p:cNvSpPr/>
                <p:nvPr/>
              </p:nvSpPr>
              <p:spPr>
                <a:xfrm>
                  <a:off x="1785771" y="2528046"/>
                  <a:ext cx="8390966" cy="1065007"/>
                </a:xfrm>
                <a:prstGeom prst="ellipse">
                  <a:avLst/>
                </a:prstGeom>
                <a:gradFill flip="none" rotWithShape="1">
                  <a:gsLst>
                    <a:gs pos="100000">
                      <a:srgbClr val="062F52">
                        <a:alpha val="0"/>
                      </a:srgbClr>
                    </a:gs>
                    <a:gs pos="0">
                      <a:srgbClr val="2FC2E3">
                        <a:alpha val="0"/>
                      </a:srgbClr>
                    </a:gs>
                    <a:gs pos="64000">
                      <a:srgbClr val="0E437A">
                        <a:alpha val="0"/>
                      </a:srgbClr>
                    </a:gs>
                    <a:gs pos="100000">
                      <a:srgbClr val="0B366F">
                        <a:alpha val="0"/>
                      </a:srgbClr>
                    </a:gs>
                  </a:gsLst>
                  <a:path path="rect">
                    <a:fillToRect t="100000" r="100000"/>
                  </a:path>
                  <a:tileRect l="-100000" b="-100000"/>
                </a:gradFill>
                <a:ln w="9525">
                  <a:gradFill>
                    <a:gsLst>
                      <a:gs pos="0">
                        <a:srgbClr val="31C4DC">
                          <a:alpha val="31000"/>
                        </a:srgbClr>
                      </a:gs>
                      <a:gs pos="100000">
                        <a:srgbClr val="072561">
                          <a:alpha val="40000"/>
                        </a:srgbClr>
                      </a:gs>
                    </a:gsLst>
                    <a:lin ang="16200000" scaled="0"/>
                  </a:gradFill>
                  <a:round/>
                  <a:headEnd/>
                  <a:tailEnd/>
                </a:ln>
              </p:spPr>
              <p:txBody>
                <a:bodyPr vert="horz" wrap="square" lIns="68562" tIns="34281" rIns="68562" bIns="34281" numCol="1" anchor="t" anchorCtr="0" compatLnSpc="1">
                  <a:prstTxWarp prst="textNoShape">
                    <a:avLst/>
                  </a:prstTxWarp>
                </a:bodyPr>
                <a:lstStyle/>
                <a:p>
                  <a:pPr defTabSz="685617" fontAlgn="base">
                    <a:defRPr/>
                  </a:pPr>
                  <a:endParaRPr lang="zh-CN" altLang="en-US" sz="2800" kern="0">
                    <a:solidFill>
                      <a:prstClr val="black"/>
                    </a:solidFill>
                    <a:latin typeface="微软雅黑" panose="020B0503020204020204" pitchFamily="34" charset="-122"/>
                    <a:ea typeface="微软雅黑" panose="020B0503020204020204" pitchFamily="34" charset="-122"/>
                    <a:cs typeface="Arial" panose="020B0604020202020204" pitchFamily="34" charset="0"/>
                  </a:endParaRPr>
                </a:p>
              </p:txBody>
            </p:sp>
          </p:grpSp>
        </p:grpSp>
        <p:grpSp>
          <p:nvGrpSpPr>
            <p:cNvPr id="324" name="组合 168"/>
            <p:cNvGrpSpPr/>
            <p:nvPr/>
          </p:nvGrpSpPr>
          <p:grpSpPr>
            <a:xfrm>
              <a:off x="9441156" y="4694950"/>
              <a:ext cx="688415" cy="687128"/>
              <a:chOff x="5758354" y="4119563"/>
              <a:chExt cx="898199" cy="1164979"/>
            </a:xfrm>
            <a:effectLst>
              <a:glow rad="101600">
                <a:srgbClr val="4F81BD">
                  <a:satMod val="175000"/>
                  <a:alpha val="40000"/>
                </a:srgbClr>
              </a:glow>
            </a:effectLst>
          </p:grpSpPr>
          <p:pic>
            <p:nvPicPr>
              <p:cNvPr id="325" name="图片 324" descr="OceanStor 9000.png"/>
              <p:cNvPicPr>
                <a:picLocks noChangeAspect="1"/>
              </p:cNvPicPr>
              <p:nvPr/>
            </p:nvPicPr>
            <p:blipFill>
              <a:blip r:embed="rId13" cstate="print"/>
              <a:stretch>
                <a:fillRect/>
              </a:stretch>
            </p:blipFill>
            <p:spPr>
              <a:xfrm>
                <a:off x="6208301" y="4126162"/>
                <a:ext cx="448252" cy="1158380"/>
              </a:xfrm>
              <a:prstGeom prst="rect">
                <a:avLst/>
              </a:prstGeom>
            </p:spPr>
          </p:pic>
          <p:pic>
            <p:nvPicPr>
              <p:cNvPr id="326" name="图片 325" descr="OceanStor 9000.png"/>
              <p:cNvPicPr>
                <a:picLocks noChangeAspect="1"/>
              </p:cNvPicPr>
              <p:nvPr/>
            </p:nvPicPr>
            <p:blipFill>
              <a:blip r:embed="rId13" cstate="print"/>
              <a:stretch>
                <a:fillRect/>
              </a:stretch>
            </p:blipFill>
            <p:spPr>
              <a:xfrm>
                <a:off x="5758354" y="4119563"/>
                <a:ext cx="448252" cy="1158380"/>
              </a:xfrm>
              <a:prstGeom prst="rect">
                <a:avLst/>
              </a:prstGeom>
            </p:spPr>
          </p:pic>
        </p:grpSp>
        <p:grpSp>
          <p:nvGrpSpPr>
            <p:cNvPr id="327" name="组合 57"/>
            <p:cNvGrpSpPr>
              <a:grpSpLocks noChangeAspect="1"/>
            </p:cNvGrpSpPr>
            <p:nvPr/>
          </p:nvGrpSpPr>
          <p:grpSpPr>
            <a:xfrm>
              <a:off x="3664507" y="5187946"/>
              <a:ext cx="1488529" cy="348369"/>
              <a:chOff x="1163617" y="3614570"/>
              <a:chExt cx="9843247" cy="1570616"/>
            </a:xfrm>
          </p:grpSpPr>
          <p:sp>
            <p:nvSpPr>
              <p:cNvPr id="328" name="椭圆 327"/>
              <p:cNvSpPr/>
              <p:nvPr/>
            </p:nvSpPr>
            <p:spPr>
              <a:xfrm>
                <a:off x="1163617" y="3614570"/>
                <a:ext cx="9843247" cy="1570616"/>
              </a:xfrm>
              <a:prstGeom prst="ellipse">
                <a:avLst/>
              </a:prstGeom>
              <a:noFill/>
              <a:ln w="19050" cap="flat" cmpd="sng" algn="ctr">
                <a:gradFill>
                  <a:gsLst>
                    <a:gs pos="58000">
                      <a:srgbClr val="072561">
                        <a:alpha val="0"/>
                      </a:srgbClr>
                    </a:gs>
                    <a:gs pos="92000">
                      <a:srgbClr val="31C4DC">
                        <a:alpha val="41000"/>
                      </a:srgbClr>
                    </a:gs>
                  </a:gsLst>
                  <a:lin ang="7200000" scaled="0"/>
                </a:gradFill>
                <a:prstDash val="solid"/>
              </a:ln>
              <a:effectLst/>
            </p:spPr>
            <p:txBody>
              <a:bodyPr rtlCol="0" anchor="ctr"/>
              <a:lstStyle/>
              <a:p>
                <a:pPr algn="ctr" defTabSz="685617" fontAlgn="base">
                  <a:defRPr/>
                </a:pPr>
                <a:endParaRPr lang="zh-CN" altLang="en-US" sz="2800" kern="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329" name="组合 80"/>
              <p:cNvGrpSpPr/>
              <p:nvPr/>
            </p:nvGrpSpPr>
            <p:grpSpPr>
              <a:xfrm>
                <a:off x="1814455" y="3802826"/>
                <a:ext cx="8466268" cy="1086524"/>
                <a:chOff x="1785771" y="2528046"/>
                <a:chExt cx="8466268" cy="1086524"/>
              </a:xfrm>
            </p:grpSpPr>
            <p:sp>
              <p:nvSpPr>
                <p:cNvPr id="334" name="椭圆 333"/>
                <p:cNvSpPr/>
                <p:nvPr/>
              </p:nvSpPr>
              <p:spPr>
                <a:xfrm>
                  <a:off x="1861073" y="2549563"/>
                  <a:ext cx="8390966" cy="1065007"/>
                </a:xfrm>
                <a:prstGeom prst="ellipse">
                  <a:avLst/>
                </a:prstGeom>
                <a:gradFill flip="none" rotWithShape="1">
                  <a:gsLst>
                    <a:gs pos="0">
                      <a:srgbClr val="2FC2E3"/>
                    </a:gs>
                    <a:gs pos="48000">
                      <a:srgbClr val="0B366F">
                        <a:alpha val="0"/>
                      </a:srgbClr>
                    </a:gs>
                  </a:gsLst>
                  <a:path path="rect">
                    <a:fillToRect t="100000" r="100000"/>
                  </a:path>
                  <a:tileRect l="-100000" b="-100000"/>
                </a:gradFill>
                <a:ln w="9525">
                  <a:noFill/>
                  <a:round/>
                  <a:headEnd/>
                  <a:tailEnd/>
                </a:ln>
              </p:spPr>
              <p:txBody>
                <a:bodyPr vert="horz" wrap="square" lIns="68562" tIns="34281" rIns="68562" bIns="34281" numCol="1" anchor="t" anchorCtr="0" compatLnSpc="1">
                  <a:prstTxWarp prst="textNoShape">
                    <a:avLst/>
                  </a:prstTxWarp>
                </a:bodyPr>
                <a:lstStyle/>
                <a:p>
                  <a:pPr defTabSz="685617" fontAlgn="base">
                    <a:defRPr/>
                  </a:pPr>
                  <a:endParaRPr lang="zh-CN" altLang="en-US" sz="2800" kern="0">
                    <a:solidFill>
                      <a:prstClr val="black"/>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35" name="椭圆 334"/>
                <p:cNvSpPr/>
                <p:nvPr/>
              </p:nvSpPr>
              <p:spPr>
                <a:xfrm>
                  <a:off x="1861073" y="2549563"/>
                  <a:ext cx="8390966" cy="1065007"/>
                </a:xfrm>
                <a:prstGeom prst="ellipse">
                  <a:avLst/>
                </a:prstGeom>
                <a:gradFill flip="none" rotWithShape="1">
                  <a:gsLst>
                    <a:gs pos="0">
                      <a:srgbClr val="2FC2E3"/>
                    </a:gs>
                    <a:gs pos="48000">
                      <a:srgbClr val="0B366F">
                        <a:alpha val="0"/>
                      </a:srgbClr>
                    </a:gs>
                  </a:gsLst>
                  <a:path path="rect">
                    <a:fillToRect l="100000" b="100000"/>
                  </a:path>
                  <a:tileRect t="-100000" r="-100000"/>
                </a:gradFill>
                <a:ln w="9525">
                  <a:noFill/>
                  <a:round/>
                  <a:headEnd/>
                  <a:tailEnd/>
                </a:ln>
              </p:spPr>
              <p:txBody>
                <a:bodyPr vert="horz" wrap="square" lIns="68562" tIns="34281" rIns="68562" bIns="34281" numCol="1" anchor="t" anchorCtr="0" compatLnSpc="1">
                  <a:prstTxWarp prst="textNoShape">
                    <a:avLst/>
                  </a:prstTxWarp>
                </a:bodyPr>
                <a:lstStyle/>
                <a:p>
                  <a:pPr defTabSz="685617" fontAlgn="base">
                    <a:defRPr/>
                  </a:pPr>
                  <a:endParaRPr lang="zh-CN" altLang="en-US" sz="2800" kern="0">
                    <a:solidFill>
                      <a:prstClr val="black"/>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36" name="椭圆 335"/>
                <p:cNvSpPr/>
                <p:nvPr/>
              </p:nvSpPr>
              <p:spPr>
                <a:xfrm>
                  <a:off x="1785771" y="2528046"/>
                  <a:ext cx="8390966" cy="1065007"/>
                </a:xfrm>
                <a:prstGeom prst="ellipse">
                  <a:avLst/>
                </a:prstGeom>
                <a:gradFill flip="none" rotWithShape="1">
                  <a:gsLst>
                    <a:gs pos="100000">
                      <a:srgbClr val="062F52"/>
                    </a:gs>
                    <a:gs pos="0">
                      <a:srgbClr val="2FC2E3">
                        <a:alpha val="0"/>
                      </a:srgbClr>
                    </a:gs>
                    <a:gs pos="64000">
                      <a:srgbClr val="0E437A">
                        <a:alpha val="0"/>
                      </a:srgbClr>
                    </a:gs>
                    <a:gs pos="100000">
                      <a:srgbClr val="0B366F">
                        <a:alpha val="0"/>
                      </a:srgbClr>
                    </a:gs>
                  </a:gsLst>
                  <a:path path="rect">
                    <a:fillToRect t="100000" r="100000"/>
                  </a:path>
                  <a:tileRect l="-100000" b="-100000"/>
                </a:gradFill>
                <a:ln w="9525">
                  <a:gradFill>
                    <a:gsLst>
                      <a:gs pos="0">
                        <a:srgbClr val="31C4DC">
                          <a:alpha val="28000"/>
                        </a:srgbClr>
                      </a:gs>
                      <a:gs pos="100000">
                        <a:srgbClr val="072561">
                          <a:alpha val="40000"/>
                        </a:srgbClr>
                      </a:gs>
                    </a:gsLst>
                    <a:lin ang="16200000" scaled="0"/>
                  </a:gradFill>
                  <a:round/>
                  <a:headEnd/>
                  <a:tailEnd/>
                </a:ln>
              </p:spPr>
              <p:txBody>
                <a:bodyPr vert="horz" wrap="square" lIns="68562" tIns="34281" rIns="68562" bIns="34281" numCol="1" anchor="t" anchorCtr="0" compatLnSpc="1">
                  <a:prstTxWarp prst="textNoShape">
                    <a:avLst/>
                  </a:prstTxWarp>
                </a:bodyPr>
                <a:lstStyle/>
                <a:p>
                  <a:pPr defTabSz="685617" fontAlgn="base">
                    <a:defRPr/>
                  </a:pPr>
                  <a:endParaRPr lang="zh-CN" altLang="en-US" sz="2800" kern="0">
                    <a:solidFill>
                      <a:prstClr val="black"/>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330" name="组合 81"/>
              <p:cNvGrpSpPr/>
              <p:nvPr/>
            </p:nvGrpSpPr>
            <p:grpSpPr>
              <a:xfrm>
                <a:off x="3060100" y="3912320"/>
                <a:ext cx="5899675" cy="757138"/>
                <a:chOff x="1785771" y="2528046"/>
                <a:chExt cx="8466268" cy="1086524"/>
              </a:xfrm>
            </p:grpSpPr>
            <p:sp>
              <p:nvSpPr>
                <p:cNvPr id="331" name="椭圆 330"/>
                <p:cNvSpPr/>
                <p:nvPr/>
              </p:nvSpPr>
              <p:spPr>
                <a:xfrm>
                  <a:off x="1861073" y="2549563"/>
                  <a:ext cx="8390966" cy="1065007"/>
                </a:xfrm>
                <a:prstGeom prst="ellipse">
                  <a:avLst/>
                </a:prstGeom>
                <a:gradFill flip="none" rotWithShape="1">
                  <a:gsLst>
                    <a:gs pos="0">
                      <a:srgbClr val="2FC2E3"/>
                    </a:gs>
                    <a:gs pos="48000">
                      <a:srgbClr val="0B366F">
                        <a:alpha val="0"/>
                      </a:srgbClr>
                    </a:gs>
                  </a:gsLst>
                  <a:path path="rect">
                    <a:fillToRect t="100000" r="100000"/>
                  </a:path>
                  <a:tileRect l="-100000" b="-100000"/>
                </a:gradFill>
                <a:ln w="9525">
                  <a:noFill/>
                  <a:round/>
                  <a:headEnd/>
                  <a:tailEnd/>
                </a:ln>
              </p:spPr>
              <p:txBody>
                <a:bodyPr vert="horz" wrap="square" lIns="68562" tIns="34281" rIns="68562" bIns="34281" numCol="1" anchor="t" anchorCtr="0" compatLnSpc="1">
                  <a:prstTxWarp prst="textNoShape">
                    <a:avLst/>
                  </a:prstTxWarp>
                </a:bodyPr>
                <a:lstStyle/>
                <a:p>
                  <a:pPr defTabSz="685617" fontAlgn="base">
                    <a:defRPr/>
                  </a:pPr>
                  <a:endParaRPr lang="zh-CN" altLang="en-US" sz="2800" kern="0">
                    <a:solidFill>
                      <a:prstClr val="black"/>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32" name="椭圆 331"/>
                <p:cNvSpPr/>
                <p:nvPr/>
              </p:nvSpPr>
              <p:spPr>
                <a:xfrm>
                  <a:off x="1861073" y="2549563"/>
                  <a:ext cx="8390966" cy="1065007"/>
                </a:xfrm>
                <a:prstGeom prst="ellipse">
                  <a:avLst/>
                </a:prstGeom>
                <a:gradFill flip="none" rotWithShape="1">
                  <a:gsLst>
                    <a:gs pos="0">
                      <a:srgbClr val="2FC2E3"/>
                    </a:gs>
                    <a:gs pos="48000">
                      <a:srgbClr val="0B366F">
                        <a:alpha val="0"/>
                      </a:srgbClr>
                    </a:gs>
                  </a:gsLst>
                  <a:path path="rect">
                    <a:fillToRect l="100000" b="100000"/>
                  </a:path>
                  <a:tileRect t="-100000" r="-100000"/>
                </a:gradFill>
                <a:ln w="9525">
                  <a:noFill/>
                  <a:round/>
                  <a:headEnd/>
                  <a:tailEnd/>
                </a:ln>
              </p:spPr>
              <p:txBody>
                <a:bodyPr vert="horz" wrap="square" lIns="68562" tIns="34281" rIns="68562" bIns="34281" numCol="1" anchor="t" anchorCtr="0" compatLnSpc="1">
                  <a:prstTxWarp prst="textNoShape">
                    <a:avLst/>
                  </a:prstTxWarp>
                </a:bodyPr>
                <a:lstStyle/>
                <a:p>
                  <a:pPr defTabSz="685617" fontAlgn="base">
                    <a:defRPr/>
                  </a:pPr>
                  <a:endParaRPr lang="zh-CN" altLang="en-US" sz="2800" kern="0">
                    <a:solidFill>
                      <a:prstClr val="black"/>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33" name="椭圆 332"/>
                <p:cNvSpPr/>
                <p:nvPr/>
              </p:nvSpPr>
              <p:spPr>
                <a:xfrm>
                  <a:off x="1785771" y="2528046"/>
                  <a:ext cx="8390966" cy="1065007"/>
                </a:xfrm>
                <a:prstGeom prst="ellipse">
                  <a:avLst/>
                </a:prstGeom>
                <a:gradFill flip="none" rotWithShape="1">
                  <a:gsLst>
                    <a:gs pos="100000">
                      <a:srgbClr val="062F52">
                        <a:alpha val="0"/>
                      </a:srgbClr>
                    </a:gs>
                    <a:gs pos="0">
                      <a:srgbClr val="2FC2E3">
                        <a:alpha val="0"/>
                      </a:srgbClr>
                    </a:gs>
                    <a:gs pos="64000">
                      <a:srgbClr val="0E437A">
                        <a:alpha val="0"/>
                      </a:srgbClr>
                    </a:gs>
                    <a:gs pos="100000">
                      <a:srgbClr val="0B366F">
                        <a:alpha val="0"/>
                      </a:srgbClr>
                    </a:gs>
                  </a:gsLst>
                  <a:path path="rect">
                    <a:fillToRect t="100000" r="100000"/>
                  </a:path>
                  <a:tileRect l="-100000" b="-100000"/>
                </a:gradFill>
                <a:ln w="9525">
                  <a:gradFill>
                    <a:gsLst>
                      <a:gs pos="0">
                        <a:srgbClr val="31C4DC">
                          <a:alpha val="31000"/>
                        </a:srgbClr>
                      </a:gs>
                      <a:gs pos="100000">
                        <a:srgbClr val="072561">
                          <a:alpha val="40000"/>
                        </a:srgbClr>
                      </a:gs>
                    </a:gsLst>
                    <a:lin ang="16200000" scaled="0"/>
                  </a:gradFill>
                  <a:round/>
                  <a:headEnd/>
                  <a:tailEnd/>
                </a:ln>
              </p:spPr>
              <p:txBody>
                <a:bodyPr vert="horz" wrap="square" lIns="68562" tIns="34281" rIns="68562" bIns="34281" numCol="1" anchor="t" anchorCtr="0" compatLnSpc="1">
                  <a:prstTxWarp prst="textNoShape">
                    <a:avLst/>
                  </a:prstTxWarp>
                </a:bodyPr>
                <a:lstStyle/>
                <a:p>
                  <a:pPr defTabSz="685617" fontAlgn="base">
                    <a:defRPr/>
                  </a:pPr>
                  <a:endParaRPr lang="zh-CN" altLang="en-US" sz="2800" kern="0">
                    <a:solidFill>
                      <a:prstClr val="black"/>
                    </a:solidFill>
                    <a:latin typeface="微软雅黑" panose="020B0503020204020204" pitchFamily="34" charset="-122"/>
                    <a:ea typeface="微软雅黑" panose="020B0503020204020204" pitchFamily="34" charset="-122"/>
                    <a:cs typeface="Arial" panose="020B0604020202020204" pitchFamily="34" charset="0"/>
                  </a:endParaRPr>
                </a:p>
              </p:txBody>
            </p:sp>
          </p:grpSp>
        </p:grpSp>
        <p:sp>
          <p:nvSpPr>
            <p:cNvPr id="337" name="矩形 336"/>
            <p:cNvSpPr/>
            <p:nvPr/>
          </p:nvSpPr>
          <p:spPr>
            <a:xfrm>
              <a:off x="3599922" y="5493862"/>
              <a:ext cx="1459442" cy="461665"/>
            </a:xfrm>
            <a:prstGeom prst="rect">
              <a:avLst/>
            </a:prstGeom>
            <a:scene3d>
              <a:camera prst="orthographicFront">
                <a:rot lat="0" lon="0" rev="0"/>
              </a:camera>
              <a:lightRig rig="threePt" dir="t"/>
            </a:scene3d>
          </p:spPr>
          <p:txBody>
            <a:bodyPr wrap="square">
              <a:spAutoFit/>
            </a:bodyPr>
            <a:lstStyle/>
            <a:p>
              <a:pPr algn="ctr" defTabSz="685617" fontAlgn="base">
                <a:defRPr/>
              </a:pPr>
              <a:r>
                <a:rPr lang="en-US" altLang="zh-CN" sz="1200" kern="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rPr>
                <a:t>OceanStor 18000 high-end storage</a:t>
              </a:r>
            </a:p>
          </p:txBody>
        </p:sp>
        <p:grpSp>
          <p:nvGrpSpPr>
            <p:cNvPr id="338" name="组合 57"/>
            <p:cNvGrpSpPr>
              <a:grpSpLocks noChangeAspect="1"/>
            </p:cNvGrpSpPr>
            <p:nvPr/>
          </p:nvGrpSpPr>
          <p:grpSpPr>
            <a:xfrm>
              <a:off x="5541468" y="5238152"/>
              <a:ext cx="1488529" cy="348369"/>
              <a:chOff x="1163617" y="3614570"/>
              <a:chExt cx="9843247" cy="1570616"/>
            </a:xfrm>
          </p:grpSpPr>
          <p:sp>
            <p:nvSpPr>
              <p:cNvPr id="339" name="椭圆 338"/>
              <p:cNvSpPr/>
              <p:nvPr/>
            </p:nvSpPr>
            <p:spPr>
              <a:xfrm>
                <a:off x="1163617" y="3614570"/>
                <a:ext cx="9843247" cy="1570616"/>
              </a:xfrm>
              <a:prstGeom prst="ellipse">
                <a:avLst/>
              </a:prstGeom>
              <a:noFill/>
              <a:ln w="19050" cap="flat" cmpd="sng" algn="ctr">
                <a:gradFill>
                  <a:gsLst>
                    <a:gs pos="58000">
                      <a:srgbClr val="072561">
                        <a:alpha val="0"/>
                      </a:srgbClr>
                    </a:gs>
                    <a:gs pos="92000">
                      <a:srgbClr val="31C4DC">
                        <a:alpha val="41000"/>
                      </a:srgbClr>
                    </a:gs>
                  </a:gsLst>
                  <a:lin ang="7200000" scaled="0"/>
                </a:gradFill>
                <a:prstDash val="solid"/>
              </a:ln>
              <a:effectLst/>
            </p:spPr>
            <p:txBody>
              <a:bodyPr rtlCol="0" anchor="ctr"/>
              <a:lstStyle/>
              <a:p>
                <a:pPr algn="ctr" defTabSz="685617" fontAlgn="base">
                  <a:defRPr/>
                </a:pPr>
                <a:endParaRPr lang="zh-CN" altLang="en-US" sz="2800" kern="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340" name="组合 80"/>
              <p:cNvGrpSpPr/>
              <p:nvPr/>
            </p:nvGrpSpPr>
            <p:grpSpPr>
              <a:xfrm>
                <a:off x="1814455" y="3802826"/>
                <a:ext cx="8466268" cy="1086524"/>
                <a:chOff x="1785771" y="2528046"/>
                <a:chExt cx="8466268" cy="1086524"/>
              </a:xfrm>
            </p:grpSpPr>
            <p:sp>
              <p:nvSpPr>
                <p:cNvPr id="345" name="椭圆 344"/>
                <p:cNvSpPr/>
                <p:nvPr/>
              </p:nvSpPr>
              <p:spPr>
                <a:xfrm>
                  <a:off x="1861073" y="2549563"/>
                  <a:ext cx="8390966" cy="1065007"/>
                </a:xfrm>
                <a:prstGeom prst="ellipse">
                  <a:avLst/>
                </a:prstGeom>
                <a:gradFill flip="none" rotWithShape="1">
                  <a:gsLst>
                    <a:gs pos="0">
                      <a:srgbClr val="2FC2E3"/>
                    </a:gs>
                    <a:gs pos="48000">
                      <a:srgbClr val="0B366F">
                        <a:alpha val="0"/>
                      </a:srgbClr>
                    </a:gs>
                  </a:gsLst>
                  <a:path path="rect">
                    <a:fillToRect t="100000" r="100000"/>
                  </a:path>
                  <a:tileRect l="-100000" b="-100000"/>
                </a:gradFill>
                <a:ln w="9525">
                  <a:noFill/>
                  <a:round/>
                  <a:headEnd/>
                  <a:tailEnd/>
                </a:ln>
              </p:spPr>
              <p:txBody>
                <a:bodyPr vert="horz" wrap="square" lIns="68562" tIns="34281" rIns="68562" bIns="34281" numCol="1" anchor="t" anchorCtr="0" compatLnSpc="1">
                  <a:prstTxWarp prst="textNoShape">
                    <a:avLst/>
                  </a:prstTxWarp>
                </a:bodyPr>
                <a:lstStyle/>
                <a:p>
                  <a:pPr defTabSz="685617" fontAlgn="base">
                    <a:defRPr/>
                  </a:pPr>
                  <a:endParaRPr lang="zh-CN" altLang="en-US" sz="2800" kern="0">
                    <a:solidFill>
                      <a:prstClr val="black"/>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46" name="椭圆 345"/>
                <p:cNvSpPr/>
                <p:nvPr/>
              </p:nvSpPr>
              <p:spPr>
                <a:xfrm>
                  <a:off x="1861073" y="2549563"/>
                  <a:ext cx="8390966" cy="1065007"/>
                </a:xfrm>
                <a:prstGeom prst="ellipse">
                  <a:avLst/>
                </a:prstGeom>
                <a:gradFill flip="none" rotWithShape="1">
                  <a:gsLst>
                    <a:gs pos="0">
                      <a:srgbClr val="2FC2E3"/>
                    </a:gs>
                    <a:gs pos="48000">
                      <a:srgbClr val="0B366F">
                        <a:alpha val="0"/>
                      </a:srgbClr>
                    </a:gs>
                  </a:gsLst>
                  <a:path path="rect">
                    <a:fillToRect l="100000" b="100000"/>
                  </a:path>
                  <a:tileRect t="-100000" r="-100000"/>
                </a:gradFill>
                <a:ln w="9525">
                  <a:noFill/>
                  <a:round/>
                  <a:headEnd/>
                  <a:tailEnd/>
                </a:ln>
              </p:spPr>
              <p:txBody>
                <a:bodyPr vert="horz" wrap="square" lIns="68562" tIns="34281" rIns="68562" bIns="34281" numCol="1" anchor="t" anchorCtr="0" compatLnSpc="1">
                  <a:prstTxWarp prst="textNoShape">
                    <a:avLst/>
                  </a:prstTxWarp>
                </a:bodyPr>
                <a:lstStyle/>
                <a:p>
                  <a:pPr defTabSz="685617" fontAlgn="base">
                    <a:defRPr/>
                  </a:pPr>
                  <a:endParaRPr lang="zh-CN" altLang="en-US" sz="2800" kern="0">
                    <a:solidFill>
                      <a:prstClr val="black"/>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47" name="椭圆 346"/>
                <p:cNvSpPr/>
                <p:nvPr/>
              </p:nvSpPr>
              <p:spPr>
                <a:xfrm>
                  <a:off x="1785771" y="2528046"/>
                  <a:ext cx="8390966" cy="1065007"/>
                </a:xfrm>
                <a:prstGeom prst="ellipse">
                  <a:avLst/>
                </a:prstGeom>
                <a:gradFill flip="none" rotWithShape="1">
                  <a:gsLst>
                    <a:gs pos="100000">
                      <a:srgbClr val="062F52"/>
                    </a:gs>
                    <a:gs pos="0">
                      <a:srgbClr val="2FC2E3">
                        <a:alpha val="0"/>
                      </a:srgbClr>
                    </a:gs>
                    <a:gs pos="64000">
                      <a:srgbClr val="0E437A">
                        <a:alpha val="0"/>
                      </a:srgbClr>
                    </a:gs>
                    <a:gs pos="100000">
                      <a:srgbClr val="0B366F">
                        <a:alpha val="0"/>
                      </a:srgbClr>
                    </a:gs>
                  </a:gsLst>
                  <a:path path="rect">
                    <a:fillToRect t="100000" r="100000"/>
                  </a:path>
                  <a:tileRect l="-100000" b="-100000"/>
                </a:gradFill>
                <a:ln w="9525">
                  <a:gradFill>
                    <a:gsLst>
                      <a:gs pos="0">
                        <a:srgbClr val="31C4DC">
                          <a:alpha val="28000"/>
                        </a:srgbClr>
                      </a:gs>
                      <a:gs pos="100000">
                        <a:srgbClr val="072561">
                          <a:alpha val="40000"/>
                        </a:srgbClr>
                      </a:gs>
                    </a:gsLst>
                    <a:lin ang="16200000" scaled="0"/>
                  </a:gradFill>
                  <a:round/>
                  <a:headEnd/>
                  <a:tailEnd/>
                </a:ln>
              </p:spPr>
              <p:txBody>
                <a:bodyPr vert="horz" wrap="square" lIns="68562" tIns="34281" rIns="68562" bIns="34281" numCol="1" anchor="t" anchorCtr="0" compatLnSpc="1">
                  <a:prstTxWarp prst="textNoShape">
                    <a:avLst/>
                  </a:prstTxWarp>
                </a:bodyPr>
                <a:lstStyle/>
                <a:p>
                  <a:pPr defTabSz="685617" fontAlgn="base">
                    <a:defRPr/>
                  </a:pPr>
                  <a:endParaRPr lang="zh-CN" altLang="en-US" sz="2800" kern="0">
                    <a:solidFill>
                      <a:prstClr val="black"/>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341" name="组合 81"/>
              <p:cNvGrpSpPr/>
              <p:nvPr/>
            </p:nvGrpSpPr>
            <p:grpSpPr>
              <a:xfrm>
                <a:off x="3060100" y="3912320"/>
                <a:ext cx="5899675" cy="757138"/>
                <a:chOff x="1785771" y="2528046"/>
                <a:chExt cx="8466268" cy="1086524"/>
              </a:xfrm>
            </p:grpSpPr>
            <p:sp>
              <p:nvSpPr>
                <p:cNvPr id="342" name="椭圆 341"/>
                <p:cNvSpPr/>
                <p:nvPr/>
              </p:nvSpPr>
              <p:spPr>
                <a:xfrm>
                  <a:off x="1861073" y="2549563"/>
                  <a:ext cx="8390966" cy="1065007"/>
                </a:xfrm>
                <a:prstGeom prst="ellipse">
                  <a:avLst/>
                </a:prstGeom>
                <a:gradFill flip="none" rotWithShape="1">
                  <a:gsLst>
                    <a:gs pos="0">
                      <a:srgbClr val="2FC2E3"/>
                    </a:gs>
                    <a:gs pos="48000">
                      <a:srgbClr val="0B366F">
                        <a:alpha val="0"/>
                      </a:srgbClr>
                    </a:gs>
                  </a:gsLst>
                  <a:path path="rect">
                    <a:fillToRect t="100000" r="100000"/>
                  </a:path>
                  <a:tileRect l="-100000" b="-100000"/>
                </a:gradFill>
                <a:ln w="9525">
                  <a:noFill/>
                  <a:round/>
                  <a:headEnd/>
                  <a:tailEnd/>
                </a:ln>
              </p:spPr>
              <p:txBody>
                <a:bodyPr vert="horz" wrap="square" lIns="68562" tIns="34281" rIns="68562" bIns="34281" numCol="1" anchor="t" anchorCtr="0" compatLnSpc="1">
                  <a:prstTxWarp prst="textNoShape">
                    <a:avLst/>
                  </a:prstTxWarp>
                </a:bodyPr>
                <a:lstStyle/>
                <a:p>
                  <a:pPr defTabSz="685617" fontAlgn="base">
                    <a:defRPr/>
                  </a:pPr>
                  <a:endParaRPr lang="zh-CN" altLang="en-US" sz="2800" kern="0">
                    <a:solidFill>
                      <a:prstClr val="black"/>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43" name="椭圆 342"/>
                <p:cNvSpPr/>
                <p:nvPr/>
              </p:nvSpPr>
              <p:spPr>
                <a:xfrm>
                  <a:off x="1861073" y="2549563"/>
                  <a:ext cx="8390966" cy="1065007"/>
                </a:xfrm>
                <a:prstGeom prst="ellipse">
                  <a:avLst/>
                </a:prstGeom>
                <a:gradFill flip="none" rotWithShape="1">
                  <a:gsLst>
                    <a:gs pos="0">
                      <a:srgbClr val="2FC2E3"/>
                    </a:gs>
                    <a:gs pos="48000">
                      <a:srgbClr val="0B366F">
                        <a:alpha val="0"/>
                      </a:srgbClr>
                    </a:gs>
                  </a:gsLst>
                  <a:path path="rect">
                    <a:fillToRect l="100000" b="100000"/>
                  </a:path>
                  <a:tileRect t="-100000" r="-100000"/>
                </a:gradFill>
                <a:ln w="9525">
                  <a:noFill/>
                  <a:round/>
                  <a:headEnd/>
                  <a:tailEnd/>
                </a:ln>
              </p:spPr>
              <p:txBody>
                <a:bodyPr vert="horz" wrap="square" lIns="68562" tIns="34281" rIns="68562" bIns="34281" numCol="1" anchor="t" anchorCtr="0" compatLnSpc="1">
                  <a:prstTxWarp prst="textNoShape">
                    <a:avLst/>
                  </a:prstTxWarp>
                </a:bodyPr>
                <a:lstStyle/>
                <a:p>
                  <a:pPr defTabSz="685617" fontAlgn="base">
                    <a:defRPr/>
                  </a:pPr>
                  <a:endParaRPr lang="zh-CN" altLang="en-US" sz="2800" kern="0">
                    <a:solidFill>
                      <a:prstClr val="black"/>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44" name="椭圆 343"/>
                <p:cNvSpPr/>
                <p:nvPr/>
              </p:nvSpPr>
              <p:spPr>
                <a:xfrm>
                  <a:off x="1785771" y="2528046"/>
                  <a:ext cx="8390966" cy="1065007"/>
                </a:xfrm>
                <a:prstGeom prst="ellipse">
                  <a:avLst/>
                </a:prstGeom>
                <a:gradFill flip="none" rotWithShape="1">
                  <a:gsLst>
                    <a:gs pos="100000">
                      <a:srgbClr val="062F52">
                        <a:alpha val="0"/>
                      </a:srgbClr>
                    </a:gs>
                    <a:gs pos="0">
                      <a:srgbClr val="2FC2E3">
                        <a:alpha val="0"/>
                      </a:srgbClr>
                    </a:gs>
                    <a:gs pos="64000">
                      <a:srgbClr val="0E437A">
                        <a:alpha val="0"/>
                      </a:srgbClr>
                    </a:gs>
                    <a:gs pos="100000">
                      <a:srgbClr val="0B366F">
                        <a:alpha val="0"/>
                      </a:srgbClr>
                    </a:gs>
                  </a:gsLst>
                  <a:path path="rect">
                    <a:fillToRect t="100000" r="100000"/>
                  </a:path>
                  <a:tileRect l="-100000" b="-100000"/>
                </a:gradFill>
                <a:ln w="9525">
                  <a:gradFill>
                    <a:gsLst>
                      <a:gs pos="0">
                        <a:srgbClr val="31C4DC">
                          <a:alpha val="31000"/>
                        </a:srgbClr>
                      </a:gs>
                      <a:gs pos="100000">
                        <a:srgbClr val="072561">
                          <a:alpha val="40000"/>
                        </a:srgbClr>
                      </a:gs>
                    </a:gsLst>
                    <a:lin ang="16200000" scaled="0"/>
                  </a:gradFill>
                  <a:round/>
                  <a:headEnd/>
                  <a:tailEnd/>
                </a:ln>
              </p:spPr>
              <p:txBody>
                <a:bodyPr vert="horz" wrap="square" lIns="68562" tIns="34281" rIns="68562" bIns="34281" numCol="1" anchor="t" anchorCtr="0" compatLnSpc="1">
                  <a:prstTxWarp prst="textNoShape">
                    <a:avLst/>
                  </a:prstTxWarp>
                </a:bodyPr>
                <a:lstStyle/>
                <a:p>
                  <a:pPr defTabSz="685617" fontAlgn="base">
                    <a:defRPr/>
                  </a:pPr>
                  <a:endParaRPr lang="zh-CN" altLang="en-US" sz="2800" kern="0">
                    <a:solidFill>
                      <a:prstClr val="black"/>
                    </a:solidFill>
                    <a:latin typeface="微软雅黑" panose="020B0503020204020204" pitchFamily="34" charset="-122"/>
                    <a:ea typeface="微软雅黑" panose="020B0503020204020204" pitchFamily="34" charset="-122"/>
                    <a:cs typeface="Arial" panose="020B0604020202020204" pitchFamily="34" charset="0"/>
                  </a:endParaRPr>
                </a:p>
              </p:txBody>
            </p:sp>
          </p:grpSp>
        </p:grpSp>
        <p:pic>
          <p:nvPicPr>
            <p:cNvPr id="348" name="Picture 5" descr="E:\1 平面工作室\08 2014产品VI设计及业务胶片元素支撑\存储系列产品抽象线条输出 20140505\Vector-based storage product diagrams V1.0 _20140813\Vector-based storage product diagrams -  white\OceanStor 18000 .png"/>
            <p:cNvPicPr>
              <a:picLocks noChangeAspect="1" noChangeArrowheads="1"/>
            </p:cNvPicPr>
            <p:nvPr/>
          </p:nvPicPr>
          <p:blipFill>
            <a:blip r:embed="rId14" cstate="print"/>
            <a:srcRect/>
            <a:stretch>
              <a:fillRect/>
            </a:stretch>
          </p:blipFill>
          <p:spPr bwMode="auto">
            <a:xfrm>
              <a:off x="3729621" y="4771434"/>
              <a:ext cx="1260540" cy="610643"/>
            </a:xfrm>
            <a:prstGeom prst="rect">
              <a:avLst/>
            </a:prstGeom>
            <a:noFill/>
            <a:effectLst>
              <a:glow rad="101600">
                <a:srgbClr val="4F81BD">
                  <a:satMod val="175000"/>
                  <a:alpha val="40000"/>
                </a:srgbClr>
              </a:glow>
            </a:effectLst>
          </p:spPr>
        </p:pic>
        <p:grpSp>
          <p:nvGrpSpPr>
            <p:cNvPr id="349" name="组合 19"/>
            <p:cNvGrpSpPr>
              <a:grpSpLocks noChangeAspect="1"/>
            </p:cNvGrpSpPr>
            <p:nvPr/>
          </p:nvGrpSpPr>
          <p:grpSpPr>
            <a:xfrm>
              <a:off x="5603922" y="4922685"/>
              <a:ext cx="1280450" cy="459393"/>
              <a:chOff x="2678521" y="2626146"/>
              <a:chExt cx="3504879" cy="1422064"/>
            </a:xfrm>
            <a:effectLst>
              <a:glow rad="101600">
                <a:srgbClr val="4F81BD">
                  <a:satMod val="175000"/>
                  <a:alpha val="40000"/>
                </a:srgbClr>
              </a:glow>
            </a:effectLst>
          </p:grpSpPr>
          <p:pic>
            <p:nvPicPr>
              <p:cNvPr id="350" name="图片 349" descr="6800 V3 .png"/>
              <p:cNvPicPr>
                <a:picLocks noChangeAspect="1"/>
              </p:cNvPicPr>
              <p:nvPr/>
            </p:nvPicPr>
            <p:blipFill>
              <a:blip r:embed="rId11" cstate="print"/>
              <a:stretch>
                <a:fillRect/>
              </a:stretch>
            </p:blipFill>
            <p:spPr>
              <a:xfrm>
                <a:off x="3606066" y="2626146"/>
                <a:ext cx="1551600" cy="957463"/>
              </a:xfrm>
              <a:prstGeom prst="rect">
                <a:avLst/>
              </a:prstGeom>
            </p:spPr>
          </p:pic>
          <p:pic>
            <p:nvPicPr>
              <p:cNvPr id="351" name="图片 350" descr="5600 V3 .png"/>
              <p:cNvPicPr>
                <a:picLocks noChangeAspect="1"/>
              </p:cNvPicPr>
              <p:nvPr/>
            </p:nvPicPr>
            <p:blipFill>
              <a:blip r:embed="rId12" cstate="print"/>
              <a:stretch>
                <a:fillRect/>
              </a:stretch>
            </p:blipFill>
            <p:spPr>
              <a:xfrm>
                <a:off x="4136125" y="3097256"/>
                <a:ext cx="1551600" cy="523424"/>
              </a:xfrm>
              <a:prstGeom prst="rect">
                <a:avLst/>
              </a:prstGeom>
            </p:spPr>
          </p:pic>
          <p:pic>
            <p:nvPicPr>
              <p:cNvPr id="352" name="图片 351" descr="5600 V3 .png"/>
              <p:cNvPicPr>
                <a:picLocks noChangeAspect="1"/>
              </p:cNvPicPr>
              <p:nvPr/>
            </p:nvPicPr>
            <p:blipFill>
              <a:blip r:embed="rId12" cstate="print"/>
              <a:stretch>
                <a:fillRect/>
              </a:stretch>
            </p:blipFill>
            <p:spPr>
              <a:xfrm>
                <a:off x="3131515" y="3393818"/>
                <a:ext cx="1551600" cy="523424"/>
              </a:xfrm>
              <a:prstGeom prst="rect">
                <a:avLst/>
              </a:prstGeom>
            </p:spPr>
          </p:pic>
          <p:pic>
            <p:nvPicPr>
              <p:cNvPr id="353" name="图片 352" descr="5300 V3 .png"/>
              <p:cNvPicPr>
                <a:picLocks noChangeAspect="1"/>
              </p:cNvPicPr>
              <p:nvPr/>
            </p:nvPicPr>
            <p:blipFill>
              <a:blip r:embed="rId15" cstate="print"/>
              <a:stretch>
                <a:fillRect/>
              </a:stretch>
            </p:blipFill>
            <p:spPr>
              <a:xfrm>
                <a:off x="2678521" y="3660621"/>
                <a:ext cx="1551600" cy="387589"/>
              </a:xfrm>
              <a:prstGeom prst="rect">
                <a:avLst/>
              </a:prstGeom>
            </p:spPr>
          </p:pic>
          <p:pic>
            <p:nvPicPr>
              <p:cNvPr id="354" name="图片 353" descr="5300 V3 .png"/>
              <p:cNvPicPr>
                <a:picLocks noChangeAspect="1"/>
              </p:cNvPicPr>
              <p:nvPr/>
            </p:nvPicPr>
            <p:blipFill>
              <a:blip r:embed="rId15" cstate="print"/>
              <a:stretch>
                <a:fillRect/>
              </a:stretch>
            </p:blipFill>
            <p:spPr>
              <a:xfrm>
                <a:off x="4631800" y="3659123"/>
                <a:ext cx="1551600" cy="387589"/>
              </a:xfrm>
              <a:prstGeom prst="rect">
                <a:avLst/>
              </a:prstGeom>
            </p:spPr>
          </p:pic>
        </p:grpSp>
        <p:sp>
          <p:nvSpPr>
            <p:cNvPr id="355" name="矩形 354"/>
            <p:cNvSpPr/>
            <p:nvPr/>
          </p:nvSpPr>
          <p:spPr>
            <a:xfrm>
              <a:off x="9095302" y="2233774"/>
              <a:ext cx="630301" cy="215444"/>
            </a:xfrm>
            <a:prstGeom prst="rect">
              <a:avLst/>
            </a:prstGeom>
          </p:spPr>
          <p:txBody>
            <a:bodyPr wrap="none">
              <a:spAutoFit/>
            </a:bodyPr>
            <a:lstStyle/>
            <a:p>
              <a:pPr fontAlgn="base">
                <a:spcBef>
                  <a:spcPct val="0"/>
                </a:spcBef>
                <a:spcAft>
                  <a:spcPct val="0"/>
                </a:spcAft>
              </a:pPr>
              <a:r>
                <a:rPr lang="en-US" altLang="zh-CN" sz="800" b="1"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HUAWEI</a:t>
              </a:r>
            </a:p>
          </p:txBody>
        </p:sp>
        <p:pic>
          <p:nvPicPr>
            <p:cNvPr id="356" name="图片 35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875230" y="3385872"/>
              <a:ext cx="769438" cy="548116"/>
            </a:xfrm>
            <a:prstGeom prst="rect">
              <a:avLst/>
            </a:prstGeom>
          </p:spPr>
        </p:pic>
        <p:sp>
          <p:nvSpPr>
            <p:cNvPr id="357" name="矩形 356"/>
            <p:cNvSpPr/>
            <p:nvPr/>
          </p:nvSpPr>
          <p:spPr>
            <a:xfrm>
              <a:off x="5496589" y="2902769"/>
              <a:ext cx="1598515" cy="369332"/>
            </a:xfrm>
            <a:prstGeom prst="rect">
              <a:avLst/>
            </a:prstGeom>
          </p:spPr>
          <p:txBody>
            <a:bodyPr wrap="none">
              <a:spAutoFit/>
            </a:bodyPr>
            <a:lstStyle/>
            <a:p>
              <a:pPr algn="ctr" defTabSz="822741">
                <a:defRPr/>
              </a:pPr>
              <a:r>
                <a:rPr kumimoji="1" lang="en-US" altLang="zh-CN" sz="1800" b="1" kern="0" dirty="0">
                  <a:solidFill>
                    <a:srgbClr val="F89E1B"/>
                  </a:solidFill>
                  <a:latin typeface="微软雅黑" panose="020B0503020204020204" pitchFamily="34" charset="-122"/>
                  <a:ea typeface="微软雅黑" panose="020B0503020204020204" pitchFamily="34" charset="-122"/>
                  <a:cs typeface="Arial" panose="020B0604020202020204" pitchFamily="34" charset="0"/>
                  <a:sym typeface="Lucida Grande"/>
                </a:rPr>
                <a:t>ManageOne</a:t>
              </a:r>
              <a:endParaRPr lang="en-US" altLang="zh-CN" sz="900" dirty="0">
                <a:latin typeface="微软雅黑" panose="020B0503020204020204" pitchFamily="34" charset="-122"/>
                <a:ea typeface="微软雅黑" panose="020B0503020204020204" pitchFamily="34" charset="-122"/>
                <a:cs typeface="Arial" panose="020B0604020202020204" pitchFamily="34" charset="0"/>
                <a:sym typeface="Lucida Grande"/>
              </a:endParaRPr>
            </a:p>
          </p:txBody>
        </p:sp>
        <p:grpSp>
          <p:nvGrpSpPr>
            <p:cNvPr id="358" name="组合 357"/>
            <p:cNvGrpSpPr/>
            <p:nvPr/>
          </p:nvGrpSpPr>
          <p:grpSpPr>
            <a:xfrm>
              <a:off x="6843355" y="3020909"/>
              <a:ext cx="2292132" cy="782737"/>
              <a:chOff x="7918306" y="2781179"/>
              <a:chExt cx="3545764" cy="1233663"/>
            </a:xfrm>
          </p:grpSpPr>
          <p:sp>
            <p:nvSpPr>
              <p:cNvPr id="359" name="圆角矩形 358"/>
              <p:cNvSpPr/>
              <p:nvPr/>
            </p:nvSpPr>
            <p:spPr>
              <a:xfrm>
                <a:off x="9133972" y="2781179"/>
                <a:ext cx="2330098" cy="1233663"/>
              </a:xfrm>
              <a:prstGeom prst="roundRect">
                <a:avLst>
                  <a:gd name="adj" fmla="val 6065"/>
                </a:avLst>
              </a:prstGeom>
              <a:noFill/>
              <a:ln w="25400">
                <a:solidFill>
                  <a:srgbClr val="018F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cs typeface="Arial" panose="020B0604020202020204" pitchFamily="34" charset="0"/>
                </a:endParaRPr>
              </a:p>
            </p:txBody>
          </p:sp>
          <p:pic>
            <p:nvPicPr>
              <p:cNvPr id="360" name="图片 359" descr="P11-2图标.png"/>
              <p:cNvPicPr>
                <a:picLocks noChangeAspect="1"/>
              </p:cNvPicPr>
              <p:nvPr/>
            </p:nvPicPr>
            <p:blipFill>
              <a:blip r:embed="rId17" cstate="email">
                <a:duotone>
                  <a:prstClr val="black"/>
                  <a:srgbClr val="0082CA">
                    <a:tint val="45000"/>
                    <a:satMod val="400000"/>
                  </a:srgbClr>
                </a:duotone>
                <a:extLst>
                  <a:ext uri="{28A0092B-C50C-407E-A947-70E740481C1C}">
                    <a14:useLocalDpi xmlns:a14="http://schemas.microsoft.com/office/drawing/2010/main"/>
                  </a:ext>
                </a:extLst>
              </a:blip>
              <a:stretch>
                <a:fillRect/>
              </a:stretch>
            </p:blipFill>
            <p:spPr>
              <a:xfrm>
                <a:off x="9158660" y="2880651"/>
                <a:ext cx="2222457" cy="1034720"/>
              </a:xfrm>
              <a:prstGeom prst="rect">
                <a:avLst/>
              </a:prstGeom>
            </p:spPr>
          </p:pic>
          <p:sp>
            <p:nvSpPr>
              <p:cNvPr id="361" name="左箭头 360"/>
              <p:cNvSpPr/>
              <p:nvPr/>
            </p:nvSpPr>
            <p:spPr>
              <a:xfrm>
                <a:off x="7918306" y="3249037"/>
                <a:ext cx="1227235" cy="400729"/>
              </a:xfrm>
              <a:prstGeom prst="leftArrow">
                <a:avLst/>
              </a:prstGeom>
              <a:solidFill>
                <a:srgbClr val="018FE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362" name="组合 57"/>
            <p:cNvGrpSpPr>
              <a:grpSpLocks noChangeAspect="1"/>
            </p:cNvGrpSpPr>
            <p:nvPr/>
          </p:nvGrpSpPr>
          <p:grpSpPr>
            <a:xfrm>
              <a:off x="1787547" y="5196895"/>
              <a:ext cx="1488529" cy="348369"/>
              <a:chOff x="1163617" y="3614570"/>
              <a:chExt cx="9843247" cy="1570616"/>
            </a:xfrm>
          </p:grpSpPr>
          <p:sp>
            <p:nvSpPr>
              <p:cNvPr id="363" name="椭圆 362"/>
              <p:cNvSpPr/>
              <p:nvPr/>
            </p:nvSpPr>
            <p:spPr>
              <a:xfrm>
                <a:off x="1163617" y="3614570"/>
                <a:ext cx="9843247" cy="1570616"/>
              </a:xfrm>
              <a:prstGeom prst="ellipse">
                <a:avLst/>
              </a:prstGeom>
              <a:noFill/>
              <a:ln w="19050" cap="flat" cmpd="sng" algn="ctr">
                <a:gradFill>
                  <a:gsLst>
                    <a:gs pos="58000">
                      <a:srgbClr val="072561">
                        <a:alpha val="0"/>
                      </a:srgbClr>
                    </a:gs>
                    <a:gs pos="92000">
                      <a:srgbClr val="31C4DC">
                        <a:alpha val="41000"/>
                      </a:srgbClr>
                    </a:gs>
                  </a:gsLst>
                  <a:lin ang="7200000" scaled="0"/>
                </a:gradFill>
                <a:prstDash val="solid"/>
              </a:ln>
              <a:effectLst/>
            </p:spPr>
            <p:txBody>
              <a:bodyPr rtlCol="0" anchor="ctr"/>
              <a:lstStyle/>
              <a:p>
                <a:pPr algn="ctr" defTabSz="685617" fontAlgn="base">
                  <a:defRPr/>
                </a:pPr>
                <a:endParaRPr lang="zh-CN" altLang="en-US" sz="2800" kern="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364" name="组合 80"/>
              <p:cNvGrpSpPr/>
              <p:nvPr/>
            </p:nvGrpSpPr>
            <p:grpSpPr>
              <a:xfrm>
                <a:off x="1814455" y="3802826"/>
                <a:ext cx="8466268" cy="1086524"/>
                <a:chOff x="1785771" y="2528046"/>
                <a:chExt cx="8466268" cy="1086524"/>
              </a:xfrm>
            </p:grpSpPr>
            <p:sp>
              <p:nvSpPr>
                <p:cNvPr id="369" name="椭圆 368"/>
                <p:cNvSpPr/>
                <p:nvPr/>
              </p:nvSpPr>
              <p:spPr>
                <a:xfrm>
                  <a:off x="1861073" y="2549563"/>
                  <a:ext cx="8390966" cy="1065007"/>
                </a:xfrm>
                <a:prstGeom prst="ellipse">
                  <a:avLst/>
                </a:prstGeom>
                <a:gradFill flip="none" rotWithShape="1">
                  <a:gsLst>
                    <a:gs pos="0">
                      <a:srgbClr val="2FC2E3"/>
                    </a:gs>
                    <a:gs pos="48000">
                      <a:srgbClr val="0B366F">
                        <a:alpha val="0"/>
                      </a:srgbClr>
                    </a:gs>
                  </a:gsLst>
                  <a:path path="rect">
                    <a:fillToRect t="100000" r="100000"/>
                  </a:path>
                  <a:tileRect l="-100000" b="-100000"/>
                </a:gradFill>
                <a:ln w="9525">
                  <a:noFill/>
                  <a:round/>
                  <a:headEnd/>
                  <a:tailEnd/>
                </a:ln>
              </p:spPr>
              <p:txBody>
                <a:bodyPr vert="horz" wrap="square" lIns="68562" tIns="34281" rIns="68562" bIns="34281" numCol="1" anchor="t" anchorCtr="0" compatLnSpc="1">
                  <a:prstTxWarp prst="textNoShape">
                    <a:avLst/>
                  </a:prstTxWarp>
                </a:bodyPr>
                <a:lstStyle/>
                <a:p>
                  <a:pPr defTabSz="685617" fontAlgn="base">
                    <a:defRPr/>
                  </a:pPr>
                  <a:endParaRPr lang="zh-CN" altLang="en-US" sz="2800" kern="0">
                    <a:solidFill>
                      <a:prstClr val="black"/>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70" name="椭圆 369"/>
                <p:cNvSpPr/>
                <p:nvPr/>
              </p:nvSpPr>
              <p:spPr>
                <a:xfrm>
                  <a:off x="1861073" y="2549563"/>
                  <a:ext cx="8390966" cy="1065007"/>
                </a:xfrm>
                <a:prstGeom prst="ellipse">
                  <a:avLst/>
                </a:prstGeom>
                <a:gradFill flip="none" rotWithShape="1">
                  <a:gsLst>
                    <a:gs pos="0">
                      <a:srgbClr val="2FC2E3"/>
                    </a:gs>
                    <a:gs pos="48000">
                      <a:srgbClr val="0B366F">
                        <a:alpha val="0"/>
                      </a:srgbClr>
                    </a:gs>
                  </a:gsLst>
                  <a:path path="rect">
                    <a:fillToRect l="100000" b="100000"/>
                  </a:path>
                  <a:tileRect t="-100000" r="-100000"/>
                </a:gradFill>
                <a:ln w="9525">
                  <a:noFill/>
                  <a:round/>
                  <a:headEnd/>
                  <a:tailEnd/>
                </a:ln>
              </p:spPr>
              <p:txBody>
                <a:bodyPr vert="horz" wrap="square" lIns="68562" tIns="34281" rIns="68562" bIns="34281" numCol="1" anchor="t" anchorCtr="0" compatLnSpc="1">
                  <a:prstTxWarp prst="textNoShape">
                    <a:avLst/>
                  </a:prstTxWarp>
                </a:bodyPr>
                <a:lstStyle/>
                <a:p>
                  <a:pPr defTabSz="685617" fontAlgn="base">
                    <a:defRPr/>
                  </a:pPr>
                  <a:endParaRPr lang="zh-CN" altLang="en-US" sz="2800" kern="0">
                    <a:solidFill>
                      <a:prstClr val="black"/>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71" name="椭圆 370"/>
                <p:cNvSpPr/>
                <p:nvPr/>
              </p:nvSpPr>
              <p:spPr>
                <a:xfrm>
                  <a:off x="1785771" y="2528046"/>
                  <a:ext cx="8390966" cy="1065007"/>
                </a:xfrm>
                <a:prstGeom prst="ellipse">
                  <a:avLst/>
                </a:prstGeom>
                <a:gradFill flip="none" rotWithShape="1">
                  <a:gsLst>
                    <a:gs pos="100000">
                      <a:srgbClr val="062F52"/>
                    </a:gs>
                    <a:gs pos="0">
                      <a:srgbClr val="2FC2E3">
                        <a:alpha val="0"/>
                      </a:srgbClr>
                    </a:gs>
                    <a:gs pos="64000">
                      <a:srgbClr val="0E437A">
                        <a:alpha val="0"/>
                      </a:srgbClr>
                    </a:gs>
                    <a:gs pos="100000">
                      <a:srgbClr val="0B366F">
                        <a:alpha val="0"/>
                      </a:srgbClr>
                    </a:gs>
                  </a:gsLst>
                  <a:path path="rect">
                    <a:fillToRect t="100000" r="100000"/>
                  </a:path>
                  <a:tileRect l="-100000" b="-100000"/>
                </a:gradFill>
                <a:ln w="9525">
                  <a:gradFill>
                    <a:gsLst>
                      <a:gs pos="0">
                        <a:srgbClr val="31C4DC">
                          <a:alpha val="28000"/>
                        </a:srgbClr>
                      </a:gs>
                      <a:gs pos="100000">
                        <a:srgbClr val="072561">
                          <a:alpha val="40000"/>
                        </a:srgbClr>
                      </a:gs>
                    </a:gsLst>
                    <a:lin ang="16200000" scaled="0"/>
                  </a:gradFill>
                  <a:round/>
                  <a:headEnd/>
                  <a:tailEnd/>
                </a:ln>
              </p:spPr>
              <p:txBody>
                <a:bodyPr vert="horz" wrap="square" lIns="68562" tIns="34281" rIns="68562" bIns="34281" numCol="1" anchor="t" anchorCtr="0" compatLnSpc="1">
                  <a:prstTxWarp prst="textNoShape">
                    <a:avLst/>
                  </a:prstTxWarp>
                </a:bodyPr>
                <a:lstStyle/>
                <a:p>
                  <a:pPr defTabSz="685617" fontAlgn="base">
                    <a:defRPr/>
                  </a:pPr>
                  <a:endParaRPr lang="zh-CN" altLang="en-US" sz="2800" kern="0" dirty="0">
                    <a:solidFill>
                      <a:prstClr val="black"/>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365" name="组合 81"/>
              <p:cNvGrpSpPr/>
              <p:nvPr/>
            </p:nvGrpSpPr>
            <p:grpSpPr>
              <a:xfrm>
                <a:off x="3060100" y="3912320"/>
                <a:ext cx="5899675" cy="757138"/>
                <a:chOff x="1785771" y="2528046"/>
                <a:chExt cx="8466268" cy="1086524"/>
              </a:xfrm>
            </p:grpSpPr>
            <p:sp>
              <p:nvSpPr>
                <p:cNvPr id="366" name="椭圆 365"/>
                <p:cNvSpPr/>
                <p:nvPr/>
              </p:nvSpPr>
              <p:spPr>
                <a:xfrm>
                  <a:off x="1861073" y="2549563"/>
                  <a:ext cx="8390966" cy="1065007"/>
                </a:xfrm>
                <a:prstGeom prst="ellipse">
                  <a:avLst/>
                </a:prstGeom>
                <a:gradFill flip="none" rotWithShape="1">
                  <a:gsLst>
                    <a:gs pos="0">
                      <a:srgbClr val="2FC2E3"/>
                    </a:gs>
                    <a:gs pos="48000">
                      <a:srgbClr val="0B366F">
                        <a:alpha val="0"/>
                      </a:srgbClr>
                    </a:gs>
                  </a:gsLst>
                  <a:path path="rect">
                    <a:fillToRect t="100000" r="100000"/>
                  </a:path>
                  <a:tileRect l="-100000" b="-100000"/>
                </a:gradFill>
                <a:ln w="9525">
                  <a:noFill/>
                  <a:round/>
                  <a:headEnd/>
                  <a:tailEnd/>
                </a:ln>
              </p:spPr>
              <p:txBody>
                <a:bodyPr vert="horz" wrap="square" lIns="68562" tIns="34281" rIns="68562" bIns="34281" numCol="1" anchor="t" anchorCtr="0" compatLnSpc="1">
                  <a:prstTxWarp prst="textNoShape">
                    <a:avLst/>
                  </a:prstTxWarp>
                </a:bodyPr>
                <a:lstStyle/>
                <a:p>
                  <a:pPr defTabSz="685617" fontAlgn="base">
                    <a:defRPr/>
                  </a:pPr>
                  <a:endParaRPr lang="zh-CN" altLang="en-US" sz="2800" kern="0">
                    <a:solidFill>
                      <a:prstClr val="black"/>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67" name="椭圆 366"/>
                <p:cNvSpPr/>
                <p:nvPr/>
              </p:nvSpPr>
              <p:spPr>
                <a:xfrm>
                  <a:off x="1861073" y="2549563"/>
                  <a:ext cx="8390966" cy="1065007"/>
                </a:xfrm>
                <a:prstGeom prst="ellipse">
                  <a:avLst/>
                </a:prstGeom>
                <a:gradFill flip="none" rotWithShape="1">
                  <a:gsLst>
                    <a:gs pos="0">
                      <a:srgbClr val="2FC2E3"/>
                    </a:gs>
                    <a:gs pos="48000">
                      <a:srgbClr val="0B366F">
                        <a:alpha val="0"/>
                      </a:srgbClr>
                    </a:gs>
                  </a:gsLst>
                  <a:path path="rect">
                    <a:fillToRect l="100000" b="100000"/>
                  </a:path>
                  <a:tileRect t="-100000" r="-100000"/>
                </a:gradFill>
                <a:ln w="9525">
                  <a:noFill/>
                  <a:round/>
                  <a:headEnd/>
                  <a:tailEnd/>
                </a:ln>
              </p:spPr>
              <p:txBody>
                <a:bodyPr vert="horz" wrap="square" lIns="68562" tIns="34281" rIns="68562" bIns="34281" numCol="1" anchor="t" anchorCtr="0" compatLnSpc="1">
                  <a:prstTxWarp prst="textNoShape">
                    <a:avLst/>
                  </a:prstTxWarp>
                </a:bodyPr>
                <a:lstStyle/>
                <a:p>
                  <a:pPr defTabSz="685617" fontAlgn="base">
                    <a:defRPr/>
                  </a:pPr>
                  <a:endParaRPr lang="zh-CN" altLang="en-US" sz="2800" kern="0">
                    <a:solidFill>
                      <a:prstClr val="black"/>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68" name="椭圆 367"/>
                <p:cNvSpPr/>
                <p:nvPr/>
              </p:nvSpPr>
              <p:spPr>
                <a:xfrm>
                  <a:off x="1785771" y="2528046"/>
                  <a:ext cx="8390966" cy="1065007"/>
                </a:xfrm>
                <a:prstGeom prst="ellipse">
                  <a:avLst/>
                </a:prstGeom>
                <a:gradFill flip="none" rotWithShape="1">
                  <a:gsLst>
                    <a:gs pos="100000">
                      <a:srgbClr val="062F52">
                        <a:alpha val="0"/>
                      </a:srgbClr>
                    </a:gs>
                    <a:gs pos="0">
                      <a:srgbClr val="2FC2E3">
                        <a:alpha val="0"/>
                      </a:srgbClr>
                    </a:gs>
                    <a:gs pos="64000">
                      <a:srgbClr val="0E437A">
                        <a:alpha val="0"/>
                      </a:srgbClr>
                    </a:gs>
                    <a:gs pos="100000">
                      <a:srgbClr val="0B366F">
                        <a:alpha val="0"/>
                      </a:srgbClr>
                    </a:gs>
                  </a:gsLst>
                  <a:path path="rect">
                    <a:fillToRect t="100000" r="100000"/>
                  </a:path>
                  <a:tileRect l="-100000" b="-100000"/>
                </a:gradFill>
                <a:ln w="9525">
                  <a:gradFill>
                    <a:gsLst>
                      <a:gs pos="0">
                        <a:srgbClr val="31C4DC">
                          <a:alpha val="31000"/>
                        </a:srgbClr>
                      </a:gs>
                      <a:gs pos="100000">
                        <a:srgbClr val="072561">
                          <a:alpha val="40000"/>
                        </a:srgbClr>
                      </a:gs>
                    </a:gsLst>
                    <a:lin ang="16200000" scaled="0"/>
                  </a:gradFill>
                  <a:round/>
                  <a:headEnd/>
                  <a:tailEnd/>
                </a:ln>
              </p:spPr>
              <p:txBody>
                <a:bodyPr vert="horz" wrap="square" lIns="68562" tIns="34281" rIns="68562" bIns="34281" numCol="1" anchor="t" anchorCtr="0" compatLnSpc="1">
                  <a:prstTxWarp prst="textNoShape">
                    <a:avLst/>
                  </a:prstTxWarp>
                </a:bodyPr>
                <a:lstStyle/>
                <a:p>
                  <a:pPr defTabSz="685617" fontAlgn="base">
                    <a:defRPr/>
                  </a:pPr>
                  <a:endParaRPr lang="zh-CN" altLang="en-US" sz="2800" kern="0">
                    <a:solidFill>
                      <a:prstClr val="black"/>
                    </a:solidFill>
                    <a:latin typeface="微软雅黑" panose="020B0503020204020204" pitchFamily="34" charset="-122"/>
                    <a:ea typeface="微软雅黑" panose="020B0503020204020204" pitchFamily="34" charset="-122"/>
                    <a:cs typeface="Arial" panose="020B0604020202020204" pitchFamily="34" charset="0"/>
                  </a:endParaRPr>
                </a:p>
              </p:txBody>
            </p:sp>
          </p:grpSp>
        </p:grpSp>
        <p:sp>
          <p:nvSpPr>
            <p:cNvPr id="372" name="文本框 371"/>
            <p:cNvSpPr txBox="1"/>
            <p:nvPr/>
          </p:nvSpPr>
          <p:spPr>
            <a:xfrm>
              <a:off x="1813516" y="4943312"/>
              <a:ext cx="1335940" cy="436193"/>
            </a:xfrm>
            <a:prstGeom prst="rect">
              <a:avLst/>
            </a:prstGeom>
            <a:noFill/>
          </p:spPr>
          <p:txBody>
            <a:bodyPr wrap="square" lIns="26974" tIns="26974" rIns="26974" bIns="26974" numCol="1" rtlCol="0">
              <a:prstTxWarp prst="textFadeLeft">
                <a:avLst/>
              </a:prstTxWarp>
              <a:spAutoFit/>
            </a:bodyPr>
            <a:lstStyle/>
            <a:p>
              <a:pPr algn="ctr" defTabSz="685617" fontAlgn="auto">
                <a:spcBef>
                  <a:spcPts val="0"/>
                </a:spcBef>
                <a:spcAft>
                  <a:spcPts val="0"/>
                </a:spcAft>
                <a:buClr>
                  <a:srgbClr val="990000"/>
                </a:buClr>
                <a:buSzPct val="75000"/>
              </a:pPr>
              <a:r>
                <a:rPr lang="en-US" altLang="zh-CN" sz="1600" b="1" kern="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cs typeface="Arial" panose="020B0604020202020204" pitchFamily="34" charset="0"/>
                </a:rPr>
                <a:t>Third </a:t>
              </a:r>
              <a:r>
                <a:rPr lang="en-US" altLang="zh-CN" sz="1600" b="1" kern="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cs typeface="Arial" panose="020B0604020202020204" pitchFamily="34" charset="0"/>
                </a:rPr>
                <a:t>Party</a:t>
              </a:r>
              <a:endParaRPr lang="zh-CN" altLang="en-US" sz="1600" b="1" kern="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cs typeface="Arial" panose="020B0604020202020204" pitchFamily="34" charset="0"/>
              </a:endParaRPr>
            </a:p>
          </p:txBody>
        </p:sp>
        <p:sp>
          <p:nvSpPr>
            <p:cNvPr id="373" name="矩形 372"/>
            <p:cNvSpPr/>
            <p:nvPr/>
          </p:nvSpPr>
          <p:spPr>
            <a:xfrm>
              <a:off x="1698952" y="5493862"/>
              <a:ext cx="1283067" cy="461665"/>
            </a:xfrm>
            <a:prstGeom prst="rect">
              <a:avLst/>
            </a:prstGeom>
            <a:scene3d>
              <a:camera prst="orthographicFront">
                <a:rot lat="0" lon="0" rev="0"/>
              </a:camera>
              <a:lightRig rig="threePt" dir="t"/>
            </a:scene3d>
          </p:spPr>
          <p:txBody>
            <a:bodyPr wrap="square">
              <a:spAutoFit/>
            </a:bodyPr>
            <a:lstStyle/>
            <a:p>
              <a:pPr marL="128553" indent="-128553" algn="ctr" defTabSz="685617" fontAlgn="base">
                <a:defRPr/>
              </a:pPr>
              <a:r>
                <a:rPr lang="en-US" altLang="zh-CN" sz="1200" kern="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rPr>
                <a:t>Third-party storage</a:t>
              </a:r>
            </a:p>
          </p:txBody>
        </p:sp>
      </p:grpSp>
    </p:spTree>
    <p:extLst>
      <p:ext uri="{BB962C8B-B14F-4D97-AF65-F5344CB8AC3E}">
        <p14:creationId xmlns:p14="http://schemas.microsoft.com/office/powerpoint/2010/main" val="13215234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08063" y="1733717"/>
            <a:ext cx="10569672" cy="4143343"/>
            <a:chOff x="157230" y="1683428"/>
            <a:chExt cx="11858016" cy="4558211"/>
          </a:xfrm>
        </p:grpSpPr>
        <p:pic>
          <p:nvPicPr>
            <p:cNvPr id="4" name="Picture 14" descr="C:\Users\Administrator\Desktop\黄巍\文件\用图\图片2.png"/>
            <p:cNvPicPr>
              <a:picLocks noChangeArrowheads="1"/>
            </p:cNvPicPr>
            <p:nvPr/>
          </p:nvPicPr>
          <p:blipFill>
            <a:blip r:embed="rId3" cstate="print"/>
            <a:srcRect l="26962" r="24412" b="21100"/>
            <a:stretch>
              <a:fillRect/>
            </a:stretch>
          </p:blipFill>
          <p:spPr bwMode="auto">
            <a:xfrm>
              <a:off x="1164587" y="2124577"/>
              <a:ext cx="9332722" cy="640937"/>
            </a:xfrm>
            <a:prstGeom prst="rect">
              <a:avLst/>
            </a:prstGeom>
            <a:noFill/>
          </p:spPr>
        </p:pic>
        <p:sp>
          <p:nvSpPr>
            <p:cNvPr id="5" name="文本框 4"/>
            <p:cNvSpPr txBox="1"/>
            <p:nvPr/>
          </p:nvSpPr>
          <p:spPr>
            <a:xfrm>
              <a:off x="1843639" y="2165298"/>
              <a:ext cx="8587410" cy="417670"/>
            </a:xfrm>
            <a:prstGeom prst="rect">
              <a:avLst/>
            </a:prstGeom>
            <a:noFill/>
          </p:spPr>
          <p:txBody>
            <a:bodyPr wrap="square" rtlCol="0">
              <a:spAutoFit/>
            </a:bodyPr>
            <a:lstStyle/>
            <a:p>
              <a:pPr algn="ctr"/>
              <a:r>
                <a:rPr lang="en-US" altLang="zh-CN" sz="1867" b="1" dirty="0">
                  <a:latin typeface="微软雅黑" panose="020B0503020204020204" pitchFamily="34" charset="-122"/>
                  <a:ea typeface="微软雅黑" panose="020B0503020204020204" pitchFamily="34" charset="-122"/>
                  <a:cs typeface="Arial" panose="020B0604020202020204" pitchFamily="34" charset="0"/>
                </a:rPr>
                <a:t>OpenStack cascading</a:t>
              </a:r>
            </a:p>
          </p:txBody>
        </p:sp>
        <p:sp>
          <p:nvSpPr>
            <p:cNvPr id="7" name="Freeform 5"/>
            <p:cNvSpPr>
              <a:spLocks/>
            </p:cNvSpPr>
            <p:nvPr/>
          </p:nvSpPr>
          <p:spPr bwMode="auto">
            <a:xfrm>
              <a:off x="1661565" y="2891846"/>
              <a:ext cx="584872" cy="720916"/>
            </a:xfrm>
            <a:custGeom>
              <a:avLst/>
              <a:gdLst>
                <a:gd name="T0" fmla="*/ 212 w 505"/>
                <a:gd name="T1" fmla="*/ 302 h 621"/>
                <a:gd name="T2" fmla="*/ 83 w 505"/>
                <a:gd name="T3" fmla="*/ 471 h 621"/>
                <a:gd name="T4" fmla="*/ 48 w 505"/>
                <a:gd name="T5" fmla="*/ 522 h 621"/>
                <a:gd name="T6" fmla="*/ 33 w 505"/>
                <a:gd name="T7" fmla="*/ 526 h 621"/>
                <a:gd name="T8" fmla="*/ 0 w 505"/>
                <a:gd name="T9" fmla="*/ 621 h 621"/>
                <a:gd name="T10" fmla="*/ 107 w 505"/>
                <a:gd name="T11" fmla="*/ 507 h 621"/>
                <a:gd name="T12" fmla="*/ 84 w 505"/>
                <a:gd name="T13" fmla="*/ 513 h 621"/>
                <a:gd name="T14" fmla="*/ 152 w 505"/>
                <a:gd name="T15" fmla="*/ 417 h 621"/>
                <a:gd name="T16" fmla="*/ 236 w 505"/>
                <a:gd name="T17" fmla="*/ 310 h 621"/>
                <a:gd name="T18" fmla="*/ 414 w 505"/>
                <a:gd name="T19" fmla="*/ 108 h 621"/>
                <a:gd name="T20" fmla="*/ 415 w 505"/>
                <a:gd name="T21" fmla="*/ 107 h 621"/>
                <a:gd name="T22" fmla="*/ 420 w 505"/>
                <a:gd name="T23" fmla="*/ 122 h 621"/>
                <a:gd name="T24" fmla="*/ 505 w 505"/>
                <a:gd name="T25" fmla="*/ 0 h 621"/>
                <a:gd name="T26" fmla="*/ 402 w 505"/>
                <a:gd name="T27" fmla="*/ 72 h 621"/>
                <a:gd name="T28" fmla="*/ 406 w 505"/>
                <a:gd name="T29" fmla="*/ 83 h 621"/>
                <a:gd name="T30" fmla="*/ 402 w 505"/>
                <a:gd name="T31" fmla="*/ 87 h 621"/>
                <a:gd name="T32" fmla="*/ 212 w 505"/>
                <a:gd name="T33" fmla="*/ 302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5" h="621">
                  <a:moveTo>
                    <a:pt x="212" y="302"/>
                  </a:moveTo>
                  <a:cubicBezTo>
                    <a:pt x="164" y="360"/>
                    <a:pt x="121" y="417"/>
                    <a:pt x="83" y="471"/>
                  </a:cubicBezTo>
                  <a:cubicBezTo>
                    <a:pt x="48" y="522"/>
                    <a:pt x="48" y="522"/>
                    <a:pt x="48" y="522"/>
                  </a:cubicBezTo>
                  <a:cubicBezTo>
                    <a:pt x="33" y="526"/>
                    <a:pt x="33" y="526"/>
                    <a:pt x="33" y="526"/>
                  </a:cubicBezTo>
                  <a:cubicBezTo>
                    <a:pt x="0" y="621"/>
                    <a:pt x="0" y="621"/>
                    <a:pt x="0" y="621"/>
                  </a:cubicBezTo>
                  <a:cubicBezTo>
                    <a:pt x="107" y="507"/>
                    <a:pt x="107" y="507"/>
                    <a:pt x="107" y="507"/>
                  </a:cubicBezTo>
                  <a:cubicBezTo>
                    <a:pt x="84" y="513"/>
                    <a:pt x="84" y="513"/>
                    <a:pt x="84" y="513"/>
                  </a:cubicBezTo>
                  <a:cubicBezTo>
                    <a:pt x="152" y="417"/>
                    <a:pt x="152" y="417"/>
                    <a:pt x="152" y="417"/>
                  </a:cubicBezTo>
                  <a:cubicBezTo>
                    <a:pt x="178" y="382"/>
                    <a:pt x="206" y="346"/>
                    <a:pt x="236" y="310"/>
                  </a:cubicBezTo>
                  <a:cubicBezTo>
                    <a:pt x="295" y="237"/>
                    <a:pt x="355" y="169"/>
                    <a:pt x="414" y="108"/>
                  </a:cubicBezTo>
                  <a:cubicBezTo>
                    <a:pt x="415" y="107"/>
                    <a:pt x="415" y="107"/>
                    <a:pt x="415" y="107"/>
                  </a:cubicBezTo>
                  <a:cubicBezTo>
                    <a:pt x="420" y="122"/>
                    <a:pt x="420" y="122"/>
                    <a:pt x="420" y="122"/>
                  </a:cubicBezTo>
                  <a:cubicBezTo>
                    <a:pt x="505" y="0"/>
                    <a:pt x="505" y="0"/>
                    <a:pt x="505" y="0"/>
                  </a:cubicBezTo>
                  <a:cubicBezTo>
                    <a:pt x="402" y="72"/>
                    <a:pt x="402" y="72"/>
                    <a:pt x="402" y="72"/>
                  </a:cubicBezTo>
                  <a:cubicBezTo>
                    <a:pt x="406" y="83"/>
                    <a:pt x="406" y="83"/>
                    <a:pt x="406" y="83"/>
                  </a:cubicBezTo>
                  <a:cubicBezTo>
                    <a:pt x="402" y="87"/>
                    <a:pt x="402" y="87"/>
                    <a:pt x="402" y="87"/>
                  </a:cubicBezTo>
                  <a:cubicBezTo>
                    <a:pt x="339" y="152"/>
                    <a:pt x="275" y="224"/>
                    <a:pt x="212" y="302"/>
                  </a:cubicBezTo>
                  <a:close/>
                </a:path>
              </a:pathLst>
            </a:custGeom>
            <a:gradFill>
              <a:gsLst>
                <a:gs pos="0">
                  <a:srgbClr val="00FAFE"/>
                </a:gs>
                <a:gs pos="100000">
                  <a:srgbClr val="08C2D0"/>
                </a:gs>
              </a:gsLst>
              <a:lin ang="5400000" scaled="1"/>
            </a:gradFill>
            <a:ln>
              <a:noFill/>
            </a:ln>
          </p:spPr>
          <p:txBody>
            <a:bodyPr vert="horz" wrap="square" lIns="91416" tIns="45708" rIns="91416" bIns="45708" numCol="1" anchor="t" anchorCtr="0" compatLnSpc="1">
              <a:prstTxWarp prst="textNoShape">
                <a:avLst/>
              </a:prstTxWarp>
            </a:bodyPr>
            <a:lstStyle/>
            <a:p>
              <a:endParaRPr lang="en-US" altLang="zh-CN" sz="1600" dirty="0">
                <a:latin typeface="微软雅黑" panose="020B0503020204020204" pitchFamily="34" charset="-122"/>
                <a:ea typeface="微软雅黑" panose="020B0503020204020204" pitchFamily="34" charset="-122"/>
              </a:endParaRPr>
            </a:p>
          </p:txBody>
        </p:sp>
        <p:sp>
          <p:nvSpPr>
            <p:cNvPr id="8" name="Freeform 6"/>
            <p:cNvSpPr>
              <a:spLocks/>
            </p:cNvSpPr>
            <p:nvPr/>
          </p:nvSpPr>
          <p:spPr bwMode="auto">
            <a:xfrm rot="21078124">
              <a:off x="9041688" y="2800177"/>
              <a:ext cx="522541" cy="842809"/>
            </a:xfrm>
            <a:custGeom>
              <a:avLst/>
              <a:gdLst>
                <a:gd name="T0" fmla="*/ 245 w 405"/>
                <a:gd name="T1" fmla="*/ 319 h 651"/>
                <a:gd name="T2" fmla="*/ 346 w 405"/>
                <a:gd name="T3" fmla="*/ 496 h 651"/>
                <a:gd name="T4" fmla="*/ 373 w 405"/>
                <a:gd name="T5" fmla="*/ 549 h 651"/>
                <a:gd name="T6" fmla="*/ 388 w 405"/>
                <a:gd name="T7" fmla="*/ 554 h 651"/>
                <a:gd name="T8" fmla="*/ 405 w 405"/>
                <a:gd name="T9" fmla="*/ 651 h 651"/>
                <a:gd name="T10" fmla="*/ 316 w 405"/>
                <a:gd name="T11" fmla="*/ 530 h 651"/>
                <a:gd name="T12" fmla="*/ 339 w 405"/>
                <a:gd name="T13" fmla="*/ 538 h 651"/>
                <a:gd name="T14" fmla="*/ 286 w 405"/>
                <a:gd name="T15" fmla="*/ 438 h 651"/>
                <a:gd name="T16" fmla="*/ 219 w 405"/>
                <a:gd name="T17" fmla="*/ 326 h 651"/>
                <a:gd name="T18" fmla="*/ 73 w 405"/>
                <a:gd name="T19" fmla="*/ 113 h 651"/>
                <a:gd name="T20" fmla="*/ 73 w 405"/>
                <a:gd name="T21" fmla="*/ 112 h 651"/>
                <a:gd name="T22" fmla="*/ 65 w 405"/>
                <a:gd name="T23" fmla="*/ 126 h 651"/>
                <a:gd name="T24" fmla="*/ 0 w 405"/>
                <a:gd name="T25" fmla="*/ 0 h 651"/>
                <a:gd name="T26" fmla="*/ 91 w 405"/>
                <a:gd name="T27" fmla="*/ 78 h 651"/>
                <a:gd name="T28" fmla="*/ 85 w 405"/>
                <a:gd name="T29" fmla="*/ 88 h 651"/>
                <a:gd name="T30" fmla="*/ 89 w 405"/>
                <a:gd name="T31" fmla="*/ 93 h 651"/>
                <a:gd name="T32" fmla="*/ 245 w 405"/>
                <a:gd name="T33" fmla="*/ 319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5" h="651">
                  <a:moveTo>
                    <a:pt x="245" y="319"/>
                  </a:moveTo>
                  <a:cubicBezTo>
                    <a:pt x="282" y="380"/>
                    <a:pt x="317" y="440"/>
                    <a:pt x="346" y="496"/>
                  </a:cubicBezTo>
                  <a:cubicBezTo>
                    <a:pt x="373" y="549"/>
                    <a:pt x="373" y="549"/>
                    <a:pt x="373" y="549"/>
                  </a:cubicBezTo>
                  <a:cubicBezTo>
                    <a:pt x="388" y="554"/>
                    <a:pt x="388" y="554"/>
                    <a:pt x="388" y="554"/>
                  </a:cubicBezTo>
                  <a:cubicBezTo>
                    <a:pt x="405" y="651"/>
                    <a:pt x="405" y="651"/>
                    <a:pt x="405" y="651"/>
                  </a:cubicBezTo>
                  <a:cubicBezTo>
                    <a:pt x="316" y="530"/>
                    <a:pt x="316" y="530"/>
                    <a:pt x="316" y="530"/>
                  </a:cubicBezTo>
                  <a:cubicBezTo>
                    <a:pt x="339" y="538"/>
                    <a:pt x="339" y="538"/>
                    <a:pt x="339" y="538"/>
                  </a:cubicBezTo>
                  <a:cubicBezTo>
                    <a:pt x="286" y="438"/>
                    <a:pt x="286" y="438"/>
                    <a:pt x="286" y="438"/>
                  </a:cubicBezTo>
                  <a:cubicBezTo>
                    <a:pt x="265" y="401"/>
                    <a:pt x="243" y="364"/>
                    <a:pt x="219" y="326"/>
                  </a:cubicBezTo>
                  <a:cubicBezTo>
                    <a:pt x="172" y="249"/>
                    <a:pt x="122" y="178"/>
                    <a:pt x="73" y="113"/>
                  </a:cubicBezTo>
                  <a:cubicBezTo>
                    <a:pt x="73" y="112"/>
                    <a:pt x="73" y="112"/>
                    <a:pt x="73" y="112"/>
                  </a:cubicBezTo>
                  <a:cubicBezTo>
                    <a:pt x="65" y="126"/>
                    <a:pt x="65" y="126"/>
                    <a:pt x="65" y="126"/>
                  </a:cubicBezTo>
                  <a:cubicBezTo>
                    <a:pt x="0" y="0"/>
                    <a:pt x="0" y="0"/>
                    <a:pt x="0" y="0"/>
                  </a:cubicBezTo>
                  <a:cubicBezTo>
                    <a:pt x="91" y="78"/>
                    <a:pt x="91" y="78"/>
                    <a:pt x="91" y="78"/>
                  </a:cubicBezTo>
                  <a:cubicBezTo>
                    <a:pt x="85" y="88"/>
                    <a:pt x="85" y="88"/>
                    <a:pt x="85" y="88"/>
                  </a:cubicBezTo>
                  <a:cubicBezTo>
                    <a:pt x="89" y="93"/>
                    <a:pt x="89" y="93"/>
                    <a:pt x="89" y="93"/>
                  </a:cubicBezTo>
                  <a:cubicBezTo>
                    <a:pt x="141" y="162"/>
                    <a:pt x="194" y="238"/>
                    <a:pt x="245" y="319"/>
                  </a:cubicBezTo>
                  <a:close/>
                </a:path>
              </a:pathLst>
            </a:custGeom>
            <a:gradFill>
              <a:gsLst>
                <a:gs pos="0">
                  <a:srgbClr val="00FAFE"/>
                </a:gs>
                <a:gs pos="100000">
                  <a:srgbClr val="08C2D0"/>
                </a:gs>
              </a:gsLst>
              <a:lin ang="5400000" scaled="1"/>
            </a:gradFill>
            <a:ln>
              <a:noFill/>
            </a:ln>
          </p:spPr>
          <p:txBody>
            <a:bodyPr vert="horz" wrap="square" lIns="91416" tIns="45708" rIns="91416" bIns="45708" numCol="1" anchor="t" anchorCtr="0" compatLnSpc="1">
              <a:prstTxWarp prst="textNoShape">
                <a:avLst/>
              </a:prstTxWarp>
            </a:bodyPr>
            <a:lstStyle/>
            <a:p>
              <a:endParaRPr lang="en-US" altLang="zh-CN" sz="1600" dirty="0">
                <a:latin typeface="微软雅黑" panose="020B0503020204020204" pitchFamily="34" charset="-122"/>
                <a:ea typeface="微软雅黑" panose="020B0503020204020204" pitchFamily="34" charset="-122"/>
              </a:endParaRPr>
            </a:p>
          </p:txBody>
        </p:sp>
        <p:sp>
          <p:nvSpPr>
            <p:cNvPr id="9" name="Freeform 7"/>
            <p:cNvSpPr>
              <a:spLocks/>
            </p:cNvSpPr>
            <p:nvPr/>
          </p:nvSpPr>
          <p:spPr bwMode="auto">
            <a:xfrm rot="1574364">
              <a:off x="6314417" y="3211635"/>
              <a:ext cx="200761" cy="434731"/>
            </a:xfrm>
            <a:custGeom>
              <a:avLst/>
              <a:gdLst>
                <a:gd name="T0" fmla="*/ 96 w 133"/>
                <a:gd name="T1" fmla="*/ 140 h 289"/>
                <a:gd name="T2" fmla="*/ 118 w 133"/>
                <a:gd name="T3" fmla="*/ 219 h 289"/>
                <a:gd name="T4" fmla="*/ 121 w 133"/>
                <a:gd name="T5" fmla="*/ 243 h 289"/>
                <a:gd name="T6" fmla="*/ 133 w 133"/>
                <a:gd name="T7" fmla="*/ 244 h 289"/>
                <a:gd name="T8" fmla="*/ 109 w 133"/>
                <a:gd name="T9" fmla="*/ 289 h 289"/>
                <a:gd name="T10" fmla="*/ 76 w 133"/>
                <a:gd name="T11" fmla="*/ 236 h 289"/>
                <a:gd name="T12" fmla="*/ 94 w 133"/>
                <a:gd name="T13" fmla="*/ 239 h 289"/>
                <a:gd name="T14" fmla="*/ 86 w 133"/>
                <a:gd name="T15" fmla="*/ 194 h 289"/>
                <a:gd name="T16" fmla="*/ 70 w 133"/>
                <a:gd name="T17" fmla="*/ 144 h 289"/>
                <a:gd name="T18" fmla="*/ 22 w 133"/>
                <a:gd name="T19" fmla="*/ 50 h 289"/>
                <a:gd name="T20" fmla="*/ 21 w 133"/>
                <a:gd name="T21" fmla="*/ 50 h 289"/>
                <a:gd name="T22" fmla="*/ 8 w 133"/>
                <a:gd name="T23" fmla="*/ 57 h 289"/>
                <a:gd name="T24" fmla="*/ 0 w 133"/>
                <a:gd name="T25" fmla="*/ 0 h 289"/>
                <a:gd name="T26" fmla="*/ 53 w 133"/>
                <a:gd name="T27" fmla="*/ 33 h 289"/>
                <a:gd name="T28" fmla="*/ 43 w 133"/>
                <a:gd name="T29" fmla="*/ 38 h 289"/>
                <a:gd name="T30" fmla="*/ 44 w 133"/>
                <a:gd name="T31" fmla="*/ 40 h 289"/>
                <a:gd name="T32" fmla="*/ 96 w 133"/>
                <a:gd name="T33" fmla="*/ 14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3" h="289">
                  <a:moveTo>
                    <a:pt x="96" y="140"/>
                  </a:moveTo>
                  <a:cubicBezTo>
                    <a:pt x="107" y="167"/>
                    <a:pt x="114" y="194"/>
                    <a:pt x="118" y="219"/>
                  </a:cubicBezTo>
                  <a:cubicBezTo>
                    <a:pt x="121" y="243"/>
                    <a:pt x="121" y="243"/>
                    <a:pt x="121" y="243"/>
                  </a:cubicBezTo>
                  <a:cubicBezTo>
                    <a:pt x="133" y="244"/>
                    <a:pt x="133" y="244"/>
                    <a:pt x="133" y="244"/>
                  </a:cubicBezTo>
                  <a:cubicBezTo>
                    <a:pt x="109" y="289"/>
                    <a:pt x="109" y="289"/>
                    <a:pt x="109" y="289"/>
                  </a:cubicBezTo>
                  <a:cubicBezTo>
                    <a:pt x="76" y="236"/>
                    <a:pt x="76" y="236"/>
                    <a:pt x="76" y="236"/>
                  </a:cubicBezTo>
                  <a:cubicBezTo>
                    <a:pt x="94" y="239"/>
                    <a:pt x="94" y="239"/>
                    <a:pt x="94" y="239"/>
                  </a:cubicBezTo>
                  <a:cubicBezTo>
                    <a:pt x="86" y="194"/>
                    <a:pt x="86" y="194"/>
                    <a:pt x="86" y="194"/>
                  </a:cubicBezTo>
                  <a:cubicBezTo>
                    <a:pt x="81" y="178"/>
                    <a:pt x="76" y="161"/>
                    <a:pt x="70" y="144"/>
                  </a:cubicBezTo>
                  <a:cubicBezTo>
                    <a:pt x="57" y="110"/>
                    <a:pt x="41" y="79"/>
                    <a:pt x="22" y="50"/>
                  </a:cubicBezTo>
                  <a:cubicBezTo>
                    <a:pt x="21" y="50"/>
                    <a:pt x="21" y="50"/>
                    <a:pt x="21" y="50"/>
                  </a:cubicBezTo>
                  <a:cubicBezTo>
                    <a:pt x="8" y="57"/>
                    <a:pt x="8" y="57"/>
                    <a:pt x="8" y="57"/>
                  </a:cubicBezTo>
                  <a:cubicBezTo>
                    <a:pt x="0" y="0"/>
                    <a:pt x="0" y="0"/>
                    <a:pt x="0" y="0"/>
                  </a:cubicBezTo>
                  <a:cubicBezTo>
                    <a:pt x="53" y="33"/>
                    <a:pt x="53" y="33"/>
                    <a:pt x="53" y="33"/>
                  </a:cubicBezTo>
                  <a:cubicBezTo>
                    <a:pt x="43" y="38"/>
                    <a:pt x="43" y="38"/>
                    <a:pt x="43" y="38"/>
                  </a:cubicBezTo>
                  <a:cubicBezTo>
                    <a:pt x="44" y="40"/>
                    <a:pt x="44" y="40"/>
                    <a:pt x="44" y="40"/>
                  </a:cubicBezTo>
                  <a:cubicBezTo>
                    <a:pt x="65" y="70"/>
                    <a:pt x="83" y="104"/>
                    <a:pt x="96" y="140"/>
                  </a:cubicBezTo>
                  <a:close/>
                </a:path>
              </a:pathLst>
            </a:custGeom>
            <a:gradFill>
              <a:gsLst>
                <a:gs pos="0">
                  <a:srgbClr val="00FAFE"/>
                </a:gs>
                <a:gs pos="100000">
                  <a:srgbClr val="08C2D0"/>
                </a:gs>
              </a:gsLst>
              <a:lin ang="5400000" scaled="1"/>
            </a:gradFill>
            <a:ln>
              <a:noFill/>
            </a:ln>
          </p:spPr>
          <p:txBody>
            <a:bodyPr vert="horz" wrap="square" lIns="91416" tIns="45708" rIns="91416" bIns="45708" numCol="1" anchor="t" anchorCtr="0" compatLnSpc="1">
              <a:prstTxWarp prst="textNoShape">
                <a:avLst/>
              </a:prstTxWarp>
            </a:bodyPr>
            <a:lstStyle/>
            <a:p>
              <a:endParaRPr lang="en-US" altLang="zh-CN" sz="1600" dirty="0">
                <a:latin typeface="微软雅黑" panose="020B0503020204020204" pitchFamily="34" charset="-122"/>
                <a:ea typeface="微软雅黑" panose="020B0503020204020204" pitchFamily="34" charset="-122"/>
              </a:endParaRPr>
            </a:p>
          </p:txBody>
        </p:sp>
        <p:sp>
          <p:nvSpPr>
            <p:cNvPr id="10" name="Freeform 8"/>
            <p:cNvSpPr>
              <a:spLocks/>
            </p:cNvSpPr>
            <p:nvPr/>
          </p:nvSpPr>
          <p:spPr bwMode="auto">
            <a:xfrm>
              <a:off x="3728888" y="2919708"/>
              <a:ext cx="178651" cy="389785"/>
            </a:xfrm>
            <a:custGeom>
              <a:avLst/>
              <a:gdLst>
                <a:gd name="T0" fmla="*/ 36 w 133"/>
                <a:gd name="T1" fmla="*/ 140 h 289"/>
                <a:gd name="T2" fmla="*/ 15 w 133"/>
                <a:gd name="T3" fmla="*/ 219 h 289"/>
                <a:gd name="T4" fmla="*/ 11 w 133"/>
                <a:gd name="T5" fmla="*/ 242 h 289"/>
                <a:gd name="T6" fmla="*/ 0 w 133"/>
                <a:gd name="T7" fmla="*/ 244 h 289"/>
                <a:gd name="T8" fmla="*/ 24 w 133"/>
                <a:gd name="T9" fmla="*/ 289 h 289"/>
                <a:gd name="T10" fmla="*/ 57 w 133"/>
                <a:gd name="T11" fmla="*/ 236 h 289"/>
                <a:gd name="T12" fmla="*/ 39 w 133"/>
                <a:gd name="T13" fmla="*/ 238 h 289"/>
                <a:gd name="T14" fmla="*/ 47 w 133"/>
                <a:gd name="T15" fmla="*/ 194 h 289"/>
                <a:gd name="T16" fmla="*/ 63 w 133"/>
                <a:gd name="T17" fmla="*/ 144 h 289"/>
                <a:gd name="T18" fmla="*/ 111 w 133"/>
                <a:gd name="T19" fmla="*/ 50 h 289"/>
                <a:gd name="T20" fmla="*/ 111 w 133"/>
                <a:gd name="T21" fmla="*/ 49 h 289"/>
                <a:gd name="T22" fmla="*/ 125 w 133"/>
                <a:gd name="T23" fmla="*/ 57 h 289"/>
                <a:gd name="T24" fmla="*/ 133 w 133"/>
                <a:gd name="T25" fmla="*/ 0 h 289"/>
                <a:gd name="T26" fmla="*/ 80 w 133"/>
                <a:gd name="T27" fmla="*/ 32 h 289"/>
                <a:gd name="T28" fmla="*/ 90 w 133"/>
                <a:gd name="T29" fmla="*/ 38 h 289"/>
                <a:gd name="T30" fmla="*/ 88 w 133"/>
                <a:gd name="T31" fmla="*/ 40 h 289"/>
                <a:gd name="T32" fmla="*/ 36 w 133"/>
                <a:gd name="T33" fmla="*/ 14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3" h="289">
                  <a:moveTo>
                    <a:pt x="36" y="140"/>
                  </a:moveTo>
                  <a:cubicBezTo>
                    <a:pt x="26" y="167"/>
                    <a:pt x="19" y="193"/>
                    <a:pt x="15" y="219"/>
                  </a:cubicBezTo>
                  <a:cubicBezTo>
                    <a:pt x="11" y="242"/>
                    <a:pt x="11" y="242"/>
                    <a:pt x="11" y="242"/>
                  </a:cubicBezTo>
                  <a:cubicBezTo>
                    <a:pt x="0" y="244"/>
                    <a:pt x="0" y="244"/>
                    <a:pt x="0" y="244"/>
                  </a:cubicBezTo>
                  <a:cubicBezTo>
                    <a:pt x="24" y="289"/>
                    <a:pt x="24" y="289"/>
                    <a:pt x="24" y="289"/>
                  </a:cubicBezTo>
                  <a:cubicBezTo>
                    <a:pt x="57" y="236"/>
                    <a:pt x="57" y="236"/>
                    <a:pt x="57" y="236"/>
                  </a:cubicBezTo>
                  <a:cubicBezTo>
                    <a:pt x="39" y="238"/>
                    <a:pt x="39" y="238"/>
                    <a:pt x="39" y="238"/>
                  </a:cubicBezTo>
                  <a:cubicBezTo>
                    <a:pt x="47" y="194"/>
                    <a:pt x="47" y="194"/>
                    <a:pt x="47" y="194"/>
                  </a:cubicBezTo>
                  <a:cubicBezTo>
                    <a:pt x="51" y="177"/>
                    <a:pt x="57" y="161"/>
                    <a:pt x="63" y="144"/>
                  </a:cubicBezTo>
                  <a:cubicBezTo>
                    <a:pt x="76" y="110"/>
                    <a:pt x="92" y="78"/>
                    <a:pt x="111" y="50"/>
                  </a:cubicBezTo>
                  <a:cubicBezTo>
                    <a:pt x="111" y="49"/>
                    <a:pt x="111" y="49"/>
                    <a:pt x="111" y="49"/>
                  </a:cubicBezTo>
                  <a:cubicBezTo>
                    <a:pt x="125" y="57"/>
                    <a:pt x="125" y="57"/>
                    <a:pt x="125" y="57"/>
                  </a:cubicBezTo>
                  <a:cubicBezTo>
                    <a:pt x="133" y="0"/>
                    <a:pt x="133" y="0"/>
                    <a:pt x="133" y="0"/>
                  </a:cubicBezTo>
                  <a:cubicBezTo>
                    <a:pt x="80" y="32"/>
                    <a:pt x="80" y="32"/>
                    <a:pt x="80" y="32"/>
                  </a:cubicBezTo>
                  <a:cubicBezTo>
                    <a:pt x="90" y="38"/>
                    <a:pt x="90" y="38"/>
                    <a:pt x="90" y="38"/>
                  </a:cubicBezTo>
                  <a:cubicBezTo>
                    <a:pt x="88" y="40"/>
                    <a:pt x="88" y="40"/>
                    <a:pt x="88" y="40"/>
                  </a:cubicBezTo>
                  <a:cubicBezTo>
                    <a:pt x="68" y="70"/>
                    <a:pt x="50" y="103"/>
                    <a:pt x="36" y="140"/>
                  </a:cubicBezTo>
                  <a:close/>
                </a:path>
              </a:pathLst>
            </a:custGeom>
            <a:gradFill>
              <a:gsLst>
                <a:gs pos="0">
                  <a:srgbClr val="00FAFE"/>
                </a:gs>
                <a:gs pos="100000">
                  <a:srgbClr val="08C2D0"/>
                </a:gs>
              </a:gsLst>
              <a:lin ang="5400000" scaled="1"/>
            </a:gradFill>
            <a:ln>
              <a:noFill/>
            </a:ln>
          </p:spPr>
          <p:txBody>
            <a:bodyPr vert="horz" wrap="square" lIns="91416" tIns="45708" rIns="91416" bIns="45708" numCol="1" anchor="t" anchorCtr="0" compatLnSpc="1">
              <a:prstTxWarp prst="textNoShape">
                <a:avLst/>
              </a:prstTxWarp>
            </a:bodyPr>
            <a:lstStyle/>
            <a:p>
              <a:endParaRPr lang="en-US" altLang="zh-CN" sz="1600" dirty="0">
                <a:latin typeface="微软雅黑" panose="020B0503020204020204" pitchFamily="34" charset="-122"/>
                <a:ea typeface="微软雅黑" panose="020B0503020204020204" pitchFamily="34" charset="-122"/>
              </a:endParaRPr>
            </a:p>
          </p:txBody>
        </p:sp>
        <p:grpSp>
          <p:nvGrpSpPr>
            <p:cNvPr id="61" name="组合 60"/>
            <p:cNvGrpSpPr/>
            <p:nvPr/>
          </p:nvGrpSpPr>
          <p:grpSpPr>
            <a:xfrm>
              <a:off x="1825651" y="3410263"/>
              <a:ext cx="3952321" cy="767048"/>
              <a:chOff x="199544" y="6474476"/>
              <a:chExt cx="3952321" cy="767048"/>
            </a:xfrm>
          </p:grpSpPr>
          <p:pic>
            <p:nvPicPr>
              <p:cNvPr id="59" name="Picture 14" descr="C:\Users\Administrator\Desktop\黄巍\文件\用图\图片2.png"/>
              <p:cNvPicPr>
                <a:picLocks noChangeArrowheads="1"/>
              </p:cNvPicPr>
              <p:nvPr/>
            </p:nvPicPr>
            <p:blipFill>
              <a:blip r:embed="rId3" cstate="print">
                <a:duotone>
                  <a:prstClr val="black"/>
                  <a:srgbClr val="92D050">
                    <a:tint val="45000"/>
                    <a:satMod val="400000"/>
                  </a:srgbClr>
                </a:duotone>
              </a:blip>
              <a:srcRect l="26962" r="24412" b="21100"/>
              <a:stretch>
                <a:fillRect/>
              </a:stretch>
            </p:blipFill>
            <p:spPr bwMode="auto">
              <a:xfrm>
                <a:off x="199544" y="6474476"/>
                <a:ext cx="3952321" cy="767048"/>
              </a:xfrm>
              <a:prstGeom prst="rect">
                <a:avLst/>
              </a:prstGeom>
              <a:noFill/>
            </p:spPr>
          </p:pic>
          <p:sp>
            <p:nvSpPr>
              <p:cNvPr id="13" name="椭圆 12"/>
              <p:cNvSpPr/>
              <p:nvPr/>
            </p:nvSpPr>
            <p:spPr>
              <a:xfrm>
                <a:off x="679580" y="6590593"/>
                <a:ext cx="3015653" cy="515358"/>
              </a:xfrm>
              <a:prstGeom prst="ellipse">
                <a:avLst/>
              </a:prstGeom>
              <a:solidFill>
                <a:srgbClr val="375146">
                  <a:alpha val="80000"/>
                </a:srgbClr>
              </a:solidFill>
              <a:ln w="25400" cap="flat" cmpd="sng" algn="ctr">
                <a:noFill/>
                <a:prstDash val="solid"/>
              </a:ln>
              <a:effectLst/>
            </p:spPr>
            <p:txBody>
              <a:bodyPr rtlCol="0" anchor="ctr"/>
              <a:lstStyle/>
              <a:p>
                <a:pPr algn="ctr" defTabSz="914056"/>
                <a:endParaRPr lang="en-US" altLang="zh-CN" kern="0" dirty="0">
                  <a:latin typeface="微软雅黑" panose="020B0503020204020204" pitchFamily="34" charset="-122"/>
                  <a:ea typeface="微软雅黑" panose="020B0503020204020204" pitchFamily="34" charset="-122"/>
                  <a:cs typeface="Arial" pitchFamily="34" charset="0"/>
                </a:endParaRPr>
              </a:p>
            </p:txBody>
          </p:sp>
        </p:grpSp>
        <p:grpSp>
          <p:nvGrpSpPr>
            <p:cNvPr id="62" name="组合 61"/>
            <p:cNvGrpSpPr/>
            <p:nvPr/>
          </p:nvGrpSpPr>
          <p:grpSpPr>
            <a:xfrm>
              <a:off x="2426008" y="3523010"/>
              <a:ext cx="2677058" cy="589774"/>
              <a:chOff x="1004182" y="5731554"/>
              <a:chExt cx="2677058" cy="589774"/>
            </a:xfrm>
          </p:grpSpPr>
          <p:cxnSp>
            <p:nvCxnSpPr>
              <p:cNvPr id="14" name="直接连接符 13"/>
              <p:cNvCxnSpPr/>
              <p:nvPr/>
            </p:nvCxnSpPr>
            <p:spPr bwMode="auto">
              <a:xfrm>
                <a:off x="1390615" y="5847691"/>
                <a:ext cx="320515" cy="47564"/>
              </a:xfrm>
              <a:prstGeom prst="line">
                <a:avLst/>
              </a:prstGeom>
              <a:noFill/>
              <a:ln w="9525" cap="flat" cmpd="sng" algn="ctr">
                <a:solidFill>
                  <a:srgbClr val="00B050"/>
                </a:solidFill>
                <a:prstDash val="solid"/>
                <a:round/>
                <a:headEnd type="none" w="med" len="med"/>
                <a:tailEnd type="none" w="med" len="med"/>
              </a:ln>
              <a:effectLst/>
            </p:spPr>
          </p:cxnSp>
          <p:cxnSp>
            <p:nvCxnSpPr>
              <p:cNvPr id="15" name="直接连接符 14"/>
              <p:cNvCxnSpPr/>
              <p:nvPr/>
            </p:nvCxnSpPr>
            <p:spPr bwMode="auto">
              <a:xfrm flipV="1">
                <a:off x="1473522" y="5895260"/>
                <a:ext cx="237607" cy="29867"/>
              </a:xfrm>
              <a:prstGeom prst="line">
                <a:avLst/>
              </a:prstGeom>
              <a:noFill/>
              <a:ln w="9525" cap="flat" cmpd="sng" algn="ctr">
                <a:solidFill>
                  <a:srgbClr val="00B050"/>
                </a:solidFill>
                <a:prstDash val="solid"/>
                <a:round/>
                <a:headEnd type="none" w="med" len="med"/>
                <a:tailEnd type="none" w="med" len="med"/>
              </a:ln>
              <a:effectLst/>
            </p:spPr>
          </p:cxnSp>
          <p:cxnSp>
            <p:nvCxnSpPr>
              <p:cNvPr id="16" name="直接连接符 15"/>
              <p:cNvCxnSpPr/>
              <p:nvPr/>
            </p:nvCxnSpPr>
            <p:spPr bwMode="auto">
              <a:xfrm flipV="1">
                <a:off x="1966054" y="5819064"/>
                <a:ext cx="232781" cy="80721"/>
              </a:xfrm>
              <a:prstGeom prst="line">
                <a:avLst/>
              </a:prstGeom>
              <a:noFill/>
              <a:ln w="9525" cap="flat" cmpd="sng" algn="ctr">
                <a:solidFill>
                  <a:srgbClr val="00B050"/>
                </a:solidFill>
                <a:prstDash val="solid"/>
                <a:round/>
                <a:headEnd type="none" w="med" len="med"/>
                <a:tailEnd type="none" w="med" len="med"/>
              </a:ln>
              <a:effectLst/>
            </p:spPr>
          </p:cxnSp>
          <p:cxnSp>
            <p:nvCxnSpPr>
              <p:cNvPr id="17" name="直接连接符 16"/>
              <p:cNvCxnSpPr/>
              <p:nvPr/>
            </p:nvCxnSpPr>
            <p:spPr bwMode="auto">
              <a:xfrm flipH="1">
                <a:off x="3110180" y="5947894"/>
                <a:ext cx="51817" cy="52118"/>
              </a:xfrm>
              <a:prstGeom prst="line">
                <a:avLst/>
              </a:prstGeom>
              <a:noFill/>
              <a:ln w="9525" cap="flat" cmpd="sng" algn="ctr">
                <a:solidFill>
                  <a:srgbClr val="00B050"/>
                </a:solidFill>
                <a:prstDash val="solid"/>
                <a:round/>
                <a:headEnd type="none" w="med" len="med"/>
                <a:tailEnd type="none" w="med" len="med"/>
              </a:ln>
              <a:effectLst/>
            </p:spPr>
          </p:cxnSp>
          <p:cxnSp>
            <p:nvCxnSpPr>
              <p:cNvPr id="18" name="直接连接符 17"/>
              <p:cNvCxnSpPr>
                <a:stCxn id="46" idx="25"/>
              </p:cNvCxnSpPr>
              <p:nvPr/>
            </p:nvCxnSpPr>
            <p:spPr bwMode="auto">
              <a:xfrm flipH="1">
                <a:off x="3128038" y="5942163"/>
                <a:ext cx="340435" cy="57979"/>
              </a:xfrm>
              <a:prstGeom prst="line">
                <a:avLst/>
              </a:prstGeom>
              <a:noFill/>
              <a:ln w="9525" cap="flat" cmpd="sng" algn="ctr">
                <a:solidFill>
                  <a:srgbClr val="00B050"/>
                </a:solidFill>
                <a:prstDash val="solid"/>
                <a:round/>
                <a:headEnd type="none" w="med" len="med"/>
                <a:tailEnd type="none" w="med" len="med"/>
              </a:ln>
              <a:effectLst/>
            </p:spPr>
          </p:cxnSp>
          <p:cxnSp>
            <p:nvCxnSpPr>
              <p:cNvPr id="19" name="直接连接符 18"/>
              <p:cNvCxnSpPr/>
              <p:nvPr/>
            </p:nvCxnSpPr>
            <p:spPr bwMode="auto">
              <a:xfrm>
                <a:off x="2180057" y="5783929"/>
                <a:ext cx="228103" cy="72876"/>
              </a:xfrm>
              <a:prstGeom prst="line">
                <a:avLst/>
              </a:prstGeom>
              <a:noFill/>
              <a:ln w="9525" cap="flat" cmpd="sng" algn="ctr">
                <a:solidFill>
                  <a:srgbClr val="00B050"/>
                </a:solidFill>
                <a:prstDash val="solid"/>
                <a:round/>
                <a:headEnd type="none" w="med" len="med"/>
                <a:tailEnd type="none" w="med" len="med"/>
              </a:ln>
              <a:effectLst/>
            </p:spPr>
          </p:cxnSp>
          <p:sp>
            <p:nvSpPr>
              <p:cNvPr id="20" name="椭圆 19"/>
              <p:cNvSpPr/>
              <p:nvPr/>
            </p:nvSpPr>
            <p:spPr bwMode="auto">
              <a:xfrm>
                <a:off x="1868793" y="5861360"/>
                <a:ext cx="1068631" cy="186223"/>
              </a:xfrm>
              <a:prstGeom prst="ellipse">
                <a:avLst/>
              </a:prstGeom>
              <a:noFill/>
              <a:ln w="9525" cap="flat" cmpd="sng" algn="ctr">
                <a:solidFill>
                  <a:srgbClr val="4F81BD">
                    <a:lumMod val="75000"/>
                  </a:srgbClr>
                </a:solidFill>
                <a:prstDash val="solid"/>
                <a:round/>
                <a:headEnd type="none" w="med" len="med"/>
                <a:tailEnd type="none" w="med" len="med"/>
              </a:ln>
              <a:effectLst/>
            </p:spPr>
            <p:txBody>
              <a:bodyPr vert="horz" wrap="square" lIns="127884" tIns="63943" rIns="127884" bIns="63943" numCol="1" rtlCol="0" anchor="t" anchorCtr="0" compatLnSpc="1">
                <a:prstTxWarp prst="textNoShape">
                  <a:avLst/>
                </a:prstTxWarp>
                <a:noAutofit/>
              </a:bodyPr>
              <a:lstStyle/>
              <a:p>
                <a:pPr defTabSz="1227865" eaLnBrk="0" fontAlgn="auto">
                  <a:spcBef>
                    <a:spcPts val="0"/>
                  </a:spcBef>
                  <a:spcAft>
                    <a:spcPts val="0"/>
                  </a:spcAft>
                  <a:defRPr/>
                </a:pPr>
                <a:endParaRPr lang="en-US" altLang="zh-CN" sz="800" kern="0" dirty="0">
                  <a:latin typeface="微软雅黑" panose="020B0503020204020204" pitchFamily="34" charset="-122"/>
                  <a:ea typeface="微软雅黑" panose="020B0503020204020204" pitchFamily="34" charset="-122"/>
                  <a:cs typeface="Arial" pitchFamily="34" charset="0"/>
                </a:endParaRPr>
              </a:p>
            </p:txBody>
          </p:sp>
          <p:sp>
            <p:nvSpPr>
              <p:cNvPr id="21" name="矩形 20"/>
              <p:cNvSpPr/>
              <p:nvPr/>
            </p:nvSpPr>
            <p:spPr>
              <a:xfrm>
                <a:off x="1004182" y="5827578"/>
                <a:ext cx="471449" cy="277525"/>
              </a:xfrm>
              <a:prstGeom prst="rect">
                <a:avLst/>
              </a:prstGeom>
            </p:spPr>
            <p:txBody>
              <a:bodyPr wrap="none" lIns="127905" tIns="63953" rIns="127905" bIns="63953">
                <a:spAutoFit/>
              </a:bodyPr>
              <a:lstStyle/>
              <a:p>
                <a:pPr defTabSz="1706663" fontAlgn="auto">
                  <a:spcBef>
                    <a:spcPts val="0"/>
                  </a:spcBef>
                  <a:spcAft>
                    <a:spcPts val="0"/>
                  </a:spcAft>
                  <a:defRPr/>
                </a:pPr>
                <a:r>
                  <a:rPr lang="en-US" altLang="zh-CN" sz="800" kern="0" dirty="0" smtClean="0">
                    <a:latin typeface="微软雅黑" panose="020B0503020204020204" pitchFamily="34" charset="-122"/>
                    <a:ea typeface="微软雅黑" panose="020B0503020204020204" pitchFamily="34" charset="-122"/>
                    <a:cs typeface="Arial" pitchFamily="34" charset="0"/>
                  </a:rPr>
                  <a:t>VM</a:t>
                </a:r>
                <a:endParaRPr lang="en-US" altLang="zh-CN" sz="800" kern="0" dirty="0">
                  <a:latin typeface="微软雅黑" panose="020B0503020204020204" pitchFamily="34" charset="-122"/>
                  <a:ea typeface="微软雅黑" panose="020B0503020204020204" pitchFamily="34" charset="-122"/>
                  <a:cs typeface="Arial" pitchFamily="34" charset="0"/>
                </a:endParaRPr>
              </a:p>
            </p:txBody>
          </p:sp>
          <p:sp>
            <p:nvSpPr>
              <p:cNvPr id="22" name="矩形 21"/>
              <p:cNvSpPr/>
              <p:nvPr/>
            </p:nvSpPr>
            <p:spPr>
              <a:xfrm>
                <a:off x="1183356" y="6028568"/>
                <a:ext cx="519100" cy="277525"/>
              </a:xfrm>
              <a:prstGeom prst="rect">
                <a:avLst/>
              </a:prstGeom>
            </p:spPr>
            <p:txBody>
              <a:bodyPr wrap="none" lIns="127905" tIns="63953" rIns="127905" bIns="63953">
                <a:spAutoFit/>
              </a:bodyPr>
              <a:lstStyle/>
              <a:p>
                <a:pPr defTabSz="1706663" fontAlgn="auto">
                  <a:spcBef>
                    <a:spcPts val="0"/>
                  </a:spcBef>
                  <a:spcAft>
                    <a:spcPts val="0"/>
                  </a:spcAft>
                  <a:defRPr/>
                </a:pPr>
                <a:r>
                  <a:rPr lang="en-US" altLang="zh-CN" sz="800" kern="0" dirty="0" err="1" smtClean="0">
                    <a:latin typeface="微软雅黑" panose="020B0503020204020204" pitchFamily="34" charset="-122"/>
                    <a:ea typeface="微软雅黑" panose="020B0503020204020204" pitchFamily="34" charset="-122"/>
                    <a:cs typeface="Arial" pitchFamily="34" charset="0"/>
                  </a:rPr>
                  <a:t>vFW</a:t>
                </a:r>
                <a:endParaRPr lang="en-US" altLang="zh-CN" sz="800" kern="0" dirty="0">
                  <a:latin typeface="微软雅黑" panose="020B0503020204020204" pitchFamily="34" charset="-122"/>
                  <a:ea typeface="微软雅黑" panose="020B0503020204020204" pitchFamily="34" charset="-122"/>
                  <a:cs typeface="Arial" pitchFamily="34" charset="0"/>
                </a:endParaRPr>
              </a:p>
            </p:txBody>
          </p:sp>
          <p:sp>
            <p:nvSpPr>
              <p:cNvPr id="23" name="矩形 22"/>
              <p:cNvSpPr/>
              <p:nvPr/>
            </p:nvSpPr>
            <p:spPr>
              <a:xfrm>
                <a:off x="1660589" y="5960683"/>
                <a:ext cx="697345" cy="277525"/>
              </a:xfrm>
              <a:prstGeom prst="rect">
                <a:avLst/>
              </a:prstGeom>
            </p:spPr>
            <p:txBody>
              <a:bodyPr wrap="none" lIns="127905" tIns="63953" rIns="127905" bIns="63953">
                <a:spAutoFit/>
              </a:bodyPr>
              <a:lstStyle/>
              <a:p>
                <a:pPr defTabSz="1706663" fontAlgn="auto">
                  <a:spcBef>
                    <a:spcPts val="0"/>
                  </a:spcBef>
                  <a:spcAft>
                    <a:spcPts val="0"/>
                  </a:spcAft>
                  <a:defRPr/>
                </a:pPr>
                <a:r>
                  <a:rPr lang="en-US" altLang="zh-CN" sz="800" kern="0" dirty="0" err="1" smtClean="0">
                    <a:latin typeface="微软雅黑" panose="020B0503020204020204" pitchFamily="34" charset="-122"/>
                    <a:ea typeface="微软雅黑" panose="020B0503020204020204" pitchFamily="34" charset="-122"/>
                    <a:cs typeface="Arial" pitchFamily="34" charset="0"/>
                  </a:rPr>
                  <a:t>vSwitch</a:t>
                </a:r>
                <a:endParaRPr lang="en-US" altLang="zh-CN" sz="800" kern="0" dirty="0">
                  <a:latin typeface="微软雅黑" panose="020B0503020204020204" pitchFamily="34" charset="-122"/>
                  <a:ea typeface="微软雅黑" panose="020B0503020204020204" pitchFamily="34" charset="-122"/>
                  <a:cs typeface="Arial" pitchFamily="34" charset="0"/>
                </a:endParaRPr>
              </a:p>
            </p:txBody>
          </p:sp>
          <p:grpSp>
            <p:nvGrpSpPr>
              <p:cNvPr id="24" name="组合 621"/>
              <p:cNvGrpSpPr/>
              <p:nvPr/>
            </p:nvGrpSpPr>
            <p:grpSpPr>
              <a:xfrm>
                <a:off x="2931292" y="5940812"/>
                <a:ext cx="208243" cy="126708"/>
                <a:chOff x="-983298" y="1666240"/>
                <a:chExt cx="547688" cy="309563"/>
              </a:xfrm>
              <a:solidFill>
                <a:srgbClr val="92D050"/>
              </a:solidFill>
            </p:grpSpPr>
            <p:sp>
              <p:nvSpPr>
                <p:cNvPr id="25" name="Freeform 21"/>
                <p:cNvSpPr>
                  <a:spLocks/>
                </p:cNvSpPr>
                <p:nvPr/>
              </p:nvSpPr>
              <p:spPr bwMode="auto">
                <a:xfrm>
                  <a:off x="-983298" y="1798003"/>
                  <a:ext cx="547688" cy="177800"/>
                </a:xfrm>
                <a:custGeom>
                  <a:avLst/>
                  <a:gdLst/>
                  <a:ahLst/>
                  <a:cxnLst>
                    <a:cxn ang="0">
                      <a:pos x="16188" y="2345"/>
                    </a:cxn>
                    <a:cxn ang="0">
                      <a:pos x="16149" y="2515"/>
                    </a:cxn>
                    <a:cxn ang="0">
                      <a:pos x="15935" y="2950"/>
                    </a:cxn>
                    <a:cxn ang="0">
                      <a:pos x="15566" y="3361"/>
                    </a:cxn>
                    <a:cxn ang="0">
                      <a:pos x="15052" y="3745"/>
                    </a:cxn>
                    <a:cxn ang="0">
                      <a:pos x="14408" y="4094"/>
                    </a:cxn>
                    <a:cxn ang="0">
                      <a:pos x="13647" y="4406"/>
                    </a:cxn>
                    <a:cxn ang="0">
                      <a:pos x="12779" y="4677"/>
                    </a:cxn>
                    <a:cxn ang="0">
                      <a:pos x="11817" y="4900"/>
                    </a:cxn>
                    <a:cxn ang="0">
                      <a:pos x="10774" y="5071"/>
                    </a:cxn>
                    <a:cxn ang="0">
                      <a:pos x="9662" y="5187"/>
                    </a:cxn>
                    <a:cxn ang="0">
                      <a:pos x="8495" y="5241"/>
                    </a:cxn>
                    <a:cxn ang="0">
                      <a:pos x="7295" y="5230"/>
                    </a:cxn>
                    <a:cxn ang="0">
                      <a:pos x="6139" y="5155"/>
                    </a:cxn>
                    <a:cxn ang="0">
                      <a:pos x="5043" y="5019"/>
                    </a:cxn>
                    <a:cxn ang="0">
                      <a:pos x="4021" y="4827"/>
                    </a:cxn>
                    <a:cxn ang="0">
                      <a:pos x="3087" y="4585"/>
                    </a:cxn>
                    <a:cxn ang="0">
                      <a:pos x="2251" y="4298"/>
                    </a:cxn>
                    <a:cxn ang="0">
                      <a:pos x="1527" y="3969"/>
                    </a:cxn>
                    <a:cxn ang="0">
                      <a:pos x="927" y="3604"/>
                    </a:cxn>
                    <a:cxn ang="0">
                      <a:pos x="465" y="3208"/>
                    </a:cxn>
                    <a:cxn ang="0">
                      <a:pos x="151" y="2784"/>
                    </a:cxn>
                    <a:cxn ang="0">
                      <a:pos x="0" y="2340"/>
                    </a:cxn>
                    <a:cxn ang="0">
                      <a:pos x="102" y="141"/>
                    </a:cxn>
                    <a:cxn ang="0">
                      <a:pos x="467" y="524"/>
                    </a:cxn>
                    <a:cxn ang="0">
                      <a:pos x="944" y="884"/>
                    </a:cxn>
                    <a:cxn ang="0">
                      <a:pos x="1522" y="1217"/>
                    </a:cxn>
                    <a:cxn ang="0">
                      <a:pos x="2195" y="1518"/>
                    </a:cxn>
                    <a:cxn ang="0">
                      <a:pos x="2954" y="1785"/>
                    </a:cxn>
                    <a:cxn ang="0">
                      <a:pos x="3789" y="2015"/>
                    </a:cxn>
                    <a:cxn ang="0">
                      <a:pos x="4694" y="2204"/>
                    </a:cxn>
                    <a:cxn ang="0">
                      <a:pos x="5658" y="2348"/>
                    </a:cxn>
                    <a:cxn ang="0">
                      <a:pos x="6675" y="2444"/>
                    </a:cxn>
                    <a:cxn ang="0">
                      <a:pos x="7734" y="2489"/>
                    </a:cxn>
                    <a:cxn ang="0">
                      <a:pos x="8814" y="2480"/>
                    </a:cxn>
                    <a:cxn ang="0">
                      <a:pos x="9861" y="2417"/>
                    </a:cxn>
                    <a:cxn ang="0">
                      <a:pos x="10863" y="2304"/>
                    </a:cxn>
                    <a:cxn ang="0">
                      <a:pos x="11810" y="2144"/>
                    </a:cxn>
                    <a:cxn ang="0">
                      <a:pos x="12693" y="1941"/>
                    </a:cxn>
                    <a:cxn ang="0">
                      <a:pos x="13505" y="1697"/>
                    </a:cxn>
                    <a:cxn ang="0">
                      <a:pos x="14236" y="1418"/>
                    </a:cxn>
                    <a:cxn ang="0">
                      <a:pos x="14879" y="1104"/>
                    </a:cxn>
                    <a:cxn ang="0">
                      <a:pos x="15425" y="761"/>
                    </a:cxn>
                    <a:cxn ang="0">
                      <a:pos x="15864" y="392"/>
                    </a:cxn>
                    <a:cxn ang="0">
                      <a:pos x="16188" y="0"/>
                    </a:cxn>
                  </a:cxnLst>
                  <a:rect l="0" t="0" r="r" b="b"/>
                  <a:pathLst>
                    <a:path w="16189" h="5245">
                      <a:moveTo>
                        <a:pt x="16189" y="2340"/>
                      </a:moveTo>
                      <a:lnTo>
                        <a:pt x="16189" y="2343"/>
                      </a:lnTo>
                      <a:lnTo>
                        <a:pt x="16188" y="2345"/>
                      </a:lnTo>
                      <a:lnTo>
                        <a:pt x="16188" y="2366"/>
                      </a:lnTo>
                      <a:lnTo>
                        <a:pt x="16185" y="2366"/>
                      </a:lnTo>
                      <a:lnTo>
                        <a:pt x="16149" y="2515"/>
                      </a:lnTo>
                      <a:lnTo>
                        <a:pt x="16096" y="2662"/>
                      </a:lnTo>
                      <a:lnTo>
                        <a:pt x="16025" y="2808"/>
                      </a:lnTo>
                      <a:lnTo>
                        <a:pt x="15935" y="2950"/>
                      </a:lnTo>
                      <a:lnTo>
                        <a:pt x="15828" y="3090"/>
                      </a:lnTo>
                      <a:lnTo>
                        <a:pt x="15704" y="3227"/>
                      </a:lnTo>
                      <a:lnTo>
                        <a:pt x="15566" y="3361"/>
                      </a:lnTo>
                      <a:lnTo>
                        <a:pt x="15409" y="3492"/>
                      </a:lnTo>
                      <a:lnTo>
                        <a:pt x="15238" y="3620"/>
                      </a:lnTo>
                      <a:lnTo>
                        <a:pt x="15052" y="3745"/>
                      </a:lnTo>
                      <a:lnTo>
                        <a:pt x="14851" y="3864"/>
                      </a:lnTo>
                      <a:lnTo>
                        <a:pt x="14637" y="3981"/>
                      </a:lnTo>
                      <a:lnTo>
                        <a:pt x="14408" y="4094"/>
                      </a:lnTo>
                      <a:lnTo>
                        <a:pt x="14167" y="4202"/>
                      </a:lnTo>
                      <a:lnTo>
                        <a:pt x="13913" y="4307"/>
                      </a:lnTo>
                      <a:lnTo>
                        <a:pt x="13647" y="4406"/>
                      </a:lnTo>
                      <a:lnTo>
                        <a:pt x="13368" y="4502"/>
                      </a:lnTo>
                      <a:lnTo>
                        <a:pt x="13079" y="4592"/>
                      </a:lnTo>
                      <a:lnTo>
                        <a:pt x="12779" y="4677"/>
                      </a:lnTo>
                      <a:lnTo>
                        <a:pt x="12468" y="4757"/>
                      </a:lnTo>
                      <a:lnTo>
                        <a:pt x="12147" y="4831"/>
                      </a:lnTo>
                      <a:lnTo>
                        <a:pt x="11817" y="4900"/>
                      </a:lnTo>
                      <a:lnTo>
                        <a:pt x="11478" y="4964"/>
                      </a:lnTo>
                      <a:lnTo>
                        <a:pt x="11131" y="5021"/>
                      </a:lnTo>
                      <a:lnTo>
                        <a:pt x="10774" y="5071"/>
                      </a:lnTo>
                      <a:lnTo>
                        <a:pt x="10411" y="5117"/>
                      </a:lnTo>
                      <a:lnTo>
                        <a:pt x="10040" y="5156"/>
                      </a:lnTo>
                      <a:lnTo>
                        <a:pt x="9662" y="5187"/>
                      </a:lnTo>
                      <a:lnTo>
                        <a:pt x="9279" y="5213"/>
                      </a:lnTo>
                      <a:lnTo>
                        <a:pt x="8889" y="5231"/>
                      </a:lnTo>
                      <a:lnTo>
                        <a:pt x="8495" y="5241"/>
                      </a:lnTo>
                      <a:lnTo>
                        <a:pt x="8095" y="5245"/>
                      </a:lnTo>
                      <a:lnTo>
                        <a:pt x="7692" y="5241"/>
                      </a:lnTo>
                      <a:lnTo>
                        <a:pt x="7295" y="5230"/>
                      </a:lnTo>
                      <a:lnTo>
                        <a:pt x="6904" y="5211"/>
                      </a:lnTo>
                      <a:lnTo>
                        <a:pt x="6518" y="5186"/>
                      </a:lnTo>
                      <a:lnTo>
                        <a:pt x="6139" y="5155"/>
                      </a:lnTo>
                      <a:lnTo>
                        <a:pt x="5766" y="5115"/>
                      </a:lnTo>
                      <a:lnTo>
                        <a:pt x="5401" y="5070"/>
                      </a:lnTo>
                      <a:lnTo>
                        <a:pt x="5043" y="5019"/>
                      </a:lnTo>
                      <a:lnTo>
                        <a:pt x="4693" y="4961"/>
                      </a:lnTo>
                      <a:lnTo>
                        <a:pt x="4353" y="4897"/>
                      </a:lnTo>
                      <a:lnTo>
                        <a:pt x="4021" y="4827"/>
                      </a:lnTo>
                      <a:lnTo>
                        <a:pt x="3700" y="4752"/>
                      </a:lnTo>
                      <a:lnTo>
                        <a:pt x="3388" y="4671"/>
                      </a:lnTo>
                      <a:lnTo>
                        <a:pt x="3087" y="4585"/>
                      </a:lnTo>
                      <a:lnTo>
                        <a:pt x="2797" y="4494"/>
                      </a:lnTo>
                      <a:lnTo>
                        <a:pt x="2519" y="4398"/>
                      </a:lnTo>
                      <a:lnTo>
                        <a:pt x="2251" y="4298"/>
                      </a:lnTo>
                      <a:lnTo>
                        <a:pt x="1997" y="4192"/>
                      </a:lnTo>
                      <a:lnTo>
                        <a:pt x="1755" y="4083"/>
                      </a:lnTo>
                      <a:lnTo>
                        <a:pt x="1527" y="3969"/>
                      </a:lnTo>
                      <a:lnTo>
                        <a:pt x="1314" y="3851"/>
                      </a:lnTo>
                      <a:lnTo>
                        <a:pt x="1113" y="3729"/>
                      </a:lnTo>
                      <a:lnTo>
                        <a:pt x="927" y="3604"/>
                      </a:lnTo>
                      <a:lnTo>
                        <a:pt x="757" y="3476"/>
                      </a:lnTo>
                      <a:lnTo>
                        <a:pt x="603" y="3343"/>
                      </a:lnTo>
                      <a:lnTo>
                        <a:pt x="465" y="3208"/>
                      </a:lnTo>
                      <a:lnTo>
                        <a:pt x="343" y="3069"/>
                      </a:lnTo>
                      <a:lnTo>
                        <a:pt x="238" y="2928"/>
                      </a:lnTo>
                      <a:lnTo>
                        <a:pt x="151" y="2784"/>
                      </a:lnTo>
                      <a:lnTo>
                        <a:pt x="82" y="2639"/>
                      </a:lnTo>
                      <a:lnTo>
                        <a:pt x="32" y="2490"/>
                      </a:lnTo>
                      <a:lnTo>
                        <a:pt x="0" y="2340"/>
                      </a:lnTo>
                      <a:lnTo>
                        <a:pt x="6" y="2340"/>
                      </a:lnTo>
                      <a:lnTo>
                        <a:pt x="6" y="8"/>
                      </a:lnTo>
                      <a:lnTo>
                        <a:pt x="102" y="141"/>
                      </a:lnTo>
                      <a:lnTo>
                        <a:pt x="211" y="271"/>
                      </a:lnTo>
                      <a:lnTo>
                        <a:pt x="333" y="399"/>
                      </a:lnTo>
                      <a:lnTo>
                        <a:pt x="467" y="524"/>
                      </a:lnTo>
                      <a:lnTo>
                        <a:pt x="613" y="647"/>
                      </a:lnTo>
                      <a:lnTo>
                        <a:pt x="772" y="767"/>
                      </a:lnTo>
                      <a:lnTo>
                        <a:pt x="944" y="884"/>
                      </a:lnTo>
                      <a:lnTo>
                        <a:pt x="1125" y="998"/>
                      </a:lnTo>
                      <a:lnTo>
                        <a:pt x="1319" y="1109"/>
                      </a:lnTo>
                      <a:lnTo>
                        <a:pt x="1522" y="1217"/>
                      </a:lnTo>
                      <a:lnTo>
                        <a:pt x="1736" y="1320"/>
                      </a:lnTo>
                      <a:lnTo>
                        <a:pt x="1961" y="1421"/>
                      </a:lnTo>
                      <a:lnTo>
                        <a:pt x="2195" y="1518"/>
                      </a:lnTo>
                      <a:lnTo>
                        <a:pt x="2440" y="1611"/>
                      </a:lnTo>
                      <a:lnTo>
                        <a:pt x="2692" y="1700"/>
                      </a:lnTo>
                      <a:lnTo>
                        <a:pt x="2954" y="1785"/>
                      </a:lnTo>
                      <a:lnTo>
                        <a:pt x="3225" y="1866"/>
                      </a:lnTo>
                      <a:lnTo>
                        <a:pt x="3504" y="1943"/>
                      </a:lnTo>
                      <a:lnTo>
                        <a:pt x="3789" y="2015"/>
                      </a:lnTo>
                      <a:lnTo>
                        <a:pt x="4084" y="2083"/>
                      </a:lnTo>
                      <a:lnTo>
                        <a:pt x="4385" y="2146"/>
                      </a:lnTo>
                      <a:lnTo>
                        <a:pt x="4694" y="2204"/>
                      </a:lnTo>
                      <a:lnTo>
                        <a:pt x="5010" y="2256"/>
                      </a:lnTo>
                      <a:lnTo>
                        <a:pt x="5331" y="2305"/>
                      </a:lnTo>
                      <a:lnTo>
                        <a:pt x="5658" y="2348"/>
                      </a:lnTo>
                      <a:lnTo>
                        <a:pt x="5992" y="2385"/>
                      </a:lnTo>
                      <a:lnTo>
                        <a:pt x="6331" y="2418"/>
                      </a:lnTo>
                      <a:lnTo>
                        <a:pt x="6675" y="2444"/>
                      </a:lnTo>
                      <a:lnTo>
                        <a:pt x="7023" y="2464"/>
                      </a:lnTo>
                      <a:lnTo>
                        <a:pt x="7376" y="2480"/>
                      </a:lnTo>
                      <a:lnTo>
                        <a:pt x="7734" y="2489"/>
                      </a:lnTo>
                      <a:lnTo>
                        <a:pt x="8095" y="2492"/>
                      </a:lnTo>
                      <a:lnTo>
                        <a:pt x="8456" y="2489"/>
                      </a:lnTo>
                      <a:lnTo>
                        <a:pt x="8814" y="2480"/>
                      </a:lnTo>
                      <a:lnTo>
                        <a:pt x="9168" y="2464"/>
                      </a:lnTo>
                      <a:lnTo>
                        <a:pt x="9517" y="2444"/>
                      </a:lnTo>
                      <a:lnTo>
                        <a:pt x="9861" y="2417"/>
                      </a:lnTo>
                      <a:lnTo>
                        <a:pt x="10200" y="2385"/>
                      </a:lnTo>
                      <a:lnTo>
                        <a:pt x="10535" y="2347"/>
                      </a:lnTo>
                      <a:lnTo>
                        <a:pt x="10863" y="2304"/>
                      </a:lnTo>
                      <a:lnTo>
                        <a:pt x="11184" y="2255"/>
                      </a:lnTo>
                      <a:lnTo>
                        <a:pt x="11501" y="2203"/>
                      </a:lnTo>
                      <a:lnTo>
                        <a:pt x="11810" y="2144"/>
                      </a:lnTo>
                      <a:lnTo>
                        <a:pt x="12112" y="2081"/>
                      </a:lnTo>
                      <a:lnTo>
                        <a:pt x="12406" y="2013"/>
                      </a:lnTo>
                      <a:lnTo>
                        <a:pt x="12693" y="1941"/>
                      </a:lnTo>
                      <a:lnTo>
                        <a:pt x="12972" y="1863"/>
                      </a:lnTo>
                      <a:lnTo>
                        <a:pt x="13243" y="1782"/>
                      </a:lnTo>
                      <a:lnTo>
                        <a:pt x="13505" y="1697"/>
                      </a:lnTo>
                      <a:lnTo>
                        <a:pt x="13758" y="1608"/>
                      </a:lnTo>
                      <a:lnTo>
                        <a:pt x="14002" y="1514"/>
                      </a:lnTo>
                      <a:lnTo>
                        <a:pt x="14236" y="1418"/>
                      </a:lnTo>
                      <a:lnTo>
                        <a:pt x="14461" y="1316"/>
                      </a:lnTo>
                      <a:lnTo>
                        <a:pt x="14675" y="1212"/>
                      </a:lnTo>
                      <a:lnTo>
                        <a:pt x="14879" y="1104"/>
                      </a:lnTo>
                      <a:lnTo>
                        <a:pt x="15072" y="993"/>
                      </a:lnTo>
                      <a:lnTo>
                        <a:pt x="15253" y="879"/>
                      </a:lnTo>
                      <a:lnTo>
                        <a:pt x="15425" y="761"/>
                      </a:lnTo>
                      <a:lnTo>
                        <a:pt x="15583" y="641"/>
                      </a:lnTo>
                      <a:lnTo>
                        <a:pt x="15730" y="517"/>
                      </a:lnTo>
                      <a:lnTo>
                        <a:pt x="15864" y="392"/>
                      </a:lnTo>
                      <a:lnTo>
                        <a:pt x="15985" y="264"/>
                      </a:lnTo>
                      <a:lnTo>
                        <a:pt x="16094" y="133"/>
                      </a:lnTo>
                      <a:lnTo>
                        <a:pt x="16188" y="0"/>
                      </a:lnTo>
                      <a:lnTo>
                        <a:pt x="16188" y="2340"/>
                      </a:lnTo>
                      <a:lnTo>
                        <a:pt x="16189" y="2340"/>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en-US" altLang="zh-CN" sz="900" dirty="0">
                    <a:latin typeface="微软雅黑" panose="020B0503020204020204" pitchFamily="34" charset="-122"/>
                    <a:ea typeface="微软雅黑" panose="020B0503020204020204" pitchFamily="34" charset="-122"/>
                    <a:cs typeface="Arial" pitchFamily="34" charset="0"/>
                  </a:endParaRPr>
                </a:p>
              </p:txBody>
            </p:sp>
            <p:sp>
              <p:nvSpPr>
                <p:cNvPr id="26" name="Freeform 22"/>
                <p:cNvSpPr>
                  <a:spLocks noEditPoints="1"/>
                </p:cNvSpPr>
                <p:nvPr/>
              </p:nvSpPr>
              <p:spPr bwMode="auto">
                <a:xfrm>
                  <a:off x="-983298" y="1666240"/>
                  <a:ext cx="547688" cy="207963"/>
                </a:xfrm>
                <a:custGeom>
                  <a:avLst/>
                  <a:gdLst/>
                  <a:ahLst/>
                  <a:cxnLst>
                    <a:cxn ang="0">
                      <a:pos x="8934" y="16"/>
                    </a:cxn>
                    <a:cxn ang="0">
                      <a:pos x="10129" y="97"/>
                    </a:cxn>
                    <a:cxn ang="0">
                      <a:pos x="11258" y="243"/>
                    </a:cxn>
                    <a:cxn ang="0">
                      <a:pos x="12306" y="447"/>
                    </a:cxn>
                    <a:cxn ang="0">
                      <a:pos x="13260" y="705"/>
                    </a:cxn>
                    <a:cxn ang="0">
                      <a:pos x="14105" y="1010"/>
                    </a:cxn>
                    <a:cxn ang="0">
                      <a:pos x="14828" y="1358"/>
                    </a:cxn>
                    <a:cxn ang="0">
                      <a:pos x="15413" y="1745"/>
                    </a:cxn>
                    <a:cxn ang="0">
                      <a:pos x="15849" y="2163"/>
                    </a:cxn>
                    <a:cxn ang="0">
                      <a:pos x="16122" y="2609"/>
                    </a:cxn>
                    <a:cxn ang="0">
                      <a:pos x="16215" y="3077"/>
                    </a:cxn>
                    <a:cxn ang="0">
                      <a:pos x="16122" y="3545"/>
                    </a:cxn>
                    <a:cxn ang="0">
                      <a:pos x="15849" y="3991"/>
                    </a:cxn>
                    <a:cxn ang="0">
                      <a:pos x="15413" y="4409"/>
                    </a:cxn>
                    <a:cxn ang="0">
                      <a:pos x="14828" y="4796"/>
                    </a:cxn>
                    <a:cxn ang="0">
                      <a:pos x="14105" y="5144"/>
                    </a:cxn>
                    <a:cxn ang="0">
                      <a:pos x="13260" y="5449"/>
                    </a:cxn>
                    <a:cxn ang="0">
                      <a:pos x="12306" y="5707"/>
                    </a:cxn>
                    <a:cxn ang="0">
                      <a:pos x="11258" y="5911"/>
                    </a:cxn>
                    <a:cxn ang="0">
                      <a:pos x="10129" y="6057"/>
                    </a:cxn>
                    <a:cxn ang="0">
                      <a:pos x="8934" y="6138"/>
                    </a:cxn>
                    <a:cxn ang="0">
                      <a:pos x="7691" y="6150"/>
                    </a:cxn>
                    <a:cxn ang="0">
                      <a:pos x="6477" y="6091"/>
                    </a:cxn>
                    <a:cxn ang="0">
                      <a:pos x="5325" y="5967"/>
                    </a:cxn>
                    <a:cxn ang="0">
                      <a:pos x="4248" y="5781"/>
                    </a:cxn>
                    <a:cxn ang="0">
                      <a:pos x="3262" y="5542"/>
                    </a:cxn>
                    <a:cxn ang="0">
                      <a:pos x="2380" y="5252"/>
                    </a:cxn>
                    <a:cxn ang="0">
                      <a:pos x="1614" y="4916"/>
                    </a:cxn>
                    <a:cxn ang="0">
                      <a:pos x="981" y="4542"/>
                    </a:cxn>
                    <a:cxn ang="0">
                      <a:pos x="494" y="4133"/>
                    </a:cxn>
                    <a:cxn ang="0">
                      <a:pos x="165" y="3696"/>
                    </a:cxn>
                    <a:cxn ang="0">
                      <a:pos x="10" y="3235"/>
                    </a:cxn>
                    <a:cxn ang="0">
                      <a:pos x="42" y="2763"/>
                    </a:cxn>
                    <a:cxn ang="0">
                      <a:pos x="256" y="2310"/>
                    </a:cxn>
                    <a:cxn ang="0">
                      <a:pos x="638" y="1881"/>
                    </a:cxn>
                    <a:cxn ang="0">
                      <a:pos x="1177" y="1483"/>
                    </a:cxn>
                    <a:cxn ang="0">
                      <a:pos x="1856" y="1122"/>
                    </a:cxn>
                    <a:cxn ang="0">
                      <a:pos x="2661" y="801"/>
                    </a:cxn>
                    <a:cxn ang="0">
                      <a:pos x="3579" y="527"/>
                    </a:cxn>
                    <a:cxn ang="0">
                      <a:pos x="4598" y="305"/>
                    </a:cxn>
                    <a:cxn ang="0">
                      <a:pos x="5701" y="139"/>
                    </a:cxn>
                    <a:cxn ang="0">
                      <a:pos x="6875" y="36"/>
                    </a:cxn>
                    <a:cxn ang="0">
                      <a:pos x="8108" y="0"/>
                    </a:cxn>
                    <a:cxn ang="0">
                      <a:pos x="6158" y="5404"/>
                    </a:cxn>
                    <a:cxn ang="0">
                      <a:pos x="6381" y="3535"/>
                    </a:cxn>
                    <a:cxn ang="0">
                      <a:pos x="8154" y="2469"/>
                    </a:cxn>
                    <a:cxn ang="0">
                      <a:pos x="12688" y="1647"/>
                    </a:cxn>
                    <a:cxn ang="0">
                      <a:pos x="10617" y="1086"/>
                    </a:cxn>
                    <a:cxn ang="0">
                      <a:pos x="9647" y="3871"/>
                    </a:cxn>
                    <a:cxn ang="0">
                      <a:pos x="11195" y="2918"/>
                    </a:cxn>
                    <a:cxn ang="0">
                      <a:pos x="13547" y="4824"/>
                    </a:cxn>
                    <a:cxn ang="0">
                      <a:pos x="6773" y="1946"/>
                    </a:cxn>
                    <a:cxn ang="0">
                      <a:pos x="1325" y="2039"/>
                    </a:cxn>
                  </a:cxnLst>
                  <a:rect l="0" t="0" r="r" b="b"/>
                  <a:pathLst>
                    <a:path w="16215" h="6154">
                      <a:moveTo>
                        <a:pt x="8108" y="0"/>
                      </a:moveTo>
                      <a:lnTo>
                        <a:pt x="8524" y="4"/>
                      </a:lnTo>
                      <a:lnTo>
                        <a:pt x="8934" y="16"/>
                      </a:lnTo>
                      <a:lnTo>
                        <a:pt x="9340" y="36"/>
                      </a:lnTo>
                      <a:lnTo>
                        <a:pt x="9738" y="63"/>
                      </a:lnTo>
                      <a:lnTo>
                        <a:pt x="10129" y="97"/>
                      </a:lnTo>
                      <a:lnTo>
                        <a:pt x="10513" y="139"/>
                      </a:lnTo>
                      <a:lnTo>
                        <a:pt x="10890" y="187"/>
                      </a:lnTo>
                      <a:lnTo>
                        <a:pt x="11258" y="243"/>
                      </a:lnTo>
                      <a:lnTo>
                        <a:pt x="11617" y="305"/>
                      </a:lnTo>
                      <a:lnTo>
                        <a:pt x="11967" y="373"/>
                      </a:lnTo>
                      <a:lnTo>
                        <a:pt x="12306" y="447"/>
                      </a:lnTo>
                      <a:lnTo>
                        <a:pt x="12636" y="527"/>
                      </a:lnTo>
                      <a:lnTo>
                        <a:pt x="12953" y="613"/>
                      </a:lnTo>
                      <a:lnTo>
                        <a:pt x="13260" y="705"/>
                      </a:lnTo>
                      <a:lnTo>
                        <a:pt x="13554" y="801"/>
                      </a:lnTo>
                      <a:lnTo>
                        <a:pt x="13835" y="902"/>
                      </a:lnTo>
                      <a:lnTo>
                        <a:pt x="14105" y="1010"/>
                      </a:lnTo>
                      <a:lnTo>
                        <a:pt x="14359" y="1122"/>
                      </a:lnTo>
                      <a:lnTo>
                        <a:pt x="14601" y="1237"/>
                      </a:lnTo>
                      <a:lnTo>
                        <a:pt x="14828" y="1358"/>
                      </a:lnTo>
                      <a:lnTo>
                        <a:pt x="15038" y="1483"/>
                      </a:lnTo>
                      <a:lnTo>
                        <a:pt x="15234" y="1612"/>
                      </a:lnTo>
                      <a:lnTo>
                        <a:pt x="15413" y="1745"/>
                      </a:lnTo>
                      <a:lnTo>
                        <a:pt x="15577" y="1881"/>
                      </a:lnTo>
                      <a:lnTo>
                        <a:pt x="15721" y="2021"/>
                      </a:lnTo>
                      <a:lnTo>
                        <a:pt x="15849" y="2163"/>
                      </a:lnTo>
                      <a:lnTo>
                        <a:pt x="15959" y="2310"/>
                      </a:lnTo>
                      <a:lnTo>
                        <a:pt x="16050" y="2458"/>
                      </a:lnTo>
                      <a:lnTo>
                        <a:pt x="16122" y="2609"/>
                      </a:lnTo>
                      <a:lnTo>
                        <a:pt x="16173" y="2763"/>
                      </a:lnTo>
                      <a:lnTo>
                        <a:pt x="16205" y="2919"/>
                      </a:lnTo>
                      <a:lnTo>
                        <a:pt x="16215" y="3077"/>
                      </a:lnTo>
                      <a:lnTo>
                        <a:pt x="16205" y="3235"/>
                      </a:lnTo>
                      <a:lnTo>
                        <a:pt x="16173" y="3391"/>
                      </a:lnTo>
                      <a:lnTo>
                        <a:pt x="16122" y="3545"/>
                      </a:lnTo>
                      <a:lnTo>
                        <a:pt x="16050" y="3696"/>
                      </a:lnTo>
                      <a:lnTo>
                        <a:pt x="15959" y="3844"/>
                      </a:lnTo>
                      <a:lnTo>
                        <a:pt x="15849" y="3991"/>
                      </a:lnTo>
                      <a:lnTo>
                        <a:pt x="15721" y="4133"/>
                      </a:lnTo>
                      <a:lnTo>
                        <a:pt x="15577" y="4273"/>
                      </a:lnTo>
                      <a:lnTo>
                        <a:pt x="15413" y="4409"/>
                      </a:lnTo>
                      <a:lnTo>
                        <a:pt x="15234" y="4542"/>
                      </a:lnTo>
                      <a:lnTo>
                        <a:pt x="15038" y="4671"/>
                      </a:lnTo>
                      <a:lnTo>
                        <a:pt x="14828" y="4796"/>
                      </a:lnTo>
                      <a:lnTo>
                        <a:pt x="14601" y="4916"/>
                      </a:lnTo>
                      <a:lnTo>
                        <a:pt x="14359" y="5032"/>
                      </a:lnTo>
                      <a:lnTo>
                        <a:pt x="14105" y="5144"/>
                      </a:lnTo>
                      <a:lnTo>
                        <a:pt x="13835" y="5252"/>
                      </a:lnTo>
                      <a:lnTo>
                        <a:pt x="13554" y="5353"/>
                      </a:lnTo>
                      <a:lnTo>
                        <a:pt x="13260" y="5449"/>
                      </a:lnTo>
                      <a:lnTo>
                        <a:pt x="12953" y="5542"/>
                      </a:lnTo>
                      <a:lnTo>
                        <a:pt x="12636" y="5627"/>
                      </a:lnTo>
                      <a:lnTo>
                        <a:pt x="12306" y="5707"/>
                      </a:lnTo>
                      <a:lnTo>
                        <a:pt x="11967" y="5781"/>
                      </a:lnTo>
                      <a:lnTo>
                        <a:pt x="11617" y="5849"/>
                      </a:lnTo>
                      <a:lnTo>
                        <a:pt x="11258" y="5911"/>
                      </a:lnTo>
                      <a:lnTo>
                        <a:pt x="10890" y="5967"/>
                      </a:lnTo>
                      <a:lnTo>
                        <a:pt x="10513" y="6015"/>
                      </a:lnTo>
                      <a:lnTo>
                        <a:pt x="10129" y="6057"/>
                      </a:lnTo>
                      <a:lnTo>
                        <a:pt x="9738" y="6091"/>
                      </a:lnTo>
                      <a:lnTo>
                        <a:pt x="9340" y="6118"/>
                      </a:lnTo>
                      <a:lnTo>
                        <a:pt x="8934" y="6138"/>
                      </a:lnTo>
                      <a:lnTo>
                        <a:pt x="8524" y="6150"/>
                      </a:lnTo>
                      <a:lnTo>
                        <a:pt x="8108" y="6154"/>
                      </a:lnTo>
                      <a:lnTo>
                        <a:pt x="7691" y="6150"/>
                      </a:lnTo>
                      <a:lnTo>
                        <a:pt x="7281" y="6138"/>
                      </a:lnTo>
                      <a:lnTo>
                        <a:pt x="6875" y="6118"/>
                      </a:lnTo>
                      <a:lnTo>
                        <a:pt x="6477" y="6091"/>
                      </a:lnTo>
                      <a:lnTo>
                        <a:pt x="6086" y="6057"/>
                      </a:lnTo>
                      <a:lnTo>
                        <a:pt x="5701" y="6015"/>
                      </a:lnTo>
                      <a:lnTo>
                        <a:pt x="5325" y="5967"/>
                      </a:lnTo>
                      <a:lnTo>
                        <a:pt x="4957" y="5911"/>
                      </a:lnTo>
                      <a:lnTo>
                        <a:pt x="4598" y="5849"/>
                      </a:lnTo>
                      <a:lnTo>
                        <a:pt x="4248" y="5781"/>
                      </a:lnTo>
                      <a:lnTo>
                        <a:pt x="3909" y="5707"/>
                      </a:lnTo>
                      <a:lnTo>
                        <a:pt x="3579" y="5627"/>
                      </a:lnTo>
                      <a:lnTo>
                        <a:pt x="3262" y="5542"/>
                      </a:lnTo>
                      <a:lnTo>
                        <a:pt x="2955" y="5449"/>
                      </a:lnTo>
                      <a:lnTo>
                        <a:pt x="2661" y="5353"/>
                      </a:lnTo>
                      <a:lnTo>
                        <a:pt x="2380" y="5252"/>
                      </a:lnTo>
                      <a:lnTo>
                        <a:pt x="2110" y="5144"/>
                      </a:lnTo>
                      <a:lnTo>
                        <a:pt x="1856" y="5032"/>
                      </a:lnTo>
                      <a:lnTo>
                        <a:pt x="1614" y="4916"/>
                      </a:lnTo>
                      <a:lnTo>
                        <a:pt x="1387" y="4796"/>
                      </a:lnTo>
                      <a:lnTo>
                        <a:pt x="1177" y="4671"/>
                      </a:lnTo>
                      <a:lnTo>
                        <a:pt x="981" y="4542"/>
                      </a:lnTo>
                      <a:lnTo>
                        <a:pt x="802" y="4409"/>
                      </a:lnTo>
                      <a:lnTo>
                        <a:pt x="638" y="4273"/>
                      </a:lnTo>
                      <a:lnTo>
                        <a:pt x="494" y="4133"/>
                      </a:lnTo>
                      <a:lnTo>
                        <a:pt x="366" y="3991"/>
                      </a:lnTo>
                      <a:lnTo>
                        <a:pt x="256" y="3844"/>
                      </a:lnTo>
                      <a:lnTo>
                        <a:pt x="165" y="3696"/>
                      </a:lnTo>
                      <a:lnTo>
                        <a:pt x="93" y="3545"/>
                      </a:lnTo>
                      <a:lnTo>
                        <a:pt x="42" y="3391"/>
                      </a:lnTo>
                      <a:lnTo>
                        <a:pt x="10" y="3235"/>
                      </a:lnTo>
                      <a:lnTo>
                        <a:pt x="0" y="3077"/>
                      </a:lnTo>
                      <a:lnTo>
                        <a:pt x="10" y="2919"/>
                      </a:lnTo>
                      <a:lnTo>
                        <a:pt x="42" y="2763"/>
                      </a:lnTo>
                      <a:lnTo>
                        <a:pt x="93" y="2609"/>
                      </a:lnTo>
                      <a:lnTo>
                        <a:pt x="165" y="2458"/>
                      </a:lnTo>
                      <a:lnTo>
                        <a:pt x="256" y="2310"/>
                      </a:lnTo>
                      <a:lnTo>
                        <a:pt x="366" y="2163"/>
                      </a:lnTo>
                      <a:lnTo>
                        <a:pt x="494" y="2021"/>
                      </a:lnTo>
                      <a:lnTo>
                        <a:pt x="638" y="1881"/>
                      </a:lnTo>
                      <a:lnTo>
                        <a:pt x="802" y="1745"/>
                      </a:lnTo>
                      <a:lnTo>
                        <a:pt x="981" y="1612"/>
                      </a:lnTo>
                      <a:lnTo>
                        <a:pt x="1177" y="1483"/>
                      </a:lnTo>
                      <a:lnTo>
                        <a:pt x="1387" y="1358"/>
                      </a:lnTo>
                      <a:lnTo>
                        <a:pt x="1614" y="1237"/>
                      </a:lnTo>
                      <a:lnTo>
                        <a:pt x="1856" y="1122"/>
                      </a:lnTo>
                      <a:lnTo>
                        <a:pt x="2110" y="1010"/>
                      </a:lnTo>
                      <a:lnTo>
                        <a:pt x="2380" y="902"/>
                      </a:lnTo>
                      <a:lnTo>
                        <a:pt x="2661" y="801"/>
                      </a:lnTo>
                      <a:lnTo>
                        <a:pt x="2955" y="705"/>
                      </a:lnTo>
                      <a:lnTo>
                        <a:pt x="3262" y="613"/>
                      </a:lnTo>
                      <a:lnTo>
                        <a:pt x="3579" y="527"/>
                      </a:lnTo>
                      <a:lnTo>
                        <a:pt x="3909" y="447"/>
                      </a:lnTo>
                      <a:lnTo>
                        <a:pt x="4248" y="373"/>
                      </a:lnTo>
                      <a:lnTo>
                        <a:pt x="4598" y="305"/>
                      </a:lnTo>
                      <a:lnTo>
                        <a:pt x="4957" y="243"/>
                      </a:lnTo>
                      <a:lnTo>
                        <a:pt x="5325" y="187"/>
                      </a:lnTo>
                      <a:lnTo>
                        <a:pt x="5701" y="139"/>
                      </a:lnTo>
                      <a:lnTo>
                        <a:pt x="6086" y="97"/>
                      </a:lnTo>
                      <a:lnTo>
                        <a:pt x="6477" y="63"/>
                      </a:lnTo>
                      <a:lnTo>
                        <a:pt x="6875" y="36"/>
                      </a:lnTo>
                      <a:lnTo>
                        <a:pt x="7281" y="16"/>
                      </a:lnTo>
                      <a:lnTo>
                        <a:pt x="7691" y="4"/>
                      </a:lnTo>
                      <a:lnTo>
                        <a:pt x="8108" y="0"/>
                      </a:lnTo>
                      <a:close/>
                      <a:moveTo>
                        <a:pt x="3135" y="4675"/>
                      </a:moveTo>
                      <a:lnTo>
                        <a:pt x="3787" y="5515"/>
                      </a:lnTo>
                      <a:lnTo>
                        <a:pt x="6158" y="5404"/>
                      </a:lnTo>
                      <a:lnTo>
                        <a:pt x="5243" y="5179"/>
                      </a:lnTo>
                      <a:lnTo>
                        <a:pt x="7687" y="3759"/>
                      </a:lnTo>
                      <a:lnTo>
                        <a:pt x="6381" y="3535"/>
                      </a:lnTo>
                      <a:lnTo>
                        <a:pt x="3936" y="4880"/>
                      </a:lnTo>
                      <a:lnTo>
                        <a:pt x="3135" y="4675"/>
                      </a:lnTo>
                      <a:close/>
                      <a:moveTo>
                        <a:pt x="8154" y="2469"/>
                      </a:moveTo>
                      <a:lnTo>
                        <a:pt x="9497" y="2824"/>
                      </a:lnTo>
                      <a:lnTo>
                        <a:pt x="11792" y="1404"/>
                      </a:lnTo>
                      <a:lnTo>
                        <a:pt x="12688" y="1647"/>
                      </a:lnTo>
                      <a:lnTo>
                        <a:pt x="11979" y="767"/>
                      </a:lnTo>
                      <a:lnTo>
                        <a:pt x="9833" y="862"/>
                      </a:lnTo>
                      <a:lnTo>
                        <a:pt x="10617" y="1086"/>
                      </a:lnTo>
                      <a:lnTo>
                        <a:pt x="8154" y="2469"/>
                      </a:lnTo>
                      <a:close/>
                      <a:moveTo>
                        <a:pt x="13547" y="4824"/>
                      </a:moveTo>
                      <a:lnTo>
                        <a:pt x="9647" y="3871"/>
                      </a:lnTo>
                      <a:lnTo>
                        <a:pt x="9068" y="4264"/>
                      </a:lnTo>
                      <a:lnTo>
                        <a:pt x="9012" y="3235"/>
                      </a:lnTo>
                      <a:lnTo>
                        <a:pt x="11195" y="2918"/>
                      </a:lnTo>
                      <a:lnTo>
                        <a:pt x="10561" y="3254"/>
                      </a:lnTo>
                      <a:lnTo>
                        <a:pt x="14516" y="4133"/>
                      </a:lnTo>
                      <a:lnTo>
                        <a:pt x="13547" y="4824"/>
                      </a:lnTo>
                      <a:close/>
                      <a:moveTo>
                        <a:pt x="4534" y="3291"/>
                      </a:moveTo>
                      <a:lnTo>
                        <a:pt x="6885" y="3011"/>
                      </a:lnTo>
                      <a:lnTo>
                        <a:pt x="6773" y="1946"/>
                      </a:lnTo>
                      <a:lnTo>
                        <a:pt x="6176" y="2300"/>
                      </a:lnTo>
                      <a:lnTo>
                        <a:pt x="2463" y="1478"/>
                      </a:lnTo>
                      <a:lnTo>
                        <a:pt x="1325" y="2039"/>
                      </a:lnTo>
                      <a:lnTo>
                        <a:pt x="5019" y="2955"/>
                      </a:lnTo>
                      <a:lnTo>
                        <a:pt x="4534" y="3291"/>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en-US" altLang="zh-CN" sz="900" dirty="0">
                    <a:latin typeface="微软雅黑" panose="020B0503020204020204" pitchFamily="34" charset="-122"/>
                    <a:ea typeface="微软雅黑" panose="020B0503020204020204" pitchFamily="34" charset="-122"/>
                    <a:cs typeface="Arial" pitchFamily="34" charset="0"/>
                  </a:endParaRPr>
                </a:p>
              </p:txBody>
            </p:sp>
          </p:grpSp>
          <p:grpSp>
            <p:nvGrpSpPr>
              <p:cNvPr id="27" name="组合 624"/>
              <p:cNvGrpSpPr/>
              <p:nvPr/>
            </p:nvGrpSpPr>
            <p:grpSpPr>
              <a:xfrm>
                <a:off x="1241488" y="5737737"/>
                <a:ext cx="204494" cy="146011"/>
                <a:chOff x="-1618534" y="2713542"/>
                <a:chExt cx="795326" cy="527513"/>
              </a:xfrm>
              <a:solidFill>
                <a:srgbClr val="92D050"/>
              </a:solidFill>
            </p:grpSpPr>
            <p:sp>
              <p:nvSpPr>
                <p:cNvPr id="28" name="Freeform 40"/>
                <p:cNvSpPr>
                  <a:spLocks/>
                </p:cNvSpPr>
                <p:nvPr/>
              </p:nvSpPr>
              <p:spPr bwMode="auto">
                <a:xfrm>
                  <a:off x="-1326373" y="2713542"/>
                  <a:ext cx="251583" cy="154196"/>
                </a:xfrm>
                <a:custGeom>
                  <a:avLst/>
                  <a:gdLst/>
                  <a:ahLst/>
                  <a:cxnLst>
                    <a:cxn ang="0">
                      <a:pos x="124" y="4"/>
                    </a:cxn>
                    <a:cxn ang="0">
                      <a:pos x="124" y="0"/>
                    </a:cxn>
                    <a:cxn ang="0">
                      <a:pos x="124" y="0"/>
                    </a:cxn>
                    <a:cxn ang="0">
                      <a:pos x="122" y="0"/>
                    </a:cxn>
                    <a:cxn ang="0">
                      <a:pos x="10" y="0"/>
                    </a:cxn>
                    <a:cxn ang="0">
                      <a:pos x="10" y="0"/>
                    </a:cxn>
                    <a:cxn ang="0">
                      <a:pos x="6" y="0"/>
                    </a:cxn>
                    <a:cxn ang="0">
                      <a:pos x="2" y="2"/>
                    </a:cxn>
                    <a:cxn ang="0">
                      <a:pos x="0" y="6"/>
                    </a:cxn>
                    <a:cxn ang="0">
                      <a:pos x="0" y="10"/>
                    </a:cxn>
                    <a:cxn ang="0">
                      <a:pos x="0" y="66"/>
                    </a:cxn>
                    <a:cxn ang="0">
                      <a:pos x="0" y="66"/>
                    </a:cxn>
                    <a:cxn ang="0">
                      <a:pos x="0" y="70"/>
                    </a:cxn>
                    <a:cxn ang="0">
                      <a:pos x="2" y="72"/>
                    </a:cxn>
                    <a:cxn ang="0">
                      <a:pos x="6" y="74"/>
                    </a:cxn>
                    <a:cxn ang="0">
                      <a:pos x="10" y="76"/>
                    </a:cxn>
                    <a:cxn ang="0">
                      <a:pos x="100" y="76"/>
                    </a:cxn>
                    <a:cxn ang="0">
                      <a:pos x="100" y="76"/>
                    </a:cxn>
                    <a:cxn ang="0">
                      <a:pos x="110" y="64"/>
                    </a:cxn>
                    <a:cxn ang="0">
                      <a:pos x="116" y="52"/>
                    </a:cxn>
                    <a:cxn ang="0">
                      <a:pos x="120" y="40"/>
                    </a:cxn>
                    <a:cxn ang="0">
                      <a:pos x="122" y="28"/>
                    </a:cxn>
                    <a:cxn ang="0">
                      <a:pos x="124" y="12"/>
                    </a:cxn>
                    <a:cxn ang="0">
                      <a:pos x="124" y="4"/>
                    </a:cxn>
                    <a:cxn ang="0">
                      <a:pos x="124" y="4"/>
                    </a:cxn>
                  </a:cxnLst>
                  <a:rect l="0" t="0" r="r" b="b"/>
                  <a:pathLst>
                    <a:path w="124" h="76">
                      <a:moveTo>
                        <a:pt x="124" y="4"/>
                      </a:moveTo>
                      <a:lnTo>
                        <a:pt x="124" y="0"/>
                      </a:lnTo>
                      <a:lnTo>
                        <a:pt x="124" y="0"/>
                      </a:lnTo>
                      <a:lnTo>
                        <a:pt x="122" y="0"/>
                      </a:lnTo>
                      <a:lnTo>
                        <a:pt x="10" y="0"/>
                      </a:lnTo>
                      <a:lnTo>
                        <a:pt x="10" y="0"/>
                      </a:lnTo>
                      <a:lnTo>
                        <a:pt x="6" y="0"/>
                      </a:lnTo>
                      <a:lnTo>
                        <a:pt x="2" y="2"/>
                      </a:lnTo>
                      <a:lnTo>
                        <a:pt x="0" y="6"/>
                      </a:lnTo>
                      <a:lnTo>
                        <a:pt x="0" y="10"/>
                      </a:lnTo>
                      <a:lnTo>
                        <a:pt x="0" y="66"/>
                      </a:lnTo>
                      <a:lnTo>
                        <a:pt x="0" y="66"/>
                      </a:lnTo>
                      <a:lnTo>
                        <a:pt x="0" y="70"/>
                      </a:lnTo>
                      <a:lnTo>
                        <a:pt x="2" y="72"/>
                      </a:lnTo>
                      <a:lnTo>
                        <a:pt x="6" y="74"/>
                      </a:lnTo>
                      <a:lnTo>
                        <a:pt x="10" y="76"/>
                      </a:lnTo>
                      <a:lnTo>
                        <a:pt x="100" y="76"/>
                      </a:lnTo>
                      <a:lnTo>
                        <a:pt x="100" y="76"/>
                      </a:lnTo>
                      <a:lnTo>
                        <a:pt x="110" y="64"/>
                      </a:lnTo>
                      <a:lnTo>
                        <a:pt x="116" y="52"/>
                      </a:lnTo>
                      <a:lnTo>
                        <a:pt x="120" y="40"/>
                      </a:lnTo>
                      <a:lnTo>
                        <a:pt x="122" y="28"/>
                      </a:lnTo>
                      <a:lnTo>
                        <a:pt x="124" y="12"/>
                      </a:lnTo>
                      <a:lnTo>
                        <a:pt x="124" y="4"/>
                      </a:lnTo>
                      <a:lnTo>
                        <a:pt x="124" y="4"/>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en-US" altLang="zh-CN" sz="900" dirty="0">
                    <a:latin typeface="微软雅黑" panose="020B0503020204020204" pitchFamily="34" charset="-122"/>
                    <a:ea typeface="微软雅黑" panose="020B0503020204020204" pitchFamily="34" charset="-122"/>
                  </a:endParaRPr>
                </a:p>
              </p:txBody>
            </p:sp>
            <p:sp>
              <p:nvSpPr>
                <p:cNvPr id="29" name="Freeform 41"/>
                <p:cNvSpPr>
                  <a:spLocks/>
                </p:cNvSpPr>
                <p:nvPr/>
              </p:nvSpPr>
              <p:spPr bwMode="auto">
                <a:xfrm>
                  <a:off x="-1610418" y="2713542"/>
                  <a:ext cx="247525" cy="154196"/>
                </a:xfrm>
                <a:custGeom>
                  <a:avLst/>
                  <a:gdLst/>
                  <a:ahLst/>
                  <a:cxnLst>
                    <a:cxn ang="0">
                      <a:pos x="10" y="76"/>
                    </a:cxn>
                    <a:cxn ang="0">
                      <a:pos x="112" y="76"/>
                    </a:cxn>
                    <a:cxn ang="0">
                      <a:pos x="112" y="76"/>
                    </a:cxn>
                    <a:cxn ang="0">
                      <a:pos x="116" y="74"/>
                    </a:cxn>
                    <a:cxn ang="0">
                      <a:pos x="120" y="72"/>
                    </a:cxn>
                    <a:cxn ang="0">
                      <a:pos x="122" y="70"/>
                    </a:cxn>
                    <a:cxn ang="0">
                      <a:pos x="122" y="66"/>
                    </a:cxn>
                    <a:cxn ang="0">
                      <a:pos x="122" y="10"/>
                    </a:cxn>
                    <a:cxn ang="0">
                      <a:pos x="122" y="10"/>
                    </a:cxn>
                    <a:cxn ang="0">
                      <a:pos x="122" y="6"/>
                    </a:cxn>
                    <a:cxn ang="0">
                      <a:pos x="120" y="2"/>
                    </a:cxn>
                    <a:cxn ang="0">
                      <a:pos x="116" y="0"/>
                    </a:cxn>
                    <a:cxn ang="0">
                      <a:pos x="112" y="0"/>
                    </a:cxn>
                    <a:cxn ang="0">
                      <a:pos x="10" y="0"/>
                    </a:cxn>
                    <a:cxn ang="0">
                      <a:pos x="10" y="0"/>
                    </a:cxn>
                    <a:cxn ang="0">
                      <a:pos x="6" y="0"/>
                    </a:cxn>
                    <a:cxn ang="0">
                      <a:pos x="2" y="2"/>
                    </a:cxn>
                    <a:cxn ang="0">
                      <a:pos x="0" y="6"/>
                    </a:cxn>
                    <a:cxn ang="0">
                      <a:pos x="0" y="10"/>
                    </a:cxn>
                    <a:cxn ang="0">
                      <a:pos x="0" y="66"/>
                    </a:cxn>
                    <a:cxn ang="0">
                      <a:pos x="0" y="66"/>
                    </a:cxn>
                    <a:cxn ang="0">
                      <a:pos x="0" y="70"/>
                    </a:cxn>
                    <a:cxn ang="0">
                      <a:pos x="2" y="72"/>
                    </a:cxn>
                    <a:cxn ang="0">
                      <a:pos x="6" y="74"/>
                    </a:cxn>
                    <a:cxn ang="0">
                      <a:pos x="10" y="76"/>
                    </a:cxn>
                    <a:cxn ang="0">
                      <a:pos x="10" y="76"/>
                    </a:cxn>
                  </a:cxnLst>
                  <a:rect l="0" t="0" r="r" b="b"/>
                  <a:pathLst>
                    <a:path w="122" h="76">
                      <a:moveTo>
                        <a:pt x="10" y="76"/>
                      </a:moveTo>
                      <a:lnTo>
                        <a:pt x="112" y="76"/>
                      </a:lnTo>
                      <a:lnTo>
                        <a:pt x="112" y="76"/>
                      </a:lnTo>
                      <a:lnTo>
                        <a:pt x="116" y="74"/>
                      </a:lnTo>
                      <a:lnTo>
                        <a:pt x="120" y="72"/>
                      </a:lnTo>
                      <a:lnTo>
                        <a:pt x="122" y="70"/>
                      </a:lnTo>
                      <a:lnTo>
                        <a:pt x="122" y="66"/>
                      </a:lnTo>
                      <a:lnTo>
                        <a:pt x="122" y="10"/>
                      </a:lnTo>
                      <a:lnTo>
                        <a:pt x="122" y="10"/>
                      </a:lnTo>
                      <a:lnTo>
                        <a:pt x="122" y="6"/>
                      </a:lnTo>
                      <a:lnTo>
                        <a:pt x="120" y="2"/>
                      </a:lnTo>
                      <a:lnTo>
                        <a:pt x="116" y="0"/>
                      </a:lnTo>
                      <a:lnTo>
                        <a:pt x="112" y="0"/>
                      </a:lnTo>
                      <a:lnTo>
                        <a:pt x="10" y="0"/>
                      </a:lnTo>
                      <a:lnTo>
                        <a:pt x="10" y="0"/>
                      </a:lnTo>
                      <a:lnTo>
                        <a:pt x="6" y="0"/>
                      </a:lnTo>
                      <a:lnTo>
                        <a:pt x="2" y="2"/>
                      </a:lnTo>
                      <a:lnTo>
                        <a:pt x="0" y="6"/>
                      </a:lnTo>
                      <a:lnTo>
                        <a:pt x="0" y="10"/>
                      </a:lnTo>
                      <a:lnTo>
                        <a:pt x="0" y="66"/>
                      </a:lnTo>
                      <a:lnTo>
                        <a:pt x="0" y="66"/>
                      </a:lnTo>
                      <a:lnTo>
                        <a:pt x="0" y="70"/>
                      </a:lnTo>
                      <a:lnTo>
                        <a:pt x="2" y="72"/>
                      </a:lnTo>
                      <a:lnTo>
                        <a:pt x="6" y="74"/>
                      </a:lnTo>
                      <a:lnTo>
                        <a:pt x="10" y="76"/>
                      </a:lnTo>
                      <a:lnTo>
                        <a:pt x="10" y="76"/>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en-US" altLang="zh-CN" sz="900" dirty="0">
                    <a:latin typeface="微软雅黑" panose="020B0503020204020204" pitchFamily="34" charset="-122"/>
                    <a:ea typeface="微软雅黑" panose="020B0503020204020204" pitchFamily="34" charset="-122"/>
                  </a:endParaRPr>
                </a:p>
              </p:txBody>
            </p:sp>
            <p:sp>
              <p:nvSpPr>
                <p:cNvPr id="30" name="Freeform 42"/>
                <p:cNvSpPr>
                  <a:spLocks/>
                </p:cNvSpPr>
                <p:nvPr/>
              </p:nvSpPr>
              <p:spPr bwMode="auto">
                <a:xfrm>
                  <a:off x="-1618534" y="2900200"/>
                  <a:ext cx="466645" cy="154196"/>
                </a:xfrm>
                <a:custGeom>
                  <a:avLst/>
                  <a:gdLst/>
                  <a:ahLst/>
                  <a:cxnLst>
                    <a:cxn ang="0">
                      <a:pos x="186" y="76"/>
                    </a:cxn>
                    <a:cxn ang="0">
                      <a:pos x="186" y="76"/>
                    </a:cxn>
                    <a:cxn ang="0">
                      <a:pos x="188" y="66"/>
                    </a:cxn>
                    <a:cxn ang="0">
                      <a:pos x="192" y="56"/>
                    </a:cxn>
                    <a:cxn ang="0">
                      <a:pos x="202" y="36"/>
                    </a:cxn>
                    <a:cxn ang="0">
                      <a:pos x="214" y="18"/>
                    </a:cxn>
                    <a:cxn ang="0">
                      <a:pos x="230" y="0"/>
                    </a:cxn>
                    <a:cxn ang="0">
                      <a:pos x="230" y="0"/>
                    </a:cxn>
                    <a:cxn ang="0">
                      <a:pos x="226" y="0"/>
                    </a:cxn>
                    <a:cxn ang="0">
                      <a:pos x="10" y="0"/>
                    </a:cxn>
                    <a:cxn ang="0">
                      <a:pos x="10" y="0"/>
                    </a:cxn>
                    <a:cxn ang="0">
                      <a:pos x="6" y="0"/>
                    </a:cxn>
                    <a:cxn ang="0">
                      <a:pos x="4" y="4"/>
                    </a:cxn>
                    <a:cxn ang="0">
                      <a:pos x="2" y="6"/>
                    </a:cxn>
                    <a:cxn ang="0">
                      <a:pos x="0" y="10"/>
                    </a:cxn>
                    <a:cxn ang="0">
                      <a:pos x="0" y="66"/>
                    </a:cxn>
                    <a:cxn ang="0">
                      <a:pos x="0" y="66"/>
                    </a:cxn>
                    <a:cxn ang="0">
                      <a:pos x="2" y="70"/>
                    </a:cxn>
                    <a:cxn ang="0">
                      <a:pos x="4" y="74"/>
                    </a:cxn>
                    <a:cxn ang="0">
                      <a:pos x="6" y="76"/>
                    </a:cxn>
                    <a:cxn ang="0">
                      <a:pos x="10" y="76"/>
                    </a:cxn>
                    <a:cxn ang="0">
                      <a:pos x="186" y="76"/>
                    </a:cxn>
                  </a:cxnLst>
                  <a:rect l="0" t="0" r="r" b="b"/>
                  <a:pathLst>
                    <a:path w="230" h="76">
                      <a:moveTo>
                        <a:pt x="186" y="76"/>
                      </a:moveTo>
                      <a:lnTo>
                        <a:pt x="186" y="76"/>
                      </a:lnTo>
                      <a:lnTo>
                        <a:pt x="188" y="66"/>
                      </a:lnTo>
                      <a:lnTo>
                        <a:pt x="192" y="56"/>
                      </a:lnTo>
                      <a:lnTo>
                        <a:pt x="202" y="36"/>
                      </a:lnTo>
                      <a:lnTo>
                        <a:pt x="214" y="18"/>
                      </a:lnTo>
                      <a:lnTo>
                        <a:pt x="230" y="0"/>
                      </a:lnTo>
                      <a:lnTo>
                        <a:pt x="230" y="0"/>
                      </a:lnTo>
                      <a:lnTo>
                        <a:pt x="226" y="0"/>
                      </a:lnTo>
                      <a:lnTo>
                        <a:pt x="10" y="0"/>
                      </a:lnTo>
                      <a:lnTo>
                        <a:pt x="10" y="0"/>
                      </a:lnTo>
                      <a:lnTo>
                        <a:pt x="6" y="0"/>
                      </a:lnTo>
                      <a:lnTo>
                        <a:pt x="4" y="4"/>
                      </a:lnTo>
                      <a:lnTo>
                        <a:pt x="2" y="6"/>
                      </a:lnTo>
                      <a:lnTo>
                        <a:pt x="0" y="10"/>
                      </a:lnTo>
                      <a:lnTo>
                        <a:pt x="0" y="66"/>
                      </a:lnTo>
                      <a:lnTo>
                        <a:pt x="0" y="66"/>
                      </a:lnTo>
                      <a:lnTo>
                        <a:pt x="2" y="70"/>
                      </a:lnTo>
                      <a:lnTo>
                        <a:pt x="4" y="74"/>
                      </a:lnTo>
                      <a:lnTo>
                        <a:pt x="6" y="76"/>
                      </a:lnTo>
                      <a:lnTo>
                        <a:pt x="10" y="76"/>
                      </a:lnTo>
                      <a:lnTo>
                        <a:pt x="186" y="76"/>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en-US" altLang="zh-CN" sz="900" dirty="0">
                    <a:latin typeface="微软雅黑" panose="020B0503020204020204" pitchFamily="34" charset="-122"/>
                    <a:ea typeface="微软雅黑" panose="020B0503020204020204" pitchFamily="34" charset="-122"/>
                  </a:endParaRPr>
                </a:p>
              </p:txBody>
            </p:sp>
            <p:sp>
              <p:nvSpPr>
                <p:cNvPr id="31" name="Freeform 43"/>
                <p:cNvSpPr>
                  <a:spLocks/>
                </p:cNvSpPr>
                <p:nvPr/>
              </p:nvSpPr>
              <p:spPr bwMode="auto">
                <a:xfrm>
                  <a:off x="-1610418" y="3086858"/>
                  <a:ext cx="247525" cy="154196"/>
                </a:xfrm>
                <a:custGeom>
                  <a:avLst/>
                  <a:gdLst/>
                  <a:ahLst/>
                  <a:cxnLst>
                    <a:cxn ang="0">
                      <a:pos x="112" y="0"/>
                    </a:cxn>
                    <a:cxn ang="0">
                      <a:pos x="10" y="0"/>
                    </a:cxn>
                    <a:cxn ang="0">
                      <a:pos x="10" y="0"/>
                    </a:cxn>
                    <a:cxn ang="0">
                      <a:pos x="6" y="2"/>
                    </a:cxn>
                    <a:cxn ang="0">
                      <a:pos x="2" y="4"/>
                    </a:cxn>
                    <a:cxn ang="0">
                      <a:pos x="0" y="6"/>
                    </a:cxn>
                    <a:cxn ang="0">
                      <a:pos x="0" y="12"/>
                    </a:cxn>
                    <a:cxn ang="0">
                      <a:pos x="0" y="66"/>
                    </a:cxn>
                    <a:cxn ang="0">
                      <a:pos x="0" y="66"/>
                    </a:cxn>
                    <a:cxn ang="0">
                      <a:pos x="0" y="70"/>
                    </a:cxn>
                    <a:cxn ang="0">
                      <a:pos x="2" y="74"/>
                    </a:cxn>
                    <a:cxn ang="0">
                      <a:pos x="6" y="76"/>
                    </a:cxn>
                    <a:cxn ang="0">
                      <a:pos x="10" y="76"/>
                    </a:cxn>
                    <a:cxn ang="0">
                      <a:pos x="112" y="76"/>
                    </a:cxn>
                    <a:cxn ang="0">
                      <a:pos x="112" y="76"/>
                    </a:cxn>
                    <a:cxn ang="0">
                      <a:pos x="116" y="76"/>
                    </a:cxn>
                    <a:cxn ang="0">
                      <a:pos x="120" y="74"/>
                    </a:cxn>
                    <a:cxn ang="0">
                      <a:pos x="122" y="70"/>
                    </a:cxn>
                    <a:cxn ang="0">
                      <a:pos x="122" y="66"/>
                    </a:cxn>
                    <a:cxn ang="0">
                      <a:pos x="122" y="12"/>
                    </a:cxn>
                    <a:cxn ang="0">
                      <a:pos x="122" y="12"/>
                    </a:cxn>
                    <a:cxn ang="0">
                      <a:pos x="122" y="6"/>
                    </a:cxn>
                    <a:cxn ang="0">
                      <a:pos x="120" y="4"/>
                    </a:cxn>
                    <a:cxn ang="0">
                      <a:pos x="116" y="2"/>
                    </a:cxn>
                    <a:cxn ang="0">
                      <a:pos x="112" y="0"/>
                    </a:cxn>
                    <a:cxn ang="0">
                      <a:pos x="112" y="0"/>
                    </a:cxn>
                  </a:cxnLst>
                  <a:rect l="0" t="0" r="r" b="b"/>
                  <a:pathLst>
                    <a:path w="122" h="76">
                      <a:moveTo>
                        <a:pt x="112" y="0"/>
                      </a:moveTo>
                      <a:lnTo>
                        <a:pt x="10" y="0"/>
                      </a:lnTo>
                      <a:lnTo>
                        <a:pt x="10" y="0"/>
                      </a:lnTo>
                      <a:lnTo>
                        <a:pt x="6" y="2"/>
                      </a:lnTo>
                      <a:lnTo>
                        <a:pt x="2" y="4"/>
                      </a:lnTo>
                      <a:lnTo>
                        <a:pt x="0" y="6"/>
                      </a:lnTo>
                      <a:lnTo>
                        <a:pt x="0" y="12"/>
                      </a:lnTo>
                      <a:lnTo>
                        <a:pt x="0" y="66"/>
                      </a:lnTo>
                      <a:lnTo>
                        <a:pt x="0" y="66"/>
                      </a:lnTo>
                      <a:lnTo>
                        <a:pt x="0" y="70"/>
                      </a:lnTo>
                      <a:lnTo>
                        <a:pt x="2" y="74"/>
                      </a:lnTo>
                      <a:lnTo>
                        <a:pt x="6" y="76"/>
                      </a:lnTo>
                      <a:lnTo>
                        <a:pt x="10" y="76"/>
                      </a:lnTo>
                      <a:lnTo>
                        <a:pt x="112" y="76"/>
                      </a:lnTo>
                      <a:lnTo>
                        <a:pt x="112" y="76"/>
                      </a:lnTo>
                      <a:lnTo>
                        <a:pt x="116" y="76"/>
                      </a:lnTo>
                      <a:lnTo>
                        <a:pt x="120" y="74"/>
                      </a:lnTo>
                      <a:lnTo>
                        <a:pt x="122" y="70"/>
                      </a:lnTo>
                      <a:lnTo>
                        <a:pt x="122" y="66"/>
                      </a:lnTo>
                      <a:lnTo>
                        <a:pt x="122" y="12"/>
                      </a:lnTo>
                      <a:lnTo>
                        <a:pt x="122" y="12"/>
                      </a:lnTo>
                      <a:lnTo>
                        <a:pt x="122" y="6"/>
                      </a:lnTo>
                      <a:lnTo>
                        <a:pt x="120" y="4"/>
                      </a:lnTo>
                      <a:lnTo>
                        <a:pt x="116" y="2"/>
                      </a:lnTo>
                      <a:lnTo>
                        <a:pt x="112" y="0"/>
                      </a:lnTo>
                      <a:lnTo>
                        <a:pt x="112" y="0"/>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en-US" altLang="zh-CN" sz="900" dirty="0">
                    <a:latin typeface="微软雅黑" panose="020B0503020204020204" pitchFamily="34" charset="-122"/>
                    <a:ea typeface="微软雅黑" panose="020B0503020204020204" pitchFamily="34" charset="-122"/>
                  </a:endParaRPr>
                </a:p>
              </p:txBody>
            </p:sp>
            <p:sp>
              <p:nvSpPr>
                <p:cNvPr id="32" name="Freeform 44"/>
                <p:cNvSpPr>
                  <a:spLocks/>
                </p:cNvSpPr>
                <p:nvPr/>
              </p:nvSpPr>
              <p:spPr bwMode="auto">
                <a:xfrm>
                  <a:off x="-1326373" y="3086858"/>
                  <a:ext cx="182600" cy="154196"/>
                </a:xfrm>
                <a:custGeom>
                  <a:avLst/>
                  <a:gdLst/>
                  <a:ahLst/>
                  <a:cxnLst>
                    <a:cxn ang="0">
                      <a:pos x="44" y="16"/>
                    </a:cxn>
                    <a:cxn ang="0">
                      <a:pos x="44" y="16"/>
                    </a:cxn>
                    <a:cxn ang="0">
                      <a:pos x="40" y="0"/>
                    </a:cxn>
                    <a:cxn ang="0">
                      <a:pos x="10" y="0"/>
                    </a:cxn>
                    <a:cxn ang="0">
                      <a:pos x="10" y="0"/>
                    </a:cxn>
                    <a:cxn ang="0">
                      <a:pos x="6" y="2"/>
                    </a:cxn>
                    <a:cxn ang="0">
                      <a:pos x="2" y="4"/>
                    </a:cxn>
                    <a:cxn ang="0">
                      <a:pos x="0" y="6"/>
                    </a:cxn>
                    <a:cxn ang="0">
                      <a:pos x="0" y="12"/>
                    </a:cxn>
                    <a:cxn ang="0">
                      <a:pos x="0" y="66"/>
                    </a:cxn>
                    <a:cxn ang="0">
                      <a:pos x="0" y="66"/>
                    </a:cxn>
                    <a:cxn ang="0">
                      <a:pos x="0" y="70"/>
                    </a:cxn>
                    <a:cxn ang="0">
                      <a:pos x="2" y="74"/>
                    </a:cxn>
                    <a:cxn ang="0">
                      <a:pos x="6" y="76"/>
                    </a:cxn>
                    <a:cxn ang="0">
                      <a:pos x="10" y="76"/>
                    </a:cxn>
                    <a:cxn ang="0">
                      <a:pos x="90" y="76"/>
                    </a:cxn>
                    <a:cxn ang="0">
                      <a:pos x="90" y="76"/>
                    </a:cxn>
                    <a:cxn ang="0">
                      <a:pos x="74" y="66"/>
                    </a:cxn>
                    <a:cxn ang="0">
                      <a:pos x="62" y="50"/>
                    </a:cxn>
                    <a:cxn ang="0">
                      <a:pos x="50" y="34"/>
                    </a:cxn>
                    <a:cxn ang="0">
                      <a:pos x="44" y="16"/>
                    </a:cxn>
                    <a:cxn ang="0">
                      <a:pos x="44" y="16"/>
                    </a:cxn>
                  </a:cxnLst>
                  <a:rect l="0" t="0" r="r" b="b"/>
                  <a:pathLst>
                    <a:path w="90" h="76">
                      <a:moveTo>
                        <a:pt x="44" y="16"/>
                      </a:moveTo>
                      <a:lnTo>
                        <a:pt x="44" y="16"/>
                      </a:lnTo>
                      <a:lnTo>
                        <a:pt x="40" y="0"/>
                      </a:lnTo>
                      <a:lnTo>
                        <a:pt x="10" y="0"/>
                      </a:lnTo>
                      <a:lnTo>
                        <a:pt x="10" y="0"/>
                      </a:lnTo>
                      <a:lnTo>
                        <a:pt x="6" y="2"/>
                      </a:lnTo>
                      <a:lnTo>
                        <a:pt x="2" y="4"/>
                      </a:lnTo>
                      <a:lnTo>
                        <a:pt x="0" y="6"/>
                      </a:lnTo>
                      <a:lnTo>
                        <a:pt x="0" y="12"/>
                      </a:lnTo>
                      <a:lnTo>
                        <a:pt x="0" y="66"/>
                      </a:lnTo>
                      <a:lnTo>
                        <a:pt x="0" y="66"/>
                      </a:lnTo>
                      <a:lnTo>
                        <a:pt x="0" y="70"/>
                      </a:lnTo>
                      <a:lnTo>
                        <a:pt x="2" y="74"/>
                      </a:lnTo>
                      <a:lnTo>
                        <a:pt x="6" y="76"/>
                      </a:lnTo>
                      <a:lnTo>
                        <a:pt x="10" y="76"/>
                      </a:lnTo>
                      <a:lnTo>
                        <a:pt x="90" y="76"/>
                      </a:lnTo>
                      <a:lnTo>
                        <a:pt x="90" y="76"/>
                      </a:lnTo>
                      <a:lnTo>
                        <a:pt x="74" y="66"/>
                      </a:lnTo>
                      <a:lnTo>
                        <a:pt x="62" y="50"/>
                      </a:lnTo>
                      <a:lnTo>
                        <a:pt x="50" y="34"/>
                      </a:lnTo>
                      <a:lnTo>
                        <a:pt x="44" y="16"/>
                      </a:lnTo>
                      <a:lnTo>
                        <a:pt x="44" y="16"/>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en-US" altLang="zh-CN" sz="900" dirty="0">
                    <a:latin typeface="微软雅黑" panose="020B0503020204020204" pitchFamily="34" charset="-122"/>
                    <a:ea typeface="微软雅黑" panose="020B0503020204020204" pitchFamily="34" charset="-122"/>
                  </a:endParaRPr>
                </a:p>
              </p:txBody>
            </p:sp>
            <p:sp>
              <p:nvSpPr>
                <p:cNvPr id="33" name="Freeform 45"/>
                <p:cNvSpPr>
                  <a:spLocks/>
                </p:cNvSpPr>
                <p:nvPr/>
              </p:nvSpPr>
              <p:spPr bwMode="auto">
                <a:xfrm>
                  <a:off x="-1216813" y="2721658"/>
                  <a:ext cx="393605" cy="519397"/>
                </a:xfrm>
                <a:custGeom>
                  <a:avLst/>
                  <a:gdLst/>
                  <a:ahLst/>
                  <a:cxnLst>
                    <a:cxn ang="0">
                      <a:pos x="194" y="144"/>
                    </a:cxn>
                    <a:cxn ang="0">
                      <a:pos x="188" y="112"/>
                    </a:cxn>
                    <a:cxn ang="0">
                      <a:pos x="174" y="82"/>
                    </a:cxn>
                    <a:cxn ang="0">
                      <a:pos x="156" y="58"/>
                    </a:cxn>
                    <a:cxn ang="0">
                      <a:pos x="116" y="22"/>
                    </a:cxn>
                    <a:cxn ang="0">
                      <a:pos x="84" y="0"/>
                    </a:cxn>
                    <a:cxn ang="0">
                      <a:pos x="84" y="8"/>
                    </a:cxn>
                    <a:cxn ang="0">
                      <a:pos x="78" y="42"/>
                    </a:cxn>
                    <a:cxn ang="0">
                      <a:pos x="64" y="72"/>
                    </a:cxn>
                    <a:cxn ang="0">
                      <a:pos x="52" y="86"/>
                    </a:cxn>
                    <a:cxn ang="0">
                      <a:pos x="20" y="122"/>
                    </a:cxn>
                    <a:cxn ang="0">
                      <a:pos x="6" y="150"/>
                    </a:cxn>
                    <a:cxn ang="0">
                      <a:pos x="0" y="178"/>
                    </a:cxn>
                    <a:cxn ang="0">
                      <a:pos x="2" y="192"/>
                    </a:cxn>
                    <a:cxn ang="0">
                      <a:pos x="12" y="214"/>
                    </a:cxn>
                    <a:cxn ang="0">
                      <a:pos x="28" y="234"/>
                    </a:cxn>
                    <a:cxn ang="0">
                      <a:pos x="46" y="248"/>
                    </a:cxn>
                    <a:cxn ang="0">
                      <a:pos x="70" y="256"/>
                    </a:cxn>
                    <a:cxn ang="0">
                      <a:pos x="64" y="240"/>
                    </a:cxn>
                    <a:cxn ang="0">
                      <a:pos x="64" y="214"/>
                    </a:cxn>
                    <a:cxn ang="0">
                      <a:pos x="72" y="196"/>
                    </a:cxn>
                    <a:cxn ang="0">
                      <a:pos x="78" y="186"/>
                    </a:cxn>
                    <a:cxn ang="0">
                      <a:pos x="104" y="146"/>
                    </a:cxn>
                    <a:cxn ang="0">
                      <a:pos x="112" y="128"/>
                    </a:cxn>
                    <a:cxn ang="0">
                      <a:pos x="120" y="140"/>
                    </a:cxn>
                    <a:cxn ang="0">
                      <a:pos x="132" y="168"/>
                    </a:cxn>
                    <a:cxn ang="0">
                      <a:pos x="140" y="206"/>
                    </a:cxn>
                    <a:cxn ang="0">
                      <a:pos x="138" y="228"/>
                    </a:cxn>
                    <a:cxn ang="0">
                      <a:pos x="130" y="248"/>
                    </a:cxn>
                    <a:cxn ang="0">
                      <a:pos x="142" y="242"/>
                    </a:cxn>
                    <a:cxn ang="0">
                      <a:pos x="166" y="224"/>
                    </a:cxn>
                    <a:cxn ang="0">
                      <a:pos x="186" y="200"/>
                    </a:cxn>
                    <a:cxn ang="0">
                      <a:pos x="194" y="166"/>
                    </a:cxn>
                    <a:cxn ang="0">
                      <a:pos x="194" y="144"/>
                    </a:cxn>
                  </a:cxnLst>
                  <a:rect l="0" t="0" r="r" b="b"/>
                  <a:pathLst>
                    <a:path w="194" h="256">
                      <a:moveTo>
                        <a:pt x="194" y="144"/>
                      </a:moveTo>
                      <a:lnTo>
                        <a:pt x="194" y="144"/>
                      </a:lnTo>
                      <a:lnTo>
                        <a:pt x="192" y="128"/>
                      </a:lnTo>
                      <a:lnTo>
                        <a:pt x="188" y="112"/>
                      </a:lnTo>
                      <a:lnTo>
                        <a:pt x="180" y="96"/>
                      </a:lnTo>
                      <a:lnTo>
                        <a:pt x="174" y="82"/>
                      </a:lnTo>
                      <a:lnTo>
                        <a:pt x="164" y="70"/>
                      </a:lnTo>
                      <a:lnTo>
                        <a:pt x="156" y="58"/>
                      </a:lnTo>
                      <a:lnTo>
                        <a:pt x="136" y="38"/>
                      </a:lnTo>
                      <a:lnTo>
                        <a:pt x="116" y="22"/>
                      </a:lnTo>
                      <a:lnTo>
                        <a:pt x="100" y="10"/>
                      </a:lnTo>
                      <a:lnTo>
                        <a:pt x="84" y="0"/>
                      </a:lnTo>
                      <a:lnTo>
                        <a:pt x="84" y="0"/>
                      </a:lnTo>
                      <a:lnTo>
                        <a:pt x="84" y="8"/>
                      </a:lnTo>
                      <a:lnTo>
                        <a:pt x="82" y="30"/>
                      </a:lnTo>
                      <a:lnTo>
                        <a:pt x="78" y="42"/>
                      </a:lnTo>
                      <a:lnTo>
                        <a:pt x="72" y="58"/>
                      </a:lnTo>
                      <a:lnTo>
                        <a:pt x="64" y="72"/>
                      </a:lnTo>
                      <a:lnTo>
                        <a:pt x="52" y="86"/>
                      </a:lnTo>
                      <a:lnTo>
                        <a:pt x="52" y="86"/>
                      </a:lnTo>
                      <a:lnTo>
                        <a:pt x="30" y="110"/>
                      </a:lnTo>
                      <a:lnTo>
                        <a:pt x="20" y="122"/>
                      </a:lnTo>
                      <a:lnTo>
                        <a:pt x="12" y="136"/>
                      </a:lnTo>
                      <a:lnTo>
                        <a:pt x="6" y="150"/>
                      </a:lnTo>
                      <a:lnTo>
                        <a:pt x="2" y="164"/>
                      </a:lnTo>
                      <a:lnTo>
                        <a:pt x="0" y="178"/>
                      </a:lnTo>
                      <a:lnTo>
                        <a:pt x="2" y="192"/>
                      </a:lnTo>
                      <a:lnTo>
                        <a:pt x="2" y="192"/>
                      </a:lnTo>
                      <a:lnTo>
                        <a:pt x="8" y="204"/>
                      </a:lnTo>
                      <a:lnTo>
                        <a:pt x="12" y="214"/>
                      </a:lnTo>
                      <a:lnTo>
                        <a:pt x="20" y="224"/>
                      </a:lnTo>
                      <a:lnTo>
                        <a:pt x="28" y="234"/>
                      </a:lnTo>
                      <a:lnTo>
                        <a:pt x="36" y="242"/>
                      </a:lnTo>
                      <a:lnTo>
                        <a:pt x="46" y="248"/>
                      </a:lnTo>
                      <a:lnTo>
                        <a:pt x="58" y="254"/>
                      </a:lnTo>
                      <a:lnTo>
                        <a:pt x="70" y="256"/>
                      </a:lnTo>
                      <a:lnTo>
                        <a:pt x="70" y="256"/>
                      </a:lnTo>
                      <a:lnTo>
                        <a:pt x="64" y="240"/>
                      </a:lnTo>
                      <a:lnTo>
                        <a:pt x="64" y="222"/>
                      </a:lnTo>
                      <a:lnTo>
                        <a:pt x="64" y="214"/>
                      </a:lnTo>
                      <a:lnTo>
                        <a:pt x="66" y="204"/>
                      </a:lnTo>
                      <a:lnTo>
                        <a:pt x="72" y="196"/>
                      </a:lnTo>
                      <a:lnTo>
                        <a:pt x="78" y="186"/>
                      </a:lnTo>
                      <a:lnTo>
                        <a:pt x="78" y="186"/>
                      </a:lnTo>
                      <a:lnTo>
                        <a:pt x="94" y="164"/>
                      </a:lnTo>
                      <a:lnTo>
                        <a:pt x="104" y="146"/>
                      </a:lnTo>
                      <a:lnTo>
                        <a:pt x="112" y="128"/>
                      </a:lnTo>
                      <a:lnTo>
                        <a:pt x="112" y="128"/>
                      </a:lnTo>
                      <a:lnTo>
                        <a:pt x="114" y="130"/>
                      </a:lnTo>
                      <a:lnTo>
                        <a:pt x="120" y="140"/>
                      </a:lnTo>
                      <a:lnTo>
                        <a:pt x="126" y="152"/>
                      </a:lnTo>
                      <a:lnTo>
                        <a:pt x="132" y="168"/>
                      </a:lnTo>
                      <a:lnTo>
                        <a:pt x="138" y="186"/>
                      </a:lnTo>
                      <a:lnTo>
                        <a:pt x="140" y="206"/>
                      </a:lnTo>
                      <a:lnTo>
                        <a:pt x="138" y="218"/>
                      </a:lnTo>
                      <a:lnTo>
                        <a:pt x="138" y="228"/>
                      </a:lnTo>
                      <a:lnTo>
                        <a:pt x="134" y="238"/>
                      </a:lnTo>
                      <a:lnTo>
                        <a:pt x="130" y="248"/>
                      </a:lnTo>
                      <a:lnTo>
                        <a:pt x="130" y="248"/>
                      </a:lnTo>
                      <a:lnTo>
                        <a:pt x="142" y="242"/>
                      </a:lnTo>
                      <a:lnTo>
                        <a:pt x="154" y="234"/>
                      </a:lnTo>
                      <a:lnTo>
                        <a:pt x="166" y="224"/>
                      </a:lnTo>
                      <a:lnTo>
                        <a:pt x="176" y="212"/>
                      </a:lnTo>
                      <a:lnTo>
                        <a:pt x="186" y="200"/>
                      </a:lnTo>
                      <a:lnTo>
                        <a:pt x="192" y="184"/>
                      </a:lnTo>
                      <a:lnTo>
                        <a:pt x="194" y="166"/>
                      </a:lnTo>
                      <a:lnTo>
                        <a:pt x="194" y="144"/>
                      </a:lnTo>
                      <a:lnTo>
                        <a:pt x="194" y="144"/>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en-US" altLang="zh-CN" sz="900" dirty="0">
                    <a:latin typeface="微软雅黑" panose="020B0503020204020204" pitchFamily="34" charset="-122"/>
                    <a:ea typeface="微软雅黑" panose="020B0503020204020204" pitchFamily="34" charset="-122"/>
                  </a:endParaRPr>
                </a:p>
              </p:txBody>
            </p:sp>
          </p:grpSp>
          <p:grpSp>
            <p:nvGrpSpPr>
              <p:cNvPr id="34" name="组合 621"/>
              <p:cNvGrpSpPr/>
              <p:nvPr/>
            </p:nvGrpSpPr>
            <p:grpSpPr>
              <a:xfrm>
                <a:off x="2618090" y="5973708"/>
                <a:ext cx="208243" cy="126708"/>
                <a:chOff x="-983298" y="1666240"/>
                <a:chExt cx="547688" cy="309563"/>
              </a:xfrm>
              <a:solidFill>
                <a:srgbClr val="92D050"/>
              </a:solidFill>
            </p:grpSpPr>
            <p:sp>
              <p:nvSpPr>
                <p:cNvPr id="35" name="Freeform 21"/>
                <p:cNvSpPr>
                  <a:spLocks/>
                </p:cNvSpPr>
                <p:nvPr/>
              </p:nvSpPr>
              <p:spPr bwMode="auto">
                <a:xfrm>
                  <a:off x="-983298" y="1798003"/>
                  <a:ext cx="547688" cy="177800"/>
                </a:xfrm>
                <a:custGeom>
                  <a:avLst/>
                  <a:gdLst/>
                  <a:ahLst/>
                  <a:cxnLst>
                    <a:cxn ang="0">
                      <a:pos x="16188" y="2345"/>
                    </a:cxn>
                    <a:cxn ang="0">
                      <a:pos x="16149" y="2515"/>
                    </a:cxn>
                    <a:cxn ang="0">
                      <a:pos x="15935" y="2950"/>
                    </a:cxn>
                    <a:cxn ang="0">
                      <a:pos x="15566" y="3361"/>
                    </a:cxn>
                    <a:cxn ang="0">
                      <a:pos x="15052" y="3745"/>
                    </a:cxn>
                    <a:cxn ang="0">
                      <a:pos x="14408" y="4094"/>
                    </a:cxn>
                    <a:cxn ang="0">
                      <a:pos x="13647" y="4406"/>
                    </a:cxn>
                    <a:cxn ang="0">
                      <a:pos x="12779" y="4677"/>
                    </a:cxn>
                    <a:cxn ang="0">
                      <a:pos x="11817" y="4900"/>
                    </a:cxn>
                    <a:cxn ang="0">
                      <a:pos x="10774" y="5071"/>
                    </a:cxn>
                    <a:cxn ang="0">
                      <a:pos x="9662" y="5187"/>
                    </a:cxn>
                    <a:cxn ang="0">
                      <a:pos x="8495" y="5241"/>
                    </a:cxn>
                    <a:cxn ang="0">
                      <a:pos x="7295" y="5230"/>
                    </a:cxn>
                    <a:cxn ang="0">
                      <a:pos x="6139" y="5155"/>
                    </a:cxn>
                    <a:cxn ang="0">
                      <a:pos x="5043" y="5019"/>
                    </a:cxn>
                    <a:cxn ang="0">
                      <a:pos x="4021" y="4827"/>
                    </a:cxn>
                    <a:cxn ang="0">
                      <a:pos x="3087" y="4585"/>
                    </a:cxn>
                    <a:cxn ang="0">
                      <a:pos x="2251" y="4298"/>
                    </a:cxn>
                    <a:cxn ang="0">
                      <a:pos x="1527" y="3969"/>
                    </a:cxn>
                    <a:cxn ang="0">
                      <a:pos x="927" y="3604"/>
                    </a:cxn>
                    <a:cxn ang="0">
                      <a:pos x="465" y="3208"/>
                    </a:cxn>
                    <a:cxn ang="0">
                      <a:pos x="151" y="2784"/>
                    </a:cxn>
                    <a:cxn ang="0">
                      <a:pos x="0" y="2340"/>
                    </a:cxn>
                    <a:cxn ang="0">
                      <a:pos x="102" y="141"/>
                    </a:cxn>
                    <a:cxn ang="0">
                      <a:pos x="467" y="524"/>
                    </a:cxn>
                    <a:cxn ang="0">
                      <a:pos x="944" y="884"/>
                    </a:cxn>
                    <a:cxn ang="0">
                      <a:pos x="1522" y="1217"/>
                    </a:cxn>
                    <a:cxn ang="0">
                      <a:pos x="2195" y="1518"/>
                    </a:cxn>
                    <a:cxn ang="0">
                      <a:pos x="2954" y="1785"/>
                    </a:cxn>
                    <a:cxn ang="0">
                      <a:pos x="3789" y="2015"/>
                    </a:cxn>
                    <a:cxn ang="0">
                      <a:pos x="4694" y="2204"/>
                    </a:cxn>
                    <a:cxn ang="0">
                      <a:pos x="5658" y="2348"/>
                    </a:cxn>
                    <a:cxn ang="0">
                      <a:pos x="6675" y="2444"/>
                    </a:cxn>
                    <a:cxn ang="0">
                      <a:pos x="7734" y="2489"/>
                    </a:cxn>
                    <a:cxn ang="0">
                      <a:pos x="8814" y="2480"/>
                    </a:cxn>
                    <a:cxn ang="0">
                      <a:pos x="9861" y="2417"/>
                    </a:cxn>
                    <a:cxn ang="0">
                      <a:pos x="10863" y="2304"/>
                    </a:cxn>
                    <a:cxn ang="0">
                      <a:pos x="11810" y="2144"/>
                    </a:cxn>
                    <a:cxn ang="0">
                      <a:pos x="12693" y="1941"/>
                    </a:cxn>
                    <a:cxn ang="0">
                      <a:pos x="13505" y="1697"/>
                    </a:cxn>
                    <a:cxn ang="0">
                      <a:pos x="14236" y="1418"/>
                    </a:cxn>
                    <a:cxn ang="0">
                      <a:pos x="14879" y="1104"/>
                    </a:cxn>
                    <a:cxn ang="0">
                      <a:pos x="15425" y="761"/>
                    </a:cxn>
                    <a:cxn ang="0">
                      <a:pos x="15864" y="392"/>
                    </a:cxn>
                    <a:cxn ang="0">
                      <a:pos x="16188" y="0"/>
                    </a:cxn>
                  </a:cxnLst>
                  <a:rect l="0" t="0" r="r" b="b"/>
                  <a:pathLst>
                    <a:path w="16189" h="5245">
                      <a:moveTo>
                        <a:pt x="16189" y="2340"/>
                      </a:moveTo>
                      <a:lnTo>
                        <a:pt x="16189" y="2343"/>
                      </a:lnTo>
                      <a:lnTo>
                        <a:pt x="16188" y="2345"/>
                      </a:lnTo>
                      <a:lnTo>
                        <a:pt x="16188" y="2366"/>
                      </a:lnTo>
                      <a:lnTo>
                        <a:pt x="16185" y="2366"/>
                      </a:lnTo>
                      <a:lnTo>
                        <a:pt x="16149" y="2515"/>
                      </a:lnTo>
                      <a:lnTo>
                        <a:pt x="16096" y="2662"/>
                      </a:lnTo>
                      <a:lnTo>
                        <a:pt x="16025" y="2808"/>
                      </a:lnTo>
                      <a:lnTo>
                        <a:pt x="15935" y="2950"/>
                      </a:lnTo>
                      <a:lnTo>
                        <a:pt x="15828" y="3090"/>
                      </a:lnTo>
                      <a:lnTo>
                        <a:pt x="15704" y="3227"/>
                      </a:lnTo>
                      <a:lnTo>
                        <a:pt x="15566" y="3361"/>
                      </a:lnTo>
                      <a:lnTo>
                        <a:pt x="15409" y="3492"/>
                      </a:lnTo>
                      <a:lnTo>
                        <a:pt x="15238" y="3620"/>
                      </a:lnTo>
                      <a:lnTo>
                        <a:pt x="15052" y="3745"/>
                      </a:lnTo>
                      <a:lnTo>
                        <a:pt x="14851" y="3864"/>
                      </a:lnTo>
                      <a:lnTo>
                        <a:pt x="14637" y="3981"/>
                      </a:lnTo>
                      <a:lnTo>
                        <a:pt x="14408" y="4094"/>
                      </a:lnTo>
                      <a:lnTo>
                        <a:pt x="14167" y="4202"/>
                      </a:lnTo>
                      <a:lnTo>
                        <a:pt x="13913" y="4307"/>
                      </a:lnTo>
                      <a:lnTo>
                        <a:pt x="13647" y="4406"/>
                      </a:lnTo>
                      <a:lnTo>
                        <a:pt x="13368" y="4502"/>
                      </a:lnTo>
                      <a:lnTo>
                        <a:pt x="13079" y="4592"/>
                      </a:lnTo>
                      <a:lnTo>
                        <a:pt x="12779" y="4677"/>
                      </a:lnTo>
                      <a:lnTo>
                        <a:pt x="12468" y="4757"/>
                      </a:lnTo>
                      <a:lnTo>
                        <a:pt x="12147" y="4831"/>
                      </a:lnTo>
                      <a:lnTo>
                        <a:pt x="11817" y="4900"/>
                      </a:lnTo>
                      <a:lnTo>
                        <a:pt x="11478" y="4964"/>
                      </a:lnTo>
                      <a:lnTo>
                        <a:pt x="11131" y="5021"/>
                      </a:lnTo>
                      <a:lnTo>
                        <a:pt x="10774" y="5071"/>
                      </a:lnTo>
                      <a:lnTo>
                        <a:pt x="10411" y="5117"/>
                      </a:lnTo>
                      <a:lnTo>
                        <a:pt x="10040" y="5156"/>
                      </a:lnTo>
                      <a:lnTo>
                        <a:pt x="9662" y="5187"/>
                      </a:lnTo>
                      <a:lnTo>
                        <a:pt x="9279" y="5213"/>
                      </a:lnTo>
                      <a:lnTo>
                        <a:pt x="8889" y="5231"/>
                      </a:lnTo>
                      <a:lnTo>
                        <a:pt x="8495" y="5241"/>
                      </a:lnTo>
                      <a:lnTo>
                        <a:pt x="8095" y="5245"/>
                      </a:lnTo>
                      <a:lnTo>
                        <a:pt x="7692" y="5241"/>
                      </a:lnTo>
                      <a:lnTo>
                        <a:pt x="7295" y="5230"/>
                      </a:lnTo>
                      <a:lnTo>
                        <a:pt x="6904" y="5211"/>
                      </a:lnTo>
                      <a:lnTo>
                        <a:pt x="6518" y="5186"/>
                      </a:lnTo>
                      <a:lnTo>
                        <a:pt x="6139" y="5155"/>
                      </a:lnTo>
                      <a:lnTo>
                        <a:pt x="5766" y="5115"/>
                      </a:lnTo>
                      <a:lnTo>
                        <a:pt x="5401" y="5070"/>
                      </a:lnTo>
                      <a:lnTo>
                        <a:pt x="5043" y="5019"/>
                      </a:lnTo>
                      <a:lnTo>
                        <a:pt x="4693" y="4961"/>
                      </a:lnTo>
                      <a:lnTo>
                        <a:pt x="4353" y="4897"/>
                      </a:lnTo>
                      <a:lnTo>
                        <a:pt x="4021" y="4827"/>
                      </a:lnTo>
                      <a:lnTo>
                        <a:pt x="3700" y="4752"/>
                      </a:lnTo>
                      <a:lnTo>
                        <a:pt x="3388" y="4671"/>
                      </a:lnTo>
                      <a:lnTo>
                        <a:pt x="3087" y="4585"/>
                      </a:lnTo>
                      <a:lnTo>
                        <a:pt x="2797" y="4494"/>
                      </a:lnTo>
                      <a:lnTo>
                        <a:pt x="2519" y="4398"/>
                      </a:lnTo>
                      <a:lnTo>
                        <a:pt x="2251" y="4298"/>
                      </a:lnTo>
                      <a:lnTo>
                        <a:pt x="1997" y="4192"/>
                      </a:lnTo>
                      <a:lnTo>
                        <a:pt x="1755" y="4083"/>
                      </a:lnTo>
                      <a:lnTo>
                        <a:pt x="1527" y="3969"/>
                      </a:lnTo>
                      <a:lnTo>
                        <a:pt x="1314" y="3851"/>
                      </a:lnTo>
                      <a:lnTo>
                        <a:pt x="1113" y="3729"/>
                      </a:lnTo>
                      <a:lnTo>
                        <a:pt x="927" y="3604"/>
                      </a:lnTo>
                      <a:lnTo>
                        <a:pt x="757" y="3476"/>
                      </a:lnTo>
                      <a:lnTo>
                        <a:pt x="603" y="3343"/>
                      </a:lnTo>
                      <a:lnTo>
                        <a:pt x="465" y="3208"/>
                      </a:lnTo>
                      <a:lnTo>
                        <a:pt x="343" y="3069"/>
                      </a:lnTo>
                      <a:lnTo>
                        <a:pt x="238" y="2928"/>
                      </a:lnTo>
                      <a:lnTo>
                        <a:pt x="151" y="2784"/>
                      </a:lnTo>
                      <a:lnTo>
                        <a:pt x="82" y="2639"/>
                      </a:lnTo>
                      <a:lnTo>
                        <a:pt x="32" y="2490"/>
                      </a:lnTo>
                      <a:lnTo>
                        <a:pt x="0" y="2340"/>
                      </a:lnTo>
                      <a:lnTo>
                        <a:pt x="6" y="2340"/>
                      </a:lnTo>
                      <a:lnTo>
                        <a:pt x="6" y="8"/>
                      </a:lnTo>
                      <a:lnTo>
                        <a:pt x="102" y="141"/>
                      </a:lnTo>
                      <a:lnTo>
                        <a:pt x="211" y="271"/>
                      </a:lnTo>
                      <a:lnTo>
                        <a:pt x="333" y="399"/>
                      </a:lnTo>
                      <a:lnTo>
                        <a:pt x="467" y="524"/>
                      </a:lnTo>
                      <a:lnTo>
                        <a:pt x="613" y="647"/>
                      </a:lnTo>
                      <a:lnTo>
                        <a:pt x="772" y="767"/>
                      </a:lnTo>
                      <a:lnTo>
                        <a:pt x="944" y="884"/>
                      </a:lnTo>
                      <a:lnTo>
                        <a:pt x="1125" y="998"/>
                      </a:lnTo>
                      <a:lnTo>
                        <a:pt x="1319" y="1109"/>
                      </a:lnTo>
                      <a:lnTo>
                        <a:pt x="1522" y="1217"/>
                      </a:lnTo>
                      <a:lnTo>
                        <a:pt x="1736" y="1320"/>
                      </a:lnTo>
                      <a:lnTo>
                        <a:pt x="1961" y="1421"/>
                      </a:lnTo>
                      <a:lnTo>
                        <a:pt x="2195" y="1518"/>
                      </a:lnTo>
                      <a:lnTo>
                        <a:pt x="2440" y="1611"/>
                      </a:lnTo>
                      <a:lnTo>
                        <a:pt x="2692" y="1700"/>
                      </a:lnTo>
                      <a:lnTo>
                        <a:pt x="2954" y="1785"/>
                      </a:lnTo>
                      <a:lnTo>
                        <a:pt x="3225" y="1866"/>
                      </a:lnTo>
                      <a:lnTo>
                        <a:pt x="3504" y="1943"/>
                      </a:lnTo>
                      <a:lnTo>
                        <a:pt x="3789" y="2015"/>
                      </a:lnTo>
                      <a:lnTo>
                        <a:pt x="4084" y="2083"/>
                      </a:lnTo>
                      <a:lnTo>
                        <a:pt x="4385" y="2146"/>
                      </a:lnTo>
                      <a:lnTo>
                        <a:pt x="4694" y="2204"/>
                      </a:lnTo>
                      <a:lnTo>
                        <a:pt x="5010" y="2256"/>
                      </a:lnTo>
                      <a:lnTo>
                        <a:pt x="5331" y="2305"/>
                      </a:lnTo>
                      <a:lnTo>
                        <a:pt x="5658" y="2348"/>
                      </a:lnTo>
                      <a:lnTo>
                        <a:pt x="5992" y="2385"/>
                      </a:lnTo>
                      <a:lnTo>
                        <a:pt x="6331" y="2418"/>
                      </a:lnTo>
                      <a:lnTo>
                        <a:pt x="6675" y="2444"/>
                      </a:lnTo>
                      <a:lnTo>
                        <a:pt x="7023" y="2464"/>
                      </a:lnTo>
                      <a:lnTo>
                        <a:pt x="7376" y="2480"/>
                      </a:lnTo>
                      <a:lnTo>
                        <a:pt x="7734" y="2489"/>
                      </a:lnTo>
                      <a:lnTo>
                        <a:pt x="8095" y="2492"/>
                      </a:lnTo>
                      <a:lnTo>
                        <a:pt x="8456" y="2489"/>
                      </a:lnTo>
                      <a:lnTo>
                        <a:pt x="8814" y="2480"/>
                      </a:lnTo>
                      <a:lnTo>
                        <a:pt x="9168" y="2464"/>
                      </a:lnTo>
                      <a:lnTo>
                        <a:pt x="9517" y="2444"/>
                      </a:lnTo>
                      <a:lnTo>
                        <a:pt x="9861" y="2417"/>
                      </a:lnTo>
                      <a:lnTo>
                        <a:pt x="10200" y="2385"/>
                      </a:lnTo>
                      <a:lnTo>
                        <a:pt x="10535" y="2347"/>
                      </a:lnTo>
                      <a:lnTo>
                        <a:pt x="10863" y="2304"/>
                      </a:lnTo>
                      <a:lnTo>
                        <a:pt x="11184" y="2255"/>
                      </a:lnTo>
                      <a:lnTo>
                        <a:pt x="11501" y="2203"/>
                      </a:lnTo>
                      <a:lnTo>
                        <a:pt x="11810" y="2144"/>
                      </a:lnTo>
                      <a:lnTo>
                        <a:pt x="12112" y="2081"/>
                      </a:lnTo>
                      <a:lnTo>
                        <a:pt x="12406" y="2013"/>
                      </a:lnTo>
                      <a:lnTo>
                        <a:pt x="12693" y="1941"/>
                      </a:lnTo>
                      <a:lnTo>
                        <a:pt x="12972" y="1863"/>
                      </a:lnTo>
                      <a:lnTo>
                        <a:pt x="13243" y="1782"/>
                      </a:lnTo>
                      <a:lnTo>
                        <a:pt x="13505" y="1697"/>
                      </a:lnTo>
                      <a:lnTo>
                        <a:pt x="13758" y="1608"/>
                      </a:lnTo>
                      <a:lnTo>
                        <a:pt x="14002" y="1514"/>
                      </a:lnTo>
                      <a:lnTo>
                        <a:pt x="14236" y="1418"/>
                      </a:lnTo>
                      <a:lnTo>
                        <a:pt x="14461" y="1316"/>
                      </a:lnTo>
                      <a:lnTo>
                        <a:pt x="14675" y="1212"/>
                      </a:lnTo>
                      <a:lnTo>
                        <a:pt x="14879" y="1104"/>
                      </a:lnTo>
                      <a:lnTo>
                        <a:pt x="15072" y="993"/>
                      </a:lnTo>
                      <a:lnTo>
                        <a:pt x="15253" y="879"/>
                      </a:lnTo>
                      <a:lnTo>
                        <a:pt x="15425" y="761"/>
                      </a:lnTo>
                      <a:lnTo>
                        <a:pt x="15583" y="641"/>
                      </a:lnTo>
                      <a:lnTo>
                        <a:pt x="15730" y="517"/>
                      </a:lnTo>
                      <a:lnTo>
                        <a:pt x="15864" y="392"/>
                      </a:lnTo>
                      <a:lnTo>
                        <a:pt x="15985" y="264"/>
                      </a:lnTo>
                      <a:lnTo>
                        <a:pt x="16094" y="133"/>
                      </a:lnTo>
                      <a:lnTo>
                        <a:pt x="16188" y="0"/>
                      </a:lnTo>
                      <a:lnTo>
                        <a:pt x="16188" y="2340"/>
                      </a:lnTo>
                      <a:lnTo>
                        <a:pt x="16189" y="2340"/>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en-US" altLang="zh-CN" sz="900" dirty="0">
                    <a:latin typeface="微软雅黑" panose="020B0503020204020204" pitchFamily="34" charset="-122"/>
                    <a:ea typeface="微软雅黑" panose="020B0503020204020204" pitchFamily="34" charset="-122"/>
                    <a:cs typeface="Arial" pitchFamily="34" charset="0"/>
                  </a:endParaRPr>
                </a:p>
              </p:txBody>
            </p:sp>
            <p:sp>
              <p:nvSpPr>
                <p:cNvPr id="36" name="Freeform 22"/>
                <p:cNvSpPr>
                  <a:spLocks noEditPoints="1"/>
                </p:cNvSpPr>
                <p:nvPr/>
              </p:nvSpPr>
              <p:spPr bwMode="auto">
                <a:xfrm>
                  <a:off x="-983298" y="1666240"/>
                  <a:ext cx="547688" cy="207963"/>
                </a:xfrm>
                <a:custGeom>
                  <a:avLst/>
                  <a:gdLst/>
                  <a:ahLst/>
                  <a:cxnLst>
                    <a:cxn ang="0">
                      <a:pos x="8934" y="16"/>
                    </a:cxn>
                    <a:cxn ang="0">
                      <a:pos x="10129" y="97"/>
                    </a:cxn>
                    <a:cxn ang="0">
                      <a:pos x="11258" y="243"/>
                    </a:cxn>
                    <a:cxn ang="0">
                      <a:pos x="12306" y="447"/>
                    </a:cxn>
                    <a:cxn ang="0">
                      <a:pos x="13260" y="705"/>
                    </a:cxn>
                    <a:cxn ang="0">
                      <a:pos x="14105" y="1010"/>
                    </a:cxn>
                    <a:cxn ang="0">
                      <a:pos x="14828" y="1358"/>
                    </a:cxn>
                    <a:cxn ang="0">
                      <a:pos x="15413" y="1745"/>
                    </a:cxn>
                    <a:cxn ang="0">
                      <a:pos x="15849" y="2163"/>
                    </a:cxn>
                    <a:cxn ang="0">
                      <a:pos x="16122" y="2609"/>
                    </a:cxn>
                    <a:cxn ang="0">
                      <a:pos x="16215" y="3077"/>
                    </a:cxn>
                    <a:cxn ang="0">
                      <a:pos x="16122" y="3545"/>
                    </a:cxn>
                    <a:cxn ang="0">
                      <a:pos x="15849" y="3991"/>
                    </a:cxn>
                    <a:cxn ang="0">
                      <a:pos x="15413" y="4409"/>
                    </a:cxn>
                    <a:cxn ang="0">
                      <a:pos x="14828" y="4796"/>
                    </a:cxn>
                    <a:cxn ang="0">
                      <a:pos x="14105" y="5144"/>
                    </a:cxn>
                    <a:cxn ang="0">
                      <a:pos x="13260" y="5449"/>
                    </a:cxn>
                    <a:cxn ang="0">
                      <a:pos x="12306" y="5707"/>
                    </a:cxn>
                    <a:cxn ang="0">
                      <a:pos x="11258" y="5911"/>
                    </a:cxn>
                    <a:cxn ang="0">
                      <a:pos x="10129" y="6057"/>
                    </a:cxn>
                    <a:cxn ang="0">
                      <a:pos x="8934" y="6138"/>
                    </a:cxn>
                    <a:cxn ang="0">
                      <a:pos x="7691" y="6150"/>
                    </a:cxn>
                    <a:cxn ang="0">
                      <a:pos x="6477" y="6091"/>
                    </a:cxn>
                    <a:cxn ang="0">
                      <a:pos x="5325" y="5967"/>
                    </a:cxn>
                    <a:cxn ang="0">
                      <a:pos x="4248" y="5781"/>
                    </a:cxn>
                    <a:cxn ang="0">
                      <a:pos x="3262" y="5542"/>
                    </a:cxn>
                    <a:cxn ang="0">
                      <a:pos x="2380" y="5252"/>
                    </a:cxn>
                    <a:cxn ang="0">
                      <a:pos x="1614" y="4916"/>
                    </a:cxn>
                    <a:cxn ang="0">
                      <a:pos x="981" y="4542"/>
                    </a:cxn>
                    <a:cxn ang="0">
                      <a:pos x="494" y="4133"/>
                    </a:cxn>
                    <a:cxn ang="0">
                      <a:pos x="165" y="3696"/>
                    </a:cxn>
                    <a:cxn ang="0">
                      <a:pos x="10" y="3235"/>
                    </a:cxn>
                    <a:cxn ang="0">
                      <a:pos x="42" y="2763"/>
                    </a:cxn>
                    <a:cxn ang="0">
                      <a:pos x="256" y="2310"/>
                    </a:cxn>
                    <a:cxn ang="0">
                      <a:pos x="638" y="1881"/>
                    </a:cxn>
                    <a:cxn ang="0">
                      <a:pos x="1177" y="1483"/>
                    </a:cxn>
                    <a:cxn ang="0">
                      <a:pos x="1856" y="1122"/>
                    </a:cxn>
                    <a:cxn ang="0">
                      <a:pos x="2661" y="801"/>
                    </a:cxn>
                    <a:cxn ang="0">
                      <a:pos x="3579" y="527"/>
                    </a:cxn>
                    <a:cxn ang="0">
                      <a:pos x="4598" y="305"/>
                    </a:cxn>
                    <a:cxn ang="0">
                      <a:pos x="5701" y="139"/>
                    </a:cxn>
                    <a:cxn ang="0">
                      <a:pos x="6875" y="36"/>
                    </a:cxn>
                    <a:cxn ang="0">
                      <a:pos x="8108" y="0"/>
                    </a:cxn>
                    <a:cxn ang="0">
                      <a:pos x="6158" y="5404"/>
                    </a:cxn>
                    <a:cxn ang="0">
                      <a:pos x="6381" y="3535"/>
                    </a:cxn>
                    <a:cxn ang="0">
                      <a:pos x="8154" y="2469"/>
                    </a:cxn>
                    <a:cxn ang="0">
                      <a:pos x="12688" y="1647"/>
                    </a:cxn>
                    <a:cxn ang="0">
                      <a:pos x="10617" y="1086"/>
                    </a:cxn>
                    <a:cxn ang="0">
                      <a:pos x="9647" y="3871"/>
                    </a:cxn>
                    <a:cxn ang="0">
                      <a:pos x="11195" y="2918"/>
                    </a:cxn>
                    <a:cxn ang="0">
                      <a:pos x="13547" y="4824"/>
                    </a:cxn>
                    <a:cxn ang="0">
                      <a:pos x="6773" y="1946"/>
                    </a:cxn>
                    <a:cxn ang="0">
                      <a:pos x="1325" y="2039"/>
                    </a:cxn>
                  </a:cxnLst>
                  <a:rect l="0" t="0" r="r" b="b"/>
                  <a:pathLst>
                    <a:path w="16215" h="6154">
                      <a:moveTo>
                        <a:pt x="8108" y="0"/>
                      </a:moveTo>
                      <a:lnTo>
                        <a:pt x="8524" y="4"/>
                      </a:lnTo>
                      <a:lnTo>
                        <a:pt x="8934" y="16"/>
                      </a:lnTo>
                      <a:lnTo>
                        <a:pt x="9340" y="36"/>
                      </a:lnTo>
                      <a:lnTo>
                        <a:pt x="9738" y="63"/>
                      </a:lnTo>
                      <a:lnTo>
                        <a:pt x="10129" y="97"/>
                      </a:lnTo>
                      <a:lnTo>
                        <a:pt x="10513" y="139"/>
                      </a:lnTo>
                      <a:lnTo>
                        <a:pt x="10890" y="187"/>
                      </a:lnTo>
                      <a:lnTo>
                        <a:pt x="11258" y="243"/>
                      </a:lnTo>
                      <a:lnTo>
                        <a:pt x="11617" y="305"/>
                      </a:lnTo>
                      <a:lnTo>
                        <a:pt x="11967" y="373"/>
                      </a:lnTo>
                      <a:lnTo>
                        <a:pt x="12306" y="447"/>
                      </a:lnTo>
                      <a:lnTo>
                        <a:pt x="12636" y="527"/>
                      </a:lnTo>
                      <a:lnTo>
                        <a:pt x="12953" y="613"/>
                      </a:lnTo>
                      <a:lnTo>
                        <a:pt x="13260" y="705"/>
                      </a:lnTo>
                      <a:lnTo>
                        <a:pt x="13554" y="801"/>
                      </a:lnTo>
                      <a:lnTo>
                        <a:pt x="13835" y="902"/>
                      </a:lnTo>
                      <a:lnTo>
                        <a:pt x="14105" y="1010"/>
                      </a:lnTo>
                      <a:lnTo>
                        <a:pt x="14359" y="1122"/>
                      </a:lnTo>
                      <a:lnTo>
                        <a:pt x="14601" y="1237"/>
                      </a:lnTo>
                      <a:lnTo>
                        <a:pt x="14828" y="1358"/>
                      </a:lnTo>
                      <a:lnTo>
                        <a:pt x="15038" y="1483"/>
                      </a:lnTo>
                      <a:lnTo>
                        <a:pt x="15234" y="1612"/>
                      </a:lnTo>
                      <a:lnTo>
                        <a:pt x="15413" y="1745"/>
                      </a:lnTo>
                      <a:lnTo>
                        <a:pt x="15577" y="1881"/>
                      </a:lnTo>
                      <a:lnTo>
                        <a:pt x="15721" y="2021"/>
                      </a:lnTo>
                      <a:lnTo>
                        <a:pt x="15849" y="2163"/>
                      </a:lnTo>
                      <a:lnTo>
                        <a:pt x="15959" y="2310"/>
                      </a:lnTo>
                      <a:lnTo>
                        <a:pt x="16050" y="2458"/>
                      </a:lnTo>
                      <a:lnTo>
                        <a:pt x="16122" y="2609"/>
                      </a:lnTo>
                      <a:lnTo>
                        <a:pt x="16173" y="2763"/>
                      </a:lnTo>
                      <a:lnTo>
                        <a:pt x="16205" y="2919"/>
                      </a:lnTo>
                      <a:lnTo>
                        <a:pt x="16215" y="3077"/>
                      </a:lnTo>
                      <a:lnTo>
                        <a:pt x="16205" y="3235"/>
                      </a:lnTo>
                      <a:lnTo>
                        <a:pt x="16173" y="3391"/>
                      </a:lnTo>
                      <a:lnTo>
                        <a:pt x="16122" y="3545"/>
                      </a:lnTo>
                      <a:lnTo>
                        <a:pt x="16050" y="3696"/>
                      </a:lnTo>
                      <a:lnTo>
                        <a:pt x="15959" y="3844"/>
                      </a:lnTo>
                      <a:lnTo>
                        <a:pt x="15849" y="3991"/>
                      </a:lnTo>
                      <a:lnTo>
                        <a:pt x="15721" y="4133"/>
                      </a:lnTo>
                      <a:lnTo>
                        <a:pt x="15577" y="4273"/>
                      </a:lnTo>
                      <a:lnTo>
                        <a:pt x="15413" y="4409"/>
                      </a:lnTo>
                      <a:lnTo>
                        <a:pt x="15234" y="4542"/>
                      </a:lnTo>
                      <a:lnTo>
                        <a:pt x="15038" y="4671"/>
                      </a:lnTo>
                      <a:lnTo>
                        <a:pt x="14828" y="4796"/>
                      </a:lnTo>
                      <a:lnTo>
                        <a:pt x="14601" y="4916"/>
                      </a:lnTo>
                      <a:lnTo>
                        <a:pt x="14359" y="5032"/>
                      </a:lnTo>
                      <a:lnTo>
                        <a:pt x="14105" y="5144"/>
                      </a:lnTo>
                      <a:lnTo>
                        <a:pt x="13835" y="5252"/>
                      </a:lnTo>
                      <a:lnTo>
                        <a:pt x="13554" y="5353"/>
                      </a:lnTo>
                      <a:lnTo>
                        <a:pt x="13260" y="5449"/>
                      </a:lnTo>
                      <a:lnTo>
                        <a:pt x="12953" y="5542"/>
                      </a:lnTo>
                      <a:lnTo>
                        <a:pt x="12636" y="5627"/>
                      </a:lnTo>
                      <a:lnTo>
                        <a:pt x="12306" y="5707"/>
                      </a:lnTo>
                      <a:lnTo>
                        <a:pt x="11967" y="5781"/>
                      </a:lnTo>
                      <a:lnTo>
                        <a:pt x="11617" y="5849"/>
                      </a:lnTo>
                      <a:lnTo>
                        <a:pt x="11258" y="5911"/>
                      </a:lnTo>
                      <a:lnTo>
                        <a:pt x="10890" y="5967"/>
                      </a:lnTo>
                      <a:lnTo>
                        <a:pt x="10513" y="6015"/>
                      </a:lnTo>
                      <a:lnTo>
                        <a:pt x="10129" y="6057"/>
                      </a:lnTo>
                      <a:lnTo>
                        <a:pt x="9738" y="6091"/>
                      </a:lnTo>
                      <a:lnTo>
                        <a:pt x="9340" y="6118"/>
                      </a:lnTo>
                      <a:lnTo>
                        <a:pt x="8934" y="6138"/>
                      </a:lnTo>
                      <a:lnTo>
                        <a:pt x="8524" y="6150"/>
                      </a:lnTo>
                      <a:lnTo>
                        <a:pt x="8108" y="6154"/>
                      </a:lnTo>
                      <a:lnTo>
                        <a:pt x="7691" y="6150"/>
                      </a:lnTo>
                      <a:lnTo>
                        <a:pt x="7281" y="6138"/>
                      </a:lnTo>
                      <a:lnTo>
                        <a:pt x="6875" y="6118"/>
                      </a:lnTo>
                      <a:lnTo>
                        <a:pt x="6477" y="6091"/>
                      </a:lnTo>
                      <a:lnTo>
                        <a:pt x="6086" y="6057"/>
                      </a:lnTo>
                      <a:lnTo>
                        <a:pt x="5701" y="6015"/>
                      </a:lnTo>
                      <a:lnTo>
                        <a:pt x="5325" y="5967"/>
                      </a:lnTo>
                      <a:lnTo>
                        <a:pt x="4957" y="5911"/>
                      </a:lnTo>
                      <a:lnTo>
                        <a:pt x="4598" y="5849"/>
                      </a:lnTo>
                      <a:lnTo>
                        <a:pt x="4248" y="5781"/>
                      </a:lnTo>
                      <a:lnTo>
                        <a:pt x="3909" y="5707"/>
                      </a:lnTo>
                      <a:lnTo>
                        <a:pt x="3579" y="5627"/>
                      </a:lnTo>
                      <a:lnTo>
                        <a:pt x="3262" y="5542"/>
                      </a:lnTo>
                      <a:lnTo>
                        <a:pt x="2955" y="5449"/>
                      </a:lnTo>
                      <a:lnTo>
                        <a:pt x="2661" y="5353"/>
                      </a:lnTo>
                      <a:lnTo>
                        <a:pt x="2380" y="5252"/>
                      </a:lnTo>
                      <a:lnTo>
                        <a:pt x="2110" y="5144"/>
                      </a:lnTo>
                      <a:lnTo>
                        <a:pt x="1856" y="5032"/>
                      </a:lnTo>
                      <a:lnTo>
                        <a:pt x="1614" y="4916"/>
                      </a:lnTo>
                      <a:lnTo>
                        <a:pt x="1387" y="4796"/>
                      </a:lnTo>
                      <a:lnTo>
                        <a:pt x="1177" y="4671"/>
                      </a:lnTo>
                      <a:lnTo>
                        <a:pt x="981" y="4542"/>
                      </a:lnTo>
                      <a:lnTo>
                        <a:pt x="802" y="4409"/>
                      </a:lnTo>
                      <a:lnTo>
                        <a:pt x="638" y="4273"/>
                      </a:lnTo>
                      <a:lnTo>
                        <a:pt x="494" y="4133"/>
                      </a:lnTo>
                      <a:lnTo>
                        <a:pt x="366" y="3991"/>
                      </a:lnTo>
                      <a:lnTo>
                        <a:pt x="256" y="3844"/>
                      </a:lnTo>
                      <a:lnTo>
                        <a:pt x="165" y="3696"/>
                      </a:lnTo>
                      <a:lnTo>
                        <a:pt x="93" y="3545"/>
                      </a:lnTo>
                      <a:lnTo>
                        <a:pt x="42" y="3391"/>
                      </a:lnTo>
                      <a:lnTo>
                        <a:pt x="10" y="3235"/>
                      </a:lnTo>
                      <a:lnTo>
                        <a:pt x="0" y="3077"/>
                      </a:lnTo>
                      <a:lnTo>
                        <a:pt x="10" y="2919"/>
                      </a:lnTo>
                      <a:lnTo>
                        <a:pt x="42" y="2763"/>
                      </a:lnTo>
                      <a:lnTo>
                        <a:pt x="93" y="2609"/>
                      </a:lnTo>
                      <a:lnTo>
                        <a:pt x="165" y="2458"/>
                      </a:lnTo>
                      <a:lnTo>
                        <a:pt x="256" y="2310"/>
                      </a:lnTo>
                      <a:lnTo>
                        <a:pt x="366" y="2163"/>
                      </a:lnTo>
                      <a:lnTo>
                        <a:pt x="494" y="2021"/>
                      </a:lnTo>
                      <a:lnTo>
                        <a:pt x="638" y="1881"/>
                      </a:lnTo>
                      <a:lnTo>
                        <a:pt x="802" y="1745"/>
                      </a:lnTo>
                      <a:lnTo>
                        <a:pt x="981" y="1612"/>
                      </a:lnTo>
                      <a:lnTo>
                        <a:pt x="1177" y="1483"/>
                      </a:lnTo>
                      <a:lnTo>
                        <a:pt x="1387" y="1358"/>
                      </a:lnTo>
                      <a:lnTo>
                        <a:pt x="1614" y="1237"/>
                      </a:lnTo>
                      <a:lnTo>
                        <a:pt x="1856" y="1122"/>
                      </a:lnTo>
                      <a:lnTo>
                        <a:pt x="2110" y="1010"/>
                      </a:lnTo>
                      <a:lnTo>
                        <a:pt x="2380" y="902"/>
                      </a:lnTo>
                      <a:lnTo>
                        <a:pt x="2661" y="801"/>
                      </a:lnTo>
                      <a:lnTo>
                        <a:pt x="2955" y="705"/>
                      </a:lnTo>
                      <a:lnTo>
                        <a:pt x="3262" y="613"/>
                      </a:lnTo>
                      <a:lnTo>
                        <a:pt x="3579" y="527"/>
                      </a:lnTo>
                      <a:lnTo>
                        <a:pt x="3909" y="447"/>
                      </a:lnTo>
                      <a:lnTo>
                        <a:pt x="4248" y="373"/>
                      </a:lnTo>
                      <a:lnTo>
                        <a:pt x="4598" y="305"/>
                      </a:lnTo>
                      <a:lnTo>
                        <a:pt x="4957" y="243"/>
                      </a:lnTo>
                      <a:lnTo>
                        <a:pt x="5325" y="187"/>
                      </a:lnTo>
                      <a:lnTo>
                        <a:pt x="5701" y="139"/>
                      </a:lnTo>
                      <a:lnTo>
                        <a:pt x="6086" y="97"/>
                      </a:lnTo>
                      <a:lnTo>
                        <a:pt x="6477" y="63"/>
                      </a:lnTo>
                      <a:lnTo>
                        <a:pt x="6875" y="36"/>
                      </a:lnTo>
                      <a:lnTo>
                        <a:pt x="7281" y="16"/>
                      </a:lnTo>
                      <a:lnTo>
                        <a:pt x="7691" y="4"/>
                      </a:lnTo>
                      <a:lnTo>
                        <a:pt x="8108" y="0"/>
                      </a:lnTo>
                      <a:close/>
                      <a:moveTo>
                        <a:pt x="3135" y="4675"/>
                      </a:moveTo>
                      <a:lnTo>
                        <a:pt x="3787" y="5515"/>
                      </a:lnTo>
                      <a:lnTo>
                        <a:pt x="6158" y="5404"/>
                      </a:lnTo>
                      <a:lnTo>
                        <a:pt x="5243" y="5179"/>
                      </a:lnTo>
                      <a:lnTo>
                        <a:pt x="7687" y="3759"/>
                      </a:lnTo>
                      <a:lnTo>
                        <a:pt x="6381" y="3535"/>
                      </a:lnTo>
                      <a:lnTo>
                        <a:pt x="3936" y="4880"/>
                      </a:lnTo>
                      <a:lnTo>
                        <a:pt x="3135" y="4675"/>
                      </a:lnTo>
                      <a:close/>
                      <a:moveTo>
                        <a:pt x="8154" y="2469"/>
                      </a:moveTo>
                      <a:lnTo>
                        <a:pt x="9497" y="2824"/>
                      </a:lnTo>
                      <a:lnTo>
                        <a:pt x="11792" y="1404"/>
                      </a:lnTo>
                      <a:lnTo>
                        <a:pt x="12688" y="1647"/>
                      </a:lnTo>
                      <a:lnTo>
                        <a:pt x="11979" y="767"/>
                      </a:lnTo>
                      <a:lnTo>
                        <a:pt x="9833" y="862"/>
                      </a:lnTo>
                      <a:lnTo>
                        <a:pt x="10617" y="1086"/>
                      </a:lnTo>
                      <a:lnTo>
                        <a:pt x="8154" y="2469"/>
                      </a:lnTo>
                      <a:close/>
                      <a:moveTo>
                        <a:pt x="13547" y="4824"/>
                      </a:moveTo>
                      <a:lnTo>
                        <a:pt x="9647" y="3871"/>
                      </a:lnTo>
                      <a:lnTo>
                        <a:pt x="9068" y="4264"/>
                      </a:lnTo>
                      <a:lnTo>
                        <a:pt x="9012" y="3235"/>
                      </a:lnTo>
                      <a:lnTo>
                        <a:pt x="11195" y="2918"/>
                      </a:lnTo>
                      <a:lnTo>
                        <a:pt x="10561" y="3254"/>
                      </a:lnTo>
                      <a:lnTo>
                        <a:pt x="14516" y="4133"/>
                      </a:lnTo>
                      <a:lnTo>
                        <a:pt x="13547" y="4824"/>
                      </a:lnTo>
                      <a:close/>
                      <a:moveTo>
                        <a:pt x="4534" y="3291"/>
                      </a:moveTo>
                      <a:lnTo>
                        <a:pt x="6885" y="3011"/>
                      </a:lnTo>
                      <a:lnTo>
                        <a:pt x="6773" y="1946"/>
                      </a:lnTo>
                      <a:lnTo>
                        <a:pt x="6176" y="2300"/>
                      </a:lnTo>
                      <a:lnTo>
                        <a:pt x="2463" y="1478"/>
                      </a:lnTo>
                      <a:lnTo>
                        <a:pt x="1325" y="2039"/>
                      </a:lnTo>
                      <a:lnTo>
                        <a:pt x="5019" y="2955"/>
                      </a:lnTo>
                      <a:lnTo>
                        <a:pt x="4534" y="3291"/>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en-US" altLang="zh-CN" sz="900" dirty="0">
                    <a:latin typeface="微软雅黑" panose="020B0503020204020204" pitchFamily="34" charset="-122"/>
                    <a:ea typeface="微软雅黑" panose="020B0503020204020204" pitchFamily="34" charset="-122"/>
                    <a:cs typeface="Arial" pitchFamily="34" charset="0"/>
                  </a:endParaRPr>
                </a:p>
              </p:txBody>
            </p:sp>
          </p:grpSp>
          <p:grpSp>
            <p:nvGrpSpPr>
              <p:cNvPr id="37" name="组合 621"/>
              <p:cNvGrpSpPr/>
              <p:nvPr/>
            </p:nvGrpSpPr>
            <p:grpSpPr>
              <a:xfrm>
                <a:off x="2101548" y="5731554"/>
                <a:ext cx="208243" cy="126708"/>
                <a:chOff x="-983298" y="1666240"/>
                <a:chExt cx="547688" cy="309563"/>
              </a:xfrm>
              <a:solidFill>
                <a:srgbClr val="92D050"/>
              </a:solidFill>
            </p:grpSpPr>
            <p:sp>
              <p:nvSpPr>
                <p:cNvPr id="38" name="Freeform 21"/>
                <p:cNvSpPr>
                  <a:spLocks/>
                </p:cNvSpPr>
                <p:nvPr/>
              </p:nvSpPr>
              <p:spPr bwMode="auto">
                <a:xfrm>
                  <a:off x="-983298" y="1798003"/>
                  <a:ext cx="547688" cy="177800"/>
                </a:xfrm>
                <a:custGeom>
                  <a:avLst/>
                  <a:gdLst/>
                  <a:ahLst/>
                  <a:cxnLst>
                    <a:cxn ang="0">
                      <a:pos x="16188" y="2345"/>
                    </a:cxn>
                    <a:cxn ang="0">
                      <a:pos x="16149" y="2515"/>
                    </a:cxn>
                    <a:cxn ang="0">
                      <a:pos x="15935" y="2950"/>
                    </a:cxn>
                    <a:cxn ang="0">
                      <a:pos x="15566" y="3361"/>
                    </a:cxn>
                    <a:cxn ang="0">
                      <a:pos x="15052" y="3745"/>
                    </a:cxn>
                    <a:cxn ang="0">
                      <a:pos x="14408" y="4094"/>
                    </a:cxn>
                    <a:cxn ang="0">
                      <a:pos x="13647" y="4406"/>
                    </a:cxn>
                    <a:cxn ang="0">
                      <a:pos x="12779" y="4677"/>
                    </a:cxn>
                    <a:cxn ang="0">
                      <a:pos x="11817" y="4900"/>
                    </a:cxn>
                    <a:cxn ang="0">
                      <a:pos x="10774" y="5071"/>
                    </a:cxn>
                    <a:cxn ang="0">
                      <a:pos x="9662" y="5187"/>
                    </a:cxn>
                    <a:cxn ang="0">
                      <a:pos x="8495" y="5241"/>
                    </a:cxn>
                    <a:cxn ang="0">
                      <a:pos x="7295" y="5230"/>
                    </a:cxn>
                    <a:cxn ang="0">
                      <a:pos x="6139" y="5155"/>
                    </a:cxn>
                    <a:cxn ang="0">
                      <a:pos x="5043" y="5019"/>
                    </a:cxn>
                    <a:cxn ang="0">
                      <a:pos x="4021" y="4827"/>
                    </a:cxn>
                    <a:cxn ang="0">
                      <a:pos x="3087" y="4585"/>
                    </a:cxn>
                    <a:cxn ang="0">
                      <a:pos x="2251" y="4298"/>
                    </a:cxn>
                    <a:cxn ang="0">
                      <a:pos x="1527" y="3969"/>
                    </a:cxn>
                    <a:cxn ang="0">
                      <a:pos x="927" y="3604"/>
                    </a:cxn>
                    <a:cxn ang="0">
                      <a:pos x="465" y="3208"/>
                    </a:cxn>
                    <a:cxn ang="0">
                      <a:pos x="151" y="2784"/>
                    </a:cxn>
                    <a:cxn ang="0">
                      <a:pos x="0" y="2340"/>
                    </a:cxn>
                    <a:cxn ang="0">
                      <a:pos x="102" y="141"/>
                    </a:cxn>
                    <a:cxn ang="0">
                      <a:pos x="467" y="524"/>
                    </a:cxn>
                    <a:cxn ang="0">
                      <a:pos x="944" y="884"/>
                    </a:cxn>
                    <a:cxn ang="0">
                      <a:pos x="1522" y="1217"/>
                    </a:cxn>
                    <a:cxn ang="0">
                      <a:pos x="2195" y="1518"/>
                    </a:cxn>
                    <a:cxn ang="0">
                      <a:pos x="2954" y="1785"/>
                    </a:cxn>
                    <a:cxn ang="0">
                      <a:pos x="3789" y="2015"/>
                    </a:cxn>
                    <a:cxn ang="0">
                      <a:pos x="4694" y="2204"/>
                    </a:cxn>
                    <a:cxn ang="0">
                      <a:pos x="5658" y="2348"/>
                    </a:cxn>
                    <a:cxn ang="0">
                      <a:pos x="6675" y="2444"/>
                    </a:cxn>
                    <a:cxn ang="0">
                      <a:pos x="7734" y="2489"/>
                    </a:cxn>
                    <a:cxn ang="0">
                      <a:pos x="8814" y="2480"/>
                    </a:cxn>
                    <a:cxn ang="0">
                      <a:pos x="9861" y="2417"/>
                    </a:cxn>
                    <a:cxn ang="0">
                      <a:pos x="10863" y="2304"/>
                    </a:cxn>
                    <a:cxn ang="0">
                      <a:pos x="11810" y="2144"/>
                    </a:cxn>
                    <a:cxn ang="0">
                      <a:pos x="12693" y="1941"/>
                    </a:cxn>
                    <a:cxn ang="0">
                      <a:pos x="13505" y="1697"/>
                    </a:cxn>
                    <a:cxn ang="0">
                      <a:pos x="14236" y="1418"/>
                    </a:cxn>
                    <a:cxn ang="0">
                      <a:pos x="14879" y="1104"/>
                    </a:cxn>
                    <a:cxn ang="0">
                      <a:pos x="15425" y="761"/>
                    </a:cxn>
                    <a:cxn ang="0">
                      <a:pos x="15864" y="392"/>
                    </a:cxn>
                    <a:cxn ang="0">
                      <a:pos x="16188" y="0"/>
                    </a:cxn>
                  </a:cxnLst>
                  <a:rect l="0" t="0" r="r" b="b"/>
                  <a:pathLst>
                    <a:path w="16189" h="5245">
                      <a:moveTo>
                        <a:pt x="16189" y="2340"/>
                      </a:moveTo>
                      <a:lnTo>
                        <a:pt x="16189" y="2343"/>
                      </a:lnTo>
                      <a:lnTo>
                        <a:pt x="16188" y="2345"/>
                      </a:lnTo>
                      <a:lnTo>
                        <a:pt x="16188" y="2366"/>
                      </a:lnTo>
                      <a:lnTo>
                        <a:pt x="16185" y="2366"/>
                      </a:lnTo>
                      <a:lnTo>
                        <a:pt x="16149" y="2515"/>
                      </a:lnTo>
                      <a:lnTo>
                        <a:pt x="16096" y="2662"/>
                      </a:lnTo>
                      <a:lnTo>
                        <a:pt x="16025" y="2808"/>
                      </a:lnTo>
                      <a:lnTo>
                        <a:pt x="15935" y="2950"/>
                      </a:lnTo>
                      <a:lnTo>
                        <a:pt x="15828" y="3090"/>
                      </a:lnTo>
                      <a:lnTo>
                        <a:pt x="15704" y="3227"/>
                      </a:lnTo>
                      <a:lnTo>
                        <a:pt x="15566" y="3361"/>
                      </a:lnTo>
                      <a:lnTo>
                        <a:pt x="15409" y="3492"/>
                      </a:lnTo>
                      <a:lnTo>
                        <a:pt x="15238" y="3620"/>
                      </a:lnTo>
                      <a:lnTo>
                        <a:pt x="15052" y="3745"/>
                      </a:lnTo>
                      <a:lnTo>
                        <a:pt x="14851" y="3864"/>
                      </a:lnTo>
                      <a:lnTo>
                        <a:pt x="14637" y="3981"/>
                      </a:lnTo>
                      <a:lnTo>
                        <a:pt x="14408" y="4094"/>
                      </a:lnTo>
                      <a:lnTo>
                        <a:pt x="14167" y="4202"/>
                      </a:lnTo>
                      <a:lnTo>
                        <a:pt x="13913" y="4307"/>
                      </a:lnTo>
                      <a:lnTo>
                        <a:pt x="13647" y="4406"/>
                      </a:lnTo>
                      <a:lnTo>
                        <a:pt x="13368" y="4502"/>
                      </a:lnTo>
                      <a:lnTo>
                        <a:pt x="13079" y="4592"/>
                      </a:lnTo>
                      <a:lnTo>
                        <a:pt x="12779" y="4677"/>
                      </a:lnTo>
                      <a:lnTo>
                        <a:pt x="12468" y="4757"/>
                      </a:lnTo>
                      <a:lnTo>
                        <a:pt x="12147" y="4831"/>
                      </a:lnTo>
                      <a:lnTo>
                        <a:pt x="11817" y="4900"/>
                      </a:lnTo>
                      <a:lnTo>
                        <a:pt x="11478" y="4964"/>
                      </a:lnTo>
                      <a:lnTo>
                        <a:pt x="11131" y="5021"/>
                      </a:lnTo>
                      <a:lnTo>
                        <a:pt x="10774" y="5071"/>
                      </a:lnTo>
                      <a:lnTo>
                        <a:pt x="10411" y="5117"/>
                      </a:lnTo>
                      <a:lnTo>
                        <a:pt x="10040" y="5156"/>
                      </a:lnTo>
                      <a:lnTo>
                        <a:pt x="9662" y="5187"/>
                      </a:lnTo>
                      <a:lnTo>
                        <a:pt x="9279" y="5213"/>
                      </a:lnTo>
                      <a:lnTo>
                        <a:pt x="8889" y="5231"/>
                      </a:lnTo>
                      <a:lnTo>
                        <a:pt x="8495" y="5241"/>
                      </a:lnTo>
                      <a:lnTo>
                        <a:pt x="8095" y="5245"/>
                      </a:lnTo>
                      <a:lnTo>
                        <a:pt x="7692" y="5241"/>
                      </a:lnTo>
                      <a:lnTo>
                        <a:pt x="7295" y="5230"/>
                      </a:lnTo>
                      <a:lnTo>
                        <a:pt x="6904" y="5211"/>
                      </a:lnTo>
                      <a:lnTo>
                        <a:pt x="6518" y="5186"/>
                      </a:lnTo>
                      <a:lnTo>
                        <a:pt x="6139" y="5155"/>
                      </a:lnTo>
                      <a:lnTo>
                        <a:pt x="5766" y="5115"/>
                      </a:lnTo>
                      <a:lnTo>
                        <a:pt x="5401" y="5070"/>
                      </a:lnTo>
                      <a:lnTo>
                        <a:pt x="5043" y="5019"/>
                      </a:lnTo>
                      <a:lnTo>
                        <a:pt x="4693" y="4961"/>
                      </a:lnTo>
                      <a:lnTo>
                        <a:pt x="4353" y="4897"/>
                      </a:lnTo>
                      <a:lnTo>
                        <a:pt x="4021" y="4827"/>
                      </a:lnTo>
                      <a:lnTo>
                        <a:pt x="3700" y="4752"/>
                      </a:lnTo>
                      <a:lnTo>
                        <a:pt x="3388" y="4671"/>
                      </a:lnTo>
                      <a:lnTo>
                        <a:pt x="3087" y="4585"/>
                      </a:lnTo>
                      <a:lnTo>
                        <a:pt x="2797" y="4494"/>
                      </a:lnTo>
                      <a:lnTo>
                        <a:pt x="2519" y="4398"/>
                      </a:lnTo>
                      <a:lnTo>
                        <a:pt x="2251" y="4298"/>
                      </a:lnTo>
                      <a:lnTo>
                        <a:pt x="1997" y="4192"/>
                      </a:lnTo>
                      <a:lnTo>
                        <a:pt x="1755" y="4083"/>
                      </a:lnTo>
                      <a:lnTo>
                        <a:pt x="1527" y="3969"/>
                      </a:lnTo>
                      <a:lnTo>
                        <a:pt x="1314" y="3851"/>
                      </a:lnTo>
                      <a:lnTo>
                        <a:pt x="1113" y="3729"/>
                      </a:lnTo>
                      <a:lnTo>
                        <a:pt x="927" y="3604"/>
                      </a:lnTo>
                      <a:lnTo>
                        <a:pt x="757" y="3476"/>
                      </a:lnTo>
                      <a:lnTo>
                        <a:pt x="603" y="3343"/>
                      </a:lnTo>
                      <a:lnTo>
                        <a:pt x="465" y="3208"/>
                      </a:lnTo>
                      <a:lnTo>
                        <a:pt x="343" y="3069"/>
                      </a:lnTo>
                      <a:lnTo>
                        <a:pt x="238" y="2928"/>
                      </a:lnTo>
                      <a:lnTo>
                        <a:pt x="151" y="2784"/>
                      </a:lnTo>
                      <a:lnTo>
                        <a:pt x="82" y="2639"/>
                      </a:lnTo>
                      <a:lnTo>
                        <a:pt x="32" y="2490"/>
                      </a:lnTo>
                      <a:lnTo>
                        <a:pt x="0" y="2340"/>
                      </a:lnTo>
                      <a:lnTo>
                        <a:pt x="6" y="2340"/>
                      </a:lnTo>
                      <a:lnTo>
                        <a:pt x="6" y="8"/>
                      </a:lnTo>
                      <a:lnTo>
                        <a:pt x="102" y="141"/>
                      </a:lnTo>
                      <a:lnTo>
                        <a:pt x="211" y="271"/>
                      </a:lnTo>
                      <a:lnTo>
                        <a:pt x="333" y="399"/>
                      </a:lnTo>
                      <a:lnTo>
                        <a:pt x="467" y="524"/>
                      </a:lnTo>
                      <a:lnTo>
                        <a:pt x="613" y="647"/>
                      </a:lnTo>
                      <a:lnTo>
                        <a:pt x="772" y="767"/>
                      </a:lnTo>
                      <a:lnTo>
                        <a:pt x="944" y="884"/>
                      </a:lnTo>
                      <a:lnTo>
                        <a:pt x="1125" y="998"/>
                      </a:lnTo>
                      <a:lnTo>
                        <a:pt x="1319" y="1109"/>
                      </a:lnTo>
                      <a:lnTo>
                        <a:pt x="1522" y="1217"/>
                      </a:lnTo>
                      <a:lnTo>
                        <a:pt x="1736" y="1320"/>
                      </a:lnTo>
                      <a:lnTo>
                        <a:pt x="1961" y="1421"/>
                      </a:lnTo>
                      <a:lnTo>
                        <a:pt x="2195" y="1518"/>
                      </a:lnTo>
                      <a:lnTo>
                        <a:pt x="2440" y="1611"/>
                      </a:lnTo>
                      <a:lnTo>
                        <a:pt x="2692" y="1700"/>
                      </a:lnTo>
                      <a:lnTo>
                        <a:pt x="2954" y="1785"/>
                      </a:lnTo>
                      <a:lnTo>
                        <a:pt x="3225" y="1866"/>
                      </a:lnTo>
                      <a:lnTo>
                        <a:pt x="3504" y="1943"/>
                      </a:lnTo>
                      <a:lnTo>
                        <a:pt x="3789" y="2015"/>
                      </a:lnTo>
                      <a:lnTo>
                        <a:pt x="4084" y="2083"/>
                      </a:lnTo>
                      <a:lnTo>
                        <a:pt x="4385" y="2146"/>
                      </a:lnTo>
                      <a:lnTo>
                        <a:pt x="4694" y="2204"/>
                      </a:lnTo>
                      <a:lnTo>
                        <a:pt x="5010" y="2256"/>
                      </a:lnTo>
                      <a:lnTo>
                        <a:pt x="5331" y="2305"/>
                      </a:lnTo>
                      <a:lnTo>
                        <a:pt x="5658" y="2348"/>
                      </a:lnTo>
                      <a:lnTo>
                        <a:pt x="5992" y="2385"/>
                      </a:lnTo>
                      <a:lnTo>
                        <a:pt x="6331" y="2418"/>
                      </a:lnTo>
                      <a:lnTo>
                        <a:pt x="6675" y="2444"/>
                      </a:lnTo>
                      <a:lnTo>
                        <a:pt x="7023" y="2464"/>
                      </a:lnTo>
                      <a:lnTo>
                        <a:pt x="7376" y="2480"/>
                      </a:lnTo>
                      <a:lnTo>
                        <a:pt x="7734" y="2489"/>
                      </a:lnTo>
                      <a:lnTo>
                        <a:pt x="8095" y="2492"/>
                      </a:lnTo>
                      <a:lnTo>
                        <a:pt x="8456" y="2489"/>
                      </a:lnTo>
                      <a:lnTo>
                        <a:pt x="8814" y="2480"/>
                      </a:lnTo>
                      <a:lnTo>
                        <a:pt x="9168" y="2464"/>
                      </a:lnTo>
                      <a:lnTo>
                        <a:pt x="9517" y="2444"/>
                      </a:lnTo>
                      <a:lnTo>
                        <a:pt x="9861" y="2417"/>
                      </a:lnTo>
                      <a:lnTo>
                        <a:pt x="10200" y="2385"/>
                      </a:lnTo>
                      <a:lnTo>
                        <a:pt x="10535" y="2347"/>
                      </a:lnTo>
                      <a:lnTo>
                        <a:pt x="10863" y="2304"/>
                      </a:lnTo>
                      <a:lnTo>
                        <a:pt x="11184" y="2255"/>
                      </a:lnTo>
                      <a:lnTo>
                        <a:pt x="11501" y="2203"/>
                      </a:lnTo>
                      <a:lnTo>
                        <a:pt x="11810" y="2144"/>
                      </a:lnTo>
                      <a:lnTo>
                        <a:pt x="12112" y="2081"/>
                      </a:lnTo>
                      <a:lnTo>
                        <a:pt x="12406" y="2013"/>
                      </a:lnTo>
                      <a:lnTo>
                        <a:pt x="12693" y="1941"/>
                      </a:lnTo>
                      <a:lnTo>
                        <a:pt x="12972" y="1863"/>
                      </a:lnTo>
                      <a:lnTo>
                        <a:pt x="13243" y="1782"/>
                      </a:lnTo>
                      <a:lnTo>
                        <a:pt x="13505" y="1697"/>
                      </a:lnTo>
                      <a:lnTo>
                        <a:pt x="13758" y="1608"/>
                      </a:lnTo>
                      <a:lnTo>
                        <a:pt x="14002" y="1514"/>
                      </a:lnTo>
                      <a:lnTo>
                        <a:pt x="14236" y="1418"/>
                      </a:lnTo>
                      <a:lnTo>
                        <a:pt x="14461" y="1316"/>
                      </a:lnTo>
                      <a:lnTo>
                        <a:pt x="14675" y="1212"/>
                      </a:lnTo>
                      <a:lnTo>
                        <a:pt x="14879" y="1104"/>
                      </a:lnTo>
                      <a:lnTo>
                        <a:pt x="15072" y="993"/>
                      </a:lnTo>
                      <a:lnTo>
                        <a:pt x="15253" y="879"/>
                      </a:lnTo>
                      <a:lnTo>
                        <a:pt x="15425" y="761"/>
                      </a:lnTo>
                      <a:lnTo>
                        <a:pt x="15583" y="641"/>
                      </a:lnTo>
                      <a:lnTo>
                        <a:pt x="15730" y="517"/>
                      </a:lnTo>
                      <a:lnTo>
                        <a:pt x="15864" y="392"/>
                      </a:lnTo>
                      <a:lnTo>
                        <a:pt x="15985" y="264"/>
                      </a:lnTo>
                      <a:lnTo>
                        <a:pt x="16094" y="133"/>
                      </a:lnTo>
                      <a:lnTo>
                        <a:pt x="16188" y="0"/>
                      </a:lnTo>
                      <a:lnTo>
                        <a:pt x="16188" y="2340"/>
                      </a:lnTo>
                      <a:lnTo>
                        <a:pt x="16189" y="2340"/>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en-US" altLang="zh-CN" sz="900" dirty="0">
                    <a:latin typeface="微软雅黑" panose="020B0503020204020204" pitchFamily="34" charset="-122"/>
                    <a:ea typeface="微软雅黑" panose="020B0503020204020204" pitchFamily="34" charset="-122"/>
                    <a:cs typeface="Arial" pitchFamily="34" charset="0"/>
                  </a:endParaRPr>
                </a:p>
              </p:txBody>
            </p:sp>
            <p:sp>
              <p:nvSpPr>
                <p:cNvPr id="39" name="Freeform 22"/>
                <p:cNvSpPr>
                  <a:spLocks noEditPoints="1"/>
                </p:cNvSpPr>
                <p:nvPr/>
              </p:nvSpPr>
              <p:spPr bwMode="auto">
                <a:xfrm>
                  <a:off x="-983298" y="1666240"/>
                  <a:ext cx="547688" cy="207963"/>
                </a:xfrm>
                <a:custGeom>
                  <a:avLst/>
                  <a:gdLst/>
                  <a:ahLst/>
                  <a:cxnLst>
                    <a:cxn ang="0">
                      <a:pos x="8934" y="16"/>
                    </a:cxn>
                    <a:cxn ang="0">
                      <a:pos x="10129" y="97"/>
                    </a:cxn>
                    <a:cxn ang="0">
                      <a:pos x="11258" y="243"/>
                    </a:cxn>
                    <a:cxn ang="0">
                      <a:pos x="12306" y="447"/>
                    </a:cxn>
                    <a:cxn ang="0">
                      <a:pos x="13260" y="705"/>
                    </a:cxn>
                    <a:cxn ang="0">
                      <a:pos x="14105" y="1010"/>
                    </a:cxn>
                    <a:cxn ang="0">
                      <a:pos x="14828" y="1358"/>
                    </a:cxn>
                    <a:cxn ang="0">
                      <a:pos x="15413" y="1745"/>
                    </a:cxn>
                    <a:cxn ang="0">
                      <a:pos x="15849" y="2163"/>
                    </a:cxn>
                    <a:cxn ang="0">
                      <a:pos x="16122" y="2609"/>
                    </a:cxn>
                    <a:cxn ang="0">
                      <a:pos x="16215" y="3077"/>
                    </a:cxn>
                    <a:cxn ang="0">
                      <a:pos x="16122" y="3545"/>
                    </a:cxn>
                    <a:cxn ang="0">
                      <a:pos x="15849" y="3991"/>
                    </a:cxn>
                    <a:cxn ang="0">
                      <a:pos x="15413" y="4409"/>
                    </a:cxn>
                    <a:cxn ang="0">
                      <a:pos x="14828" y="4796"/>
                    </a:cxn>
                    <a:cxn ang="0">
                      <a:pos x="14105" y="5144"/>
                    </a:cxn>
                    <a:cxn ang="0">
                      <a:pos x="13260" y="5449"/>
                    </a:cxn>
                    <a:cxn ang="0">
                      <a:pos x="12306" y="5707"/>
                    </a:cxn>
                    <a:cxn ang="0">
                      <a:pos x="11258" y="5911"/>
                    </a:cxn>
                    <a:cxn ang="0">
                      <a:pos x="10129" y="6057"/>
                    </a:cxn>
                    <a:cxn ang="0">
                      <a:pos x="8934" y="6138"/>
                    </a:cxn>
                    <a:cxn ang="0">
                      <a:pos x="7691" y="6150"/>
                    </a:cxn>
                    <a:cxn ang="0">
                      <a:pos x="6477" y="6091"/>
                    </a:cxn>
                    <a:cxn ang="0">
                      <a:pos x="5325" y="5967"/>
                    </a:cxn>
                    <a:cxn ang="0">
                      <a:pos x="4248" y="5781"/>
                    </a:cxn>
                    <a:cxn ang="0">
                      <a:pos x="3262" y="5542"/>
                    </a:cxn>
                    <a:cxn ang="0">
                      <a:pos x="2380" y="5252"/>
                    </a:cxn>
                    <a:cxn ang="0">
                      <a:pos x="1614" y="4916"/>
                    </a:cxn>
                    <a:cxn ang="0">
                      <a:pos x="981" y="4542"/>
                    </a:cxn>
                    <a:cxn ang="0">
                      <a:pos x="494" y="4133"/>
                    </a:cxn>
                    <a:cxn ang="0">
                      <a:pos x="165" y="3696"/>
                    </a:cxn>
                    <a:cxn ang="0">
                      <a:pos x="10" y="3235"/>
                    </a:cxn>
                    <a:cxn ang="0">
                      <a:pos x="42" y="2763"/>
                    </a:cxn>
                    <a:cxn ang="0">
                      <a:pos x="256" y="2310"/>
                    </a:cxn>
                    <a:cxn ang="0">
                      <a:pos x="638" y="1881"/>
                    </a:cxn>
                    <a:cxn ang="0">
                      <a:pos x="1177" y="1483"/>
                    </a:cxn>
                    <a:cxn ang="0">
                      <a:pos x="1856" y="1122"/>
                    </a:cxn>
                    <a:cxn ang="0">
                      <a:pos x="2661" y="801"/>
                    </a:cxn>
                    <a:cxn ang="0">
                      <a:pos x="3579" y="527"/>
                    </a:cxn>
                    <a:cxn ang="0">
                      <a:pos x="4598" y="305"/>
                    </a:cxn>
                    <a:cxn ang="0">
                      <a:pos x="5701" y="139"/>
                    </a:cxn>
                    <a:cxn ang="0">
                      <a:pos x="6875" y="36"/>
                    </a:cxn>
                    <a:cxn ang="0">
                      <a:pos x="8108" y="0"/>
                    </a:cxn>
                    <a:cxn ang="0">
                      <a:pos x="6158" y="5404"/>
                    </a:cxn>
                    <a:cxn ang="0">
                      <a:pos x="6381" y="3535"/>
                    </a:cxn>
                    <a:cxn ang="0">
                      <a:pos x="8154" y="2469"/>
                    </a:cxn>
                    <a:cxn ang="0">
                      <a:pos x="12688" y="1647"/>
                    </a:cxn>
                    <a:cxn ang="0">
                      <a:pos x="10617" y="1086"/>
                    </a:cxn>
                    <a:cxn ang="0">
                      <a:pos x="9647" y="3871"/>
                    </a:cxn>
                    <a:cxn ang="0">
                      <a:pos x="11195" y="2918"/>
                    </a:cxn>
                    <a:cxn ang="0">
                      <a:pos x="13547" y="4824"/>
                    </a:cxn>
                    <a:cxn ang="0">
                      <a:pos x="6773" y="1946"/>
                    </a:cxn>
                    <a:cxn ang="0">
                      <a:pos x="1325" y="2039"/>
                    </a:cxn>
                  </a:cxnLst>
                  <a:rect l="0" t="0" r="r" b="b"/>
                  <a:pathLst>
                    <a:path w="16215" h="6154">
                      <a:moveTo>
                        <a:pt x="8108" y="0"/>
                      </a:moveTo>
                      <a:lnTo>
                        <a:pt x="8524" y="4"/>
                      </a:lnTo>
                      <a:lnTo>
                        <a:pt x="8934" y="16"/>
                      </a:lnTo>
                      <a:lnTo>
                        <a:pt x="9340" y="36"/>
                      </a:lnTo>
                      <a:lnTo>
                        <a:pt x="9738" y="63"/>
                      </a:lnTo>
                      <a:lnTo>
                        <a:pt x="10129" y="97"/>
                      </a:lnTo>
                      <a:lnTo>
                        <a:pt x="10513" y="139"/>
                      </a:lnTo>
                      <a:lnTo>
                        <a:pt x="10890" y="187"/>
                      </a:lnTo>
                      <a:lnTo>
                        <a:pt x="11258" y="243"/>
                      </a:lnTo>
                      <a:lnTo>
                        <a:pt x="11617" y="305"/>
                      </a:lnTo>
                      <a:lnTo>
                        <a:pt x="11967" y="373"/>
                      </a:lnTo>
                      <a:lnTo>
                        <a:pt x="12306" y="447"/>
                      </a:lnTo>
                      <a:lnTo>
                        <a:pt x="12636" y="527"/>
                      </a:lnTo>
                      <a:lnTo>
                        <a:pt x="12953" y="613"/>
                      </a:lnTo>
                      <a:lnTo>
                        <a:pt x="13260" y="705"/>
                      </a:lnTo>
                      <a:lnTo>
                        <a:pt x="13554" y="801"/>
                      </a:lnTo>
                      <a:lnTo>
                        <a:pt x="13835" y="902"/>
                      </a:lnTo>
                      <a:lnTo>
                        <a:pt x="14105" y="1010"/>
                      </a:lnTo>
                      <a:lnTo>
                        <a:pt x="14359" y="1122"/>
                      </a:lnTo>
                      <a:lnTo>
                        <a:pt x="14601" y="1237"/>
                      </a:lnTo>
                      <a:lnTo>
                        <a:pt x="14828" y="1358"/>
                      </a:lnTo>
                      <a:lnTo>
                        <a:pt x="15038" y="1483"/>
                      </a:lnTo>
                      <a:lnTo>
                        <a:pt x="15234" y="1612"/>
                      </a:lnTo>
                      <a:lnTo>
                        <a:pt x="15413" y="1745"/>
                      </a:lnTo>
                      <a:lnTo>
                        <a:pt x="15577" y="1881"/>
                      </a:lnTo>
                      <a:lnTo>
                        <a:pt x="15721" y="2021"/>
                      </a:lnTo>
                      <a:lnTo>
                        <a:pt x="15849" y="2163"/>
                      </a:lnTo>
                      <a:lnTo>
                        <a:pt x="15959" y="2310"/>
                      </a:lnTo>
                      <a:lnTo>
                        <a:pt x="16050" y="2458"/>
                      </a:lnTo>
                      <a:lnTo>
                        <a:pt x="16122" y="2609"/>
                      </a:lnTo>
                      <a:lnTo>
                        <a:pt x="16173" y="2763"/>
                      </a:lnTo>
                      <a:lnTo>
                        <a:pt x="16205" y="2919"/>
                      </a:lnTo>
                      <a:lnTo>
                        <a:pt x="16215" y="3077"/>
                      </a:lnTo>
                      <a:lnTo>
                        <a:pt x="16205" y="3235"/>
                      </a:lnTo>
                      <a:lnTo>
                        <a:pt x="16173" y="3391"/>
                      </a:lnTo>
                      <a:lnTo>
                        <a:pt x="16122" y="3545"/>
                      </a:lnTo>
                      <a:lnTo>
                        <a:pt x="16050" y="3696"/>
                      </a:lnTo>
                      <a:lnTo>
                        <a:pt x="15959" y="3844"/>
                      </a:lnTo>
                      <a:lnTo>
                        <a:pt x="15849" y="3991"/>
                      </a:lnTo>
                      <a:lnTo>
                        <a:pt x="15721" y="4133"/>
                      </a:lnTo>
                      <a:lnTo>
                        <a:pt x="15577" y="4273"/>
                      </a:lnTo>
                      <a:lnTo>
                        <a:pt x="15413" y="4409"/>
                      </a:lnTo>
                      <a:lnTo>
                        <a:pt x="15234" y="4542"/>
                      </a:lnTo>
                      <a:lnTo>
                        <a:pt x="15038" y="4671"/>
                      </a:lnTo>
                      <a:lnTo>
                        <a:pt x="14828" y="4796"/>
                      </a:lnTo>
                      <a:lnTo>
                        <a:pt x="14601" y="4916"/>
                      </a:lnTo>
                      <a:lnTo>
                        <a:pt x="14359" y="5032"/>
                      </a:lnTo>
                      <a:lnTo>
                        <a:pt x="14105" y="5144"/>
                      </a:lnTo>
                      <a:lnTo>
                        <a:pt x="13835" y="5252"/>
                      </a:lnTo>
                      <a:lnTo>
                        <a:pt x="13554" y="5353"/>
                      </a:lnTo>
                      <a:lnTo>
                        <a:pt x="13260" y="5449"/>
                      </a:lnTo>
                      <a:lnTo>
                        <a:pt x="12953" y="5542"/>
                      </a:lnTo>
                      <a:lnTo>
                        <a:pt x="12636" y="5627"/>
                      </a:lnTo>
                      <a:lnTo>
                        <a:pt x="12306" y="5707"/>
                      </a:lnTo>
                      <a:lnTo>
                        <a:pt x="11967" y="5781"/>
                      </a:lnTo>
                      <a:lnTo>
                        <a:pt x="11617" y="5849"/>
                      </a:lnTo>
                      <a:lnTo>
                        <a:pt x="11258" y="5911"/>
                      </a:lnTo>
                      <a:lnTo>
                        <a:pt x="10890" y="5967"/>
                      </a:lnTo>
                      <a:lnTo>
                        <a:pt x="10513" y="6015"/>
                      </a:lnTo>
                      <a:lnTo>
                        <a:pt x="10129" y="6057"/>
                      </a:lnTo>
                      <a:lnTo>
                        <a:pt x="9738" y="6091"/>
                      </a:lnTo>
                      <a:lnTo>
                        <a:pt x="9340" y="6118"/>
                      </a:lnTo>
                      <a:lnTo>
                        <a:pt x="8934" y="6138"/>
                      </a:lnTo>
                      <a:lnTo>
                        <a:pt x="8524" y="6150"/>
                      </a:lnTo>
                      <a:lnTo>
                        <a:pt x="8108" y="6154"/>
                      </a:lnTo>
                      <a:lnTo>
                        <a:pt x="7691" y="6150"/>
                      </a:lnTo>
                      <a:lnTo>
                        <a:pt x="7281" y="6138"/>
                      </a:lnTo>
                      <a:lnTo>
                        <a:pt x="6875" y="6118"/>
                      </a:lnTo>
                      <a:lnTo>
                        <a:pt x="6477" y="6091"/>
                      </a:lnTo>
                      <a:lnTo>
                        <a:pt x="6086" y="6057"/>
                      </a:lnTo>
                      <a:lnTo>
                        <a:pt x="5701" y="6015"/>
                      </a:lnTo>
                      <a:lnTo>
                        <a:pt x="5325" y="5967"/>
                      </a:lnTo>
                      <a:lnTo>
                        <a:pt x="4957" y="5911"/>
                      </a:lnTo>
                      <a:lnTo>
                        <a:pt x="4598" y="5849"/>
                      </a:lnTo>
                      <a:lnTo>
                        <a:pt x="4248" y="5781"/>
                      </a:lnTo>
                      <a:lnTo>
                        <a:pt x="3909" y="5707"/>
                      </a:lnTo>
                      <a:lnTo>
                        <a:pt x="3579" y="5627"/>
                      </a:lnTo>
                      <a:lnTo>
                        <a:pt x="3262" y="5542"/>
                      </a:lnTo>
                      <a:lnTo>
                        <a:pt x="2955" y="5449"/>
                      </a:lnTo>
                      <a:lnTo>
                        <a:pt x="2661" y="5353"/>
                      </a:lnTo>
                      <a:lnTo>
                        <a:pt x="2380" y="5252"/>
                      </a:lnTo>
                      <a:lnTo>
                        <a:pt x="2110" y="5144"/>
                      </a:lnTo>
                      <a:lnTo>
                        <a:pt x="1856" y="5032"/>
                      </a:lnTo>
                      <a:lnTo>
                        <a:pt x="1614" y="4916"/>
                      </a:lnTo>
                      <a:lnTo>
                        <a:pt x="1387" y="4796"/>
                      </a:lnTo>
                      <a:lnTo>
                        <a:pt x="1177" y="4671"/>
                      </a:lnTo>
                      <a:lnTo>
                        <a:pt x="981" y="4542"/>
                      </a:lnTo>
                      <a:lnTo>
                        <a:pt x="802" y="4409"/>
                      </a:lnTo>
                      <a:lnTo>
                        <a:pt x="638" y="4273"/>
                      </a:lnTo>
                      <a:lnTo>
                        <a:pt x="494" y="4133"/>
                      </a:lnTo>
                      <a:lnTo>
                        <a:pt x="366" y="3991"/>
                      </a:lnTo>
                      <a:lnTo>
                        <a:pt x="256" y="3844"/>
                      </a:lnTo>
                      <a:lnTo>
                        <a:pt x="165" y="3696"/>
                      </a:lnTo>
                      <a:lnTo>
                        <a:pt x="93" y="3545"/>
                      </a:lnTo>
                      <a:lnTo>
                        <a:pt x="42" y="3391"/>
                      </a:lnTo>
                      <a:lnTo>
                        <a:pt x="10" y="3235"/>
                      </a:lnTo>
                      <a:lnTo>
                        <a:pt x="0" y="3077"/>
                      </a:lnTo>
                      <a:lnTo>
                        <a:pt x="10" y="2919"/>
                      </a:lnTo>
                      <a:lnTo>
                        <a:pt x="42" y="2763"/>
                      </a:lnTo>
                      <a:lnTo>
                        <a:pt x="93" y="2609"/>
                      </a:lnTo>
                      <a:lnTo>
                        <a:pt x="165" y="2458"/>
                      </a:lnTo>
                      <a:lnTo>
                        <a:pt x="256" y="2310"/>
                      </a:lnTo>
                      <a:lnTo>
                        <a:pt x="366" y="2163"/>
                      </a:lnTo>
                      <a:lnTo>
                        <a:pt x="494" y="2021"/>
                      </a:lnTo>
                      <a:lnTo>
                        <a:pt x="638" y="1881"/>
                      </a:lnTo>
                      <a:lnTo>
                        <a:pt x="802" y="1745"/>
                      </a:lnTo>
                      <a:lnTo>
                        <a:pt x="981" y="1612"/>
                      </a:lnTo>
                      <a:lnTo>
                        <a:pt x="1177" y="1483"/>
                      </a:lnTo>
                      <a:lnTo>
                        <a:pt x="1387" y="1358"/>
                      </a:lnTo>
                      <a:lnTo>
                        <a:pt x="1614" y="1237"/>
                      </a:lnTo>
                      <a:lnTo>
                        <a:pt x="1856" y="1122"/>
                      </a:lnTo>
                      <a:lnTo>
                        <a:pt x="2110" y="1010"/>
                      </a:lnTo>
                      <a:lnTo>
                        <a:pt x="2380" y="902"/>
                      </a:lnTo>
                      <a:lnTo>
                        <a:pt x="2661" y="801"/>
                      </a:lnTo>
                      <a:lnTo>
                        <a:pt x="2955" y="705"/>
                      </a:lnTo>
                      <a:lnTo>
                        <a:pt x="3262" y="613"/>
                      </a:lnTo>
                      <a:lnTo>
                        <a:pt x="3579" y="527"/>
                      </a:lnTo>
                      <a:lnTo>
                        <a:pt x="3909" y="447"/>
                      </a:lnTo>
                      <a:lnTo>
                        <a:pt x="4248" y="373"/>
                      </a:lnTo>
                      <a:lnTo>
                        <a:pt x="4598" y="305"/>
                      </a:lnTo>
                      <a:lnTo>
                        <a:pt x="4957" y="243"/>
                      </a:lnTo>
                      <a:lnTo>
                        <a:pt x="5325" y="187"/>
                      </a:lnTo>
                      <a:lnTo>
                        <a:pt x="5701" y="139"/>
                      </a:lnTo>
                      <a:lnTo>
                        <a:pt x="6086" y="97"/>
                      </a:lnTo>
                      <a:lnTo>
                        <a:pt x="6477" y="63"/>
                      </a:lnTo>
                      <a:lnTo>
                        <a:pt x="6875" y="36"/>
                      </a:lnTo>
                      <a:lnTo>
                        <a:pt x="7281" y="16"/>
                      </a:lnTo>
                      <a:lnTo>
                        <a:pt x="7691" y="4"/>
                      </a:lnTo>
                      <a:lnTo>
                        <a:pt x="8108" y="0"/>
                      </a:lnTo>
                      <a:close/>
                      <a:moveTo>
                        <a:pt x="3135" y="4675"/>
                      </a:moveTo>
                      <a:lnTo>
                        <a:pt x="3787" y="5515"/>
                      </a:lnTo>
                      <a:lnTo>
                        <a:pt x="6158" y="5404"/>
                      </a:lnTo>
                      <a:lnTo>
                        <a:pt x="5243" y="5179"/>
                      </a:lnTo>
                      <a:lnTo>
                        <a:pt x="7687" y="3759"/>
                      </a:lnTo>
                      <a:lnTo>
                        <a:pt x="6381" y="3535"/>
                      </a:lnTo>
                      <a:lnTo>
                        <a:pt x="3936" y="4880"/>
                      </a:lnTo>
                      <a:lnTo>
                        <a:pt x="3135" y="4675"/>
                      </a:lnTo>
                      <a:close/>
                      <a:moveTo>
                        <a:pt x="8154" y="2469"/>
                      </a:moveTo>
                      <a:lnTo>
                        <a:pt x="9497" y="2824"/>
                      </a:lnTo>
                      <a:lnTo>
                        <a:pt x="11792" y="1404"/>
                      </a:lnTo>
                      <a:lnTo>
                        <a:pt x="12688" y="1647"/>
                      </a:lnTo>
                      <a:lnTo>
                        <a:pt x="11979" y="767"/>
                      </a:lnTo>
                      <a:lnTo>
                        <a:pt x="9833" y="862"/>
                      </a:lnTo>
                      <a:lnTo>
                        <a:pt x="10617" y="1086"/>
                      </a:lnTo>
                      <a:lnTo>
                        <a:pt x="8154" y="2469"/>
                      </a:lnTo>
                      <a:close/>
                      <a:moveTo>
                        <a:pt x="13547" y="4824"/>
                      </a:moveTo>
                      <a:lnTo>
                        <a:pt x="9647" y="3871"/>
                      </a:lnTo>
                      <a:lnTo>
                        <a:pt x="9068" y="4264"/>
                      </a:lnTo>
                      <a:lnTo>
                        <a:pt x="9012" y="3235"/>
                      </a:lnTo>
                      <a:lnTo>
                        <a:pt x="11195" y="2918"/>
                      </a:lnTo>
                      <a:lnTo>
                        <a:pt x="10561" y="3254"/>
                      </a:lnTo>
                      <a:lnTo>
                        <a:pt x="14516" y="4133"/>
                      </a:lnTo>
                      <a:lnTo>
                        <a:pt x="13547" y="4824"/>
                      </a:lnTo>
                      <a:close/>
                      <a:moveTo>
                        <a:pt x="4534" y="3291"/>
                      </a:moveTo>
                      <a:lnTo>
                        <a:pt x="6885" y="3011"/>
                      </a:lnTo>
                      <a:lnTo>
                        <a:pt x="6773" y="1946"/>
                      </a:lnTo>
                      <a:lnTo>
                        <a:pt x="6176" y="2300"/>
                      </a:lnTo>
                      <a:lnTo>
                        <a:pt x="2463" y="1478"/>
                      </a:lnTo>
                      <a:lnTo>
                        <a:pt x="1325" y="2039"/>
                      </a:lnTo>
                      <a:lnTo>
                        <a:pt x="5019" y="2955"/>
                      </a:lnTo>
                      <a:lnTo>
                        <a:pt x="4534" y="3291"/>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en-US" altLang="zh-CN" sz="900" dirty="0">
                    <a:latin typeface="微软雅黑" panose="020B0503020204020204" pitchFamily="34" charset="-122"/>
                    <a:ea typeface="微软雅黑" panose="020B0503020204020204" pitchFamily="34" charset="-122"/>
                    <a:cs typeface="Arial" pitchFamily="34" charset="0"/>
                  </a:endParaRPr>
                </a:p>
              </p:txBody>
            </p:sp>
          </p:grpSp>
          <p:sp>
            <p:nvSpPr>
              <p:cNvPr id="40" name="矩形 39"/>
              <p:cNvSpPr/>
              <p:nvPr/>
            </p:nvSpPr>
            <p:spPr>
              <a:xfrm>
                <a:off x="3050027" y="5742417"/>
                <a:ext cx="471449" cy="277525"/>
              </a:xfrm>
              <a:prstGeom prst="rect">
                <a:avLst/>
              </a:prstGeom>
            </p:spPr>
            <p:txBody>
              <a:bodyPr wrap="none" lIns="127905" tIns="63953" rIns="127905" bIns="63953">
                <a:spAutoFit/>
              </a:bodyPr>
              <a:lstStyle/>
              <a:p>
                <a:pPr defTabSz="1706663" fontAlgn="auto">
                  <a:spcBef>
                    <a:spcPts val="0"/>
                  </a:spcBef>
                  <a:spcAft>
                    <a:spcPts val="0"/>
                  </a:spcAft>
                  <a:defRPr/>
                </a:pPr>
                <a:r>
                  <a:rPr lang="en-US" altLang="zh-CN" sz="800" kern="0" dirty="0" smtClean="0">
                    <a:latin typeface="微软雅黑" panose="020B0503020204020204" pitchFamily="34" charset="-122"/>
                    <a:ea typeface="微软雅黑" panose="020B0503020204020204" pitchFamily="34" charset="-122"/>
                    <a:cs typeface="Arial" pitchFamily="34" charset="0"/>
                  </a:rPr>
                  <a:t>VM</a:t>
                </a:r>
                <a:endParaRPr lang="en-US" altLang="zh-CN" sz="800" kern="0" dirty="0">
                  <a:latin typeface="微软雅黑" panose="020B0503020204020204" pitchFamily="34" charset="-122"/>
                  <a:ea typeface="微软雅黑" panose="020B0503020204020204" pitchFamily="34" charset="-122"/>
                  <a:cs typeface="Arial" pitchFamily="34" charset="0"/>
                </a:endParaRPr>
              </a:p>
            </p:txBody>
          </p:sp>
          <p:grpSp>
            <p:nvGrpSpPr>
              <p:cNvPr id="41" name="组合 621"/>
              <p:cNvGrpSpPr/>
              <p:nvPr/>
            </p:nvGrpSpPr>
            <p:grpSpPr>
              <a:xfrm>
                <a:off x="1710450" y="5857419"/>
                <a:ext cx="208243" cy="126708"/>
                <a:chOff x="-983298" y="1666240"/>
                <a:chExt cx="547688" cy="309563"/>
              </a:xfrm>
              <a:solidFill>
                <a:srgbClr val="92D050"/>
              </a:solidFill>
            </p:grpSpPr>
            <p:sp>
              <p:nvSpPr>
                <p:cNvPr id="42" name="Freeform 21"/>
                <p:cNvSpPr>
                  <a:spLocks/>
                </p:cNvSpPr>
                <p:nvPr/>
              </p:nvSpPr>
              <p:spPr bwMode="auto">
                <a:xfrm>
                  <a:off x="-983298" y="1798003"/>
                  <a:ext cx="547688" cy="177800"/>
                </a:xfrm>
                <a:custGeom>
                  <a:avLst/>
                  <a:gdLst/>
                  <a:ahLst/>
                  <a:cxnLst>
                    <a:cxn ang="0">
                      <a:pos x="16188" y="2345"/>
                    </a:cxn>
                    <a:cxn ang="0">
                      <a:pos x="16149" y="2515"/>
                    </a:cxn>
                    <a:cxn ang="0">
                      <a:pos x="15935" y="2950"/>
                    </a:cxn>
                    <a:cxn ang="0">
                      <a:pos x="15566" y="3361"/>
                    </a:cxn>
                    <a:cxn ang="0">
                      <a:pos x="15052" y="3745"/>
                    </a:cxn>
                    <a:cxn ang="0">
                      <a:pos x="14408" y="4094"/>
                    </a:cxn>
                    <a:cxn ang="0">
                      <a:pos x="13647" y="4406"/>
                    </a:cxn>
                    <a:cxn ang="0">
                      <a:pos x="12779" y="4677"/>
                    </a:cxn>
                    <a:cxn ang="0">
                      <a:pos x="11817" y="4900"/>
                    </a:cxn>
                    <a:cxn ang="0">
                      <a:pos x="10774" y="5071"/>
                    </a:cxn>
                    <a:cxn ang="0">
                      <a:pos x="9662" y="5187"/>
                    </a:cxn>
                    <a:cxn ang="0">
                      <a:pos x="8495" y="5241"/>
                    </a:cxn>
                    <a:cxn ang="0">
                      <a:pos x="7295" y="5230"/>
                    </a:cxn>
                    <a:cxn ang="0">
                      <a:pos x="6139" y="5155"/>
                    </a:cxn>
                    <a:cxn ang="0">
                      <a:pos x="5043" y="5019"/>
                    </a:cxn>
                    <a:cxn ang="0">
                      <a:pos x="4021" y="4827"/>
                    </a:cxn>
                    <a:cxn ang="0">
                      <a:pos x="3087" y="4585"/>
                    </a:cxn>
                    <a:cxn ang="0">
                      <a:pos x="2251" y="4298"/>
                    </a:cxn>
                    <a:cxn ang="0">
                      <a:pos x="1527" y="3969"/>
                    </a:cxn>
                    <a:cxn ang="0">
                      <a:pos x="927" y="3604"/>
                    </a:cxn>
                    <a:cxn ang="0">
                      <a:pos x="465" y="3208"/>
                    </a:cxn>
                    <a:cxn ang="0">
                      <a:pos x="151" y="2784"/>
                    </a:cxn>
                    <a:cxn ang="0">
                      <a:pos x="0" y="2340"/>
                    </a:cxn>
                    <a:cxn ang="0">
                      <a:pos x="102" y="141"/>
                    </a:cxn>
                    <a:cxn ang="0">
                      <a:pos x="467" y="524"/>
                    </a:cxn>
                    <a:cxn ang="0">
                      <a:pos x="944" y="884"/>
                    </a:cxn>
                    <a:cxn ang="0">
                      <a:pos x="1522" y="1217"/>
                    </a:cxn>
                    <a:cxn ang="0">
                      <a:pos x="2195" y="1518"/>
                    </a:cxn>
                    <a:cxn ang="0">
                      <a:pos x="2954" y="1785"/>
                    </a:cxn>
                    <a:cxn ang="0">
                      <a:pos x="3789" y="2015"/>
                    </a:cxn>
                    <a:cxn ang="0">
                      <a:pos x="4694" y="2204"/>
                    </a:cxn>
                    <a:cxn ang="0">
                      <a:pos x="5658" y="2348"/>
                    </a:cxn>
                    <a:cxn ang="0">
                      <a:pos x="6675" y="2444"/>
                    </a:cxn>
                    <a:cxn ang="0">
                      <a:pos x="7734" y="2489"/>
                    </a:cxn>
                    <a:cxn ang="0">
                      <a:pos x="8814" y="2480"/>
                    </a:cxn>
                    <a:cxn ang="0">
                      <a:pos x="9861" y="2417"/>
                    </a:cxn>
                    <a:cxn ang="0">
                      <a:pos x="10863" y="2304"/>
                    </a:cxn>
                    <a:cxn ang="0">
                      <a:pos x="11810" y="2144"/>
                    </a:cxn>
                    <a:cxn ang="0">
                      <a:pos x="12693" y="1941"/>
                    </a:cxn>
                    <a:cxn ang="0">
                      <a:pos x="13505" y="1697"/>
                    </a:cxn>
                    <a:cxn ang="0">
                      <a:pos x="14236" y="1418"/>
                    </a:cxn>
                    <a:cxn ang="0">
                      <a:pos x="14879" y="1104"/>
                    </a:cxn>
                    <a:cxn ang="0">
                      <a:pos x="15425" y="761"/>
                    </a:cxn>
                    <a:cxn ang="0">
                      <a:pos x="15864" y="392"/>
                    </a:cxn>
                    <a:cxn ang="0">
                      <a:pos x="16188" y="0"/>
                    </a:cxn>
                  </a:cxnLst>
                  <a:rect l="0" t="0" r="r" b="b"/>
                  <a:pathLst>
                    <a:path w="16189" h="5245">
                      <a:moveTo>
                        <a:pt x="16189" y="2340"/>
                      </a:moveTo>
                      <a:lnTo>
                        <a:pt x="16189" y="2343"/>
                      </a:lnTo>
                      <a:lnTo>
                        <a:pt x="16188" y="2345"/>
                      </a:lnTo>
                      <a:lnTo>
                        <a:pt x="16188" y="2366"/>
                      </a:lnTo>
                      <a:lnTo>
                        <a:pt x="16185" y="2366"/>
                      </a:lnTo>
                      <a:lnTo>
                        <a:pt x="16149" y="2515"/>
                      </a:lnTo>
                      <a:lnTo>
                        <a:pt x="16096" y="2662"/>
                      </a:lnTo>
                      <a:lnTo>
                        <a:pt x="16025" y="2808"/>
                      </a:lnTo>
                      <a:lnTo>
                        <a:pt x="15935" y="2950"/>
                      </a:lnTo>
                      <a:lnTo>
                        <a:pt x="15828" y="3090"/>
                      </a:lnTo>
                      <a:lnTo>
                        <a:pt x="15704" y="3227"/>
                      </a:lnTo>
                      <a:lnTo>
                        <a:pt x="15566" y="3361"/>
                      </a:lnTo>
                      <a:lnTo>
                        <a:pt x="15409" y="3492"/>
                      </a:lnTo>
                      <a:lnTo>
                        <a:pt x="15238" y="3620"/>
                      </a:lnTo>
                      <a:lnTo>
                        <a:pt x="15052" y="3745"/>
                      </a:lnTo>
                      <a:lnTo>
                        <a:pt x="14851" y="3864"/>
                      </a:lnTo>
                      <a:lnTo>
                        <a:pt x="14637" y="3981"/>
                      </a:lnTo>
                      <a:lnTo>
                        <a:pt x="14408" y="4094"/>
                      </a:lnTo>
                      <a:lnTo>
                        <a:pt x="14167" y="4202"/>
                      </a:lnTo>
                      <a:lnTo>
                        <a:pt x="13913" y="4307"/>
                      </a:lnTo>
                      <a:lnTo>
                        <a:pt x="13647" y="4406"/>
                      </a:lnTo>
                      <a:lnTo>
                        <a:pt x="13368" y="4502"/>
                      </a:lnTo>
                      <a:lnTo>
                        <a:pt x="13079" y="4592"/>
                      </a:lnTo>
                      <a:lnTo>
                        <a:pt x="12779" y="4677"/>
                      </a:lnTo>
                      <a:lnTo>
                        <a:pt x="12468" y="4757"/>
                      </a:lnTo>
                      <a:lnTo>
                        <a:pt x="12147" y="4831"/>
                      </a:lnTo>
                      <a:lnTo>
                        <a:pt x="11817" y="4900"/>
                      </a:lnTo>
                      <a:lnTo>
                        <a:pt x="11478" y="4964"/>
                      </a:lnTo>
                      <a:lnTo>
                        <a:pt x="11131" y="5021"/>
                      </a:lnTo>
                      <a:lnTo>
                        <a:pt x="10774" y="5071"/>
                      </a:lnTo>
                      <a:lnTo>
                        <a:pt x="10411" y="5117"/>
                      </a:lnTo>
                      <a:lnTo>
                        <a:pt x="10040" y="5156"/>
                      </a:lnTo>
                      <a:lnTo>
                        <a:pt x="9662" y="5187"/>
                      </a:lnTo>
                      <a:lnTo>
                        <a:pt x="9279" y="5213"/>
                      </a:lnTo>
                      <a:lnTo>
                        <a:pt x="8889" y="5231"/>
                      </a:lnTo>
                      <a:lnTo>
                        <a:pt x="8495" y="5241"/>
                      </a:lnTo>
                      <a:lnTo>
                        <a:pt x="8095" y="5245"/>
                      </a:lnTo>
                      <a:lnTo>
                        <a:pt x="7692" y="5241"/>
                      </a:lnTo>
                      <a:lnTo>
                        <a:pt x="7295" y="5230"/>
                      </a:lnTo>
                      <a:lnTo>
                        <a:pt x="6904" y="5211"/>
                      </a:lnTo>
                      <a:lnTo>
                        <a:pt x="6518" y="5186"/>
                      </a:lnTo>
                      <a:lnTo>
                        <a:pt x="6139" y="5155"/>
                      </a:lnTo>
                      <a:lnTo>
                        <a:pt x="5766" y="5115"/>
                      </a:lnTo>
                      <a:lnTo>
                        <a:pt x="5401" y="5070"/>
                      </a:lnTo>
                      <a:lnTo>
                        <a:pt x="5043" y="5019"/>
                      </a:lnTo>
                      <a:lnTo>
                        <a:pt x="4693" y="4961"/>
                      </a:lnTo>
                      <a:lnTo>
                        <a:pt x="4353" y="4897"/>
                      </a:lnTo>
                      <a:lnTo>
                        <a:pt x="4021" y="4827"/>
                      </a:lnTo>
                      <a:lnTo>
                        <a:pt x="3700" y="4752"/>
                      </a:lnTo>
                      <a:lnTo>
                        <a:pt x="3388" y="4671"/>
                      </a:lnTo>
                      <a:lnTo>
                        <a:pt x="3087" y="4585"/>
                      </a:lnTo>
                      <a:lnTo>
                        <a:pt x="2797" y="4494"/>
                      </a:lnTo>
                      <a:lnTo>
                        <a:pt x="2519" y="4398"/>
                      </a:lnTo>
                      <a:lnTo>
                        <a:pt x="2251" y="4298"/>
                      </a:lnTo>
                      <a:lnTo>
                        <a:pt x="1997" y="4192"/>
                      </a:lnTo>
                      <a:lnTo>
                        <a:pt x="1755" y="4083"/>
                      </a:lnTo>
                      <a:lnTo>
                        <a:pt x="1527" y="3969"/>
                      </a:lnTo>
                      <a:lnTo>
                        <a:pt x="1314" y="3851"/>
                      </a:lnTo>
                      <a:lnTo>
                        <a:pt x="1113" y="3729"/>
                      </a:lnTo>
                      <a:lnTo>
                        <a:pt x="927" y="3604"/>
                      </a:lnTo>
                      <a:lnTo>
                        <a:pt x="757" y="3476"/>
                      </a:lnTo>
                      <a:lnTo>
                        <a:pt x="603" y="3343"/>
                      </a:lnTo>
                      <a:lnTo>
                        <a:pt x="465" y="3208"/>
                      </a:lnTo>
                      <a:lnTo>
                        <a:pt x="343" y="3069"/>
                      </a:lnTo>
                      <a:lnTo>
                        <a:pt x="238" y="2928"/>
                      </a:lnTo>
                      <a:lnTo>
                        <a:pt x="151" y="2784"/>
                      </a:lnTo>
                      <a:lnTo>
                        <a:pt x="82" y="2639"/>
                      </a:lnTo>
                      <a:lnTo>
                        <a:pt x="32" y="2490"/>
                      </a:lnTo>
                      <a:lnTo>
                        <a:pt x="0" y="2340"/>
                      </a:lnTo>
                      <a:lnTo>
                        <a:pt x="6" y="2340"/>
                      </a:lnTo>
                      <a:lnTo>
                        <a:pt x="6" y="8"/>
                      </a:lnTo>
                      <a:lnTo>
                        <a:pt x="102" y="141"/>
                      </a:lnTo>
                      <a:lnTo>
                        <a:pt x="211" y="271"/>
                      </a:lnTo>
                      <a:lnTo>
                        <a:pt x="333" y="399"/>
                      </a:lnTo>
                      <a:lnTo>
                        <a:pt x="467" y="524"/>
                      </a:lnTo>
                      <a:lnTo>
                        <a:pt x="613" y="647"/>
                      </a:lnTo>
                      <a:lnTo>
                        <a:pt x="772" y="767"/>
                      </a:lnTo>
                      <a:lnTo>
                        <a:pt x="944" y="884"/>
                      </a:lnTo>
                      <a:lnTo>
                        <a:pt x="1125" y="998"/>
                      </a:lnTo>
                      <a:lnTo>
                        <a:pt x="1319" y="1109"/>
                      </a:lnTo>
                      <a:lnTo>
                        <a:pt x="1522" y="1217"/>
                      </a:lnTo>
                      <a:lnTo>
                        <a:pt x="1736" y="1320"/>
                      </a:lnTo>
                      <a:lnTo>
                        <a:pt x="1961" y="1421"/>
                      </a:lnTo>
                      <a:lnTo>
                        <a:pt x="2195" y="1518"/>
                      </a:lnTo>
                      <a:lnTo>
                        <a:pt x="2440" y="1611"/>
                      </a:lnTo>
                      <a:lnTo>
                        <a:pt x="2692" y="1700"/>
                      </a:lnTo>
                      <a:lnTo>
                        <a:pt x="2954" y="1785"/>
                      </a:lnTo>
                      <a:lnTo>
                        <a:pt x="3225" y="1866"/>
                      </a:lnTo>
                      <a:lnTo>
                        <a:pt x="3504" y="1943"/>
                      </a:lnTo>
                      <a:lnTo>
                        <a:pt x="3789" y="2015"/>
                      </a:lnTo>
                      <a:lnTo>
                        <a:pt x="4084" y="2083"/>
                      </a:lnTo>
                      <a:lnTo>
                        <a:pt x="4385" y="2146"/>
                      </a:lnTo>
                      <a:lnTo>
                        <a:pt x="4694" y="2204"/>
                      </a:lnTo>
                      <a:lnTo>
                        <a:pt x="5010" y="2256"/>
                      </a:lnTo>
                      <a:lnTo>
                        <a:pt x="5331" y="2305"/>
                      </a:lnTo>
                      <a:lnTo>
                        <a:pt x="5658" y="2348"/>
                      </a:lnTo>
                      <a:lnTo>
                        <a:pt x="5992" y="2385"/>
                      </a:lnTo>
                      <a:lnTo>
                        <a:pt x="6331" y="2418"/>
                      </a:lnTo>
                      <a:lnTo>
                        <a:pt x="6675" y="2444"/>
                      </a:lnTo>
                      <a:lnTo>
                        <a:pt x="7023" y="2464"/>
                      </a:lnTo>
                      <a:lnTo>
                        <a:pt x="7376" y="2480"/>
                      </a:lnTo>
                      <a:lnTo>
                        <a:pt x="7734" y="2489"/>
                      </a:lnTo>
                      <a:lnTo>
                        <a:pt x="8095" y="2492"/>
                      </a:lnTo>
                      <a:lnTo>
                        <a:pt x="8456" y="2489"/>
                      </a:lnTo>
                      <a:lnTo>
                        <a:pt x="8814" y="2480"/>
                      </a:lnTo>
                      <a:lnTo>
                        <a:pt x="9168" y="2464"/>
                      </a:lnTo>
                      <a:lnTo>
                        <a:pt x="9517" y="2444"/>
                      </a:lnTo>
                      <a:lnTo>
                        <a:pt x="9861" y="2417"/>
                      </a:lnTo>
                      <a:lnTo>
                        <a:pt x="10200" y="2385"/>
                      </a:lnTo>
                      <a:lnTo>
                        <a:pt x="10535" y="2347"/>
                      </a:lnTo>
                      <a:lnTo>
                        <a:pt x="10863" y="2304"/>
                      </a:lnTo>
                      <a:lnTo>
                        <a:pt x="11184" y="2255"/>
                      </a:lnTo>
                      <a:lnTo>
                        <a:pt x="11501" y="2203"/>
                      </a:lnTo>
                      <a:lnTo>
                        <a:pt x="11810" y="2144"/>
                      </a:lnTo>
                      <a:lnTo>
                        <a:pt x="12112" y="2081"/>
                      </a:lnTo>
                      <a:lnTo>
                        <a:pt x="12406" y="2013"/>
                      </a:lnTo>
                      <a:lnTo>
                        <a:pt x="12693" y="1941"/>
                      </a:lnTo>
                      <a:lnTo>
                        <a:pt x="12972" y="1863"/>
                      </a:lnTo>
                      <a:lnTo>
                        <a:pt x="13243" y="1782"/>
                      </a:lnTo>
                      <a:lnTo>
                        <a:pt x="13505" y="1697"/>
                      </a:lnTo>
                      <a:lnTo>
                        <a:pt x="13758" y="1608"/>
                      </a:lnTo>
                      <a:lnTo>
                        <a:pt x="14002" y="1514"/>
                      </a:lnTo>
                      <a:lnTo>
                        <a:pt x="14236" y="1418"/>
                      </a:lnTo>
                      <a:lnTo>
                        <a:pt x="14461" y="1316"/>
                      </a:lnTo>
                      <a:lnTo>
                        <a:pt x="14675" y="1212"/>
                      </a:lnTo>
                      <a:lnTo>
                        <a:pt x="14879" y="1104"/>
                      </a:lnTo>
                      <a:lnTo>
                        <a:pt x="15072" y="993"/>
                      </a:lnTo>
                      <a:lnTo>
                        <a:pt x="15253" y="879"/>
                      </a:lnTo>
                      <a:lnTo>
                        <a:pt x="15425" y="761"/>
                      </a:lnTo>
                      <a:lnTo>
                        <a:pt x="15583" y="641"/>
                      </a:lnTo>
                      <a:lnTo>
                        <a:pt x="15730" y="517"/>
                      </a:lnTo>
                      <a:lnTo>
                        <a:pt x="15864" y="392"/>
                      </a:lnTo>
                      <a:lnTo>
                        <a:pt x="15985" y="264"/>
                      </a:lnTo>
                      <a:lnTo>
                        <a:pt x="16094" y="133"/>
                      </a:lnTo>
                      <a:lnTo>
                        <a:pt x="16188" y="0"/>
                      </a:lnTo>
                      <a:lnTo>
                        <a:pt x="16188" y="2340"/>
                      </a:lnTo>
                      <a:lnTo>
                        <a:pt x="16189" y="2340"/>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en-US" altLang="zh-CN" sz="900" dirty="0">
                    <a:latin typeface="微软雅黑" panose="020B0503020204020204" pitchFamily="34" charset="-122"/>
                    <a:ea typeface="微软雅黑" panose="020B0503020204020204" pitchFamily="34" charset="-122"/>
                    <a:cs typeface="Arial" pitchFamily="34" charset="0"/>
                  </a:endParaRPr>
                </a:p>
              </p:txBody>
            </p:sp>
            <p:sp>
              <p:nvSpPr>
                <p:cNvPr id="43" name="Freeform 22"/>
                <p:cNvSpPr>
                  <a:spLocks noEditPoints="1"/>
                </p:cNvSpPr>
                <p:nvPr/>
              </p:nvSpPr>
              <p:spPr bwMode="auto">
                <a:xfrm>
                  <a:off x="-983298" y="1666240"/>
                  <a:ext cx="547688" cy="207963"/>
                </a:xfrm>
                <a:custGeom>
                  <a:avLst/>
                  <a:gdLst/>
                  <a:ahLst/>
                  <a:cxnLst>
                    <a:cxn ang="0">
                      <a:pos x="8934" y="16"/>
                    </a:cxn>
                    <a:cxn ang="0">
                      <a:pos x="10129" y="97"/>
                    </a:cxn>
                    <a:cxn ang="0">
                      <a:pos x="11258" y="243"/>
                    </a:cxn>
                    <a:cxn ang="0">
                      <a:pos x="12306" y="447"/>
                    </a:cxn>
                    <a:cxn ang="0">
                      <a:pos x="13260" y="705"/>
                    </a:cxn>
                    <a:cxn ang="0">
                      <a:pos x="14105" y="1010"/>
                    </a:cxn>
                    <a:cxn ang="0">
                      <a:pos x="14828" y="1358"/>
                    </a:cxn>
                    <a:cxn ang="0">
                      <a:pos x="15413" y="1745"/>
                    </a:cxn>
                    <a:cxn ang="0">
                      <a:pos x="15849" y="2163"/>
                    </a:cxn>
                    <a:cxn ang="0">
                      <a:pos x="16122" y="2609"/>
                    </a:cxn>
                    <a:cxn ang="0">
                      <a:pos x="16215" y="3077"/>
                    </a:cxn>
                    <a:cxn ang="0">
                      <a:pos x="16122" y="3545"/>
                    </a:cxn>
                    <a:cxn ang="0">
                      <a:pos x="15849" y="3991"/>
                    </a:cxn>
                    <a:cxn ang="0">
                      <a:pos x="15413" y="4409"/>
                    </a:cxn>
                    <a:cxn ang="0">
                      <a:pos x="14828" y="4796"/>
                    </a:cxn>
                    <a:cxn ang="0">
                      <a:pos x="14105" y="5144"/>
                    </a:cxn>
                    <a:cxn ang="0">
                      <a:pos x="13260" y="5449"/>
                    </a:cxn>
                    <a:cxn ang="0">
                      <a:pos x="12306" y="5707"/>
                    </a:cxn>
                    <a:cxn ang="0">
                      <a:pos x="11258" y="5911"/>
                    </a:cxn>
                    <a:cxn ang="0">
                      <a:pos x="10129" y="6057"/>
                    </a:cxn>
                    <a:cxn ang="0">
                      <a:pos x="8934" y="6138"/>
                    </a:cxn>
                    <a:cxn ang="0">
                      <a:pos x="7691" y="6150"/>
                    </a:cxn>
                    <a:cxn ang="0">
                      <a:pos x="6477" y="6091"/>
                    </a:cxn>
                    <a:cxn ang="0">
                      <a:pos x="5325" y="5967"/>
                    </a:cxn>
                    <a:cxn ang="0">
                      <a:pos x="4248" y="5781"/>
                    </a:cxn>
                    <a:cxn ang="0">
                      <a:pos x="3262" y="5542"/>
                    </a:cxn>
                    <a:cxn ang="0">
                      <a:pos x="2380" y="5252"/>
                    </a:cxn>
                    <a:cxn ang="0">
                      <a:pos x="1614" y="4916"/>
                    </a:cxn>
                    <a:cxn ang="0">
                      <a:pos x="981" y="4542"/>
                    </a:cxn>
                    <a:cxn ang="0">
                      <a:pos x="494" y="4133"/>
                    </a:cxn>
                    <a:cxn ang="0">
                      <a:pos x="165" y="3696"/>
                    </a:cxn>
                    <a:cxn ang="0">
                      <a:pos x="10" y="3235"/>
                    </a:cxn>
                    <a:cxn ang="0">
                      <a:pos x="42" y="2763"/>
                    </a:cxn>
                    <a:cxn ang="0">
                      <a:pos x="256" y="2310"/>
                    </a:cxn>
                    <a:cxn ang="0">
                      <a:pos x="638" y="1881"/>
                    </a:cxn>
                    <a:cxn ang="0">
                      <a:pos x="1177" y="1483"/>
                    </a:cxn>
                    <a:cxn ang="0">
                      <a:pos x="1856" y="1122"/>
                    </a:cxn>
                    <a:cxn ang="0">
                      <a:pos x="2661" y="801"/>
                    </a:cxn>
                    <a:cxn ang="0">
                      <a:pos x="3579" y="527"/>
                    </a:cxn>
                    <a:cxn ang="0">
                      <a:pos x="4598" y="305"/>
                    </a:cxn>
                    <a:cxn ang="0">
                      <a:pos x="5701" y="139"/>
                    </a:cxn>
                    <a:cxn ang="0">
                      <a:pos x="6875" y="36"/>
                    </a:cxn>
                    <a:cxn ang="0">
                      <a:pos x="8108" y="0"/>
                    </a:cxn>
                    <a:cxn ang="0">
                      <a:pos x="6158" y="5404"/>
                    </a:cxn>
                    <a:cxn ang="0">
                      <a:pos x="6381" y="3535"/>
                    </a:cxn>
                    <a:cxn ang="0">
                      <a:pos x="8154" y="2469"/>
                    </a:cxn>
                    <a:cxn ang="0">
                      <a:pos x="12688" y="1647"/>
                    </a:cxn>
                    <a:cxn ang="0">
                      <a:pos x="10617" y="1086"/>
                    </a:cxn>
                    <a:cxn ang="0">
                      <a:pos x="9647" y="3871"/>
                    </a:cxn>
                    <a:cxn ang="0">
                      <a:pos x="11195" y="2918"/>
                    </a:cxn>
                    <a:cxn ang="0">
                      <a:pos x="13547" y="4824"/>
                    </a:cxn>
                    <a:cxn ang="0">
                      <a:pos x="6773" y="1946"/>
                    </a:cxn>
                    <a:cxn ang="0">
                      <a:pos x="1325" y="2039"/>
                    </a:cxn>
                  </a:cxnLst>
                  <a:rect l="0" t="0" r="r" b="b"/>
                  <a:pathLst>
                    <a:path w="16215" h="6154">
                      <a:moveTo>
                        <a:pt x="8108" y="0"/>
                      </a:moveTo>
                      <a:lnTo>
                        <a:pt x="8524" y="4"/>
                      </a:lnTo>
                      <a:lnTo>
                        <a:pt x="8934" y="16"/>
                      </a:lnTo>
                      <a:lnTo>
                        <a:pt x="9340" y="36"/>
                      </a:lnTo>
                      <a:lnTo>
                        <a:pt x="9738" y="63"/>
                      </a:lnTo>
                      <a:lnTo>
                        <a:pt x="10129" y="97"/>
                      </a:lnTo>
                      <a:lnTo>
                        <a:pt x="10513" y="139"/>
                      </a:lnTo>
                      <a:lnTo>
                        <a:pt x="10890" y="187"/>
                      </a:lnTo>
                      <a:lnTo>
                        <a:pt x="11258" y="243"/>
                      </a:lnTo>
                      <a:lnTo>
                        <a:pt x="11617" y="305"/>
                      </a:lnTo>
                      <a:lnTo>
                        <a:pt x="11967" y="373"/>
                      </a:lnTo>
                      <a:lnTo>
                        <a:pt x="12306" y="447"/>
                      </a:lnTo>
                      <a:lnTo>
                        <a:pt x="12636" y="527"/>
                      </a:lnTo>
                      <a:lnTo>
                        <a:pt x="12953" y="613"/>
                      </a:lnTo>
                      <a:lnTo>
                        <a:pt x="13260" y="705"/>
                      </a:lnTo>
                      <a:lnTo>
                        <a:pt x="13554" y="801"/>
                      </a:lnTo>
                      <a:lnTo>
                        <a:pt x="13835" y="902"/>
                      </a:lnTo>
                      <a:lnTo>
                        <a:pt x="14105" y="1010"/>
                      </a:lnTo>
                      <a:lnTo>
                        <a:pt x="14359" y="1122"/>
                      </a:lnTo>
                      <a:lnTo>
                        <a:pt x="14601" y="1237"/>
                      </a:lnTo>
                      <a:lnTo>
                        <a:pt x="14828" y="1358"/>
                      </a:lnTo>
                      <a:lnTo>
                        <a:pt x="15038" y="1483"/>
                      </a:lnTo>
                      <a:lnTo>
                        <a:pt x="15234" y="1612"/>
                      </a:lnTo>
                      <a:lnTo>
                        <a:pt x="15413" y="1745"/>
                      </a:lnTo>
                      <a:lnTo>
                        <a:pt x="15577" y="1881"/>
                      </a:lnTo>
                      <a:lnTo>
                        <a:pt x="15721" y="2021"/>
                      </a:lnTo>
                      <a:lnTo>
                        <a:pt x="15849" y="2163"/>
                      </a:lnTo>
                      <a:lnTo>
                        <a:pt x="15959" y="2310"/>
                      </a:lnTo>
                      <a:lnTo>
                        <a:pt x="16050" y="2458"/>
                      </a:lnTo>
                      <a:lnTo>
                        <a:pt x="16122" y="2609"/>
                      </a:lnTo>
                      <a:lnTo>
                        <a:pt x="16173" y="2763"/>
                      </a:lnTo>
                      <a:lnTo>
                        <a:pt x="16205" y="2919"/>
                      </a:lnTo>
                      <a:lnTo>
                        <a:pt x="16215" y="3077"/>
                      </a:lnTo>
                      <a:lnTo>
                        <a:pt x="16205" y="3235"/>
                      </a:lnTo>
                      <a:lnTo>
                        <a:pt x="16173" y="3391"/>
                      </a:lnTo>
                      <a:lnTo>
                        <a:pt x="16122" y="3545"/>
                      </a:lnTo>
                      <a:lnTo>
                        <a:pt x="16050" y="3696"/>
                      </a:lnTo>
                      <a:lnTo>
                        <a:pt x="15959" y="3844"/>
                      </a:lnTo>
                      <a:lnTo>
                        <a:pt x="15849" y="3991"/>
                      </a:lnTo>
                      <a:lnTo>
                        <a:pt x="15721" y="4133"/>
                      </a:lnTo>
                      <a:lnTo>
                        <a:pt x="15577" y="4273"/>
                      </a:lnTo>
                      <a:lnTo>
                        <a:pt x="15413" y="4409"/>
                      </a:lnTo>
                      <a:lnTo>
                        <a:pt x="15234" y="4542"/>
                      </a:lnTo>
                      <a:lnTo>
                        <a:pt x="15038" y="4671"/>
                      </a:lnTo>
                      <a:lnTo>
                        <a:pt x="14828" y="4796"/>
                      </a:lnTo>
                      <a:lnTo>
                        <a:pt x="14601" y="4916"/>
                      </a:lnTo>
                      <a:lnTo>
                        <a:pt x="14359" y="5032"/>
                      </a:lnTo>
                      <a:lnTo>
                        <a:pt x="14105" y="5144"/>
                      </a:lnTo>
                      <a:lnTo>
                        <a:pt x="13835" y="5252"/>
                      </a:lnTo>
                      <a:lnTo>
                        <a:pt x="13554" y="5353"/>
                      </a:lnTo>
                      <a:lnTo>
                        <a:pt x="13260" y="5449"/>
                      </a:lnTo>
                      <a:lnTo>
                        <a:pt x="12953" y="5542"/>
                      </a:lnTo>
                      <a:lnTo>
                        <a:pt x="12636" y="5627"/>
                      </a:lnTo>
                      <a:lnTo>
                        <a:pt x="12306" y="5707"/>
                      </a:lnTo>
                      <a:lnTo>
                        <a:pt x="11967" y="5781"/>
                      </a:lnTo>
                      <a:lnTo>
                        <a:pt x="11617" y="5849"/>
                      </a:lnTo>
                      <a:lnTo>
                        <a:pt x="11258" y="5911"/>
                      </a:lnTo>
                      <a:lnTo>
                        <a:pt x="10890" y="5967"/>
                      </a:lnTo>
                      <a:lnTo>
                        <a:pt x="10513" y="6015"/>
                      </a:lnTo>
                      <a:lnTo>
                        <a:pt x="10129" y="6057"/>
                      </a:lnTo>
                      <a:lnTo>
                        <a:pt x="9738" y="6091"/>
                      </a:lnTo>
                      <a:lnTo>
                        <a:pt x="9340" y="6118"/>
                      </a:lnTo>
                      <a:lnTo>
                        <a:pt x="8934" y="6138"/>
                      </a:lnTo>
                      <a:lnTo>
                        <a:pt x="8524" y="6150"/>
                      </a:lnTo>
                      <a:lnTo>
                        <a:pt x="8108" y="6154"/>
                      </a:lnTo>
                      <a:lnTo>
                        <a:pt x="7691" y="6150"/>
                      </a:lnTo>
                      <a:lnTo>
                        <a:pt x="7281" y="6138"/>
                      </a:lnTo>
                      <a:lnTo>
                        <a:pt x="6875" y="6118"/>
                      </a:lnTo>
                      <a:lnTo>
                        <a:pt x="6477" y="6091"/>
                      </a:lnTo>
                      <a:lnTo>
                        <a:pt x="6086" y="6057"/>
                      </a:lnTo>
                      <a:lnTo>
                        <a:pt x="5701" y="6015"/>
                      </a:lnTo>
                      <a:lnTo>
                        <a:pt x="5325" y="5967"/>
                      </a:lnTo>
                      <a:lnTo>
                        <a:pt x="4957" y="5911"/>
                      </a:lnTo>
                      <a:lnTo>
                        <a:pt x="4598" y="5849"/>
                      </a:lnTo>
                      <a:lnTo>
                        <a:pt x="4248" y="5781"/>
                      </a:lnTo>
                      <a:lnTo>
                        <a:pt x="3909" y="5707"/>
                      </a:lnTo>
                      <a:lnTo>
                        <a:pt x="3579" y="5627"/>
                      </a:lnTo>
                      <a:lnTo>
                        <a:pt x="3262" y="5542"/>
                      </a:lnTo>
                      <a:lnTo>
                        <a:pt x="2955" y="5449"/>
                      </a:lnTo>
                      <a:lnTo>
                        <a:pt x="2661" y="5353"/>
                      </a:lnTo>
                      <a:lnTo>
                        <a:pt x="2380" y="5252"/>
                      </a:lnTo>
                      <a:lnTo>
                        <a:pt x="2110" y="5144"/>
                      </a:lnTo>
                      <a:lnTo>
                        <a:pt x="1856" y="5032"/>
                      </a:lnTo>
                      <a:lnTo>
                        <a:pt x="1614" y="4916"/>
                      </a:lnTo>
                      <a:lnTo>
                        <a:pt x="1387" y="4796"/>
                      </a:lnTo>
                      <a:lnTo>
                        <a:pt x="1177" y="4671"/>
                      </a:lnTo>
                      <a:lnTo>
                        <a:pt x="981" y="4542"/>
                      </a:lnTo>
                      <a:lnTo>
                        <a:pt x="802" y="4409"/>
                      </a:lnTo>
                      <a:lnTo>
                        <a:pt x="638" y="4273"/>
                      </a:lnTo>
                      <a:lnTo>
                        <a:pt x="494" y="4133"/>
                      </a:lnTo>
                      <a:lnTo>
                        <a:pt x="366" y="3991"/>
                      </a:lnTo>
                      <a:lnTo>
                        <a:pt x="256" y="3844"/>
                      </a:lnTo>
                      <a:lnTo>
                        <a:pt x="165" y="3696"/>
                      </a:lnTo>
                      <a:lnTo>
                        <a:pt x="93" y="3545"/>
                      </a:lnTo>
                      <a:lnTo>
                        <a:pt x="42" y="3391"/>
                      </a:lnTo>
                      <a:lnTo>
                        <a:pt x="10" y="3235"/>
                      </a:lnTo>
                      <a:lnTo>
                        <a:pt x="0" y="3077"/>
                      </a:lnTo>
                      <a:lnTo>
                        <a:pt x="10" y="2919"/>
                      </a:lnTo>
                      <a:lnTo>
                        <a:pt x="42" y="2763"/>
                      </a:lnTo>
                      <a:lnTo>
                        <a:pt x="93" y="2609"/>
                      </a:lnTo>
                      <a:lnTo>
                        <a:pt x="165" y="2458"/>
                      </a:lnTo>
                      <a:lnTo>
                        <a:pt x="256" y="2310"/>
                      </a:lnTo>
                      <a:lnTo>
                        <a:pt x="366" y="2163"/>
                      </a:lnTo>
                      <a:lnTo>
                        <a:pt x="494" y="2021"/>
                      </a:lnTo>
                      <a:lnTo>
                        <a:pt x="638" y="1881"/>
                      </a:lnTo>
                      <a:lnTo>
                        <a:pt x="802" y="1745"/>
                      </a:lnTo>
                      <a:lnTo>
                        <a:pt x="981" y="1612"/>
                      </a:lnTo>
                      <a:lnTo>
                        <a:pt x="1177" y="1483"/>
                      </a:lnTo>
                      <a:lnTo>
                        <a:pt x="1387" y="1358"/>
                      </a:lnTo>
                      <a:lnTo>
                        <a:pt x="1614" y="1237"/>
                      </a:lnTo>
                      <a:lnTo>
                        <a:pt x="1856" y="1122"/>
                      </a:lnTo>
                      <a:lnTo>
                        <a:pt x="2110" y="1010"/>
                      </a:lnTo>
                      <a:lnTo>
                        <a:pt x="2380" y="902"/>
                      </a:lnTo>
                      <a:lnTo>
                        <a:pt x="2661" y="801"/>
                      </a:lnTo>
                      <a:lnTo>
                        <a:pt x="2955" y="705"/>
                      </a:lnTo>
                      <a:lnTo>
                        <a:pt x="3262" y="613"/>
                      </a:lnTo>
                      <a:lnTo>
                        <a:pt x="3579" y="527"/>
                      </a:lnTo>
                      <a:lnTo>
                        <a:pt x="3909" y="447"/>
                      </a:lnTo>
                      <a:lnTo>
                        <a:pt x="4248" y="373"/>
                      </a:lnTo>
                      <a:lnTo>
                        <a:pt x="4598" y="305"/>
                      </a:lnTo>
                      <a:lnTo>
                        <a:pt x="4957" y="243"/>
                      </a:lnTo>
                      <a:lnTo>
                        <a:pt x="5325" y="187"/>
                      </a:lnTo>
                      <a:lnTo>
                        <a:pt x="5701" y="139"/>
                      </a:lnTo>
                      <a:lnTo>
                        <a:pt x="6086" y="97"/>
                      </a:lnTo>
                      <a:lnTo>
                        <a:pt x="6477" y="63"/>
                      </a:lnTo>
                      <a:lnTo>
                        <a:pt x="6875" y="36"/>
                      </a:lnTo>
                      <a:lnTo>
                        <a:pt x="7281" y="16"/>
                      </a:lnTo>
                      <a:lnTo>
                        <a:pt x="7691" y="4"/>
                      </a:lnTo>
                      <a:lnTo>
                        <a:pt x="8108" y="0"/>
                      </a:lnTo>
                      <a:close/>
                      <a:moveTo>
                        <a:pt x="3135" y="4675"/>
                      </a:moveTo>
                      <a:lnTo>
                        <a:pt x="3787" y="5515"/>
                      </a:lnTo>
                      <a:lnTo>
                        <a:pt x="6158" y="5404"/>
                      </a:lnTo>
                      <a:lnTo>
                        <a:pt x="5243" y="5179"/>
                      </a:lnTo>
                      <a:lnTo>
                        <a:pt x="7687" y="3759"/>
                      </a:lnTo>
                      <a:lnTo>
                        <a:pt x="6381" y="3535"/>
                      </a:lnTo>
                      <a:lnTo>
                        <a:pt x="3936" y="4880"/>
                      </a:lnTo>
                      <a:lnTo>
                        <a:pt x="3135" y="4675"/>
                      </a:lnTo>
                      <a:close/>
                      <a:moveTo>
                        <a:pt x="8154" y="2469"/>
                      </a:moveTo>
                      <a:lnTo>
                        <a:pt x="9497" y="2824"/>
                      </a:lnTo>
                      <a:lnTo>
                        <a:pt x="11792" y="1404"/>
                      </a:lnTo>
                      <a:lnTo>
                        <a:pt x="12688" y="1647"/>
                      </a:lnTo>
                      <a:lnTo>
                        <a:pt x="11979" y="767"/>
                      </a:lnTo>
                      <a:lnTo>
                        <a:pt x="9833" y="862"/>
                      </a:lnTo>
                      <a:lnTo>
                        <a:pt x="10617" y="1086"/>
                      </a:lnTo>
                      <a:lnTo>
                        <a:pt x="8154" y="2469"/>
                      </a:lnTo>
                      <a:close/>
                      <a:moveTo>
                        <a:pt x="13547" y="4824"/>
                      </a:moveTo>
                      <a:lnTo>
                        <a:pt x="9647" y="3871"/>
                      </a:lnTo>
                      <a:lnTo>
                        <a:pt x="9068" y="4264"/>
                      </a:lnTo>
                      <a:lnTo>
                        <a:pt x="9012" y="3235"/>
                      </a:lnTo>
                      <a:lnTo>
                        <a:pt x="11195" y="2918"/>
                      </a:lnTo>
                      <a:lnTo>
                        <a:pt x="10561" y="3254"/>
                      </a:lnTo>
                      <a:lnTo>
                        <a:pt x="14516" y="4133"/>
                      </a:lnTo>
                      <a:lnTo>
                        <a:pt x="13547" y="4824"/>
                      </a:lnTo>
                      <a:close/>
                      <a:moveTo>
                        <a:pt x="4534" y="3291"/>
                      </a:moveTo>
                      <a:lnTo>
                        <a:pt x="6885" y="3011"/>
                      </a:lnTo>
                      <a:lnTo>
                        <a:pt x="6773" y="1946"/>
                      </a:lnTo>
                      <a:lnTo>
                        <a:pt x="6176" y="2300"/>
                      </a:lnTo>
                      <a:lnTo>
                        <a:pt x="2463" y="1478"/>
                      </a:lnTo>
                      <a:lnTo>
                        <a:pt x="1325" y="2039"/>
                      </a:lnTo>
                      <a:lnTo>
                        <a:pt x="5019" y="2955"/>
                      </a:lnTo>
                      <a:lnTo>
                        <a:pt x="4534" y="3291"/>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en-US" altLang="zh-CN" sz="900" dirty="0">
                    <a:latin typeface="微软雅黑" panose="020B0503020204020204" pitchFamily="34" charset="-122"/>
                    <a:ea typeface="微软雅黑" panose="020B0503020204020204" pitchFamily="34" charset="-122"/>
                    <a:cs typeface="Arial" pitchFamily="34" charset="0"/>
                  </a:endParaRPr>
                </a:p>
              </p:txBody>
            </p:sp>
          </p:grpSp>
          <p:sp>
            <p:nvSpPr>
              <p:cNvPr id="44" name="矩形 43"/>
              <p:cNvSpPr/>
              <p:nvPr/>
            </p:nvSpPr>
            <p:spPr>
              <a:xfrm>
                <a:off x="2404556" y="6043803"/>
                <a:ext cx="697345" cy="277525"/>
              </a:xfrm>
              <a:prstGeom prst="rect">
                <a:avLst/>
              </a:prstGeom>
            </p:spPr>
            <p:txBody>
              <a:bodyPr wrap="none" lIns="127905" tIns="63953" rIns="127905" bIns="63953">
                <a:spAutoFit/>
              </a:bodyPr>
              <a:lstStyle/>
              <a:p>
                <a:pPr defTabSz="1706663" fontAlgn="auto">
                  <a:spcBef>
                    <a:spcPts val="0"/>
                  </a:spcBef>
                  <a:spcAft>
                    <a:spcPts val="0"/>
                  </a:spcAft>
                  <a:defRPr/>
                </a:pPr>
                <a:r>
                  <a:rPr lang="en-US" altLang="zh-CN" sz="800" kern="0" dirty="0" err="1" smtClean="0">
                    <a:latin typeface="微软雅黑" panose="020B0503020204020204" pitchFamily="34" charset="-122"/>
                    <a:ea typeface="微软雅黑" panose="020B0503020204020204" pitchFamily="34" charset="-122"/>
                    <a:cs typeface="Arial" pitchFamily="34" charset="0"/>
                  </a:rPr>
                  <a:t>vSwitch</a:t>
                </a:r>
                <a:endParaRPr lang="en-US" altLang="zh-CN" sz="800" kern="0" dirty="0">
                  <a:latin typeface="微软雅黑" panose="020B0503020204020204" pitchFamily="34" charset="-122"/>
                  <a:ea typeface="微软雅黑" panose="020B0503020204020204" pitchFamily="34" charset="-122"/>
                  <a:cs typeface="Arial" pitchFamily="34" charset="0"/>
                </a:endParaRPr>
              </a:p>
            </p:txBody>
          </p:sp>
          <p:grpSp>
            <p:nvGrpSpPr>
              <p:cNvPr id="45" name="组合 173"/>
              <p:cNvGrpSpPr/>
              <p:nvPr/>
            </p:nvGrpSpPr>
            <p:grpSpPr>
              <a:xfrm>
                <a:off x="3468400" y="5827577"/>
                <a:ext cx="212840" cy="160613"/>
                <a:chOff x="-4491447" y="3955225"/>
                <a:chExt cx="827789" cy="580263"/>
              </a:xfrm>
              <a:solidFill>
                <a:srgbClr val="92D050"/>
              </a:solidFill>
            </p:grpSpPr>
            <p:sp>
              <p:nvSpPr>
                <p:cNvPr id="46" name="Freeform 51"/>
                <p:cNvSpPr>
                  <a:spLocks noEditPoints="1"/>
                </p:cNvSpPr>
                <p:nvPr/>
              </p:nvSpPr>
              <p:spPr bwMode="auto">
                <a:xfrm>
                  <a:off x="-4491447" y="4369119"/>
                  <a:ext cx="580264" cy="166369"/>
                </a:xfrm>
                <a:custGeom>
                  <a:avLst/>
                  <a:gdLst/>
                  <a:ahLst/>
                  <a:cxnLst>
                    <a:cxn ang="0">
                      <a:pos x="226" y="14"/>
                    </a:cxn>
                    <a:cxn ang="0">
                      <a:pos x="226" y="14"/>
                    </a:cxn>
                    <a:cxn ang="0">
                      <a:pos x="222" y="0"/>
                    </a:cxn>
                    <a:cxn ang="0">
                      <a:pos x="40" y="0"/>
                    </a:cxn>
                    <a:cxn ang="0">
                      <a:pos x="40" y="0"/>
                    </a:cxn>
                    <a:cxn ang="0">
                      <a:pos x="32" y="0"/>
                    </a:cxn>
                    <a:cxn ang="0">
                      <a:pos x="24" y="2"/>
                    </a:cxn>
                    <a:cxn ang="0">
                      <a:pos x="18" y="6"/>
                    </a:cxn>
                    <a:cxn ang="0">
                      <a:pos x="12" y="10"/>
                    </a:cxn>
                    <a:cxn ang="0">
                      <a:pos x="6" y="14"/>
                    </a:cxn>
                    <a:cxn ang="0">
                      <a:pos x="4" y="20"/>
                    </a:cxn>
                    <a:cxn ang="0">
                      <a:pos x="0" y="28"/>
                    </a:cxn>
                    <a:cxn ang="0">
                      <a:pos x="0" y="34"/>
                    </a:cxn>
                    <a:cxn ang="0">
                      <a:pos x="0" y="48"/>
                    </a:cxn>
                    <a:cxn ang="0">
                      <a:pos x="0" y="48"/>
                    </a:cxn>
                    <a:cxn ang="0">
                      <a:pos x="0" y="54"/>
                    </a:cxn>
                    <a:cxn ang="0">
                      <a:pos x="4" y="62"/>
                    </a:cxn>
                    <a:cxn ang="0">
                      <a:pos x="6" y="68"/>
                    </a:cxn>
                    <a:cxn ang="0">
                      <a:pos x="12" y="72"/>
                    </a:cxn>
                    <a:cxn ang="0">
                      <a:pos x="18" y="76"/>
                    </a:cxn>
                    <a:cxn ang="0">
                      <a:pos x="24" y="80"/>
                    </a:cxn>
                    <a:cxn ang="0">
                      <a:pos x="32" y="82"/>
                    </a:cxn>
                    <a:cxn ang="0">
                      <a:pos x="40" y="82"/>
                    </a:cxn>
                    <a:cxn ang="0">
                      <a:pos x="282" y="82"/>
                    </a:cxn>
                    <a:cxn ang="0">
                      <a:pos x="282" y="82"/>
                    </a:cxn>
                    <a:cxn ang="0">
                      <a:pos x="286" y="82"/>
                    </a:cxn>
                    <a:cxn ang="0">
                      <a:pos x="286" y="82"/>
                    </a:cxn>
                    <a:cxn ang="0">
                      <a:pos x="266" y="68"/>
                    </a:cxn>
                    <a:cxn ang="0">
                      <a:pos x="250" y="50"/>
                    </a:cxn>
                    <a:cxn ang="0">
                      <a:pos x="238" y="32"/>
                    </a:cxn>
                    <a:cxn ang="0">
                      <a:pos x="226" y="14"/>
                    </a:cxn>
                    <a:cxn ang="0">
                      <a:pos x="226" y="14"/>
                    </a:cxn>
                    <a:cxn ang="0">
                      <a:pos x="48" y="54"/>
                    </a:cxn>
                    <a:cxn ang="0">
                      <a:pos x="48" y="54"/>
                    </a:cxn>
                    <a:cxn ang="0">
                      <a:pos x="44" y="54"/>
                    </a:cxn>
                    <a:cxn ang="0">
                      <a:pos x="40" y="50"/>
                    </a:cxn>
                    <a:cxn ang="0">
                      <a:pos x="36" y="46"/>
                    </a:cxn>
                    <a:cxn ang="0">
                      <a:pos x="36" y="40"/>
                    </a:cxn>
                    <a:cxn ang="0">
                      <a:pos x="36" y="40"/>
                    </a:cxn>
                    <a:cxn ang="0">
                      <a:pos x="36" y="36"/>
                    </a:cxn>
                    <a:cxn ang="0">
                      <a:pos x="40" y="32"/>
                    </a:cxn>
                    <a:cxn ang="0">
                      <a:pos x="44" y="28"/>
                    </a:cxn>
                    <a:cxn ang="0">
                      <a:pos x="48" y="28"/>
                    </a:cxn>
                    <a:cxn ang="0">
                      <a:pos x="48" y="28"/>
                    </a:cxn>
                    <a:cxn ang="0">
                      <a:pos x="54" y="28"/>
                    </a:cxn>
                    <a:cxn ang="0">
                      <a:pos x="58" y="32"/>
                    </a:cxn>
                    <a:cxn ang="0">
                      <a:pos x="62" y="36"/>
                    </a:cxn>
                    <a:cxn ang="0">
                      <a:pos x="62" y="40"/>
                    </a:cxn>
                    <a:cxn ang="0">
                      <a:pos x="62" y="40"/>
                    </a:cxn>
                    <a:cxn ang="0">
                      <a:pos x="62" y="46"/>
                    </a:cxn>
                    <a:cxn ang="0">
                      <a:pos x="58" y="50"/>
                    </a:cxn>
                    <a:cxn ang="0">
                      <a:pos x="54" y="54"/>
                    </a:cxn>
                    <a:cxn ang="0">
                      <a:pos x="48" y="54"/>
                    </a:cxn>
                    <a:cxn ang="0">
                      <a:pos x="48" y="54"/>
                    </a:cxn>
                  </a:cxnLst>
                  <a:rect l="0" t="0" r="r" b="b"/>
                  <a:pathLst>
                    <a:path w="286" h="82">
                      <a:moveTo>
                        <a:pt x="226" y="14"/>
                      </a:moveTo>
                      <a:lnTo>
                        <a:pt x="226" y="14"/>
                      </a:lnTo>
                      <a:lnTo>
                        <a:pt x="222" y="0"/>
                      </a:lnTo>
                      <a:lnTo>
                        <a:pt x="40" y="0"/>
                      </a:lnTo>
                      <a:lnTo>
                        <a:pt x="40" y="0"/>
                      </a:lnTo>
                      <a:lnTo>
                        <a:pt x="32" y="0"/>
                      </a:lnTo>
                      <a:lnTo>
                        <a:pt x="24" y="2"/>
                      </a:lnTo>
                      <a:lnTo>
                        <a:pt x="18" y="6"/>
                      </a:lnTo>
                      <a:lnTo>
                        <a:pt x="12" y="10"/>
                      </a:lnTo>
                      <a:lnTo>
                        <a:pt x="6" y="14"/>
                      </a:lnTo>
                      <a:lnTo>
                        <a:pt x="4" y="20"/>
                      </a:lnTo>
                      <a:lnTo>
                        <a:pt x="0" y="28"/>
                      </a:lnTo>
                      <a:lnTo>
                        <a:pt x="0" y="34"/>
                      </a:lnTo>
                      <a:lnTo>
                        <a:pt x="0" y="48"/>
                      </a:lnTo>
                      <a:lnTo>
                        <a:pt x="0" y="48"/>
                      </a:lnTo>
                      <a:lnTo>
                        <a:pt x="0" y="54"/>
                      </a:lnTo>
                      <a:lnTo>
                        <a:pt x="4" y="62"/>
                      </a:lnTo>
                      <a:lnTo>
                        <a:pt x="6" y="68"/>
                      </a:lnTo>
                      <a:lnTo>
                        <a:pt x="12" y="72"/>
                      </a:lnTo>
                      <a:lnTo>
                        <a:pt x="18" y="76"/>
                      </a:lnTo>
                      <a:lnTo>
                        <a:pt x="24" y="80"/>
                      </a:lnTo>
                      <a:lnTo>
                        <a:pt x="32" y="82"/>
                      </a:lnTo>
                      <a:lnTo>
                        <a:pt x="40" y="82"/>
                      </a:lnTo>
                      <a:lnTo>
                        <a:pt x="282" y="82"/>
                      </a:lnTo>
                      <a:lnTo>
                        <a:pt x="282" y="82"/>
                      </a:lnTo>
                      <a:lnTo>
                        <a:pt x="286" y="82"/>
                      </a:lnTo>
                      <a:lnTo>
                        <a:pt x="286" y="82"/>
                      </a:lnTo>
                      <a:lnTo>
                        <a:pt x="266" y="68"/>
                      </a:lnTo>
                      <a:lnTo>
                        <a:pt x="250" y="50"/>
                      </a:lnTo>
                      <a:lnTo>
                        <a:pt x="238" y="32"/>
                      </a:lnTo>
                      <a:lnTo>
                        <a:pt x="226" y="14"/>
                      </a:lnTo>
                      <a:lnTo>
                        <a:pt x="226" y="14"/>
                      </a:lnTo>
                      <a:close/>
                      <a:moveTo>
                        <a:pt x="48" y="54"/>
                      </a:moveTo>
                      <a:lnTo>
                        <a:pt x="48" y="54"/>
                      </a:lnTo>
                      <a:lnTo>
                        <a:pt x="44" y="54"/>
                      </a:lnTo>
                      <a:lnTo>
                        <a:pt x="40" y="50"/>
                      </a:lnTo>
                      <a:lnTo>
                        <a:pt x="36" y="46"/>
                      </a:lnTo>
                      <a:lnTo>
                        <a:pt x="36" y="40"/>
                      </a:lnTo>
                      <a:lnTo>
                        <a:pt x="36" y="40"/>
                      </a:lnTo>
                      <a:lnTo>
                        <a:pt x="36" y="36"/>
                      </a:lnTo>
                      <a:lnTo>
                        <a:pt x="40" y="32"/>
                      </a:lnTo>
                      <a:lnTo>
                        <a:pt x="44" y="28"/>
                      </a:lnTo>
                      <a:lnTo>
                        <a:pt x="48" y="28"/>
                      </a:lnTo>
                      <a:lnTo>
                        <a:pt x="48" y="28"/>
                      </a:lnTo>
                      <a:lnTo>
                        <a:pt x="54" y="28"/>
                      </a:lnTo>
                      <a:lnTo>
                        <a:pt x="58" y="32"/>
                      </a:lnTo>
                      <a:lnTo>
                        <a:pt x="62" y="36"/>
                      </a:lnTo>
                      <a:lnTo>
                        <a:pt x="62" y="40"/>
                      </a:lnTo>
                      <a:lnTo>
                        <a:pt x="62" y="40"/>
                      </a:lnTo>
                      <a:lnTo>
                        <a:pt x="62" y="46"/>
                      </a:lnTo>
                      <a:lnTo>
                        <a:pt x="58" y="50"/>
                      </a:lnTo>
                      <a:lnTo>
                        <a:pt x="54" y="54"/>
                      </a:lnTo>
                      <a:lnTo>
                        <a:pt x="48" y="54"/>
                      </a:lnTo>
                      <a:lnTo>
                        <a:pt x="48" y="54"/>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en-US" altLang="zh-CN" sz="900" dirty="0">
                    <a:latin typeface="微软雅黑" panose="020B0503020204020204" pitchFamily="34" charset="-122"/>
                    <a:ea typeface="微软雅黑" panose="020B0503020204020204" pitchFamily="34" charset="-122"/>
                  </a:endParaRPr>
                </a:p>
              </p:txBody>
            </p:sp>
            <p:sp>
              <p:nvSpPr>
                <p:cNvPr id="47" name="Freeform 52"/>
                <p:cNvSpPr>
                  <a:spLocks noEditPoints="1"/>
                </p:cNvSpPr>
                <p:nvPr/>
              </p:nvSpPr>
              <p:spPr bwMode="auto">
                <a:xfrm>
                  <a:off x="-4491447" y="4166230"/>
                  <a:ext cx="442299" cy="170427"/>
                </a:xfrm>
                <a:custGeom>
                  <a:avLst/>
                  <a:gdLst/>
                  <a:ahLst/>
                  <a:cxnLst>
                    <a:cxn ang="0">
                      <a:pos x="212" y="0"/>
                    </a:cxn>
                    <a:cxn ang="0">
                      <a:pos x="40" y="0"/>
                    </a:cxn>
                    <a:cxn ang="0">
                      <a:pos x="40" y="0"/>
                    </a:cxn>
                    <a:cxn ang="0">
                      <a:pos x="32" y="0"/>
                    </a:cxn>
                    <a:cxn ang="0">
                      <a:pos x="24" y="2"/>
                    </a:cxn>
                    <a:cxn ang="0">
                      <a:pos x="18" y="6"/>
                    </a:cxn>
                    <a:cxn ang="0">
                      <a:pos x="12" y="10"/>
                    </a:cxn>
                    <a:cxn ang="0">
                      <a:pos x="6" y="16"/>
                    </a:cxn>
                    <a:cxn ang="0">
                      <a:pos x="4" y="22"/>
                    </a:cxn>
                    <a:cxn ang="0">
                      <a:pos x="0" y="28"/>
                    </a:cxn>
                    <a:cxn ang="0">
                      <a:pos x="0" y="36"/>
                    </a:cxn>
                    <a:cxn ang="0">
                      <a:pos x="0" y="48"/>
                    </a:cxn>
                    <a:cxn ang="0">
                      <a:pos x="0" y="48"/>
                    </a:cxn>
                    <a:cxn ang="0">
                      <a:pos x="0" y="56"/>
                    </a:cxn>
                    <a:cxn ang="0">
                      <a:pos x="4" y="62"/>
                    </a:cxn>
                    <a:cxn ang="0">
                      <a:pos x="6" y="68"/>
                    </a:cxn>
                    <a:cxn ang="0">
                      <a:pos x="12" y="74"/>
                    </a:cxn>
                    <a:cxn ang="0">
                      <a:pos x="18" y="78"/>
                    </a:cxn>
                    <a:cxn ang="0">
                      <a:pos x="24" y="80"/>
                    </a:cxn>
                    <a:cxn ang="0">
                      <a:pos x="32" y="82"/>
                    </a:cxn>
                    <a:cxn ang="0">
                      <a:pos x="40" y="84"/>
                    </a:cxn>
                    <a:cxn ang="0">
                      <a:pos x="218" y="84"/>
                    </a:cxn>
                    <a:cxn ang="0">
                      <a:pos x="218" y="84"/>
                    </a:cxn>
                    <a:cxn ang="0">
                      <a:pos x="214" y="60"/>
                    </a:cxn>
                    <a:cxn ang="0">
                      <a:pos x="212" y="38"/>
                    </a:cxn>
                    <a:cxn ang="0">
                      <a:pos x="212" y="0"/>
                    </a:cxn>
                    <a:cxn ang="0">
                      <a:pos x="212" y="0"/>
                    </a:cxn>
                    <a:cxn ang="0">
                      <a:pos x="48" y="56"/>
                    </a:cxn>
                    <a:cxn ang="0">
                      <a:pos x="48" y="56"/>
                    </a:cxn>
                    <a:cxn ang="0">
                      <a:pos x="44" y="54"/>
                    </a:cxn>
                    <a:cxn ang="0">
                      <a:pos x="40" y="52"/>
                    </a:cxn>
                    <a:cxn ang="0">
                      <a:pos x="36" y="48"/>
                    </a:cxn>
                    <a:cxn ang="0">
                      <a:pos x="36" y="42"/>
                    </a:cxn>
                    <a:cxn ang="0">
                      <a:pos x="36" y="42"/>
                    </a:cxn>
                    <a:cxn ang="0">
                      <a:pos x="36" y="36"/>
                    </a:cxn>
                    <a:cxn ang="0">
                      <a:pos x="40" y="32"/>
                    </a:cxn>
                    <a:cxn ang="0">
                      <a:pos x="44" y="30"/>
                    </a:cxn>
                    <a:cxn ang="0">
                      <a:pos x="48" y="28"/>
                    </a:cxn>
                    <a:cxn ang="0">
                      <a:pos x="48" y="28"/>
                    </a:cxn>
                    <a:cxn ang="0">
                      <a:pos x="54" y="30"/>
                    </a:cxn>
                    <a:cxn ang="0">
                      <a:pos x="58" y="32"/>
                    </a:cxn>
                    <a:cxn ang="0">
                      <a:pos x="62" y="36"/>
                    </a:cxn>
                    <a:cxn ang="0">
                      <a:pos x="62" y="42"/>
                    </a:cxn>
                    <a:cxn ang="0">
                      <a:pos x="62" y="42"/>
                    </a:cxn>
                    <a:cxn ang="0">
                      <a:pos x="62" y="48"/>
                    </a:cxn>
                    <a:cxn ang="0">
                      <a:pos x="58" y="52"/>
                    </a:cxn>
                    <a:cxn ang="0">
                      <a:pos x="54" y="54"/>
                    </a:cxn>
                    <a:cxn ang="0">
                      <a:pos x="48" y="56"/>
                    </a:cxn>
                    <a:cxn ang="0">
                      <a:pos x="48" y="56"/>
                    </a:cxn>
                  </a:cxnLst>
                  <a:rect l="0" t="0" r="r" b="b"/>
                  <a:pathLst>
                    <a:path w="218" h="84">
                      <a:moveTo>
                        <a:pt x="212" y="0"/>
                      </a:moveTo>
                      <a:lnTo>
                        <a:pt x="40" y="0"/>
                      </a:lnTo>
                      <a:lnTo>
                        <a:pt x="40" y="0"/>
                      </a:lnTo>
                      <a:lnTo>
                        <a:pt x="32" y="0"/>
                      </a:lnTo>
                      <a:lnTo>
                        <a:pt x="24" y="2"/>
                      </a:lnTo>
                      <a:lnTo>
                        <a:pt x="18" y="6"/>
                      </a:lnTo>
                      <a:lnTo>
                        <a:pt x="12" y="10"/>
                      </a:lnTo>
                      <a:lnTo>
                        <a:pt x="6" y="16"/>
                      </a:lnTo>
                      <a:lnTo>
                        <a:pt x="4" y="22"/>
                      </a:lnTo>
                      <a:lnTo>
                        <a:pt x="0" y="28"/>
                      </a:lnTo>
                      <a:lnTo>
                        <a:pt x="0" y="36"/>
                      </a:lnTo>
                      <a:lnTo>
                        <a:pt x="0" y="48"/>
                      </a:lnTo>
                      <a:lnTo>
                        <a:pt x="0" y="48"/>
                      </a:lnTo>
                      <a:lnTo>
                        <a:pt x="0" y="56"/>
                      </a:lnTo>
                      <a:lnTo>
                        <a:pt x="4" y="62"/>
                      </a:lnTo>
                      <a:lnTo>
                        <a:pt x="6" y="68"/>
                      </a:lnTo>
                      <a:lnTo>
                        <a:pt x="12" y="74"/>
                      </a:lnTo>
                      <a:lnTo>
                        <a:pt x="18" y="78"/>
                      </a:lnTo>
                      <a:lnTo>
                        <a:pt x="24" y="80"/>
                      </a:lnTo>
                      <a:lnTo>
                        <a:pt x="32" y="82"/>
                      </a:lnTo>
                      <a:lnTo>
                        <a:pt x="40" y="84"/>
                      </a:lnTo>
                      <a:lnTo>
                        <a:pt x="218" y="84"/>
                      </a:lnTo>
                      <a:lnTo>
                        <a:pt x="218" y="84"/>
                      </a:lnTo>
                      <a:lnTo>
                        <a:pt x="214" y="60"/>
                      </a:lnTo>
                      <a:lnTo>
                        <a:pt x="212" y="38"/>
                      </a:lnTo>
                      <a:lnTo>
                        <a:pt x="212" y="0"/>
                      </a:lnTo>
                      <a:lnTo>
                        <a:pt x="212" y="0"/>
                      </a:lnTo>
                      <a:close/>
                      <a:moveTo>
                        <a:pt x="48" y="56"/>
                      </a:moveTo>
                      <a:lnTo>
                        <a:pt x="48" y="56"/>
                      </a:lnTo>
                      <a:lnTo>
                        <a:pt x="44" y="54"/>
                      </a:lnTo>
                      <a:lnTo>
                        <a:pt x="40" y="52"/>
                      </a:lnTo>
                      <a:lnTo>
                        <a:pt x="36" y="48"/>
                      </a:lnTo>
                      <a:lnTo>
                        <a:pt x="36" y="42"/>
                      </a:lnTo>
                      <a:lnTo>
                        <a:pt x="36" y="42"/>
                      </a:lnTo>
                      <a:lnTo>
                        <a:pt x="36" y="36"/>
                      </a:lnTo>
                      <a:lnTo>
                        <a:pt x="40" y="32"/>
                      </a:lnTo>
                      <a:lnTo>
                        <a:pt x="44" y="30"/>
                      </a:lnTo>
                      <a:lnTo>
                        <a:pt x="48" y="28"/>
                      </a:lnTo>
                      <a:lnTo>
                        <a:pt x="48" y="28"/>
                      </a:lnTo>
                      <a:lnTo>
                        <a:pt x="54" y="30"/>
                      </a:lnTo>
                      <a:lnTo>
                        <a:pt x="58" y="32"/>
                      </a:lnTo>
                      <a:lnTo>
                        <a:pt x="62" y="36"/>
                      </a:lnTo>
                      <a:lnTo>
                        <a:pt x="62" y="42"/>
                      </a:lnTo>
                      <a:lnTo>
                        <a:pt x="62" y="42"/>
                      </a:lnTo>
                      <a:lnTo>
                        <a:pt x="62" y="48"/>
                      </a:lnTo>
                      <a:lnTo>
                        <a:pt x="58" y="52"/>
                      </a:lnTo>
                      <a:lnTo>
                        <a:pt x="54" y="54"/>
                      </a:lnTo>
                      <a:lnTo>
                        <a:pt x="48" y="56"/>
                      </a:lnTo>
                      <a:lnTo>
                        <a:pt x="48" y="56"/>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en-US" altLang="zh-CN" sz="900" dirty="0">
                    <a:latin typeface="微软雅黑" panose="020B0503020204020204" pitchFamily="34" charset="-122"/>
                    <a:ea typeface="微软雅黑" panose="020B0503020204020204" pitchFamily="34" charset="-122"/>
                  </a:endParaRPr>
                </a:p>
              </p:txBody>
            </p:sp>
            <p:sp>
              <p:nvSpPr>
                <p:cNvPr id="48" name="Freeform 53"/>
                <p:cNvSpPr>
                  <a:spLocks noEditPoints="1"/>
                </p:cNvSpPr>
                <p:nvPr/>
              </p:nvSpPr>
              <p:spPr bwMode="auto">
                <a:xfrm>
                  <a:off x="-4491447" y="3955225"/>
                  <a:ext cx="649246" cy="170427"/>
                </a:xfrm>
                <a:custGeom>
                  <a:avLst/>
                  <a:gdLst/>
                  <a:ahLst/>
                  <a:cxnLst>
                    <a:cxn ang="0">
                      <a:pos x="318" y="56"/>
                    </a:cxn>
                    <a:cxn ang="0">
                      <a:pos x="320" y="58"/>
                    </a:cxn>
                    <a:cxn ang="0">
                      <a:pos x="320" y="58"/>
                    </a:cxn>
                    <a:cxn ang="0">
                      <a:pos x="320" y="48"/>
                    </a:cxn>
                    <a:cxn ang="0">
                      <a:pos x="320" y="36"/>
                    </a:cxn>
                    <a:cxn ang="0">
                      <a:pos x="320" y="36"/>
                    </a:cxn>
                    <a:cxn ang="0">
                      <a:pos x="320" y="28"/>
                    </a:cxn>
                    <a:cxn ang="0">
                      <a:pos x="318" y="22"/>
                    </a:cxn>
                    <a:cxn ang="0">
                      <a:pos x="314" y="16"/>
                    </a:cxn>
                    <a:cxn ang="0">
                      <a:pos x="310" y="10"/>
                    </a:cxn>
                    <a:cxn ang="0">
                      <a:pos x="304" y="6"/>
                    </a:cxn>
                    <a:cxn ang="0">
                      <a:pos x="296" y="4"/>
                    </a:cxn>
                    <a:cxn ang="0">
                      <a:pos x="290" y="2"/>
                    </a:cxn>
                    <a:cxn ang="0">
                      <a:pos x="282" y="0"/>
                    </a:cxn>
                    <a:cxn ang="0">
                      <a:pos x="40" y="0"/>
                    </a:cxn>
                    <a:cxn ang="0">
                      <a:pos x="40" y="0"/>
                    </a:cxn>
                    <a:cxn ang="0">
                      <a:pos x="32" y="2"/>
                    </a:cxn>
                    <a:cxn ang="0">
                      <a:pos x="24" y="4"/>
                    </a:cxn>
                    <a:cxn ang="0">
                      <a:pos x="18" y="6"/>
                    </a:cxn>
                    <a:cxn ang="0">
                      <a:pos x="12" y="10"/>
                    </a:cxn>
                    <a:cxn ang="0">
                      <a:pos x="6" y="16"/>
                    </a:cxn>
                    <a:cxn ang="0">
                      <a:pos x="4" y="22"/>
                    </a:cxn>
                    <a:cxn ang="0">
                      <a:pos x="0" y="28"/>
                    </a:cxn>
                    <a:cxn ang="0">
                      <a:pos x="0" y="36"/>
                    </a:cxn>
                    <a:cxn ang="0">
                      <a:pos x="0" y="48"/>
                    </a:cxn>
                    <a:cxn ang="0">
                      <a:pos x="0" y="48"/>
                    </a:cxn>
                    <a:cxn ang="0">
                      <a:pos x="0" y="56"/>
                    </a:cxn>
                    <a:cxn ang="0">
                      <a:pos x="4" y="62"/>
                    </a:cxn>
                    <a:cxn ang="0">
                      <a:pos x="6" y="68"/>
                    </a:cxn>
                    <a:cxn ang="0">
                      <a:pos x="12" y="74"/>
                    </a:cxn>
                    <a:cxn ang="0">
                      <a:pos x="18" y="78"/>
                    </a:cxn>
                    <a:cxn ang="0">
                      <a:pos x="24" y="82"/>
                    </a:cxn>
                    <a:cxn ang="0">
                      <a:pos x="32" y="84"/>
                    </a:cxn>
                    <a:cxn ang="0">
                      <a:pos x="40" y="84"/>
                    </a:cxn>
                    <a:cxn ang="0">
                      <a:pos x="244" y="84"/>
                    </a:cxn>
                    <a:cxn ang="0">
                      <a:pos x="318" y="56"/>
                    </a:cxn>
                    <a:cxn ang="0">
                      <a:pos x="48" y="56"/>
                    </a:cxn>
                    <a:cxn ang="0">
                      <a:pos x="48" y="56"/>
                    </a:cxn>
                    <a:cxn ang="0">
                      <a:pos x="44" y="54"/>
                    </a:cxn>
                    <a:cxn ang="0">
                      <a:pos x="40" y="52"/>
                    </a:cxn>
                    <a:cxn ang="0">
                      <a:pos x="36" y="48"/>
                    </a:cxn>
                    <a:cxn ang="0">
                      <a:pos x="36" y="42"/>
                    </a:cxn>
                    <a:cxn ang="0">
                      <a:pos x="36" y="42"/>
                    </a:cxn>
                    <a:cxn ang="0">
                      <a:pos x="36" y="36"/>
                    </a:cxn>
                    <a:cxn ang="0">
                      <a:pos x="40" y="32"/>
                    </a:cxn>
                    <a:cxn ang="0">
                      <a:pos x="44" y="30"/>
                    </a:cxn>
                    <a:cxn ang="0">
                      <a:pos x="48" y="28"/>
                    </a:cxn>
                    <a:cxn ang="0">
                      <a:pos x="48" y="28"/>
                    </a:cxn>
                    <a:cxn ang="0">
                      <a:pos x="54" y="30"/>
                    </a:cxn>
                    <a:cxn ang="0">
                      <a:pos x="58" y="32"/>
                    </a:cxn>
                    <a:cxn ang="0">
                      <a:pos x="62" y="36"/>
                    </a:cxn>
                    <a:cxn ang="0">
                      <a:pos x="62" y="42"/>
                    </a:cxn>
                    <a:cxn ang="0">
                      <a:pos x="62" y="42"/>
                    </a:cxn>
                    <a:cxn ang="0">
                      <a:pos x="62" y="48"/>
                    </a:cxn>
                    <a:cxn ang="0">
                      <a:pos x="58" y="52"/>
                    </a:cxn>
                    <a:cxn ang="0">
                      <a:pos x="54" y="54"/>
                    </a:cxn>
                    <a:cxn ang="0">
                      <a:pos x="48" y="56"/>
                    </a:cxn>
                    <a:cxn ang="0">
                      <a:pos x="48" y="56"/>
                    </a:cxn>
                  </a:cxnLst>
                  <a:rect l="0" t="0" r="r" b="b"/>
                  <a:pathLst>
                    <a:path w="320" h="84">
                      <a:moveTo>
                        <a:pt x="318" y="56"/>
                      </a:moveTo>
                      <a:lnTo>
                        <a:pt x="320" y="58"/>
                      </a:lnTo>
                      <a:lnTo>
                        <a:pt x="320" y="58"/>
                      </a:lnTo>
                      <a:lnTo>
                        <a:pt x="320" y="48"/>
                      </a:lnTo>
                      <a:lnTo>
                        <a:pt x="320" y="36"/>
                      </a:lnTo>
                      <a:lnTo>
                        <a:pt x="320" y="36"/>
                      </a:lnTo>
                      <a:lnTo>
                        <a:pt x="320" y="28"/>
                      </a:lnTo>
                      <a:lnTo>
                        <a:pt x="318" y="22"/>
                      </a:lnTo>
                      <a:lnTo>
                        <a:pt x="314" y="16"/>
                      </a:lnTo>
                      <a:lnTo>
                        <a:pt x="310" y="10"/>
                      </a:lnTo>
                      <a:lnTo>
                        <a:pt x="304" y="6"/>
                      </a:lnTo>
                      <a:lnTo>
                        <a:pt x="296" y="4"/>
                      </a:lnTo>
                      <a:lnTo>
                        <a:pt x="290" y="2"/>
                      </a:lnTo>
                      <a:lnTo>
                        <a:pt x="282" y="0"/>
                      </a:lnTo>
                      <a:lnTo>
                        <a:pt x="40" y="0"/>
                      </a:lnTo>
                      <a:lnTo>
                        <a:pt x="40" y="0"/>
                      </a:lnTo>
                      <a:lnTo>
                        <a:pt x="32" y="2"/>
                      </a:lnTo>
                      <a:lnTo>
                        <a:pt x="24" y="4"/>
                      </a:lnTo>
                      <a:lnTo>
                        <a:pt x="18" y="6"/>
                      </a:lnTo>
                      <a:lnTo>
                        <a:pt x="12" y="10"/>
                      </a:lnTo>
                      <a:lnTo>
                        <a:pt x="6" y="16"/>
                      </a:lnTo>
                      <a:lnTo>
                        <a:pt x="4" y="22"/>
                      </a:lnTo>
                      <a:lnTo>
                        <a:pt x="0" y="28"/>
                      </a:lnTo>
                      <a:lnTo>
                        <a:pt x="0" y="36"/>
                      </a:lnTo>
                      <a:lnTo>
                        <a:pt x="0" y="48"/>
                      </a:lnTo>
                      <a:lnTo>
                        <a:pt x="0" y="48"/>
                      </a:lnTo>
                      <a:lnTo>
                        <a:pt x="0" y="56"/>
                      </a:lnTo>
                      <a:lnTo>
                        <a:pt x="4" y="62"/>
                      </a:lnTo>
                      <a:lnTo>
                        <a:pt x="6" y="68"/>
                      </a:lnTo>
                      <a:lnTo>
                        <a:pt x="12" y="74"/>
                      </a:lnTo>
                      <a:lnTo>
                        <a:pt x="18" y="78"/>
                      </a:lnTo>
                      <a:lnTo>
                        <a:pt x="24" y="82"/>
                      </a:lnTo>
                      <a:lnTo>
                        <a:pt x="32" y="84"/>
                      </a:lnTo>
                      <a:lnTo>
                        <a:pt x="40" y="84"/>
                      </a:lnTo>
                      <a:lnTo>
                        <a:pt x="244" y="84"/>
                      </a:lnTo>
                      <a:lnTo>
                        <a:pt x="318" y="56"/>
                      </a:lnTo>
                      <a:close/>
                      <a:moveTo>
                        <a:pt x="48" y="56"/>
                      </a:moveTo>
                      <a:lnTo>
                        <a:pt x="48" y="56"/>
                      </a:lnTo>
                      <a:lnTo>
                        <a:pt x="44" y="54"/>
                      </a:lnTo>
                      <a:lnTo>
                        <a:pt x="40" y="52"/>
                      </a:lnTo>
                      <a:lnTo>
                        <a:pt x="36" y="48"/>
                      </a:lnTo>
                      <a:lnTo>
                        <a:pt x="36" y="42"/>
                      </a:lnTo>
                      <a:lnTo>
                        <a:pt x="36" y="42"/>
                      </a:lnTo>
                      <a:lnTo>
                        <a:pt x="36" y="36"/>
                      </a:lnTo>
                      <a:lnTo>
                        <a:pt x="40" y="32"/>
                      </a:lnTo>
                      <a:lnTo>
                        <a:pt x="44" y="30"/>
                      </a:lnTo>
                      <a:lnTo>
                        <a:pt x="48" y="28"/>
                      </a:lnTo>
                      <a:lnTo>
                        <a:pt x="48" y="28"/>
                      </a:lnTo>
                      <a:lnTo>
                        <a:pt x="54" y="30"/>
                      </a:lnTo>
                      <a:lnTo>
                        <a:pt x="58" y="32"/>
                      </a:lnTo>
                      <a:lnTo>
                        <a:pt x="62" y="36"/>
                      </a:lnTo>
                      <a:lnTo>
                        <a:pt x="62" y="42"/>
                      </a:lnTo>
                      <a:lnTo>
                        <a:pt x="62" y="42"/>
                      </a:lnTo>
                      <a:lnTo>
                        <a:pt x="62" y="48"/>
                      </a:lnTo>
                      <a:lnTo>
                        <a:pt x="58" y="52"/>
                      </a:lnTo>
                      <a:lnTo>
                        <a:pt x="54" y="54"/>
                      </a:lnTo>
                      <a:lnTo>
                        <a:pt x="48" y="56"/>
                      </a:lnTo>
                      <a:lnTo>
                        <a:pt x="48" y="56"/>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en-US" altLang="zh-CN" sz="900" dirty="0">
                    <a:latin typeface="微软雅黑" panose="020B0503020204020204" pitchFamily="34" charset="-122"/>
                    <a:ea typeface="微软雅黑" panose="020B0503020204020204" pitchFamily="34" charset="-122"/>
                  </a:endParaRPr>
                </a:p>
              </p:txBody>
            </p:sp>
            <p:sp>
              <p:nvSpPr>
                <p:cNvPr id="49" name="Freeform 54"/>
                <p:cNvSpPr>
                  <a:spLocks noEditPoints="1"/>
                </p:cNvSpPr>
                <p:nvPr/>
              </p:nvSpPr>
              <p:spPr bwMode="auto">
                <a:xfrm>
                  <a:off x="-4028859" y="4113478"/>
                  <a:ext cx="365201" cy="422010"/>
                </a:xfrm>
                <a:custGeom>
                  <a:avLst/>
                  <a:gdLst/>
                  <a:ahLst/>
                  <a:cxnLst>
                    <a:cxn ang="0">
                      <a:pos x="180" y="34"/>
                    </a:cxn>
                    <a:cxn ang="0">
                      <a:pos x="180" y="34"/>
                    </a:cxn>
                    <a:cxn ang="0">
                      <a:pos x="90" y="0"/>
                    </a:cxn>
                    <a:cxn ang="0">
                      <a:pos x="0" y="34"/>
                    </a:cxn>
                    <a:cxn ang="0">
                      <a:pos x="0" y="34"/>
                    </a:cxn>
                    <a:cxn ang="0">
                      <a:pos x="0" y="54"/>
                    </a:cxn>
                    <a:cxn ang="0">
                      <a:pos x="0" y="82"/>
                    </a:cxn>
                    <a:cxn ang="0">
                      <a:pos x="4" y="110"/>
                    </a:cxn>
                    <a:cxn ang="0">
                      <a:pos x="8" y="122"/>
                    </a:cxn>
                    <a:cxn ang="0">
                      <a:pos x="12" y="134"/>
                    </a:cxn>
                    <a:cxn ang="0">
                      <a:pos x="12" y="134"/>
                    </a:cxn>
                    <a:cxn ang="0">
                      <a:pos x="24" y="156"/>
                    </a:cxn>
                    <a:cxn ang="0">
                      <a:pos x="32" y="168"/>
                    </a:cxn>
                    <a:cxn ang="0">
                      <a:pos x="42" y="178"/>
                    </a:cxn>
                    <a:cxn ang="0">
                      <a:pos x="52" y="186"/>
                    </a:cxn>
                    <a:cxn ang="0">
                      <a:pos x="62" y="194"/>
                    </a:cxn>
                    <a:cxn ang="0">
                      <a:pos x="76" y="202"/>
                    </a:cxn>
                    <a:cxn ang="0">
                      <a:pos x="90" y="208"/>
                    </a:cxn>
                    <a:cxn ang="0">
                      <a:pos x="90" y="208"/>
                    </a:cxn>
                    <a:cxn ang="0">
                      <a:pos x="104" y="202"/>
                    </a:cxn>
                    <a:cxn ang="0">
                      <a:pos x="116" y="194"/>
                    </a:cxn>
                    <a:cxn ang="0">
                      <a:pos x="128" y="186"/>
                    </a:cxn>
                    <a:cxn ang="0">
                      <a:pos x="138" y="178"/>
                    </a:cxn>
                    <a:cxn ang="0">
                      <a:pos x="146" y="168"/>
                    </a:cxn>
                    <a:cxn ang="0">
                      <a:pos x="154" y="156"/>
                    </a:cxn>
                    <a:cxn ang="0">
                      <a:pos x="166" y="134"/>
                    </a:cxn>
                    <a:cxn ang="0">
                      <a:pos x="166" y="134"/>
                    </a:cxn>
                    <a:cxn ang="0">
                      <a:pos x="170" y="122"/>
                    </a:cxn>
                    <a:cxn ang="0">
                      <a:pos x="174" y="110"/>
                    </a:cxn>
                    <a:cxn ang="0">
                      <a:pos x="178" y="82"/>
                    </a:cxn>
                    <a:cxn ang="0">
                      <a:pos x="180" y="54"/>
                    </a:cxn>
                    <a:cxn ang="0">
                      <a:pos x="180" y="34"/>
                    </a:cxn>
                    <a:cxn ang="0">
                      <a:pos x="180" y="34"/>
                    </a:cxn>
                    <a:cxn ang="0">
                      <a:pos x="160" y="48"/>
                    </a:cxn>
                    <a:cxn ang="0">
                      <a:pos x="160" y="48"/>
                    </a:cxn>
                    <a:cxn ang="0">
                      <a:pos x="158" y="88"/>
                    </a:cxn>
                    <a:cxn ang="0">
                      <a:pos x="154" y="110"/>
                    </a:cxn>
                    <a:cxn ang="0">
                      <a:pos x="150" y="126"/>
                    </a:cxn>
                    <a:cxn ang="0">
                      <a:pos x="150" y="126"/>
                    </a:cxn>
                    <a:cxn ang="0">
                      <a:pos x="138" y="146"/>
                    </a:cxn>
                    <a:cxn ang="0">
                      <a:pos x="126" y="162"/>
                    </a:cxn>
                    <a:cxn ang="0">
                      <a:pos x="108" y="178"/>
                    </a:cxn>
                    <a:cxn ang="0">
                      <a:pos x="100" y="184"/>
                    </a:cxn>
                    <a:cxn ang="0">
                      <a:pos x="90" y="188"/>
                    </a:cxn>
                    <a:cxn ang="0">
                      <a:pos x="90" y="188"/>
                    </a:cxn>
                    <a:cxn ang="0">
                      <a:pos x="80" y="184"/>
                    </a:cxn>
                    <a:cxn ang="0">
                      <a:pos x="70" y="178"/>
                    </a:cxn>
                    <a:cxn ang="0">
                      <a:pos x="54" y="162"/>
                    </a:cxn>
                    <a:cxn ang="0">
                      <a:pos x="40" y="146"/>
                    </a:cxn>
                    <a:cxn ang="0">
                      <a:pos x="30" y="126"/>
                    </a:cxn>
                    <a:cxn ang="0">
                      <a:pos x="30" y="126"/>
                    </a:cxn>
                    <a:cxn ang="0">
                      <a:pos x="24" y="110"/>
                    </a:cxn>
                    <a:cxn ang="0">
                      <a:pos x="20" y="88"/>
                    </a:cxn>
                    <a:cxn ang="0">
                      <a:pos x="18" y="48"/>
                    </a:cxn>
                    <a:cxn ang="0">
                      <a:pos x="90" y="20"/>
                    </a:cxn>
                    <a:cxn ang="0">
                      <a:pos x="162" y="48"/>
                    </a:cxn>
                    <a:cxn ang="0">
                      <a:pos x="160" y="48"/>
                    </a:cxn>
                  </a:cxnLst>
                  <a:rect l="0" t="0" r="r" b="b"/>
                  <a:pathLst>
                    <a:path w="180" h="208">
                      <a:moveTo>
                        <a:pt x="180" y="34"/>
                      </a:moveTo>
                      <a:lnTo>
                        <a:pt x="180" y="34"/>
                      </a:lnTo>
                      <a:lnTo>
                        <a:pt x="90" y="0"/>
                      </a:lnTo>
                      <a:lnTo>
                        <a:pt x="0" y="34"/>
                      </a:lnTo>
                      <a:lnTo>
                        <a:pt x="0" y="34"/>
                      </a:lnTo>
                      <a:lnTo>
                        <a:pt x="0" y="54"/>
                      </a:lnTo>
                      <a:lnTo>
                        <a:pt x="0" y="82"/>
                      </a:lnTo>
                      <a:lnTo>
                        <a:pt x="4" y="110"/>
                      </a:lnTo>
                      <a:lnTo>
                        <a:pt x="8" y="122"/>
                      </a:lnTo>
                      <a:lnTo>
                        <a:pt x="12" y="134"/>
                      </a:lnTo>
                      <a:lnTo>
                        <a:pt x="12" y="134"/>
                      </a:lnTo>
                      <a:lnTo>
                        <a:pt x="24" y="156"/>
                      </a:lnTo>
                      <a:lnTo>
                        <a:pt x="32" y="168"/>
                      </a:lnTo>
                      <a:lnTo>
                        <a:pt x="42" y="178"/>
                      </a:lnTo>
                      <a:lnTo>
                        <a:pt x="52" y="186"/>
                      </a:lnTo>
                      <a:lnTo>
                        <a:pt x="62" y="194"/>
                      </a:lnTo>
                      <a:lnTo>
                        <a:pt x="76" y="202"/>
                      </a:lnTo>
                      <a:lnTo>
                        <a:pt x="90" y="208"/>
                      </a:lnTo>
                      <a:lnTo>
                        <a:pt x="90" y="208"/>
                      </a:lnTo>
                      <a:lnTo>
                        <a:pt x="104" y="202"/>
                      </a:lnTo>
                      <a:lnTo>
                        <a:pt x="116" y="194"/>
                      </a:lnTo>
                      <a:lnTo>
                        <a:pt x="128" y="186"/>
                      </a:lnTo>
                      <a:lnTo>
                        <a:pt x="138" y="178"/>
                      </a:lnTo>
                      <a:lnTo>
                        <a:pt x="146" y="168"/>
                      </a:lnTo>
                      <a:lnTo>
                        <a:pt x="154" y="156"/>
                      </a:lnTo>
                      <a:lnTo>
                        <a:pt x="166" y="134"/>
                      </a:lnTo>
                      <a:lnTo>
                        <a:pt x="166" y="134"/>
                      </a:lnTo>
                      <a:lnTo>
                        <a:pt x="170" y="122"/>
                      </a:lnTo>
                      <a:lnTo>
                        <a:pt x="174" y="110"/>
                      </a:lnTo>
                      <a:lnTo>
                        <a:pt x="178" y="82"/>
                      </a:lnTo>
                      <a:lnTo>
                        <a:pt x="180" y="54"/>
                      </a:lnTo>
                      <a:lnTo>
                        <a:pt x="180" y="34"/>
                      </a:lnTo>
                      <a:lnTo>
                        <a:pt x="180" y="34"/>
                      </a:lnTo>
                      <a:close/>
                      <a:moveTo>
                        <a:pt x="160" y="48"/>
                      </a:moveTo>
                      <a:lnTo>
                        <a:pt x="160" y="48"/>
                      </a:lnTo>
                      <a:lnTo>
                        <a:pt x="158" y="88"/>
                      </a:lnTo>
                      <a:lnTo>
                        <a:pt x="154" y="110"/>
                      </a:lnTo>
                      <a:lnTo>
                        <a:pt x="150" y="126"/>
                      </a:lnTo>
                      <a:lnTo>
                        <a:pt x="150" y="126"/>
                      </a:lnTo>
                      <a:lnTo>
                        <a:pt x="138" y="146"/>
                      </a:lnTo>
                      <a:lnTo>
                        <a:pt x="126" y="162"/>
                      </a:lnTo>
                      <a:lnTo>
                        <a:pt x="108" y="178"/>
                      </a:lnTo>
                      <a:lnTo>
                        <a:pt x="100" y="184"/>
                      </a:lnTo>
                      <a:lnTo>
                        <a:pt x="90" y="188"/>
                      </a:lnTo>
                      <a:lnTo>
                        <a:pt x="90" y="188"/>
                      </a:lnTo>
                      <a:lnTo>
                        <a:pt x="80" y="184"/>
                      </a:lnTo>
                      <a:lnTo>
                        <a:pt x="70" y="178"/>
                      </a:lnTo>
                      <a:lnTo>
                        <a:pt x="54" y="162"/>
                      </a:lnTo>
                      <a:lnTo>
                        <a:pt x="40" y="146"/>
                      </a:lnTo>
                      <a:lnTo>
                        <a:pt x="30" y="126"/>
                      </a:lnTo>
                      <a:lnTo>
                        <a:pt x="30" y="126"/>
                      </a:lnTo>
                      <a:lnTo>
                        <a:pt x="24" y="110"/>
                      </a:lnTo>
                      <a:lnTo>
                        <a:pt x="20" y="88"/>
                      </a:lnTo>
                      <a:lnTo>
                        <a:pt x="18" y="48"/>
                      </a:lnTo>
                      <a:lnTo>
                        <a:pt x="90" y="20"/>
                      </a:lnTo>
                      <a:lnTo>
                        <a:pt x="162" y="48"/>
                      </a:lnTo>
                      <a:lnTo>
                        <a:pt x="160" y="48"/>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en-US" altLang="zh-CN" sz="900" dirty="0">
                    <a:latin typeface="微软雅黑" panose="020B0503020204020204" pitchFamily="34" charset="-122"/>
                    <a:ea typeface="微软雅黑" panose="020B0503020204020204" pitchFamily="34" charset="-122"/>
                  </a:endParaRPr>
                </a:p>
              </p:txBody>
            </p:sp>
            <p:sp>
              <p:nvSpPr>
                <p:cNvPr id="50" name="Freeform 55"/>
                <p:cNvSpPr>
                  <a:spLocks/>
                </p:cNvSpPr>
                <p:nvPr/>
              </p:nvSpPr>
              <p:spPr bwMode="auto">
                <a:xfrm>
                  <a:off x="-3927415" y="4247385"/>
                  <a:ext cx="198832" cy="223178"/>
                </a:xfrm>
                <a:custGeom>
                  <a:avLst/>
                  <a:gdLst/>
                  <a:ahLst/>
                  <a:cxnLst>
                    <a:cxn ang="0">
                      <a:pos x="0" y="74"/>
                    </a:cxn>
                    <a:cxn ang="0">
                      <a:pos x="0" y="74"/>
                    </a:cxn>
                    <a:cxn ang="0">
                      <a:pos x="8" y="86"/>
                    </a:cxn>
                    <a:cxn ang="0">
                      <a:pos x="16" y="94"/>
                    </a:cxn>
                    <a:cxn ang="0">
                      <a:pos x="28" y="102"/>
                    </a:cxn>
                    <a:cxn ang="0">
                      <a:pos x="40" y="110"/>
                    </a:cxn>
                    <a:cxn ang="0">
                      <a:pos x="40" y="110"/>
                    </a:cxn>
                    <a:cxn ang="0">
                      <a:pos x="56" y="100"/>
                    </a:cxn>
                    <a:cxn ang="0">
                      <a:pos x="70" y="88"/>
                    </a:cxn>
                    <a:cxn ang="0">
                      <a:pos x="80" y="72"/>
                    </a:cxn>
                    <a:cxn ang="0">
                      <a:pos x="90" y="56"/>
                    </a:cxn>
                    <a:cxn ang="0">
                      <a:pos x="90" y="56"/>
                    </a:cxn>
                    <a:cxn ang="0">
                      <a:pos x="94" y="44"/>
                    </a:cxn>
                    <a:cxn ang="0">
                      <a:pos x="96" y="30"/>
                    </a:cxn>
                    <a:cxn ang="0">
                      <a:pos x="98" y="0"/>
                    </a:cxn>
                    <a:cxn ang="0">
                      <a:pos x="0" y="74"/>
                    </a:cxn>
                  </a:cxnLst>
                  <a:rect l="0" t="0" r="r" b="b"/>
                  <a:pathLst>
                    <a:path w="98" h="110">
                      <a:moveTo>
                        <a:pt x="0" y="74"/>
                      </a:moveTo>
                      <a:lnTo>
                        <a:pt x="0" y="74"/>
                      </a:lnTo>
                      <a:lnTo>
                        <a:pt x="8" y="86"/>
                      </a:lnTo>
                      <a:lnTo>
                        <a:pt x="16" y="94"/>
                      </a:lnTo>
                      <a:lnTo>
                        <a:pt x="28" y="102"/>
                      </a:lnTo>
                      <a:lnTo>
                        <a:pt x="40" y="110"/>
                      </a:lnTo>
                      <a:lnTo>
                        <a:pt x="40" y="110"/>
                      </a:lnTo>
                      <a:lnTo>
                        <a:pt x="56" y="100"/>
                      </a:lnTo>
                      <a:lnTo>
                        <a:pt x="70" y="88"/>
                      </a:lnTo>
                      <a:lnTo>
                        <a:pt x="80" y="72"/>
                      </a:lnTo>
                      <a:lnTo>
                        <a:pt x="90" y="56"/>
                      </a:lnTo>
                      <a:lnTo>
                        <a:pt x="90" y="56"/>
                      </a:lnTo>
                      <a:lnTo>
                        <a:pt x="94" y="44"/>
                      </a:lnTo>
                      <a:lnTo>
                        <a:pt x="96" y="30"/>
                      </a:lnTo>
                      <a:lnTo>
                        <a:pt x="98" y="0"/>
                      </a:lnTo>
                      <a:lnTo>
                        <a:pt x="0" y="74"/>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en-US" altLang="zh-CN" sz="900" dirty="0">
                    <a:latin typeface="微软雅黑" panose="020B0503020204020204" pitchFamily="34" charset="-122"/>
                    <a:ea typeface="微软雅黑" panose="020B0503020204020204" pitchFamily="34" charset="-122"/>
                  </a:endParaRPr>
                </a:p>
              </p:txBody>
            </p:sp>
            <p:sp>
              <p:nvSpPr>
                <p:cNvPr id="51" name="Freeform 56"/>
                <p:cNvSpPr>
                  <a:spLocks/>
                </p:cNvSpPr>
                <p:nvPr/>
              </p:nvSpPr>
              <p:spPr bwMode="auto">
                <a:xfrm>
                  <a:off x="-3967993" y="4178403"/>
                  <a:ext cx="227236" cy="194774"/>
                </a:xfrm>
                <a:custGeom>
                  <a:avLst/>
                  <a:gdLst/>
                  <a:ahLst/>
                  <a:cxnLst>
                    <a:cxn ang="0">
                      <a:pos x="60" y="0"/>
                    </a:cxn>
                    <a:cxn ang="0">
                      <a:pos x="0" y="24"/>
                    </a:cxn>
                    <a:cxn ang="0">
                      <a:pos x="0" y="24"/>
                    </a:cxn>
                    <a:cxn ang="0">
                      <a:pos x="2" y="58"/>
                    </a:cxn>
                    <a:cxn ang="0">
                      <a:pos x="4" y="76"/>
                    </a:cxn>
                    <a:cxn ang="0">
                      <a:pos x="10" y="90"/>
                    </a:cxn>
                    <a:cxn ang="0">
                      <a:pos x="10" y="90"/>
                    </a:cxn>
                    <a:cxn ang="0">
                      <a:pos x="12" y="96"/>
                    </a:cxn>
                    <a:cxn ang="0">
                      <a:pos x="112" y="20"/>
                    </a:cxn>
                    <a:cxn ang="0">
                      <a:pos x="60" y="0"/>
                    </a:cxn>
                  </a:cxnLst>
                  <a:rect l="0" t="0" r="r" b="b"/>
                  <a:pathLst>
                    <a:path w="112" h="96">
                      <a:moveTo>
                        <a:pt x="60" y="0"/>
                      </a:moveTo>
                      <a:lnTo>
                        <a:pt x="0" y="24"/>
                      </a:lnTo>
                      <a:lnTo>
                        <a:pt x="0" y="24"/>
                      </a:lnTo>
                      <a:lnTo>
                        <a:pt x="2" y="58"/>
                      </a:lnTo>
                      <a:lnTo>
                        <a:pt x="4" y="76"/>
                      </a:lnTo>
                      <a:lnTo>
                        <a:pt x="10" y="90"/>
                      </a:lnTo>
                      <a:lnTo>
                        <a:pt x="10" y="90"/>
                      </a:lnTo>
                      <a:lnTo>
                        <a:pt x="12" y="96"/>
                      </a:lnTo>
                      <a:lnTo>
                        <a:pt x="112" y="20"/>
                      </a:lnTo>
                      <a:lnTo>
                        <a:pt x="60" y="0"/>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en-US" altLang="zh-CN" sz="900" dirty="0">
                    <a:latin typeface="微软雅黑" panose="020B0503020204020204" pitchFamily="34" charset="-122"/>
                    <a:ea typeface="微软雅黑" panose="020B0503020204020204" pitchFamily="34" charset="-122"/>
                  </a:endParaRPr>
                </a:p>
              </p:txBody>
            </p:sp>
          </p:grpSp>
          <p:grpSp>
            <p:nvGrpSpPr>
              <p:cNvPr id="52" name="组合 173"/>
              <p:cNvGrpSpPr/>
              <p:nvPr/>
            </p:nvGrpSpPr>
            <p:grpSpPr>
              <a:xfrm>
                <a:off x="1368095" y="5918873"/>
                <a:ext cx="212840" cy="160613"/>
                <a:chOff x="-4491447" y="3955225"/>
                <a:chExt cx="827789" cy="580263"/>
              </a:xfrm>
              <a:solidFill>
                <a:srgbClr val="92D050"/>
              </a:solidFill>
            </p:grpSpPr>
            <p:sp>
              <p:nvSpPr>
                <p:cNvPr id="53" name="Freeform 51"/>
                <p:cNvSpPr>
                  <a:spLocks noEditPoints="1"/>
                </p:cNvSpPr>
                <p:nvPr/>
              </p:nvSpPr>
              <p:spPr bwMode="auto">
                <a:xfrm>
                  <a:off x="-4491447" y="4369119"/>
                  <a:ext cx="580264" cy="166369"/>
                </a:xfrm>
                <a:custGeom>
                  <a:avLst/>
                  <a:gdLst/>
                  <a:ahLst/>
                  <a:cxnLst>
                    <a:cxn ang="0">
                      <a:pos x="226" y="14"/>
                    </a:cxn>
                    <a:cxn ang="0">
                      <a:pos x="226" y="14"/>
                    </a:cxn>
                    <a:cxn ang="0">
                      <a:pos x="222" y="0"/>
                    </a:cxn>
                    <a:cxn ang="0">
                      <a:pos x="40" y="0"/>
                    </a:cxn>
                    <a:cxn ang="0">
                      <a:pos x="40" y="0"/>
                    </a:cxn>
                    <a:cxn ang="0">
                      <a:pos x="32" y="0"/>
                    </a:cxn>
                    <a:cxn ang="0">
                      <a:pos x="24" y="2"/>
                    </a:cxn>
                    <a:cxn ang="0">
                      <a:pos x="18" y="6"/>
                    </a:cxn>
                    <a:cxn ang="0">
                      <a:pos x="12" y="10"/>
                    </a:cxn>
                    <a:cxn ang="0">
                      <a:pos x="6" y="14"/>
                    </a:cxn>
                    <a:cxn ang="0">
                      <a:pos x="4" y="20"/>
                    </a:cxn>
                    <a:cxn ang="0">
                      <a:pos x="0" y="28"/>
                    </a:cxn>
                    <a:cxn ang="0">
                      <a:pos x="0" y="34"/>
                    </a:cxn>
                    <a:cxn ang="0">
                      <a:pos x="0" y="48"/>
                    </a:cxn>
                    <a:cxn ang="0">
                      <a:pos x="0" y="48"/>
                    </a:cxn>
                    <a:cxn ang="0">
                      <a:pos x="0" y="54"/>
                    </a:cxn>
                    <a:cxn ang="0">
                      <a:pos x="4" y="62"/>
                    </a:cxn>
                    <a:cxn ang="0">
                      <a:pos x="6" y="68"/>
                    </a:cxn>
                    <a:cxn ang="0">
                      <a:pos x="12" y="72"/>
                    </a:cxn>
                    <a:cxn ang="0">
                      <a:pos x="18" y="76"/>
                    </a:cxn>
                    <a:cxn ang="0">
                      <a:pos x="24" y="80"/>
                    </a:cxn>
                    <a:cxn ang="0">
                      <a:pos x="32" y="82"/>
                    </a:cxn>
                    <a:cxn ang="0">
                      <a:pos x="40" y="82"/>
                    </a:cxn>
                    <a:cxn ang="0">
                      <a:pos x="282" y="82"/>
                    </a:cxn>
                    <a:cxn ang="0">
                      <a:pos x="282" y="82"/>
                    </a:cxn>
                    <a:cxn ang="0">
                      <a:pos x="286" y="82"/>
                    </a:cxn>
                    <a:cxn ang="0">
                      <a:pos x="286" y="82"/>
                    </a:cxn>
                    <a:cxn ang="0">
                      <a:pos x="266" y="68"/>
                    </a:cxn>
                    <a:cxn ang="0">
                      <a:pos x="250" y="50"/>
                    </a:cxn>
                    <a:cxn ang="0">
                      <a:pos x="238" y="32"/>
                    </a:cxn>
                    <a:cxn ang="0">
                      <a:pos x="226" y="14"/>
                    </a:cxn>
                    <a:cxn ang="0">
                      <a:pos x="226" y="14"/>
                    </a:cxn>
                    <a:cxn ang="0">
                      <a:pos x="48" y="54"/>
                    </a:cxn>
                    <a:cxn ang="0">
                      <a:pos x="48" y="54"/>
                    </a:cxn>
                    <a:cxn ang="0">
                      <a:pos x="44" y="54"/>
                    </a:cxn>
                    <a:cxn ang="0">
                      <a:pos x="40" y="50"/>
                    </a:cxn>
                    <a:cxn ang="0">
                      <a:pos x="36" y="46"/>
                    </a:cxn>
                    <a:cxn ang="0">
                      <a:pos x="36" y="40"/>
                    </a:cxn>
                    <a:cxn ang="0">
                      <a:pos x="36" y="40"/>
                    </a:cxn>
                    <a:cxn ang="0">
                      <a:pos x="36" y="36"/>
                    </a:cxn>
                    <a:cxn ang="0">
                      <a:pos x="40" y="32"/>
                    </a:cxn>
                    <a:cxn ang="0">
                      <a:pos x="44" y="28"/>
                    </a:cxn>
                    <a:cxn ang="0">
                      <a:pos x="48" y="28"/>
                    </a:cxn>
                    <a:cxn ang="0">
                      <a:pos x="48" y="28"/>
                    </a:cxn>
                    <a:cxn ang="0">
                      <a:pos x="54" y="28"/>
                    </a:cxn>
                    <a:cxn ang="0">
                      <a:pos x="58" y="32"/>
                    </a:cxn>
                    <a:cxn ang="0">
                      <a:pos x="62" y="36"/>
                    </a:cxn>
                    <a:cxn ang="0">
                      <a:pos x="62" y="40"/>
                    </a:cxn>
                    <a:cxn ang="0">
                      <a:pos x="62" y="40"/>
                    </a:cxn>
                    <a:cxn ang="0">
                      <a:pos x="62" y="46"/>
                    </a:cxn>
                    <a:cxn ang="0">
                      <a:pos x="58" y="50"/>
                    </a:cxn>
                    <a:cxn ang="0">
                      <a:pos x="54" y="54"/>
                    </a:cxn>
                    <a:cxn ang="0">
                      <a:pos x="48" y="54"/>
                    </a:cxn>
                    <a:cxn ang="0">
                      <a:pos x="48" y="54"/>
                    </a:cxn>
                  </a:cxnLst>
                  <a:rect l="0" t="0" r="r" b="b"/>
                  <a:pathLst>
                    <a:path w="286" h="82">
                      <a:moveTo>
                        <a:pt x="226" y="14"/>
                      </a:moveTo>
                      <a:lnTo>
                        <a:pt x="226" y="14"/>
                      </a:lnTo>
                      <a:lnTo>
                        <a:pt x="222" y="0"/>
                      </a:lnTo>
                      <a:lnTo>
                        <a:pt x="40" y="0"/>
                      </a:lnTo>
                      <a:lnTo>
                        <a:pt x="40" y="0"/>
                      </a:lnTo>
                      <a:lnTo>
                        <a:pt x="32" y="0"/>
                      </a:lnTo>
                      <a:lnTo>
                        <a:pt x="24" y="2"/>
                      </a:lnTo>
                      <a:lnTo>
                        <a:pt x="18" y="6"/>
                      </a:lnTo>
                      <a:lnTo>
                        <a:pt x="12" y="10"/>
                      </a:lnTo>
                      <a:lnTo>
                        <a:pt x="6" y="14"/>
                      </a:lnTo>
                      <a:lnTo>
                        <a:pt x="4" y="20"/>
                      </a:lnTo>
                      <a:lnTo>
                        <a:pt x="0" y="28"/>
                      </a:lnTo>
                      <a:lnTo>
                        <a:pt x="0" y="34"/>
                      </a:lnTo>
                      <a:lnTo>
                        <a:pt x="0" y="48"/>
                      </a:lnTo>
                      <a:lnTo>
                        <a:pt x="0" y="48"/>
                      </a:lnTo>
                      <a:lnTo>
                        <a:pt x="0" y="54"/>
                      </a:lnTo>
                      <a:lnTo>
                        <a:pt x="4" y="62"/>
                      </a:lnTo>
                      <a:lnTo>
                        <a:pt x="6" y="68"/>
                      </a:lnTo>
                      <a:lnTo>
                        <a:pt x="12" y="72"/>
                      </a:lnTo>
                      <a:lnTo>
                        <a:pt x="18" y="76"/>
                      </a:lnTo>
                      <a:lnTo>
                        <a:pt x="24" y="80"/>
                      </a:lnTo>
                      <a:lnTo>
                        <a:pt x="32" y="82"/>
                      </a:lnTo>
                      <a:lnTo>
                        <a:pt x="40" y="82"/>
                      </a:lnTo>
                      <a:lnTo>
                        <a:pt x="282" y="82"/>
                      </a:lnTo>
                      <a:lnTo>
                        <a:pt x="282" y="82"/>
                      </a:lnTo>
                      <a:lnTo>
                        <a:pt x="286" y="82"/>
                      </a:lnTo>
                      <a:lnTo>
                        <a:pt x="286" y="82"/>
                      </a:lnTo>
                      <a:lnTo>
                        <a:pt x="266" y="68"/>
                      </a:lnTo>
                      <a:lnTo>
                        <a:pt x="250" y="50"/>
                      </a:lnTo>
                      <a:lnTo>
                        <a:pt x="238" y="32"/>
                      </a:lnTo>
                      <a:lnTo>
                        <a:pt x="226" y="14"/>
                      </a:lnTo>
                      <a:lnTo>
                        <a:pt x="226" y="14"/>
                      </a:lnTo>
                      <a:close/>
                      <a:moveTo>
                        <a:pt x="48" y="54"/>
                      </a:moveTo>
                      <a:lnTo>
                        <a:pt x="48" y="54"/>
                      </a:lnTo>
                      <a:lnTo>
                        <a:pt x="44" y="54"/>
                      </a:lnTo>
                      <a:lnTo>
                        <a:pt x="40" y="50"/>
                      </a:lnTo>
                      <a:lnTo>
                        <a:pt x="36" y="46"/>
                      </a:lnTo>
                      <a:lnTo>
                        <a:pt x="36" y="40"/>
                      </a:lnTo>
                      <a:lnTo>
                        <a:pt x="36" y="40"/>
                      </a:lnTo>
                      <a:lnTo>
                        <a:pt x="36" y="36"/>
                      </a:lnTo>
                      <a:lnTo>
                        <a:pt x="40" y="32"/>
                      </a:lnTo>
                      <a:lnTo>
                        <a:pt x="44" y="28"/>
                      </a:lnTo>
                      <a:lnTo>
                        <a:pt x="48" y="28"/>
                      </a:lnTo>
                      <a:lnTo>
                        <a:pt x="48" y="28"/>
                      </a:lnTo>
                      <a:lnTo>
                        <a:pt x="54" y="28"/>
                      </a:lnTo>
                      <a:lnTo>
                        <a:pt x="58" y="32"/>
                      </a:lnTo>
                      <a:lnTo>
                        <a:pt x="62" y="36"/>
                      </a:lnTo>
                      <a:lnTo>
                        <a:pt x="62" y="40"/>
                      </a:lnTo>
                      <a:lnTo>
                        <a:pt x="62" y="40"/>
                      </a:lnTo>
                      <a:lnTo>
                        <a:pt x="62" y="46"/>
                      </a:lnTo>
                      <a:lnTo>
                        <a:pt x="58" y="50"/>
                      </a:lnTo>
                      <a:lnTo>
                        <a:pt x="54" y="54"/>
                      </a:lnTo>
                      <a:lnTo>
                        <a:pt x="48" y="54"/>
                      </a:lnTo>
                      <a:lnTo>
                        <a:pt x="48" y="54"/>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en-US" altLang="zh-CN" sz="900" dirty="0">
                    <a:latin typeface="微软雅黑" panose="020B0503020204020204" pitchFamily="34" charset="-122"/>
                    <a:ea typeface="微软雅黑" panose="020B0503020204020204" pitchFamily="34" charset="-122"/>
                  </a:endParaRPr>
                </a:p>
              </p:txBody>
            </p:sp>
            <p:sp>
              <p:nvSpPr>
                <p:cNvPr id="54" name="Freeform 52"/>
                <p:cNvSpPr>
                  <a:spLocks noEditPoints="1"/>
                </p:cNvSpPr>
                <p:nvPr/>
              </p:nvSpPr>
              <p:spPr bwMode="auto">
                <a:xfrm>
                  <a:off x="-4491447" y="4166230"/>
                  <a:ext cx="442299" cy="170427"/>
                </a:xfrm>
                <a:custGeom>
                  <a:avLst/>
                  <a:gdLst/>
                  <a:ahLst/>
                  <a:cxnLst>
                    <a:cxn ang="0">
                      <a:pos x="212" y="0"/>
                    </a:cxn>
                    <a:cxn ang="0">
                      <a:pos x="40" y="0"/>
                    </a:cxn>
                    <a:cxn ang="0">
                      <a:pos x="40" y="0"/>
                    </a:cxn>
                    <a:cxn ang="0">
                      <a:pos x="32" y="0"/>
                    </a:cxn>
                    <a:cxn ang="0">
                      <a:pos x="24" y="2"/>
                    </a:cxn>
                    <a:cxn ang="0">
                      <a:pos x="18" y="6"/>
                    </a:cxn>
                    <a:cxn ang="0">
                      <a:pos x="12" y="10"/>
                    </a:cxn>
                    <a:cxn ang="0">
                      <a:pos x="6" y="16"/>
                    </a:cxn>
                    <a:cxn ang="0">
                      <a:pos x="4" y="22"/>
                    </a:cxn>
                    <a:cxn ang="0">
                      <a:pos x="0" y="28"/>
                    </a:cxn>
                    <a:cxn ang="0">
                      <a:pos x="0" y="36"/>
                    </a:cxn>
                    <a:cxn ang="0">
                      <a:pos x="0" y="48"/>
                    </a:cxn>
                    <a:cxn ang="0">
                      <a:pos x="0" y="48"/>
                    </a:cxn>
                    <a:cxn ang="0">
                      <a:pos x="0" y="56"/>
                    </a:cxn>
                    <a:cxn ang="0">
                      <a:pos x="4" y="62"/>
                    </a:cxn>
                    <a:cxn ang="0">
                      <a:pos x="6" y="68"/>
                    </a:cxn>
                    <a:cxn ang="0">
                      <a:pos x="12" y="74"/>
                    </a:cxn>
                    <a:cxn ang="0">
                      <a:pos x="18" y="78"/>
                    </a:cxn>
                    <a:cxn ang="0">
                      <a:pos x="24" y="80"/>
                    </a:cxn>
                    <a:cxn ang="0">
                      <a:pos x="32" y="82"/>
                    </a:cxn>
                    <a:cxn ang="0">
                      <a:pos x="40" y="84"/>
                    </a:cxn>
                    <a:cxn ang="0">
                      <a:pos x="218" y="84"/>
                    </a:cxn>
                    <a:cxn ang="0">
                      <a:pos x="218" y="84"/>
                    </a:cxn>
                    <a:cxn ang="0">
                      <a:pos x="214" y="60"/>
                    </a:cxn>
                    <a:cxn ang="0">
                      <a:pos x="212" y="38"/>
                    </a:cxn>
                    <a:cxn ang="0">
                      <a:pos x="212" y="0"/>
                    </a:cxn>
                    <a:cxn ang="0">
                      <a:pos x="212" y="0"/>
                    </a:cxn>
                    <a:cxn ang="0">
                      <a:pos x="48" y="56"/>
                    </a:cxn>
                    <a:cxn ang="0">
                      <a:pos x="48" y="56"/>
                    </a:cxn>
                    <a:cxn ang="0">
                      <a:pos x="44" y="54"/>
                    </a:cxn>
                    <a:cxn ang="0">
                      <a:pos x="40" y="52"/>
                    </a:cxn>
                    <a:cxn ang="0">
                      <a:pos x="36" y="48"/>
                    </a:cxn>
                    <a:cxn ang="0">
                      <a:pos x="36" y="42"/>
                    </a:cxn>
                    <a:cxn ang="0">
                      <a:pos x="36" y="42"/>
                    </a:cxn>
                    <a:cxn ang="0">
                      <a:pos x="36" y="36"/>
                    </a:cxn>
                    <a:cxn ang="0">
                      <a:pos x="40" y="32"/>
                    </a:cxn>
                    <a:cxn ang="0">
                      <a:pos x="44" y="30"/>
                    </a:cxn>
                    <a:cxn ang="0">
                      <a:pos x="48" y="28"/>
                    </a:cxn>
                    <a:cxn ang="0">
                      <a:pos x="48" y="28"/>
                    </a:cxn>
                    <a:cxn ang="0">
                      <a:pos x="54" y="30"/>
                    </a:cxn>
                    <a:cxn ang="0">
                      <a:pos x="58" y="32"/>
                    </a:cxn>
                    <a:cxn ang="0">
                      <a:pos x="62" y="36"/>
                    </a:cxn>
                    <a:cxn ang="0">
                      <a:pos x="62" y="42"/>
                    </a:cxn>
                    <a:cxn ang="0">
                      <a:pos x="62" y="42"/>
                    </a:cxn>
                    <a:cxn ang="0">
                      <a:pos x="62" y="48"/>
                    </a:cxn>
                    <a:cxn ang="0">
                      <a:pos x="58" y="52"/>
                    </a:cxn>
                    <a:cxn ang="0">
                      <a:pos x="54" y="54"/>
                    </a:cxn>
                    <a:cxn ang="0">
                      <a:pos x="48" y="56"/>
                    </a:cxn>
                    <a:cxn ang="0">
                      <a:pos x="48" y="56"/>
                    </a:cxn>
                  </a:cxnLst>
                  <a:rect l="0" t="0" r="r" b="b"/>
                  <a:pathLst>
                    <a:path w="218" h="84">
                      <a:moveTo>
                        <a:pt x="212" y="0"/>
                      </a:moveTo>
                      <a:lnTo>
                        <a:pt x="40" y="0"/>
                      </a:lnTo>
                      <a:lnTo>
                        <a:pt x="40" y="0"/>
                      </a:lnTo>
                      <a:lnTo>
                        <a:pt x="32" y="0"/>
                      </a:lnTo>
                      <a:lnTo>
                        <a:pt x="24" y="2"/>
                      </a:lnTo>
                      <a:lnTo>
                        <a:pt x="18" y="6"/>
                      </a:lnTo>
                      <a:lnTo>
                        <a:pt x="12" y="10"/>
                      </a:lnTo>
                      <a:lnTo>
                        <a:pt x="6" y="16"/>
                      </a:lnTo>
                      <a:lnTo>
                        <a:pt x="4" y="22"/>
                      </a:lnTo>
                      <a:lnTo>
                        <a:pt x="0" y="28"/>
                      </a:lnTo>
                      <a:lnTo>
                        <a:pt x="0" y="36"/>
                      </a:lnTo>
                      <a:lnTo>
                        <a:pt x="0" y="48"/>
                      </a:lnTo>
                      <a:lnTo>
                        <a:pt x="0" y="48"/>
                      </a:lnTo>
                      <a:lnTo>
                        <a:pt x="0" y="56"/>
                      </a:lnTo>
                      <a:lnTo>
                        <a:pt x="4" y="62"/>
                      </a:lnTo>
                      <a:lnTo>
                        <a:pt x="6" y="68"/>
                      </a:lnTo>
                      <a:lnTo>
                        <a:pt x="12" y="74"/>
                      </a:lnTo>
                      <a:lnTo>
                        <a:pt x="18" y="78"/>
                      </a:lnTo>
                      <a:lnTo>
                        <a:pt x="24" y="80"/>
                      </a:lnTo>
                      <a:lnTo>
                        <a:pt x="32" y="82"/>
                      </a:lnTo>
                      <a:lnTo>
                        <a:pt x="40" y="84"/>
                      </a:lnTo>
                      <a:lnTo>
                        <a:pt x="218" y="84"/>
                      </a:lnTo>
                      <a:lnTo>
                        <a:pt x="218" y="84"/>
                      </a:lnTo>
                      <a:lnTo>
                        <a:pt x="214" y="60"/>
                      </a:lnTo>
                      <a:lnTo>
                        <a:pt x="212" y="38"/>
                      </a:lnTo>
                      <a:lnTo>
                        <a:pt x="212" y="0"/>
                      </a:lnTo>
                      <a:lnTo>
                        <a:pt x="212" y="0"/>
                      </a:lnTo>
                      <a:close/>
                      <a:moveTo>
                        <a:pt x="48" y="56"/>
                      </a:moveTo>
                      <a:lnTo>
                        <a:pt x="48" y="56"/>
                      </a:lnTo>
                      <a:lnTo>
                        <a:pt x="44" y="54"/>
                      </a:lnTo>
                      <a:lnTo>
                        <a:pt x="40" y="52"/>
                      </a:lnTo>
                      <a:lnTo>
                        <a:pt x="36" y="48"/>
                      </a:lnTo>
                      <a:lnTo>
                        <a:pt x="36" y="42"/>
                      </a:lnTo>
                      <a:lnTo>
                        <a:pt x="36" y="42"/>
                      </a:lnTo>
                      <a:lnTo>
                        <a:pt x="36" y="36"/>
                      </a:lnTo>
                      <a:lnTo>
                        <a:pt x="40" y="32"/>
                      </a:lnTo>
                      <a:lnTo>
                        <a:pt x="44" y="30"/>
                      </a:lnTo>
                      <a:lnTo>
                        <a:pt x="48" y="28"/>
                      </a:lnTo>
                      <a:lnTo>
                        <a:pt x="48" y="28"/>
                      </a:lnTo>
                      <a:lnTo>
                        <a:pt x="54" y="30"/>
                      </a:lnTo>
                      <a:lnTo>
                        <a:pt x="58" y="32"/>
                      </a:lnTo>
                      <a:lnTo>
                        <a:pt x="62" y="36"/>
                      </a:lnTo>
                      <a:lnTo>
                        <a:pt x="62" y="42"/>
                      </a:lnTo>
                      <a:lnTo>
                        <a:pt x="62" y="42"/>
                      </a:lnTo>
                      <a:lnTo>
                        <a:pt x="62" y="48"/>
                      </a:lnTo>
                      <a:lnTo>
                        <a:pt x="58" y="52"/>
                      </a:lnTo>
                      <a:lnTo>
                        <a:pt x="54" y="54"/>
                      </a:lnTo>
                      <a:lnTo>
                        <a:pt x="48" y="56"/>
                      </a:lnTo>
                      <a:lnTo>
                        <a:pt x="48" y="56"/>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en-US" altLang="zh-CN" sz="900" dirty="0">
                    <a:latin typeface="微软雅黑" panose="020B0503020204020204" pitchFamily="34" charset="-122"/>
                    <a:ea typeface="微软雅黑" panose="020B0503020204020204" pitchFamily="34" charset="-122"/>
                  </a:endParaRPr>
                </a:p>
              </p:txBody>
            </p:sp>
            <p:sp>
              <p:nvSpPr>
                <p:cNvPr id="55" name="Freeform 53"/>
                <p:cNvSpPr>
                  <a:spLocks noEditPoints="1"/>
                </p:cNvSpPr>
                <p:nvPr/>
              </p:nvSpPr>
              <p:spPr bwMode="auto">
                <a:xfrm>
                  <a:off x="-4491447" y="3955225"/>
                  <a:ext cx="649246" cy="170427"/>
                </a:xfrm>
                <a:custGeom>
                  <a:avLst/>
                  <a:gdLst/>
                  <a:ahLst/>
                  <a:cxnLst>
                    <a:cxn ang="0">
                      <a:pos x="318" y="56"/>
                    </a:cxn>
                    <a:cxn ang="0">
                      <a:pos x="320" y="58"/>
                    </a:cxn>
                    <a:cxn ang="0">
                      <a:pos x="320" y="58"/>
                    </a:cxn>
                    <a:cxn ang="0">
                      <a:pos x="320" y="48"/>
                    </a:cxn>
                    <a:cxn ang="0">
                      <a:pos x="320" y="36"/>
                    </a:cxn>
                    <a:cxn ang="0">
                      <a:pos x="320" y="36"/>
                    </a:cxn>
                    <a:cxn ang="0">
                      <a:pos x="320" y="28"/>
                    </a:cxn>
                    <a:cxn ang="0">
                      <a:pos x="318" y="22"/>
                    </a:cxn>
                    <a:cxn ang="0">
                      <a:pos x="314" y="16"/>
                    </a:cxn>
                    <a:cxn ang="0">
                      <a:pos x="310" y="10"/>
                    </a:cxn>
                    <a:cxn ang="0">
                      <a:pos x="304" y="6"/>
                    </a:cxn>
                    <a:cxn ang="0">
                      <a:pos x="296" y="4"/>
                    </a:cxn>
                    <a:cxn ang="0">
                      <a:pos x="290" y="2"/>
                    </a:cxn>
                    <a:cxn ang="0">
                      <a:pos x="282" y="0"/>
                    </a:cxn>
                    <a:cxn ang="0">
                      <a:pos x="40" y="0"/>
                    </a:cxn>
                    <a:cxn ang="0">
                      <a:pos x="40" y="0"/>
                    </a:cxn>
                    <a:cxn ang="0">
                      <a:pos x="32" y="2"/>
                    </a:cxn>
                    <a:cxn ang="0">
                      <a:pos x="24" y="4"/>
                    </a:cxn>
                    <a:cxn ang="0">
                      <a:pos x="18" y="6"/>
                    </a:cxn>
                    <a:cxn ang="0">
                      <a:pos x="12" y="10"/>
                    </a:cxn>
                    <a:cxn ang="0">
                      <a:pos x="6" y="16"/>
                    </a:cxn>
                    <a:cxn ang="0">
                      <a:pos x="4" y="22"/>
                    </a:cxn>
                    <a:cxn ang="0">
                      <a:pos x="0" y="28"/>
                    </a:cxn>
                    <a:cxn ang="0">
                      <a:pos x="0" y="36"/>
                    </a:cxn>
                    <a:cxn ang="0">
                      <a:pos x="0" y="48"/>
                    </a:cxn>
                    <a:cxn ang="0">
                      <a:pos x="0" y="48"/>
                    </a:cxn>
                    <a:cxn ang="0">
                      <a:pos x="0" y="56"/>
                    </a:cxn>
                    <a:cxn ang="0">
                      <a:pos x="4" y="62"/>
                    </a:cxn>
                    <a:cxn ang="0">
                      <a:pos x="6" y="68"/>
                    </a:cxn>
                    <a:cxn ang="0">
                      <a:pos x="12" y="74"/>
                    </a:cxn>
                    <a:cxn ang="0">
                      <a:pos x="18" y="78"/>
                    </a:cxn>
                    <a:cxn ang="0">
                      <a:pos x="24" y="82"/>
                    </a:cxn>
                    <a:cxn ang="0">
                      <a:pos x="32" y="84"/>
                    </a:cxn>
                    <a:cxn ang="0">
                      <a:pos x="40" y="84"/>
                    </a:cxn>
                    <a:cxn ang="0">
                      <a:pos x="244" y="84"/>
                    </a:cxn>
                    <a:cxn ang="0">
                      <a:pos x="318" y="56"/>
                    </a:cxn>
                    <a:cxn ang="0">
                      <a:pos x="48" y="56"/>
                    </a:cxn>
                    <a:cxn ang="0">
                      <a:pos x="48" y="56"/>
                    </a:cxn>
                    <a:cxn ang="0">
                      <a:pos x="44" y="54"/>
                    </a:cxn>
                    <a:cxn ang="0">
                      <a:pos x="40" y="52"/>
                    </a:cxn>
                    <a:cxn ang="0">
                      <a:pos x="36" y="48"/>
                    </a:cxn>
                    <a:cxn ang="0">
                      <a:pos x="36" y="42"/>
                    </a:cxn>
                    <a:cxn ang="0">
                      <a:pos x="36" y="42"/>
                    </a:cxn>
                    <a:cxn ang="0">
                      <a:pos x="36" y="36"/>
                    </a:cxn>
                    <a:cxn ang="0">
                      <a:pos x="40" y="32"/>
                    </a:cxn>
                    <a:cxn ang="0">
                      <a:pos x="44" y="30"/>
                    </a:cxn>
                    <a:cxn ang="0">
                      <a:pos x="48" y="28"/>
                    </a:cxn>
                    <a:cxn ang="0">
                      <a:pos x="48" y="28"/>
                    </a:cxn>
                    <a:cxn ang="0">
                      <a:pos x="54" y="30"/>
                    </a:cxn>
                    <a:cxn ang="0">
                      <a:pos x="58" y="32"/>
                    </a:cxn>
                    <a:cxn ang="0">
                      <a:pos x="62" y="36"/>
                    </a:cxn>
                    <a:cxn ang="0">
                      <a:pos x="62" y="42"/>
                    </a:cxn>
                    <a:cxn ang="0">
                      <a:pos x="62" y="42"/>
                    </a:cxn>
                    <a:cxn ang="0">
                      <a:pos x="62" y="48"/>
                    </a:cxn>
                    <a:cxn ang="0">
                      <a:pos x="58" y="52"/>
                    </a:cxn>
                    <a:cxn ang="0">
                      <a:pos x="54" y="54"/>
                    </a:cxn>
                    <a:cxn ang="0">
                      <a:pos x="48" y="56"/>
                    </a:cxn>
                    <a:cxn ang="0">
                      <a:pos x="48" y="56"/>
                    </a:cxn>
                  </a:cxnLst>
                  <a:rect l="0" t="0" r="r" b="b"/>
                  <a:pathLst>
                    <a:path w="320" h="84">
                      <a:moveTo>
                        <a:pt x="318" y="56"/>
                      </a:moveTo>
                      <a:lnTo>
                        <a:pt x="320" y="58"/>
                      </a:lnTo>
                      <a:lnTo>
                        <a:pt x="320" y="58"/>
                      </a:lnTo>
                      <a:lnTo>
                        <a:pt x="320" y="48"/>
                      </a:lnTo>
                      <a:lnTo>
                        <a:pt x="320" y="36"/>
                      </a:lnTo>
                      <a:lnTo>
                        <a:pt x="320" y="36"/>
                      </a:lnTo>
                      <a:lnTo>
                        <a:pt x="320" y="28"/>
                      </a:lnTo>
                      <a:lnTo>
                        <a:pt x="318" y="22"/>
                      </a:lnTo>
                      <a:lnTo>
                        <a:pt x="314" y="16"/>
                      </a:lnTo>
                      <a:lnTo>
                        <a:pt x="310" y="10"/>
                      </a:lnTo>
                      <a:lnTo>
                        <a:pt x="304" y="6"/>
                      </a:lnTo>
                      <a:lnTo>
                        <a:pt x="296" y="4"/>
                      </a:lnTo>
                      <a:lnTo>
                        <a:pt x="290" y="2"/>
                      </a:lnTo>
                      <a:lnTo>
                        <a:pt x="282" y="0"/>
                      </a:lnTo>
                      <a:lnTo>
                        <a:pt x="40" y="0"/>
                      </a:lnTo>
                      <a:lnTo>
                        <a:pt x="40" y="0"/>
                      </a:lnTo>
                      <a:lnTo>
                        <a:pt x="32" y="2"/>
                      </a:lnTo>
                      <a:lnTo>
                        <a:pt x="24" y="4"/>
                      </a:lnTo>
                      <a:lnTo>
                        <a:pt x="18" y="6"/>
                      </a:lnTo>
                      <a:lnTo>
                        <a:pt x="12" y="10"/>
                      </a:lnTo>
                      <a:lnTo>
                        <a:pt x="6" y="16"/>
                      </a:lnTo>
                      <a:lnTo>
                        <a:pt x="4" y="22"/>
                      </a:lnTo>
                      <a:lnTo>
                        <a:pt x="0" y="28"/>
                      </a:lnTo>
                      <a:lnTo>
                        <a:pt x="0" y="36"/>
                      </a:lnTo>
                      <a:lnTo>
                        <a:pt x="0" y="48"/>
                      </a:lnTo>
                      <a:lnTo>
                        <a:pt x="0" y="48"/>
                      </a:lnTo>
                      <a:lnTo>
                        <a:pt x="0" y="56"/>
                      </a:lnTo>
                      <a:lnTo>
                        <a:pt x="4" y="62"/>
                      </a:lnTo>
                      <a:lnTo>
                        <a:pt x="6" y="68"/>
                      </a:lnTo>
                      <a:lnTo>
                        <a:pt x="12" y="74"/>
                      </a:lnTo>
                      <a:lnTo>
                        <a:pt x="18" y="78"/>
                      </a:lnTo>
                      <a:lnTo>
                        <a:pt x="24" y="82"/>
                      </a:lnTo>
                      <a:lnTo>
                        <a:pt x="32" y="84"/>
                      </a:lnTo>
                      <a:lnTo>
                        <a:pt x="40" y="84"/>
                      </a:lnTo>
                      <a:lnTo>
                        <a:pt x="244" y="84"/>
                      </a:lnTo>
                      <a:lnTo>
                        <a:pt x="318" y="56"/>
                      </a:lnTo>
                      <a:close/>
                      <a:moveTo>
                        <a:pt x="48" y="56"/>
                      </a:moveTo>
                      <a:lnTo>
                        <a:pt x="48" y="56"/>
                      </a:lnTo>
                      <a:lnTo>
                        <a:pt x="44" y="54"/>
                      </a:lnTo>
                      <a:lnTo>
                        <a:pt x="40" y="52"/>
                      </a:lnTo>
                      <a:lnTo>
                        <a:pt x="36" y="48"/>
                      </a:lnTo>
                      <a:lnTo>
                        <a:pt x="36" y="42"/>
                      </a:lnTo>
                      <a:lnTo>
                        <a:pt x="36" y="42"/>
                      </a:lnTo>
                      <a:lnTo>
                        <a:pt x="36" y="36"/>
                      </a:lnTo>
                      <a:lnTo>
                        <a:pt x="40" y="32"/>
                      </a:lnTo>
                      <a:lnTo>
                        <a:pt x="44" y="30"/>
                      </a:lnTo>
                      <a:lnTo>
                        <a:pt x="48" y="28"/>
                      </a:lnTo>
                      <a:lnTo>
                        <a:pt x="48" y="28"/>
                      </a:lnTo>
                      <a:lnTo>
                        <a:pt x="54" y="30"/>
                      </a:lnTo>
                      <a:lnTo>
                        <a:pt x="58" y="32"/>
                      </a:lnTo>
                      <a:lnTo>
                        <a:pt x="62" y="36"/>
                      </a:lnTo>
                      <a:lnTo>
                        <a:pt x="62" y="42"/>
                      </a:lnTo>
                      <a:lnTo>
                        <a:pt x="62" y="42"/>
                      </a:lnTo>
                      <a:lnTo>
                        <a:pt x="62" y="48"/>
                      </a:lnTo>
                      <a:lnTo>
                        <a:pt x="58" y="52"/>
                      </a:lnTo>
                      <a:lnTo>
                        <a:pt x="54" y="54"/>
                      </a:lnTo>
                      <a:lnTo>
                        <a:pt x="48" y="56"/>
                      </a:lnTo>
                      <a:lnTo>
                        <a:pt x="48" y="56"/>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en-US" altLang="zh-CN" sz="900" dirty="0">
                    <a:latin typeface="微软雅黑" panose="020B0503020204020204" pitchFamily="34" charset="-122"/>
                    <a:ea typeface="微软雅黑" panose="020B0503020204020204" pitchFamily="34" charset="-122"/>
                  </a:endParaRPr>
                </a:p>
              </p:txBody>
            </p:sp>
            <p:sp>
              <p:nvSpPr>
                <p:cNvPr id="56" name="Freeform 54"/>
                <p:cNvSpPr>
                  <a:spLocks noEditPoints="1"/>
                </p:cNvSpPr>
                <p:nvPr/>
              </p:nvSpPr>
              <p:spPr bwMode="auto">
                <a:xfrm>
                  <a:off x="-4028859" y="4113478"/>
                  <a:ext cx="365201" cy="422010"/>
                </a:xfrm>
                <a:custGeom>
                  <a:avLst/>
                  <a:gdLst/>
                  <a:ahLst/>
                  <a:cxnLst>
                    <a:cxn ang="0">
                      <a:pos x="180" y="34"/>
                    </a:cxn>
                    <a:cxn ang="0">
                      <a:pos x="180" y="34"/>
                    </a:cxn>
                    <a:cxn ang="0">
                      <a:pos x="90" y="0"/>
                    </a:cxn>
                    <a:cxn ang="0">
                      <a:pos x="0" y="34"/>
                    </a:cxn>
                    <a:cxn ang="0">
                      <a:pos x="0" y="34"/>
                    </a:cxn>
                    <a:cxn ang="0">
                      <a:pos x="0" y="54"/>
                    </a:cxn>
                    <a:cxn ang="0">
                      <a:pos x="0" y="82"/>
                    </a:cxn>
                    <a:cxn ang="0">
                      <a:pos x="4" y="110"/>
                    </a:cxn>
                    <a:cxn ang="0">
                      <a:pos x="8" y="122"/>
                    </a:cxn>
                    <a:cxn ang="0">
                      <a:pos x="12" y="134"/>
                    </a:cxn>
                    <a:cxn ang="0">
                      <a:pos x="12" y="134"/>
                    </a:cxn>
                    <a:cxn ang="0">
                      <a:pos x="24" y="156"/>
                    </a:cxn>
                    <a:cxn ang="0">
                      <a:pos x="32" y="168"/>
                    </a:cxn>
                    <a:cxn ang="0">
                      <a:pos x="42" y="178"/>
                    </a:cxn>
                    <a:cxn ang="0">
                      <a:pos x="52" y="186"/>
                    </a:cxn>
                    <a:cxn ang="0">
                      <a:pos x="62" y="194"/>
                    </a:cxn>
                    <a:cxn ang="0">
                      <a:pos x="76" y="202"/>
                    </a:cxn>
                    <a:cxn ang="0">
                      <a:pos x="90" y="208"/>
                    </a:cxn>
                    <a:cxn ang="0">
                      <a:pos x="90" y="208"/>
                    </a:cxn>
                    <a:cxn ang="0">
                      <a:pos x="104" y="202"/>
                    </a:cxn>
                    <a:cxn ang="0">
                      <a:pos x="116" y="194"/>
                    </a:cxn>
                    <a:cxn ang="0">
                      <a:pos x="128" y="186"/>
                    </a:cxn>
                    <a:cxn ang="0">
                      <a:pos x="138" y="178"/>
                    </a:cxn>
                    <a:cxn ang="0">
                      <a:pos x="146" y="168"/>
                    </a:cxn>
                    <a:cxn ang="0">
                      <a:pos x="154" y="156"/>
                    </a:cxn>
                    <a:cxn ang="0">
                      <a:pos x="166" y="134"/>
                    </a:cxn>
                    <a:cxn ang="0">
                      <a:pos x="166" y="134"/>
                    </a:cxn>
                    <a:cxn ang="0">
                      <a:pos x="170" y="122"/>
                    </a:cxn>
                    <a:cxn ang="0">
                      <a:pos x="174" y="110"/>
                    </a:cxn>
                    <a:cxn ang="0">
                      <a:pos x="178" y="82"/>
                    </a:cxn>
                    <a:cxn ang="0">
                      <a:pos x="180" y="54"/>
                    </a:cxn>
                    <a:cxn ang="0">
                      <a:pos x="180" y="34"/>
                    </a:cxn>
                    <a:cxn ang="0">
                      <a:pos x="180" y="34"/>
                    </a:cxn>
                    <a:cxn ang="0">
                      <a:pos x="160" y="48"/>
                    </a:cxn>
                    <a:cxn ang="0">
                      <a:pos x="160" y="48"/>
                    </a:cxn>
                    <a:cxn ang="0">
                      <a:pos x="158" y="88"/>
                    </a:cxn>
                    <a:cxn ang="0">
                      <a:pos x="154" y="110"/>
                    </a:cxn>
                    <a:cxn ang="0">
                      <a:pos x="150" y="126"/>
                    </a:cxn>
                    <a:cxn ang="0">
                      <a:pos x="150" y="126"/>
                    </a:cxn>
                    <a:cxn ang="0">
                      <a:pos x="138" y="146"/>
                    </a:cxn>
                    <a:cxn ang="0">
                      <a:pos x="126" y="162"/>
                    </a:cxn>
                    <a:cxn ang="0">
                      <a:pos x="108" y="178"/>
                    </a:cxn>
                    <a:cxn ang="0">
                      <a:pos x="100" y="184"/>
                    </a:cxn>
                    <a:cxn ang="0">
                      <a:pos x="90" y="188"/>
                    </a:cxn>
                    <a:cxn ang="0">
                      <a:pos x="90" y="188"/>
                    </a:cxn>
                    <a:cxn ang="0">
                      <a:pos x="80" y="184"/>
                    </a:cxn>
                    <a:cxn ang="0">
                      <a:pos x="70" y="178"/>
                    </a:cxn>
                    <a:cxn ang="0">
                      <a:pos x="54" y="162"/>
                    </a:cxn>
                    <a:cxn ang="0">
                      <a:pos x="40" y="146"/>
                    </a:cxn>
                    <a:cxn ang="0">
                      <a:pos x="30" y="126"/>
                    </a:cxn>
                    <a:cxn ang="0">
                      <a:pos x="30" y="126"/>
                    </a:cxn>
                    <a:cxn ang="0">
                      <a:pos x="24" y="110"/>
                    </a:cxn>
                    <a:cxn ang="0">
                      <a:pos x="20" y="88"/>
                    </a:cxn>
                    <a:cxn ang="0">
                      <a:pos x="18" y="48"/>
                    </a:cxn>
                    <a:cxn ang="0">
                      <a:pos x="90" y="20"/>
                    </a:cxn>
                    <a:cxn ang="0">
                      <a:pos x="162" y="48"/>
                    </a:cxn>
                    <a:cxn ang="0">
                      <a:pos x="160" y="48"/>
                    </a:cxn>
                  </a:cxnLst>
                  <a:rect l="0" t="0" r="r" b="b"/>
                  <a:pathLst>
                    <a:path w="180" h="208">
                      <a:moveTo>
                        <a:pt x="180" y="34"/>
                      </a:moveTo>
                      <a:lnTo>
                        <a:pt x="180" y="34"/>
                      </a:lnTo>
                      <a:lnTo>
                        <a:pt x="90" y="0"/>
                      </a:lnTo>
                      <a:lnTo>
                        <a:pt x="0" y="34"/>
                      </a:lnTo>
                      <a:lnTo>
                        <a:pt x="0" y="34"/>
                      </a:lnTo>
                      <a:lnTo>
                        <a:pt x="0" y="54"/>
                      </a:lnTo>
                      <a:lnTo>
                        <a:pt x="0" y="82"/>
                      </a:lnTo>
                      <a:lnTo>
                        <a:pt x="4" y="110"/>
                      </a:lnTo>
                      <a:lnTo>
                        <a:pt x="8" y="122"/>
                      </a:lnTo>
                      <a:lnTo>
                        <a:pt x="12" y="134"/>
                      </a:lnTo>
                      <a:lnTo>
                        <a:pt x="12" y="134"/>
                      </a:lnTo>
                      <a:lnTo>
                        <a:pt x="24" y="156"/>
                      </a:lnTo>
                      <a:lnTo>
                        <a:pt x="32" y="168"/>
                      </a:lnTo>
                      <a:lnTo>
                        <a:pt x="42" y="178"/>
                      </a:lnTo>
                      <a:lnTo>
                        <a:pt x="52" y="186"/>
                      </a:lnTo>
                      <a:lnTo>
                        <a:pt x="62" y="194"/>
                      </a:lnTo>
                      <a:lnTo>
                        <a:pt x="76" y="202"/>
                      </a:lnTo>
                      <a:lnTo>
                        <a:pt x="90" y="208"/>
                      </a:lnTo>
                      <a:lnTo>
                        <a:pt x="90" y="208"/>
                      </a:lnTo>
                      <a:lnTo>
                        <a:pt x="104" y="202"/>
                      </a:lnTo>
                      <a:lnTo>
                        <a:pt x="116" y="194"/>
                      </a:lnTo>
                      <a:lnTo>
                        <a:pt x="128" y="186"/>
                      </a:lnTo>
                      <a:lnTo>
                        <a:pt x="138" y="178"/>
                      </a:lnTo>
                      <a:lnTo>
                        <a:pt x="146" y="168"/>
                      </a:lnTo>
                      <a:lnTo>
                        <a:pt x="154" y="156"/>
                      </a:lnTo>
                      <a:lnTo>
                        <a:pt x="166" y="134"/>
                      </a:lnTo>
                      <a:lnTo>
                        <a:pt x="166" y="134"/>
                      </a:lnTo>
                      <a:lnTo>
                        <a:pt x="170" y="122"/>
                      </a:lnTo>
                      <a:lnTo>
                        <a:pt x="174" y="110"/>
                      </a:lnTo>
                      <a:lnTo>
                        <a:pt x="178" y="82"/>
                      </a:lnTo>
                      <a:lnTo>
                        <a:pt x="180" y="54"/>
                      </a:lnTo>
                      <a:lnTo>
                        <a:pt x="180" y="34"/>
                      </a:lnTo>
                      <a:lnTo>
                        <a:pt x="180" y="34"/>
                      </a:lnTo>
                      <a:close/>
                      <a:moveTo>
                        <a:pt x="160" y="48"/>
                      </a:moveTo>
                      <a:lnTo>
                        <a:pt x="160" y="48"/>
                      </a:lnTo>
                      <a:lnTo>
                        <a:pt x="158" y="88"/>
                      </a:lnTo>
                      <a:lnTo>
                        <a:pt x="154" y="110"/>
                      </a:lnTo>
                      <a:lnTo>
                        <a:pt x="150" y="126"/>
                      </a:lnTo>
                      <a:lnTo>
                        <a:pt x="150" y="126"/>
                      </a:lnTo>
                      <a:lnTo>
                        <a:pt x="138" y="146"/>
                      </a:lnTo>
                      <a:lnTo>
                        <a:pt x="126" y="162"/>
                      </a:lnTo>
                      <a:lnTo>
                        <a:pt x="108" y="178"/>
                      </a:lnTo>
                      <a:lnTo>
                        <a:pt x="100" y="184"/>
                      </a:lnTo>
                      <a:lnTo>
                        <a:pt x="90" y="188"/>
                      </a:lnTo>
                      <a:lnTo>
                        <a:pt x="90" y="188"/>
                      </a:lnTo>
                      <a:lnTo>
                        <a:pt x="80" y="184"/>
                      </a:lnTo>
                      <a:lnTo>
                        <a:pt x="70" y="178"/>
                      </a:lnTo>
                      <a:lnTo>
                        <a:pt x="54" y="162"/>
                      </a:lnTo>
                      <a:lnTo>
                        <a:pt x="40" y="146"/>
                      </a:lnTo>
                      <a:lnTo>
                        <a:pt x="30" y="126"/>
                      </a:lnTo>
                      <a:lnTo>
                        <a:pt x="30" y="126"/>
                      </a:lnTo>
                      <a:lnTo>
                        <a:pt x="24" y="110"/>
                      </a:lnTo>
                      <a:lnTo>
                        <a:pt x="20" y="88"/>
                      </a:lnTo>
                      <a:lnTo>
                        <a:pt x="18" y="48"/>
                      </a:lnTo>
                      <a:lnTo>
                        <a:pt x="90" y="20"/>
                      </a:lnTo>
                      <a:lnTo>
                        <a:pt x="162" y="48"/>
                      </a:lnTo>
                      <a:lnTo>
                        <a:pt x="160" y="48"/>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en-US" altLang="zh-CN" sz="900" dirty="0">
                    <a:latin typeface="微软雅黑" panose="020B0503020204020204" pitchFamily="34" charset="-122"/>
                    <a:ea typeface="微软雅黑" panose="020B0503020204020204" pitchFamily="34" charset="-122"/>
                  </a:endParaRPr>
                </a:p>
              </p:txBody>
            </p:sp>
            <p:sp>
              <p:nvSpPr>
                <p:cNvPr id="57" name="Freeform 55"/>
                <p:cNvSpPr>
                  <a:spLocks/>
                </p:cNvSpPr>
                <p:nvPr/>
              </p:nvSpPr>
              <p:spPr bwMode="auto">
                <a:xfrm>
                  <a:off x="-3927415" y="4247385"/>
                  <a:ext cx="198832" cy="223178"/>
                </a:xfrm>
                <a:custGeom>
                  <a:avLst/>
                  <a:gdLst/>
                  <a:ahLst/>
                  <a:cxnLst>
                    <a:cxn ang="0">
                      <a:pos x="0" y="74"/>
                    </a:cxn>
                    <a:cxn ang="0">
                      <a:pos x="0" y="74"/>
                    </a:cxn>
                    <a:cxn ang="0">
                      <a:pos x="8" y="86"/>
                    </a:cxn>
                    <a:cxn ang="0">
                      <a:pos x="16" y="94"/>
                    </a:cxn>
                    <a:cxn ang="0">
                      <a:pos x="28" y="102"/>
                    </a:cxn>
                    <a:cxn ang="0">
                      <a:pos x="40" y="110"/>
                    </a:cxn>
                    <a:cxn ang="0">
                      <a:pos x="40" y="110"/>
                    </a:cxn>
                    <a:cxn ang="0">
                      <a:pos x="56" y="100"/>
                    </a:cxn>
                    <a:cxn ang="0">
                      <a:pos x="70" y="88"/>
                    </a:cxn>
                    <a:cxn ang="0">
                      <a:pos x="80" y="72"/>
                    </a:cxn>
                    <a:cxn ang="0">
                      <a:pos x="90" y="56"/>
                    </a:cxn>
                    <a:cxn ang="0">
                      <a:pos x="90" y="56"/>
                    </a:cxn>
                    <a:cxn ang="0">
                      <a:pos x="94" y="44"/>
                    </a:cxn>
                    <a:cxn ang="0">
                      <a:pos x="96" y="30"/>
                    </a:cxn>
                    <a:cxn ang="0">
                      <a:pos x="98" y="0"/>
                    </a:cxn>
                    <a:cxn ang="0">
                      <a:pos x="0" y="74"/>
                    </a:cxn>
                  </a:cxnLst>
                  <a:rect l="0" t="0" r="r" b="b"/>
                  <a:pathLst>
                    <a:path w="98" h="110">
                      <a:moveTo>
                        <a:pt x="0" y="74"/>
                      </a:moveTo>
                      <a:lnTo>
                        <a:pt x="0" y="74"/>
                      </a:lnTo>
                      <a:lnTo>
                        <a:pt x="8" y="86"/>
                      </a:lnTo>
                      <a:lnTo>
                        <a:pt x="16" y="94"/>
                      </a:lnTo>
                      <a:lnTo>
                        <a:pt x="28" y="102"/>
                      </a:lnTo>
                      <a:lnTo>
                        <a:pt x="40" y="110"/>
                      </a:lnTo>
                      <a:lnTo>
                        <a:pt x="40" y="110"/>
                      </a:lnTo>
                      <a:lnTo>
                        <a:pt x="56" y="100"/>
                      </a:lnTo>
                      <a:lnTo>
                        <a:pt x="70" y="88"/>
                      </a:lnTo>
                      <a:lnTo>
                        <a:pt x="80" y="72"/>
                      </a:lnTo>
                      <a:lnTo>
                        <a:pt x="90" y="56"/>
                      </a:lnTo>
                      <a:lnTo>
                        <a:pt x="90" y="56"/>
                      </a:lnTo>
                      <a:lnTo>
                        <a:pt x="94" y="44"/>
                      </a:lnTo>
                      <a:lnTo>
                        <a:pt x="96" y="30"/>
                      </a:lnTo>
                      <a:lnTo>
                        <a:pt x="98" y="0"/>
                      </a:lnTo>
                      <a:lnTo>
                        <a:pt x="0" y="74"/>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en-US" altLang="zh-CN" sz="900" dirty="0">
                    <a:latin typeface="微软雅黑" panose="020B0503020204020204" pitchFamily="34" charset="-122"/>
                    <a:ea typeface="微软雅黑" panose="020B0503020204020204" pitchFamily="34" charset="-122"/>
                  </a:endParaRPr>
                </a:p>
              </p:txBody>
            </p:sp>
            <p:sp>
              <p:nvSpPr>
                <p:cNvPr id="58" name="Freeform 56"/>
                <p:cNvSpPr>
                  <a:spLocks/>
                </p:cNvSpPr>
                <p:nvPr/>
              </p:nvSpPr>
              <p:spPr bwMode="auto">
                <a:xfrm>
                  <a:off x="-3967993" y="4178403"/>
                  <a:ext cx="227236" cy="194774"/>
                </a:xfrm>
                <a:custGeom>
                  <a:avLst/>
                  <a:gdLst/>
                  <a:ahLst/>
                  <a:cxnLst>
                    <a:cxn ang="0">
                      <a:pos x="60" y="0"/>
                    </a:cxn>
                    <a:cxn ang="0">
                      <a:pos x="0" y="24"/>
                    </a:cxn>
                    <a:cxn ang="0">
                      <a:pos x="0" y="24"/>
                    </a:cxn>
                    <a:cxn ang="0">
                      <a:pos x="2" y="58"/>
                    </a:cxn>
                    <a:cxn ang="0">
                      <a:pos x="4" y="76"/>
                    </a:cxn>
                    <a:cxn ang="0">
                      <a:pos x="10" y="90"/>
                    </a:cxn>
                    <a:cxn ang="0">
                      <a:pos x="10" y="90"/>
                    </a:cxn>
                    <a:cxn ang="0">
                      <a:pos x="12" y="96"/>
                    </a:cxn>
                    <a:cxn ang="0">
                      <a:pos x="112" y="20"/>
                    </a:cxn>
                    <a:cxn ang="0">
                      <a:pos x="60" y="0"/>
                    </a:cxn>
                  </a:cxnLst>
                  <a:rect l="0" t="0" r="r" b="b"/>
                  <a:pathLst>
                    <a:path w="112" h="96">
                      <a:moveTo>
                        <a:pt x="60" y="0"/>
                      </a:moveTo>
                      <a:lnTo>
                        <a:pt x="0" y="24"/>
                      </a:lnTo>
                      <a:lnTo>
                        <a:pt x="0" y="24"/>
                      </a:lnTo>
                      <a:lnTo>
                        <a:pt x="2" y="58"/>
                      </a:lnTo>
                      <a:lnTo>
                        <a:pt x="4" y="76"/>
                      </a:lnTo>
                      <a:lnTo>
                        <a:pt x="10" y="90"/>
                      </a:lnTo>
                      <a:lnTo>
                        <a:pt x="10" y="90"/>
                      </a:lnTo>
                      <a:lnTo>
                        <a:pt x="12" y="96"/>
                      </a:lnTo>
                      <a:lnTo>
                        <a:pt x="112" y="20"/>
                      </a:lnTo>
                      <a:lnTo>
                        <a:pt x="60" y="0"/>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en-US" altLang="zh-CN" sz="900" dirty="0">
                    <a:latin typeface="微软雅黑" panose="020B0503020204020204" pitchFamily="34" charset="-122"/>
                    <a:ea typeface="微软雅黑" panose="020B0503020204020204" pitchFamily="34" charset="-122"/>
                  </a:endParaRPr>
                </a:p>
              </p:txBody>
            </p:sp>
          </p:grpSp>
        </p:grpSp>
        <p:grpSp>
          <p:nvGrpSpPr>
            <p:cNvPr id="122" name="组合 121"/>
            <p:cNvGrpSpPr/>
            <p:nvPr/>
          </p:nvGrpSpPr>
          <p:grpSpPr>
            <a:xfrm>
              <a:off x="157230" y="4354111"/>
              <a:ext cx="3978679" cy="772163"/>
              <a:chOff x="1286709" y="5696220"/>
              <a:chExt cx="5347097" cy="1037740"/>
            </a:xfrm>
          </p:grpSpPr>
          <p:sp>
            <p:nvSpPr>
              <p:cNvPr id="63" name="椭圆 62"/>
              <p:cNvSpPr/>
              <p:nvPr/>
            </p:nvSpPr>
            <p:spPr>
              <a:xfrm>
                <a:off x="1867282" y="5822175"/>
                <a:ext cx="4219389" cy="796945"/>
              </a:xfrm>
              <a:prstGeom prst="ellipse">
                <a:avLst/>
              </a:prstGeom>
              <a:gradFill>
                <a:gsLst>
                  <a:gs pos="0">
                    <a:schemeClr val="tx1">
                      <a:lumMod val="95000"/>
                      <a:lumOff val="5000"/>
                      <a:alpha val="75000"/>
                    </a:schemeClr>
                  </a:gs>
                  <a:gs pos="100000">
                    <a:schemeClr val="tx1">
                      <a:lumMod val="75000"/>
                      <a:lumOff val="25000"/>
                      <a:alpha val="60000"/>
                    </a:schemeClr>
                  </a:gs>
                </a:gsLst>
                <a:path path="circle">
                  <a:fillToRect l="100000" t="100000"/>
                </a:path>
              </a:gradFill>
              <a:ln w="25400" cap="flat" cmpd="sng" algn="ctr">
                <a:noFill/>
                <a:prstDash val="solid"/>
              </a:ln>
              <a:effectLst/>
            </p:spPr>
            <p:txBody>
              <a:bodyPr rtlCol="0" anchor="ctr"/>
              <a:lstStyle/>
              <a:p>
                <a:pPr algn="ctr" defTabSz="914056" fontAlgn="auto">
                  <a:spcBef>
                    <a:spcPts val="0"/>
                  </a:spcBef>
                  <a:spcAft>
                    <a:spcPts val="0"/>
                  </a:spcAft>
                  <a:defRPr/>
                </a:pPr>
                <a:endParaRPr lang="en-US" altLang="zh-CN" sz="1049" kern="0" dirty="0">
                  <a:latin typeface="微软雅黑" panose="020B0503020204020204" pitchFamily="34" charset="-122"/>
                  <a:ea typeface="微软雅黑" panose="020B0503020204020204" pitchFamily="34" charset="-122"/>
                  <a:cs typeface="Arial" pitchFamily="34" charset="0"/>
                </a:endParaRPr>
              </a:p>
            </p:txBody>
          </p:sp>
          <p:cxnSp>
            <p:nvCxnSpPr>
              <p:cNvPr id="64" name="直接连接符 63"/>
              <p:cNvCxnSpPr/>
              <p:nvPr/>
            </p:nvCxnSpPr>
            <p:spPr bwMode="auto">
              <a:xfrm flipH="1" flipV="1">
                <a:off x="3667213" y="5945305"/>
                <a:ext cx="680087" cy="128803"/>
              </a:xfrm>
              <a:prstGeom prst="line">
                <a:avLst/>
              </a:prstGeom>
              <a:noFill/>
              <a:ln w="9525" cap="flat" cmpd="sng" algn="ctr">
                <a:solidFill>
                  <a:sysClr val="windowText" lastClr="000000"/>
                </a:solidFill>
                <a:prstDash val="solid"/>
                <a:round/>
                <a:headEnd type="none" w="med" len="med"/>
                <a:tailEnd type="none" w="med" len="med"/>
              </a:ln>
              <a:effectLst/>
            </p:spPr>
          </p:cxnSp>
          <p:cxnSp>
            <p:nvCxnSpPr>
              <p:cNvPr id="65" name="直接连接符 64"/>
              <p:cNvCxnSpPr/>
              <p:nvPr/>
            </p:nvCxnSpPr>
            <p:spPr bwMode="auto">
              <a:xfrm flipV="1">
                <a:off x="3494697" y="5945298"/>
                <a:ext cx="172514" cy="95417"/>
              </a:xfrm>
              <a:prstGeom prst="line">
                <a:avLst/>
              </a:prstGeom>
              <a:noFill/>
              <a:ln w="9525" cap="flat" cmpd="sng" algn="ctr">
                <a:solidFill>
                  <a:sysClr val="windowText" lastClr="000000"/>
                </a:solidFill>
                <a:prstDash val="solid"/>
                <a:round/>
                <a:headEnd type="none" w="med" len="med"/>
                <a:tailEnd type="none" w="med" len="med"/>
              </a:ln>
              <a:effectLst/>
            </p:spPr>
          </p:cxnSp>
          <p:cxnSp>
            <p:nvCxnSpPr>
              <p:cNvPr id="66" name="直接连接符 65"/>
              <p:cNvCxnSpPr/>
              <p:nvPr/>
            </p:nvCxnSpPr>
            <p:spPr bwMode="auto">
              <a:xfrm>
                <a:off x="3667208" y="5945304"/>
                <a:ext cx="1325385" cy="152689"/>
              </a:xfrm>
              <a:prstGeom prst="line">
                <a:avLst/>
              </a:prstGeom>
              <a:noFill/>
              <a:ln w="9525" cap="flat" cmpd="sng" algn="ctr">
                <a:solidFill>
                  <a:sysClr val="windowText" lastClr="000000"/>
                </a:solidFill>
                <a:prstDash val="solid"/>
                <a:round/>
                <a:headEnd type="none" w="med" len="med"/>
                <a:tailEnd type="none" w="med" len="med"/>
              </a:ln>
              <a:effectLst/>
            </p:spPr>
          </p:cxnSp>
          <p:cxnSp>
            <p:nvCxnSpPr>
              <p:cNvPr id="67" name="直接连接符 66"/>
              <p:cNvCxnSpPr/>
              <p:nvPr/>
            </p:nvCxnSpPr>
            <p:spPr bwMode="auto">
              <a:xfrm flipV="1">
                <a:off x="4347295" y="5948801"/>
                <a:ext cx="133968" cy="125301"/>
              </a:xfrm>
              <a:prstGeom prst="line">
                <a:avLst/>
              </a:prstGeom>
              <a:noFill/>
              <a:ln w="9525" cap="flat" cmpd="sng" algn="ctr">
                <a:solidFill>
                  <a:sysClr val="windowText" lastClr="000000"/>
                </a:solidFill>
                <a:prstDash val="solid"/>
                <a:round/>
                <a:headEnd type="none" w="med" len="med"/>
                <a:tailEnd type="none" w="med" len="med"/>
              </a:ln>
              <a:effectLst/>
            </p:spPr>
          </p:cxnSp>
          <p:cxnSp>
            <p:nvCxnSpPr>
              <p:cNvPr id="68" name="直接连接符 67"/>
              <p:cNvCxnSpPr/>
              <p:nvPr/>
            </p:nvCxnSpPr>
            <p:spPr bwMode="auto">
              <a:xfrm flipH="1" flipV="1">
                <a:off x="4820546" y="6151580"/>
                <a:ext cx="511331" cy="149187"/>
              </a:xfrm>
              <a:prstGeom prst="line">
                <a:avLst/>
              </a:prstGeom>
              <a:noFill/>
              <a:ln w="9525" cap="flat" cmpd="sng" algn="ctr">
                <a:solidFill>
                  <a:sysClr val="windowText" lastClr="000000"/>
                </a:solidFill>
                <a:prstDash val="solid"/>
                <a:round/>
                <a:headEnd type="none" w="med" len="med"/>
                <a:tailEnd type="none" w="med" len="med"/>
              </a:ln>
              <a:effectLst/>
            </p:spPr>
          </p:cxnSp>
          <p:cxnSp>
            <p:nvCxnSpPr>
              <p:cNvPr id="69" name="直接连接符 68"/>
              <p:cNvCxnSpPr/>
              <p:nvPr/>
            </p:nvCxnSpPr>
            <p:spPr bwMode="auto">
              <a:xfrm flipV="1">
                <a:off x="3245527" y="6158240"/>
                <a:ext cx="284273" cy="85654"/>
              </a:xfrm>
              <a:prstGeom prst="line">
                <a:avLst/>
              </a:prstGeom>
              <a:noFill/>
              <a:ln w="9525" cap="flat" cmpd="sng" algn="ctr">
                <a:solidFill>
                  <a:sysClr val="windowText" lastClr="000000"/>
                </a:solidFill>
                <a:prstDash val="solid"/>
                <a:round/>
                <a:headEnd type="none" w="med" len="med"/>
                <a:tailEnd type="none" w="med" len="med"/>
              </a:ln>
              <a:effectLst/>
            </p:spPr>
          </p:cxnSp>
          <p:cxnSp>
            <p:nvCxnSpPr>
              <p:cNvPr id="70" name="直接连接符 69"/>
              <p:cNvCxnSpPr/>
              <p:nvPr/>
            </p:nvCxnSpPr>
            <p:spPr bwMode="auto">
              <a:xfrm flipV="1">
                <a:off x="4260774" y="6257929"/>
                <a:ext cx="86524" cy="33760"/>
              </a:xfrm>
              <a:prstGeom prst="line">
                <a:avLst/>
              </a:prstGeom>
              <a:noFill/>
              <a:ln w="9525" cap="flat" cmpd="sng" algn="ctr">
                <a:solidFill>
                  <a:sysClr val="windowText" lastClr="000000"/>
                </a:solidFill>
                <a:prstDash val="solid"/>
                <a:round/>
                <a:headEnd type="none" w="med" len="med"/>
                <a:tailEnd type="none" w="med" len="med"/>
              </a:ln>
              <a:effectLst/>
            </p:spPr>
          </p:cxnSp>
          <p:cxnSp>
            <p:nvCxnSpPr>
              <p:cNvPr id="71" name="直接连接符 70"/>
              <p:cNvCxnSpPr/>
              <p:nvPr/>
            </p:nvCxnSpPr>
            <p:spPr bwMode="auto">
              <a:xfrm flipH="1" flipV="1">
                <a:off x="5165112" y="6189904"/>
                <a:ext cx="1342" cy="107980"/>
              </a:xfrm>
              <a:prstGeom prst="line">
                <a:avLst/>
              </a:prstGeom>
              <a:noFill/>
              <a:ln w="9525" cap="flat" cmpd="sng" algn="ctr">
                <a:solidFill>
                  <a:sysClr val="windowText" lastClr="000000"/>
                </a:solidFill>
                <a:prstDash val="solid"/>
                <a:round/>
                <a:headEnd type="none" w="med" len="med"/>
                <a:tailEnd type="none" w="med" len="med"/>
              </a:ln>
              <a:effectLst/>
            </p:spPr>
          </p:cxnSp>
          <p:cxnSp>
            <p:nvCxnSpPr>
              <p:cNvPr id="72" name="直接连接符 71"/>
              <p:cNvCxnSpPr/>
              <p:nvPr/>
            </p:nvCxnSpPr>
            <p:spPr bwMode="auto">
              <a:xfrm flipH="1" flipV="1">
                <a:off x="3239722" y="5845225"/>
                <a:ext cx="254972" cy="911"/>
              </a:xfrm>
              <a:prstGeom prst="line">
                <a:avLst/>
              </a:prstGeom>
              <a:noFill/>
              <a:ln w="9525" cap="flat" cmpd="sng" algn="ctr">
                <a:solidFill>
                  <a:sysClr val="windowText" lastClr="000000"/>
                </a:solidFill>
                <a:prstDash val="solid"/>
                <a:round/>
                <a:headEnd type="none" w="med" len="med"/>
                <a:tailEnd type="none" w="med" len="med"/>
              </a:ln>
              <a:effectLst/>
            </p:spPr>
          </p:cxnSp>
          <p:cxnSp>
            <p:nvCxnSpPr>
              <p:cNvPr id="73" name="直接连接符 72"/>
              <p:cNvCxnSpPr/>
              <p:nvPr/>
            </p:nvCxnSpPr>
            <p:spPr bwMode="auto">
              <a:xfrm>
                <a:off x="4653773" y="5849635"/>
                <a:ext cx="142659" cy="2661"/>
              </a:xfrm>
              <a:prstGeom prst="line">
                <a:avLst/>
              </a:prstGeom>
              <a:noFill/>
              <a:ln w="9525" cap="flat" cmpd="sng" algn="ctr">
                <a:solidFill>
                  <a:sysClr val="windowText" lastClr="000000"/>
                </a:solidFill>
                <a:prstDash val="solid"/>
                <a:round/>
                <a:headEnd type="none" w="med" len="med"/>
                <a:tailEnd type="none" w="med" len="med"/>
              </a:ln>
              <a:effectLst/>
            </p:spPr>
          </p:cxnSp>
          <p:sp>
            <p:nvSpPr>
              <p:cNvPr id="74" name="矩形 73"/>
              <p:cNvSpPr/>
              <p:nvPr/>
            </p:nvSpPr>
            <p:spPr>
              <a:xfrm>
                <a:off x="2278932" y="5950942"/>
                <a:ext cx="835202" cy="372977"/>
              </a:xfrm>
              <a:prstGeom prst="rect">
                <a:avLst/>
              </a:prstGeom>
            </p:spPr>
            <p:txBody>
              <a:bodyPr wrap="none" lIns="127905" tIns="63953" rIns="127905" bIns="63953">
                <a:spAutoFit/>
              </a:bodyPr>
              <a:lstStyle/>
              <a:p>
                <a:pPr defTabSz="1706663" fontAlgn="auto">
                  <a:spcBef>
                    <a:spcPts val="0"/>
                  </a:spcBef>
                  <a:spcAft>
                    <a:spcPts val="0"/>
                  </a:spcAft>
                  <a:defRPr/>
                </a:pPr>
                <a:r>
                  <a:rPr lang="en-US" altLang="zh-CN" sz="800" kern="0" dirty="0" smtClean="0">
                    <a:latin typeface="微软雅黑" panose="020B0503020204020204" pitchFamily="34" charset="-122"/>
                    <a:ea typeface="微软雅黑" panose="020B0503020204020204" pitchFamily="34" charset="-122"/>
                    <a:cs typeface="Arial" pitchFamily="34" charset="0"/>
                  </a:rPr>
                  <a:t>Server</a:t>
                </a:r>
                <a:endParaRPr lang="en-US" altLang="zh-CN" sz="800" kern="0" dirty="0">
                  <a:latin typeface="微软雅黑" panose="020B0503020204020204" pitchFamily="34" charset="-122"/>
                  <a:ea typeface="微软雅黑" panose="020B0503020204020204" pitchFamily="34" charset="-122"/>
                  <a:cs typeface="Arial" pitchFamily="34" charset="0"/>
                </a:endParaRPr>
              </a:p>
            </p:txBody>
          </p:sp>
          <p:sp>
            <p:nvSpPr>
              <p:cNvPr id="75" name="矩形 74"/>
              <p:cNvSpPr/>
              <p:nvPr/>
            </p:nvSpPr>
            <p:spPr>
              <a:xfrm>
                <a:off x="2888098" y="5820234"/>
                <a:ext cx="702382" cy="372977"/>
              </a:xfrm>
              <a:prstGeom prst="rect">
                <a:avLst/>
              </a:prstGeom>
            </p:spPr>
            <p:txBody>
              <a:bodyPr wrap="none" lIns="127905" tIns="63953" rIns="127905" bIns="63953">
                <a:spAutoFit/>
              </a:bodyPr>
              <a:lstStyle/>
              <a:p>
                <a:pPr defTabSz="1706663" fontAlgn="auto">
                  <a:spcBef>
                    <a:spcPts val="0"/>
                  </a:spcBef>
                  <a:spcAft>
                    <a:spcPts val="0"/>
                  </a:spcAft>
                  <a:defRPr/>
                </a:pPr>
                <a:r>
                  <a:rPr lang="en-US" altLang="zh-CN" sz="800" kern="0" dirty="0" smtClean="0">
                    <a:latin typeface="微软雅黑" panose="020B0503020204020204" pitchFamily="34" charset="-122"/>
                    <a:ea typeface="微软雅黑" panose="020B0503020204020204" pitchFamily="34" charset="-122"/>
                    <a:cs typeface="Arial" pitchFamily="34" charset="0"/>
                  </a:rPr>
                  <a:t>TOR</a:t>
                </a:r>
                <a:endParaRPr lang="en-US" altLang="zh-CN" sz="800" kern="0" dirty="0">
                  <a:latin typeface="微软雅黑" panose="020B0503020204020204" pitchFamily="34" charset="-122"/>
                  <a:ea typeface="微软雅黑" panose="020B0503020204020204" pitchFamily="34" charset="-122"/>
                  <a:cs typeface="Arial" pitchFamily="34" charset="0"/>
                </a:endParaRPr>
              </a:p>
            </p:txBody>
          </p:sp>
          <p:sp>
            <p:nvSpPr>
              <p:cNvPr id="76" name="矩形 75"/>
              <p:cNvSpPr/>
              <p:nvPr/>
            </p:nvSpPr>
            <p:spPr>
              <a:xfrm>
                <a:off x="4957137" y="5885345"/>
                <a:ext cx="616998" cy="372977"/>
              </a:xfrm>
              <a:prstGeom prst="rect">
                <a:avLst/>
              </a:prstGeom>
            </p:spPr>
            <p:txBody>
              <a:bodyPr wrap="none" lIns="127905" tIns="63953" rIns="127905" bIns="63953">
                <a:spAutoFit/>
              </a:bodyPr>
              <a:lstStyle/>
              <a:p>
                <a:pPr defTabSz="1706663">
                  <a:defRPr/>
                </a:pPr>
                <a:r>
                  <a:rPr lang="en-US" altLang="zh-CN" sz="800" kern="0" dirty="0" smtClean="0">
                    <a:latin typeface="微软雅黑" panose="020B0503020204020204" pitchFamily="34" charset="-122"/>
                    <a:ea typeface="微软雅黑" panose="020B0503020204020204" pitchFamily="34" charset="-122"/>
                    <a:cs typeface="Arial" pitchFamily="34" charset="0"/>
                  </a:rPr>
                  <a:t>FW</a:t>
                </a:r>
                <a:endParaRPr lang="en-US" altLang="zh-CN" sz="800" kern="0" dirty="0">
                  <a:latin typeface="微软雅黑" panose="020B0503020204020204" pitchFamily="34" charset="-122"/>
                  <a:ea typeface="微软雅黑" panose="020B0503020204020204" pitchFamily="34" charset="-122"/>
                  <a:cs typeface="Arial" pitchFamily="34" charset="0"/>
                </a:endParaRPr>
              </a:p>
            </p:txBody>
          </p:sp>
          <p:sp>
            <p:nvSpPr>
              <p:cNvPr id="77" name="矩形 76"/>
              <p:cNvSpPr/>
              <p:nvPr/>
            </p:nvSpPr>
            <p:spPr>
              <a:xfrm>
                <a:off x="3372894" y="6260066"/>
                <a:ext cx="1010713" cy="372977"/>
              </a:xfrm>
              <a:prstGeom prst="rect">
                <a:avLst/>
              </a:prstGeom>
            </p:spPr>
            <p:txBody>
              <a:bodyPr wrap="none" lIns="127905" tIns="63953" rIns="127905" bIns="63953">
                <a:spAutoFit/>
              </a:bodyPr>
              <a:lstStyle/>
              <a:p>
                <a:pPr defTabSz="1706663">
                  <a:defRPr/>
                </a:pPr>
                <a:r>
                  <a:rPr lang="en-US" altLang="zh-CN" sz="800" kern="0" dirty="0" smtClean="0">
                    <a:latin typeface="微软雅黑" panose="020B0503020204020204" pitchFamily="34" charset="-122"/>
                    <a:ea typeface="微软雅黑" panose="020B0503020204020204" pitchFamily="34" charset="-122"/>
                    <a:cs typeface="Arial" pitchFamily="34" charset="0"/>
                  </a:rPr>
                  <a:t>Core SW</a:t>
                </a:r>
                <a:endParaRPr lang="en-US" altLang="zh-CN" sz="800" kern="0" dirty="0">
                  <a:latin typeface="微软雅黑" panose="020B0503020204020204" pitchFamily="34" charset="-122"/>
                  <a:ea typeface="微软雅黑" panose="020B0503020204020204" pitchFamily="34" charset="-122"/>
                  <a:cs typeface="Arial" pitchFamily="34" charset="0"/>
                </a:endParaRPr>
              </a:p>
            </p:txBody>
          </p:sp>
          <p:sp>
            <p:nvSpPr>
              <p:cNvPr id="78" name="矩形 77"/>
              <p:cNvSpPr/>
              <p:nvPr/>
            </p:nvSpPr>
            <p:spPr>
              <a:xfrm>
                <a:off x="3934865" y="5718254"/>
                <a:ext cx="702382" cy="372977"/>
              </a:xfrm>
              <a:prstGeom prst="rect">
                <a:avLst/>
              </a:prstGeom>
            </p:spPr>
            <p:txBody>
              <a:bodyPr wrap="none" lIns="127905" tIns="63953" rIns="127905" bIns="63953">
                <a:spAutoFit/>
              </a:bodyPr>
              <a:lstStyle/>
              <a:p>
                <a:pPr defTabSz="1706663" fontAlgn="auto">
                  <a:spcBef>
                    <a:spcPts val="0"/>
                  </a:spcBef>
                  <a:spcAft>
                    <a:spcPts val="0"/>
                  </a:spcAft>
                  <a:defRPr/>
                </a:pPr>
                <a:r>
                  <a:rPr lang="en-US" altLang="zh-CN" sz="800" kern="0" dirty="0" smtClean="0">
                    <a:latin typeface="微软雅黑" panose="020B0503020204020204" pitchFamily="34" charset="-122"/>
                    <a:ea typeface="微软雅黑" panose="020B0503020204020204" pitchFamily="34" charset="-122"/>
                    <a:cs typeface="Arial" pitchFamily="34" charset="0"/>
                  </a:rPr>
                  <a:t>TOR</a:t>
                </a:r>
                <a:endParaRPr lang="en-US" altLang="zh-CN" sz="800" kern="0" dirty="0">
                  <a:latin typeface="微软雅黑" panose="020B0503020204020204" pitchFamily="34" charset="-122"/>
                  <a:ea typeface="微软雅黑" panose="020B0503020204020204" pitchFamily="34" charset="-122"/>
                  <a:cs typeface="Arial" pitchFamily="34" charset="0"/>
                </a:endParaRPr>
              </a:p>
            </p:txBody>
          </p:sp>
          <p:sp>
            <p:nvSpPr>
              <p:cNvPr id="79" name="矩形 78"/>
              <p:cNvSpPr/>
              <p:nvPr/>
            </p:nvSpPr>
            <p:spPr>
              <a:xfrm>
                <a:off x="4486849" y="6172232"/>
                <a:ext cx="835202" cy="372977"/>
              </a:xfrm>
              <a:prstGeom prst="rect">
                <a:avLst/>
              </a:prstGeom>
            </p:spPr>
            <p:txBody>
              <a:bodyPr wrap="none" lIns="127905" tIns="63953" rIns="127905" bIns="63953">
                <a:spAutoFit/>
              </a:bodyPr>
              <a:lstStyle/>
              <a:p>
                <a:pPr defTabSz="1706663" fontAlgn="auto">
                  <a:spcBef>
                    <a:spcPts val="0"/>
                  </a:spcBef>
                  <a:spcAft>
                    <a:spcPts val="0"/>
                  </a:spcAft>
                  <a:defRPr/>
                </a:pPr>
                <a:r>
                  <a:rPr lang="en-US" altLang="zh-CN" sz="800" kern="0" dirty="0" smtClean="0">
                    <a:latin typeface="微软雅黑" panose="020B0503020204020204" pitchFamily="34" charset="-122"/>
                    <a:ea typeface="微软雅黑" panose="020B0503020204020204" pitchFamily="34" charset="-122"/>
                    <a:cs typeface="Arial" pitchFamily="34" charset="0"/>
                  </a:rPr>
                  <a:t>Server</a:t>
                </a:r>
                <a:endParaRPr lang="en-US" altLang="zh-CN" sz="800" kern="0" dirty="0">
                  <a:latin typeface="微软雅黑" panose="020B0503020204020204" pitchFamily="34" charset="-122"/>
                  <a:ea typeface="微软雅黑" panose="020B0503020204020204" pitchFamily="34" charset="-122"/>
                  <a:cs typeface="Arial" pitchFamily="34" charset="0"/>
                </a:endParaRPr>
              </a:p>
            </p:txBody>
          </p:sp>
          <p:sp>
            <p:nvSpPr>
              <p:cNvPr id="80" name="Freeform 13"/>
              <p:cNvSpPr>
                <a:spLocks noEditPoints="1"/>
              </p:cNvSpPr>
              <p:nvPr/>
            </p:nvSpPr>
            <p:spPr bwMode="auto">
              <a:xfrm>
                <a:off x="2948791" y="6199799"/>
                <a:ext cx="276227" cy="131180"/>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chemeClr val="tx1">
                  <a:lumMod val="50000"/>
                  <a:lumOff val="50000"/>
                </a:schemeClr>
              </a:solidFill>
              <a:ln w="9525">
                <a:noFill/>
                <a:round/>
                <a:headEnd/>
                <a:tailEnd/>
              </a:ln>
            </p:spPr>
            <p:txBody>
              <a:bodyPr vert="horz" wrap="square" lIns="91416" tIns="45708" rIns="91416" bIns="45708" numCol="1" anchor="t" anchorCtr="0" compatLnSpc="1">
                <a:prstTxWarp prst="textNoShape">
                  <a:avLst/>
                </a:prstTxWarp>
              </a:bodyPr>
              <a:lstStyle/>
              <a:p>
                <a:endParaRPr lang="en-US" altLang="zh-CN" dirty="0">
                  <a:latin typeface="微软雅黑" panose="020B0503020204020204" pitchFamily="34" charset="-122"/>
                  <a:ea typeface="微软雅黑" panose="020B0503020204020204" pitchFamily="34" charset="-122"/>
                </a:endParaRPr>
              </a:p>
            </p:txBody>
          </p:sp>
          <p:sp>
            <p:nvSpPr>
              <p:cNvPr id="81" name="Freeform 13"/>
              <p:cNvSpPr>
                <a:spLocks noEditPoints="1"/>
              </p:cNvSpPr>
              <p:nvPr/>
            </p:nvSpPr>
            <p:spPr bwMode="auto">
              <a:xfrm>
                <a:off x="4060811" y="6079258"/>
                <a:ext cx="276227" cy="131180"/>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chemeClr val="tx1">
                  <a:lumMod val="50000"/>
                  <a:lumOff val="50000"/>
                </a:schemeClr>
              </a:solidFill>
              <a:ln w="9525">
                <a:noFill/>
                <a:round/>
                <a:headEnd/>
                <a:tailEnd/>
              </a:ln>
            </p:spPr>
            <p:txBody>
              <a:bodyPr vert="horz" wrap="square" lIns="91416" tIns="45708" rIns="91416" bIns="45708" numCol="1" anchor="t" anchorCtr="0" compatLnSpc="1">
                <a:prstTxWarp prst="textNoShape">
                  <a:avLst/>
                </a:prstTxWarp>
              </a:bodyPr>
              <a:lstStyle/>
              <a:p>
                <a:endParaRPr lang="en-US" altLang="zh-CN" dirty="0">
                  <a:latin typeface="微软雅黑" panose="020B0503020204020204" pitchFamily="34" charset="-122"/>
                  <a:ea typeface="微软雅黑" panose="020B0503020204020204" pitchFamily="34" charset="-122"/>
                </a:endParaRPr>
              </a:p>
            </p:txBody>
          </p:sp>
          <p:sp>
            <p:nvSpPr>
              <p:cNvPr id="82" name="Freeform 13"/>
              <p:cNvSpPr>
                <a:spLocks noEditPoints="1"/>
              </p:cNvSpPr>
              <p:nvPr/>
            </p:nvSpPr>
            <p:spPr bwMode="auto">
              <a:xfrm>
                <a:off x="3082910" y="6400528"/>
                <a:ext cx="276227" cy="131180"/>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chemeClr val="tx1">
                  <a:lumMod val="50000"/>
                  <a:lumOff val="50000"/>
                </a:schemeClr>
              </a:solidFill>
              <a:ln w="9525">
                <a:noFill/>
                <a:round/>
                <a:headEnd/>
                <a:tailEnd/>
              </a:ln>
            </p:spPr>
            <p:txBody>
              <a:bodyPr vert="horz" wrap="square" lIns="91416" tIns="45708" rIns="91416" bIns="45708" numCol="1" anchor="t" anchorCtr="0" compatLnSpc="1">
                <a:prstTxWarp prst="textNoShape">
                  <a:avLst/>
                </a:prstTxWarp>
              </a:bodyPr>
              <a:lstStyle/>
              <a:p>
                <a:endParaRPr lang="en-US" altLang="zh-CN" dirty="0">
                  <a:latin typeface="微软雅黑" panose="020B0503020204020204" pitchFamily="34" charset="-122"/>
                  <a:ea typeface="微软雅黑" panose="020B0503020204020204" pitchFamily="34" charset="-122"/>
                </a:endParaRPr>
              </a:p>
            </p:txBody>
          </p:sp>
          <p:sp>
            <p:nvSpPr>
              <p:cNvPr id="83" name="Freeform 1264"/>
              <p:cNvSpPr>
                <a:spLocks noEditPoints="1"/>
              </p:cNvSpPr>
              <p:nvPr/>
            </p:nvSpPr>
            <p:spPr bwMode="auto">
              <a:xfrm>
                <a:off x="2298005" y="6227362"/>
                <a:ext cx="449206" cy="172940"/>
              </a:xfrm>
              <a:custGeom>
                <a:avLst/>
                <a:gdLst>
                  <a:gd name="T0" fmla="*/ 0 w 602"/>
                  <a:gd name="T1" fmla="*/ 15 h 177"/>
                  <a:gd name="T2" fmla="*/ 18 w 602"/>
                  <a:gd name="T3" fmla="*/ 177 h 177"/>
                  <a:gd name="T4" fmla="*/ 602 w 602"/>
                  <a:gd name="T5" fmla="*/ 163 h 177"/>
                  <a:gd name="T6" fmla="*/ 586 w 602"/>
                  <a:gd name="T7" fmla="*/ 0 h 177"/>
                  <a:gd name="T8" fmla="*/ 531 w 602"/>
                  <a:gd name="T9" fmla="*/ 16 h 177"/>
                  <a:gd name="T10" fmla="*/ 464 w 602"/>
                  <a:gd name="T11" fmla="*/ 58 h 177"/>
                  <a:gd name="T12" fmla="*/ 460 w 602"/>
                  <a:gd name="T13" fmla="*/ 69 h 177"/>
                  <a:gd name="T14" fmla="*/ 552 w 602"/>
                  <a:gd name="T15" fmla="*/ 106 h 177"/>
                  <a:gd name="T16" fmla="*/ 460 w 602"/>
                  <a:gd name="T17" fmla="*/ 107 h 177"/>
                  <a:gd name="T18" fmla="*/ 387 w 602"/>
                  <a:gd name="T19" fmla="*/ 15 h 177"/>
                  <a:gd name="T20" fmla="*/ 410 w 602"/>
                  <a:gd name="T21" fmla="*/ 57 h 177"/>
                  <a:gd name="T22" fmla="*/ 319 w 602"/>
                  <a:gd name="T23" fmla="*/ 71 h 177"/>
                  <a:gd name="T24" fmla="*/ 391 w 602"/>
                  <a:gd name="T25" fmla="*/ 69 h 177"/>
                  <a:gd name="T26" fmla="*/ 323 w 602"/>
                  <a:gd name="T27" fmla="*/ 110 h 177"/>
                  <a:gd name="T28" fmla="*/ 180 w 602"/>
                  <a:gd name="T29" fmla="*/ 16 h 177"/>
                  <a:gd name="T30" fmla="*/ 271 w 602"/>
                  <a:gd name="T31" fmla="*/ 54 h 177"/>
                  <a:gd name="T32" fmla="*/ 179 w 602"/>
                  <a:gd name="T33" fmla="*/ 54 h 177"/>
                  <a:gd name="T34" fmla="*/ 246 w 602"/>
                  <a:gd name="T35" fmla="*/ 67 h 177"/>
                  <a:gd name="T36" fmla="*/ 267 w 602"/>
                  <a:gd name="T37" fmla="*/ 110 h 177"/>
                  <a:gd name="T38" fmla="*/ 38 w 602"/>
                  <a:gd name="T39" fmla="*/ 19 h 177"/>
                  <a:gd name="T40" fmla="*/ 111 w 602"/>
                  <a:gd name="T41" fmla="*/ 19 h 177"/>
                  <a:gd name="T42" fmla="*/ 39 w 602"/>
                  <a:gd name="T43" fmla="*/ 57 h 177"/>
                  <a:gd name="T44" fmla="*/ 42 w 602"/>
                  <a:gd name="T45" fmla="*/ 67 h 177"/>
                  <a:gd name="T46" fmla="*/ 130 w 602"/>
                  <a:gd name="T47" fmla="*/ 107 h 177"/>
                  <a:gd name="T48" fmla="*/ 38 w 602"/>
                  <a:gd name="T49" fmla="*/ 71 h 177"/>
                  <a:gd name="T50" fmla="*/ 38 w 602"/>
                  <a:gd name="T51" fmla="*/ 124 h 177"/>
                  <a:gd name="T52" fmla="*/ 111 w 602"/>
                  <a:gd name="T53" fmla="*/ 124 h 177"/>
                  <a:gd name="T54" fmla="*/ 150 w 602"/>
                  <a:gd name="T55" fmla="*/ 157 h 177"/>
                  <a:gd name="T56" fmla="*/ 123 w 602"/>
                  <a:gd name="T57" fmla="*/ 125 h 177"/>
                  <a:gd name="T58" fmla="*/ 150 w 602"/>
                  <a:gd name="T59" fmla="*/ 104 h 177"/>
                  <a:gd name="T60" fmla="*/ 123 w 602"/>
                  <a:gd name="T61" fmla="*/ 72 h 177"/>
                  <a:gd name="T62" fmla="*/ 150 w 602"/>
                  <a:gd name="T63" fmla="*/ 52 h 177"/>
                  <a:gd name="T64" fmla="*/ 123 w 602"/>
                  <a:gd name="T65" fmla="*/ 20 h 177"/>
                  <a:gd name="T66" fmla="*/ 183 w 602"/>
                  <a:gd name="T67" fmla="*/ 162 h 177"/>
                  <a:gd name="T68" fmla="*/ 180 w 602"/>
                  <a:gd name="T69" fmla="*/ 121 h 177"/>
                  <a:gd name="T70" fmla="*/ 271 w 602"/>
                  <a:gd name="T71" fmla="*/ 159 h 177"/>
                  <a:gd name="T72" fmla="*/ 289 w 602"/>
                  <a:gd name="T73" fmla="*/ 158 h 177"/>
                  <a:gd name="T74" fmla="*/ 289 w 602"/>
                  <a:gd name="T75" fmla="*/ 124 h 177"/>
                  <a:gd name="T76" fmla="*/ 289 w 602"/>
                  <a:gd name="T77" fmla="*/ 105 h 177"/>
                  <a:gd name="T78" fmla="*/ 289 w 602"/>
                  <a:gd name="T79" fmla="*/ 71 h 177"/>
                  <a:gd name="T80" fmla="*/ 289 w 602"/>
                  <a:gd name="T81" fmla="*/ 53 h 177"/>
                  <a:gd name="T82" fmla="*/ 289 w 602"/>
                  <a:gd name="T83" fmla="*/ 20 h 177"/>
                  <a:gd name="T84" fmla="*/ 321 w 602"/>
                  <a:gd name="T85" fmla="*/ 161 h 177"/>
                  <a:gd name="T86" fmla="*/ 387 w 602"/>
                  <a:gd name="T87" fmla="*/ 120 h 177"/>
                  <a:gd name="T88" fmla="*/ 410 w 602"/>
                  <a:gd name="T89" fmla="*/ 161 h 177"/>
                  <a:gd name="T90" fmla="*/ 422 w 602"/>
                  <a:gd name="T91" fmla="*/ 158 h 177"/>
                  <a:gd name="T92" fmla="*/ 431 w 602"/>
                  <a:gd name="T93" fmla="*/ 125 h 177"/>
                  <a:gd name="T94" fmla="*/ 422 w 602"/>
                  <a:gd name="T95" fmla="*/ 105 h 177"/>
                  <a:gd name="T96" fmla="*/ 431 w 602"/>
                  <a:gd name="T97" fmla="*/ 72 h 177"/>
                  <a:gd name="T98" fmla="*/ 422 w 602"/>
                  <a:gd name="T99" fmla="*/ 53 h 177"/>
                  <a:gd name="T100" fmla="*/ 431 w 602"/>
                  <a:gd name="T101" fmla="*/ 20 h 177"/>
                  <a:gd name="T102" fmla="*/ 460 w 602"/>
                  <a:gd name="T103" fmla="*/ 159 h 177"/>
                  <a:gd name="T104" fmla="*/ 531 w 602"/>
                  <a:gd name="T105" fmla="*/ 121 h 177"/>
                  <a:gd name="T106" fmla="*/ 548 w 602"/>
                  <a:gd name="T107" fmla="*/ 162 h 177"/>
                  <a:gd name="T108" fmla="*/ 545 w 602"/>
                  <a:gd name="T109" fmla="*/ 125 h 177"/>
                  <a:gd name="T110" fmla="*/ 572 w 602"/>
                  <a:gd name="T111" fmla="*/ 157 h 177"/>
                  <a:gd name="T112" fmla="*/ 545 w 602"/>
                  <a:gd name="T113" fmla="*/ 72 h 177"/>
                  <a:gd name="T114" fmla="*/ 572 w 602"/>
                  <a:gd name="T115" fmla="*/ 104 h 177"/>
                  <a:gd name="T116" fmla="*/ 545 w 602"/>
                  <a:gd name="T117" fmla="*/ 21 h 177"/>
                  <a:gd name="T118" fmla="*/ 572 w 602"/>
                  <a:gd name="T119" fmla="*/ 5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02" h="177">
                    <a:moveTo>
                      <a:pt x="586" y="0"/>
                    </a:moveTo>
                    <a:lnTo>
                      <a:pt x="18" y="0"/>
                    </a:lnTo>
                    <a:lnTo>
                      <a:pt x="18" y="0"/>
                    </a:lnTo>
                    <a:lnTo>
                      <a:pt x="12" y="1"/>
                    </a:lnTo>
                    <a:lnTo>
                      <a:pt x="5" y="4"/>
                    </a:lnTo>
                    <a:lnTo>
                      <a:pt x="2" y="10"/>
                    </a:lnTo>
                    <a:lnTo>
                      <a:pt x="1" y="12"/>
                    </a:lnTo>
                    <a:lnTo>
                      <a:pt x="0" y="15"/>
                    </a:lnTo>
                    <a:lnTo>
                      <a:pt x="0" y="163"/>
                    </a:lnTo>
                    <a:lnTo>
                      <a:pt x="0" y="163"/>
                    </a:lnTo>
                    <a:lnTo>
                      <a:pt x="1" y="165"/>
                    </a:lnTo>
                    <a:lnTo>
                      <a:pt x="2" y="168"/>
                    </a:lnTo>
                    <a:lnTo>
                      <a:pt x="5" y="173"/>
                    </a:lnTo>
                    <a:lnTo>
                      <a:pt x="12" y="176"/>
                    </a:lnTo>
                    <a:lnTo>
                      <a:pt x="15" y="177"/>
                    </a:lnTo>
                    <a:lnTo>
                      <a:pt x="18" y="177"/>
                    </a:lnTo>
                    <a:lnTo>
                      <a:pt x="586" y="177"/>
                    </a:lnTo>
                    <a:lnTo>
                      <a:pt x="586" y="177"/>
                    </a:lnTo>
                    <a:lnTo>
                      <a:pt x="589" y="177"/>
                    </a:lnTo>
                    <a:lnTo>
                      <a:pt x="592" y="176"/>
                    </a:lnTo>
                    <a:lnTo>
                      <a:pt x="598" y="173"/>
                    </a:lnTo>
                    <a:lnTo>
                      <a:pt x="601" y="168"/>
                    </a:lnTo>
                    <a:lnTo>
                      <a:pt x="602" y="165"/>
                    </a:lnTo>
                    <a:lnTo>
                      <a:pt x="602" y="163"/>
                    </a:lnTo>
                    <a:lnTo>
                      <a:pt x="602" y="15"/>
                    </a:lnTo>
                    <a:lnTo>
                      <a:pt x="602" y="15"/>
                    </a:lnTo>
                    <a:lnTo>
                      <a:pt x="602" y="12"/>
                    </a:lnTo>
                    <a:lnTo>
                      <a:pt x="601" y="10"/>
                    </a:lnTo>
                    <a:lnTo>
                      <a:pt x="598" y="4"/>
                    </a:lnTo>
                    <a:lnTo>
                      <a:pt x="592" y="1"/>
                    </a:lnTo>
                    <a:lnTo>
                      <a:pt x="586" y="0"/>
                    </a:lnTo>
                    <a:lnTo>
                      <a:pt x="586" y="0"/>
                    </a:lnTo>
                    <a:close/>
                    <a:moveTo>
                      <a:pt x="460" y="19"/>
                    </a:moveTo>
                    <a:lnTo>
                      <a:pt x="460" y="19"/>
                    </a:lnTo>
                    <a:lnTo>
                      <a:pt x="460" y="17"/>
                    </a:lnTo>
                    <a:lnTo>
                      <a:pt x="461" y="16"/>
                    </a:lnTo>
                    <a:lnTo>
                      <a:pt x="464" y="15"/>
                    </a:lnTo>
                    <a:lnTo>
                      <a:pt x="528" y="15"/>
                    </a:lnTo>
                    <a:lnTo>
                      <a:pt x="528" y="15"/>
                    </a:lnTo>
                    <a:lnTo>
                      <a:pt x="531" y="16"/>
                    </a:lnTo>
                    <a:lnTo>
                      <a:pt x="532" y="17"/>
                    </a:lnTo>
                    <a:lnTo>
                      <a:pt x="533" y="19"/>
                    </a:lnTo>
                    <a:lnTo>
                      <a:pt x="552" y="54"/>
                    </a:lnTo>
                    <a:lnTo>
                      <a:pt x="552" y="54"/>
                    </a:lnTo>
                    <a:lnTo>
                      <a:pt x="552" y="55"/>
                    </a:lnTo>
                    <a:lnTo>
                      <a:pt x="551" y="57"/>
                    </a:lnTo>
                    <a:lnTo>
                      <a:pt x="548" y="58"/>
                    </a:lnTo>
                    <a:lnTo>
                      <a:pt x="464" y="58"/>
                    </a:lnTo>
                    <a:lnTo>
                      <a:pt x="464" y="58"/>
                    </a:lnTo>
                    <a:lnTo>
                      <a:pt x="461" y="57"/>
                    </a:lnTo>
                    <a:lnTo>
                      <a:pt x="460" y="55"/>
                    </a:lnTo>
                    <a:lnTo>
                      <a:pt x="460" y="54"/>
                    </a:lnTo>
                    <a:lnTo>
                      <a:pt x="460" y="19"/>
                    </a:lnTo>
                    <a:close/>
                    <a:moveTo>
                      <a:pt x="460" y="71"/>
                    </a:moveTo>
                    <a:lnTo>
                      <a:pt x="460" y="71"/>
                    </a:lnTo>
                    <a:lnTo>
                      <a:pt x="460" y="69"/>
                    </a:lnTo>
                    <a:lnTo>
                      <a:pt x="461" y="68"/>
                    </a:lnTo>
                    <a:lnTo>
                      <a:pt x="464" y="67"/>
                    </a:lnTo>
                    <a:lnTo>
                      <a:pt x="528" y="67"/>
                    </a:lnTo>
                    <a:lnTo>
                      <a:pt x="528" y="67"/>
                    </a:lnTo>
                    <a:lnTo>
                      <a:pt x="531" y="68"/>
                    </a:lnTo>
                    <a:lnTo>
                      <a:pt x="532" y="69"/>
                    </a:lnTo>
                    <a:lnTo>
                      <a:pt x="533" y="71"/>
                    </a:lnTo>
                    <a:lnTo>
                      <a:pt x="552" y="106"/>
                    </a:lnTo>
                    <a:lnTo>
                      <a:pt x="552" y="106"/>
                    </a:lnTo>
                    <a:lnTo>
                      <a:pt x="552" y="107"/>
                    </a:lnTo>
                    <a:lnTo>
                      <a:pt x="551" y="108"/>
                    </a:lnTo>
                    <a:lnTo>
                      <a:pt x="548" y="110"/>
                    </a:lnTo>
                    <a:lnTo>
                      <a:pt x="464" y="110"/>
                    </a:lnTo>
                    <a:lnTo>
                      <a:pt x="464" y="110"/>
                    </a:lnTo>
                    <a:lnTo>
                      <a:pt x="461" y="108"/>
                    </a:lnTo>
                    <a:lnTo>
                      <a:pt x="460" y="107"/>
                    </a:lnTo>
                    <a:lnTo>
                      <a:pt x="460" y="106"/>
                    </a:lnTo>
                    <a:lnTo>
                      <a:pt x="460" y="71"/>
                    </a:lnTo>
                    <a:close/>
                    <a:moveTo>
                      <a:pt x="319" y="19"/>
                    </a:moveTo>
                    <a:lnTo>
                      <a:pt x="319" y="19"/>
                    </a:lnTo>
                    <a:lnTo>
                      <a:pt x="320" y="17"/>
                    </a:lnTo>
                    <a:lnTo>
                      <a:pt x="321" y="16"/>
                    </a:lnTo>
                    <a:lnTo>
                      <a:pt x="323" y="15"/>
                    </a:lnTo>
                    <a:lnTo>
                      <a:pt x="387" y="15"/>
                    </a:lnTo>
                    <a:lnTo>
                      <a:pt x="387" y="15"/>
                    </a:lnTo>
                    <a:lnTo>
                      <a:pt x="390" y="16"/>
                    </a:lnTo>
                    <a:lnTo>
                      <a:pt x="391" y="17"/>
                    </a:lnTo>
                    <a:lnTo>
                      <a:pt x="392" y="19"/>
                    </a:lnTo>
                    <a:lnTo>
                      <a:pt x="411" y="54"/>
                    </a:lnTo>
                    <a:lnTo>
                      <a:pt x="411" y="54"/>
                    </a:lnTo>
                    <a:lnTo>
                      <a:pt x="411" y="55"/>
                    </a:lnTo>
                    <a:lnTo>
                      <a:pt x="410" y="57"/>
                    </a:lnTo>
                    <a:lnTo>
                      <a:pt x="407" y="58"/>
                    </a:lnTo>
                    <a:lnTo>
                      <a:pt x="323" y="58"/>
                    </a:lnTo>
                    <a:lnTo>
                      <a:pt x="323" y="58"/>
                    </a:lnTo>
                    <a:lnTo>
                      <a:pt x="321" y="57"/>
                    </a:lnTo>
                    <a:lnTo>
                      <a:pt x="320" y="55"/>
                    </a:lnTo>
                    <a:lnTo>
                      <a:pt x="319" y="54"/>
                    </a:lnTo>
                    <a:lnTo>
                      <a:pt x="319" y="19"/>
                    </a:lnTo>
                    <a:close/>
                    <a:moveTo>
                      <a:pt x="319" y="71"/>
                    </a:moveTo>
                    <a:lnTo>
                      <a:pt x="319" y="71"/>
                    </a:lnTo>
                    <a:lnTo>
                      <a:pt x="320" y="69"/>
                    </a:lnTo>
                    <a:lnTo>
                      <a:pt x="321" y="68"/>
                    </a:lnTo>
                    <a:lnTo>
                      <a:pt x="323" y="67"/>
                    </a:lnTo>
                    <a:lnTo>
                      <a:pt x="387" y="67"/>
                    </a:lnTo>
                    <a:lnTo>
                      <a:pt x="387" y="67"/>
                    </a:lnTo>
                    <a:lnTo>
                      <a:pt x="390" y="68"/>
                    </a:lnTo>
                    <a:lnTo>
                      <a:pt x="391" y="69"/>
                    </a:lnTo>
                    <a:lnTo>
                      <a:pt x="392" y="71"/>
                    </a:lnTo>
                    <a:lnTo>
                      <a:pt x="411" y="106"/>
                    </a:lnTo>
                    <a:lnTo>
                      <a:pt x="411" y="106"/>
                    </a:lnTo>
                    <a:lnTo>
                      <a:pt x="411" y="107"/>
                    </a:lnTo>
                    <a:lnTo>
                      <a:pt x="410" y="108"/>
                    </a:lnTo>
                    <a:lnTo>
                      <a:pt x="407" y="110"/>
                    </a:lnTo>
                    <a:lnTo>
                      <a:pt x="323" y="110"/>
                    </a:lnTo>
                    <a:lnTo>
                      <a:pt x="323" y="110"/>
                    </a:lnTo>
                    <a:lnTo>
                      <a:pt x="321" y="108"/>
                    </a:lnTo>
                    <a:lnTo>
                      <a:pt x="320" y="107"/>
                    </a:lnTo>
                    <a:lnTo>
                      <a:pt x="319" y="106"/>
                    </a:lnTo>
                    <a:lnTo>
                      <a:pt x="319" y="71"/>
                    </a:lnTo>
                    <a:close/>
                    <a:moveTo>
                      <a:pt x="179" y="19"/>
                    </a:moveTo>
                    <a:lnTo>
                      <a:pt x="179" y="19"/>
                    </a:lnTo>
                    <a:lnTo>
                      <a:pt x="179" y="17"/>
                    </a:lnTo>
                    <a:lnTo>
                      <a:pt x="180" y="16"/>
                    </a:lnTo>
                    <a:lnTo>
                      <a:pt x="183" y="15"/>
                    </a:lnTo>
                    <a:lnTo>
                      <a:pt x="246" y="15"/>
                    </a:lnTo>
                    <a:lnTo>
                      <a:pt x="246" y="15"/>
                    </a:lnTo>
                    <a:lnTo>
                      <a:pt x="250" y="16"/>
                    </a:lnTo>
                    <a:lnTo>
                      <a:pt x="251" y="17"/>
                    </a:lnTo>
                    <a:lnTo>
                      <a:pt x="251" y="19"/>
                    </a:lnTo>
                    <a:lnTo>
                      <a:pt x="271" y="54"/>
                    </a:lnTo>
                    <a:lnTo>
                      <a:pt x="271" y="54"/>
                    </a:lnTo>
                    <a:lnTo>
                      <a:pt x="270" y="55"/>
                    </a:lnTo>
                    <a:lnTo>
                      <a:pt x="270" y="57"/>
                    </a:lnTo>
                    <a:lnTo>
                      <a:pt x="267" y="58"/>
                    </a:lnTo>
                    <a:lnTo>
                      <a:pt x="183" y="58"/>
                    </a:lnTo>
                    <a:lnTo>
                      <a:pt x="183" y="58"/>
                    </a:lnTo>
                    <a:lnTo>
                      <a:pt x="180" y="57"/>
                    </a:lnTo>
                    <a:lnTo>
                      <a:pt x="179" y="55"/>
                    </a:lnTo>
                    <a:lnTo>
                      <a:pt x="179" y="54"/>
                    </a:lnTo>
                    <a:lnTo>
                      <a:pt x="179" y="19"/>
                    </a:lnTo>
                    <a:close/>
                    <a:moveTo>
                      <a:pt x="179" y="71"/>
                    </a:moveTo>
                    <a:lnTo>
                      <a:pt x="179" y="71"/>
                    </a:lnTo>
                    <a:lnTo>
                      <a:pt x="179" y="69"/>
                    </a:lnTo>
                    <a:lnTo>
                      <a:pt x="180" y="68"/>
                    </a:lnTo>
                    <a:lnTo>
                      <a:pt x="183" y="67"/>
                    </a:lnTo>
                    <a:lnTo>
                      <a:pt x="246" y="67"/>
                    </a:lnTo>
                    <a:lnTo>
                      <a:pt x="246" y="67"/>
                    </a:lnTo>
                    <a:lnTo>
                      <a:pt x="250" y="68"/>
                    </a:lnTo>
                    <a:lnTo>
                      <a:pt x="251" y="69"/>
                    </a:lnTo>
                    <a:lnTo>
                      <a:pt x="251" y="71"/>
                    </a:lnTo>
                    <a:lnTo>
                      <a:pt x="271" y="106"/>
                    </a:lnTo>
                    <a:lnTo>
                      <a:pt x="271" y="106"/>
                    </a:lnTo>
                    <a:lnTo>
                      <a:pt x="270" y="107"/>
                    </a:lnTo>
                    <a:lnTo>
                      <a:pt x="270" y="108"/>
                    </a:lnTo>
                    <a:lnTo>
                      <a:pt x="267" y="110"/>
                    </a:lnTo>
                    <a:lnTo>
                      <a:pt x="183" y="110"/>
                    </a:lnTo>
                    <a:lnTo>
                      <a:pt x="183" y="110"/>
                    </a:lnTo>
                    <a:lnTo>
                      <a:pt x="180" y="108"/>
                    </a:lnTo>
                    <a:lnTo>
                      <a:pt x="179" y="107"/>
                    </a:lnTo>
                    <a:lnTo>
                      <a:pt x="179" y="106"/>
                    </a:lnTo>
                    <a:lnTo>
                      <a:pt x="179" y="71"/>
                    </a:lnTo>
                    <a:close/>
                    <a:moveTo>
                      <a:pt x="38" y="19"/>
                    </a:moveTo>
                    <a:lnTo>
                      <a:pt x="38" y="19"/>
                    </a:lnTo>
                    <a:lnTo>
                      <a:pt x="38" y="17"/>
                    </a:lnTo>
                    <a:lnTo>
                      <a:pt x="39" y="16"/>
                    </a:lnTo>
                    <a:lnTo>
                      <a:pt x="42" y="15"/>
                    </a:lnTo>
                    <a:lnTo>
                      <a:pt x="106" y="15"/>
                    </a:lnTo>
                    <a:lnTo>
                      <a:pt x="106" y="15"/>
                    </a:lnTo>
                    <a:lnTo>
                      <a:pt x="109" y="16"/>
                    </a:lnTo>
                    <a:lnTo>
                      <a:pt x="110" y="17"/>
                    </a:lnTo>
                    <a:lnTo>
                      <a:pt x="111" y="19"/>
                    </a:lnTo>
                    <a:lnTo>
                      <a:pt x="130" y="54"/>
                    </a:lnTo>
                    <a:lnTo>
                      <a:pt x="130" y="54"/>
                    </a:lnTo>
                    <a:lnTo>
                      <a:pt x="130" y="55"/>
                    </a:lnTo>
                    <a:lnTo>
                      <a:pt x="129" y="57"/>
                    </a:lnTo>
                    <a:lnTo>
                      <a:pt x="126" y="58"/>
                    </a:lnTo>
                    <a:lnTo>
                      <a:pt x="42" y="58"/>
                    </a:lnTo>
                    <a:lnTo>
                      <a:pt x="42" y="58"/>
                    </a:lnTo>
                    <a:lnTo>
                      <a:pt x="39" y="57"/>
                    </a:lnTo>
                    <a:lnTo>
                      <a:pt x="38" y="55"/>
                    </a:lnTo>
                    <a:lnTo>
                      <a:pt x="38" y="54"/>
                    </a:lnTo>
                    <a:lnTo>
                      <a:pt x="38" y="19"/>
                    </a:lnTo>
                    <a:close/>
                    <a:moveTo>
                      <a:pt x="38" y="71"/>
                    </a:moveTo>
                    <a:lnTo>
                      <a:pt x="38" y="71"/>
                    </a:lnTo>
                    <a:lnTo>
                      <a:pt x="38" y="69"/>
                    </a:lnTo>
                    <a:lnTo>
                      <a:pt x="39" y="68"/>
                    </a:lnTo>
                    <a:lnTo>
                      <a:pt x="42" y="67"/>
                    </a:lnTo>
                    <a:lnTo>
                      <a:pt x="106" y="67"/>
                    </a:lnTo>
                    <a:lnTo>
                      <a:pt x="106" y="67"/>
                    </a:lnTo>
                    <a:lnTo>
                      <a:pt x="109" y="68"/>
                    </a:lnTo>
                    <a:lnTo>
                      <a:pt x="110" y="69"/>
                    </a:lnTo>
                    <a:lnTo>
                      <a:pt x="111" y="71"/>
                    </a:lnTo>
                    <a:lnTo>
                      <a:pt x="130" y="106"/>
                    </a:lnTo>
                    <a:lnTo>
                      <a:pt x="130" y="106"/>
                    </a:lnTo>
                    <a:lnTo>
                      <a:pt x="130" y="107"/>
                    </a:lnTo>
                    <a:lnTo>
                      <a:pt x="129" y="108"/>
                    </a:lnTo>
                    <a:lnTo>
                      <a:pt x="126" y="110"/>
                    </a:lnTo>
                    <a:lnTo>
                      <a:pt x="42" y="110"/>
                    </a:lnTo>
                    <a:lnTo>
                      <a:pt x="42" y="110"/>
                    </a:lnTo>
                    <a:lnTo>
                      <a:pt x="39" y="108"/>
                    </a:lnTo>
                    <a:lnTo>
                      <a:pt x="38" y="107"/>
                    </a:lnTo>
                    <a:lnTo>
                      <a:pt x="38" y="106"/>
                    </a:lnTo>
                    <a:lnTo>
                      <a:pt x="38" y="71"/>
                    </a:lnTo>
                    <a:close/>
                    <a:moveTo>
                      <a:pt x="126" y="162"/>
                    </a:moveTo>
                    <a:lnTo>
                      <a:pt x="42" y="162"/>
                    </a:lnTo>
                    <a:lnTo>
                      <a:pt x="42" y="162"/>
                    </a:lnTo>
                    <a:lnTo>
                      <a:pt x="39" y="161"/>
                    </a:lnTo>
                    <a:lnTo>
                      <a:pt x="38" y="160"/>
                    </a:lnTo>
                    <a:lnTo>
                      <a:pt x="38" y="159"/>
                    </a:lnTo>
                    <a:lnTo>
                      <a:pt x="38" y="124"/>
                    </a:lnTo>
                    <a:lnTo>
                      <a:pt x="38" y="124"/>
                    </a:lnTo>
                    <a:lnTo>
                      <a:pt x="38" y="122"/>
                    </a:lnTo>
                    <a:lnTo>
                      <a:pt x="39" y="121"/>
                    </a:lnTo>
                    <a:lnTo>
                      <a:pt x="42" y="120"/>
                    </a:lnTo>
                    <a:lnTo>
                      <a:pt x="106" y="120"/>
                    </a:lnTo>
                    <a:lnTo>
                      <a:pt x="106" y="120"/>
                    </a:lnTo>
                    <a:lnTo>
                      <a:pt x="109" y="121"/>
                    </a:lnTo>
                    <a:lnTo>
                      <a:pt x="110" y="122"/>
                    </a:lnTo>
                    <a:lnTo>
                      <a:pt x="111" y="124"/>
                    </a:lnTo>
                    <a:lnTo>
                      <a:pt x="130" y="159"/>
                    </a:lnTo>
                    <a:lnTo>
                      <a:pt x="130" y="159"/>
                    </a:lnTo>
                    <a:lnTo>
                      <a:pt x="130" y="160"/>
                    </a:lnTo>
                    <a:lnTo>
                      <a:pt x="129" y="161"/>
                    </a:lnTo>
                    <a:lnTo>
                      <a:pt x="126" y="162"/>
                    </a:lnTo>
                    <a:lnTo>
                      <a:pt x="126" y="162"/>
                    </a:lnTo>
                    <a:close/>
                    <a:moveTo>
                      <a:pt x="150" y="157"/>
                    </a:moveTo>
                    <a:lnTo>
                      <a:pt x="150" y="157"/>
                    </a:lnTo>
                    <a:lnTo>
                      <a:pt x="150" y="157"/>
                    </a:lnTo>
                    <a:lnTo>
                      <a:pt x="149" y="158"/>
                    </a:lnTo>
                    <a:lnTo>
                      <a:pt x="140" y="158"/>
                    </a:lnTo>
                    <a:lnTo>
                      <a:pt x="140" y="158"/>
                    </a:lnTo>
                    <a:lnTo>
                      <a:pt x="139" y="157"/>
                    </a:lnTo>
                    <a:lnTo>
                      <a:pt x="123" y="125"/>
                    </a:lnTo>
                    <a:lnTo>
                      <a:pt x="123" y="125"/>
                    </a:lnTo>
                    <a:lnTo>
                      <a:pt x="123" y="125"/>
                    </a:lnTo>
                    <a:lnTo>
                      <a:pt x="124" y="124"/>
                    </a:lnTo>
                    <a:lnTo>
                      <a:pt x="149" y="124"/>
                    </a:lnTo>
                    <a:lnTo>
                      <a:pt x="149" y="124"/>
                    </a:lnTo>
                    <a:lnTo>
                      <a:pt x="150" y="125"/>
                    </a:lnTo>
                    <a:lnTo>
                      <a:pt x="150" y="126"/>
                    </a:lnTo>
                    <a:lnTo>
                      <a:pt x="150" y="157"/>
                    </a:lnTo>
                    <a:close/>
                    <a:moveTo>
                      <a:pt x="150" y="104"/>
                    </a:moveTo>
                    <a:lnTo>
                      <a:pt x="150" y="104"/>
                    </a:lnTo>
                    <a:lnTo>
                      <a:pt x="150" y="104"/>
                    </a:lnTo>
                    <a:lnTo>
                      <a:pt x="149" y="105"/>
                    </a:lnTo>
                    <a:lnTo>
                      <a:pt x="140" y="105"/>
                    </a:lnTo>
                    <a:lnTo>
                      <a:pt x="140" y="105"/>
                    </a:lnTo>
                    <a:lnTo>
                      <a:pt x="139" y="104"/>
                    </a:lnTo>
                    <a:lnTo>
                      <a:pt x="123" y="72"/>
                    </a:lnTo>
                    <a:lnTo>
                      <a:pt x="123" y="72"/>
                    </a:lnTo>
                    <a:lnTo>
                      <a:pt x="123" y="72"/>
                    </a:lnTo>
                    <a:lnTo>
                      <a:pt x="124" y="71"/>
                    </a:lnTo>
                    <a:lnTo>
                      <a:pt x="149" y="71"/>
                    </a:lnTo>
                    <a:lnTo>
                      <a:pt x="149" y="71"/>
                    </a:lnTo>
                    <a:lnTo>
                      <a:pt x="150" y="72"/>
                    </a:lnTo>
                    <a:lnTo>
                      <a:pt x="150" y="73"/>
                    </a:lnTo>
                    <a:lnTo>
                      <a:pt x="150" y="104"/>
                    </a:lnTo>
                    <a:close/>
                    <a:moveTo>
                      <a:pt x="150" y="52"/>
                    </a:moveTo>
                    <a:lnTo>
                      <a:pt x="150" y="52"/>
                    </a:lnTo>
                    <a:lnTo>
                      <a:pt x="150" y="52"/>
                    </a:lnTo>
                    <a:lnTo>
                      <a:pt x="149" y="53"/>
                    </a:lnTo>
                    <a:lnTo>
                      <a:pt x="140" y="53"/>
                    </a:lnTo>
                    <a:lnTo>
                      <a:pt x="140" y="53"/>
                    </a:lnTo>
                    <a:lnTo>
                      <a:pt x="139" y="52"/>
                    </a:lnTo>
                    <a:lnTo>
                      <a:pt x="123" y="21"/>
                    </a:lnTo>
                    <a:lnTo>
                      <a:pt x="123" y="21"/>
                    </a:lnTo>
                    <a:lnTo>
                      <a:pt x="123" y="20"/>
                    </a:lnTo>
                    <a:lnTo>
                      <a:pt x="124" y="20"/>
                    </a:lnTo>
                    <a:lnTo>
                      <a:pt x="149" y="20"/>
                    </a:lnTo>
                    <a:lnTo>
                      <a:pt x="149" y="20"/>
                    </a:lnTo>
                    <a:lnTo>
                      <a:pt x="150" y="20"/>
                    </a:lnTo>
                    <a:lnTo>
                      <a:pt x="150" y="21"/>
                    </a:lnTo>
                    <a:lnTo>
                      <a:pt x="150" y="52"/>
                    </a:lnTo>
                    <a:close/>
                    <a:moveTo>
                      <a:pt x="267" y="162"/>
                    </a:moveTo>
                    <a:lnTo>
                      <a:pt x="183" y="162"/>
                    </a:lnTo>
                    <a:lnTo>
                      <a:pt x="183" y="162"/>
                    </a:lnTo>
                    <a:lnTo>
                      <a:pt x="180" y="161"/>
                    </a:lnTo>
                    <a:lnTo>
                      <a:pt x="179" y="160"/>
                    </a:lnTo>
                    <a:lnTo>
                      <a:pt x="179" y="159"/>
                    </a:lnTo>
                    <a:lnTo>
                      <a:pt x="179" y="124"/>
                    </a:lnTo>
                    <a:lnTo>
                      <a:pt x="179" y="124"/>
                    </a:lnTo>
                    <a:lnTo>
                      <a:pt x="179" y="122"/>
                    </a:lnTo>
                    <a:lnTo>
                      <a:pt x="180" y="121"/>
                    </a:lnTo>
                    <a:lnTo>
                      <a:pt x="183" y="120"/>
                    </a:lnTo>
                    <a:lnTo>
                      <a:pt x="246" y="120"/>
                    </a:lnTo>
                    <a:lnTo>
                      <a:pt x="246" y="120"/>
                    </a:lnTo>
                    <a:lnTo>
                      <a:pt x="250" y="121"/>
                    </a:lnTo>
                    <a:lnTo>
                      <a:pt x="251" y="122"/>
                    </a:lnTo>
                    <a:lnTo>
                      <a:pt x="251" y="124"/>
                    </a:lnTo>
                    <a:lnTo>
                      <a:pt x="271" y="159"/>
                    </a:lnTo>
                    <a:lnTo>
                      <a:pt x="271" y="159"/>
                    </a:lnTo>
                    <a:lnTo>
                      <a:pt x="270" y="160"/>
                    </a:lnTo>
                    <a:lnTo>
                      <a:pt x="270" y="161"/>
                    </a:lnTo>
                    <a:lnTo>
                      <a:pt x="267" y="162"/>
                    </a:lnTo>
                    <a:lnTo>
                      <a:pt x="267" y="162"/>
                    </a:lnTo>
                    <a:close/>
                    <a:moveTo>
                      <a:pt x="291" y="157"/>
                    </a:moveTo>
                    <a:lnTo>
                      <a:pt x="291" y="157"/>
                    </a:lnTo>
                    <a:lnTo>
                      <a:pt x="290" y="157"/>
                    </a:lnTo>
                    <a:lnTo>
                      <a:pt x="289" y="158"/>
                    </a:lnTo>
                    <a:lnTo>
                      <a:pt x="281" y="158"/>
                    </a:lnTo>
                    <a:lnTo>
                      <a:pt x="281" y="158"/>
                    </a:lnTo>
                    <a:lnTo>
                      <a:pt x="279" y="157"/>
                    </a:lnTo>
                    <a:lnTo>
                      <a:pt x="264" y="125"/>
                    </a:lnTo>
                    <a:lnTo>
                      <a:pt x="264" y="125"/>
                    </a:lnTo>
                    <a:lnTo>
                      <a:pt x="264" y="125"/>
                    </a:lnTo>
                    <a:lnTo>
                      <a:pt x="264" y="124"/>
                    </a:lnTo>
                    <a:lnTo>
                      <a:pt x="289" y="124"/>
                    </a:lnTo>
                    <a:lnTo>
                      <a:pt x="289" y="124"/>
                    </a:lnTo>
                    <a:lnTo>
                      <a:pt x="290" y="125"/>
                    </a:lnTo>
                    <a:lnTo>
                      <a:pt x="291" y="126"/>
                    </a:lnTo>
                    <a:lnTo>
                      <a:pt x="291" y="157"/>
                    </a:lnTo>
                    <a:close/>
                    <a:moveTo>
                      <a:pt x="291" y="104"/>
                    </a:moveTo>
                    <a:lnTo>
                      <a:pt x="291" y="104"/>
                    </a:lnTo>
                    <a:lnTo>
                      <a:pt x="290" y="104"/>
                    </a:lnTo>
                    <a:lnTo>
                      <a:pt x="289" y="105"/>
                    </a:lnTo>
                    <a:lnTo>
                      <a:pt x="281" y="105"/>
                    </a:lnTo>
                    <a:lnTo>
                      <a:pt x="281" y="105"/>
                    </a:lnTo>
                    <a:lnTo>
                      <a:pt x="279" y="104"/>
                    </a:lnTo>
                    <a:lnTo>
                      <a:pt x="264" y="72"/>
                    </a:lnTo>
                    <a:lnTo>
                      <a:pt x="264" y="72"/>
                    </a:lnTo>
                    <a:lnTo>
                      <a:pt x="264" y="72"/>
                    </a:lnTo>
                    <a:lnTo>
                      <a:pt x="264" y="71"/>
                    </a:lnTo>
                    <a:lnTo>
                      <a:pt x="289" y="71"/>
                    </a:lnTo>
                    <a:lnTo>
                      <a:pt x="289" y="71"/>
                    </a:lnTo>
                    <a:lnTo>
                      <a:pt x="290" y="72"/>
                    </a:lnTo>
                    <a:lnTo>
                      <a:pt x="291" y="73"/>
                    </a:lnTo>
                    <a:lnTo>
                      <a:pt x="291" y="104"/>
                    </a:lnTo>
                    <a:close/>
                    <a:moveTo>
                      <a:pt x="291" y="52"/>
                    </a:moveTo>
                    <a:lnTo>
                      <a:pt x="291" y="52"/>
                    </a:lnTo>
                    <a:lnTo>
                      <a:pt x="290" y="52"/>
                    </a:lnTo>
                    <a:lnTo>
                      <a:pt x="289" y="53"/>
                    </a:lnTo>
                    <a:lnTo>
                      <a:pt x="281" y="53"/>
                    </a:lnTo>
                    <a:lnTo>
                      <a:pt x="281" y="53"/>
                    </a:lnTo>
                    <a:lnTo>
                      <a:pt x="279" y="52"/>
                    </a:lnTo>
                    <a:lnTo>
                      <a:pt x="264" y="21"/>
                    </a:lnTo>
                    <a:lnTo>
                      <a:pt x="264" y="21"/>
                    </a:lnTo>
                    <a:lnTo>
                      <a:pt x="264" y="20"/>
                    </a:lnTo>
                    <a:lnTo>
                      <a:pt x="264" y="20"/>
                    </a:lnTo>
                    <a:lnTo>
                      <a:pt x="289" y="20"/>
                    </a:lnTo>
                    <a:lnTo>
                      <a:pt x="289" y="20"/>
                    </a:lnTo>
                    <a:lnTo>
                      <a:pt x="290" y="20"/>
                    </a:lnTo>
                    <a:lnTo>
                      <a:pt x="291" y="21"/>
                    </a:lnTo>
                    <a:lnTo>
                      <a:pt x="291" y="52"/>
                    </a:lnTo>
                    <a:close/>
                    <a:moveTo>
                      <a:pt x="407" y="162"/>
                    </a:moveTo>
                    <a:lnTo>
                      <a:pt x="323" y="162"/>
                    </a:lnTo>
                    <a:lnTo>
                      <a:pt x="323" y="162"/>
                    </a:lnTo>
                    <a:lnTo>
                      <a:pt x="321" y="161"/>
                    </a:lnTo>
                    <a:lnTo>
                      <a:pt x="320" y="160"/>
                    </a:lnTo>
                    <a:lnTo>
                      <a:pt x="319" y="159"/>
                    </a:lnTo>
                    <a:lnTo>
                      <a:pt x="319" y="124"/>
                    </a:lnTo>
                    <a:lnTo>
                      <a:pt x="319" y="124"/>
                    </a:lnTo>
                    <a:lnTo>
                      <a:pt x="320" y="122"/>
                    </a:lnTo>
                    <a:lnTo>
                      <a:pt x="321" y="121"/>
                    </a:lnTo>
                    <a:lnTo>
                      <a:pt x="323" y="120"/>
                    </a:lnTo>
                    <a:lnTo>
                      <a:pt x="387" y="120"/>
                    </a:lnTo>
                    <a:lnTo>
                      <a:pt x="387" y="120"/>
                    </a:lnTo>
                    <a:lnTo>
                      <a:pt x="390" y="121"/>
                    </a:lnTo>
                    <a:lnTo>
                      <a:pt x="391" y="122"/>
                    </a:lnTo>
                    <a:lnTo>
                      <a:pt x="392" y="124"/>
                    </a:lnTo>
                    <a:lnTo>
                      <a:pt x="411" y="159"/>
                    </a:lnTo>
                    <a:lnTo>
                      <a:pt x="411" y="159"/>
                    </a:lnTo>
                    <a:lnTo>
                      <a:pt x="411" y="160"/>
                    </a:lnTo>
                    <a:lnTo>
                      <a:pt x="410" y="161"/>
                    </a:lnTo>
                    <a:lnTo>
                      <a:pt x="407" y="162"/>
                    </a:lnTo>
                    <a:lnTo>
                      <a:pt x="407" y="162"/>
                    </a:lnTo>
                    <a:close/>
                    <a:moveTo>
                      <a:pt x="431" y="157"/>
                    </a:moveTo>
                    <a:lnTo>
                      <a:pt x="431" y="157"/>
                    </a:lnTo>
                    <a:lnTo>
                      <a:pt x="431" y="157"/>
                    </a:lnTo>
                    <a:lnTo>
                      <a:pt x="430" y="158"/>
                    </a:lnTo>
                    <a:lnTo>
                      <a:pt x="422" y="158"/>
                    </a:lnTo>
                    <a:lnTo>
                      <a:pt x="422" y="158"/>
                    </a:lnTo>
                    <a:lnTo>
                      <a:pt x="420" y="157"/>
                    </a:lnTo>
                    <a:lnTo>
                      <a:pt x="404" y="125"/>
                    </a:lnTo>
                    <a:lnTo>
                      <a:pt x="404" y="125"/>
                    </a:lnTo>
                    <a:lnTo>
                      <a:pt x="404" y="125"/>
                    </a:lnTo>
                    <a:lnTo>
                      <a:pt x="405" y="124"/>
                    </a:lnTo>
                    <a:lnTo>
                      <a:pt x="430" y="124"/>
                    </a:lnTo>
                    <a:lnTo>
                      <a:pt x="430" y="124"/>
                    </a:lnTo>
                    <a:lnTo>
                      <a:pt x="431" y="125"/>
                    </a:lnTo>
                    <a:lnTo>
                      <a:pt x="431" y="126"/>
                    </a:lnTo>
                    <a:lnTo>
                      <a:pt x="431" y="157"/>
                    </a:lnTo>
                    <a:close/>
                    <a:moveTo>
                      <a:pt x="431" y="104"/>
                    </a:moveTo>
                    <a:lnTo>
                      <a:pt x="431" y="104"/>
                    </a:lnTo>
                    <a:lnTo>
                      <a:pt x="431" y="104"/>
                    </a:lnTo>
                    <a:lnTo>
                      <a:pt x="430" y="105"/>
                    </a:lnTo>
                    <a:lnTo>
                      <a:pt x="422" y="105"/>
                    </a:lnTo>
                    <a:lnTo>
                      <a:pt x="422" y="105"/>
                    </a:lnTo>
                    <a:lnTo>
                      <a:pt x="420" y="104"/>
                    </a:lnTo>
                    <a:lnTo>
                      <a:pt x="404" y="72"/>
                    </a:lnTo>
                    <a:lnTo>
                      <a:pt x="404" y="72"/>
                    </a:lnTo>
                    <a:lnTo>
                      <a:pt x="404" y="72"/>
                    </a:lnTo>
                    <a:lnTo>
                      <a:pt x="405" y="71"/>
                    </a:lnTo>
                    <a:lnTo>
                      <a:pt x="430" y="71"/>
                    </a:lnTo>
                    <a:lnTo>
                      <a:pt x="430" y="71"/>
                    </a:lnTo>
                    <a:lnTo>
                      <a:pt x="431" y="72"/>
                    </a:lnTo>
                    <a:lnTo>
                      <a:pt x="431" y="73"/>
                    </a:lnTo>
                    <a:lnTo>
                      <a:pt x="431" y="104"/>
                    </a:lnTo>
                    <a:close/>
                    <a:moveTo>
                      <a:pt x="431" y="52"/>
                    </a:moveTo>
                    <a:lnTo>
                      <a:pt x="431" y="52"/>
                    </a:lnTo>
                    <a:lnTo>
                      <a:pt x="431" y="52"/>
                    </a:lnTo>
                    <a:lnTo>
                      <a:pt x="430" y="53"/>
                    </a:lnTo>
                    <a:lnTo>
                      <a:pt x="422" y="53"/>
                    </a:lnTo>
                    <a:lnTo>
                      <a:pt x="422" y="53"/>
                    </a:lnTo>
                    <a:lnTo>
                      <a:pt x="420" y="52"/>
                    </a:lnTo>
                    <a:lnTo>
                      <a:pt x="404" y="21"/>
                    </a:lnTo>
                    <a:lnTo>
                      <a:pt x="404" y="21"/>
                    </a:lnTo>
                    <a:lnTo>
                      <a:pt x="404" y="20"/>
                    </a:lnTo>
                    <a:lnTo>
                      <a:pt x="405" y="20"/>
                    </a:lnTo>
                    <a:lnTo>
                      <a:pt x="430" y="20"/>
                    </a:lnTo>
                    <a:lnTo>
                      <a:pt x="430" y="20"/>
                    </a:lnTo>
                    <a:lnTo>
                      <a:pt x="431" y="20"/>
                    </a:lnTo>
                    <a:lnTo>
                      <a:pt x="431" y="21"/>
                    </a:lnTo>
                    <a:lnTo>
                      <a:pt x="431" y="52"/>
                    </a:lnTo>
                    <a:close/>
                    <a:moveTo>
                      <a:pt x="548" y="162"/>
                    </a:moveTo>
                    <a:lnTo>
                      <a:pt x="464" y="162"/>
                    </a:lnTo>
                    <a:lnTo>
                      <a:pt x="464" y="162"/>
                    </a:lnTo>
                    <a:lnTo>
                      <a:pt x="461" y="161"/>
                    </a:lnTo>
                    <a:lnTo>
                      <a:pt x="460" y="160"/>
                    </a:lnTo>
                    <a:lnTo>
                      <a:pt x="460" y="159"/>
                    </a:lnTo>
                    <a:lnTo>
                      <a:pt x="460" y="124"/>
                    </a:lnTo>
                    <a:lnTo>
                      <a:pt x="460" y="124"/>
                    </a:lnTo>
                    <a:lnTo>
                      <a:pt x="460" y="122"/>
                    </a:lnTo>
                    <a:lnTo>
                      <a:pt x="461" y="121"/>
                    </a:lnTo>
                    <a:lnTo>
                      <a:pt x="464" y="120"/>
                    </a:lnTo>
                    <a:lnTo>
                      <a:pt x="528" y="120"/>
                    </a:lnTo>
                    <a:lnTo>
                      <a:pt x="528" y="120"/>
                    </a:lnTo>
                    <a:lnTo>
                      <a:pt x="531" y="121"/>
                    </a:lnTo>
                    <a:lnTo>
                      <a:pt x="532" y="122"/>
                    </a:lnTo>
                    <a:lnTo>
                      <a:pt x="533" y="124"/>
                    </a:lnTo>
                    <a:lnTo>
                      <a:pt x="552" y="159"/>
                    </a:lnTo>
                    <a:lnTo>
                      <a:pt x="552" y="159"/>
                    </a:lnTo>
                    <a:lnTo>
                      <a:pt x="552" y="160"/>
                    </a:lnTo>
                    <a:lnTo>
                      <a:pt x="551" y="161"/>
                    </a:lnTo>
                    <a:lnTo>
                      <a:pt x="548" y="162"/>
                    </a:lnTo>
                    <a:lnTo>
                      <a:pt x="548" y="162"/>
                    </a:lnTo>
                    <a:close/>
                    <a:moveTo>
                      <a:pt x="572" y="157"/>
                    </a:moveTo>
                    <a:lnTo>
                      <a:pt x="572" y="157"/>
                    </a:lnTo>
                    <a:lnTo>
                      <a:pt x="572" y="157"/>
                    </a:lnTo>
                    <a:lnTo>
                      <a:pt x="571" y="158"/>
                    </a:lnTo>
                    <a:lnTo>
                      <a:pt x="562" y="158"/>
                    </a:lnTo>
                    <a:lnTo>
                      <a:pt x="562" y="158"/>
                    </a:lnTo>
                    <a:lnTo>
                      <a:pt x="561" y="157"/>
                    </a:lnTo>
                    <a:lnTo>
                      <a:pt x="545" y="125"/>
                    </a:lnTo>
                    <a:lnTo>
                      <a:pt x="545" y="125"/>
                    </a:lnTo>
                    <a:lnTo>
                      <a:pt x="545" y="125"/>
                    </a:lnTo>
                    <a:lnTo>
                      <a:pt x="546" y="124"/>
                    </a:lnTo>
                    <a:lnTo>
                      <a:pt x="571" y="124"/>
                    </a:lnTo>
                    <a:lnTo>
                      <a:pt x="571" y="124"/>
                    </a:lnTo>
                    <a:lnTo>
                      <a:pt x="572" y="125"/>
                    </a:lnTo>
                    <a:lnTo>
                      <a:pt x="572" y="126"/>
                    </a:lnTo>
                    <a:lnTo>
                      <a:pt x="572" y="157"/>
                    </a:lnTo>
                    <a:close/>
                    <a:moveTo>
                      <a:pt x="572" y="104"/>
                    </a:moveTo>
                    <a:lnTo>
                      <a:pt x="572" y="104"/>
                    </a:lnTo>
                    <a:lnTo>
                      <a:pt x="572" y="104"/>
                    </a:lnTo>
                    <a:lnTo>
                      <a:pt x="571" y="105"/>
                    </a:lnTo>
                    <a:lnTo>
                      <a:pt x="562" y="105"/>
                    </a:lnTo>
                    <a:lnTo>
                      <a:pt x="562" y="105"/>
                    </a:lnTo>
                    <a:lnTo>
                      <a:pt x="561" y="104"/>
                    </a:lnTo>
                    <a:lnTo>
                      <a:pt x="545" y="72"/>
                    </a:lnTo>
                    <a:lnTo>
                      <a:pt x="545" y="72"/>
                    </a:lnTo>
                    <a:lnTo>
                      <a:pt x="545" y="72"/>
                    </a:lnTo>
                    <a:lnTo>
                      <a:pt x="546" y="71"/>
                    </a:lnTo>
                    <a:lnTo>
                      <a:pt x="571" y="71"/>
                    </a:lnTo>
                    <a:lnTo>
                      <a:pt x="571" y="71"/>
                    </a:lnTo>
                    <a:lnTo>
                      <a:pt x="572" y="72"/>
                    </a:lnTo>
                    <a:lnTo>
                      <a:pt x="572" y="73"/>
                    </a:lnTo>
                    <a:lnTo>
                      <a:pt x="572" y="104"/>
                    </a:lnTo>
                    <a:close/>
                    <a:moveTo>
                      <a:pt x="572" y="52"/>
                    </a:moveTo>
                    <a:lnTo>
                      <a:pt x="572" y="52"/>
                    </a:lnTo>
                    <a:lnTo>
                      <a:pt x="572" y="52"/>
                    </a:lnTo>
                    <a:lnTo>
                      <a:pt x="571" y="53"/>
                    </a:lnTo>
                    <a:lnTo>
                      <a:pt x="562" y="53"/>
                    </a:lnTo>
                    <a:lnTo>
                      <a:pt x="562" y="53"/>
                    </a:lnTo>
                    <a:lnTo>
                      <a:pt x="561" y="52"/>
                    </a:lnTo>
                    <a:lnTo>
                      <a:pt x="545" y="21"/>
                    </a:lnTo>
                    <a:lnTo>
                      <a:pt x="545" y="21"/>
                    </a:lnTo>
                    <a:lnTo>
                      <a:pt x="545" y="20"/>
                    </a:lnTo>
                    <a:lnTo>
                      <a:pt x="546" y="20"/>
                    </a:lnTo>
                    <a:lnTo>
                      <a:pt x="571" y="20"/>
                    </a:lnTo>
                    <a:lnTo>
                      <a:pt x="571" y="20"/>
                    </a:lnTo>
                    <a:lnTo>
                      <a:pt x="572" y="20"/>
                    </a:lnTo>
                    <a:lnTo>
                      <a:pt x="572" y="21"/>
                    </a:lnTo>
                    <a:lnTo>
                      <a:pt x="572" y="52"/>
                    </a:lnTo>
                    <a:close/>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altLang="zh-CN" dirty="0">
                  <a:latin typeface="微软雅黑" panose="020B0503020204020204" pitchFamily="34" charset="-122"/>
                  <a:ea typeface="微软雅黑" panose="020B0503020204020204" pitchFamily="34" charset="-122"/>
                </a:endParaRPr>
              </a:p>
            </p:txBody>
          </p:sp>
          <p:sp>
            <p:nvSpPr>
              <p:cNvPr id="84" name="Freeform 1264"/>
              <p:cNvSpPr>
                <a:spLocks noEditPoints="1"/>
              </p:cNvSpPr>
              <p:nvPr/>
            </p:nvSpPr>
            <p:spPr bwMode="auto">
              <a:xfrm>
                <a:off x="4586988" y="6022937"/>
                <a:ext cx="449206" cy="172940"/>
              </a:xfrm>
              <a:custGeom>
                <a:avLst/>
                <a:gdLst>
                  <a:gd name="T0" fmla="*/ 0 w 602"/>
                  <a:gd name="T1" fmla="*/ 15 h 177"/>
                  <a:gd name="T2" fmla="*/ 18 w 602"/>
                  <a:gd name="T3" fmla="*/ 177 h 177"/>
                  <a:gd name="T4" fmla="*/ 602 w 602"/>
                  <a:gd name="T5" fmla="*/ 163 h 177"/>
                  <a:gd name="T6" fmla="*/ 586 w 602"/>
                  <a:gd name="T7" fmla="*/ 0 h 177"/>
                  <a:gd name="T8" fmla="*/ 531 w 602"/>
                  <a:gd name="T9" fmla="*/ 16 h 177"/>
                  <a:gd name="T10" fmla="*/ 464 w 602"/>
                  <a:gd name="T11" fmla="*/ 58 h 177"/>
                  <a:gd name="T12" fmla="*/ 460 w 602"/>
                  <a:gd name="T13" fmla="*/ 69 h 177"/>
                  <a:gd name="T14" fmla="*/ 552 w 602"/>
                  <a:gd name="T15" fmla="*/ 106 h 177"/>
                  <a:gd name="T16" fmla="*/ 460 w 602"/>
                  <a:gd name="T17" fmla="*/ 107 h 177"/>
                  <a:gd name="T18" fmla="*/ 387 w 602"/>
                  <a:gd name="T19" fmla="*/ 15 h 177"/>
                  <a:gd name="T20" fmla="*/ 410 w 602"/>
                  <a:gd name="T21" fmla="*/ 57 h 177"/>
                  <a:gd name="T22" fmla="*/ 319 w 602"/>
                  <a:gd name="T23" fmla="*/ 71 h 177"/>
                  <a:gd name="T24" fmla="*/ 391 w 602"/>
                  <a:gd name="T25" fmla="*/ 69 h 177"/>
                  <a:gd name="T26" fmla="*/ 323 w 602"/>
                  <a:gd name="T27" fmla="*/ 110 h 177"/>
                  <a:gd name="T28" fmla="*/ 180 w 602"/>
                  <a:gd name="T29" fmla="*/ 16 h 177"/>
                  <a:gd name="T30" fmla="*/ 271 w 602"/>
                  <a:gd name="T31" fmla="*/ 54 h 177"/>
                  <a:gd name="T32" fmla="*/ 179 w 602"/>
                  <a:gd name="T33" fmla="*/ 54 h 177"/>
                  <a:gd name="T34" fmla="*/ 246 w 602"/>
                  <a:gd name="T35" fmla="*/ 67 h 177"/>
                  <a:gd name="T36" fmla="*/ 267 w 602"/>
                  <a:gd name="T37" fmla="*/ 110 h 177"/>
                  <a:gd name="T38" fmla="*/ 38 w 602"/>
                  <a:gd name="T39" fmla="*/ 19 h 177"/>
                  <a:gd name="T40" fmla="*/ 111 w 602"/>
                  <a:gd name="T41" fmla="*/ 19 h 177"/>
                  <a:gd name="T42" fmla="*/ 39 w 602"/>
                  <a:gd name="T43" fmla="*/ 57 h 177"/>
                  <a:gd name="T44" fmla="*/ 42 w 602"/>
                  <a:gd name="T45" fmla="*/ 67 h 177"/>
                  <a:gd name="T46" fmla="*/ 130 w 602"/>
                  <a:gd name="T47" fmla="*/ 107 h 177"/>
                  <a:gd name="T48" fmla="*/ 38 w 602"/>
                  <a:gd name="T49" fmla="*/ 71 h 177"/>
                  <a:gd name="T50" fmla="*/ 38 w 602"/>
                  <a:gd name="T51" fmla="*/ 124 h 177"/>
                  <a:gd name="T52" fmla="*/ 111 w 602"/>
                  <a:gd name="T53" fmla="*/ 124 h 177"/>
                  <a:gd name="T54" fmla="*/ 150 w 602"/>
                  <a:gd name="T55" fmla="*/ 157 h 177"/>
                  <a:gd name="T56" fmla="*/ 123 w 602"/>
                  <a:gd name="T57" fmla="*/ 125 h 177"/>
                  <a:gd name="T58" fmla="*/ 150 w 602"/>
                  <a:gd name="T59" fmla="*/ 104 h 177"/>
                  <a:gd name="T60" fmla="*/ 123 w 602"/>
                  <a:gd name="T61" fmla="*/ 72 h 177"/>
                  <a:gd name="T62" fmla="*/ 150 w 602"/>
                  <a:gd name="T63" fmla="*/ 52 h 177"/>
                  <a:gd name="T64" fmla="*/ 123 w 602"/>
                  <a:gd name="T65" fmla="*/ 20 h 177"/>
                  <a:gd name="T66" fmla="*/ 183 w 602"/>
                  <a:gd name="T67" fmla="*/ 162 h 177"/>
                  <a:gd name="T68" fmla="*/ 180 w 602"/>
                  <a:gd name="T69" fmla="*/ 121 h 177"/>
                  <a:gd name="T70" fmla="*/ 271 w 602"/>
                  <a:gd name="T71" fmla="*/ 159 h 177"/>
                  <a:gd name="T72" fmla="*/ 289 w 602"/>
                  <a:gd name="T73" fmla="*/ 158 h 177"/>
                  <a:gd name="T74" fmla="*/ 289 w 602"/>
                  <a:gd name="T75" fmla="*/ 124 h 177"/>
                  <a:gd name="T76" fmla="*/ 289 w 602"/>
                  <a:gd name="T77" fmla="*/ 105 h 177"/>
                  <a:gd name="T78" fmla="*/ 289 w 602"/>
                  <a:gd name="T79" fmla="*/ 71 h 177"/>
                  <a:gd name="T80" fmla="*/ 289 w 602"/>
                  <a:gd name="T81" fmla="*/ 53 h 177"/>
                  <a:gd name="T82" fmla="*/ 289 w 602"/>
                  <a:gd name="T83" fmla="*/ 20 h 177"/>
                  <a:gd name="T84" fmla="*/ 321 w 602"/>
                  <a:gd name="T85" fmla="*/ 161 h 177"/>
                  <a:gd name="T86" fmla="*/ 387 w 602"/>
                  <a:gd name="T87" fmla="*/ 120 h 177"/>
                  <a:gd name="T88" fmla="*/ 410 w 602"/>
                  <a:gd name="T89" fmla="*/ 161 h 177"/>
                  <a:gd name="T90" fmla="*/ 422 w 602"/>
                  <a:gd name="T91" fmla="*/ 158 h 177"/>
                  <a:gd name="T92" fmla="*/ 431 w 602"/>
                  <a:gd name="T93" fmla="*/ 125 h 177"/>
                  <a:gd name="T94" fmla="*/ 422 w 602"/>
                  <a:gd name="T95" fmla="*/ 105 h 177"/>
                  <a:gd name="T96" fmla="*/ 431 w 602"/>
                  <a:gd name="T97" fmla="*/ 72 h 177"/>
                  <a:gd name="T98" fmla="*/ 422 w 602"/>
                  <a:gd name="T99" fmla="*/ 53 h 177"/>
                  <a:gd name="T100" fmla="*/ 431 w 602"/>
                  <a:gd name="T101" fmla="*/ 20 h 177"/>
                  <a:gd name="T102" fmla="*/ 460 w 602"/>
                  <a:gd name="T103" fmla="*/ 159 h 177"/>
                  <a:gd name="T104" fmla="*/ 531 w 602"/>
                  <a:gd name="T105" fmla="*/ 121 h 177"/>
                  <a:gd name="T106" fmla="*/ 548 w 602"/>
                  <a:gd name="T107" fmla="*/ 162 h 177"/>
                  <a:gd name="T108" fmla="*/ 545 w 602"/>
                  <a:gd name="T109" fmla="*/ 125 h 177"/>
                  <a:gd name="T110" fmla="*/ 572 w 602"/>
                  <a:gd name="T111" fmla="*/ 157 h 177"/>
                  <a:gd name="T112" fmla="*/ 545 w 602"/>
                  <a:gd name="T113" fmla="*/ 72 h 177"/>
                  <a:gd name="T114" fmla="*/ 572 w 602"/>
                  <a:gd name="T115" fmla="*/ 104 h 177"/>
                  <a:gd name="T116" fmla="*/ 545 w 602"/>
                  <a:gd name="T117" fmla="*/ 21 h 177"/>
                  <a:gd name="T118" fmla="*/ 572 w 602"/>
                  <a:gd name="T119" fmla="*/ 5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02" h="177">
                    <a:moveTo>
                      <a:pt x="586" y="0"/>
                    </a:moveTo>
                    <a:lnTo>
                      <a:pt x="18" y="0"/>
                    </a:lnTo>
                    <a:lnTo>
                      <a:pt x="18" y="0"/>
                    </a:lnTo>
                    <a:lnTo>
                      <a:pt x="12" y="1"/>
                    </a:lnTo>
                    <a:lnTo>
                      <a:pt x="5" y="4"/>
                    </a:lnTo>
                    <a:lnTo>
                      <a:pt x="2" y="10"/>
                    </a:lnTo>
                    <a:lnTo>
                      <a:pt x="1" y="12"/>
                    </a:lnTo>
                    <a:lnTo>
                      <a:pt x="0" y="15"/>
                    </a:lnTo>
                    <a:lnTo>
                      <a:pt x="0" y="163"/>
                    </a:lnTo>
                    <a:lnTo>
                      <a:pt x="0" y="163"/>
                    </a:lnTo>
                    <a:lnTo>
                      <a:pt x="1" y="165"/>
                    </a:lnTo>
                    <a:lnTo>
                      <a:pt x="2" y="168"/>
                    </a:lnTo>
                    <a:lnTo>
                      <a:pt x="5" y="173"/>
                    </a:lnTo>
                    <a:lnTo>
                      <a:pt x="12" y="176"/>
                    </a:lnTo>
                    <a:lnTo>
                      <a:pt x="15" y="177"/>
                    </a:lnTo>
                    <a:lnTo>
                      <a:pt x="18" y="177"/>
                    </a:lnTo>
                    <a:lnTo>
                      <a:pt x="586" y="177"/>
                    </a:lnTo>
                    <a:lnTo>
                      <a:pt x="586" y="177"/>
                    </a:lnTo>
                    <a:lnTo>
                      <a:pt x="589" y="177"/>
                    </a:lnTo>
                    <a:lnTo>
                      <a:pt x="592" y="176"/>
                    </a:lnTo>
                    <a:lnTo>
                      <a:pt x="598" y="173"/>
                    </a:lnTo>
                    <a:lnTo>
                      <a:pt x="601" y="168"/>
                    </a:lnTo>
                    <a:lnTo>
                      <a:pt x="602" y="165"/>
                    </a:lnTo>
                    <a:lnTo>
                      <a:pt x="602" y="163"/>
                    </a:lnTo>
                    <a:lnTo>
                      <a:pt x="602" y="15"/>
                    </a:lnTo>
                    <a:lnTo>
                      <a:pt x="602" y="15"/>
                    </a:lnTo>
                    <a:lnTo>
                      <a:pt x="602" y="12"/>
                    </a:lnTo>
                    <a:lnTo>
                      <a:pt x="601" y="10"/>
                    </a:lnTo>
                    <a:lnTo>
                      <a:pt x="598" y="4"/>
                    </a:lnTo>
                    <a:lnTo>
                      <a:pt x="592" y="1"/>
                    </a:lnTo>
                    <a:lnTo>
                      <a:pt x="586" y="0"/>
                    </a:lnTo>
                    <a:lnTo>
                      <a:pt x="586" y="0"/>
                    </a:lnTo>
                    <a:close/>
                    <a:moveTo>
                      <a:pt x="460" y="19"/>
                    </a:moveTo>
                    <a:lnTo>
                      <a:pt x="460" y="19"/>
                    </a:lnTo>
                    <a:lnTo>
                      <a:pt x="460" y="17"/>
                    </a:lnTo>
                    <a:lnTo>
                      <a:pt x="461" y="16"/>
                    </a:lnTo>
                    <a:lnTo>
                      <a:pt x="464" y="15"/>
                    </a:lnTo>
                    <a:lnTo>
                      <a:pt x="528" y="15"/>
                    </a:lnTo>
                    <a:lnTo>
                      <a:pt x="528" y="15"/>
                    </a:lnTo>
                    <a:lnTo>
                      <a:pt x="531" y="16"/>
                    </a:lnTo>
                    <a:lnTo>
                      <a:pt x="532" y="17"/>
                    </a:lnTo>
                    <a:lnTo>
                      <a:pt x="533" y="19"/>
                    </a:lnTo>
                    <a:lnTo>
                      <a:pt x="552" y="54"/>
                    </a:lnTo>
                    <a:lnTo>
                      <a:pt x="552" y="54"/>
                    </a:lnTo>
                    <a:lnTo>
                      <a:pt x="552" y="55"/>
                    </a:lnTo>
                    <a:lnTo>
                      <a:pt x="551" y="57"/>
                    </a:lnTo>
                    <a:lnTo>
                      <a:pt x="548" y="58"/>
                    </a:lnTo>
                    <a:lnTo>
                      <a:pt x="464" y="58"/>
                    </a:lnTo>
                    <a:lnTo>
                      <a:pt x="464" y="58"/>
                    </a:lnTo>
                    <a:lnTo>
                      <a:pt x="461" y="57"/>
                    </a:lnTo>
                    <a:lnTo>
                      <a:pt x="460" y="55"/>
                    </a:lnTo>
                    <a:lnTo>
                      <a:pt x="460" y="54"/>
                    </a:lnTo>
                    <a:lnTo>
                      <a:pt x="460" y="19"/>
                    </a:lnTo>
                    <a:close/>
                    <a:moveTo>
                      <a:pt x="460" y="71"/>
                    </a:moveTo>
                    <a:lnTo>
                      <a:pt x="460" y="71"/>
                    </a:lnTo>
                    <a:lnTo>
                      <a:pt x="460" y="69"/>
                    </a:lnTo>
                    <a:lnTo>
                      <a:pt x="461" y="68"/>
                    </a:lnTo>
                    <a:lnTo>
                      <a:pt x="464" y="67"/>
                    </a:lnTo>
                    <a:lnTo>
                      <a:pt x="528" y="67"/>
                    </a:lnTo>
                    <a:lnTo>
                      <a:pt x="528" y="67"/>
                    </a:lnTo>
                    <a:lnTo>
                      <a:pt x="531" y="68"/>
                    </a:lnTo>
                    <a:lnTo>
                      <a:pt x="532" y="69"/>
                    </a:lnTo>
                    <a:lnTo>
                      <a:pt x="533" y="71"/>
                    </a:lnTo>
                    <a:lnTo>
                      <a:pt x="552" y="106"/>
                    </a:lnTo>
                    <a:lnTo>
                      <a:pt x="552" y="106"/>
                    </a:lnTo>
                    <a:lnTo>
                      <a:pt x="552" y="107"/>
                    </a:lnTo>
                    <a:lnTo>
                      <a:pt x="551" y="108"/>
                    </a:lnTo>
                    <a:lnTo>
                      <a:pt x="548" y="110"/>
                    </a:lnTo>
                    <a:lnTo>
                      <a:pt x="464" y="110"/>
                    </a:lnTo>
                    <a:lnTo>
                      <a:pt x="464" y="110"/>
                    </a:lnTo>
                    <a:lnTo>
                      <a:pt x="461" y="108"/>
                    </a:lnTo>
                    <a:lnTo>
                      <a:pt x="460" y="107"/>
                    </a:lnTo>
                    <a:lnTo>
                      <a:pt x="460" y="106"/>
                    </a:lnTo>
                    <a:lnTo>
                      <a:pt x="460" y="71"/>
                    </a:lnTo>
                    <a:close/>
                    <a:moveTo>
                      <a:pt x="319" y="19"/>
                    </a:moveTo>
                    <a:lnTo>
                      <a:pt x="319" y="19"/>
                    </a:lnTo>
                    <a:lnTo>
                      <a:pt x="320" y="17"/>
                    </a:lnTo>
                    <a:lnTo>
                      <a:pt x="321" y="16"/>
                    </a:lnTo>
                    <a:lnTo>
                      <a:pt x="323" y="15"/>
                    </a:lnTo>
                    <a:lnTo>
                      <a:pt x="387" y="15"/>
                    </a:lnTo>
                    <a:lnTo>
                      <a:pt x="387" y="15"/>
                    </a:lnTo>
                    <a:lnTo>
                      <a:pt x="390" y="16"/>
                    </a:lnTo>
                    <a:lnTo>
                      <a:pt x="391" y="17"/>
                    </a:lnTo>
                    <a:lnTo>
                      <a:pt x="392" y="19"/>
                    </a:lnTo>
                    <a:lnTo>
                      <a:pt x="411" y="54"/>
                    </a:lnTo>
                    <a:lnTo>
                      <a:pt x="411" y="54"/>
                    </a:lnTo>
                    <a:lnTo>
                      <a:pt x="411" y="55"/>
                    </a:lnTo>
                    <a:lnTo>
                      <a:pt x="410" y="57"/>
                    </a:lnTo>
                    <a:lnTo>
                      <a:pt x="407" y="58"/>
                    </a:lnTo>
                    <a:lnTo>
                      <a:pt x="323" y="58"/>
                    </a:lnTo>
                    <a:lnTo>
                      <a:pt x="323" y="58"/>
                    </a:lnTo>
                    <a:lnTo>
                      <a:pt x="321" y="57"/>
                    </a:lnTo>
                    <a:lnTo>
                      <a:pt x="320" y="55"/>
                    </a:lnTo>
                    <a:lnTo>
                      <a:pt x="319" y="54"/>
                    </a:lnTo>
                    <a:lnTo>
                      <a:pt x="319" y="19"/>
                    </a:lnTo>
                    <a:close/>
                    <a:moveTo>
                      <a:pt x="319" y="71"/>
                    </a:moveTo>
                    <a:lnTo>
                      <a:pt x="319" y="71"/>
                    </a:lnTo>
                    <a:lnTo>
                      <a:pt x="320" y="69"/>
                    </a:lnTo>
                    <a:lnTo>
                      <a:pt x="321" y="68"/>
                    </a:lnTo>
                    <a:lnTo>
                      <a:pt x="323" y="67"/>
                    </a:lnTo>
                    <a:lnTo>
                      <a:pt x="387" y="67"/>
                    </a:lnTo>
                    <a:lnTo>
                      <a:pt x="387" y="67"/>
                    </a:lnTo>
                    <a:lnTo>
                      <a:pt x="390" y="68"/>
                    </a:lnTo>
                    <a:lnTo>
                      <a:pt x="391" y="69"/>
                    </a:lnTo>
                    <a:lnTo>
                      <a:pt x="392" y="71"/>
                    </a:lnTo>
                    <a:lnTo>
                      <a:pt x="411" y="106"/>
                    </a:lnTo>
                    <a:lnTo>
                      <a:pt x="411" y="106"/>
                    </a:lnTo>
                    <a:lnTo>
                      <a:pt x="411" y="107"/>
                    </a:lnTo>
                    <a:lnTo>
                      <a:pt x="410" y="108"/>
                    </a:lnTo>
                    <a:lnTo>
                      <a:pt x="407" y="110"/>
                    </a:lnTo>
                    <a:lnTo>
                      <a:pt x="323" y="110"/>
                    </a:lnTo>
                    <a:lnTo>
                      <a:pt x="323" y="110"/>
                    </a:lnTo>
                    <a:lnTo>
                      <a:pt x="321" y="108"/>
                    </a:lnTo>
                    <a:lnTo>
                      <a:pt x="320" y="107"/>
                    </a:lnTo>
                    <a:lnTo>
                      <a:pt x="319" y="106"/>
                    </a:lnTo>
                    <a:lnTo>
                      <a:pt x="319" y="71"/>
                    </a:lnTo>
                    <a:close/>
                    <a:moveTo>
                      <a:pt x="179" y="19"/>
                    </a:moveTo>
                    <a:lnTo>
                      <a:pt x="179" y="19"/>
                    </a:lnTo>
                    <a:lnTo>
                      <a:pt x="179" y="17"/>
                    </a:lnTo>
                    <a:lnTo>
                      <a:pt x="180" y="16"/>
                    </a:lnTo>
                    <a:lnTo>
                      <a:pt x="183" y="15"/>
                    </a:lnTo>
                    <a:lnTo>
                      <a:pt x="246" y="15"/>
                    </a:lnTo>
                    <a:lnTo>
                      <a:pt x="246" y="15"/>
                    </a:lnTo>
                    <a:lnTo>
                      <a:pt x="250" y="16"/>
                    </a:lnTo>
                    <a:lnTo>
                      <a:pt x="251" y="17"/>
                    </a:lnTo>
                    <a:lnTo>
                      <a:pt x="251" y="19"/>
                    </a:lnTo>
                    <a:lnTo>
                      <a:pt x="271" y="54"/>
                    </a:lnTo>
                    <a:lnTo>
                      <a:pt x="271" y="54"/>
                    </a:lnTo>
                    <a:lnTo>
                      <a:pt x="270" y="55"/>
                    </a:lnTo>
                    <a:lnTo>
                      <a:pt x="270" y="57"/>
                    </a:lnTo>
                    <a:lnTo>
                      <a:pt x="267" y="58"/>
                    </a:lnTo>
                    <a:lnTo>
                      <a:pt x="183" y="58"/>
                    </a:lnTo>
                    <a:lnTo>
                      <a:pt x="183" y="58"/>
                    </a:lnTo>
                    <a:lnTo>
                      <a:pt x="180" y="57"/>
                    </a:lnTo>
                    <a:lnTo>
                      <a:pt x="179" y="55"/>
                    </a:lnTo>
                    <a:lnTo>
                      <a:pt x="179" y="54"/>
                    </a:lnTo>
                    <a:lnTo>
                      <a:pt x="179" y="19"/>
                    </a:lnTo>
                    <a:close/>
                    <a:moveTo>
                      <a:pt x="179" y="71"/>
                    </a:moveTo>
                    <a:lnTo>
                      <a:pt x="179" y="71"/>
                    </a:lnTo>
                    <a:lnTo>
                      <a:pt x="179" y="69"/>
                    </a:lnTo>
                    <a:lnTo>
                      <a:pt x="180" y="68"/>
                    </a:lnTo>
                    <a:lnTo>
                      <a:pt x="183" y="67"/>
                    </a:lnTo>
                    <a:lnTo>
                      <a:pt x="246" y="67"/>
                    </a:lnTo>
                    <a:lnTo>
                      <a:pt x="246" y="67"/>
                    </a:lnTo>
                    <a:lnTo>
                      <a:pt x="250" y="68"/>
                    </a:lnTo>
                    <a:lnTo>
                      <a:pt x="251" y="69"/>
                    </a:lnTo>
                    <a:lnTo>
                      <a:pt x="251" y="71"/>
                    </a:lnTo>
                    <a:lnTo>
                      <a:pt x="271" y="106"/>
                    </a:lnTo>
                    <a:lnTo>
                      <a:pt x="271" y="106"/>
                    </a:lnTo>
                    <a:lnTo>
                      <a:pt x="270" y="107"/>
                    </a:lnTo>
                    <a:lnTo>
                      <a:pt x="270" y="108"/>
                    </a:lnTo>
                    <a:lnTo>
                      <a:pt x="267" y="110"/>
                    </a:lnTo>
                    <a:lnTo>
                      <a:pt x="183" y="110"/>
                    </a:lnTo>
                    <a:lnTo>
                      <a:pt x="183" y="110"/>
                    </a:lnTo>
                    <a:lnTo>
                      <a:pt x="180" y="108"/>
                    </a:lnTo>
                    <a:lnTo>
                      <a:pt x="179" y="107"/>
                    </a:lnTo>
                    <a:lnTo>
                      <a:pt x="179" y="106"/>
                    </a:lnTo>
                    <a:lnTo>
                      <a:pt x="179" y="71"/>
                    </a:lnTo>
                    <a:close/>
                    <a:moveTo>
                      <a:pt x="38" y="19"/>
                    </a:moveTo>
                    <a:lnTo>
                      <a:pt x="38" y="19"/>
                    </a:lnTo>
                    <a:lnTo>
                      <a:pt x="38" y="17"/>
                    </a:lnTo>
                    <a:lnTo>
                      <a:pt x="39" y="16"/>
                    </a:lnTo>
                    <a:lnTo>
                      <a:pt x="42" y="15"/>
                    </a:lnTo>
                    <a:lnTo>
                      <a:pt x="106" y="15"/>
                    </a:lnTo>
                    <a:lnTo>
                      <a:pt x="106" y="15"/>
                    </a:lnTo>
                    <a:lnTo>
                      <a:pt x="109" y="16"/>
                    </a:lnTo>
                    <a:lnTo>
                      <a:pt x="110" y="17"/>
                    </a:lnTo>
                    <a:lnTo>
                      <a:pt x="111" y="19"/>
                    </a:lnTo>
                    <a:lnTo>
                      <a:pt x="130" y="54"/>
                    </a:lnTo>
                    <a:lnTo>
                      <a:pt x="130" y="54"/>
                    </a:lnTo>
                    <a:lnTo>
                      <a:pt x="130" y="55"/>
                    </a:lnTo>
                    <a:lnTo>
                      <a:pt x="129" y="57"/>
                    </a:lnTo>
                    <a:lnTo>
                      <a:pt x="126" y="58"/>
                    </a:lnTo>
                    <a:lnTo>
                      <a:pt x="42" y="58"/>
                    </a:lnTo>
                    <a:lnTo>
                      <a:pt x="42" y="58"/>
                    </a:lnTo>
                    <a:lnTo>
                      <a:pt x="39" y="57"/>
                    </a:lnTo>
                    <a:lnTo>
                      <a:pt x="38" y="55"/>
                    </a:lnTo>
                    <a:lnTo>
                      <a:pt x="38" y="54"/>
                    </a:lnTo>
                    <a:lnTo>
                      <a:pt x="38" y="19"/>
                    </a:lnTo>
                    <a:close/>
                    <a:moveTo>
                      <a:pt x="38" y="71"/>
                    </a:moveTo>
                    <a:lnTo>
                      <a:pt x="38" y="71"/>
                    </a:lnTo>
                    <a:lnTo>
                      <a:pt x="38" y="69"/>
                    </a:lnTo>
                    <a:lnTo>
                      <a:pt x="39" y="68"/>
                    </a:lnTo>
                    <a:lnTo>
                      <a:pt x="42" y="67"/>
                    </a:lnTo>
                    <a:lnTo>
                      <a:pt x="106" y="67"/>
                    </a:lnTo>
                    <a:lnTo>
                      <a:pt x="106" y="67"/>
                    </a:lnTo>
                    <a:lnTo>
                      <a:pt x="109" y="68"/>
                    </a:lnTo>
                    <a:lnTo>
                      <a:pt x="110" y="69"/>
                    </a:lnTo>
                    <a:lnTo>
                      <a:pt x="111" y="71"/>
                    </a:lnTo>
                    <a:lnTo>
                      <a:pt x="130" y="106"/>
                    </a:lnTo>
                    <a:lnTo>
                      <a:pt x="130" y="106"/>
                    </a:lnTo>
                    <a:lnTo>
                      <a:pt x="130" y="107"/>
                    </a:lnTo>
                    <a:lnTo>
                      <a:pt x="129" y="108"/>
                    </a:lnTo>
                    <a:lnTo>
                      <a:pt x="126" y="110"/>
                    </a:lnTo>
                    <a:lnTo>
                      <a:pt x="42" y="110"/>
                    </a:lnTo>
                    <a:lnTo>
                      <a:pt x="42" y="110"/>
                    </a:lnTo>
                    <a:lnTo>
                      <a:pt x="39" y="108"/>
                    </a:lnTo>
                    <a:lnTo>
                      <a:pt x="38" y="107"/>
                    </a:lnTo>
                    <a:lnTo>
                      <a:pt x="38" y="106"/>
                    </a:lnTo>
                    <a:lnTo>
                      <a:pt x="38" y="71"/>
                    </a:lnTo>
                    <a:close/>
                    <a:moveTo>
                      <a:pt x="126" y="162"/>
                    </a:moveTo>
                    <a:lnTo>
                      <a:pt x="42" y="162"/>
                    </a:lnTo>
                    <a:lnTo>
                      <a:pt x="42" y="162"/>
                    </a:lnTo>
                    <a:lnTo>
                      <a:pt x="39" y="161"/>
                    </a:lnTo>
                    <a:lnTo>
                      <a:pt x="38" y="160"/>
                    </a:lnTo>
                    <a:lnTo>
                      <a:pt x="38" y="159"/>
                    </a:lnTo>
                    <a:lnTo>
                      <a:pt x="38" y="124"/>
                    </a:lnTo>
                    <a:lnTo>
                      <a:pt x="38" y="124"/>
                    </a:lnTo>
                    <a:lnTo>
                      <a:pt x="38" y="122"/>
                    </a:lnTo>
                    <a:lnTo>
                      <a:pt x="39" y="121"/>
                    </a:lnTo>
                    <a:lnTo>
                      <a:pt x="42" y="120"/>
                    </a:lnTo>
                    <a:lnTo>
                      <a:pt x="106" y="120"/>
                    </a:lnTo>
                    <a:lnTo>
                      <a:pt x="106" y="120"/>
                    </a:lnTo>
                    <a:lnTo>
                      <a:pt x="109" y="121"/>
                    </a:lnTo>
                    <a:lnTo>
                      <a:pt x="110" y="122"/>
                    </a:lnTo>
                    <a:lnTo>
                      <a:pt x="111" y="124"/>
                    </a:lnTo>
                    <a:lnTo>
                      <a:pt x="130" y="159"/>
                    </a:lnTo>
                    <a:lnTo>
                      <a:pt x="130" y="159"/>
                    </a:lnTo>
                    <a:lnTo>
                      <a:pt x="130" y="160"/>
                    </a:lnTo>
                    <a:lnTo>
                      <a:pt x="129" y="161"/>
                    </a:lnTo>
                    <a:lnTo>
                      <a:pt x="126" y="162"/>
                    </a:lnTo>
                    <a:lnTo>
                      <a:pt x="126" y="162"/>
                    </a:lnTo>
                    <a:close/>
                    <a:moveTo>
                      <a:pt x="150" y="157"/>
                    </a:moveTo>
                    <a:lnTo>
                      <a:pt x="150" y="157"/>
                    </a:lnTo>
                    <a:lnTo>
                      <a:pt x="150" y="157"/>
                    </a:lnTo>
                    <a:lnTo>
                      <a:pt x="149" y="158"/>
                    </a:lnTo>
                    <a:lnTo>
                      <a:pt x="140" y="158"/>
                    </a:lnTo>
                    <a:lnTo>
                      <a:pt x="140" y="158"/>
                    </a:lnTo>
                    <a:lnTo>
                      <a:pt x="139" y="157"/>
                    </a:lnTo>
                    <a:lnTo>
                      <a:pt x="123" y="125"/>
                    </a:lnTo>
                    <a:lnTo>
                      <a:pt x="123" y="125"/>
                    </a:lnTo>
                    <a:lnTo>
                      <a:pt x="123" y="125"/>
                    </a:lnTo>
                    <a:lnTo>
                      <a:pt x="124" y="124"/>
                    </a:lnTo>
                    <a:lnTo>
                      <a:pt x="149" y="124"/>
                    </a:lnTo>
                    <a:lnTo>
                      <a:pt x="149" y="124"/>
                    </a:lnTo>
                    <a:lnTo>
                      <a:pt x="150" y="125"/>
                    </a:lnTo>
                    <a:lnTo>
                      <a:pt x="150" y="126"/>
                    </a:lnTo>
                    <a:lnTo>
                      <a:pt x="150" y="157"/>
                    </a:lnTo>
                    <a:close/>
                    <a:moveTo>
                      <a:pt x="150" y="104"/>
                    </a:moveTo>
                    <a:lnTo>
                      <a:pt x="150" y="104"/>
                    </a:lnTo>
                    <a:lnTo>
                      <a:pt x="150" y="104"/>
                    </a:lnTo>
                    <a:lnTo>
                      <a:pt x="149" y="105"/>
                    </a:lnTo>
                    <a:lnTo>
                      <a:pt x="140" y="105"/>
                    </a:lnTo>
                    <a:lnTo>
                      <a:pt x="140" y="105"/>
                    </a:lnTo>
                    <a:lnTo>
                      <a:pt x="139" y="104"/>
                    </a:lnTo>
                    <a:lnTo>
                      <a:pt x="123" y="72"/>
                    </a:lnTo>
                    <a:lnTo>
                      <a:pt x="123" y="72"/>
                    </a:lnTo>
                    <a:lnTo>
                      <a:pt x="123" y="72"/>
                    </a:lnTo>
                    <a:lnTo>
                      <a:pt x="124" y="71"/>
                    </a:lnTo>
                    <a:lnTo>
                      <a:pt x="149" y="71"/>
                    </a:lnTo>
                    <a:lnTo>
                      <a:pt x="149" y="71"/>
                    </a:lnTo>
                    <a:lnTo>
                      <a:pt x="150" y="72"/>
                    </a:lnTo>
                    <a:lnTo>
                      <a:pt x="150" y="73"/>
                    </a:lnTo>
                    <a:lnTo>
                      <a:pt x="150" y="104"/>
                    </a:lnTo>
                    <a:close/>
                    <a:moveTo>
                      <a:pt x="150" y="52"/>
                    </a:moveTo>
                    <a:lnTo>
                      <a:pt x="150" y="52"/>
                    </a:lnTo>
                    <a:lnTo>
                      <a:pt x="150" y="52"/>
                    </a:lnTo>
                    <a:lnTo>
                      <a:pt x="149" y="53"/>
                    </a:lnTo>
                    <a:lnTo>
                      <a:pt x="140" y="53"/>
                    </a:lnTo>
                    <a:lnTo>
                      <a:pt x="140" y="53"/>
                    </a:lnTo>
                    <a:lnTo>
                      <a:pt x="139" y="52"/>
                    </a:lnTo>
                    <a:lnTo>
                      <a:pt x="123" y="21"/>
                    </a:lnTo>
                    <a:lnTo>
                      <a:pt x="123" y="21"/>
                    </a:lnTo>
                    <a:lnTo>
                      <a:pt x="123" y="20"/>
                    </a:lnTo>
                    <a:lnTo>
                      <a:pt x="124" y="20"/>
                    </a:lnTo>
                    <a:lnTo>
                      <a:pt x="149" y="20"/>
                    </a:lnTo>
                    <a:lnTo>
                      <a:pt x="149" y="20"/>
                    </a:lnTo>
                    <a:lnTo>
                      <a:pt x="150" y="20"/>
                    </a:lnTo>
                    <a:lnTo>
                      <a:pt x="150" y="21"/>
                    </a:lnTo>
                    <a:lnTo>
                      <a:pt x="150" y="52"/>
                    </a:lnTo>
                    <a:close/>
                    <a:moveTo>
                      <a:pt x="267" y="162"/>
                    </a:moveTo>
                    <a:lnTo>
                      <a:pt x="183" y="162"/>
                    </a:lnTo>
                    <a:lnTo>
                      <a:pt x="183" y="162"/>
                    </a:lnTo>
                    <a:lnTo>
                      <a:pt x="180" y="161"/>
                    </a:lnTo>
                    <a:lnTo>
                      <a:pt x="179" y="160"/>
                    </a:lnTo>
                    <a:lnTo>
                      <a:pt x="179" y="159"/>
                    </a:lnTo>
                    <a:lnTo>
                      <a:pt x="179" y="124"/>
                    </a:lnTo>
                    <a:lnTo>
                      <a:pt x="179" y="124"/>
                    </a:lnTo>
                    <a:lnTo>
                      <a:pt x="179" y="122"/>
                    </a:lnTo>
                    <a:lnTo>
                      <a:pt x="180" y="121"/>
                    </a:lnTo>
                    <a:lnTo>
                      <a:pt x="183" y="120"/>
                    </a:lnTo>
                    <a:lnTo>
                      <a:pt x="246" y="120"/>
                    </a:lnTo>
                    <a:lnTo>
                      <a:pt x="246" y="120"/>
                    </a:lnTo>
                    <a:lnTo>
                      <a:pt x="250" y="121"/>
                    </a:lnTo>
                    <a:lnTo>
                      <a:pt x="251" y="122"/>
                    </a:lnTo>
                    <a:lnTo>
                      <a:pt x="251" y="124"/>
                    </a:lnTo>
                    <a:lnTo>
                      <a:pt x="271" y="159"/>
                    </a:lnTo>
                    <a:lnTo>
                      <a:pt x="271" y="159"/>
                    </a:lnTo>
                    <a:lnTo>
                      <a:pt x="270" y="160"/>
                    </a:lnTo>
                    <a:lnTo>
                      <a:pt x="270" y="161"/>
                    </a:lnTo>
                    <a:lnTo>
                      <a:pt x="267" y="162"/>
                    </a:lnTo>
                    <a:lnTo>
                      <a:pt x="267" y="162"/>
                    </a:lnTo>
                    <a:close/>
                    <a:moveTo>
                      <a:pt x="291" y="157"/>
                    </a:moveTo>
                    <a:lnTo>
                      <a:pt x="291" y="157"/>
                    </a:lnTo>
                    <a:lnTo>
                      <a:pt x="290" y="157"/>
                    </a:lnTo>
                    <a:lnTo>
                      <a:pt x="289" y="158"/>
                    </a:lnTo>
                    <a:lnTo>
                      <a:pt x="281" y="158"/>
                    </a:lnTo>
                    <a:lnTo>
                      <a:pt x="281" y="158"/>
                    </a:lnTo>
                    <a:lnTo>
                      <a:pt x="279" y="157"/>
                    </a:lnTo>
                    <a:lnTo>
                      <a:pt x="264" y="125"/>
                    </a:lnTo>
                    <a:lnTo>
                      <a:pt x="264" y="125"/>
                    </a:lnTo>
                    <a:lnTo>
                      <a:pt x="264" y="125"/>
                    </a:lnTo>
                    <a:lnTo>
                      <a:pt x="264" y="124"/>
                    </a:lnTo>
                    <a:lnTo>
                      <a:pt x="289" y="124"/>
                    </a:lnTo>
                    <a:lnTo>
                      <a:pt x="289" y="124"/>
                    </a:lnTo>
                    <a:lnTo>
                      <a:pt x="290" y="125"/>
                    </a:lnTo>
                    <a:lnTo>
                      <a:pt x="291" y="126"/>
                    </a:lnTo>
                    <a:lnTo>
                      <a:pt x="291" y="157"/>
                    </a:lnTo>
                    <a:close/>
                    <a:moveTo>
                      <a:pt x="291" y="104"/>
                    </a:moveTo>
                    <a:lnTo>
                      <a:pt x="291" y="104"/>
                    </a:lnTo>
                    <a:lnTo>
                      <a:pt x="290" y="104"/>
                    </a:lnTo>
                    <a:lnTo>
                      <a:pt x="289" y="105"/>
                    </a:lnTo>
                    <a:lnTo>
                      <a:pt x="281" y="105"/>
                    </a:lnTo>
                    <a:lnTo>
                      <a:pt x="281" y="105"/>
                    </a:lnTo>
                    <a:lnTo>
                      <a:pt x="279" y="104"/>
                    </a:lnTo>
                    <a:lnTo>
                      <a:pt x="264" y="72"/>
                    </a:lnTo>
                    <a:lnTo>
                      <a:pt x="264" y="72"/>
                    </a:lnTo>
                    <a:lnTo>
                      <a:pt x="264" y="72"/>
                    </a:lnTo>
                    <a:lnTo>
                      <a:pt x="264" y="71"/>
                    </a:lnTo>
                    <a:lnTo>
                      <a:pt x="289" y="71"/>
                    </a:lnTo>
                    <a:lnTo>
                      <a:pt x="289" y="71"/>
                    </a:lnTo>
                    <a:lnTo>
                      <a:pt x="290" y="72"/>
                    </a:lnTo>
                    <a:lnTo>
                      <a:pt x="291" y="73"/>
                    </a:lnTo>
                    <a:lnTo>
                      <a:pt x="291" y="104"/>
                    </a:lnTo>
                    <a:close/>
                    <a:moveTo>
                      <a:pt x="291" y="52"/>
                    </a:moveTo>
                    <a:lnTo>
                      <a:pt x="291" y="52"/>
                    </a:lnTo>
                    <a:lnTo>
                      <a:pt x="290" y="52"/>
                    </a:lnTo>
                    <a:lnTo>
                      <a:pt x="289" y="53"/>
                    </a:lnTo>
                    <a:lnTo>
                      <a:pt x="281" y="53"/>
                    </a:lnTo>
                    <a:lnTo>
                      <a:pt x="281" y="53"/>
                    </a:lnTo>
                    <a:lnTo>
                      <a:pt x="279" y="52"/>
                    </a:lnTo>
                    <a:lnTo>
                      <a:pt x="264" y="21"/>
                    </a:lnTo>
                    <a:lnTo>
                      <a:pt x="264" y="21"/>
                    </a:lnTo>
                    <a:lnTo>
                      <a:pt x="264" y="20"/>
                    </a:lnTo>
                    <a:lnTo>
                      <a:pt x="264" y="20"/>
                    </a:lnTo>
                    <a:lnTo>
                      <a:pt x="289" y="20"/>
                    </a:lnTo>
                    <a:lnTo>
                      <a:pt x="289" y="20"/>
                    </a:lnTo>
                    <a:lnTo>
                      <a:pt x="290" y="20"/>
                    </a:lnTo>
                    <a:lnTo>
                      <a:pt x="291" y="21"/>
                    </a:lnTo>
                    <a:lnTo>
                      <a:pt x="291" y="52"/>
                    </a:lnTo>
                    <a:close/>
                    <a:moveTo>
                      <a:pt x="407" y="162"/>
                    </a:moveTo>
                    <a:lnTo>
                      <a:pt x="323" y="162"/>
                    </a:lnTo>
                    <a:lnTo>
                      <a:pt x="323" y="162"/>
                    </a:lnTo>
                    <a:lnTo>
                      <a:pt x="321" y="161"/>
                    </a:lnTo>
                    <a:lnTo>
                      <a:pt x="320" y="160"/>
                    </a:lnTo>
                    <a:lnTo>
                      <a:pt x="319" y="159"/>
                    </a:lnTo>
                    <a:lnTo>
                      <a:pt x="319" y="124"/>
                    </a:lnTo>
                    <a:lnTo>
                      <a:pt x="319" y="124"/>
                    </a:lnTo>
                    <a:lnTo>
                      <a:pt x="320" y="122"/>
                    </a:lnTo>
                    <a:lnTo>
                      <a:pt x="321" y="121"/>
                    </a:lnTo>
                    <a:lnTo>
                      <a:pt x="323" y="120"/>
                    </a:lnTo>
                    <a:lnTo>
                      <a:pt x="387" y="120"/>
                    </a:lnTo>
                    <a:lnTo>
                      <a:pt x="387" y="120"/>
                    </a:lnTo>
                    <a:lnTo>
                      <a:pt x="390" y="121"/>
                    </a:lnTo>
                    <a:lnTo>
                      <a:pt x="391" y="122"/>
                    </a:lnTo>
                    <a:lnTo>
                      <a:pt x="392" y="124"/>
                    </a:lnTo>
                    <a:lnTo>
                      <a:pt x="411" y="159"/>
                    </a:lnTo>
                    <a:lnTo>
                      <a:pt x="411" y="159"/>
                    </a:lnTo>
                    <a:lnTo>
                      <a:pt x="411" y="160"/>
                    </a:lnTo>
                    <a:lnTo>
                      <a:pt x="410" y="161"/>
                    </a:lnTo>
                    <a:lnTo>
                      <a:pt x="407" y="162"/>
                    </a:lnTo>
                    <a:lnTo>
                      <a:pt x="407" y="162"/>
                    </a:lnTo>
                    <a:close/>
                    <a:moveTo>
                      <a:pt x="431" y="157"/>
                    </a:moveTo>
                    <a:lnTo>
                      <a:pt x="431" y="157"/>
                    </a:lnTo>
                    <a:lnTo>
                      <a:pt x="431" y="157"/>
                    </a:lnTo>
                    <a:lnTo>
                      <a:pt x="430" y="158"/>
                    </a:lnTo>
                    <a:lnTo>
                      <a:pt x="422" y="158"/>
                    </a:lnTo>
                    <a:lnTo>
                      <a:pt x="422" y="158"/>
                    </a:lnTo>
                    <a:lnTo>
                      <a:pt x="420" y="157"/>
                    </a:lnTo>
                    <a:lnTo>
                      <a:pt x="404" y="125"/>
                    </a:lnTo>
                    <a:lnTo>
                      <a:pt x="404" y="125"/>
                    </a:lnTo>
                    <a:lnTo>
                      <a:pt x="404" y="125"/>
                    </a:lnTo>
                    <a:lnTo>
                      <a:pt x="405" y="124"/>
                    </a:lnTo>
                    <a:lnTo>
                      <a:pt x="430" y="124"/>
                    </a:lnTo>
                    <a:lnTo>
                      <a:pt x="430" y="124"/>
                    </a:lnTo>
                    <a:lnTo>
                      <a:pt x="431" y="125"/>
                    </a:lnTo>
                    <a:lnTo>
                      <a:pt x="431" y="126"/>
                    </a:lnTo>
                    <a:lnTo>
                      <a:pt x="431" y="157"/>
                    </a:lnTo>
                    <a:close/>
                    <a:moveTo>
                      <a:pt x="431" y="104"/>
                    </a:moveTo>
                    <a:lnTo>
                      <a:pt x="431" y="104"/>
                    </a:lnTo>
                    <a:lnTo>
                      <a:pt x="431" y="104"/>
                    </a:lnTo>
                    <a:lnTo>
                      <a:pt x="430" y="105"/>
                    </a:lnTo>
                    <a:lnTo>
                      <a:pt x="422" y="105"/>
                    </a:lnTo>
                    <a:lnTo>
                      <a:pt x="422" y="105"/>
                    </a:lnTo>
                    <a:lnTo>
                      <a:pt x="420" y="104"/>
                    </a:lnTo>
                    <a:lnTo>
                      <a:pt x="404" y="72"/>
                    </a:lnTo>
                    <a:lnTo>
                      <a:pt x="404" y="72"/>
                    </a:lnTo>
                    <a:lnTo>
                      <a:pt x="404" y="72"/>
                    </a:lnTo>
                    <a:lnTo>
                      <a:pt x="405" y="71"/>
                    </a:lnTo>
                    <a:lnTo>
                      <a:pt x="430" y="71"/>
                    </a:lnTo>
                    <a:lnTo>
                      <a:pt x="430" y="71"/>
                    </a:lnTo>
                    <a:lnTo>
                      <a:pt x="431" y="72"/>
                    </a:lnTo>
                    <a:lnTo>
                      <a:pt x="431" y="73"/>
                    </a:lnTo>
                    <a:lnTo>
                      <a:pt x="431" y="104"/>
                    </a:lnTo>
                    <a:close/>
                    <a:moveTo>
                      <a:pt x="431" y="52"/>
                    </a:moveTo>
                    <a:lnTo>
                      <a:pt x="431" y="52"/>
                    </a:lnTo>
                    <a:lnTo>
                      <a:pt x="431" y="52"/>
                    </a:lnTo>
                    <a:lnTo>
                      <a:pt x="430" y="53"/>
                    </a:lnTo>
                    <a:lnTo>
                      <a:pt x="422" y="53"/>
                    </a:lnTo>
                    <a:lnTo>
                      <a:pt x="422" y="53"/>
                    </a:lnTo>
                    <a:lnTo>
                      <a:pt x="420" y="52"/>
                    </a:lnTo>
                    <a:lnTo>
                      <a:pt x="404" y="21"/>
                    </a:lnTo>
                    <a:lnTo>
                      <a:pt x="404" y="21"/>
                    </a:lnTo>
                    <a:lnTo>
                      <a:pt x="404" y="20"/>
                    </a:lnTo>
                    <a:lnTo>
                      <a:pt x="405" y="20"/>
                    </a:lnTo>
                    <a:lnTo>
                      <a:pt x="430" y="20"/>
                    </a:lnTo>
                    <a:lnTo>
                      <a:pt x="430" y="20"/>
                    </a:lnTo>
                    <a:lnTo>
                      <a:pt x="431" y="20"/>
                    </a:lnTo>
                    <a:lnTo>
                      <a:pt x="431" y="21"/>
                    </a:lnTo>
                    <a:lnTo>
                      <a:pt x="431" y="52"/>
                    </a:lnTo>
                    <a:close/>
                    <a:moveTo>
                      <a:pt x="548" y="162"/>
                    </a:moveTo>
                    <a:lnTo>
                      <a:pt x="464" y="162"/>
                    </a:lnTo>
                    <a:lnTo>
                      <a:pt x="464" y="162"/>
                    </a:lnTo>
                    <a:lnTo>
                      <a:pt x="461" y="161"/>
                    </a:lnTo>
                    <a:lnTo>
                      <a:pt x="460" y="160"/>
                    </a:lnTo>
                    <a:lnTo>
                      <a:pt x="460" y="159"/>
                    </a:lnTo>
                    <a:lnTo>
                      <a:pt x="460" y="124"/>
                    </a:lnTo>
                    <a:lnTo>
                      <a:pt x="460" y="124"/>
                    </a:lnTo>
                    <a:lnTo>
                      <a:pt x="460" y="122"/>
                    </a:lnTo>
                    <a:lnTo>
                      <a:pt x="461" y="121"/>
                    </a:lnTo>
                    <a:lnTo>
                      <a:pt x="464" y="120"/>
                    </a:lnTo>
                    <a:lnTo>
                      <a:pt x="528" y="120"/>
                    </a:lnTo>
                    <a:lnTo>
                      <a:pt x="528" y="120"/>
                    </a:lnTo>
                    <a:lnTo>
                      <a:pt x="531" y="121"/>
                    </a:lnTo>
                    <a:lnTo>
                      <a:pt x="532" y="122"/>
                    </a:lnTo>
                    <a:lnTo>
                      <a:pt x="533" y="124"/>
                    </a:lnTo>
                    <a:lnTo>
                      <a:pt x="552" y="159"/>
                    </a:lnTo>
                    <a:lnTo>
                      <a:pt x="552" y="159"/>
                    </a:lnTo>
                    <a:lnTo>
                      <a:pt x="552" y="160"/>
                    </a:lnTo>
                    <a:lnTo>
                      <a:pt x="551" y="161"/>
                    </a:lnTo>
                    <a:lnTo>
                      <a:pt x="548" y="162"/>
                    </a:lnTo>
                    <a:lnTo>
                      <a:pt x="548" y="162"/>
                    </a:lnTo>
                    <a:close/>
                    <a:moveTo>
                      <a:pt x="572" y="157"/>
                    </a:moveTo>
                    <a:lnTo>
                      <a:pt x="572" y="157"/>
                    </a:lnTo>
                    <a:lnTo>
                      <a:pt x="572" y="157"/>
                    </a:lnTo>
                    <a:lnTo>
                      <a:pt x="571" y="158"/>
                    </a:lnTo>
                    <a:lnTo>
                      <a:pt x="562" y="158"/>
                    </a:lnTo>
                    <a:lnTo>
                      <a:pt x="562" y="158"/>
                    </a:lnTo>
                    <a:lnTo>
                      <a:pt x="561" y="157"/>
                    </a:lnTo>
                    <a:lnTo>
                      <a:pt x="545" y="125"/>
                    </a:lnTo>
                    <a:lnTo>
                      <a:pt x="545" y="125"/>
                    </a:lnTo>
                    <a:lnTo>
                      <a:pt x="545" y="125"/>
                    </a:lnTo>
                    <a:lnTo>
                      <a:pt x="546" y="124"/>
                    </a:lnTo>
                    <a:lnTo>
                      <a:pt x="571" y="124"/>
                    </a:lnTo>
                    <a:lnTo>
                      <a:pt x="571" y="124"/>
                    </a:lnTo>
                    <a:lnTo>
                      <a:pt x="572" y="125"/>
                    </a:lnTo>
                    <a:lnTo>
                      <a:pt x="572" y="126"/>
                    </a:lnTo>
                    <a:lnTo>
                      <a:pt x="572" y="157"/>
                    </a:lnTo>
                    <a:close/>
                    <a:moveTo>
                      <a:pt x="572" y="104"/>
                    </a:moveTo>
                    <a:lnTo>
                      <a:pt x="572" y="104"/>
                    </a:lnTo>
                    <a:lnTo>
                      <a:pt x="572" y="104"/>
                    </a:lnTo>
                    <a:lnTo>
                      <a:pt x="571" y="105"/>
                    </a:lnTo>
                    <a:lnTo>
                      <a:pt x="562" y="105"/>
                    </a:lnTo>
                    <a:lnTo>
                      <a:pt x="562" y="105"/>
                    </a:lnTo>
                    <a:lnTo>
                      <a:pt x="561" y="104"/>
                    </a:lnTo>
                    <a:lnTo>
                      <a:pt x="545" y="72"/>
                    </a:lnTo>
                    <a:lnTo>
                      <a:pt x="545" y="72"/>
                    </a:lnTo>
                    <a:lnTo>
                      <a:pt x="545" y="72"/>
                    </a:lnTo>
                    <a:lnTo>
                      <a:pt x="546" y="71"/>
                    </a:lnTo>
                    <a:lnTo>
                      <a:pt x="571" y="71"/>
                    </a:lnTo>
                    <a:lnTo>
                      <a:pt x="571" y="71"/>
                    </a:lnTo>
                    <a:lnTo>
                      <a:pt x="572" y="72"/>
                    </a:lnTo>
                    <a:lnTo>
                      <a:pt x="572" y="73"/>
                    </a:lnTo>
                    <a:lnTo>
                      <a:pt x="572" y="104"/>
                    </a:lnTo>
                    <a:close/>
                    <a:moveTo>
                      <a:pt x="572" y="52"/>
                    </a:moveTo>
                    <a:lnTo>
                      <a:pt x="572" y="52"/>
                    </a:lnTo>
                    <a:lnTo>
                      <a:pt x="572" y="52"/>
                    </a:lnTo>
                    <a:lnTo>
                      <a:pt x="571" y="53"/>
                    </a:lnTo>
                    <a:lnTo>
                      <a:pt x="562" y="53"/>
                    </a:lnTo>
                    <a:lnTo>
                      <a:pt x="562" y="53"/>
                    </a:lnTo>
                    <a:lnTo>
                      <a:pt x="561" y="52"/>
                    </a:lnTo>
                    <a:lnTo>
                      <a:pt x="545" y="21"/>
                    </a:lnTo>
                    <a:lnTo>
                      <a:pt x="545" y="21"/>
                    </a:lnTo>
                    <a:lnTo>
                      <a:pt x="545" y="20"/>
                    </a:lnTo>
                    <a:lnTo>
                      <a:pt x="546" y="20"/>
                    </a:lnTo>
                    <a:lnTo>
                      <a:pt x="571" y="20"/>
                    </a:lnTo>
                    <a:lnTo>
                      <a:pt x="571" y="20"/>
                    </a:lnTo>
                    <a:lnTo>
                      <a:pt x="572" y="20"/>
                    </a:lnTo>
                    <a:lnTo>
                      <a:pt x="572" y="21"/>
                    </a:lnTo>
                    <a:lnTo>
                      <a:pt x="572" y="52"/>
                    </a:lnTo>
                    <a:close/>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altLang="zh-CN" dirty="0">
                  <a:latin typeface="微软雅黑" panose="020B0503020204020204" pitchFamily="34" charset="-122"/>
                  <a:ea typeface="微软雅黑" panose="020B0503020204020204" pitchFamily="34" charset="-122"/>
                </a:endParaRPr>
              </a:p>
            </p:txBody>
          </p:sp>
          <p:cxnSp>
            <p:nvCxnSpPr>
              <p:cNvPr id="85" name="直接连接符 84"/>
              <p:cNvCxnSpPr>
                <a:endCxn id="93" idx="2"/>
              </p:cNvCxnSpPr>
              <p:nvPr/>
            </p:nvCxnSpPr>
            <p:spPr bwMode="auto">
              <a:xfrm>
                <a:off x="3251062" y="6018480"/>
                <a:ext cx="256222" cy="45539"/>
              </a:xfrm>
              <a:prstGeom prst="line">
                <a:avLst/>
              </a:prstGeom>
              <a:noFill/>
              <a:ln w="12700" cap="flat" cmpd="sng" algn="ctr">
                <a:solidFill>
                  <a:srgbClr val="000000">
                    <a:lumMod val="50000"/>
                    <a:lumOff val="50000"/>
                  </a:srgbClr>
                </a:solidFill>
                <a:prstDash val="solid"/>
                <a:round/>
                <a:headEnd type="none" w="med" len="med"/>
                <a:tailEnd type="none" w="med" len="med"/>
              </a:ln>
              <a:effectLst/>
            </p:spPr>
          </p:cxnSp>
          <p:grpSp>
            <p:nvGrpSpPr>
              <p:cNvPr id="86" name="组合 387"/>
              <p:cNvGrpSpPr>
                <a:grpSpLocks noChangeAspect="1"/>
              </p:cNvGrpSpPr>
              <p:nvPr/>
            </p:nvGrpSpPr>
            <p:grpSpPr>
              <a:xfrm>
                <a:off x="3500821" y="5864032"/>
                <a:ext cx="403672" cy="401659"/>
                <a:chOff x="4622166" y="3061494"/>
                <a:chExt cx="489584" cy="615667"/>
              </a:xfrm>
              <a:solidFill>
                <a:srgbClr val="000000">
                  <a:lumMod val="50000"/>
                  <a:lumOff val="50000"/>
                </a:srgbClr>
              </a:solidFill>
            </p:grpSpPr>
            <p:grpSp>
              <p:nvGrpSpPr>
                <p:cNvPr id="87" name="组合 376"/>
                <p:cNvGrpSpPr/>
                <p:nvPr/>
              </p:nvGrpSpPr>
              <p:grpSpPr>
                <a:xfrm>
                  <a:off x="4622166" y="3467100"/>
                  <a:ext cx="489584" cy="210061"/>
                  <a:chOff x="3298897" y="4095287"/>
                  <a:chExt cx="1257750" cy="591162"/>
                </a:xfrm>
                <a:grpFill/>
              </p:grpSpPr>
              <p:sp>
                <p:nvSpPr>
                  <p:cNvPr id="94" name="Freeform 13"/>
                  <p:cNvSpPr>
                    <a:spLocks noEditPoints="1"/>
                  </p:cNvSpPr>
                  <p:nvPr/>
                </p:nvSpPr>
                <p:spPr bwMode="auto">
                  <a:xfrm>
                    <a:off x="3298897" y="40952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pPr fontAlgn="auto">
                      <a:spcBef>
                        <a:spcPts val="0"/>
                      </a:spcBef>
                      <a:spcAft>
                        <a:spcPts val="0"/>
                      </a:spcAft>
                      <a:defRPr/>
                    </a:pPr>
                    <a:endParaRPr lang="en-US" altLang="zh-CN" sz="900" kern="0" dirty="0">
                      <a:latin typeface="微软雅黑" panose="020B0503020204020204" pitchFamily="34" charset="-122"/>
                      <a:ea typeface="微软雅黑" panose="020B0503020204020204" pitchFamily="34" charset="-122"/>
                      <a:cs typeface="Arial" pitchFamily="34" charset="0"/>
                    </a:endParaRPr>
                  </a:p>
                </p:txBody>
              </p:sp>
              <p:sp>
                <p:nvSpPr>
                  <p:cNvPr id="95" name="Freeform 13"/>
                  <p:cNvSpPr>
                    <a:spLocks noEditPoints="1"/>
                  </p:cNvSpPr>
                  <p:nvPr/>
                </p:nvSpPr>
                <p:spPr bwMode="auto">
                  <a:xfrm>
                    <a:off x="3298897" y="43873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pPr fontAlgn="auto">
                      <a:spcBef>
                        <a:spcPts val="0"/>
                      </a:spcBef>
                      <a:spcAft>
                        <a:spcPts val="0"/>
                      </a:spcAft>
                      <a:defRPr/>
                    </a:pPr>
                    <a:endParaRPr lang="en-US" altLang="zh-CN" sz="900" kern="0" dirty="0">
                      <a:latin typeface="微软雅黑" panose="020B0503020204020204" pitchFamily="34" charset="-122"/>
                      <a:ea typeface="微软雅黑" panose="020B0503020204020204" pitchFamily="34" charset="-122"/>
                      <a:cs typeface="Arial" pitchFamily="34" charset="0"/>
                    </a:endParaRPr>
                  </a:p>
                </p:txBody>
              </p:sp>
            </p:grpSp>
            <p:grpSp>
              <p:nvGrpSpPr>
                <p:cNvPr id="88" name="组合 379"/>
                <p:cNvGrpSpPr/>
                <p:nvPr/>
              </p:nvGrpSpPr>
              <p:grpSpPr>
                <a:xfrm>
                  <a:off x="4622166" y="3263900"/>
                  <a:ext cx="489584" cy="210061"/>
                  <a:chOff x="3298897" y="4095287"/>
                  <a:chExt cx="1257750" cy="591162"/>
                </a:xfrm>
                <a:grpFill/>
              </p:grpSpPr>
              <p:sp>
                <p:nvSpPr>
                  <p:cNvPr id="92" name="Freeform 13"/>
                  <p:cNvSpPr>
                    <a:spLocks noEditPoints="1"/>
                  </p:cNvSpPr>
                  <p:nvPr/>
                </p:nvSpPr>
                <p:spPr bwMode="auto">
                  <a:xfrm>
                    <a:off x="3298897" y="40952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pPr fontAlgn="auto">
                      <a:spcBef>
                        <a:spcPts val="0"/>
                      </a:spcBef>
                      <a:spcAft>
                        <a:spcPts val="0"/>
                      </a:spcAft>
                      <a:defRPr/>
                    </a:pPr>
                    <a:endParaRPr lang="en-US" altLang="zh-CN" sz="900" kern="0" dirty="0">
                      <a:latin typeface="微软雅黑" panose="020B0503020204020204" pitchFamily="34" charset="-122"/>
                      <a:ea typeface="微软雅黑" panose="020B0503020204020204" pitchFamily="34" charset="-122"/>
                      <a:cs typeface="Arial" pitchFamily="34" charset="0"/>
                    </a:endParaRPr>
                  </a:p>
                </p:txBody>
              </p:sp>
              <p:sp>
                <p:nvSpPr>
                  <p:cNvPr id="93" name="Freeform 13"/>
                  <p:cNvSpPr>
                    <a:spLocks noEditPoints="1"/>
                  </p:cNvSpPr>
                  <p:nvPr/>
                </p:nvSpPr>
                <p:spPr bwMode="auto">
                  <a:xfrm>
                    <a:off x="3298897" y="43873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pPr fontAlgn="auto">
                      <a:spcBef>
                        <a:spcPts val="0"/>
                      </a:spcBef>
                      <a:spcAft>
                        <a:spcPts val="0"/>
                      </a:spcAft>
                      <a:defRPr/>
                    </a:pPr>
                    <a:endParaRPr lang="en-US" altLang="zh-CN" sz="900" kern="0" dirty="0">
                      <a:latin typeface="微软雅黑" panose="020B0503020204020204" pitchFamily="34" charset="-122"/>
                      <a:ea typeface="微软雅黑" panose="020B0503020204020204" pitchFamily="34" charset="-122"/>
                      <a:cs typeface="Arial" pitchFamily="34" charset="0"/>
                    </a:endParaRPr>
                  </a:p>
                </p:txBody>
              </p:sp>
            </p:grpSp>
            <p:grpSp>
              <p:nvGrpSpPr>
                <p:cNvPr id="89" name="组合 278"/>
                <p:cNvGrpSpPr/>
                <p:nvPr/>
              </p:nvGrpSpPr>
              <p:grpSpPr>
                <a:xfrm>
                  <a:off x="4622166" y="3061494"/>
                  <a:ext cx="489584" cy="210061"/>
                  <a:chOff x="3298897" y="4095287"/>
                  <a:chExt cx="1257750" cy="591162"/>
                </a:xfrm>
                <a:grpFill/>
              </p:grpSpPr>
              <p:sp>
                <p:nvSpPr>
                  <p:cNvPr id="90" name="Freeform 13"/>
                  <p:cNvSpPr>
                    <a:spLocks noEditPoints="1"/>
                  </p:cNvSpPr>
                  <p:nvPr/>
                </p:nvSpPr>
                <p:spPr bwMode="auto">
                  <a:xfrm>
                    <a:off x="3298897" y="40952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pPr fontAlgn="auto">
                      <a:spcBef>
                        <a:spcPts val="0"/>
                      </a:spcBef>
                      <a:spcAft>
                        <a:spcPts val="0"/>
                      </a:spcAft>
                      <a:defRPr/>
                    </a:pPr>
                    <a:endParaRPr lang="en-US" altLang="zh-CN" sz="900" kern="0" dirty="0">
                      <a:latin typeface="微软雅黑" panose="020B0503020204020204" pitchFamily="34" charset="-122"/>
                      <a:ea typeface="微软雅黑" panose="020B0503020204020204" pitchFamily="34" charset="-122"/>
                      <a:cs typeface="Arial" pitchFamily="34" charset="0"/>
                    </a:endParaRPr>
                  </a:p>
                </p:txBody>
              </p:sp>
              <p:sp>
                <p:nvSpPr>
                  <p:cNvPr id="91" name="Freeform 13"/>
                  <p:cNvSpPr>
                    <a:spLocks noEditPoints="1"/>
                  </p:cNvSpPr>
                  <p:nvPr/>
                </p:nvSpPr>
                <p:spPr bwMode="auto">
                  <a:xfrm>
                    <a:off x="3298897" y="43873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pPr fontAlgn="auto">
                      <a:spcBef>
                        <a:spcPts val="0"/>
                      </a:spcBef>
                      <a:spcAft>
                        <a:spcPts val="0"/>
                      </a:spcAft>
                      <a:defRPr/>
                    </a:pPr>
                    <a:endParaRPr lang="en-US" altLang="zh-CN" sz="900" kern="0" dirty="0">
                      <a:latin typeface="微软雅黑" panose="020B0503020204020204" pitchFamily="34" charset="-122"/>
                      <a:ea typeface="微软雅黑" panose="020B0503020204020204" pitchFamily="34" charset="-122"/>
                      <a:cs typeface="Arial" pitchFamily="34" charset="0"/>
                    </a:endParaRPr>
                  </a:p>
                </p:txBody>
              </p:sp>
            </p:grpSp>
          </p:grpSp>
          <p:cxnSp>
            <p:nvCxnSpPr>
              <p:cNvPr id="96" name="直接连接符 95"/>
              <p:cNvCxnSpPr>
                <a:endCxn id="93" idx="10"/>
              </p:cNvCxnSpPr>
              <p:nvPr/>
            </p:nvCxnSpPr>
            <p:spPr bwMode="auto">
              <a:xfrm flipV="1">
                <a:off x="3238704" y="6065632"/>
                <a:ext cx="262117" cy="236951"/>
              </a:xfrm>
              <a:prstGeom prst="line">
                <a:avLst/>
              </a:prstGeom>
              <a:noFill/>
              <a:ln w="12700" cap="flat" cmpd="sng" algn="ctr">
                <a:solidFill>
                  <a:srgbClr val="000000">
                    <a:lumMod val="50000"/>
                    <a:lumOff val="50000"/>
                  </a:srgbClr>
                </a:solidFill>
                <a:prstDash val="soli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7" name="组合 573"/>
              <p:cNvGrpSpPr/>
              <p:nvPr/>
            </p:nvGrpSpPr>
            <p:grpSpPr>
              <a:xfrm>
                <a:off x="5404595" y="6162202"/>
                <a:ext cx="253411" cy="199074"/>
                <a:chOff x="-2159781" y="1401455"/>
                <a:chExt cx="1176337" cy="700088"/>
              </a:xfrm>
              <a:solidFill>
                <a:schemeClr val="tx1">
                  <a:lumMod val="50000"/>
                  <a:lumOff val="50000"/>
                </a:schemeClr>
              </a:solidFill>
            </p:grpSpPr>
            <p:sp>
              <p:nvSpPr>
                <p:cNvPr id="98" name="Freeform 5"/>
                <p:cNvSpPr>
                  <a:spLocks/>
                </p:cNvSpPr>
                <p:nvPr/>
              </p:nvSpPr>
              <p:spPr bwMode="auto">
                <a:xfrm>
                  <a:off x="-2159781" y="1547505"/>
                  <a:ext cx="217487" cy="117475"/>
                </a:xfrm>
                <a:custGeom>
                  <a:avLst/>
                  <a:gdLst/>
                  <a:ahLst/>
                  <a:cxnLst>
                    <a:cxn ang="0">
                      <a:pos x="2757" y="0"/>
                    </a:cxn>
                    <a:cxn ang="0">
                      <a:pos x="2797" y="5"/>
                    </a:cxn>
                    <a:cxn ang="0">
                      <a:pos x="2836" y="17"/>
                    </a:cxn>
                    <a:cxn ang="0">
                      <a:pos x="2871" y="33"/>
                    </a:cxn>
                    <a:cxn ang="0">
                      <a:pos x="2904" y="54"/>
                    </a:cxn>
                    <a:cxn ang="0">
                      <a:pos x="2933" y="80"/>
                    </a:cxn>
                    <a:cxn ang="0">
                      <a:pos x="2959" y="109"/>
                    </a:cxn>
                    <a:cxn ang="0">
                      <a:pos x="2980" y="142"/>
                    </a:cxn>
                    <a:cxn ang="0">
                      <a:pos x="2997" y="177"/>
                    </a:cxn>
                    <a:cxn ang="0">
                      <a:pos x="3008" y="216"/>
                    </a:cxn>
                    <a:cxn ang="0">
                      <a:pos x="3013" y="257"/>
                    </a:cxn>
                    <a:cxn ang="0">
                      <a:pos x="3013" y="1366"/>
                    </a:cxn>
                    <a:cxn ang="0">
                      <a:pos x="3008" y="1405"/>
                    </a:cxn>
                    <a:cxn ang="0">
                      <a:pos x="2997" y="1444"/>
                    </a:cxn>
                    <a:cxn ang="0">
                      <a:pos x="2980" y="1480"/>
                    </a:cxn>
                    <a:cxn ang="0">
                      <a:pos x="2959" y="1512"/>
                    </a:cxn>
                    <a:cxn ang="0">
                      <a:pos x="2933" y="1542"/>
                    </a:cxn>
                    <a:cxn ang="0">
                      <a:pos x="2904" y="1567"/>
                    </a:cxn>
                    <a:cxn ang="0">
                      <a:pos x="2871" y="1589"/>
                    </a:cxn>
                    <a:cxn ang="0">
                      <a:pos x="2836" y="1605"/>
                    </a:cxn>
                    <a:cxn ang="0">
                      <a:pos x="2797" y="1616"/>
                    </a:cxn>
                    <a:cxn ang="0">
                      <a:pos x="2757" y="1621"/>
                    </a:cxn>
                    <a:cxn ang="0">
                      <a:pos x="257" y="1621"/>
                    </a:cxn>
                    <a:cxn ang="0">
                      <a:pos x="216" y="1616"/>
                    </a:cxn>
                    <a:cxn ang="0">
                      <a:pos x="177" y="1605"/>
                    </a:cxn>
                    <a:cxn ang="0">
                      <a:pos x="142" y="1589"/>
                    </a:cxn>
                    <a:cxn ang="0">
                      <a:pos x="109" y="1567"/>
                    </a:cxn>
                    <a:cxn ang="0">
                      <a:pos x="79" y="1542"/>
                    </a:cxn>
                    <a:cxn ang="0">
                      <a:pos x="54" y="1512"/>
                    </a:cxn>
                    <a:cxn ang="0">
                      <a:pos x="33" y="1480"/>
                    </a:cxn>
                    <a:cxn ang="0">
                      <a:pos x="16" y="1444"/>
                    </a:cxn>
                    <a:cxn ang="0">
                      <a:pos x="5" y="1405"/>
                    </a:cxn>
                    <a:cxn ang="0">
                      <a:pos x="0" y="1366"/>
                    </a:cxn>
                    <a:cxn ang="0">
                      <a:pos x="0" y="257"/>
                    </a:cxn>
                    <a:cxn ang="0">
                      <a:pos x="5" y="216"/>
                    </a:cxn>
                    <a:cxn ang="0">
                      <a:pos x="16" y="177"/>
                    </a:cxn>
                    <a:cxn ang="0">
                      <a:pos x="33" y="142"/>
                    </a:cxn>
                    <a:cxn ang="0">
                      <a:pos x="54" y="109"/>
                    </a:cxn>
                    <a:cxn ang="0">
                      <a:pos x="79" y="80"/>
                    </a:cxn>
                    <a:cxn ang="0">
                      <a:pos x="109" y="54"/>
                    </a:cxn>
                    <a:cxn ang="0">
                      <a:pos x="142" y="33"/>
                    </a:cxn>
                    <a:cxn ang="0">
                      <a:pos x="177" y="17"/>
                    </a:cxn>
                    <a:cxn ang="0">
                      <a:pos x="216" y="5"/>
                    </a:cxn>
                    <a:cxn ang="0">
                      <a:pos x="257" y="0"/>
                    </a:cxn>
                  </a:cxnLst>
                  <a:rect l="0" t="0" r="r" b="b"/>
                  <a:pathLst>
                    <a:path w="3013" h="1621">
                      <a:moveTo>
                        <a:pt x="270" y="0"/>
                      </a:moveTo>
                      <a:lnTo>
                        <a:pt x="2743" y="0"/>
                      </a:lnTo>
                      <a:lnTo>
                        <a:pt x="2757" y="0"/>
                      </a:lnTo>
                      <a:lnTo>
                        <a:pt x="2770" y="1"/>
                      </a:lnTo>
                      <a:lnTo>
                        <a:pt x="2784" y="3"/>
                      </a:lnTo>
                      <a:lnTo>
                        <a:pt x="2797" y="5"/>
                      </a:lnTo>
                      <a:lnTo>
                        <a:pt x="2810" y="8"/>
                      </a:lnTo>
                      <a:lnTo>
                        <a:pt x="2823" y="12"/>
                      </a:lnTo>
                      <a:lnTo>
                        <a:pt x="2836" y="17"/>
                      </a:lnTo>
                      <a:lnTo>
                        <a:pt x="2848" y="22"/>
                      </a:lnTo>
                      <a:lnTo>
                        <a:pt x="2860" y="27"/>
                      </a:lnTo>
                      <a:lnTo>
                        <a:pt x="2871" y="33"/>
                      </a:lnTo>
                      <a:lnTo>
                        <a:pt x="2882" y="40"/>
                      </a:lnTo>
                      <a:lnTo>
                        <a:pt x="2894" y="46"/>
                      </a:lnTo>
                      <a:lnTo>
                        <a:pt x="2904" y="54"/>
                      </a:lnTo>
                      <a:lnTo>
                        <a:pt x="2914" y="62"/>
                      </a:lnTo>
                      <a:lnTo>
                        <a:pt x="2924" y="70"/>
                      </a:lnTo>
                      <a:lnTo>
                        <a:pt x="2933" y="80"/>
                      </a:lnTo>
                      <a:lnTo>
                        <a:pt x="2943" y="89"/>
                      </a:lnTo>
                      <a:lnTo>
                        <a:pt x="2951" y="99"/>
                      </a:lnTo>
                      <a:lnTo>
                        <a:pt x="2959" y="109"/>
                      </a:lnTo>
                      <a:lnTo>
                        <a:pt x="2967" y="119"/>
                      </a:lnTo>
                      <a:lnTo>
                        <a:pt x="2974" y="131"/>
                      </a:lnTo>
                      <a:lnTo>
                        <a:pt x="2980" y="142"/>
                      </a:lnTo>
                      <a:lnTo>
                        <a:pt x="2986" y="154"/>
                      </a:lnTo>
                      <a:lnTo>
                        <a:pt x="2991" y="165"/>
                      </a:lnTo>
                      <a:lnTo>
                        <a:pt x="2997" y="177"/>
                      </a:lnTo>
                      <a:lnTo>
                        <a:pt x="3001" y="191"/>
                      </a:lnTo>
                      <a:lnTo>
                        <a:pt x="3005" y="203"/>
                      </a:lnTo>
                      <a:lnTo>
                        <a:pt x="3008" y="216"/>
                      </a:lnTo>
                      <a:lnTo>
                        <a:pt x="3010" y="229"/>
                      </a:lnTo>
                      <a:lnTo>
                        <a:pt x="3012" y="243"/>
                      </a:lnTo>
                      <a:lnTo>
                        <a:pt x="3013" y="257"/>
                      </a:lnTo>
                      <a:lnTo>
                        <a:pt x="3013" y="270"/>
                      </a:lnTo>
                      <a:lnTo>
                        <a:pt x="3013" y="1351"/>
                      </a:lnTo>
                      <a:lnTo>
                        <a:pt x="3013" y="1366"/>
                      </a:lnTo>
                      <a:lnTo>
                        <a:pt x="3012" y="1379"/>
                      </a:lnTo>
                      <a:lnTo>
                        <a:pt x="3010" y="1392"/>
                      </a:lnTo>
                      <a:lnTo>
                        <a:pt x="3008" y="1405"/>
                      </a:lnTo>
                      <a:lnTo>
                        <a:pt x="3005" y="1419"/>
                      </a:lnTo>
                      <a:lnTo>
                        <a:pt x="3001" y="1432"/>
                      </a:lnTo>
                      <a:lnTo>
                        <a:pt x="2997" y="1444"/>
                      </a:lnTo>
                      <a:lnTo>
                        <a:pt x="2991" y="1456"/>
                      </a:lnTo>
                      <a:lnTo>
                        <a:pt x="2986" y="1469"/>
                      </a:lnTo>
                      <a:lnTo>
                        <a:pt x="2980" y="1480"/>
                      </a:lnTo>
                      <a:lnTo>
                        <a:pt x="2974" y="1491"/>
                      </a:lnTo>
                      <a:lnTo>
                        <a:pt x="2967" y="1502"/>
                      </a:lnTo>
                      <a:lnTo>
                        <a:pt x="2959" y="1512"/>
                      </a:lnTo>
                      <a:lnTo>
                        <a:pt x="2951" y="1523"/>
                      </a:lnTo>
                      <a:lnTo>
                        <a:pt x="2943" y="1533"/>
                      </a:lnTo>
                      <a:lnTo>
                        <a:pt x="2933" y="1542"/>
                      </a:lnTo>
                      <a:lnTo>
                        <a:pt x="2924" y="1551"/>
                      </a:lnTo>
                      <a:lnTo>
                        <a:pt x="2914" y="1560"/>
                      </a:lnTo>
                      <a:lnTo>
                        <a:pt x="2904" y="1567"/>
                      </a:lnTo>
                      <a:lnTo>
                        <a:pt x="2894" y="1575"/>
                      </a:lnTo>
                      <a:lnTo>
                        <a:pt x="2882" y="1583"/>
                      </a:lnTo>
                      <a:lnTo>
                        <a:pt x="2871" y="1589"/>
                      </a:lnTo>
                      <a:lnTo>
                        <a:pt x="2860" y="1595"/>
                      </a:lnTo>
                      <a:lnTo>
                        <a:pt x="2848" y="1600"/>
                      </a:lnTo>
                      <a:lnTo>
                        <a:pt x="2836" y="1605"/>
                      </a:lnTo>
                      <a:lnTo>
                        <a:pt x="2823" y="1609"/>
                      </a:lnTo>
                      <a:lnTo>
                        <a:pt x="2810" y="1613"/>
                      </a:lnTo>
                      <a:lnTo>
                        <a:pt x="2797" y="1616"/>
                      </a:lnTo>
                      <a:lnTo>
                        <a:pt x="2784" y="1618"/>
                      </a:lnTo>
                      <a:lnTo>
                        <a:pt x="2770" y="1620"/>
                      </a:lnTo>
                      <a:lnTo>
                        <a:pt x="2757" y="1621"/>
                      </a:lnTo>
                      <a:lnTo>
                        <a:pt x="2743" y="1621"/>
                      </a:lnTo>
                      <a:lnTo>
                        <a:pt x="270" y="1621"/>
                      </a:lnTo>
                      <a:lnTo>
                        <a:pt x="257" y="1621"/>
                      </a:lnTo>
                      <a:lnTo>
                        <a:pt x="242" y="1620"/>
                      </a:lnTo>
                      <a:lnTo>
                        <a:pt x="229" y="1618"/>
                      </a:lnTo>
                      <a:lnTo>
                        <a:pt x="216" y="1616"/>
                      </a:lnTo>
                      <a:lnTo>
                        <a:pt x="203" y="1613"/>
                      </a:lnTo>
                      <a:lnTo>
                        <a:pt x="191" y="1609"/>
                      </a:lnTo>
                      <a:lnTo>
                        <a:pt x="177" y="1605"/>
                      </a:lnTo>
                      <a:lnTo>
                        <a:pt x="165" y="1600"/>
                      </a:lnTo>
                      <a:lnTo>
                        <a:pt x="154" y="1595"/>
                      </a:lnTo>
                      <a:lnTo>
                        <a:pt x="142" y="1589"/>
                      </a:lnTo>
                      <a:lnTo>
                        <a:pt x="130" y="1583"/>
                      </a:lnTo>
                      <a:lnTo>
                        <a:pt x="119" y="1575"/>
                      </a:lnTo>
                      <a:lnTo>
                        <a:pt x="109" y="1567"/>
                      </a:lnTo>
                      <a:lnTo>
                        <a:pt x="99" y="1560"/>
                      </a:lnTo>
                      <a:lnTo>
                        <a:pt x="89" y="1551"/>
                      </a:lnTo>
                      <a:lnTo>
                        <a:pt x="79" y="1542"/>
                      </a:lnTo>
                      <a:lnTo>
                        <a:pt x="70" y="1533"/>
                      </a:lnTo>
                      <a:lnTo>
                        <a:pt x="62" y="1523"/>
                      </a:lnTo>
                      <a:lnTo>
                        <a:pt x="54" y="1512"/>
                      </a:lnTo>
                      <a:lnTo>
                        <a:pt x="46" y="1502"/>
                      </a:lnTo>
                      <a:lnTo>
                        <a:pt x="40" y="1491"/>
                      </a:lnTo>
                      <a:lnTo>
                        <a:pt x="33" y="1480"/>
                      </a:lnTo>
                      <a:lnTo>
                        <a:pt x="26" y="1469"/>
                      </a:lnTo>
                      <a:lnTo>
                        <a:pt x="21" y="1456"/>
                      </a:lnTo>
                      <a:lnTo>
                        <a:pt x="16" y="1444"/>
                      </a:lnTo>
                      <a:lnTo>
                        <a:pt x="12" y="1432"/>
                      </a:lnTo>
                      <a:lnTo>
                        <a:pt x="8" y="1419"/>
                      </a:lnTo>
                      <a:lnTo>
                        <a:pt x="5" y="1405"/>
                      </a:lnTo>
                      <a:lnTo>
                        <a:pt x="3" y="1392"/>
                      </a:lnTo>
                      <a:lnTo>
                        <a:pt x="1" y="1379"/>
                      </a:lnTo>
                      <a:lnTo>
                        <a:pt x="0" y="1366"/>
                      </a:lnTo>
                      <a:lnTo>
                        <a:pt x="0" y="1351"/>
                      </a:lnTo>
                      <a:lnTo>
                        <a:pt x="0" y="270"/>
                      </a:lnTo>
                      <a:lnTo>
                        <a:pt x="0" y="257"/>
                      </a:lnTo>
                      <a:lnTo>
                        <a:pt x="1" y="243"/>
                      </a:lnTo>
                      <a:lnTo>
                        <a:pt x="3" y="229"/>
                      </a:lnTo>
                      <a:lnTo>
                        <a:pt x="5" y="216"/>
                      </a:lnTo>
                      <a:lnTo>
                        <a:pt x="8" y="203"/>
                      </a:lnTo>
                      <a:lnTo>
                        <a:pt x="12" y="191"/>
                      </a:lnTo>
                      <a:lnTo>
                        <a:pt x="16" y="177"/>
                      </a:lnTo>
                      <a:lnTo>
                        <a:pt x="21" y="165"/>
                      </a:lnTo>
                      <a:lnTo>
                        <a:pt x="26" y="154"/>
                      </a:lnTo>
                      <a:lnTo>
                        <a:pt x="33" y="142"/>
                      </a:lnTo>
                      <a:lnTo>
                        <a:pt x="40" y="131"/>
                      </a:lnTo>
                      <a:lnTo>
                        <a:pt x="46" y="119"/>
                      </a:lnTo>
                      <a:lnTo>
                        <a:pt x="54" y="109"/>
                      </a:lnTo>
                      <a:lnTo>
                        <a:pt x="62" y="99"/>
                      </a:lnTo>
                      <a:lnTo>
                        <a:pt x="70" y="89"/>
                      </a:lnTo>
                      <a:lnTo>
                        <a:pt x="79" y="80"/>
                      </a:lnTo>
                      <a:lnTo>
                        <a:pt x="89" y="70"/>
                      </a:lnTo>
                      <a:lnTo>
                        <a:pt x="99" y="62"/>
                      </a:lnTo>
                      <a:lnTo>
                        <a:pt x="109" y="54"/>
                      </a:lnTo>
                      <a:lnTo>
                        <a:pt x="119" y="46"/>
                      </a:lnTo>
                      <a:lnTo>
                        <a:pt x="130" y="40"/>
                      </a:lnTo>
                      <a:lnTo>
                        <a:pt x="142" y="33"/>
                      </a:lnTo>
                      <a:lnTo>
                        <a:pt x="154" y="27"/>
                      </a:lnTo>
                      <a:lnTo>
                        <a:pt x="165" y="22"/>
                      </a:lnTo>
                      <a:lnTo>
                        <a:pt x="177" y="17"/>
                      </a:lnTo>
                      <a:lnTo>
                        <a:pt x="191" y="12"/>
                      </a:lnTo>
                      <a:lnTo>
                        <a:pt x="203" y="8"/>
                      </a:lnTo>
                      <a:lnTo>
                        <a:pt x="216" y="5"/>
                      </a:lnTo>
                      <a:lnTo>
                        <a:pt x="229" y="3"/>
                      </a:lnTo>
                      <a:lnTo>
                        <a:pt x="242" y="1"/>
                      </a:lnTo>
                      <a:lnTo>
                        <a:pt x="257" y="0"/>
                      </a:lnTo>
                      <a:lnTo>
                        <a:pt x="270" y="0"/>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en-US" altLang="zh-CN" dirty="0">
                    <a:latin typeface="微软雅黑" panose="020B0503020204020204" pitchFamily="34" charset="-122"/>
                    <a:ea typeface="微软雅黑" panose="020B0503020204020204" pitchFamily="34" charset="-122"/>
                  </a:endParaRPr>
                </a:p>
              </p:txBody>
            </p:sp>
            <p:sp>
              <p:nvSpPr>
                <p:cNvPr id="99" name="Freeform 6"/>
                <p:cNvSpPr>
                  <a:spLocks/>
                </p:cNvSpPr>
                <p:nvPr/>
              </p:nvSpPr>
              <p:spPr bwMode="auto">
                <a:xfrm>
                  <a:off x="-1920069" y="1547505"/>
                  <a:ext cx="217487" cy="117475"/>
                </a:xfrm>
                <a:custGeom>
                  <a:avLst/>
                  <a:gdLst/>
                  <a:ahLst/>
                  <a:cxnLst>
                    <a:cxn ang="0">
                      <a:pos x="2756" y="0"/>
                    </a:cxn>
                    <a:cxn ang="0">
                      <a:pos x="2796" y="5"/>
                    </a:cxn>
                    <a:cxn ang="0">
                      <a:pos x="2835" y="17"/>
                    </a:cxn>
                    <a:cxn ang="0">
                      <a:pos x="2871" y="33"/>
                    </a:cxn>
                    <a:cxn ang="0">
                      <a:pos x="2903" y="54"/>
                    </a:cxn>
                    <a:cxn ang="0">
                      <a:pos x="2933" y="80"/>
                    </a:cxn>
                    <a:cxn ang="0">
                      <a:pos x="2958" y="109"/>
                    </a:cxn>
                    <a:cxn ang="0">
                      <a:pos x="2980" y="142"/>
                    </a:cxn>
                    <a:cxn ang="0">
                      <a:pos x="2996" y="177"/>
                    </a:cxn>
                    <a:cxn ang="0">
                      <a:pos x="3007" y="216"/>
                    </a:cxn>
                    <a:cxn ang="0">
                      <a:pos x="3012" y="257"/>
                    </a:cxn>
                    <a:cxn ang="0">
                      <a:pos x="3012" y="1366"/>
                    </a:cxn>
                    <a:cxn ang="0">
                      <a:pos x="3007" y="1405"/>
                    </a:cxn>
                    <a:cxn ang="0">
                      <a:pos x="2996" y="1444"/>
                    </a:cxn>
                    <a:cxn ang="0">
                      <a:pos x="2980" y="1480"/>
                    </a:cxn>
                    <a:cxn ang="0">
                      <a:pos x="2958" y="1512"/>
                    </a:cxn>
                    <a:cxn ang="0">
                      <a:pos x="2933" y="1542"/>
                    </a:cxn>
                    <a:cxn ang="0">
                      <a:pos x="2903" y="1567"/>
                    </a:cxn>
                    <a:cxn ang="0">
                      <a:pos x="2871" y="1589"/>
                    </a:cxn>
                    <a:cxn ang="0">
                      <a:pos x="2835" y="1605"/>
                    </a:cxn>
                    <a:cxn ang="0">
                      <a:pos x="2796" y="1616"/>
                    </a:cxn>
                    <a:cxn ang="0">
                      <a:pos x="2756" y="1621"/>
                    </a:cxn>
                    <a:cxn ang="0">
                      <a:pos x="255" y="1621"/>
                    </a:cxn>
                    <a:cxn ang="0">
                      <a:pos x="216" y="1616"/>
                    </a:cxn>
                    <a:cxn ang="0">
                      <a:pos x="177" y="1605"/>
                    </a:cxn>
                    <a:cxn ang="0">
                      <a:pos x="141" y="1589"/>
                    </a:cxn>
                    <a:cxn ang="0">
                      <a:pos x="108" y="1567"/>
                    </a:cxn>
                    <a:cxn ang="0">
                      <a:pos x="79" y="1542"/>
                    </a:cxn>
                    <a:cxn ang="0">
                      <a:pos x="54" y="1512"/>
                    </a:cxn>
                    <a:cxn ang="0">
                      <a:pos x="32" y="1480"/>
                    </a:cxn>
                    <a:cxn ang="0">
                      <a:pos x="16" y="1444"/>
                    </a:cxn>
                    <a:cxn ang="0">
                      <a:pos x="5" y="1405"/>
                    </a:cxn>
                    <a:cxn ang="0">
                      <a:pos x="0" y="1366"/>
                    </a:cxn>
                    <a:cxn ang="0">
                      <a:pos x="0" y="257"/>
                    </a:cxn>
                    <a:cxn ang="0">
                      <a:pos x="5" y="216"/>
                    </a:cxn>
                    <a:cxn ang="0">
                      <a:pos x="16" y="177"/>
                    </a:cxn>
                    <a:cxn ang="0">
                      <a:pos x="32" y="142"/>
                    </a:cxn>
                    <a:cxn ang="0">
                      <a:pos x="54" y="109"/>
                    </a:cxn>
                    <a:cxn ang="0">
                      <a:pos x="79" y="80"/>
                    </a:cxn>
                    <a:cxn ang="0">
                      <a:pos x="108" y="54"/>
                    </a:cxn>
                    <a:cxn ang="0">
                      <a:pos x="141" y="33"/>
                    </a:cxn>
                    <a:cxn ang="0">
                      <a:pos x="177" y="17"/>
                    </a:cxn>
                    <a:cxn ang="0">
                      <a:pos x="216" y="5"/>
                    </a:cxn>
                    <a:cxn ang="0">
                      <a:pos x="255" y="0"/>
                    </a:cxn>
                  </a:cxnLst>
                  <a:rect l="0" t="0" r="r" b="b"/>
                  <a:pathLst>
                    <a:path w="3012" h="1621">
                      <a:moveTo>
                        <a:pt x="270" y="0"/>
                      </a:moveTo>
                      <a:lnTo>
                        <a:pt x="2742" y="0"/>
                      </a:lnTo>
                      <a:lnTo>
                        <a:pt x="2756" y="0"/>
                      </a:lnTo>
                      <a:lnTo>
                        <a:pt x="2770" y="1"/>
                      </a:lnTo>
                      <a:lnTo>
                        <a:pt x="2783" y="3"/>
                      </a:lnTo>
                      <a:lnTo>
                        <a:pt x="2796" y="5"/>
                      </a:lnTo>
                      <a:lnTo>
                        <a:pt x="2810" y="8"/>
                      </a:lnTo>
                      <a:lnTo>
                        <a:pt x="2822" y="12"/>
                      </a:lnTo>
                      <a:lnTo>
                        <a:pt x="2835" y="17"/>
                      </a:lnTo>
                      <a:lnTo>
                        <a:pt x="2847" y="22"/>
                      </a:lnTo>
                      <a:lnTo>
                        <a:pt x="2859" y="27"/>
                      </a:lnTo>
                      <a:lnTo>
                        <a:pt x="2871" y="33"/>
                      </a:lnTo>
                      <a:lnTo>
                        <a:pt x="2882" y="40"/>
                      </a:lnTo>
                      <a:lnTo>
                        <a:pt x="2893" y="46"/>
                      </a:lnTo>
                      <a:lnTo>
                        <a:pt x="2903" y="54"/>
                      </a:lnTo>
                      <a:lnTo>
                        <a:pt x="2914" y="62"/>
                      </a:lnTo>
                      <a:lnTo>
                        <a:pt x="2924" y="70"/>
                      </a:lnTo>
                      <a:lnTo>
                        <a:pt x="2933" y="80"/>
                      </a:lnTo>
                      <a:lnTo>
                        <a:pt x="2942" y="89"/>
                      </a:lnTo>
                      <a:lnTo>
                        <a:pt x="2950" y="99"/>
                      </a:lnTo>
                      <a:lnTo>
                        <a:pt x="2958" y="109"/>
                      </a:lnTo>
                      <a:lnTo>
                        <a:pt x="2965" y="119"/>
                      </a:lnTo>
                      <a:lnTo>
                        <a:pt x="2973" y="131"/>
                      </a:lnTo>
                      <a:lnTo>
                        <a:pt x="2980" y="142"/>
                      </a:lnTo>
                      <a:lnTo>
                        <a:pt x="2986" y="154"/>
                      </a:lnTo>
                      <a:lnTo>
                        <a:pt x="2991" y="165"/>
                      </a:lnTo>
                      <a:lnTo>
                        <a:pt x="2996" y="177"/>
                      </a:lnTo>
                      <a:lnTo>
                        <a:pt x="3000" y="191"/>
                      </a:lnTo>
                      <a:lnTo>
                        <a:pt x="3004" y="203"/>
                      </a:lnTo>
                      <a:lnTo>
                        <a:pt x="3007" y="216"/>
                      </a:lnTo>
                      <a:lnTo>
                        <a:pt x="3009" y="229"/>
                      </a:lnTo>
                      <a:lnTo>
                        <a:pt x="3011" y="243"/>
                      </a:lnTo>
                      <a:lnTo>
                        <a:pt x="3012" y="257"/>
                      </a:lnTo>
                      <a:lnTo>
                        <a:pt x="3012" y="270"/>
                      </a:lnTo>
                      <a:lnTo>
                        <a:pt x="3012" y="1351"/>
                      </a:lnTo>
                      <a:lnTo>
                        <a:pt x="3012" y="1366"/>
                      </a:lnTo>
                      <a:lnTo>
                        <a:pt x="3011" y="1379"/>
                      </a:lnTo>
                      <a:lnTo>
                        <a:pt x="3009" y="1392"/>
                      </a:lnTo>
                      <a:lnTo>
                        <a:pt x="3007" y="1405"/>
                      </a:lnTo>
                      <a:lnTo>
                        <a:pt x="3004" y="1419"/>
                      </a:lnTo>
                      <a:lnTo>
                        <a:pt x="3000" y="1432"/>
                      </a:lnTo>
                      <a:lnTo>
                        <a:pt x="2996" y="1444"/>
                      </a:lnTo>
                      <a:lnTo>
                        <a:pt x="2991" y="1456"/>
                      </a:lnTo>
                      <a:lnTo>
                        <a:pt x="2986" y="1469"/>
                      </a:lnTo>
                      <a:lnTo>
                        <a:pt x="2980" y="1480"/>
                      </a:lnTo>
                      <a:lnTo>
                        <a:pt x="2973" y="1491"/>
                      </a:lnTo>
                      <a:lnTo>
                        <a:pt x="2965" y="1502"/>
                      </a:lnTo>
                      <a:lnTo>
                        <a:pt x="2958" y="1512"/>
                      </a:lnTo>
                      <a:lnTo>
                        <a:pt x="2950" y="1523"/>
                      </a:lnTo>
                      <a:lnTo>
                        <a:pt x="2942" y="1533"/>
                      </a:lnTo>
                      <a:lnTo>
                        <a:pt x="2933" y="1542"/>
                      </a:lnTo>
                      <a:lnTo>
                        <a:pt x="2924" y="1551"/>
                      </a:lnTo>
                      <a:lnTo>
                        <a:pt x="2914" y="1560"/>
                      </a:lnTo>
                      <a:lnTo>
                        <a:pt x="2903" y="1567"/>
                      </a:lnTo>
                      <a:lnTo>
                        <a:pt x="2893" y="1575"/>
                      </a:lnTo>
                      <a:lnTo>
                        <a:pt x="2882" y="1583"/>
                      </a:lnTo>
                      <a:lnTo>
                        <a:pt x="2871" y="1589"/>
                      </a:lnTo>
                      <a:lnTo>
                        <a:pt x="2859" y="1595"/>
                      </a:lnTo>
                      <a:lnTo>
                        <a:pt x="2847" y="1600"/>
                      </a:lnTo>
                      <a:lnTo>
                        <a:pt x="2835" y="1605"/>
                      </a:lnTo>
                      <a:lnTo>
                        <a:pt x="2822" y="1609"/>
                      </a:lnTo>
                      <a:lnTo>
                        <a:pt x="2810" y="1613"/>
                      </a:lnTo>
                      <a:lnTo>
                        <a:pt x="2796" y="1616"/>
                      </a:lnTo>
                      <a:lnTo>
                        <a:pt x="2783" y="1618"/>
                      </a:lnTo>
                      <a:lnTo>
                        <a:pt x="2770" y="1620"/>
                      </a:lnTo>
                      <a:lnTo>
                        <a:pt x="2756" y="1621"/>
                      </a:lnTo>
                      <a:lnTo>
                        <a:pt x="2742" y="1621"/>
                      </a:lnTo>
                      <a:lnTo>
                        <a:pt x="270" y="1621"/>
                      </a:lnTo>
                      <a:lnTo>
                        <a:pt x="255" y="1621"/>
                      </a:lnTo>
                      <a:lnTo>
                        <a:pt x="242" y="1620"/>
                      </a:lnTo>
                      <a:lnTo>
                        <a:pt x="229" y="1618"/>
                      </a:lnTo>
                      <a:lnTo>
                        <a:pt x="216" y="1616"/>
                      </a:lnTo>
                      <a:lnTo>
                        <a:pt x="202" y="1613"/>
                      </a:lnTo>
                      <a:lnTo>
                        <a:pt x="189" y="1609"/>
                      </a:lnTo>
                      <a:lnTo>
                        <a:pt x="177" y="1605"/>
                      </a:lnTo>
                      <a:lnTo>
                        <a:pt x="165" y="1600"/>
                      </a:lnTo>
                      <a:lnTo>
                        <a:pt x="152" y="1595"/>
                      </a:lnTo>
                      <a:lnTo>
                        <a:pt x="141" y="1589"/>
                      </a:lnTo>
                      <a:lnTo>
                        <a:pt x="130" y="1583"/>
                      </a:lnTo>
                      <a:lnTo>
                        <a:pt x="119" y="1575"/>
                      </a:lnTo>
                      <a:lnTo>
                        <a:pt x="108" y="1567"/>
                      </a:lnTo>
                      <a:lnTo>
                        <a:pt x="97" y="1560"/>
                      </a:lnTo>
                      <a:lnTo>
                        <a:pt x="88" y="1551"/>
                      </a:lnTo>
                      <a:lnTo>
                        <a:pt x="79" y="1542"/>
                      </a:lnTo>
                      <a:lnTo>
                        <a:pt x="70" y="1533"/>
                      </a:lnTo>
                      <a:lnTo>
                        <a:pt x="61" y="1523"/>
                      </a:lnTo>
                      <a:lnTo>
                        <a:pt x="54" y="1512"/>
                      </a:lnTo>
                      <a:lnTo>
                        <a:pt x="45" y="1502"/>
                      </a:lnTo>
                      <a:lnTo>
                        <a:pt x="38" y="1491"/>
                      </a:lnTo>
                      <a:lnTo>
                        <a:pt x="32" y="1480"/>
                      </a:lnTo>
                      <a:lnTo>
                        <a:pt x="26" y="1469"/>
                      </a:lnTo>
                      <a:lnTo>
                        <a:pt x="21" y="1456"/>
                      </a:lnTo>
                      <a:lnTo>
                        <a:pt x="16" y="1444"/>
                      </a:lnTo>
                      <a:lnTo>
                        <a:pt x="12" y="1432"/>
                      </a:lnTo>
                      <a:lnTo>
                        <a:pt x="8" y="1419"/>
                      </a:lnTo>
                      <a:lnTo>
                        <a:pt x="5" y="1405"/>
                      </a:lnTo>
                      <a:lnTo>
                        <a:pt x="3" y="1392"/>
                      </a:lnTo>
                      <a:lnTo>
                        <a:pt x="1" y="1379"/>
                      </a:lnTo>
                      <a:lnTo>
                        <a:pt x="0" y="1366"/>
                      </a:lnTo>
                      <a:lnTo>
                        <a:pt x="0" y="1351"/>
                      </a:lnTo>
                      <a:lnTo>
                        <a:pt x="0" y="270"/>
                      </a:lnTo>
                      <a:lnTo>
                        <a:pt x="0" y="257"/>
                      </a:lnTo>
                      <a:lnTo>
                        <a:pt x="1" y="243"/>
                      </a:lnTo>
                      <a:lnTo>
                        <a:pt x="3" y="229"/>
                      </a:lnTo>
                      <a:lnTo>
                        <a:pt x="5" y="216"/>
                      </a:lnTo>
                      <a:lnTo>
                        <a:pt x="8" y="203"/>
                      </a:lnTo>
                      <a:lnTo>
                        <a:pt x="12" y="191"/>
                      </a:lnTo>
                      <a:lnTo>
                        <a:pt x="16" y="177"/>
                      </a:lnTo>
                      <a:lnTo>
                        <a:pt x="21" y="165"/>
                      </a:lnTo>
                      <a:lnTo>
                        <a:pt x="26" y="154"/>
                      </a:lnTo>
                      <a:lnTo>
                        <a:pt x="32" y="142"/>
                      </a:lnTo>
                      <a:lnTo>
                        <a:pt x="38" y="131"/>
                      </a:lnTo>
                      <a:lnTo>
                        <a:pt x="45" y="119"/>
                      </a:lnTo>
                      <a:lnTo>
                        <a:pt x="54" y="109"/>
                      </a:lnTo>
                      <a:lnTo>
                        <a:pt x="61" y="99"/>
                      </a:lnTo>
                      <a:lnTo>
                        <a:pt x="70" y="89"/>
                      </a:lnTo>
                      <a:lnTo>
                        <a:pt x="79" y="80"/>
                      </a:lnTo>
                      <a:lnTo>
                        <a:pt x="88" y="70"/>
                      </a:lnTo>
                      <a:lnTo>
                        <a:pt x="97" y="62"/>
                      </a:lnTo>
                      <a:lnTo>
                        <a:pt x="108" y="54"/>
                      </a:lnTo>
                      <a:lnTo>
                        <a:pt x="119" y="46"/>
                      </a:lnTo>
                      <a:lnTo>
                        <a:pt x="130" y="40"/>
                      </a:lnTo>
                      <a:lnTo>
                        <a:pt x="141" y="33"/>
                      </a:lnTo>
                      <a:lnTo>
                        <a:pt x="152" y="27"/>
                      </a:lnTo>
                      <a:lnTo>
                        <a:pt x="165" y="22"/>
                      </a:lnTo>
                      <a:lnTo>
                        <a:pt x="177" y="17"/>
                      </a:lnTo>
                      <a:lnTo>
                        <a:pt x="189" y="12"/>
                      </a:lnTo>
                      <a:lnTo>
                        <a:pt x="202" y="8"/>
                      </a:lnTo>
                      <a:lnTo>
                        <a:pt x="216" y="5"/>
                      </a:lnTo>
                      <a:lnTo>
                        <a:pt x="229" y="3"/>
                      </a:lnTo>
                      <a:lnTo>
                        <a:pt x="242" y="1"/>
                      </a:lnTo>
                      <a:lnTo>
                        <a:pt x="255" y="0"/>
                      </a:lnTo>
                      <a:lnTo>
                        <a:pt x="270" y="0"/>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en-US" altLang="zh-CN" dirty="0">
                    <a:latin typeface="微软雅黑" panose="020B0503020204020204" pitchFamily="34" charset="-122"/>
                    <a:ea typeface="微软雅黑" panose="020B0503020204020204" pitchFamily="34" charset="-122"/>
                  </a:endParaRPr>
                </a:p>
              </p:txBody>
            </p:sp>
            <p:sp>
              <p:nvSpPr>
                <p:cNvPr id="100" name="Freeform 7"/>
                <p:cNvSpPr>
                  <a:spLocks/>
                </p:cNvSpPr>
                <p:nvPr/>
              </p:nvSpPr>
              <p:spPr bwMode="auto">
                <a:xfrm>
                  <a:off x="-1680356" y="1547505"/>
                  <a:ext cx="217487" cy="117475"/>
                </a:xfrm>
                <a:custGeom>
                  <a:avLst/>
                  <a:gdLst/>
                  <a:ahLst/>
                  <a:cxnLst>
                    <a:cxn ang="0">
                      <a:pos x="2757" y="0"/>
                    </a:cxn>
                    <a:cxn ang="0">
                      <a:pos x="2798" y="5"/>
                    </a:cxn>
                    <a:cxn ang="0">
                      <a:pos x="2836" y="17"/>
                    </a:cxn>
                    <a:cxn ang="0">
                      <a:pos x="2871" y="33"/>
                    </a:cxn>
                    <a:cxn ang="0">
                      <a:pos x="2905" y="54"/>
                    </a:cxn>
                    <a:cxn ang="0">
                      <a:pos x="2934" y="80"/>
                    </a:cxn>
                    <a:cxn ang="0">
                      <a:pos x="2960" y="109"/>
                    </a:cxn>
                    <a:cxn ang="0">
                      <a:pos x="2980" y="142"/>
                    </a:cxn>
                    <a:cxn ang="0">
                      <a:pos x="2997" y="177"/>
                    </a:cxn>
                    <a:cxn ang="0">
                      <a:pos x="3008" y="216"/>
                    </a:cxn>
                    <a:cxn ang="0">
                      <a:pos x="3013" y="257"/>
                    </a:cxn>
                    <a:cxn ang="0">
                      <a:pos x="3013" y="1366"/>
                    </a:cxn>
                    <a:cxn ang="0">
                      <a:pos x="3008" y="1405"/>
                    </a:cxn>
                    <a:cxn ang="0">
                      <a:pos x="2997" y="1444"/>
                    </a:cxn>
                    <a:cxn ang="0">
                      <a:pos x="2980" y="1480"/>
                    </a:cxn>
                    <a:cxn ang="0">
                      <a:pos x="2960" y="1512"/>
                    </a:cxn>
                    <a:cxn ang="0">
                      <a:pos x="2934" y="1542"/>
                    </a:cxn>
                    <a:cxn ang="0">
                      <a:pos x="2905" y="1567"/>
                    </a:cxn>
                    <a:cxn ang="0">
                      <a:pos x="2871" y="1589"/>
                    </a:cxn>
                    <a:cxn ang="0">
                      <a:pos x="2836" y="1605"/>
                    </a:cxn>
                    <a:cxn ang="0">
                      <a:pos x="2798" y="1616"/>
                    </a:cxn>
                    <a:cxn ang="0">
                      <a:pos x="2757" y="1621"/>
                    </a:cxn>
                    <a:cxn ang="0">
                      <a:pos x="257" y="1621"/>
                    </a:cxn>
                    <a:cxn ang="0">
                      <a:pos x="216" y="1616"/>
                    </a:cxn>
                    <a:cxn ang="0">
                      <a:pos x="178" y="1605"/>
                    </a:cxn>
                    <a:cxn ang="0">
                      <a:pos x="142" y="1589"/>
                    </a:cxn>
                    <a:cxn ang="0">
                      <a:pos x="109" y="1567"/>
                    </a:cxn>
                    <a:cxn ang="0">
                      <a:pos x="80" y="1542"/>
                    </a:cxn>
                    <a:cxn ang="0">
                      <a:pos x="54" y="1512"/>
                    </a:cxn>
                    <a:cxn ang="0">
                      <a:pos x="33" y="1480"/>
                    </a:cxn>
                    <a:cxn ang="0">
                      <a:pos x="16" y="1444"/>
                    </a:cxn>
                    <a:cxn ang="0">
                      <a:pos x="6" y="1405"/>
                    </a:cxn>
                    <a:cxn ang="0">
                      <a:pos x="1" y="1366"/>
                    </a:cxn>
                    <a:cxn ang="0">
                      <a:pos x="1" y="257"/>
                    </a:cxn>
                    <a:cxn ang="0">
                      <a:pos x="6" y="216"/>
                    </a:cxn>
                    <a:cxn ang="0">
                      <a:pos x="16" y="177"/>
                    </a:cxn>
                    <a:cxn ang="0">
                      <a:pos x="33" y="142"/>
                    </a:cxn>
                    <a:cxn ang="0">
                      <a:pos x="54" y="109"/>
                    </a:cxn>
                    <a:cxn ang="0">
                      <a:pos x="80" y="80"/>
                    </a:cxn>
                    <a:cxn ang="0">
                      <a:pos x="109" y="54"/>
                    </a:cxn>
                    <a:cxn ang="0">
                      <a:pos x="142" y="33"/>
                    </a:cxn>
                    <a:cxn ang="0">
                      <a:pos x="178" y="17"/>
                    </a:cxn>
                    <a:cxn ang="0">
                      <a:pos x="216" y="5"/>
                    </a:cxn>
                    <a:cxn ang="0">
                      <a:pos x="257" y="0"/>
                    </a:cxn>
                  </a:cxnLst>
                  <a:rect l="0" t="0" r="r" b="b"/>
                  <a:pathLst>
                    <a:path w="3014" h="1621">
                      <a:moveTo>
                        <a:pt x="271" y="0"/>
                      </a:moveTo>
                      <a:lnTo>
                        <a:pt x="2743" y="0"/>
                      </a:lnTo>
                      <a:lnTo>
                        <a:pt x="2757" y="0"/>
                      </a:lnTo>
                      <a:lnTo>
                        <a:pt x="2770" y="1"/>
                      </a:lnTo>
                      <a:lnTo>
                        <a:pt x="2784" y="3"/>
                      </a:lnTo>
                      <a:lnTo>
                        <a:pt x="2798" y="5"/>
                      </a:lnTo>
                      <a:lnTo>
                        <a:pt x="2810" y="8"/>
                      </a:lnTo>
                      <a:lnTo>
                        <a:pt x="2823" y="12"/>
                      </a:lnTo>
                      <a:lnTo>
                        <a:pt x="2836" y="17"/>
                      </a:lnTo>
                      <a:lnTo>
                        <a:pt x="2848" y="22"/>
                      </a:lnTo>
                      <a:lnTo>
                        <a:pt x="2860" y="27"/>
                      </a:lnTo>
                      <a:lnTo>
                        <a:pt x="2871" y="33"/>
                      </a:lnTo>
                      <a:lnTo>
                        <a:pt x="2884" y="40"/>
                      </a:lnTo>
                      <a:lnTo>
                        <a:pt x="2894" y="46"/>
                      </a:lnTo>
                      <a:lnTo>
                        <a:pt x="2905" y="54"/>
                      </a:lnTo>
                      <a:lnTo>
                        <a:pt x="2915" y="62"/>
                      </a:lnTo>
                      <a:lnTo>
                        <a:pt x="2924" y="70"/>
                      </a:lnTo>
                      <a:lnTo>
                        <a:pt x="2934" y="80"/>
                      </a:lnTo>
                      <a:lnTo>
                        <a:pt x="2943" y="89"/>
                      </a:lnTo>
                      <a:lnTo>
                        <a:pt x="2952" y="99"/>
                      </a:lnTo>
                      <a:lnTo>
                        <a:pt x="2960" y="109"/>
                      </a:lnTo>
                      <a:lnTo>
                        <a:pt x="2967" y="119"/>
                      </a:lnTo>
                      <a:lnTo>
                        <a:pt x="2974" y="131"/>
                      </a:lnTo>
                      <a:lnTo>
                        <a:pt x="2980" y="142"/>
                      </a:lnTo>
                      <a:lnTo>
                        <a:pt x="2986" y="154"/>
                      </a:lnTo>
                      <a:lnTo>
                        <a:pt x="2993" y="165"/>
                      </a:lnTo>
                      <a:lnTo>
                        <a:pt x="2997" y="177"/>
                      </a:lnTo>
                      <a:lnTo>
                        <a:pt x="3002" y="191"/>
                      </a:lnTo>
                      <a:lnTo>
                        <a:pt x="3005" y="203"/>
                      </a:lnTo>
                      <a:lnTo>
                        <a:pt x="3008" y="216"/>
                      </a:lnTo>
                      <a:lnTo>
                        <a:pt x="3011" y="229"/>
                      </a:lnTo>
                      <a:lnTo>
                        <a:pt x="3012" y="243"/>
                      </a:lnTo>
                      <a:lnTo>
                        <a:pt x="3013" y="257"/>
                      </a:lnTo>
                      <a:lnTo>
                        <a:pt x="3014" y="270"/>
                      </a:lnTo>
                      <a:lnTo>
                        <a:pt x="3014" y="1351"/>
                      </a:lnTo>
                      <a:lnTo>
                        <a:pt x="3013" y="1366"/>
                      </a:lnTo>
                      <a:lnTo>
                        <a:pt x="3012" y="1379"/>
                      </a:lnTo>
                      <a:lnTo>
                        <a:pt x="3011" y="1392"/>
                      </a:lnTo>
                      <a:lnTo>
                        <a:pt x="3008" y="1405"/>
                      </a:lnTo>
                      <a:lnTo>
                        <a:pt x="3005" y="1419"/>
                      </a:lnTo>
                      <a:lnTo>
                        <a:pt x="3002" y="1432"/>
                      </a:lnTo>
                      <a:lnTo>
                        <a:pt x="2997" y="1444"/>
                      </a:lnTo>
                      <a:lnTo>
                        <a:pt x="2993" y="1456"/>
                      </a:lnTo>
                      <a:lnTo>
                        <a:pt x="2986" y="1469"/>
                      </a:lnTo>
                      <a:lnTo>
                        <a:pt x="2980" y="1480"/>
                      </a:lnTo>
                      <a:lnTo>
                        <a:pt x="2974" y="1491"/>
                      </a:lnTo>
                      <a:lnTo>
                        <a:pt x="2967" y="1502"/>
                      </a:lnTo>
                      <a:lnTo>
                        <a:pt x="2960" y="1512"/>
                      </a:lnTo>
                      <a:lnTo>
                        <a:pt x="2952" y="1523"/>
                      </a:lnTo>
                      <a:lnTo>
                        <a:pt x="2943" y="1533"/>
                      </a:lnTo>
                      <a:lnTo>
                        <a:pt x="2934" y="1542"/>
                      </a:lnTo>
                      <a:lnTo>
                        <a:pt x="2924" y="1551"/>
                      </a:lnTo>
                      <a:lnTo>
                        <a:pt x="2915" y="1560"/>
                      </a:lnTo>
                      <a:lnTo>
                        <a:pt x="2905" y="1567"/>
                      </a:lnTo>
                      <a:lnTo>
                        <a:pt x="2894" y="1575"/>
                      </a:lnTo>
                      <a:lnTo>
                        <a:pt x="2884" y="1583"/>
                      </a:lnTo>
                      <a:lnTo>
                        <a:pt x="2871" y="1589"/>
                      </a:lnTo>
                      <a:lnTo>
                        <a:pt x="2860" y="1595"/>
                      </a:lnTo>
                      <a:lnTo>
                        <a:pt x="2848" y="1600"/>
                      </a:lnTo>
                      <a:lnTo>
                        <a:pt x="2836" y="1605"/>
                      </a:lnTo>
                      <a:lnTo>
                        <a:pt x="2823" y="1609"/>
                      </a:lnTo>
                      <a:lnTo>
                        <a:pt x="2810" y="1613"/>
                      </a:lnTo>
                      <a:lnTo>
                        <a:pt x="2798" y="1616"/>
                      </a:lnTo>
                      <a:lnTo>
                        <a:pt x="2784" y="1618"/>
                      </a:lnTo>
                      <a:lnTo>
                        <a:pt x="2770" y="1620"/>
                      </a:lnTo>
                      <a:lnTo>
                        <a:pt x="2757" y="1621"/>
                      </a:lnTo>
                      <a:lnTo>
                        <a:pt x="2743" y="1621"/>
                      </a:lnTo>
                      <a:lnTo>
                        <a:pt x="271" y="1621"/>
                      </a:lnTo>
                      <a:lnTo>
                        <a:pt x="257" y="1621"/>
                      </a:lnTo>
                      <a:lnTo>
                        <a:pt x="244" y="1620"/>
                      </a:lnTo>
                      <a:lnTo>
                        <a:pt x="229" y="1618"/>
                      </a:lnTo>
                      <a:lnTo>
                        <a:pt x="216" y="1616"/>
                      </a:lnTo>
                      <a:lnTo>
                        <a:pt x="204" y="1613"/>
                      </a:lnTo>
                      <a:lnTo>
                        <a:pt x="191" y="1609"/>
                      </a:lnTo>
                      <a:lnTo>
                        <a:pt x="178" y="1605"/>
                      </a:lnTo>
                      <a:lnTo>
                        <a:pt x="166" y="1600"/>
                      </a:lnTo>
                      <a:lnTo>
                        <a:pt x="154" y="1595"/>
                      </a:lnTo>
                      <a:lnTo>
                        <a:pt x="142" y="1589"/>
                      </a:lnTo>
                      <a:lnTo>
                        <a:pt x="130" y="1583"/>
                      </a:lnTo>
                      <a:lnTo>
                        <a:pt x="120" y="1575"/>
                      </a:lnTo>
                      <a:lnTo>
                        <a:pt x="109" y="1567"/>
                      </a:lnTo>
                      <a:lnTo>
                        <a:pt x="99" y="1560"/>
                      </a:lnTo>
                      <a:lnTo>
                        <a:pt x="89" y="1551"/>
                      </a:lnTo>
                      <a:lnTo>
                        <a:pt x="80" y="1542"/>
                      </a:lnTo>
                      <a:lnTo>
                        <a:pt x="70" y="1533"/>
                      </a:lnTo>
                      <a:lnTo>
                        <a:pt x="62" y="1523"/>
                      </a:lnTo>
                      <a:lnTo>
                        <a:pt x="54" y="1512"/>
                      </a:lnTo>
                      <a:lnTo>
                        <a:pt x="47" y="1502"/>
                      </a:lnTo>
                      <a:lnTo>
                        <a:pt x="40" y="1491"/>
                      </a:lnTo>
                      <a:lnTo>
                        <a:pt x="33" y="1480"/>
                      </a:lnTo>
                      <a:lnTo>
                        <a:pt x="28" y="1469"/>
                      </a:lnTo>
                      <a:lnTo>
                        <a:pt x="21" y="1456"/>
                      </a:lnTo>
                      <a:lnTo>
                        <a:pt x="16" y="1444"/>
                      </a:lnTo>
                      <a:lnTo>
                        <a:pt x="12" y="1432"/>
                      </a:lnTo>
                      <a:lnTo>
                        <a:pt x="9" y="1419"/>
                      </a:lnTo>
                      <a:lnTo>
                        <a:pt x="6" y="1405"/>
                      </a:lnTo>
                      <a:lnTo>
                        <a:pt x="3" y="1392"/>
                      </a:lnTo>
                      <a:lnTo>
                        <a:pt x="2" y="1379"/>
                      </a:lnTo>
                      <a:lnTo>
                        <a:pt x="1" y="1366"/>
                      </a:lnTo>
                      <a:lnTo>
                        <a:pt x="0" y="1351"/>
                      </a:lnTo>
                      <a:lnTo>
                        <a:pt x="0" y="270"/>
                      </a:lnTo>
                      <a:lnTo>
                        <a:pt x="1" y="257"/>
                      </a:lnTo>
                      <a:lnTo>
                        <a:pt x="2" y="243"/>
                      </a:lnTo>
                      <a:lnTo>
                        <a:pt x="3" y="229"/>
                      </a:lnTo>
                      <a:lnTo>
                        <a:pt x="6" y="216"/>
                      </a:lnTo>
                      <a:lnTo>
                        <a:pt x="9" y="203"/>
                      </a:lnTo>
                      <a:lnTo>
                        <a:pt x="12" y="191"/>
                      </a:lnTo>
                      <a:lnTo>
                        <a:pt x="16" y="177"/>
                      </a:lnTo>
                      <a:lnTo>
                        <a:pt x="21" y="165"/>
                      </a:lnTo>
                      <a:lnTo>
                        <a:pt x="28" y="154"/>
                      </a:lnTo>
                      <a:lnTo>
                        <a:pt x="33" y="142"/>
                      </a:lnTo>
                      <a:lnTo>
                        <a:pt x="40" y="131"/>
                      </a:lnTo>
                      <a:lnTo>
                        <a:pt x="47" y="119"/>
                      </a:lnTo>
                      <a:lnTo>
                        <a:pt x="54" y="109"/>
                      </a:lnTo>
                      <a:lnTo>
                        <a:pt x="62" y="99"/>
                      </a:lnTo>
                      <a:lnTo>
                        <a:pt x="70" y="89"/>
                      </a:lnTo>
                      <a:lnTo>
                        <a:pt x="80" y="80"/>
                      </a:lnTo>
                      <a:lnTo>
                        <a:pt x="89" y="70"/>
                      </a:lnTo>
                      <a:lnTo>
                        <a:pt x="99" y="62"/>
                      </a:lnTo>
                      <a:lnTo>
                        <a:pt x="109" y="54"/>
                      </a:lnTo>
                      <a:lnTo>
                        <a:pt x="120" y="46"/>
                      </a:lnTo>
                      <a:lnTo>
                        <a:pt x="130" y="40"/>
                      </a:lnTo>
                      <a:lnTo>
                        <a:pt x="142" y="33"/>
                      </a:lnTo>
                      <a:lnTo>
                        <a:pt x="154" y="27"/>
                      </a:lnTo>
                      <a:lnTo>
                        <a:pt x="166" y="22"/>
                      </a:lnTo>
                      <a:lnTo>
                        <a:pt x="178" y="17"/>
                      </a:lnTo>
                      <a:lnTo>
                        <a:pt x="191" y="12"/>
                      </a:lnTo>
                      <a:lnTo>
                        <a:pt x="204" y="8"/>
                      </a:lnTo>
                      <a:lnTo>
                        <a:pt x="216" y="5"/>
                      </a:lnTo>
                      <a:lnTo>
                        <a:pt x="229" y="3"/>
                      </a:lnTo>
                      <a:lnTo>
                        <a:pt x="244" y="1"/>
                      </a:lnTo>
                      <a:lnTo>
                        <a:pt x="257" y="0"/>
                      </a:lnTo>
                      <a:lnTo>
                        <a:pt x="271" y="0"/>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en-US" altLang="zh-CN" dirty="0">
                    <a:latin typeface="微软雅黑" panose="020B0503020204020204" pitchFamily="34" charset="-122"/>
                    <a:ea typeface="微软雅黑" panose="020B0503020204020204" pitchFamily="34" charset="-122"/>
                  </a:endParaRPr>
                </a:p>
              </p:txBody>
            </p:sp>
            <p:sp>
              <p:nvSpPr>
                <p:cNvPr id="101" name="Freeform 8"/>
                <p:cNvSpPr>
                  <a:spLocks/>
                </p:cNvSpPr>
                <p:nvPr/>
              </p:nvSpPr>
              <p:spPr bwMode="auto">
                <a:xfrm>
                  <a:off x="-1440644" y="1547505"/>
                  <a:ext cx="217487" cy="117475"/>
                </a:xfrm>
                <a:custGeom>
                  <a:avLst/>
                  <a:gdLst/>
                  <a:ahLst/>
                  <a:cxnLst>
                    <a:cxn ang="0">
                      <a:pos x="2757" y="0"/>
                    </a:cxn>
                    <a:cxn ang="0">
                      <a:pos x="2796" y="5"/>
                    </a:cxn>
                    <a:cxn ang="0">
                      <a:pos x="2835" y="17"/>
                    </a:cxn>
                    <a:cxn ang="0">
                      <a:pos x="2871" y="33"/>
                    </a:cxn>
                    <a:cxn ang="0">
                      <a:pos x="2903" y="54"/>
                    </a:cxn>
                    <a:cxn ang="0">
                      <a:pos x="2933" y="80"/>
                    </a:cxn>
                    <a:cxn ang="0">
                      <a:pos x="2958" y="109"/>
                    </a:cxn>
                    <a:cxn ang="0">
                      <a:pos x="2980" y="142"/>
                    </a:cxn>
                    <a:cxn ang="0">
                      <a:pos x="2996" y="177"/>
                    </a:cxn>
                    <a:cxn ang="0">
                      <a:pos x="3007" y="216"/>
                    </a:cxn>
                    <a:cxn ang="0">
                      <a:pos x="3012" y="257"/>
                    </a:cxn>
                    <a:cxn ang="0">
                      <a:pos x="3012" y="1366"/>
                    </a:cxn>
                    <a:cxn ang="0">
                      <a:pos x="3007" y="1405"/>
                    </a:cxn>
                    <a:cxn ang="0">
                      <a:pos x="2996" y="1444"/>
                    </a:cxn>
                    <a:cxn ang="0">
                      <a:pos x="2980" y="1480"/>
                    </a:cxn>
                    <a:cxn ang="0">
                      <a:pos x="2958" y="1512"/>
                    </a:cxn>
                    <a:cxn ang="0">
                      <a:pos x="2933" y="1542"/>
                    </a:cxn>
                    <a:cxn ang="0">
                      <a:pos x="2903" y="1567"/>
                    </a:cxn>
                    <a:cxn ang="0">
                      <a:pos x="2871" y="1589"/>
                    </a:cxn>
                    <a:cxn ang="0">
                      <a:pos x="2835" y="1605"/>
                    </a:cxn>
                    <a:cxn ang="0">
                      <a:pos x="2796" y="1616"/>
                    </a:cxn>
                    <a:cxn ang="0">
                      <a:pos x="2757" y="1621"/>
                    </a:cxn>
                    <a:cxn ang="0">
                      <a:pos x="256" y="1621"/>
                    </a:cxn>
                    <a:cxn ang="0">
                      <a:pos x="216" y="1616"/>
                    </a:cxn>
                    <a:cxn ang="0">
                      <a:pos x="177" y="1605"/>
                    </a:cxn>
                    <a:cxn ang="0">
                      <a:pos x="141" y="1589"/>
                    </a:cxn>
                    <a:cxn ang="0">
                      <a:pos x="109" y="1567"/>
                    </a:cxn>
                    <a:cxn ang="0">
                      <a:pos x="79" y="1542"/>
                    </a:cxn>
                    <a:cxn ang="0">
                      <a:pos x="54" y="1512"/>
                    </a:cxn>
                    <a:cxn ang="0">
                      <a:pos x="32" y="1480"/>
                    </a:cxn>
                    <a:cxn ang="0">
                      <a:pos x="16" y="1444"/>
                    </a:cxn>
                    <a:cxn ang="0">
                      <a:pos x="5" y="1405"/>
                    </a:cxn>
                    <a:cxn ang="0">
                      <a:pos x="0" y="1366"/>
                    </a:cxn>
                    <a:cxn ang="0">
                      <a:pos x="0" y="257"/>
                    </a:cxn>
                    <a:cxn ang="0">
                      <a:pos x="5" y="216"/>
                    </a:cxn>
                    <a:cxn ang="0">
                      <a:pos x="16" y="177"/>
                    </a:cxn>
                    <a:cxn ang="0">
                      <a:pos x="32" y="142"/>
                    </a:cxn>
                    <a:cxn ang="0">
                      <a:pos x="54" y="109"/>
                    </a:cxn>
                    <a:cxn ang="0">
                      <a:pos x="79" y="80"/>
                    </a:cxn>
                    <a:cxn ang="0">
                      <a:pos x="109" y="54"/>
                    </a:cxn>
                    <a:cxn ang="0">
                      <a:pos x="141" y="33"/>
                    </a:cxn>
                    <a:cxn ang="0">
                      <a:pos x="177" y="17"/>
                    </a:cxn>
                    <a:cxn ang="0">
                      <a:pos x="216" y="5"/>
                    </a:cxn>
                    <a:cxn ang="0">
                      <a:pos x="256" y="0"/>
                    </a:cxn>
                  </a:cxnLst>
                  <a:rect l="0" t="0" r="r" b="b"/>
                  <a:pathLst>
                    <a:path w="3012" h="1621">
                      <a:moveTo>
                        <a:pt x="270" y="0"/>
                      </a:moveTo>
                      <a:lnTo>
                        <a:pt x="2742" y="0"/>
                      </a:lnTo>
                      <a:lnTo>
                        <a:pt x="2757" y="0"/>
                      </a:lnTo>
                      <a:lnTo>
                        <a:pt x="2770" y="1"/>
                      </a:lnTo>
                      <a:lnTo>
                        <a:pt x="2783" y="3"/>
                      </a:lnTo>
                      <a:lnTo>
                        <a:pt x="2796" y="5"/>
                      </a:lnTo>
                      <a:lnTo>
                        <a:pt x="2810" y="8"/>
                      </a:lnTo>
                      <a:lnTo>
                        <a:pt x="2823" y="12"/>
                      </a:lnTo>
                      <a:lnTo>
                        <a:pt x="2835" y="17"/>
                      </a:lnTo>
                      <a:lnTo>
                        <a:pt x="2847" y="22"/>
                      </a:lnTo>
                      <a:lnTo>
                        <a:pt x="2860" y="27"/>
                      </a:lnTo>
                      <a:lnTo>
                        <a:pt x="2871" y="33"/>
                      </a:lnTo>
                      <a:lnTo>
                        <a:pt x="2882" y="40"/>
                      </a:lnTo>
                      <a:lnTo>
                        <a:pt x="2893" y="46"/>
                      </a:lnTo>
                      <a:lnTo>
                        <a:pt x="2903" y="54"/>
                      </a:lnTo>
                      <a:lnTo>
                        <a:pt x="2914" y="62"/>
                      </a:lnTo>
                      <a:lnTo>
                        <a:pt x="2924" y="70"/>
                      </a:lnTo>
                      <a:lnTo>
                        <a:pt x="2933" y="80"/>
                      </a:lnTo>
                      <a:lnTo>
                        <a:pt x="2942" y="89"/>
                      </a:lnTo>
                      <a:lnTo>
                        <a:pt x="2950" y="99"/>
                      </a:lnTo>
                      <a:lnTo>
                        <a:pt x="2958" y="109"/>
                      </a:lnTo>
                      <a:lnTo>
                        <a:pt x="2967" y="119"/>
                      </a:lnTo>
                      <a:lnTo>
                        <a:pt x="2974" y="131"/>
                      </a:lnTo>
                      <a:lnTo>
                        <a:pt x="2980" y="142"/>
                      </a:lnTo>
                      <a:lnTo>
                        <a:pt x="2986" y="154"/>
                      </a:lnTo>
                      <a:lnTo>
                        <a:pt x="2991" y="165"/>
                      </a:lnTo>
                      <a:lnTo>
                        <a:pt x="2996" y="177"/>
                      </a:lnTo>
                      <a:lnTo>
                        <a:pt x="3000" y="191"/>
                      </a:lnTo>
                      <a:lnTo>
                        <a:pt x="3004" y="203"/>
                      </a:lnTo>
                      <a:lnTo>
                        <a:pt x="3007" y="216"/>
                      </a:lnTo>
                      <a:lnTo>
                        <a:pt x="3009" y="229"/>
                      </a:lnTo>
                      <a:lnTo>
                        <a:pt x="3011" y="243"/>
                      </a:lnTo>
                      <a:lnTo>
                        <a:pt x="3012" y="257"/>
                      </a:lnTo>
                      <a:lnTo>
                        <a:pt x="3012" y="270"/>
                      </a:lnTo>
                      <a:lnTo>
                        <a:pt x="3012" y="1351"/>
                      </a:lnTo>
                      <a:lnTo>
                        <a:pt x="3012" y="1366"/>
                      </a:lnTo>
                      <a:lnTo>
                        <a:pt x="3011" y="1379"/>
                      </a:lnTo>
                      <a:lnTo>
                        <a:pt x="3009" y="1392"/>
                      </a:lnTo>
                      <a:lnTo>
                        <a:pt x="3007" y="1405"/>
                      </a:lnTo>
                      <a:lnTo>
                        <a:pt x="3004" y="1419"/>
                      </a:lnTo>
                      <a:lnTo>
                        <a:pt x="3000" y="1432"/>
                      </a:lnTo>
                      <a:lnTo>
                        <a:pt x="2996" y="1444"/>
                      </a:lnTo>
                      <a:lnTo>
                        <a:pt x="2991" y="1456"/>
                      </a:lnTo>
                      <a:lnTo>
                        <a:pt x="2986" y="1469"/>
                      </a:lnTo>
                      <a:lnTo>
                        <a:pt x="2980" y="1480"/>
                      </a:lnTo>
                      <a:lnTo>
                        <a:pt x="2974" y="1491"/>
                      </a:lnTo>
                      <a:lnTo>
                        <a:pt x="2967" y="1502"/>
                      </a:lnTo>
                      <a:lnTo>
                        <a:pt x="2958" y="1512"/>
                      </a:lnTo>
                      <a:lnTo>
                        <a:pt x="2950" y="1523"/>
                      </a:lnTo>
                      <a:lnTo>
                        <a:pt x="2942" y="1533"/>
                      </a:lnTo>
                      <a:lnTo>
                        <a:pt x="2933" y="1542"/>
                      </a:lnTo>
                      <a:lnTo>
                        <a:pt x="2924" y="1551"/>
                      </a:lnTo>
                      <a:lnTo>
                        <a:pt x="2914" y="1560"/>
                      </a:lnTo>
                      <a:lnTo>
                        <a:pt x="2903" y="1567"/>
                      </a:lnTo>
                      <a:lnTo>
                        <a:pt x="2893" y="1575"/>
                      </a:lnTo>
                      <a:lnTo>
                        <a:pt x="2882" y="1583"/>
                      </a:lnTo>
                      <a:lnTo>
                        <a:pt x="2871" y="1589"/>
                      </a:lnTo>
                      <a:lnTo>
                        <a:pt x="2860" y="1595"/>
                      </a:lnTo>
                      <a:lnTo>
                        <a:pt x="2847" y="1600"/>
                      </a:lnTo>
                      <a:lnTo>
                        <a:pt x="2835" y="1605"/>
                      </a:lnTo>
                      <a:lnTo>
                        <a:pt x="2823" y="1609"/>
                      </a:lnTo>
                      <a:lnTo>
                        <a:pt x="2810" y="1613"/>
                      </a:lnTo>
                      <a:lnTo>
                        <a:pt x="2796" y="1616"/>
                      </a:lnTo>
                      <a:lnTo>
                        <a:pt x="2783" y="1618"/>
                      </a:lnTo>
                      <a:lnTo>
                        <a:pt x="2770" y="1620"/>
                      </a:lnTo>
                      <a:lnTo>
                        <a:pt x="2757" y="1621"/>
                      </a:lnTo>
                      <a:lnTo>
                        <a:pt x="2742" y="1621"/>
                      </a:lnTo>
                      <a:lnTo>
                        <a:pt x="270" y="1621"/>
                      </a:lnTo>
                      <a:lnTo>
                        <a:pt x="256" y="1621"/>
                      </a:lnTo>
                      <a:lnTo>
                        <a:pt x="242" y="1620"/>
                      </a:lnTo>
                      <a:lnTo>
                        <a:pt x="229" y="1618"/>
                      </a:lnTo>
                      <a:lnTo>
                        <a:pt x="216" y="1616"/>
                      </a:lnTo>
                      <a:lnTo>
                        <a:pt x="202" y="1613"/>
                      </a:lnTo>
                      <a:lnTo>
                        <a:pt x="190" y="1609"/>
                      </a:lnTo>
                      <a:lnTo>
                        <a:pt x="177" y="1605"/>
                      </a:lnTo>
                      <a:lnTo>
                        <a:pt x="165" y="1600"/>
                      </a:lnTo>
                      <a:lnTo>
                        <a:pt x="153" y="1595"/>
                      </a:lnTo>
                      <a:lnTo>
                        <a:pt x="141" y="1589"/>
                      </a:lnTo>
                      <a:lnTo>
                        <a:pt x="130" y="1583"/>
                      </a:lnTo>
                      <a:lnTo>
                        <a:pt x="119" y="1575"/>
                      </a:lnTo>
                      <a:lnTo>
                        <a:pt x="109" y="1567"/>
                      </a:lnTo>
                      <a:lnTo>
                        <a:pt x="98" y="1560"/>
                      </a:lnTo>
                      <a:lnTo>
                        <a:pt x="88" y="1551"/>
                      </a:lnTo>
                      <a:lnTo>
                        <a:pt x="79" y="1542"/>
                      </a:lnTo>
                      <a:lnTo>
                        <a:pt x="70" y="1533"/>
                      </a:lnTo>
                      <a:lnTo>
                        <a:pt x="62" y="1523"/>
                      </a:lnTo>
                      <a:lnTo>
                        <a:pt x="54" y="1512"/>
                      </a:lnTo>
                      <a:lnTo>
                        <a:pt x="45" y="1502"/>
                      </a:lnTo>
                      <a:lnTo>
                        <a:pt x="39" y="1491"/>
                      </a:lnTo>
                      <a:lnTo>
                        <a:pt x="32" y="1480"/>
                      </a:lnTo>
                      <a:lnTo>
                        <a:pt x="26" y="1469"/>
                      </a:lnTo>
                      <a:lnTo>
                        <a:pt x="21" y="1456"/>
                      </a:lnTo>
                      <a:lnTo>
                        <a:pt x="16" y="1444"/>
                      </a:lnTo>
                      <a:lnTo>
                        <a:pt x="12" y="1432"/>
                      </a:lnTo>
                      <a:lnTo>
                        <a:pt x="8" y="1419"/>
                      </a:lnTo>
                      <a:lnTo>
                        <a:pt x="5" y="1405"/>
                      </a:lnTo>
                      <a:lnTo>
                        <a:pt x="3" y="1392"/>
                      </a:lnTo>
                      <a:lnTo>
                        <a:pt x="1" y="1379"/>
                      </a:lnTo>
                      <a:lnTo>
                        <a:pt x="0" y="1366"/>
                      </a:lnTo>
                      <a:lnTo>
                        <a:pt x="0" y="1351"/>
                      </a:lnTo>
                      <a:lnTo>
                        <a:pt x="0" y="270"/>
                      </a:lnTo>
                      <a:lnTo>
                        <a:pt x="0" y="257"/>
                      </a:lnTo>
                      <a:lnTo>
                        <a:pt x="1" y="243"/>
                      </a:lnTo>
                      <a:lnTo>
                        <a:pt x="3" y="229"/>
                      </a:lnTo>
                      <a:lnTo>
                        <a:pt x="5" y="216"/>
                      </a:lnTo>
                      <a:lnTo>
                        <a:pt x="8" y="203"/>
                      </a:lnTo>
                      <a:lnTo>
                        <a:pt x="12" y="191"/>
                      </a:lnTo>
                      <a:lnTo>
                        <a:pt x="16" y="177"/>
                      </a:lnTo>
                      <a:lnTo>
                        <a:pt x="21" y="165"/>
                      </a:lnTo>
                      <a:lnTo>
                        <a:pt x="26" y="154"/>
                      </a:lnTo>
                      <a:lnTo>
                        <a:pt x="32" y="142"/>
                      </a:lnTo>
                      <a:lnTo>
                        <a:pt x="39" y="131"/>
                      </a:lnTo>
                      <a:lnTo>
                        <a:pt x="45" y="119"/>
                      </a:lnTo>
                      <a:lnTo>
                        <a:pt x="54" y="109"/>
                      </a:lnTo>
                      <a:lnTo>
                        <a:pt x="62" y="99"/>
                      </a:lnTo>
                      <a:lnTo>
                        <a:pt x="70" y="89"/>
                      </a:lnTo>
                      <a:lnTo>
                        <a:pt x="79" y="80"/>
                      </a:lnTo>
                      <a:lnTo>
                        <a:pt x="88" y="70"/>
                      </a:lnTo>
                      <a:lnTo>
                        <a:pt x="98" y="62"/>
                      </a:lnTo>
                      <a:lnTo>
                        <a:pt x="109" y="54"/>
                      </a:lnTo>
                      <a:lnTo>
                        <a:pt x="119" y="46"/>
                      </a:lnTo>
                      <a:lnTo>
                        <a:pt x="130" y="40"/>
                      </a:lnTo>
                      <a:lnTo>
                        <a:pt x="141" y="33"/>
                      </a:lnTo>
                      <a:lnTo>
                        <a:pt x="153" y="27"/>
                      </a:lnTo>
                      <a:lnTo>
                        <a:pt x="165" y="22"/>
                      </a:lnTo>
                      <a:lnTo>
                        <a:pt x="177" y="17"/>
                      </a:lnTo>
                      <a:lnTo>
                        <a:pt x="190" y="12"/>
                      </a:lnTo>
                      <a:lnTo>
                        <a:pt x="202" y="8"/>
                      </a:lnTo>
                      <a:lnTo>
                        <a:pt x="216" y="5"/>
                      </a:lnTo>
                      <a:lnTo>
                        <a:pt x="229" y="3"/>
                      </a:lnTo>
                      <a:lnTo>
                        <a:pt x="242" y="1"/>
                      </a:lnTo>
                      <a:lnTo>
                        <a:pt x="256" y="0"/>
                      </a:lnTo>
                      <a:lnTo>
                        <a:pt x="270" y="0"/>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en-US" altLang="zh-CN" dirty="0">
                    <a:latin typeface="微软雅黑" panose="020B0503020204020204" pitchFamily="34" charset="-122"/>
                    <a:ea typeface="微软雅黑" panose="020B0503020204020204" pitchFamily="34" charset="-122"/>
                  </a:endParaRPr>
                </a:p>
              </p:txBody>
            </p:sp>
            <p:sp>
              <p:nvSpPr>
                <p:cNvPr id="102" name="Freeform 9"/>
                <p:cNvSpPr>
                  <a:spLocks/>
                </p:cNvSpPr>
                <p:nvPr/>
              </p:nvSpPr>
              <p:spPr bwMode="auto">
                <a:xfrm>
                  <a:off x="-1200931" y="1547505"/>
                  <a:ext cx="217487" cy="117475"/>
                </a:xfrm>
                <a:custGeom>
                  <a:avLst/>
                  <a:gdLst/>
                  <a:ahLst/>
                  <a:cxnLst>
                    <a:cxn ang="0">
                      <a:pos x="2756" y="0"/>
                    </a:cxn>
                    <a:cxn ang="0">
                      <a:pos x="2797" y="5"/>
                    </a:cxn>
                    <a:cxn ang="0">
                      <a:pos x="2836" y="17"/>
                    </a:cxn>
                    <a:cxn ang="0">
                      <a:pos x="2871" y="33"/>
                    </a:cxn>
                    <a:cxn ang="0">
                      <a:pos x="2904" y="54"/>
                    </a:cxn>
                    <a:cxn ang="0">
                      <a:pos x="2934" y="80"/>
                    </a:cxn>
                    <a:cxn ang="0">
                      <a:pos x="2959" y="109"/>
                    </a:cxn>
                    <a:cxn ang="0">
                      <a:pos x="2980" y="142"/>
                    </a:cxn>
                    <a:cxn ang="0">
                      <a:pos x="2997" y="177"/>
                    </a:cxn>
                    <a:cxn ang="0">
                      <a:pos x="3008" y="216"/>
                    </a:cxn>
                    <a:cxn ang="0">
                      <a:pos x="3013" y="257"/>
                    </a:cxn>
                    <a:cxn ang="0">
                      <a:pos x="3013" y="1366"/>
                    </a:cxn>
                    <a:cxn ang="0">
                      <a:pos x="3008" y="1405"/>
                    </a:cxn>
                    <a:cxn ang="0">
                      <a:pos x="2997" y="1444"/>
                    </a:cxn>
                    <a:cxn ang="0">
                      <a:pos x="2980" y="1480"/>
                    </a:cxn>
                    <a:cxn ang="0">
                      <a:pos x="2959" y="1512"/>
                    </a:cxn>
                    <a:cxn ang="0">
                      <a:pos x="2934" y="1542"/>
                    </a:cxn>
                    <a:cxn ang="0">
                      <a:pos x="2904" y="1567"/>
                    </a:cxn>
                    <a:cxn ang="0">
                      <a:pos x="2871" y="1589"/>
                    </a:cxn>
                    <a:cxn ang="0">
                      <a:pos x="2836" y="1605"/>
                    </a:cxn>
                    <a:cxn ang="0">
                      <a:pos x="2797" y="1616"/>
                    </a:cxn>
                    <a:cxn ang="0">
                      <a:pos x="2756" y="1621"/>
                    </a:cxn>
                    <a:cxn ang="0">
                      <a:pos x="256" y="1621"/>
                    </a:cxn>
                    <a:cxn ang="0">
                      <a:pos x="216" y="1616"/>
                    </a:cxn>
                    <a:cxn ang="0">
                      <a:pos x="177" y="1605"/>
                    </a:cxn>
                    <a:cxn ang="0">
                      <a:pos x="142" y="1589"/>
                    </a:cxn>
                    <a:cxn ang="0">
                      <a:pos x="108" y="1567"/>
                    </a:cxn>
                    <a:cxn ang="0">
                      <a:pos x="80" y="1542"/>
                    </a:cxn>
                    <a:cxn ang="0">
                      <a:pos x="54" y="1512"/>
                    </a:cxn>
                    <a:cxn ang="0">
                      <a:pos x="33" y="1480"/>
                    </a:cxn>
                    <a:cxn ang="0">
                      <a:pos x="16" y="1444"/>
                    </a:cxn>
                    <a:cxn ang="0">
                      <a:pos x="5" y="1405"/>
                    </a:cxn>
                    <a:cxn ang="0">
                      <a:pos x="0" y="1366"/>
                    </a:cxn>
                    <a:cxn ang="0">
                      <a:pos x="0" y="257"/>
                    </a:cxn>
                    <a:cxn ang="0">
                      <a:pos x="5" y="216"/>
                    </a:cxn>
                    <a:cxn ang="0">
                      <a:pos x="16" y="177"/>
                    </a:cxn>
                    <a:cxn ang="0">
                      <a:pos x="33" y="142"/>
                    </a:cxn>
                    <a:cxn ang="0">
                      <a:pos x="54" y="109"/>
                    </a:cxn>
                    <a:cxn ang="0">
                      <a:pos x="80" y="80"/>
                    </a:cxn>
                    <a:cxn ang="0">
                      <a:pos x="108" y="54"/>
                    </a:cxn>
                    <a:cxn ang="0">
                      <a:pos x="142" y="33"/>
                    </a:cxn>
                    <a:cxn ang="0">
                      <a:pos x="177" y="17"/>
                    </a:cxn>
                    <a:cxn ang="0">
                      <a:pos x="216" y="5"/>
                    </a:cxn>
                    <a:cxn ang="0">
                      <a:pos x="256" y="0"/>
                    </a:cxn>
                  </a:cxnLst>
                  <a:rect l="0" t="0" r="r" b="b"/>
                  <a:pathLst>
                    <a:path w="3013" h="1621">
                      <a:moveTo>
                        <a:pt x="270" y="0"/>
                      </a:moveTo>
                      <a:lnTo>
                        <a:pt x="2743" y="0"/>
                      </a:lnTo>
                      <a:lnTo>
                        <a:pt x="2756" y="0"/>
                      </a:lnTo>
                      <a:lnTo>
                        <a:pt x="2771" y="1"/>
                      </a:lnTo>
                      <a:lnTo>
                        <a:pt x="2784" y="3"/>
                      </a:lnTo>
                      <a:lnTo>
                        <a:pt x="2797" y="5"/>
                      </a:lnTo>
                      <a:lnTo>
                        <a:pt x="2810" y="8"/>
                      </a:lnTo>
                      <a:lnTo>
                        <a:pt x="2822" y="12"/>
                      </a:lnTo>
                      <a:lnTo>
                        <a:pt x="2836" y="17"/>
                      </a:lnTo>
                      <a:lnTo>
                        <a:pt x="2848" y="22"/>
                      </a:lnTo>
                      <a:lnTo>
                        <a:pt x="2859" y="27"/>
                      </a:lnTo>
                      <a:lnTo>
                        <a:pt x="2871" y="33"/>
                      </a:lnTo>
                      <a:lnTo>
                        <a:pt x="2883" y="40"/>
                      </a:lnTo>
                      <a:lnTo>
                        <a:pt x="2894" y="46"/>
                      </a:lnTo>
                      <a:lnTo>
                        <a:pt x="2904" y="54"/>
                      </a:lnTo>
                      <a:lnTo>
                        <a:pt x="2914" y="62"/>
                      </a:lnTo>
                      <a:lnTo>
                        <a:pt x="2924" y="70"/>
                      </a:lnTo>
                      <a:lnTo>
                        <a:pt x="2934" y="80"/>
                      </a:lnTo>
                      <a:lnTo>
                        <a:pt x="2943" y="89"/>
                      </a:lnTo>
                      <a:lnTo>
                        <a:pt x="2951" y="99"/>
                      </a:lnTo>
                      <a:lnTo>
                        <a:pt x="2959" y="109"/>
                      </a:lnTo>
                      <a:lnTo>
                        <a:pt x="2966" y="119"/>
                      </a:lnTo>
                      <a:lnTo>
                        <a:pt x="2973" y="131"/>
                      </a:lnTo>
                      <a:lnTo>
                        <a:pt x="2980" y="142"/>
                      </a:lnTo>
                      <a:lnTo>
                        <a:pt x="2987" y="154"/>
                      </a:lnTo>
                      <a:lnTo>
                        <a:pt x="2992" y="165"/>
                      </a:lnTo>
                      <a:lnTo>
                        <a:pt x="2997" y="177"/>
                      </a:lnTo>
                      <a:lnTo>
                        <a:pt x="3001" y="191"/>
                      </a:lnTo>
                      <a:lnTo>
                        <a:pt x="3005" y="203"/>
                      </a:lnTo>
                      <a:lnTo>
                        <a:pt x="3008" y="216"/>
                      </a:lnTo>
                      <a:lnTo>
                        <a:pt x="3010" y="229"/>
                      </a:lnTo>
                      <a:lnTo>
                        <a:pt x="3012" y="243"/>
                      </a:lnTo>
                      <a:lnTo>
                        <a:pt x="3013" y="257"/>
                      </a:lnTo>
                      <a:lnTo>
                        <a:pt x="3013" y="270"/>
                      </a:lnTo>
                      <a:lnTo>
                        <a:pt x="3013" y="1351"/>
                      </a:lnTo>
                      <a:lnTo>
                        <a:pt x="3013" y="1366"/>
                      </a:lnTo>
                      <a:lnTo>
                        <a:pt x="3012" y="1379"/>
                      </a:lnTo>
                      <a:lnTo>
                        <a:pt x="3010" y="1392"/>
                      </a:lnTo>
                      <a:lnTo>
                        <a:pt x="3008" y="1405"/>
                      </a:lnTo>
                      <a:lnTo>
                        <a:pt x="3005" y="1419"/>
                      </a:lnTo>
                      <a:lnTo>
                        <a:pt x="3001" y="1432"/>
                      </a:lnTo>
                      <a:lnTo>
                        <a:pt x="2997" y="1444"/>
                      </a:lnTo>
                      <a:lnTo>
                        <a:pt x="2992" y="1456"/>
                      </a:lnTo>
                      <a:lnTo>
                        <a:pt x="2987" y="1469"/>
                      </a:lnTo>
                      <a:lnTo>
                        <a:pt x="2980" y="1480"/>
                      </a:lnTo>
                      <a:lnTo>
                        <a:pt x="2973" y="1491"/>
                      </a:lnTo>
                      <a:lnTo>
                        <a:pt x="2966" y="1502"/>
                      </a:lnTo>
                      <a:lnTo>
                        <a:pt x="2959" y="1512"/>
                      </a:lnTo>
                      <a:lnTo>
                        <a:pt x="2951" y="1523"/>
                      </a:lnTo>
                      <a:lnTo>
                        <a:pt x="2943" y="1533"/>
                      </a:lnTo>
                      <a:lnTo>
                        <a:pt x="2934" y="1542"/>
                      </a:lnTo>
                      <a:lnTo>
                        <a:pt x="2924" y="1551"/>
                      </a:lnTo>
                      <a:lnTo>
                        <a:pt x="2914" y="1560"/>
                      </a:lnTo>
                      <a:lnTo>
                        <a:pt x="2904" y="1567"/>
                      </a:lnTo>
                      <a:lnTo>
                        <a:pt x="2894" y="1575"/>
                      </a:lnTo>
                      <a:lnTo>
                        <a:pt x="2883" y="1583"/>
                      </a:lnTo>
                      <a:lnTo>
                        <a:pt x="2871" y="1589"/>
                      </a:lnTo>
                      <a:lnTo>
                        <a:pt x="2859" y="1595"/>
                      </a:lnTo>
                      <a:lnTo>
                        <a:pt x="2848" y="1600"/>
                      </a:lnTo>
                      <a:lnTo>
                        <a:pt x="2836" y="1605"/>
                      </a:lnTo>
                      <a:lnTo>
                        <a:pt x="2822" y="1609"/>
                      </a:lnTo>
                      <a:lnTo>
                        <a:pt x="2810" y="1613"/>
                      </a:lnTo>
                      <a:lnTo>
                        <a:pt x="2797" y="1616"/>
                      </a:lnTo>
                      <a:lnTo>
                        <a:pt x="2784" y="1618"/>
                      </a:lnTo>
                      <a:lnTo>
                        <a:pt x="2771" y="1620"/>
                      </a:lnTo>
                      <a:lnTo>
                        <a:pt x="2756" y="1621"/>
                      </a:lnTo>
                      <a:lnTo>
                        <a:pt x="2743" y="1621"/>
                      </a:lnTo>
                      <a:lnTo>
                        <a:pt x="270" y="1621"/>
                      </a:lnTo>
                      <a:lnTo>
                        <a:pt x="256" y="1621"/>
                      </a:lnTo>
                      <a:lnTo>
                        <a:pt x="243" y="1620"/>
                      </a:lnTo>
                      <a:lnTo>
                        <a:pt x="229" y="1618"/>
                      </a:lnTo>
                      <a:lnTo>
                        <a:pt x="216" y="1616"/>
                      </a:lnTo>
                      <a:lnTo>
                        <a:pt x="203" y="1613"/>
                      </a:lnTo>
                      <a:lnTo>
                        <a:pt x="190" y="1609"/>
                      </a:lnTo>
                      <a:lnTo>
                        <a:pt x="177" y="1605"/>
                      </a:lnTo>
                      <a:lnTo>
                        <a:pt x="165" y="1600"/>
                      </a:lnTo>
                      <a:lnTo>
                        <a:pt x="153" y="1595"/>
                      </a:lnTo>
                      <a:lnTo>
                        <a:pt x="142" y="1589"/>
                      </a:lnTo>
                      <a:lnTo>
                        <a:pt x="131" y="1583"/>
                      </a:lnTo>
                      <a:lnTo>
                        <a:pt x="119" y="1575"/>
                      </a:lnTo>
                      <a:lnTo>
                        <a:pt x="108" y="1567"/>
                      </a:lnTo>
                      <a:lnTo>
                        <a:pt x="98" y="1560"/>
                      </a:lnTo>
                      <a:lnTo>
                        <a:pt x="89" y="1551"/>
                      </a:lnTo>
                      <a:lnTo>
                        <a:pt x="80" y="1542"/>
                      </a:lnTo>
                      <a:lnTo>
                        <a:pt x="70" y="1533"/>
                      </a:lnTo>
                      <a:lnTo>
                        <a:pt x="61" y="1523"/>
                      </a:lnTo>
                      <a:lnTo>
                        <a:pt x="54" y="1512"/>
                      </a:lnTo>
                      <a:lnTo>
                        <a:pt x="46" y="1502"/>
                      </a:lnTo>
                      <a:lnTo>
                        <a:pt x="39" y="1491"/>
                      </a:lnTo>
                      <a:lnTo>
                        <a:pt x="33" y="1480"/>
                      </a:lnTo>
                      <a:lnTo>
                        <a:pt x="27" y="1469"/>
                      </a:lnTo>
                      <a:lnTo>
                        <a:pt x="22" y="1456"/>
                      </a:lnTo>
                      <a:lnTo>
                        <a:pt x="16" y="1444"/>
                      </a:lnTo>
                      <a:lnTo>
                        <a:pt x="12" y="1432"/>
                      </a:lnTo>
                      <a:lnTo>
                        <a:pt x="8" y="1419"/>
                      </a:lnTo>
                      <a:lnTo>
                        <a:pt x="5" y="1405"/>
                      </a:lnTo>
                      <a:lnTo>
                        <a:pt x="3" y="1392"/>
                      </a:lnTo>
                      <a:lnTo>
                        <a:pt x="1" y="1379"/>
                      </a:lnTo>
                      <a:lnTo>
                        <a:pt x="0" y="1366"/>
                      </a:lnTo>
                      <a:lnTo>
                        <a:pt x="0" y="1351"/>
                      </a:lnTo>
                      <a:lnTo>
                        <a:pt x="0" y="270"/>
                      </a:lnTo>
                      <a:lnTo>
                        <a:pt x="0" y="257"/>
                      </a:lnTo>
                      <a:lnTo>
                        <a:pt x="1" y="243"/>
                      </a:lnTo>
                      <a:lnTo>
                        <a:pt x="3" y="229"/>
                      </a:lnTo>
                      <a:lnTo>
                        <a:pt x="5" y="216"/>
                      </a:lnTo>
                      <a:lnTo>
                        <a:pt x="8" y="203"/>
                      </a:lnTo>
                      <a:lnTo>
                        <a:pt x="12" y="191"/>
                      </a:lnTo>
                      <a:lnTo>
                        <a:pt x="16" y="177"/>
                      </a:lnTo>
                      <a:lnTo>
                        <a:pt x="22" y="165"/>
                      </a:lnTo>
                      <a:lnTo>
                        <a:pt x="27" y="154"/>
                      </a:lnTo>
                      <a:lnTo>
                        <a:pt x="33" y="142"/>
                      </a:lnTo>
                      <a:lnTo>
                        <a:pt x="39" y="131"/>
                      </a:lnTo>
                      <a:lnTo>
                        <a:pt x="46" y="119"/>
                      </a:lnTo>
                      <a:lnTo>
                        <a:pt x="54" y="109"/>
                      </a:lnTo>
                      <a:lnTo>
                        <a:pt x="61" y="99"/>
                      </a:lnTo>
                      <a:lnTo>
                        <a:pt x="70" y="89"/>
                      </a:lnTo>
                      <a:lnTo>
                        <a:pt x="80" y="80"/>
                      </a:lnTo>
                      <a:lnTo>
                        <a:pt x="89" y="70"/>
                      </a:lnTo>
                      <a:lnTo>
                        <a:pt x="98" y="62"/>
                      </a:lnTo>
                      <a:lnTo>
                        <a:pt x="108" y="54"/>
                      </a:lnTo>
                      <a:lnTo>
                        <a:pt x="119" y="46"/>
                      </a:lnTo>
                      <a:lnTo>
                        <a:pt x="131" y="40"/>
                      </a:lnTo>
                      <a:lnTo>
                        <a:pt x="142" y="33"/>
                      </a:lnTo>
                      <a:lnTo>
                        <a:pt x="153" y="27"/>
                      </a:lnTo>
                      <a:lnTo>
                        <a:pt x="165" y="22"/>
                      </a:lnTo>
                      <a:lnTo>
                        <a:pt x="177" y="17"/>
                      </a:lnTo>
                      <a:lnTo>
                        <a:pt x="190" y="12"/>
                      </a:lnTo>
                      <a:lnTo>
                        <a:pt x="203" y="8"/>
                      </a:lnTo>
                      <a:lnTo>
                        <a:pt x="216" y="5"/>
                      </a:lnTo>
                      <a:lnTo>
                        <a:pt x="229" y="3"/>
                      </a:lnTo>
                      <a:lnTo>
                        <a:pt x="243" y="1"/>
                      </a:lnTo>
                      <a:lnTo>
                        <a:pt x="256" y="0"/>
                      </a:lnTo>
                      <a:lnTo>
                        <a:pt x="270" y="0"/>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en-US" altLang="zh-CN" dirty="0">
                    <a:latin typeface="微软雅黑" panose="020B0503020204020204" pitchFamily="34" charset="-122"/>
                    <a:ea typeface="微软雅黑" panose="020B0503020204020204" pitchFamily="34" charset="-122"/>
                  </a:endParaRPr>
                </a:p>
              </p:txBody>
            </p:sp>
            <p:sp>
              <p:nvSpPr>
                <p:cNvPr id="103" name="Freeform 10"/>
                <p:cNvSpPr>
                  <a:spLocks/>
                </p:cNvSpPr>
                <p:nvPr/>
              </p:nvSpPr>
              <p:spPr bwMode="auto">
                <a:xfrm>
                  <a:off x="-2040719" y="1401455"/>
                  <a:ext cx="217487" cy="117475"/>
                </a:xfrm>
                <a:custGeom>
                  <a:avLst/>
                  <a:gdLst/>
                  <a:ahLst/>
                  <a:cxnLst>
                    <a:cxn ang="0">
                      <a:pos x="2757" y="0"/>
                    </a:cxn>
                    <a:cxn ang="0">
                      <a:pos x="2798" y="5"/>
                    </a:cxn>
                    <a:cxn ang="0">
                      <a:pos x="2835" y="16"/>
                    </a:cxn>
                    <a:cxn ang="0">
                      <a:pos x="2871" y="33"/>
                    </a:cxn>
                    <a:cxn ang="0">
                      <a:pos x="2905" y="54"/>
                    </a:cxn>
                    <a:cxn ang="0">
                      <a:pos x="2934" y="79"/>
                    </a:cxn>
                    <a:cxn ang="0">
                      <a:pos x="2960" y="109"/>
                    </a:cxn>
                    <a:cxn ang="0">
                      <a:pos x="2980" y="142"/>
                    </a:cxn>
                    <a:cxn ang="0">
                      <a:pos x="2996" y="177"/>
                    </a:cxn>
                    <a:cxn ang="0">
                      <a:pos x="3007" y="216"/>
                    </a:cxn>
                    <a:cxn ang="0">
                      <a:pos x="3013" y="257"/>
                    </a:cxn>
                    <a:cxn ang="0">
                      <a:pos x="3013" y="1365"/>
                    </a:cxn>
                    <a:cxn ang="0">
                      <a:pos x="3007" y="1405"/>
                    </a:cxn>
                    <a:cxn ang="0">
                      <a:pos x="2996" y="1444"/>
                    </a:cxn>
                    <a:cxn ang="0">
                      <a:pos x="2980" y="1480"/>
                    </a:cxn>
                    <a:cxn ang="0">
                      <a:pos x="2960" y="1513"/>
                    </a:cxn>
                    <a:cxn ang="0">
                      <a:pos x="2934" y="1542"/>
                    </a:cxn>
                    <a:cxn ang="0">
                      <a:pos x="2905" y="1568"/>
                    </a:cxn>
                    <a:cxn ang="0">
                      <a:pos x="2871" y="1588"/>
                    </a:cxn>
                    <a:cxn ang="0">
                      <a:pos x="2835" y="1605"/>
                    </a:cxn>
                    <a:cxn ang="0">
                      <a:pos x="2798" y="1616"/>
                    </a:cxn>
                    <a:cxn ang="0">
                      <a:pos x="2757" y="1621"/>
                    </a:cxn>
                    <a:cxn ang="0">
                      <a:pos x="257" y="1621"/>
                    </a:cxn>
                    <a:cxn ang="0">
                      <a:pos x="216" y="1616"/>
                    </a:cxn>
                    <a:cxn ang="0">
                      <a:pos x="178" y="1605"/>
                    </a:cxn>
                    <a:cxn ang="0">
                      <a:pos x="141" y="1588"/>
                    </a:cxn>
                    <a:cxn ang="0">
                      <a:pos x="109" y="1568"/>
                    </a:cxn>
                    <a:cxn ang="0">
                      <a:pos x="79" y="1542"/>
                    </a:cxn>
                    <a:cxn ang="0">
                      <a:pos x="54" y="1513"/>
                    </a:cxn>
                    <a:cxn ang="0">
                      <a:pos x="32" y="1480"/>
                    </a:cxn>
                    <a:cxn ang="0">
                      <a:pos x="16" y="1444"/>
                    </a:cxn>
                    <a:cxn ang="0">
                      <a:pos x="6" y="1405"/>
                    </a:cxn>
                    <a:cxn ang="0">
                      <a:pos x="1" y="1365"/>
                    </a:cxn>
                    <a:cxn ang="0">
                      <a:pos x="1" y="257"/>
                    </a:cxn>
                    <a:cxn ang="0">
                      <a:pos x="6" y="216"/>
                    </a:cxn>
                    <a:cxn ang="0">
                      <a:pos x="16" y="177"/>
                    </a:cxn>
                    <a:cxn ang="0">
                      <a:pos x="32" y="142"/>
                    </a:cxn>
                    <a:cxn ang="0">
                      <a:pos x="54" y="109"/>
                    </a:cxn>
                    <a:cxn ang="0">
                      <a:pos x="79" y="79"/>
                    </a:cxn>
                    <a:cxn ang="0">
                      <a:pos x="109" y="54"/>
                    </a:cxn>
                    <a:cxn ang="0">
                      <a:pos x="141" y="33"/>
                    </a:cxn>
                    <a:cxn ang="0">
                      <a:pos x="178" y="16"/>
                    </a:cxn>
                    <a:cxn ang="0">
                      <a:pos x="216" y="5"/>
                    </a:cxn>
                    <a:cxn ang="0">
                      <a:pos x="257" y="0"/>
                    </a:cxn>
                  </a:cxnLst>
                  <a:rect l="0" t="0" r="r" b="b"/>
                  <a:pathLst>
                    <a:path w="3014" h="1621">
                      <a:moveTo>
                        <a:pt x="271" y="0"/>
                      </a:moveTo>
                      <a:lnTo>
                        <a:pt x="2743" y="0"/>
                      </a:lnTo>
                      <a:lnTo>
                        <a:pt x="2757" y="0"/>
                      </a:lnTo>
                      <a:lnTo>
                        <a:pt x="2770" y="1"/>
                      </a:lnTo>
                      <a:lnTo>
                        <a:pt x="2783" y="3"/>
                      </a:lnTo>
                      <a:lnTo>
                        <a:pt x="2798" y="5"/>
                      </a:lnTo>
                      <a:lnTo>
                        <a:pt x="2810" y="8"/>
                      </a:lnTo>
                      <a:lnTo>
                        <a:pt x="2823" y="12"/>
                      </a:lnTo>
                      <a:lnTo>
                        <a:pt x="2835" y="16"/>
                      </a:lnTo>
                      <a:lnTo>
                        <a:pt x="2848" y="21"/>
                      </a:lnTo>
                      <a:lnTo>
                        <a:pt x="2860" y="26"/>
                      </a:lnTo>
                      <a:lnTo>
                        <a:pt x="2871" y="33"/>
                      </a:lnTo>
                      <a:lnTo>
                        <a:pt x="2883" y="40"/>
                      </a:lnTo>
                      <a:lnTo>
                        <a:pt x="2893" y="47"/>
                      </a:lnTo>
                      <a:lnTo>
                        <a:pt x="2905" y="54"/>
                      </a:lnTo>
                      <a:lnTo>
                        <a:pt x="2915" y="62"/>
                      </a:lnTo>
                      <a:lnTo>
                        <a:pt x="2924" y="70"/>
                      </a:lnTo>
                      <a:lnTo>
                        <a:pt x="2934" y="79"/>
                      </a:lnTo>
                      <a:lnTo>
                        <a:pt x="2942" y="89"/>
                      </a:lnTo>
                      <a:lnTo>
                        <a:pt x="2951" y="99"/>
                      </a:lnTo>
                      <a:lnTo>
                        <a:pt x="2960" y="109"/>
                      </a:lnTo>
                      <a:lnTo>
                        <a:pt x="2967" y="119"/>
                      </a:lnTo>
                      <a:lnTo>
                        <a:pt x="2974" y="130"/>
                      </a:lnTo>
                      <a:lnTo>
                        <a:pt x="2980" y="142"/>
                      </a:lnTo>
                      <a:lnTo>
                        <a:pt x="2986" y="154"/>
                      </a:lnTo>
                      <a:lnTo>
                        <a:pt x="2992" y="165"/>
                      </a:lnTo>
                      <a:lnTo>
                        <a:pt x="2996" y="177"/>
                      </a:lnTo>
                      <a:lnTo>
                        <a:pt x="3001" y="190"/>
                      </a:lnTo>
                      <a:lnTo>
                        <a:pt x="3004" y="203"/>
                      </a:lnTo>
                      <a:lnTo>
                        <a:pt x="3007" y="216"/>
                      </a:lnTo>
                      <a:lnTo>
                        <a:pt x="3011" y="229"/>
                      </a:lnTo>
                      <a:lnTo>
                        <a:pt x="3012" y="242"/>
                      </a:lnTo>
                      <a:lnTo>
                        <a:pt x="3013" y="257"/>
                      </a:lnTo>
                      <a:lnTo>
                        <a:pt x="3014" y="270"/>
                      </a:lnTo>
                      <a:lnTo>
                        <a:pt x="3014" y="1351"/>
                      </a:lnTo>
                      <a:lnTo>
                        <a:pt x="3013" y="1365"/>
                      </a:lnTo>
                      <a:lnTo>
                        <a:pt x="3012" y="1379"/>
                      </a:lnTo>
                      <a:lnTo>
                        <a:pt x="3011" y="1392"/>
                      </a:lnTo>
                      <a:lnTo>
                        <a:pt x="3007" y="1405"/>
                      </a:lnTo>
                      <a:lnTo>
                        <a:pt x="3004" y="1418"/>
                      </a:lnTo>
                      <a:lnTo>
                        <a:pt x="3001" y="1432"/>
                      </a:lnTo>
                      <a:lnTo>
                        <a:pt x="2996" y="1444"/>
                      </a:lnTo>
                      <a:lnTo>
                        <a:pt x="2992" y="1456"/>
                      </a:lnTo>
                      <a:lnTo>
                        <a:pt x="2986" y="1468"/>
                      </a:lnTo>
                      <a:lnTo>
                        <a:pt x="2980" y="1480"/>
                      </a:lnTo>
                      <a:lnTo>
                        <a:pt x="2974" y="1491"/>
                      </a:lnTo>
                      <a:lnTo>
                        <a:pt x="2967" y="1502"/>
                      </a:lnTo>
                      <a:lnTo>
                        <a:pt x="2960" y="1513"/>
                      </a:lnTo>
                      <a:lnTo>
                        <a:pt x="2951" y="1523"/>
                      </a:lnTo>
                      <a:lnTo>
                        <a:pt x="2942" y="1532"/>
                      </a:lnTo>
                      <a:lnTo>
                        <a:pt x="2934" y="1542"/>
                      </a:lnTo>
                      <a:lnTo>
                        <a:pt x="2924" y="1551"/>
                      </a:lnTo>
                      <a:lnTo>
                        <a:pt x="2915" y="1560"/>
                      </a:lnTo>
                      <a:lnTo>
                        <a:pt x="2905" y="1568"/>
                      </a:lnTo>
                      <a:lnTo>
                        <a:pt x="2893" y="1575"/>
                      </a:lnTo>
                      <a:lnTo>
                        <a:pt x="2883" y="1582"/>
                      </a:lnTo>
                      <a:lnTo>
                        <a:pt x="2871" y="1588"/>
                      </a:lnTo>
                      <a:lnTo>
                        <a:pt x="2860" y="1595"/>
                      </a:lnTo>
                      <a:lnTo>
                        <a:pt x="2848" y="1600"/>
                      </a:lnTo>
                      <a:lnTo>
                        <a:pt x="2835" y="1605"/>
                      </a:lnTo>
                      <a:lnTo>
                        <a:pt x="2823" y="1609"/>
                      </a:lnTo>
                      <a:lnTo>
                        <a:pt x="2810" y="1613"/>
                      </a:lnTo>
                      <a:lnTo>
                        <a:pt x="2798" y="1616"/>
                      </a:lnTo>
                      <a:lnTo>
                        <a:pt x="2783" y="1618"/>
                      </a:lnTo>
                      <a:lnTo>
                        <a:pt x="2770" y="1620"/>
                      </a:lnTo>
                      <a:lnTo>
                        <a:pt x="2757" y="1621"/>
                      </a:lnTo>
                      <a:lnTo>
                        <a:pt x="2743" y="1621"/>
                      </a:lnTo>
                      <a:lnTo>
                        <a:pt x="271" y="1621"/>
                      </a:lnTo>
                      <a:lnTo>
                        <a:pt x="257" y="1621"/>
                      </a:lnTo>
                      <a:lnTo>
                        <a:pt x="243" y="1620"/>
                      </a:lnTo>
                      <a:lnTo>
                        <a:pt x="229" y="1618"/>
                      </a:lnTo>
                      <a:lnTo>
                        <a:pt x="216" y="1616"/>
                      </a:lnTo>
                      <a:lnTo>
                        <a:pt x="204" y="1613"/>
                      </a:lnTo>
                      <a:lnTo>
                        <a:pt x="190" y="1609"/>
                      </a:lnTo>
                      <a:lnTo>
                        <a:pt x="178" y="1605"/>
                      </a:lnTo>
                      <a:lnTo>
                        <a:pt x="166" y="1600"/>
                      </a:lnTo>
                      <a:lnTo>
                        <a:pt x="154" y="1595"/>
                      </a:lnTo>
                      <a:lnTo>
                        <a:pt x="141" y="1588"/>
                      </a:lnTo>
                      <a:lnTo>
                        <a:pt x="130" y="1582"/>
                      </a:lnTo>
                      <a:lnTo>
                        <a:pt x="120" y="1575"/>
                      </a:lnTo>
                      <a:lnTo>
                        <a:pt x="109" y="1568"/>
                      </a:lnTo>
                      <a:lnTo>
                        <a:pt x="99" y="1560"/>
                      </a:lnTo>
                      <a:lnTo>
                        <a:pt x="88" y="1551"/>
                      </a:lnTo>
                      <a:lnTo>
                        <a:pt x="79" y="1542"/>
                      </a:lnTo>
                      <a:lnTo>
                        <a:pt x="70" y="1532"/>
                      </a:lnTo>
                      <a:lnTo>
                        <a:pt x="62" y="1523"/>
                      </a:lnTo>
                      <a:lnTo>
                        <a:pt x="54" y="1513"/>
                      </a:lnTo>
                      <a:lnTo>
                        <a:pt x="47" y="1502"/>
                      </a:lnTo>
                      <a:lnTo>
                        <a:pt x="40" y="1491"/>
                      </a:lnTo>
                      <a:lnTo>
                        <a:pt x="32" y="1480"/>
                      </a:lnTo>
                      <a:lnTo>
                        <a:pt x="27" y="1468"/>
                      </a:lnTo>
                      <a:lnTo>
                        <a:pt x="21" y="1456"/>
                      </a:lnTo>
                      <a:lnTo>
                        <a:pt x="16" y="1444"/>
                      </a:lnTo>
                      <a:lnTo>
                        <a:pt x="12" y="1432"/>
                      </a:lnTo>
                      <a:lnTo>
                        <a:pt x="9" y="1418"/>
                      </a:lnTo>
                      <a:lnTo>
                        <a:pt x="6" y="1405"/>
                      </a:lnTo>
                      <a:lnTo>
                        <a:pt x="3" y="1392"/>
                      </a:lnTo>
                      <a:lnTo>
                        <a:pt x="2" y="1379"/>
                      </a:lnTo>
                      <a:lnTo>
                        <a:pt x="1" y="1365"/>
                      </a:lnTo>
                      <a:lnTo>
                        <a:pt x="0" y="1351"/>
                      </a:lnTo>
                      <a:lnTo>
                        <a:pt x="0" y="270"/>
                      </a:lnTo>
                      <a:lnTo>
                        <a:pt x="1" y="257"/>
                      </a:lnTo>
                      <a:lnTo>
                        <a:pt x="2" y="242"/>
                      </a:lnTo>
                      <a:lnTo>
                        <a:pt x="3" y="229"/>
                      </a:lnTo>
                      <a:lnTo>
                        <a:pt x="6" y="216"/>
                      </a:lnTo>
                      <a:lnTo>
                        <a:pt x="9" y="203"/>
                      </a:lnTo>
                      <a:lnTo>
                        <a:pt x="12" y="190"/>
                      </a:lnTo>
                      <a:lnTo>
                        <a:pt x="16" y="177"/>
                      </a:lnTo>
                      <a:lnTo>
                        <a:pt x="21" y="165"/>
                      </a:lnTo>
                      <a:lnTo>
                        <a:pt x="27" y="154"/>
                      </a:lnTo>
                      <a:lnTo>
                        <a:pt x="32" y="142"/>
                      </a:lnTo>
                      <a:lnTo>
                        <a:pt x="40" y="130"/>
                      </a:lnTo>
                      <a:lnTo>
                        <a:pt x="47" y="119"/>
                      </a:lnTo>
                      <a:lnTo>
                        <a:pt x="54" y="109"/>
                      </a:lnTo>
                      <a:lnTo>
                        <a:pt x="62" y="99"/>
                      </a:lnTo>
                      <a:lnTo>
                        <a:pt x="70" y="89"/>
                      </a:lnTo>
                      <a:lnTo>
                        <a:pt x="79" y="79"/>
                      </a:lnTo>
                      <a:lnTo>
                        <a:pt x="88" y="70"/>
                      </a:lnTo>
                      <a:lnTo>
                        <a:pt x="99" y="62"/>
                      </a:lnTo>
                      <a:lnTo>
                        <a:pt x="109" y="54"/>
                      </a:lnTo>
                      <a:lnTo>
                        <a:pt x="120" y="47"/>
                      </a:lnTo>
                      <a:lnTo>
                        <a:pt x="130" y="40"/>
                      </a:lnTo>
                      <a:lnTo>
                        <a:pt x="141" y="33"/>
                      </a:lnTo>
                      <a:lnTo>
                        <a:pt x="154" y="26"/>
                      </a:lnTo>
                      <a:lnTo>
                        <a:pt x="166" y="21"/>
                      </a:lnTo>
                      <a:lnTo>
                        <a:pt x="178" y="16"/>
                      </a:lnTo>
                      <a:lnTo>
                        <a:pt x="190" y="12"/>
                      </a:lnTo>
                      <a:lnTo>
                        <a:pt x="204" y="8"/>
                      </a:lnTo>
                      <a:lnTo>
                        <a:pt x="216" y="5"/>
                      </a:lnTo>
                      <a:lnTo>
                        <a:pt x="229" y="3"/>
                      </a:lnTo>
                      <a:lnTo>
                        <a:pt x="243" y="1"/>
                      </a:lnTo>
                      <a:lnTo>
                        <a:pt x="257" y="0"/>
                      </a:lnTo>
                      <a:lnTo>
                        <a:pt x="271" y="0"/>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en-US" altLang="zh-CN" dirty="0">
                    <a:latin typeface="微软雅黑" panose="020B0503020204020204" pitchFamily="34" charset="-122"/>
                    <a:ea typeface="微软雅黑" panose="020B0503020204020204" pitchFamily="34" charset="-122"/>
                  </a:endParaRPr>
                </a:p>
              </p:txBody>
            </p:sp>
            <p:sp>
              <p:nvSpPr>
                <p:cNvPr id="104" name="Freeform 11"/>
                <p:cNvSpPr>
                  <a:spLocks/>
                </p:cNvSpPr>
                <p:nvPr/>
              </p:nvSpPr>
              <p:spPr bwMode="auto">
                <a:xfrm>
                  <a:off x="-1799419" y="1401455"/>
                  <a:ext cx="215900" cy="117475"/>
                </a:xfrm>
                <a:custGeom>
                  <a:avLst/>
                  <a:gdLst/>
                  <a:ahLst/>
                  <a:cxnLst>
                    <a:cxn ang="0">
                      <a:pos x="2757" y="0"/>
                    </a:cxn>
                    <a:cxn ang="0">
                      <a:pos x="2797" y="5"/>
                    </a:cxn>
                    <a:cxn ang="0">
                      <a:pos x="2836" y="16"/>
                    </a:cxn>
                    <a:cxn ang="0">
                      <a:pos x="2872" y="33"/>
                    </a:cxn>
                    <a:cxn ang="0">
                      <a:pos x="2904" y="54"/>
                    </a:cxn>
                    <a:cxn ang="0">
                      <a:pos x="2934" y="79"/>
                    </a:cxn>
                    <a:cxn ang="0">
                      <a:pos x="2959" y="109"/>
                    </a:cxn>
                    <a:cxn ang="0">
                      <a:pos x="2981" y="142"/>
                    </a:cxn>
                    <a:cxn ang="0">
                      <a:pos x="2997" y="177"/>
                    </a:cxn>
                    <a:cxn ang="0">
                      <a:pos x="3008" y="216"/>
                    </a:cxn>
                    <a:cxn ang="0">
                      <a:pos x="3013" y="257"/>
                    </a:cxn>
                    <a:cxn ang="0">
                      <a:pos x="3013" y="1365"/>
                    </a:cxn>
                    <a:cxn ang="0">
                      <a:pos x="3008" y="1405"/>
                    </a:cxn>
                    <a:cxn ang="0">
                      <a:pos x="2997" y="1444"/>
                    </a:cxn>
                    <a:cxn ang="0">
                      <a:pos x="2981" y="1480"/>
                    </a:cxn>
                    <a:cxn ang="0">
                      <a:pos x="2959" y="1513"/>
                    </a:cxn>
                    <a:cxn ang="0">
                      <a:pos x="2934" y="1542"/>
                    </a:cxn>
                    <a:cxn ang="0">
                      <a:pos x="2904" y="1568"/>
                    </a:cxn>
                    <a:cxn ang="0">
                      <a:pos x="2872" y="1588"/>
                    </a:cxn>
                    <a:cxn ang="0">
                      <a:pos x="2836" y="1605"/>
                    </a:cxn>
                    <a:cxn ang="0">
                      <a:pos x="2797" y="1616"/>
                    </a:cxn>
                    <a:cxn ang="0">
                      <a:pos x="2757" y="1621"/>
                    </a:cxn>
                    <a:cxn ang="0">
                      <a:pos x="257" y="1621"/>
                    </a:cxn>
                    <a:cxn ang="0">
                      <a:pos x="216" y="1616"/>
                    </a:cxn>
                    <a:cxn ang="0">
                      <a:pos x="178" y="1605"/>
                    </a:cxn>
                    <a:cxn ang="0">
                      <a:pos x="142" y="1588"/>
                    </a:cxn>
                    <a:cxn ang="0">
                      <a:pos x="109" y="1568"/>
                    </a:cxn>
                    <a:cxn ang="0">
                      <a:pos x="80" y="1542"/>
                    </a:cxn>
                    <a:cxn ang="0">
                      <a:pos x="54" y="1513"/>
                    </a:cxn>
                    <a:cxn ang="0">
                      <a:pos x="33" y="1480"/>
                    </a:cxn>
                    <a:cxn ang="0">
                      <a:pos x="17" y="1444"/>
                    </a:cxn>
                    <a:cxn ang="0">
                      <a:pos x="5" y="1405"/>
                    </a:cxn>
                    <a:cxn ang="0">
                      <a:pos x="0" y="1365"/>
                    </a:cxn>
                    <a:cxn ang="0">
                      <a:pos x="0" y="257"/>
                    </a:cxn>
                    <a:cxn ang="0">
                      <a:pos x="5" y="216"/>
                    </a:cxn>
                    <a:cxn ang="0">
                      <a:pos x="17" y="177"/>
                    </a:cxn>
                    <a:cxn ang="0">
                      <a:pos x="33" y="142"/>
                    </a:cxn>
                    <a:cxn ang="0">
                      <a:pos x="54" y="109"/>
                    </a:cxn>
                    <a:cxn ang="0">
                      <a:pos x="80" y="79"/>
                    </a:cxn>
                    <a:cxn ang="0">
                      <a:pos x="109" y="54"/>
                    </a:cxn>
                    <a:cxn ang="0">
                      <a:pos x="142" y="33"/>
                    </a:cxn>
                    <a:cxn ang="0">
                      <a:pos x="178" y="16"/>
                    </a:cxn>
                    <a:cxn ang="0">
                      <a:pos x="216" y="5"/>
                    </a:cxn>
                    <a:cxn ang="0">
                      <a:pos x="257" y="0"/>
                    </a:cxn>
                  </a:cxnLst>
                  <a:rect l="0" t="0" r="r" b="b"/>
                  <a:pathLst>
                    <a:path w="3013" h="1621">
                      <a:moveTo>
                        <a:pt x="270" y="0"/>
                      </a:moveTo>
                      <a:lnTo>
                        <a:pt x="2743" y="0"/>
                      </a:lnTo>
                      <a:lnTo>
                        <a:pt x="2757" y="0"/>
                      </a:lnTo>
                      <a:lnTo>
                        <a:pt x="2771" y="1"/>
                      </a:lnTo>
                      <a:lnTo>
                        <a:pt x="2784" y="3"/>
                      </a:lnTo>
                      <a:lnTo>
                        <a:pt x="2797" y="5"/>
                      </a:lnTo>
                      <a:lnTo>
                        <a:pt x="2810" y="8"/>
                      </a:lnTo>
                      <a:lnTo>
                        <a:pt x="2824" y="12"/>
                      </a:lnTo>
                      <a:lnTo>
                        <a:pt x="2836" y="16"/>
                      </a:lnTo>
                      <a:lnTo>
                        <a:pt x="2848" y="21"/>
                      </a:lnTo>
                      <a:lnTo>
                        <a:pt x="2860" y="26"/>
                      </a:lnTo>
                      <a:lnTo>
                        <a:pt x="2872" y="33"/>
                      </a:lnTo>
                      <a:lnTo>
                        <a:pt x="2883" y="40"/>
                      </a:lnTo>
                      <a:lnTo>
                        <a:pt x="2894" y="47"/>
                      </a:lnTo>
                      <a:lnTo>
                        <a:pt x="2904" y="54"/>
                      </a:lnTo>
                      <a:lnTo>
                        <a:pt x="2914" y="62"/>
                      </a:lnTo>
                      <a:lnTo>
                        <a:pt x="2924" y="70"/>
                      </a:lnTo>
                      <a:lnTo>
                        <a:pt x="2934" y="79"/>
                      </a:lnTo>
                      <a:lnTo>
                        <a:pt x="2943" y="89"/>
                      </a:lnTo>
                      <a:lnTo>
                        <a:pt x="2951" y="99"/>
                      </a:lnTo>
                      <a:lnTo>
                        <a:pt x="2959" y="109"/>
                      </a:lnTo>
                      <a:lnTo>
                        <a:pt x="2967" y="119"/>
                      </a:lnTo>
                      <a:lnTo>
                        <a:pt x="2974" y="130"/>
                      </a:lnTo>
                      <a:lnTo>
                        <a:pt x="2981" y="142"/>
                      </a:lnTo>
                      <a:lnTo>
                        <a:pt x="2987" y="154"/>
                      </a:lnTo>
                      <a:lnTo>
                        <a:pt x="2992" y="165"/>
                      </a:lnTo>
                      <a:lnTo>
                        <a:pt x="2997" y="177"/>
                      </a:lnTo>
                      <a:lnTo>
                        <a:pt x="3001" y="190"/>
                      </a:lnTo>
                      <a:lnTo>
                        <a:pt x="3005" y="203"/>
                      </a:lnTo>
                      <a:lnTo>
                        <a:pt x="3008" y="216"/>
                      </a:lnTo>
                      <a:lnTo>
                        <a:pt x="3010" y="229"/>
                      </a:lnTo>
                      <a:lnTo>
                        <a:pt x="3012" y="242"/>
                      </a:lnTo>
                      <a:lnTo>
                        <a:pt x="3013" y="257"/>
                      </a:lnTo>
                      <a:lnTo>
                        <a:pt x="3013" y="270"/>
                      </a:lnTo>
                      <a:lnTo>
                        <a:pt x="3013" y="1351"/>
                      </a:lnTo>
                      <a:lnTo>
                        <a:pt x="3013" y="1365"/>
                      </a:lnTo>
                      <a:lnTo>
                        <a:pt x="3012" y="1379"/>
                      </a:lnTo>
                      <a:lnTo>
                        <a:pt x="3010" y="1392"/>
                      </a:lnTo>
                      <a:lnTo>
                        <a:pt x="3008" y="1405"/>
                      </a:lnTo>
                      <a:lnTo>
                        <a:pt x="3005" y="1418"/>
                      </a:lnTo>
                      <a:lnTo>
                        <a:pt x="3001" y="1432"/>
                      </a:lnTo>
                      <a:lnTo>
                        <a:pt x="2997" y="1444"/>
                      </a:lnTo>
                      <a:lnTo>
                        <a:pt x="2992" y="1456"/>
                      </a:lnTo>
                      <a:lnTo>
                        <a:pt x="2987" y="1468"/>
                      </a:lnTo>
                      <a:lnTo>
                        <a:pt x="2981" y="1480"/>
                      </a:lnTo>
                      <a:lnTo>
                        <a:pt x="2974" y="1491"/>
                      </a:lnTo>
                      <a:lnTo>
                        <a:pt x="2967" y="1502"/>
                      </a:lnTo>
                      <a:lnTo>
                        <a:pt x="2959" y="1513"/>
                      </a:lnTo>
                      <a:lnTo>
                        <a:pt x="2951" y="1523"/>
                      </a:lnTo>
                      <a:lnTo>
                        <a:pt x="2943" y="1532"/>
                      </a:lnTo>
                      <a:lnTo>
                        <a:pt x="2934" y="1542"/>
                      </a:lnTo>
                      <a:lnTo>
                        <a:pt x="2924" y="1551"/>
                      </a:lnTo>
                      <a:lnTo>
                        <a:pt x="2914" y="1560"/>
                      </a:lnTo>
                      <a:lnTo>
                        <a:pt x="2904" y="1568"/>
                      </a:lnTo>
                      <a:lnTo>
                        <a:pt x="2894" y="1575"/>
                      </a:lnTo>
                      <a:lnTo>
                        <a:pt x="2883" y="1582"/>
                      </a:lnTo>
                      <a:lnTo>
                        <a:pt x="2872" y="1588"/>
                      </a:lnTo>
                      <a:lnTo>
                        <a:pt x="2860" y="1595"/>
                      </a:lnTo>
                      <a:lnTo>
                        <a:pt x="2848" y="1600"/>
                      </a:lnTo>
                      <a:lnTo>
                        <a:pt x="2836" y="1605"/>
                      </a:lnTo>
                      <a:lnTo>
                        <a:pt x="2824" y="1609"/>
                      </a:lnTo>
                      <a:lnTo>
                        <a:pt x="2810" y="1613"/>
                      </a:lnTo>
                      <a:lnTo>
                        <a:pt x="2797" y="1616"/>
                      </a:lnTo>
                      <a:lnTo>
                        <a:pt x="2784" y="1618"/>
                      </a:lnTo>
                      <a:lnTo>
                        <a:pt x="2771" y="1620"/>
                      </a:lnTo>
                      <a:lnTo>
                        <a:pt x="2757" y="1621"/>
                      </a:lnTo>
                      <a:lnTo>
                        <a:pt x="2743" y="1621"/>
                      </a:lnTo>
                      <a:lnTo>
                        <a:pt x="270" y="1621"/>
                      </a:lnTo>
                      <a:lnTo>
                        <a:pt x="257" y="1621"/>
                      </a:lnTo>
                      <a:lnTo>
                        <a:pt x="243" y="1620"/>
                      </a:lnTo>
                      <a:lnTo>
                        <a:pt x="230" y="1618"/>
                      </a:lnTo>
                      <a:lnTo>
                        <a:pt x="216" y="1616"/>
                      </a:lnTo>
                      <a:lnTo>
                        <a:pt x="203" y="1613"/>
                      </a:lnTo>
                      <a:lnTo>
                        <a:pt x="191" y="1609"/>
                      </a:lnTo>
                      <a:lnTo>
                        <a:pt x="178" y="1605"/>
                      </a:lnTo>
                      <a:lnTo>
                        <a:pt x="165" y="1600"/>
                      </a:lnTo>
                      <a:lnTo>
                        <a:pt x="154" y="1595"/>
                      </a:lnTo>
                      <a:lnTo>
                        <a:pt x="142" y="1588"/>
                      </a:lnTo>
                      <a:lnTo>
                        <a:pt x="131" y="1582"/>
                      </a:lnTo>
                      <a:lnTo>
                        <a:pt x="120" y="1575"/>
                      </a:lnTo>
                      <a:lnTo>
                        <a:pt x="109" y="1568"/>
                      </a:lnTo>
                      <a:lnTo>
                        <a:pt x="99" y="1560"/>
                      </a:lnTo>
                      <a:lnTo>
                        <a:pt x="89" y="1551"/>
                      </a:lnTo>
                      <a:lnTo>
                        <a:pt x="80" y="1542"/>
                      </a:lnTo>
                      <a:lnTo>
                        <a:pt x="71" y="1532"/>
                      </a:lnTo>
                      <a:lnTo>
                        <a:pt x="62" y="1523"/>
                      </a:lnTo>
                      <a:lnTo>
                        <a:pt x="54" y="1513"/>
                      </a:lnTo>
                      <a:lnTo>
                        <a:pt x="46" y="1502"/>
                      </a:lnTo>
                      <a:lnTo>
                        <a:pt x="40" y="1491"/>
                      </a:lnTo>
                      <a:lnTo>
                        <a:pt x="33" y="1480"/>
                      </a:lnTo>
                      <a:lnTo>
                        <a:pt x="27" y="1468"/>
                      </a:lnTo>
                      <a:lnTo>
                        <a:pt x="22" y="1456"/>
                      </a:lnTo>
                      <a:lnTo>
                        <a:pt x="17" y="1444"/>
                      </a:lnTo>
                      <a:lnTo>
                        <a:pt x="13" y="1432"/>
                      </a:lnTo>
                      <a:lnTo>
                        <a:pt x="8" y="1418"/>
                      </a:lnTo>
                      <a:lnTo>
                        <a:pt x="5" y="1405"/>
                      </a:lnTo>
                      <a:lnTo>
                        <a:pt x="3" y="1392"/>
                      </a:lnTo>
                      <a:lnTo>
                        <a:pt x="1" y="1379"/>
                      </a:lnTo>
                      <a:lnTo>
                        <a:pt x="0" y="1365"/>
                      </a:lnTo>
                      <a:lnTo>
                        <a:pt x="0" y="1351"/>
                      </a:lnTo>
                      <a:lnTo>
                        <a:pt x="0" y="270"/>
                      </a:lnTo>
                      <a:lnTo>
                        <a:pt x="0" y="257"/>
                      </a:lnTo>
                      <a:lnTo>
                        <a:pt x="1" y="242"/>
                      </a:lnTo>
                      <a:lnTo>
                        <a:pt x="3" y="229"/>
                      </a:lnTo>
                      <a:lnTo>
                        <a:pt x="5" y="216"/>
                      </a:lnTo>
                      <a:lnTo>
                        <a:pt x="8" y="203"/>
                      </a:lnTo>
                      <a:lnTo>
                        <a:pt x="13" y="190"/>
                      </a:lnTo>
                      <a:lnTo>
                        <a:pt x="17" y="177"/>
                      </a:lnTo>
                      <a:lnTo>
                        <a:pt x="22" y="165"/>
                      </a:lnTo>
                      <a:lnTo>
                        <a:pt x="27" y="154"/>
                      </a:lnTo>
                      <a:lnTo>
                        <a:pt x="33" y="142"/>
                      </a:lnTo>
                      <a:lnTo>
                        <a:pt x="40" y="130"/>
                      </a:lnTo>
                      <a:lnTo>
                        <a:pt x="46" y="119"/>
                      </a:lnTo>
                      <a:lnTo>
                        <a:pt x="54" y="109"/>
                      </a:lnTo>
                      <a:lnTo>
                        <a:pt x="62" y="99"/>
                      </a:lnTo>
                      <a:lnTo>
                        <a:pt x="71" y="89"/>
                      </a:lnTo>
                      <a:lnTo>
                        <a:pt x="80" y="79"/>
                      </a:lnTo>
                      <a:lnTo>
                        <a:pt x="89" y="70"/>
                      </a:lnTo>
                      <a:lnTo>
                        <a:pt x="99" y="62"/>
                      </a:lnTo>
                      <a:lnTo>
                        <a:pt x="109" y="54"/>
                      </a:lnTo>
                      <a:lnTo>
                        <a:pt x="120" y="47"/>
                      </a:lnTo>
                      <a:lnTo>
                        <a:pt x="131" y="40"/>
                      </a:lnTo>
                      <a:lnTo>
                        <a:pt x="142" y="33"/>
                      </a:lnTo>
                      <a:lnTo>
                        <a:pt x="154" y="26"/>
                      </a:lnTo>
                      <a:lnTo>
                        <a:pt x="165" y="21"/>
                      </a:lnTo>
                      <a:lnTo>
                        <a:pt x="178" y="16"/>
                      </a:lnTo>
                      <a:lnTo>
                        <a:pt x="191" y="12"/>
                      </a:lnTo>
                      <a:lnTo>
                        <a:pt x="203" y="8"/>
                      </a:lnTo>
                      <a:lnTo>
                        <a:pt x="216" y="5"/>
                      </a:lnTo>
                      <a:lnTo>
                        <a:pt x="230" y="3"/>
                      </a:lnTo>
                      <a:lnTo>
                        <a:pt x="243" y="1"/>
                      </a:lnTo>
                      <a:lnTo>
                        <a:pt x="257" y="0"/>
                      </a:lnTo>
                      <a:lnTo>
                        <a:pt x="270" y="0"/>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en-US" altLang="zh-CN" dirty="0">
                    <a:latin typeface="微软雅黑" panose="020B0503020204020204" pitchFamily="34" charset="-122"/>
                    <a:ea typeface="微软雅黑" panose="020B0503020204020204" pitchFamily="34" charset="-122"/>
                  </a:endParaRPr>
                </a:p>
              </p:txBody>
            </p:sp>
            <p:sp>
              <p:nvSpPr>
                <p:cNvPr id="105" name="Freeform 12"/>
                <p:cNvSpPr>
                  <a:spLocks/>
                </p:cNvSpPr>
                <p:nvPr/>
              </p:nvSpPr>
              <p:spPr bwMode="auto">
                <a:xfrm>
                  <a:off x="-1559706" y="1401455"/>
                  <a:ext cx="215900" cy="117475"/>
                </a:xfrm>
                <a:custGeom>
                  <a:avLst/>
                  <a:gdLst/>
                  <a:ahLst/>
                  <a:cxnLst>
                    <a:cxn ang="0">
                      <a:pos x="2756" y="0"/>
                    </a:cxn>
                    <a:cxn ang="0">
                      <a:pos x="2797" y="5"/>
                    </a:cxn>
                    <a:cxn ang="0">
                      <a:pos x="2835" y="16"/>
                    </a:cxn>
                    <a:cxn ang="0">
                      <a:pos x="2871" y="33"/>
                    </a:cxn>
                    <a:cxn ang="0">
                      <a:pos x="2904" y="54"/>
                    </a:cxn>
                    <a:cxn ang="0">
                      <a:pos x="2933" y="79"/>
                    </a:cxn>
                    <a:cxn ang="0">
                      <a:pos x="2959" y="109"/>
                    </a:cxn>
                    <a:cxn ang="0">
                      <a:pos x="2980" y="142"/>
                    </a:cxn>
                    <a:cxn ang="0">
                      <a:pos x="2996" y="177"/>
                    </a:cxn>
                    <a:cxn ang="0">
                      <a:pos x="3008" y="216"/>
                    </a:cxn>
                    <a:cxn ang="0">
                      <a:pos x="3013" y="257"/>
                    </a:cxn>
                    <a:cxn ang="0">
                      <a:pos x="3013" y="1365"/>
                    </a:cxn>
                    <a:cxn ang="0">
                      <a:pos x="3008" y="1405"/>
                    </a:cxn>
                    <a:cxn ang="0">
                      <a:pos x="2996" y="1444"/>
                    </a:cxn>
                    <a:cxn ang="0">
                      <a:pos x="2980" y="1480"/>
                    </a:cxn>
                    <a:cxn ang="0">
                      <a:pos x="2959" y="1513"/>
                    </a:cxn>
                    <a:cxn ang="0">
                      <a:pos x="2933" y="1542"/>
                    </a:cxn>
                    <a:cxn ang="0">
                      <a:pos x="2904" y="1568"/>
                    </a:cxn>
                    <a:cxn ang="0">
                      <a:pos x="2871" y="1588"/>
                    </a:cxn>
                    <a:cxn ang="0">
                      <a:pos x="2835" y="1605"/>
                    </a:cxn>
                    <a:cxn ang="0">
                      <a:pos x="2797" y="1616"/>
                    </a:cxn>
                    <a:cxn ang="0">
                      <a:pos x="2756" y="1621"/>
                    </a:cxn>
                    <a:cxn ang="0">
                      <a:pos x="256" y="1621"/>
                    </a:cxn>
                    <a:cxn ang="0">
                      <a:pos x="216" y="1616"/>
                    </a:cxn>
                    <a:cxn ang="0">
                      <a:pos x="177" y="1605"/>
                    </a:cxn>
                    <a:cxn ang="0">
                      <a:pos x="141" y="1588"/>
                    </a:cxn>
                    <a:cxn ang="0">
                      <a:pos x="108" y="1568"/>
                    </a:cxn>
                    <a:cxn ang="0">
                      <a:pos x="79" y="1542"/>
                    </a:cxn>
                    <a:cxn ang="0">
                      <a:pos x="54" y="1513"/>
                    </a:cxn>
                    <a:cxn ang="0">
                      <a:pos x="32" y="1480"/>
                    </a:cxn>
                    <a:cxn ang="0">
                      <a:pos x="16" y="1444"/>
                    </a:cxn>
                    <a:cxn ang="0">
                      <a:pos x="5" y="1405"/>
                    </a:cxn>
                    <a:cxn ang="0">
                      <a:pos x="0" y="1365"/>
                    </a:cxn>
                    <a:cxn ang="0">
                      <a:pos x="0" y="257"/>
                    </a:cxn>
                    <a:cxn ang="0">
                      <a:pos x="5" y="216"/>
                    </a:cxn>
                    <a:cxn ang="0">
                      <a:pos x="16" y="177"/>
                    </a:cxn>
                    <a:cxn ang="0">
                      <a:pos x="32" y="142"/>
                    </a:cxn>
                    <a:cxn ang="0">
                      <a:pos x="54" y="109"/>
                    </a:cxn>
                    <a:cxn ang="0">
                      <a:pos x="79" y="79"/>
                    </a:cxn>
                    <a:cxn ang="0">
                      <a:pos x="108" y="54"/>
                    </a:cxn>
                    <a:cxn ang="0">
                      <a:pos x="141" y="33"/>
                    </a:cxn>
                    <a:cxn ang="0">
                      <a:pos x="177" y="16"/>
                    </a:cxn>
                    <a:cxn ang="0">
                      <a:pos x="216" y="5"/>
                    </a:cxn>
                    <a:cxn ang="0">
                      <a:pos x="256" y="0"/>
                    </a:cxn>
                  </a:cxnLst>
                  <a:rect l="0" t="0" r="r" b="b"/>
                  <a:pathLst>
                    <a:path w="3013" h="1621">
                      <a:moveTo>
                        <a:pt x="270" y="0"/>
                      </a:moveTo>
                      <a:lnTo>
                        <a:pt x="2743" y="0"/>
                      </a:lnTo>
                      <a:lnTo>
                        <a:pt x="2756" y="0"/>
                      </a:lnTo>
                      <a:lnTo>
                        <a:pt x="2770" y="1"/>
                      </a:lnTo>
                      <a:lnTo>
                        <a:pt x="2783" y="3"/>
                      </a:lnTo>
                      <a:lnTo>
                        <a:pt x="2797" y="5"/>
                      </a:lnTo>
                      <a:lnTo>
                        <a:pt x="2810" y="8"/>
                      </a:lnTo>
                      <a:lnTo>
                        <a:pt x="2822" y="12"/>
                      </a:lnTo>
                      <a:lnTo>
                        <a:pt x="2835" y="16"/>
                      </a:lnTo>
                      <a:lnTo>
                        <a:pt x="2848" y="21"/>
                      </a:lnTo>
                      <a:lnTo>
                        <a:pt x="2859" y="26"/>
                      </a:lnTo>
                      <a:lnTo>
                        <a:pt x="2871" y="33"/>
                      </a:lnTo>
                      <a:lnTo>
                        <a:pt x="2882" y="40"/>
                      </a:lnTo>
                      <a:lnTo>
                        <a:pt x="2893" y="47"/>
                      </a:lnTo>
                      <a:lnTo>
                        <a:pt x="2904" y="54"/>
                      </a:lnTo>
                      <a:lnTo>
                        <a:pt x="2914" y="62"/>
                      </a:lnTo>
                      <a:lnTo>
                        <a:pt x="2924" y="70"/>
                      </a:lnTo>
                      <a:lnTo>
                        <a:pt x="2933" y="79"/>
                      </a:lnTo>
                      <a:lnTo>
                        <a:pt x="2942" y="89"/>
                      </a:lnTo>
                      <a:lnTo>
                        <a:pt x="2951" y="99"/>
                      </a:lnTo>
                      <a:lnTo>
                        <a:pt x="2959" y="109"/>
                      </a:lnTo>
                      <a:lnTo>
                        <a:pt x="2966" y="119"/>
                      </a:lnTo>
                      <a:lnTo>
                        <a:pt x="2973" y="130"/>
                      </a:lnTo>
                      <a:lnTo>
                        <a:pt x="2980" y="142"/>
                      </a:lnTo>
                      <a:lnTo>
                        <a:pt x="2986" y="154"/>
                      </a:lnTo>
                      <a:lnTo>
                        <a:pt x="2991" y="165"/>
                      </a:lnTo>
                      <a:lnTo>
                        <a:pt x="2996" y="177"/>
                      </a:lnTo>
                      <a:lnTo>
                        <a:pt x="3000" y="190"/>
                      </a:lnTo>
                      <a:lnTo>
                        <a:pt x="3005" y="203"/>
                      </a:lnTo>
                      <a:lnTo>
                        <a:pt x="3008" y="216"/>
                      </a:lnTo>
                      <a:lnTo>
                        <a:pt x="3010" y="229"/>
                      </a:lnTo>
                      <a:lnTo>
                        <a:pt x="3012" y="242"/>
                      </a:lnTo>
                      <a:lnTo>
                        <a:pt x="3013" y="257"/>
                      </a:lnTo>
                      <a:lnTo>
                        <a:pt x="3013" y="270"/>
                      </a:lnTo>
                      <a:lnTo>
                        <a:pt x="3013" y="1351"/>
                      </a:lnTo>
                      <a:lnTo>
                        <a:pt x="3013" y="1365"/>
                      </a:lnTo>
                      <a:lnTo>
                        <a:pt x="3012" y="1379"/>
                      </a:lnTo>
                      <a:lnTo>
                        <a:pt x="3010" y="1392"/>
                      </a:lnTo>
                      <a:lnTo>
                        <a:pt x="3008" y="1405"/>
                      </a:lnTo>
                      <a:lnTo>
                        <a:pt x="3005" y="1418"/>
                      </a:lnTo>
                      <a:lnTo>
                        <a:pt x="3000" y="1432"/>
                      </a:lnTo>
                      <a:lnTo>
                        <a:pt x="2996" y="1444"/>
                      </a:lnTo>
                      <a:lnTo>
                        <a:pt x="2991" y="1456"/>
                      </a:lnTo>
                      <a:lnTo>
                        <a:pt x="2986" y="1468"/>
                      </a:lnTo>
                      <a:lnTo>
                        <a:pt x="2980" y="1480"/>
                      </a:lnTo>
                      <a:lnTo>
                        <a:pt x="2973" y="1491"/>
                      </a:lnTo>
                      <a:lnTo>
                        <a:pt x="2966" y="1502"/>
                      </a:lnTo>
                      <a:lnTo>
                        <a:pt x="2959" y="1513"/>
                      </a:lnTo>
                      <a:lnTo>
                        <a:pt x="2951" y="1523"/>
                      </a:lnTo>
                      <a:lnTo>
                        <a:pt x="2942" y="1532"/>
                      </a:lnTo>
                      <a:lnTo>
                        <a:pt x="2933" y="1542"/>
                      </a:lnTo>
                      <a:lnTo>
                        <a:pt x="2924" y="1551"/>
                      </a:lnTo>
                      <a:lnTo>
                        <a:pt x="2914" y="1560"/>
                      </a:lnTo>
                      <a:lnTo>
                        <a:pt x="2904" y="1568"/>
                      </a:lnTo>
                      <a:lnTo>
                        <a:pt x="2893" y="1575"/>
                      </a:lnTo>
                      <a:lnTo>
                        <a:pt x="2882" y="1582"/>
                      </a:lnTo>
                      <a:lnTo>
                        <a:pt x="2871" y="1588"/>
                      </a:lnTo>
                      <a:lnTo>
                        <a:pt x="2859" y="1595"/>
                      </a:lnTo>
                      <a:lnTo>
                        <a:pt x="2848" y="1600"/>
                      </a:lnTo>
                      <a:lnTo>
                        <a:pt x="2835" y="1605"/>
                      </a:lnTo>
                      <a:lnTo>
                        <a:pt x="2822" y="1609"/>
                      </a:lnTo>
                      <a:lnTo>
                        <a:pt x="2810" y="1613"/>
                      </a:lnTo>
                      <a:lnTo>
                        <a:pt x="2797" y="1616"/>
                      </a:lnTo>
                      <a:lnTo>
                        <a:pt x="2783" y="1618"/>
                      </a:lnTo>
                      <a:lnTo>
                        <a:pt x="2770" y="1620"/>
                      </a:lnTo>
                      <a:lnTo>
                        <a:pt x="2756" y="1621"/>
                      </a:lnTo>
                      <a:lnTo>
                        <a:pt x="2743" y="1621"/>
                      </a:lnTo>
                      <a:lnTo>
                        <a:pt x="270" y="1621"/>
                      </a:lnTo>
                      <a:lnTo>
                        <a:pt x="256" y="1621"/>
                      </a:lnTo>
                      <a:lnTo>
                        <a:pt x="242" y="1620"/>
                      </a:lnTo>
                      <a:lnTo>
                        <a:pt x="229" y="1618"/>
                      </a:lnTo>
                      <a:lnTo>
                        <a:pt x="216" y="1616"/>
                      </a:lnTo>
                      <a:lnTo>
                        <a:pt x="203" y="1613"/>
                      </a:lnTo>
                      <a:lnTo>
                        <a:pt x="189" y="1609"/>
                      </a:lnTo>
                      <a:lnTo>
                        <a:pt x="177" y="1605"/>
                      </a:lnTo>
                      <a:lnTo>
                        <a:pt x="165" y="1600"/>
                      </a:lnTo>
                      <a:lnTo>
                        <a:pt x="153" y="1595"/>
                      </a:lnTo>
                      <a:lnTo>
                        <a:pt x="141" y="1588"/>
                      </a:lnTo>
                      <a:lnTo>
                        <a:pt x="130" y="1582"/>
                      </a:lnTo>
                      <a:lnTo>
                        <a:pt x="119" y="1575"/>
                      </a:lnTo>
                      <a:lnTo>
                        <a:pt x="108" y="1568"/>
                      </a:lnTo>
                      <a:lnTo>
                        <a:pt x="98" y="1560"/>
                      </a:lnTo>
                      <a:lnTo>
                        <a:pt x="89" y="1551"/>
                      </a:lnTo>
                      <a:lnTo>
                        <a:pt x="79" y="1542"/>
                      </a:lnTo>
                      <a:lnTo>
                        <a:pt x="70" y="1532"/>
                      </a:lnTo>
                      <a:lnTo>
                        <a:pt x="61" y="1523"/>
                      </a:lnTo>
                      <a:lnTo>
                        <a:pt x="54" y="1513"/>
                      </a:lnTo>
                      <a:lnTo>
                        <a:pt x="46" y="1502"/>
                      </a:lnTo>
                      <a:lnTo>
                        <a:pt x="39" y="1491"/>
                      </a:lnTo>
                      <a:lnTo>
                        <a:pt x="32" y="1480"/>
                      </a:lnTo>
                      <a:lnTo>
                        <a:pt x="26" y="1468"/>
                      </a:lnTo>
                      <a:lnTo>
                        <a:pt x="21" y="1456"/>
                      </a:lnTo>
                      <a:lnTo>
                        <a:pt x="16" y="1444"/>
                      </a:lnTo>
                      <a:lnTo>
                        <a:pt x="12" y="1432"/>
                      </a:lnTo>
                      <a:lnTo>
                        <a:pt x="8" y="1418"/>
                      </a:lnTo>
                      <a:lnTo>
                        <a:pt x="5" y="1405"/>
                      </a:lnTo>
                      <a:lnTo>
                        <a:pt x="3" y="1392"/>
                      </a:lnTo>
                      <a:lnTo>
                        <a:pt x="1" y="1379"/>
                      </a:lnTo>
                      <a:lnTo>
                        <a:pt x="0" y="1365"/>
                      </a:lnTo>
                      <a:lnTo>
                        <a:pt x="0" y="1351"/>
                      </a:lnTo>
                      <a:lnTo>
                        <a:pt x="0" y="270"/>
                      </a:lnTo>
                      <a:lnTo>
                        <a:pt x="0" y="257"/>
                      </a:lnTo>
                      <a:lnTo>
                        <a:pt x="1" y="242"/>
                      </a:lnTo>
                      <a:lnTo>
                        <a:pt x="3" y="229"/>
                      </a:lnTo>
                      <a:lnTo>
                        <a:pt x="5" y="216"/>
                      </a:lnTo>
                      <a:lnTo>
                        <a:pt x="8" y="203"/>
                      </a:lnTo>
                      <a:lnTo>
                        <a:pt x="12" y="190"/>
                      </a:lnTo>
                      <a:lnTo>
                        <a:pt x="16" y="177"/>
                      </a:lnTo>
                      <a:lnTo>
                        <a:pt x="21" y="165"/>
                      </a:lnTo>
                      <a:lnTo>
                        <a:pt x="26" y="154"/>
                      </a:lnTo>
                      <a:lnTo>
                        <a:pt x="32" y="142"/>
                      </a:lnTo>
                      <a:lnTo>
                        <a:pt x="39" y="130"/>
                      </a:lnTo>
                      <a:lnTo>
                        <a:pt x="46" y="119"/>
                      </a:lnTo>
                      <a:lnTo>
                        <a:pt x="54" y="109"/>
                      </a:lnTo>
                      <a:lnTo>
                        <a:pt x="61" y="99"/>
                      </a:lnTo>
                      <a:lnTo>
                        <a:pt x="70" y="89"/>
                      </a:lnTo>
                      <a:lnTo>
                        <a:pt x="79" y="79"/>
                      </a:lnTo>
                      <a:lnTo>
                        <a:pt x="89" y="70"/>
                      </a:lnTo>
                      <a:lnTo>
                        <a:pt x="98" y="62"/>
                      </a:lnTo>
                      <a:lnTo>
                        <a:pt x="108" y="54"/>
                      </a:lnTo>
                      <a:lnTo>
                        <a:pt x="119" y="47"/>
                      </a:lnTo>
                      <a:lnTo>
                        <a:pt x="130" y="40"/>
                      </a:lnTo>
                      <a:lnTo>
                        <a:pt x="141" y="33"/>
                      </a:lnTo>
                      <a:lnTo>
                        <a:pt x="153" y="26"/>
                      </a:lnTo>
                      <a:lnTo>
                        <a:pt x="165" y="21"/>
                      </a:lnTo>
                      <a:lnTo>
                        <a:pt x="177" y="16"/>
                      </a:lnTo>
                      <a:lnTo>
                        <a:pt x="189" y="12"/>
                      </a:lnTo>
                      <a:lnTo>
                        <a:pt x="203" y="8"/>
                      </a:lnTo>
                      <a:lnTo>
                        <a:pt x="216" y="5"/>
                      </a:lnTo>
                      <a:lnTo>
                        <a:pt x="229" y="3"/>
                      </a:lnTo>
                      <a:lnTo>
                        <a:pt x="242" y="1"/>
                      </a:lnTo>
                      <a:lnTo>
                        <a:pt x="256" y="0"/>
                      </a:lnTo>
                      <a:lnTo>
                        <a:pt x="270" y="0"/>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en-US" altLang="zh-CN" dirty="0">
                    <a:latin typeface="微软雅黑" panose="020B0503020204020204" pitchFamily="34" charset="-122"/>
                    <a:ea typeface="微软雅黑" panose="020B0503020204020204" pitchFamily="34" charset="-122"/>
                  </a:endParaRPr>
                </a:p>
              </p:txBody>
            </p:sp>
            <p:sp>
              <p:nvSpPr>
                <p:cNvPr id="106" name="Freeform 13"/>
                <p:cNvSpPr>
                  <a:spLocks/>
                </p:cNvSpPr>
                <p:nvPr/>
              </p:nvSpPr>
              <p:spPr bwMode="auto">
                <a:xfrm>
                  <a:off x="-1319994" y="1401455"/>
                  <a:ext cx="217487" cy="117475"/>
                </a:xfrm>
                <a:custGeom>
                  <a:avLst/>
                  <a:gdLst/>
                  <a:ahLst/>
                  <a:cxnLst>
                    <a:cxn ang="0">
                      <a:pos x="2757" y="0"/>
                    </a:cxn>
                    <a:cxn ang="0">
                      <a:pos x="2798" y="5"/>
                    </a:cxn>
                    <a:cxn ang="0">
                      <a:pos x="2836" y="16"/>
                    </a:cxn>
                    <a:cxn ang="0">
                      <a:pos x="2872" y="33"/>
                    </a:cxn>
                    <a:cxn ang="0">
                      <a:pos x="2905" y="54"/>
                    </a:cxn>
                    <a:cxn ang="0">
                      <a:pos x="2935" y="79"/>
                    </a:cxn>
                    <a:cxn ang="0">
                      <a:pos x="2960" y="109"/>
                    </a:cxn>
                    <a:cxn ang="0">
                      <a:pos x="2981" y="142"/>
                    </a:cxn>
                    <a:cxn ang="0">
                      <a:pos x="2997" y="177"/>
                    </a:cxn>
                    <a:cxn ang="0">
                      <a:pos x="3008" y="216"/>
                    </a:cxn>
                    <a:cxn ang="0">
                      <a:pos x="3013" y="257"/>
                    </a:cxn>
                    <a:cxn ang="0">
                      <a:pos x="3013" y="1365"/>
                    </a:cxn>
                    <a:cxn ang="0">
                      <a:pos x="3008" y="1405"/>
                    </a:cxn>
                    <a:cxn ang="0">
                      <a:pos x="2997" y="1444"/>
                    </a:cxn>
                    <a:cxn ang="0">
                      <a:pos x="2981" y="1480"/>
                    </a:cxn>
                    <a:cxn ang="0">
                      <a:pos x="2960" y="1513"/>
                    </a:cxn>
                    <a:cxn ang="0">
                      <a:pos x="2935" y="1542"/>
                    </a:cxn>
                    <a:cxn ang="0">
                      <a:pos x="2905" y="1568"/>
                    </a:cxn>
                    <a:cxn ang="0">
                      <a:pos x="2872" y="1588"/>
                    </a:cxn>
                    <a:cxn ang="0">
                      <a:pos x="2836" y="1605"/>
                    </a:cxn>
                    <a:cxn ang="0">
                      <a:pos x="2798" y="1616"/>
                    </a:cxn>
                    <a:cxn ang="0">
                      <a:pos x="2757" y="1621"/>
                    </a:cxn>
                    <a:cxn ang="0">
                      <a:pos x="257" y="1621"/>
                    </a:cxn>
                    <a:cxn ang="0">
                      <a:pos x="216" y="1616"/>
                    </a:cxn>
                    <a:cxn ang="0">
                      <a:pos x="179" y="1605"/>
                    </a:cxn>
                    <a:cxn ang="0">
                      <a:pos x="142" y="1588"/>
                    </a:cxn>
                    <a:cxn ang="0">
                      <a:pos x="109" y="1568"/>
                    </a:cxn>
                    <a:cxn ang="0">
                      <a:pos x="80" y="1542"/>
                    </a:cxn>
                    <a:cxn ang="0">
                      <a:pos x="54" y="1513"/>
                    </a:cxn>
                    <a:cxn ang="0">
                      <a:pos x="33" y="1480"/>
                    </a:cxn>
                    <a:cxn ang="0">
                      <a:pos x="17" y="1444"/>
                    </a:cxn>
                    <a:cxn ang="0">
                      <a:pos x="7" y="1405"/>
                    </a:cxn>
                    <a:cxn ang="0">
                      <a:pos x="1" y="1365"/>
                    </a:cxn>
                    <a:cxn ang="0">
                      <a:pos x="1" y="257"/>
                    </a:cxn>
                    <a:cxn ang="0">
                      <a:pos x="7" y="216"/>
                    </a:cxn>
                    <a:cxn ang="0">
                      <a:pos x="17" y="177"/>
                    </a:cxn>
                    <a:cxn ang="0">
                      <a:pos x="33" y="142"/>
                    </a:cxn>
                    <a:cxn ang="0">
                      <a:pos x="54" y="109"/>
                    </a:cxn>
                    <a:cxn ang="0">
                      <a:pos x="80" y="79"/>
                    </a:cxn>
                    <a:cxn ang="0">
                      <a:pos x="109" y="54"/>
                    </a:cxn>
                    <a:cxn ang="0">
                      <a:pos x="142" y="33"/>
                    </a:cxn>
                    <a:cxn ang="0">
                      <a:pos x="179" y="16"/>
                    </a:cxn>
                    <a:cxn ang="0">
                      <a:pos x="216" y="5"/>
                    </a:cxn>
                    <a:cxn ang="0">
                      <a:pos x="257" y="0"/>
                    </a:cxn>
                  </a:cxnLst>
                  <a:rect l="0" t="0" r="r" b="b"/>
                  <a:pathLst>
                    <a:path w="3014" h="1621">
                      <a:moveTo>
                        <a:pt x="271" y="0"/>
                      </a:moveTo>
                      <a:lnTo>
                        <a:pt x="2743" y="0"/>
                      </a:lnTo>
                      <a:lnTo>
                        <a:pt x="2757" y="0"/>
                      </a:lnTo>
                      <a:lnTo>
                        <a:pt x="2771" y="1"/>
                      </a:lnTo>
                      <a:lnTo>
                        <a:pt x="2784" y="3"/>
                      </a:lnTo>
                      <a:lnTo>
                        <a:pt x="2798" y="5"/>
                      </a:lnTo>
                      <a:lnTo>
                        <a:pt x="2810" y="8"/>
                      </a:lnTo>
                      <a:lnTo>
                        <a:pt x="2824" y="12"/>
                      </a:lnTo>
                      <a:lnTo>
                        <a:pt x="2836" y="16"/>
                      </a:lnTo>
                      <a:lnTo>
                        <a:pt x="2848" y="21"/>
                      </a:lnTo>
                      <a:lnTo>
                        <a:pt x="2860" y="26"/>
                      </a:lnTo>
                      <a:lnTo>
                        <a:pt x="2872" y="33"/>
                      </a:lnTo>
                      <a:lnTo>
                        <a:pt x="2884" y="40"/>
                      </a:lnTo>
                      <a:lnTo>
                        <a:pt x="2894" y="47"/>
                      </a:lnTo>
                      <a:lnTo>
                        <a:pt x="2905" y="54"/>
                      </a:lnTo>
                      <a:lnTo>
                        <a:pt x="2915" y="62"/>
                      </a:lnTo>
                      <a:lnTo>
                        <a:pt x="2925" y="70"/>
                      </a:lnTo>
                      <a:lnTo>
                        <a:pt x="2935" y="79"/>
                      </a:lnTo>
                      <a:lnTo>
                        <a:pt x="2943" y="89"/>
                      </a:lnTo>
                      <a:lnTo>
                        <a:pt x="2952" y="99"/>
                      </a:lnTo>
                      <a:lnTo>
                        <a:pt x="2960" y="109"/>
                      </a:lnTo>
                      <a:lnTo>
                        <a:pt x="2967" y="119"/>
                      </a:lnTo>
                      <a:lnTo>
                        <a:pt x="2974" y="130"/>
                      </a:lnTo>
                      <a:lnTo>
                        <a:pt x="2981" y="142"/>
                      </a:lnTo>
                      <a:lnTo>
                        <a:pt x="2987" y="154"/>
                      </a:lnTo>
                      <a:lnTo>
                        <a:pt x="2993" y="165"/>
                      </a:lnTo>
                      <a:lnTo>
                        <a:pt x="2997" y="177"/>
                      </a:lnTo>
                      <a:lnTo>
                        <a:pt x="3002" y="190"/>
                      </a:lnTo>
                      <a:lnTo>
                        <a:pt x="3005" y="203"/>
                      </a:lnTo>
                      <a:lnTo>
                        <a:pt x="3008" y="216"/>
                      </a:lnTo>
                      <a:lnTo>
                        <a:pt x="3011" y="229"/>
                      </a:lnTo>
                      <a:lnTo>
                        <a:pt x="3012" y="242"/>
                      </a:lnTo>
                      <a:lnTo>
                        <a:pt x="3013" y="257"/>
                      </a:lnTo>
                      <a:lnTo>
                        <a:pt x="3014" y="270"/>
                      </a:lnTo>
                      <a:lnTo>
                        <a:pt x="3014" y="1351"/>
                      </a:lnTo>
                      <a:lnTo>
                        <a:pt x="3013" y="1365"/>
                      </a:lnTo>
                      <a:lnTo>
                        <a:pt x="3012" y="1379"/>
                      </a:lnTo>
                      <a:lnTo>
                        <a:pt x="3011" y="1392"/>
                      </a:lnTo>
                      <a:lnTo>
                        <a:pt x="3008" y="1405"/>
                      </a:lnTo>
                      <a:lnTo>
                        <a:pt x="3005" y="1418"/>
                      </a:lnTo>
                      <a:lnTo>
                        <a:pt x="3002" y="1432"/>
                      </a:lnTo>
                      <a:lnTo>
                        <a:pt x="2997" y="1444"/>
                      </a:lnTo>
                      <a:lnTo>
                        <a:pt x="2993" y="1456"/>
                      </a:lnTo>
                      <a:lnTo>
                        <a:pt x="2987" y="1468"/>
                      </a:lnTo>
                      <a:lnTo>
                        <a:pt x="2981" y="1480"/>
                      </a:lnTo>
                      <a:lnTo>
                        <a:pt x="2974" y="1491"/>
                      </a:lnTo>
                      <a:lnTo>
                        <a:pt x="2967" y="1502"/>
                      </a:lnTo>
                      <a:lnTo>
                        <a:pt x="2960" y="1513"/>
                      </a:lnTo>
                      <a:lnTo>
                        <a:pt x="2952" y="1523"/>
                      </a:lnTo>
                      <a:lnTo>
                        <a:pt x="2943" y="1532"/>
                      </a:lnTo>
                      <a:lnTo>
                        <a:pt x="2935" y="1542"/>
                      </a:lnTo>
                      <a:lnTo>
                        <a:pt x="2925" y="1551"/>
                      </a:lnTo>
                      <a:lnTo>
                        <a:pt x="2915" y="1560"/>
                      </a:lnTo>
                      <a:lnTo>
                        <a:pt x="2905" y="1568"/>
                      </a:lnTo>
                      <a:lnTo>
                        <a:pt x="2894" y="1575"/>
                      </a:lnTo>
                      <a:lnTo>
                        <a:pt x="2884" y="1582"/>
                      </a:lnTo>
                      <a:lnTo>
                        <a:pt x="2872" y="1588"/>
                      </a:lnTo>
                      <a:lnTo>
                        <a:pt x="2860" y="1595"/>
                      </a:lnTo>
                      <a:lnTo>
                        <a:pt x="2848" y="1600"/>
                      </a:lnTo>
                      <a:lnTo>
                        <a:pt x="2836" y="1605"/>
                      </a:lnTo>
                      <a:lnTo>
                        <a:pt x="2824" y="1609"/>
                      </a:lnTo>
                      <a:lnTo>
                        <a:pt x="2810" y="1613"/>
                      </a:lnTo>
                      <a:lnTo>
                        <a:pt x="2798" y="1616"/>
                      </a:lnTo>
                      <a:lnTo>
                        <a:pt x="2784" y="1618"/>
                      </a:lnTo>
                      <a:lnTo>
                        <a:pt x="2771" y="1620"/>
                      </a:lnTo>
                      <a:lnTo>
                        <a:pt x="2757" y="1621"/>
                      </a:lnTo>
                      <a:lnTo>
                        <a:pt x="2743" y="1621"/>
                      </a:lnTo>
                      <a:lnTo>
                        <a:pt x="271" y="1621"/>
                      </a:lnTo>
                      <a:lnTo>
                        <a:pt x="257" y="1621"/>
                      </a:lnTo>
                      <a:lnTo>
                        <a:pt x="244" y="1620"/>
                      </a:lnTo>
                      <a:lnTo>
                        <a:pt x="230" y="1618"/>
                      </a:lnTo>
                      <a:lnTo>
                        <a:pt x="216" y="1616"/>
                      </a:lnTo>
                      <a:lnTo>
                        <a:pt x="204" y="1613"/>
                      </a:lnTo>
                      <a:lnTo>
                        <a:pt x="191" y="1609"/>
                      </a:lnTo>
                      <a:lnTo>
                        <a:pt x="179" y="1605"/>
                      </a:lnTo>
                      <a:lnTo>
                        <a:pt x="166" y="1600"/>
                      </a:lnTo>
                      <a:lnTo>
                        <a:pt x="154" y="1595"/>
                      </a:lnTo>
                      <a:lnTo>
                        <a:pt x="142" y="1588"/>
                      </a:lnTo>
                      <a:lnTo>
                        <a:pt x="131" y="1582"/>
                      </a:lnTo>
                      <a:lnTo>
                        <a:pt x="121" y="1575"/>
                      </a:lnTo>
                      <a:lnTo>
                        <a:pt x="109" y="1568"/>
                      </a:lnTo>
                      <a:lnTo>
                        <a:pt x="99" y="1560"/>
                      </a:lnTo>
                      <a:lnTo>
                        <a:pt x="89" y="1551"/>
                      </a:lnTo>
                      <a:lnTo>
                        <a:pt x="80" y="1542"/>
                      </a:lnTo>
                      <a:lnTo>
                        <a:pt x="71" y="1532"/>
                      </a:lnTo>
                      <a:lnTo>
                        <a:pt x="63" y="1523"/>
                      </a:lnTo>
                      <a:lnTo>
                        <a:pt x="54" y="1513"/>
                      </a:lnTo>
                      <a:lnTo>
                        <a:pt x="47" y="1502"/>
                      </a:lnTo>
                      <a:lnTo>
                        <a:pt x="40" y="1491"/>
                      </a:lnTo>
                      <a:lnTo>
                        <a:pt x="33" y="1480"/>
                      </a:lnTo>
                      <a:lnTo>
                        <a:pt x="28" y="1468"/>
                      </a:lnTo>
                      <a:lnTo>
                        <a:pt x="22" y="1456"/>
                      </a:lnTo>
                      <a:lnTo>
                        <a:pt x="17" y="1444"/>
                      </a:lnTo>
                      <a:lnTo>
                        <a:pt x="13" y="1432"/>
                      </a:lnTo>
                      <a:lnTo>
                        <a:pt x="10" y="1418"/>
                      </a:lnTo>
                      <a:lnTo>
                        <a:pt x="7" y="1405"/>
                      </a:lnTo>
                      <a:lnTo>
                        <a:pt x="3" y="1392"/>
                      </a:lnTo>
                      <a:lnTo>
                        <a:pt x="2" y="1379"/>
                      </a:lnTo>
                      <a:lnTo>
                        <a:pt x="1" y="1365"/>
                      </a:lnTo>
                      <a:lnTo>
                        <a:pt x="0" y="1351"/>
                      </a:lnTo>
                      <a:lnTo>
                        <a:pt x="0" y="270"/>
                      </a:lnTo>
                      <a:lnTo>
                        <a:pt x="1" y="257"/>
                      </a:lnTo>
                      <a:lnTo>
                        <a:pt x="2" y="242"/>
                      </a:lnTo>
                      <a:lnTo>
                        <a:pt x="3" y="229"/>
                      </a:lnTo>
                      <a:lnTo>
                        <a:pt x="7" y="216"/>
                      </a:lnTo>
                      <a:lnTo>
                        <a:pt x="10" y="203"/>
                      </a:lnTo>
                      <a:lnTo>
                        <a:pt x="13" y="190"/>
                      </a:lnTo>
                      <a:lnTo>
                        <a:pt x="17" y="177"/>
                      </a:lnTo>
                      <a:lnTo>
                        <a:pt x="22" y="165"/>
                      </a:lnTo>
                      <a:lnTo>
                        <a:pt x="28" y="154"/>
                      </a:lnTo>
                      <a:lnTo>
                        <a:pt x="33" y="142"/>
                      </a:lnTo>
                      <a:lnTo>
                        <a:pt x="40" y="130"/>
                      </a:lnTo>
                      <a:lnTo>
                        <a:pt x="47" y="119"/>
                      </a:lnTo>
                      <a:lnTo>
                        <a:pt x="54" y="109"/>
                      </a:lnTo>
                      <a:lnTo>
                        <a:pt x="63" y="99"/>
                      </a:lnTo>
                      <a:lnTo>
                        <a:pt x="71" y="89"/>
                      </a:lnTo>
                      <a:lnTo>
                        <a:pt x="80" y="79"/>
                      </a:lnTo>
                      <a:lnTo>
                        <a:pt x="89" y="70"/>
                      </a:lnTo>
                      <a:lnTo>
                        <a:pt x="99" y="62"/>
                      </a:lnTo>
                      <a:lnTo>
                        <a:pt x="109" y="54"/>
                      </a:lnTo>
                      <a:lnTo>
                        <a:pt x="121" y="47"/>
                      </a:lnTo>
                      <a:lnTo>
                        <a:pt x="131" y="40"/>
                      </a:lnTo>
                      <a:lnTo>
                        <a:pt x="142" y="33"/>
                      </a:lnTo>
                      <a:lnTo>
                        <a:pt x="154" y="26"/>
                      </a:lnTo>
                      <a:lnTo>
                        <a:pt x="166" y="21"/>
                      </a:lnTo>
                      <a:lnTo>
                        <a:pt x="179" y="16"/>
                      </a:lnTo>
                      <a:lnTo>
                        <a:pt x="191" y="12"/>
                      </a:lnTo>
                      <a:lnTo>
                        <a:pt x="204" y="8"/>
                      </a:lnTo>
                      <a:lnTo>
                        <a:pt x="216" y="5"/>
                      </a:lnTo>
                      <a:lnTo>
                        <a:pt x="230" y="3"/>
                      </a:lnTo>
                      <a:lnTo>
                        <a:pt x="244" y="1"/>
                      </a:lnTo>
                      <a:lnTo>
                        <a:pt x="257" y="0"/>
                      </a:lnTo>
                      <a:lnTo>
                        <a:pt x="271" y="0"/>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en-US" altLang="zh-CN" dirty="0">
                    <a:latin typeface="微软雅黑" panose="020B0503020204020204" pitchFamily="34" charset="-122"/>
                    <a:ea typeface="微软雅黑" panose="020B0503020204020204" pitchFamily="34" charset="-122"/>
                  </a:endParaRPr>
                </a:p>
              </p:txBody>
            </p:sp>
            <p:sp>
              <p:nvSpPr>
                <p:cNvPr id="107" name="Freeform 14"/>
                <p:cNvSpPr>
                  <a:spLocks/>
                </p:cNvSpPr>
                <p:nvPr/>
              </p:nvSpPr>
              <p:spPr bwMode="auto">
                <a:xfrm>
                  <a:off x="-2159781" y="1838018"/>
                  <a:ext cx="217487" cy="117475"/>
                </a:xfrm>
                <a:custGeom>
                  <a:avLst/>
                  <a:gdLst/>
                  <a:ahLst/>
                  <a:cxnLst>
                    <a:cxn ang="0">
                      <a:pos x="2757" y="0"/>
                    </a:cxn>
                    <a:cxn ang="0">
                      <a:pos x="2797" y="5"/>
                    </a:cxn>
                    <a:cxn ang="0">
                      <a:pos x="2836" y="16"/>
                    </a:cxn>
                    <a:cxn ang="0">
                      <a:pos x="2871" y="32"/>
                    </a:cxn>
                    <a:cxn ang="0">
                      <a:pos x="2904" y="54"/>
                    </a:cxn>
                    <a:cxn ang="0">
                      <a:pos x="2933" y="79"/>
                    </a:cxn>
                    <a:cxn ang="0">
                      <a:pos x="2959" y="109"/>
                    </a:cxn>
                    <a:cxn ang="0">
                      <a:pos x="2980" y="141"/>
                    </a:cxn>
                    <a:cxn ang="0">
                      <a:pos x="2997" y="177"/>
                    </a:cxn>
                    <a:cxn ang="0">
                      <a:pos x="3008" y="216"/>
                    </a:cxn>
                    <a:cxn ang="0">
                      <a:pos x="3013" y="256"/>
                    </a:cxn>
                    <a:cxn ang="0">
                      <a:pos x="3013" y="1364"/>
                    </a:cxn>
                    <a:cxn ang="0">
                      <a:pos x="3008" y="1405"/>
                    </a:cxn>
                    <a:cxn ang="0">
                      <a:pos x="2997" y="1444"/>
                    </a:cxn>
                    <a:cxn ang="0">
                      <a:pos x="2980" y="1479"/>
                    </a:cxn>
                    <a:cxn ang="0">
                      <a:pos x="2959" y="1512"/>
                    </a:cxn>
                    <a:cxn ang="0">
                      <a:pos x="2933" y="1541"/>
                    </a:cxn>
                    <a:cxn ang="0">
                      <a:pos x="2904" y="1567"/>
                    </a:cxn>
                    <a:cxn ang="0">
                      <a:pos x="2871" y="1588"/>
                    </a:cxn>
                    <a:cxn ang="0">
                      <a:pos x="2836" y="1604"/>
                    </a:cxn>
                    <a:cxn ang="0">
                      <a:pos x="2797" y="1616"/>
                    </a:cxn>
                    <a:cxn ang="0">
                      <a:pos x="2757" y="1621"/>
                    </a:cxn>
                    <a:cxn ang="0">
                      <a:pos x="257" y="1621"/>
                    </a:cxn>
                    <a:cxn ang="0">
                      <a:pos x="216" y="1616"/>
                    </a:cxn>
                    <a:cxn ang="0">
                      <a:pos x="177" y="1604"/>
                    </a:cxn>
                    <a:cxn ang="0">
                      <a:pos x="142" y="1588"/>
                    </a:cxn>
                    <a:cxn ang="0">
                      <a:pos x="109" y="1567"/>
                    </a:cxn>
                    <a:cxn ang="0">
                      <a:pos x="79" y="1541"/>
                    </a:cxn>
                    <a:cxn ang="0">
                      <a:pos x="54" y="1512"/>
                    </a:cxn>
                    <a:cxn ang="0">
                      <a:pos x="33" y="1479"/>
                    </a:cxn>
                    <a:cxn ang="0">
                      <a:pos x="16" y="1444"/>
                    </a:cxn>
                    <a:cxn ang="0">
                      <a:pos x="5" y="1405"/>
                    </a:cxn>
                    <a:cxn ang="0">
                      <a:pos x="0" y="1364"/>
                    </a:cxn>
                    <a:cxn ang="0">
                      <a:pos x="0" y="256"/>
                    </a:cxn>
                    <a:cxn ang="0">
                      <a:pos x="5" y="216"/>
                    </a:cxn>
                    <a:cxn ang="0">
                      <a:pos x="16" y="177"/>
                    </a:cxn>
                    <a:cxn ang="0">
                      <a:pos x="33" y="141"/>
                    </a:cxn>
                    <a:cxn ang="0">
                      <a:pos x="54" y="109"/>
                    </a:cxn>
                    <a:cxn ang="0">
                      <a:pos x="79" y="79"/>
                    </a:cxn>
                    <a:cxn ang="0">
                      <a:pos x="109" y="54"/>
                    </a:cxn>
                    <a:cxn ang="0">
                      <a:pos x="142" y="32"/>
                    </a:cxn>
                    <a:cxn ang="0">
                      <a:pos x="177" y="16"/>
                    </a:cxn>
                    <a:cxn ang="0">
                      <a:pos x="216" y="5"/>
                    </a:cxn>
                    <a:cxn ang="0">
                      <a:pos x="257" y="0"/>
                    </a:cxn>
                  </a:cxnLst>
                  <a:rect l="0" t="0" r="r" b="b"/>
                  <a:pathLst>
                    <a:path w="3013" h="1621">
                      <a:moveTo>
                        <a:pt x="270" y="0"/>
                      </a:moveTo>
                      <a:lnTo>
                        <a:pt x="2743" y="0"/>
                      </a:lnTo>
                      <a:lnTo>
                        <a:pt x="2757" y="0"/>
                      </a:lnTo>
                      <a:lnTo>
                        <a:pt x="2770" y="1"/>
                      </a:lnTo>
                      <a:lnTo>
                        <a:pt x="2784" y="3"/>
                      </a:lnTo>
                      <a:lnTo>
                        <a:pt x="2797" y="5"/>
                      </a:lnTo>
                      <a:lnTo>
                        <a:pt x="2810" y="8"/>
                      </a:lnTo>
                      <a:lnTo>
                        <a:pt x="2823" y="12"/>
                      </a:lnTo>
                      <a:lnTo>
                        <a:pt x="2836" y="16"/>
                      </a:lnTo>
                      <a:lnTo>
                        <a:pt x="2848" y="21"/>
                      </a:lnTo>
                      <a:lnTo>
                        <a:pt x="2860" y="26"/>
                      </a:lnTo>
                      <a:lnTo>
                        <a:pt x="2871" y="32"/>
                      </a:lnTo>
                      <a:lnTo>
                        <a:pt x="2882" y="38"/>
                      </a:lnTo>
                      <a:lnTo>
                        <a:pt x="2894" y="46"/>
                      </a:lnTo>
                      <a:lnTo>
                        <a:pt x="2904" y="54"/>
                      </a:lnTo>
                      <a:lnTo>
                        <a:pt x="2914" y="62"/>
                      </a:lnTo>
                      <a:lnTo>
                        <a:pt x="2924" y="70"/>
                      </a:lnTo>
                      <a:lnTo>
                        <a:pt x="2933" y="79"/>
                      </a:lnTo>
                      <a:lnTo>
                        <a:pt x="2943" y="88"/>
                      </a:lnTo>
                      <a:lnTo>
                        <a:pt x="2951" y="98"/>
                      </a:lnTo>
                      <a:lnTo>
                        <a:pt x="2959" y="109"/>
                      </a:lnTo>
                      <a:lnTo>
                        <a:pt x="2967" y="119"/>
                      </a:lnTo>
                      <a:lnTo>
                        <a:pt x="2974" y="130"/>
                      </a:lnTo>
                      <a:lnTo>
                        <a:pt x="2980" y="141"/>
                      </a:lnTo>
                      <a:lnTo>
                        <a:pt x="2986" y="152"/>
                      </a:lnTo>
                      <a:lnTo>
                        <a:pt x="2991" y="165"/>
                      </a:lnTo>
                      <a:lnTo>
                        <a:pt x="2997" y="177"/>
                      </a:lnTo>
                      <a:lnTo>
                        <a:pt x="3001" y="189"/>
                      </a:lnTo>
                      <a:lnTo>
                        <a:pt x="3005" y="202"/>
                      </a:lnTo>
                      <a:lnTo>
                        <a:pt x="3008" y="216"/>
                      </a:lnTo>
                      <a:lnTo>
                        <a:pt x="3010" y="229"/>
                      </a:lnTo>
                      <a:lnTo>
                        <a:pt x="3012" y="242"/>
                      </a:lnTo>
                      <a:lnTo>
                        <a:pt x="3013" y="256"/>
                      </a:lnTo>
                      <a:lnTo>
                        <a:pt x="3013" y="270"/>
                      </a:lnTo>
                      <a:lnTo>
                        <a:pt x="3013" y="1351"/>
                      </a:lnTo>
                      <a:lnTo>
                        <a:pt x="3013" y="1364"/>
                      </a:lnTo>
                      <a:lnTo>
                        <a:pt x="3012" y="1378"/>
                      </a:lnTo>
                      <a:lnTo>
                        <a:pt x="3010" y="1392"/>
                      </a:lnTo>
                      <a:lnTo>
                        <a:pt x="3008" y="1405"/>
                      </a:lnTo>
                      <a:lnTo>
                        <a:pt x="3005" y="1418"/>
                      </a:lnTo>
                      <a:lnTo>
                        <a:pt x="3001" y="1430"/>
                      </a:lnTo>
                      <a:lnTo>
                        <a:pt x="2997" y="1444"/>
                      </a:lnTo>
                      <a:lnTo>
                        <a:pt x="2991" y="1456"/>
                      </a:lnTo>
                      <a:lnTo>
                        <a:pt x="2986" y="1468"/>
                      </a:lnTo>
                      <a:lnTo>
                        <a:pt x="2980" y="1479"/>
                      </a:lnTo>
                      <a:lnTo>
                        <a:pt x="2974" y="1490"/>
                      </a:lnTo>
                      <a:lnTo>
                        <a:pt x="2967" y="1502"/>
                      </a:lnTo>
                      <a:lnTo>
                        <a:pt x="2959" y="1512"/>
                      </a:lnTo>
                      <a:lnTo>
                        <a:pt x="2951" y="1522"/>
                      </a:lnTo>
                      <a:lnTo>
                        <a:pt x="2943" y="1532"/>
                      </a:lnTo>
                      <a:lnTo>
                        <a:pt x="2933" y="1541"/>
                      </a:lnTo>
                      <a:lnTo>
                        <a:pt x="2924" y="1551"/>
                      </a:lnTo>
                      <a:lnTo>
                        <a:pt x="2914" y="1559"/>
                      </a:lnTo>
                      <a:lnTo>
                        <a:pt x="2904" y="1567"/>
                      </a:lnTo>
                      <a:lnTo>
                        <a:pt x="2894" y="1575"/>
                      </a:lnTo>
                      <a:lnTo>
                        <a:pt x="2882" y="1582"/>
                      </a:lnTo>
                      <a:lnTo>
                        <a:pt x="2871" y="1588"/>
                      </a:lnTo>
                      <a:lnTo>
                        <a:pt x="2860" y="1594"/>
                      </a:lnTo>
                      <a:lnTo>
                        <a:pt x="2848" y="1599"/>
                      </a:lnTo>
                      <a:lnTo>
                        <a:pt x="2836" y="1604"/>
                      </a:lnTo>
                      <a:lnTo>
                        <a:pt x="2823" y="1609"/>
                      </a:lnTo>
                      <a:lnTo>
                        <a:pt x="2810" y="1613"/>
                      </a:lnTo>
                      <a:lnTo>
                        <a:pt x="2797" y="1616"/>
                      </a:lnTo>
                      <a:lnTo>
                        <a:pt x="2784" y="1618"/>
                      </a:lnTo>
                      <a:lnTo>
                        <a:pt x="2770" y="1620"/>
                      </a:lnTo>
                      <a:lnTo>
                        <a:pt x="2757" y="1621"/>
                      </a:lnTo>
                      <a:lnTo>
                        <a:pt x="2743" y="1621"/>
                      </a:lnTo>
                      <a:lnTo>
                        <a:pt x="270" y="1621"/>
                      </a:lnTo>
                      <a:lnTo>
                        <a:pt x="257" y="1621"/>
                      </a:lnTo>
                      <a:lnTo>
                        <a:pt x="242" y="1620"/>
                      </a:lnTo>
                      <a:lnTo>
                        <a:pt x="229" y="1618"/>
                      </a:lnTo>
                      <a:lnTo>
                        <a:pt x="216" y="1616"/>
                      </a:lnTo>
                      <a:lnTo>
                        <a:pt x="203" y="1613"/>
                      </a:lnTo>
                      <a:lnTo>
                        <a:pt x="191" y="1609"/>
                      </a:lnTo>
                      <a:lnTo>
                        <a:pt x="177" y="1604"/>
                      </a:lnTo>
                      <a:lnTo>
                        <a:pt x="165" y="1599"/>
                      </a:lnTo>
                      <a:lnTo>
                        <a:pt x="154" y="1594"/>
                      </a:lnTo>
                      <a:lnTo>
                        <a:pt x="142" y="1588"/>
                      </a:lnTo>
                      <a:lnTo>
                        <a:pt x="130" y="1582"/>
                      </a:lnTo>
                      <a:lnTo>
                        <a:pt x="119" y="1575"/>
                      </a:lnTo>
                      <a:lnTo>
                        <a:pt x="109" y="1567"/>
                      </a:lnTo>
                      <a:lnTo>
                        <a:pt x="99" y="1559"/>
                      </a:lnTo>
                      <a:lnTo>
                        <a:pt x="89" y="1551"/>
                      </a:lnTo>
                      <a:lnTo>
                        <a:pt x="79" y="1541"/>
                      </a:lnTo>
                      <a:lnTo>
                        <a:pt x="70" y="1532"/>
                      </a:lnTo>
                      <a:lnTo>
                        <a:pt x="62" y="1522"/>
                      </a:lnTo>
                      <a:lnTo>
                        <a:pt x="54" y="1512"/>
                      </a:lnTo>
                      <a:lnTo>
                        <a:pt x="46" y="1502"/>
                      </a:lnTo>
                      <a:lnTo>
                        <a:pt x="40" y="1490"/>
                      </a:lnTo>
                      <a:lnTo>
                        <a:pt x="33" y="1479"/>
                      </a:lnTo>
                      <a:lnTo>
                        <a:pt x="26" y="1468"/>
                      </a:lnTo>
                      <a:lnTo>
                        <a:pt x="21" y="1456"/>
                      </a:lnTo>
                      <a:lnTo>
                        <a:pt x="16" y="1444"/>
                      </a:lnTo>
                      <a:lnTo>
                        <a:pt x="12" y="1430"/>
                      </a:lnTo>
                      <a:lnTo>
                        <a:pt x="8" y="1418"/>
                      </a:lnTo>
                      <a:lnTo>
                        <a:pt x="5" y="1405"/>
                      </a:lnTo>
                      <a:lnTo>
                        <a:pt x="3" y="1392"/>
                      </a:lnTo>
                      <a:lnTo>
                        <a:pt x="1" y="1378"/>
                      </a:lnTo>
                      <a:lnTo>
                        <a:pt x="0" y="1364"/>
                      </a:lnTo>
                      <a:lnTo>
                        <a:pt x="0" y="1351"/>
                      </a:lnTo>
                      <a:lnTo>
                        <a:pt x="0" y="270"/>
                      </a:lnTo>
                      <a:lnTo>
                        <a:pt x="0" y="256"/>
                      </a:lnTo>
                      <a:lnTo>
                        <a:pt x="1" y="242"/>
                      </a:lnTo>
                      <a:lnTo>
                        <a:pt x="3" y="229"/>
                      </a:lnTo>
                      <a:lnTo>
                        <a:pt x="5" y="216"/>
                      </a:lnTo>
                      <a:lnTo>
                        <a:pt x="8" y="202"/>
                      </a:lnTo>
                      <a:lnTo>
                        <a:pt x="12" y="189"/>
                      </a:lnTo>
                      <a:lnTo>
                        <a:pt x="16" y="177"/>
                      </a:lnTo>
                      <a:lnTo>
                        <a:pt x="21" y="165"/>
                      </a:lnTo>
                      <a:lnTo>
                        <a:pt x="26" y="152"/>
                      </a:lnTo>
                      <a:lnTo>
                        <a:pt x="33" y="141"/>
                      </a:lnTo>
                      <a:lnTo>
                        <a:pt x="40" y="130"/>
                      </a:lnTo>
                      <a:lnTo>
                        <a:pt x="46" y="119"/>
                      </a:lnTo>
                      <a:lnTo>
                        <a:pt x="54" y="109"/>
                      </a:lnTo>
                      <a:lnTo>
                        <a:pt x="62" y="98"/>
                      </a:lnTo>
                      <a:lnTo>
                        <a:pt x="70" y="88"/>
                      </a:lnTo>
                      <a:lnTo>
                        <a:pt x="79" y="79"/>
                      </a:lnTo>
                      <a:lnTo>
                        <a:pt x="89" y="70"/>
                      </a:lnTo>
                      <a:lnTo>
                        <a:pt x="99" y="62"/>
                      </a:lnTo>
                      <a:lnTo>
                        <a:pt x="109" y="54"/>
                      </a:lnTo>
                      <a:lnTo>
                        <a:pt x="119" y="46"/>
                      </a:lnTo>
                      <a:lnTo>
                        <a:pt x="130" y="38"/>
                      </a:lnTo>
                      <a:lnTo>
                        <a:pt x="142" y="32"/>
                      </a:lnTo>
                      <a:lnTo>
                        <a:pt x="154" y="26"/>
                      </a:lnTo>
                      <a:lnTo>
                        <a:pt x="165" y="21"/>
                      </a:lnTo>
                      <a:lnTo>
                        <a:pt x="177" y="16"/>
                      </a:lnTo>
                      <a:lnTo>
                        <a:pt x="191" y="12"/>
                      </a:lnTo>
                      <a:lnTo>
                        <a:pt x="203" y="8"/>
                      </a:lnTo>
                      <a:lnTo>
                        <a:pt x="216" y="5"/>
                      </a:lnTo>
                      <a:lnTo>
                        <a:pt x="229" y="3"/>
                      </a:lnTo>
                      <a:lnTo>
                        <a:pt x="242" y="1"/>
                      </a:lnTo>
                      <a:lnTo>
                        <a:pt x="257" y="0"/>
                      </a:lnTo>
                      <a:lnTo>
                        <a:pt x="270" y="0"/>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en-US" altLang="zh-CN" dirty="0">
                    <a:latin typeface="微软雅黑" panose="020B0503020204020204" pitchFamily="34" charset="-122"/>
                    <a:ea typeface="微软雅黑" panose="020B0503020204020204" pitchFamily="34" charset="-122"/>
                  </a:endParaRPr>
                </a:p>
              </p:txBody>
            </p:sp>
            <p:sp>
              <p:nvSpPr>
                <p:cNvPr id="108" name="Freeform 15"/>
                <p:cNvSpPr>
                  <a:spLocks/>
                </p:cNvSpPr>
                <p:nvPr/>
              </p:nvSpPr>
              <p:spPr bwMode="auto">
                <a:xfrm>
                  <a:off x="-1920069" y="1838018"/>
                  <a:ext cx="217487" cy="117475"/>
                </a:xfrm>
                <a:custGeom>
                  <a:avLst/>
                  <a:gdLst/>
                  <a:ahLst/>
                  <a:cxnLst>
                    <a:cxn ang="0">
                      <a:pos x="2756" y="0"/>
                    </a:cxn>
                    <a:cxn ang="0">
                      <a:pos x="2796" y="5"/>
                    </a:cxn>
                    <a:cxn ang="0">
                      <a:pos x="2835" y="16"/>
                    </a:cxn>
                    <a:cxn ang="0">
                      <a:pos x="2871" y="32"/>
                    </a:cxn>
                    <a:cxn ang="0">
                      <a:pos x="2903" y="54"/>
                    </a:cxn>
                    <a:cxn ang="0">
                      <a:pos x="2933" y="79"/>
                    </a:cxn>
                    <a:cxn ang="0">
                      <a:pos x="2958" y="109"/>
                    </a:cxn>
                    <a:cxn ang="0">
                      <a:pos x="2980" y="141"/>
                    </a:cxn>
                    <a:cxn ang="0">
                      <a:pos x="2996" y="177"/>
                    </a:cxn>
                    <a:cxn ang="0">
                      <a:pos x="3007" y="216"/>
                    </a:cxn>
                    <a:cxn ang="0">
                      <a:pos x="3012" y="256"/>
                    </a:cxn>
                    <a:cxn ang="0">
                      <a:pos x="3012" y="1364"/>
                    </a:cxn>
                    <a:cxn ang="0">
                      <a:pos x="3007" y="1405"/>
                    </a:cxn>
                    <a:cxn ang="0">
                      <a:pos x="2996" y="1444"/>
                    </a:cxn>
                    <a:cxn ang="0">
                      <a:pos x="2980" y="1479"/>
                    </a:cxn>
                    <a:cxn ang="0">
                      <a:pos x="2958" y="1512"/>
                    </a:cxn>
                    <a:cxn ang="0">
                      <a:pos x="2933" y="1541"/>
                    </a:cxn>
                    <a:cxn ang="0">
                      <a:pos x="2903" y="1567"/>
                    </a:cxn>
                    <a:cxn ang="0">
                      <a:pos x="2871" y="1588"/>
                    </a:cxn>
                    <a:cxn ang="0">
                      <a:pos x="2835" y="1604"/>
                    </a:cxn>
                    <a:cxn ang="0">
                      <a:pos x="2796" y="1616"/>
                    </a:cxn>
                    <a:cxn ang="0">
                      <a:pos x="2756" y="1621"/>
                    </a:cxn>
                    <a:cxn ang="0">
                      <a:pos x="255" y="1621"/>
                    </a:cxn>
                    <a:cxn ang="0">
                      <a:pos x="216" y="1616"/>
                    </a:cxn>
                    <a:cxn ang="0">
                      <a:pos x="177" y="1604"/>
                    </a:cxn>
                    <a:cxn ang="0">
                      <a:pos x="141" y="1588"/>
                    </a:cxn>
                    <a:cxn ang="0">
                      <a:pos x="108" y="1567"/>
                    </a:cxn>
                    <a:cxn ang="0">
                      <a:pos x="79" y="1541"/>
                    </a:cxn>
                    <a:cxn ang="0">
                      <a:pos x="54" y="1512"/>
                    </a:cxn>
                    <a:cxn ang="0">
                      <a:pos x="32" y="1479"/>
                    </a:cxn>
                    <a:cxn ang="0">
                      <a:pos x="16" y="1444"/>
                    </a:cxn>
                    <a:cxn ang="0">
                      <a:pos x="5" y="1405"/>
                    </a:cxn>
                    <a:cxn ang="0">
                      <a:pos x="0" y="1364"/>
                    </a:cxn>
                    <a:cxn ang="0">
                      <a:pos x="0" y="256"/>
                    </a:cxn>
                    <a:cxn ang="0">
                      <a:pos x="5" y="216"/>
                    </a:cxn>
                    <a:cxn ang="0">
                      <a:pos x="16" y="177"/>
                    </a:cxn>
                    <a:cxn ang="0">
                      <a:pos x="32" y="141"/>
                    </a:cxn>
                    <a:cxn ang="0">
                      <a:pos x="54" y="109"/>
                    </a:cxn>
                    <a:cxn ang="0">
                      <a:pos x="79" y="79"/>
                    </a:cxn>
                    <a:cxn ang="0">
                      <a:pos x="108" y="54"/>
                    </a:cxn>
                    <a:cxn ang="0">
                      <a:pos x="141" y="32"/>
                    </a:cxn>
                    <a:cxn ang="0">
                      <a:pos x="177" y="16"/>
                    </a:cxn>
                    <a:cxn ang="0">
                      <a:pos x="216" y="5"/>
                    </a:cxn>
                    <a:cxn ang="0">
                      <a:pos x="255" y="0"/>
                    </a:cxn>
                  </a:cxnLst>
                  <a:rect l="0" t="0" r="r" b="b"/>
                  <a:pathLst>
                    <a:path w="3012" h="1621">
                      <a:moveTo>
                        <a:pt x="270" y="0"/>
                      </a:moveTo>
                      <a:lnTo>
                        <a:pt x="2742" y="0"/>
                      </a:lnTo>
                      <a:lnTo>
                        <a:pt x="2756" y="0"/>
                      </a:lnTo>
                      <a:lnTo>
                        <a:pt x="2770" y="1"/>
                      </a:lnTo>
                      <a:lnTo>
                        <a:pt x="2783" y="3"/>
                      </a:lnTo>
                      <a:lnTo>
                        <a:pt x="2796" y="5"/>
                      </a:lnTo>
                      <a:lnTo>
                        <a:pt x="2810" y="8"/>
                      </a:lnTo>
                      <a:lnTo>
                        <a:pt x="2822" y="12"/>
                      </a:lnTo>
                      <a:lnTo>
                        <a:pt x="2835" y="16"/>
                      </a:lnTo>
                      <a:lnTo>
                        <a:pt x="2847" y="21"/>
                      </a:lnTo>
                      <a:lnTo>
                        <a:pt x="2859" y="26"/>
                      </a:lnTo>
                      <a:lnTo>
                        <a:pt x="2871" y="32"/>
                      </a:lnTo>
                      <a:lnTo>
                        <a:pt x="2882" y="38"/>
                      </a:lnTo>
                      <a:lnTo>
                        <a:pt x="2893" y="46"/>
                      </a:lnTo>
                      <a:lnTo>
                        <a:pt x="2903" y="54"/>
                      </a:lnTo>
                      <a:lnTo>
                        <a:pt x="2914" y="62"/>
                      </a:lnTo>
                      <a:lnTo>
                        <a:pt x="2924" y="70"/>
                      </a:lnTo>
                      <a:lnTo>
                        <a:pt x="2933" y="79"/>
                      </a:lnTo>
                      <a:lnTo>
                        <a:pt x="2942" y="88"/>
                      </a:lnTo>
                      <a:lnTo>
                        <a:pt x="2950" y="98"/>
                      </a:lnTo>
                      <a:lnTo>
                        <a:pt x="2958" y="109"/>
                      </a:lnTo>
                      <a:lnTo>
                        <a:pt x="2965" y="119"/>
                      </a:lnTo>
                      <a:lnTo>
                        <a:pt x="2973" y="130"/>
                      </a:lnTo>
                      <a:lnTo>
                        <a:pt x="2980" y="141"/>
                      </a:lnTo>
                      <a:lnTo>
                        <a:pt x="2986" y="152"/>
                      </a:lnTo>
                      <a:lnTo>
                        <a:pt x="2991" y="165"/>
                      </a:lnTo>
                      <a:lnTo>
                        <a:pt x="2996" y="177"/>
                      </a:lnTo>
                      <a:lnTo>
                        <a:pt x="3000" y="189"/>
                      </a:lnTo>
                      <a:lnTo>
                        <a:pt x="3004" y="202"/>
                      </a:lnTo>
                      <a:lnTo>
                        <a:pt x="3007" y="216"/>
                      </a:lnTo>
                      <a:lnTo>
                        <a:pt x="3009" y="229"/>
                      </a:lnTo>
                      <a:lnTo>
                        <a:pt x="3011" y="242"/>
                      </a:lnTo>
                      <a:lnTo>
                        <a:pt x="3012" y="256"/>
                      </a:lnTo>
                      <a:lnTo>
                        <a:pt x="3012" y="270"/>
                      </a:lnTo>
                      <a:lnTo>
                        <a:pt x="3012" y="1351"/>
                      </a:lnTo>
                      <a:lnTo>
                        <a:pt x="3012" y="1364"/>
                      </a:lnTo>
                      <a:lnTo>
                        <a:pt x="3011" y="1378"/>
                      </a:lnTo>
                      <a:lnTo>
                        <a:pt x="3009" y="1392"/>
                      </a:lnTo>
                      <a:lnTo>
                        <a:pt x="3007" y="1405"/>
                      </a:lnTo>
                      <a:lnTo>
                        <a:pt x="3004" y="1418"/>
                      </a:lnTo>
                      <a:lnTo>
                        <a:pt x="3000" y="1430"/>
                      </a:lnTo>
                      <a:lnTo>
                        <a:pt x="2996" y="1444"/>
                      </a:lnTo>
                      <a:lnTo>
                        <a:pt x="2991" y="1456"/>
                      </a:lnTo>
                      <a:lnTo>
                        <a:pt x="2986" y="1468"/>
                      </a:lnTo>
                      <a:lnTo>
                        <a:pt x="2980" y="1479"/>
                      </a:lnTo>
                      <a:lnTo>
                        <a:pt x="2973" y="1490"/>
                      </a:lnTo>
                      <a:lnTo>
                        <a:pt x="2965" y="1502"/>
                      </a:lnTo>
                      <a:lnTo>
                        <a:pt x="2958" y="1512"/>
                      </a:lnTo>
                      <a:lnTo>
                        <a:pt x="2950" y="1522"/>
                      </a:lnTo>
                      <a:lnTo>
                        <a:pt x="2942" y="1532"/>
                      </a:lnTo>
                      <a:lnTo>
                        <a:pt x="2933" y="1541"/>
                      </a:lnTo>
                      <a:lnTo>
                        <a:pt x="2924" y="1551"/>
                      </a:lnTo>
                      <a:lnTo>
                        <a:pt x="2914" y="1559"/>
                      </a:lnTo>
                      <a:lnTo>
                        <a:pt x="2903" y="1567"/>
                      </a:lnTo>
                      <a:lnTo>
                        <a:pt x="2893" y="1575"/>
                      </a:lnTo>
                      <a:lnTo>
                        <a:pt x="2882" y="1582"/>
                      </a:lnTo>
                      <a:lnTo>
                        <a:pt x="2871" y="1588"/>
                      </a:lnTo>
                      <a:lnTo>
                        <a:pt x="2859" y="1594"/>
                      </a:lnTo>
                      <a:lnTo>
                        <a:pt x="2847" y="1599"/>
                      </a:lnTo>
                      <a:lnTo>
                        <a:pt x="2835" y="1604"/>
                      </a:lnTo>
                      <a:lnTo>
                        <a:pt x="2822" y="1609"/>
                      </a:lnTo>
                      <a:lnTo>
                        <a:pt x="2810" y="1613"/>
                      </a:lnTo>
                      <a:lnTo>
                        <a:pt x="2796" y="1616"/>
                      </a:lnTo>
                      <a:lnTo>
                        <a:pt x="2783" y="1618"/>
                      </a:lnTo>
                      <a:lnTo>
                        <a:pt x="2770" y="1620"/>
                      </a:lnTo>
                      <a:lnTo>
                        <a:pt x="2756" y="1621"/>
                      </a:lnTo>
                      <a:lnTo>
                        <a:pt x="2742" y="1621"/>
                      </a:lnTo>
                      <a:lnTo>
                        <a:pt x="270" y="1621"/>
                      </a:lnTo>
                      <a:lnTo>
                        <a:pt x="255" y="1621"/>
                      </a:lnTo>
                      <a:lnTo>
                        <a:pt x="242" y="1620"/>
                      </a:lnTo>
                      <a:lnTo>
                        <a:pt x="229" y="1618"/>
                      </a:lnTo>
                      <a:lnTo>
                        <a:pt x="216" y="1616"/>
                      </a:lnTo>
                      <a:lnTo>
                        <a:pt x="202" y="1613"/>
                      </a:lnTo>
                      <a:lnTo>
                        <a:pt x="189" y="1609"/>
                      </a:lnTo>
                      <a:lnTo>
                        <a:pt x="177" y="1604"/>
                      </a:lnTo>
                      <a:lnTo>
                        <a:pt x="165" y="1599"/>
                      </a:lnTo>
                      <a:lnTo>
                        <a:pt x="152" y="1594"/>
                      </a:lnTo>
                      <a:lnTo>
                        <a:pt x="141" y="1588"/>
                      </a:lnTo>
                      <a:lnTo>
                        <a:pt x="130" y="1582"/>
                      </a:lnTo>
                      <a:lnTo>
                        <a:pt x="119" y="1575"/>
                      </a:lnTo>
                      <a:lnTo>
                        <a:pt x="108" y="1567"/>
                      </a:lnTo>
                      <a:lnTo>
                        <a:pt x="97" y="1559"/>
                      </a:lnTo>
                      <a:lnTo>
                        <a:pt x="88" y="1551"/>
                      </a:lnTo>
                      <a:lnTo>
                        <a:pt x="79" y="1541"/>
                      </a:lnTo>
                      <a:lnTo>
                        <a:pt x="70" y="1532"/>
                      </a:lnTo>
                      <a:lnTo>
                        <a:pt x="61" y="1522"/>
                      </a:lnTo>
                      <a:lnTo>
                        <a:pt x="54" y="1512"/>
                      </a:lnTo>
                      <a:lnTo>
                        <a:pt x="45" y="1502"/>
                      </a:lnTo>
                      <a:lnTo>
                        <a:pt x="38" y="1490"/>
                      </a:lnTo>
                      <a:lnTo>
                        <a:pt x="32" y="1479"/>
                      </a:lnTo>
                      <a:lnTo>
                        <a:pt x="26" y="1468"/>
                      </a:lnTo>
                      <a:lnTo>
                        <a:pt x="21" y="1456"/>
                      </a:lnTo>
                      <a:lnTo>
                        <a:pt x="16" y="1444"/>
                      </a:lnTo>
                      <a:lnTo>
                        <a:pt x="12" y="1430"/>
                      </a:lnTo>
                      <a:lnTo>
                        <a:pt x="8" y="1418"/>
                      </a:lnTo>
                      <a:lnTo>
                        <a:pt x="5" y="1405"/>
                      </a:lnTo>
                      <a:lnTo>
                        <a:pt x="3" y="1392"/>
                      </a:lnTo>
                      <a:lnTo>
                        <a:pt x="1" y="1378"/>
                      </a:lnTo>
                      <a:lnTo>
                        <a:pt x="0" y="1364"/>
                      </a:lnTo>
                      <a:lnTo>
                        <a:pt x="0" y="1351"/>
                      </a:lnTo>
                      <a:lnTo>
                        <a:pt x="0" y="270"/>
                      </a:lnTo>
                      <a:lnTo>
                        <a:pt x="0" y="256"/>
                      </a:lnTo>
                      <a:lnTo>
                        <a:pt x="1" y="242"/>
                      </a:lnTo>
                      <a:lnTo>
                        <a:pt x="3" y="229"/>
                      </a:lnTo>
                      <a:lnTo>
                        <a:pt x="5" y="216"/>
                      </a:lnTo>
                      <a:lnTo>
                        <a:pt x="8" y="202"/>
                      </a:lnTo>
                      <a:lnTo>
                        <a:pt x="12" y="189"/>
                      </a:lnTo>
                      <a:lnTo>
                        <a:pt x="16" y="177"/>
                      </a:lnTo>
                      <a:lnTo>
                        <a:pt x="21" y="165"/>
                      </a:lnTo>
                      <a:lnTo>
                        <a:pt x="26" y="152"/>
                      </a:lnTo>
                      <a:lnTo>
                        <a:pt x="32" y="141"/>
                      </a:lnTo>
                      <a:lnTo>
                        <a:pt x="38" y="130"/>
                      </a:lnTo>
                      <a:lnTo>
                        <a:pt x="45" y="119"/>
                      </a:lnTo>
                      <a:lnTo>
                        <a:pt x="54" y="109"/>
                      </a:lnTo>
                      <a:lnTo>
                        <a:pt x="61" y="98"/>
                      </a:lnTo>
                      <a:lnTo>
                        <a:pt x="70" y="88"/>
                      </a:lnTo>
                      <a:lnTo>
                        <a:pt x="79" y="79"/>
                      </a:lnTo>
                      <a:lnTo>
                        <a:pt x="88" y="70"/>
                      </a:lnTo>
                      <a:lnTo>
                        <a:pt x="97" y="62"/>
                      </a:lnTo>
                      <a:lnTo>
                        <a:pt x="108" y="54"/>
                      </a:lnTo>
                      <a:lnTo>
                        <a:pt x="119" y="46"/>
                      </a:lnTo>
                      <a:lnTo>
                        <a:pt x="130" y="38"/>
                      </a:lnTo>
                      <a:lnTo>
                        <a:pt x="141" y="32"/>
                      </a:lnTo>
                      <a:lnTo>
                        <a:pt x="152" y="26"/>
                      </a:lnTo>
                      <a:lnTo>
                        <a:pt x="165" y="21"/>
                      </a:lnTo>
                      <a:lnTo>
                        <a:pt x="177" y="16"/>
                      </a:lnTo>
                      <a:lnTo>
                        <a:pt x="189" y="12"/>
                      </a:lnTo>
                      <a:lnTo>
                        <a:pt x="202" y="8"/>
                      </a:lnTo>
                      <a:lnTo>
                        <a:pt x="216" y="5"/>
                      </a:lnTo>
                      <a:lnTo>
                        <a:pt x="229" y="3"/>
                      </a:lnTo>
                      <a:lnTo>
                        <a:pt x="242" y="1"/>
                      </a:lnTo>
                      <a:lnTo>
                        <a:pt x="255" y="0"/>
                      </a:lnTo>
                      <a:lnTo>
                        <a:pt x="270" y="0"/>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en-US" altLang="zh-CN" dirty="0">
                    <a:latin typeface="微软雅黑" panose="020B0503020204020204" pitchFamily="34" charset="-122"/>
                    <a:ea typeface="微软雅黑" panose="020B0503020204020204" pitchFamily="34" charset="-122"/>
                  </a:endParaRPr>
                </a:p>
              </p:txBody>
            </p:sp>
            <p:sp>
              <p:nvSpPr>
                <p:cNvPr id="109" name="Freeform 16"/>
                <p:cNvSpPr>
                  <a:spLocks/>
                </p:cNvSpPr>
                <p:nvPr/>
              </p:nvSpPr>
              <p:spPr bwMode="auto">
                <a:xfrm>
                  <a:off x="-1680356" y="1838018"/>
                  <a:ext cx="217487" cy="117475"/>
                </a:xfrm>
                <a:custGeom>
                  <a:avLst/>
                  <a:gdLst/>
                  <a:ahLst/>
                  <a:cxnLst>
                    <a:cxn ang="0">
                      <a:pos x="2757" y="0"/>
                    </a:cxn>
                    <a:cxn ang="0">
                      <a:pos x="2798" y="5"/>
                    </a:cxn>
                    <a:cxn ang="0">
                      <a:pos x="2836" y="16"/>
                    </a:cxn>
                    <a:cxn ang="0">
                      <a:pos x="2871" y="32"/>
                    </a:cxn>
                    <a:cxn ang="0">
                      <a:pos x="2905" y="54"/>
                    </a:cxn>
                    <a:cxn ang="0">
                      <a:pos x="2934" y="79"/>
                    </a:cxn>
                    <a:cxn ang="0">
                      <a:pos x="2960" y="109"/>
                    </a:cxn>
                    <a:cxn ang="0">
                      <a:pos x="2980" y="141"/>
                    </a:cxn>
                    <a:cxn ang="0">
                      <a:pos x="2997" y="177"/>
                    </a:cxn>
                    <a:cxn ang="0">
                      <a:pos x="3008" y="216"/>
                    </a:cxn>
                    <a:cxn ang="0">
                      <a:pos x="3013" y="256"/>
                    </a:cxn>
                    <a:cxn ang="0">
                      <a:pos x="3013" y="1364"/>
                    </a:cxn>
                    <a:cxn ang="0">
                      <a:pos x="3008" y="1405"/>
                    </a:cxn>
                    <a:cxn ang="0">
                      <a:pos x="2997" y="1444"/>
                    </a:cxn>
                    <a:cxn ang="0">
                      <a:pos x="2980" y="1479"/>
                    </a:cxn>
                    <a:cxn ang="0">
                      <a:pos x="2960" y="1512"/>
                    </a:cxn>
                    <a:cxn ang="0">
                      <a:pos x="2934" y="1541"/>
                    </a:cxn>
                    <a:cxn ang="0">
                      <a:pos x="2905" y="1567"/>
                    </a:cxn>
                    <a:cxn ang="0">
                      <a:pos x="2871" y="1588"/>
                    </a:cxn>
                    <a:cxn ang="0">
                      <a:pos x="2836" y="1604"/>
                    </a:cxn>
                    <a:cxn ang="0">
                      <a:pos x="2798" y="1616"/>
                    </a:cxn>
                    <a:cxn ang="0">
                      <a:pos x="2757" y="1621"/>
                    </a:cxn>
                    <a:cxn ang="0">
                      <a:pos x="257" y="1621"/>
                    </a:cxn>
                    <a:cxn ang="0">
                      <a:pos x="216" y="1616"/>
                    </a:cxn>
                    <a:cxn ang="0">
                      <a:pos x="178" y="1604"/>
                    </a:cxn>
                    <a:cxn ang="0">
                      <a:pos x="142" y="1588"/>
                    </a:cxn>
                    <a:cxn ang="0">
                      <a:pos x="109" y="1567"/>
                    </a:cxn>
                    <a:cxn ang="0">
                      <a:pos x="80" y="1541"/>
                    </a:cxn>
                    <a:cxn ang="0">
                      <a:pos x="54" y="1512"/>
                    </a:cxn>
                    <a:cxn ang="0">
                      <a:pos x="33" y="1479"/>
                    </a:cxn>
                    <a:cxn ang="0">
                      <a:pos x="16" y="1444"/>
                    </a:cxn>
                    <a:cxn ang="0">
                      <a:pos x="6" y="1405"/>
                    </a:cxn>
                    <a:cxn ang="0">
                      <a:pos x="1" y="1364"/>
                    </a:cxn>
                    <a:cxn ang="0">
                      <a:pos x="1" y="256"/>
                    </a:cxn>
                    <a:cxn ang="0">
                      <a:pos x="6" y="216"/>
                    </a:cxn>
                    <a:cxn ang="0">
                      <a:pos x="16" y="177"/>
                    </a:cxn>
                    <a:cxn ang="0">
                      <a:pos x="33" y="141"/>
                    </a:cxn>
                    <a:cxn ang="0">
                      <a:pos x="54" y="109"/>
                    </a:cxn>
                    <a:cxn ang="0">
                      <a:pos x="80" y="79"/>
                    </a:cxn>
                    <a:cxn ang="0">
                      <a:pos x="109" y="54"/>
                    </a:cxn>
                    <a:cxn ang="0">
                      <a:pos x="142" y="32"/>
                    </a:cxn>
                    <a:cxn ang="0">
                      <a:pos x="178" y="16"/>
                    </a:cxn>
                    <a:cxn ang="0">
                      <a:pos x="216" y="5"/>
                    </a:cxn>
                    <a:cxn ang="0">
                      <a:pos x="257" y="0"/>
                    </a:cxn>
                  </a:cxnLst>
                  <a:rect l="0" t="0" r="r" b="b"/>
                  <a:pathLst>
                    <a:path w="3014" h="1621">
                      <a:moveTo>
                        <a:pt x="271" y="0"/>
                      </a:moveTo>
                      <a:lnTo>
                        <a:pt x="2743" y="0"/>
                      </a:lnTo>
                      <a:lnTo>
                        <a:pt x="2757" y="0"/>
                      </a:lnTo>
                      <a:lnTo>
                        <a:pt x="2770" y="1"/>
                      </a:lnTo>
                      <a:lnTo>
                        <a:pt x="2784" y="3"/>
                      </a:lnTo>
                      <a:lnTo>
                        <a:pt x="2798" y="5"/>
                      </a:lnTo>
                      <a:lnTo>
                        <a:pt x="2810" y="8"/>
                      </a:lnTo>
                      <a:lnTo>
                        <a:pt x="2823" y="12"/>
                      </a:lnTo>
                      <a:lnTo>
                        <a:pt x="2836" y="16"/>
                      </a:lnTo>
                      <a:lnTo>
                        <a:pt x="2848" y="21"/>
                      </a:lnTo>
                      <a:lnTo>
                        <a:pt x="2860" y="26"/>
                      </a:lnTo>
                      <a:lnTo>
                        <a:pt x="2871" y="32"/>
                      </a:lnTo>
                      <a:lnTo>
                        <a:pt x="2884" y="38"/>
                      </a:lnTo>
                      <a:lnTo>
                        <a:pt x="2894" y="46"/>
                      </a:lnTo>
                      <a:lnTo>
                        <a:pt x="2905" y="54"/>
                      </a:lnTo>
                      <a:lnTo>
                        <a:pt x="2915" y="62"/>
                      </a:lnTo>
                      <a:lnTo>
                        <a:pt x="2924" y="70"/>
                      </a:lnTo>
                      <a:lnTo>
                        <a:pt x="2934" y="79"/>
                      </a:lnTo>
                      <a:lnTo>
                        <a:pt x="2943" y="88"/>
                      </a:lnTo>
                      <a:lnTo>
                        <a:pt x="2952" y="98"/>
                      </a:lnTo>
                      <a:lnTo>
                        <a:pt x="2960" y="109"/>
                      </a:lnTo>
                      <a:lnTo>
                        <a:pt x="2967" y="119"/>
                      </a:lnTo>
                      <a:lnTo>
                        <a:pt x="2974" y="130"/>
                      </a:lnTo>
                      <a:lnTo>
                        <a:pt x="2980" y="141"/>
                      </a:lnTo>
                      <a:lnTo>
                        <a:pt x="2986" y="152"/>
                      </a:lnTo>
                      <a:lnTo>
                        <a:pt x="2993" y="165"/>
                      </a:lnTo>
                      <a:lnTo>
                        <a:pt x="2997" y="177"/>
                      </a:lnTo>
                      <a:lnTo>
                        <a:pt x="3002" y="189"/>
                      </a:lnTo>
                      <a:lnTo>
                        <a:pt x="3005" y="202"/>
                      </a:lnTo>
                      <a:lnTo>
                        <a:pt x="3008" y="216"/>
                      </a:lnTo>
                      <a:lnTo>
                        <a:pt x="3011" y="229"/>
                      </a:lnTo>
                      <a:lnTo>
                        <a:pt x="3012" y="242"/>
                      </a:lnTo>
                      <a:lnTo>
                        <a:pt x="3013" y="256"/>
                      </a:lnTo>
                      <a:lnTo>
                        <a:pt x="3014" y="270"/>
                      </a:lnTo>
                      <a:lnTo>
                        <a:pt x="3014" y="1351"/>
                      </a:lnTo>
                      <a:lnTo>
                        <a:pt x="3013" y="1364"/>
                      </a:lnTo>
                      <a:lnTo>
                        <a:pt x="3012" y="1378"/>
                      </a:lnTo>
                      <a:lnTo>
                        <a:pt x="3011" y="1392"/>
                      </a:lnTo>
                      <a:lnTo>
                        <a:pt x="3008" y="1405"/>
                      </a:lnTo>
                      <a:lnTo>
                        <a:pt x="3005" y="1418"/>
                      </a:lnTo>
                      <a:lnTo>
                        <a:pt x="3002" y="1430"/>
                      </a:lnTo>
                      <a:lnTo>
                        <a:pt x="2997" y="1444"/>
                      </a:lnTo>
                      <a:lnTo>
                        <a:pt x="2993" y="1456"/>
                      </a:lnTo>
                      <a:lnTo>
                        <a:pt x="2986" y="1468"/>
                      </a:lnTo>
                      <a:lnTo>
                        <a:pt x="2980" y="1479"/>
                      </a:lnTo>
                      <a:lnTo>
                        <a:pt x="2974" y="1490"/>
                      </a:lnTo>
                      <a:lnTo>
                        <a:pt x="2967" y="1502"/>
                      </a:lnTo>
                      <a:lnTo>
                        <a:pt x="2960" y="1512"/>
                      </a:lnTo>
                      <a:lnTo>
                        <a:pt x="2952" y="1522"/>
                      </a:lnTo>
                      <a:lnTo>
                        <a:pt x="2943" y="1532"/>
                      </a:lnTo>
                      <a:lnTo>
                        <a:pt x="2934" y="1541"/>
                      </a:lnTo>
                      <a:lnTo>
                        <a:pt x="2924" y="1551"/>
                      </a:lnTo>
                      <a:lnTo>
                        <a:pt x="2915" y="1559"/>
                      </a:lnTo>
                      <a:lnTo>
                        <a:pt x="2905" y="1567"/>
                      </a:lnTo>
                      <a:lnTo>
                        <a:pt x="2894" y="1575"/>
                      </a:lnTo>
                      <a:lnTo>
                        <a:pt x="2884" y="1582"/>
                      </a:lnTo>
                      <a:lnTo>
                        <a:pt x="2871" y="1588"/>
                      </a:lnTo>
                      <a:lnTo>
                        <a:pt x="2860" y="1594"/>
                      </a:lnTo>
                      <a:lnTo>
                        <a:pt x="2848" y="1599"/>
                      </a:lnTo>
                      <a:lnTo>
                        <a:pt x="2836" y="1604"/>
                      </a:lnTo>
                      <a:lnTo>
                        <a:pt x="2823" y="1609"/>
                      </a:lnTo>
                      <a:lnTo>
                        <a:pt x="2810" y="1613"/>
                      </a:lnTo>
                      <a:lnTo>
                        <a:pt x="2798" y="1616"/>
                      </a:lnTo>
                      <a:lnTo>
                        <a:pt x="2784" y="1618"/>
                      </a:lnTo>
                      <a:lnTo>
                        <a:pt x="2770" y="1620"/>
                      </a:lnTo>
                      <a:lnTo>
                        <a:pt x="2757" y="1621"/>
                      </a:lnTo>
                      <a:lnTo>
                        <a:pt x="2743" y="1621"/>
                      </a:lnTo>
                      <a:lnTo>
                        <a:pt x="271" y="1621"/>
                      </a:lnTo>
                      <a:lnTo>
                        <a:pt x="257" y="1621"/>
                      </a:lnTo>
                      <a:lnTo>
                        <a:pt x="244" y="1620"/>
                      </a:lnTo>
                      <a:lnTo>
                        <a:pt x="229" y="1618"/>
                      </a:lnTo>
                      <a:lnTo>
                        <a:pt x="216" y="1616"/>
                      </a:lnTo>
                      <a:lnTo>
                        <a:pt x="204" y="1613"/>
                      </a:lnTo>
                      <a:lnTo>
                        <a:pt x="191" y="1609"/>
                      </a:lnTo>
                      <a:lnTo>
                        <a:pt x="178" y="1604"/>
                      </a:lnTo>
                      <a:lnTo>
                        <a:pt x="166" y="1599"/>
                      </a:lnTo>
                      <a:lnTo>
                        <a:pt x="154" y="1594"/>
                      </a:lnTo>
                      <a:lnTo>
                        <a:pt x="142" y="1588"/>
                      </a:lnTo>
                      <a:lnTo>
                        <a:pt x="130" y="1582"/>
                      </a:lnTo>
                      <a:lnTo>
                        <a:pt x="120" y="1575"/>
                      </a:lnTo>
                      <a:lnTo>
                        <a:pt x="109" y="1567"/>
                      </a:lnTo>
                      <a:lnTo>
                        <a:pt x="99" y="1559"/>
                      </a:lnTo>
                      <a:lnTo>
                        <a:pt x="89" y="1551"/>
                      </a:lnTo>
                      <a:lnTo>
                        <a:pt x="80" y="1541"/>
                      </a:lnTo>
                      <a:lnTo>
                        <a:pt x="70" y="1532"/>
                      </a:lnTo>
                      <a:lnTo>
                        <a:pt x="62" y="1522"/>
                      </a:lnTo>
                      <a:lnTo>
                        <a:pt x="54" y="1512"/>
                      </a:lnTo>
                      <a:lnTo>
                        <a:pt x="47" y="1502"/>
                      </a:lnTo>
                      <a:lnTo>
                        <a:pt x="40" y="1490"/>
                      </a:lnTo>
                      <a:lnTo>
                        <a:pt x="33" y="1479"/>
                      </a:lnTo>
                      <a:lnTo>
                        <a:pt x="28" y="1468"/>
                      </a:lnTo>
                      <a:lnTo>
                        <a:pt x="21" y="1456"/>
                      </a:lnTo>
                      <a:lnTo>
                        <a:pt x="16" y="1444"/>
                      </a:lnTo>
                      <a:lnTo>
                        <a:pt x="12" y="1430"/>
                      </a:lnTo>
                      <a:lnTo>
                        <a:pt x="9" y="1418"/>
                      </a:lnTo>
                      <a:lnTo>
                        <a:pt x="6" y="1405"/>
                      </a:lnTo>
                      <a:lnTo>
                        <a:pt x="3" y="1392"/>
                      </a:lnTo>
                      <a:lnTo>
                        <a:pt x="2" y="1378"/>
                      </a:lnTo>
                      <a:lnTo>
                        <a:pt x="1" y="1364"/>
                      </a:lnTo>
                      <a:lnTo>
                        <a:pt x="0" y="1351"/>
                      </a:lnTo>
                      <a:lnTo>
                        <a:pt x="0" y="270"/>
                      </a:lnTo>
                      <a:lnTo>
                        <a:pt x="1" y="256"/>
                      </a:lnTo>
                      <a:lnTo>
                        <a:pt x="2" y="242"/>
                      </a:lnTo>
                      <a:lnTo>
                        <a:pt x="3" y="229"/>
                      </a:lnTo>
                      <a:lnTo>
                        <a:pt x="6" y="216"/>
                      </a:lnTo>
                      <a:lnTo>
                        <a:pt x="9" y="202"/>
                      </a:lnTo>
                      <a:lnTo>
                        <a:pt x="12" y="189"/>
                      </a:lnTo>
                      <a:lnTo>
                        <a:pt x="16" y="177"/>
                      </a:lnTo>
                      <a:lnTo>
                        <a:pt x="21" y="165"/>
                      </a:lnTo>
                      <a:lnTo>
                        <a:pt x="28" y="152"/>
                      </a:lnTo>
                      <a:lnTo>
                        <a:pt x="33" y="141"/>
                      </a:lnTo>
                      <a:lnTo>
                        <a:pt x="40" y="130"/>
                      </a:lnTo>
                      <a:lnTo>
                        <a:pt x="47" y="119"/>
                      </a:lnTo>
                      <a:lnTo>
                        <a:pt x="54" y="109"/>
                      </a:lnTo>
                      <a:lnTo>
                        <a:pt x="62" y="98"/>
                      </a:lnTo>
                      <a:lnTo>
                        <a:pt x="70" y="88"/>
                      </a:lnTo>
                      <a:lnTo>
                        <a:pt x="80" y="79"/>
                      </a:lnTo>
                      <a:lnTo>
                        <a:pt x="89" y="70"/>
                      </a:lnTo>
                      <a:lnTo>
                        <a:pt x="99" y="62"/>
                      </a:lnTo>
                      <a:lnTo>
                        <a:pt x="109" y="54"/>
                      </a:lnTo>
                      <a:lnTo>
                        <a:pt x="120" y="46"/>
                      </a:lnTo>
                      <a:lnTo>
                        <a:pt x="130" y="38"/>
                      </a:lnTo>
                      <a:lnTo>
                        <a:pt x="142" y="32"/>
                      </a:lnTo>
                      <a:lnTo>
                        <a:pt x="154" y="26"/>
                      </a:lnTo>
                      <a:lnTo>
                        <a:pt x="166" y="21"/>
                      </a:lnTo>
                      <a:lnTo>
                        <a:pt x="178" y="16"/>
                      </a:lnTo>
                      <a:lnTo>
                        <a:pt x="191" y="12"/>
                      </a:lnTo>
                      <a:lnTo>
                        <a:pt x="204" y="8"/>
                      </a:lnTo>
                      <a:lnTo>
                        <a:pt x="216" y="5"/>
                      </a:lnTo>
                      <a:lnTo>
                        <a:pt x="229" y="3"/>
                      </a:lnTo>
                      <a:lnTo>
                        <a:pt x="244" y="1"/>
                      </a:lnTo>
                      <a:lnTo>
                        <a:pt x="257" y="0"/>
                      </a:lnTo>
                      <a:lnTo>
                        <a:pt x="271" y="0"/>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en-US" altLang="zh-CN" dirty="0">
                    <a:latin typeface="微软雅黑" panose="020B0503020204020204" pitchFamily="34" charset="-122"/>
                    <a:ea typeface="微软雅黑" panose="020B0503020204020204" pitchFamily="34" charset="-122"/>
                  </a:endParaRPr>
                </a:p>
              </p:txBody>
            </p:sp>
            <p:sp>
              <p:nvSpPr>
                <p:cNvPr id="110" name="Freeform 17"/>
                <p:cNvSpPr>
                  <a:spLocks/>
                </p:cNvSpPr>
                <p:nvPr/>
              </p:nvSpPr>
              <p:spPr bwMode="auto">
                <a:xfrm>
                  <a:off x="-1440644" y="1838018"/>
                  <a:ext cx="217487" cy="117475"/>
                </a:xfrm>
                <a:custGeom>
                  <a:avLst/>
                  <a:gdLst/>
                  <a:ahLst/>
                  <a:cxnLst>
                    <a:cxn ang="0">
                      <a:pos x="2757" y="0"/>
                    </a:cxn>
                    <a:cxn ang="0">
                      <a:pos x="2796" y="5"/>
                    </a:cxn>
                    <a:cxn ang="0">
                      <a:pos x="2835" y="16"/>
                    </a:cxn>
                    <a:cxn ang="0">
                      <a:pos x="2871" y="32"/>
                    </a:cxn>
                    <a:cxn ang="0">
                      <a:pos x="2903" y="54"/>
                    </a:cxn>
                    <a:cxn ang="0">
                      <a:pos x="2933" y="79"/>
                    </a:cxn>
                    <a:cxn ang="0">
                      <a:pos x="2958" y="109"/>
                    </a:cxn>
                    <a:cxn ang="0">
                      <a:pos x="2980" y="141"/>
                    </a:cxn>
                    <a:cxn ang="0">
                      <a:pos x="2996" y="177"/>
                    </a:cxn>
                    <a:cxn ang="0">
                      <a:pos x="3007" y="216"/>
                    </a:cxn>
                    <a:cxn ang="0">
                      <a:pos x="3012" y="256"/>
                    </a:cxn>
                    <a:cxn ang="0">
                      <a:pos x="3012" y="1364"/>
                    </a:cxn>
                    <a:cxn ang="0">
                      <a:pos x="3007" y="1405"/>
                    </a:cxn>
                    <a:cxn ang="0">
                      <a:pos x="2996" y="1444"/>
                    </a:cxn>
                    <a:cxn ang="0">
                      <a:pos x="2980" y="1479"/>
                    </a:cxn>
                    <a:cxn ang="0">
                      <a:pos x="2958" y="1512"/>
                    </a:cxn>
                    <a:cxn ang="0">
                      <a:pos x="2933" y="1541"/>
                    </a:cxn>
                    <a:cxn ang="0">
                      <a:pos x="2903" y="1567"/>
                    </a:cxn>
                    <a:cxn ang="0">
                      <a:pos x="2871" y="1588"/>
                    </a:cxn>
                    <a:cxn ang="0">
                      <a:pos x="2835" y="1604"/>
                    </a:cxn>
                    <a:cxn ang="0">
                      <a:pos x="2796" y="1616"/>
                    </a:cxn>
                    <a:cxn ang="0">
                      <a:pos x="2757" y="1621"/>
                    </a:cxn>
                    <a:cxn ang="0">
                      <a:pos x="256" y="1621"/>
                    </a:cxn>
                    <a:cxn ang="0">
                      <a:pos x="216" y="1616"/>
                    </a:cxn>
                    <a:cxn ang="0">
                      <a:pos x="177" y="1604"/>
                    </a:cxn>
                    <a:cxn ang="0">
                      <a:pos x="141" y="1588"/>
                    </a:cxn>
                    <a:cxn ang="0">
                      <a:pos x="109" y="1567"/>
                    </a:cxn>
                    <a:cxn ang="0">
                      <a:pos x="79" y="1541"/>
                    </a:cxn>
                    <a:cxn ang="0">
                      <a:pos x="54" y="1512"/>
                    </a:cxn>
                    <a:cxn ang="0">
                      <a:pos x="32" y="1479"/>
                    </a:cxn>
                    <a:cxn ang="0">
                      <a:pos x="16" y="1444"/>
                    </a:cxn>
                    <a:cxn ang="0">
                      <a:pos x="5" y="1405"/>
                    </a:cxn>
                    <a:cxn ang="0">
                      <a:pos x="0" y="1364"/>
                    </a:cxn>
                    <a:cxn ang="0">
                      <a:pos x="0" y="256"/>
                    </a:cxn>
                    <a:cxn ang="0">
                      <a:pos x="5" y="216"/>
                    </a:cxn>
                    <a:cxn ang="0">
                      <a:pos x="16" y="177"/>
                    </a:cxn>
                    <a:cxn ang="0">
                      <a:pos x="32" y="141"/>
                    </a:cxn>
                    <a:cxn ang="0">
                      <a:pos x="54" y="109"/>
                    </a:cxn>
                    <a:cxn ang="0">
                      <a:pos x="79" y="79"/>
                    </a:cxn>
                    <a:cxn ang="0">
                      <a:pos x="109" y="54"/>
                    </a:cxn>
                    <a:cxn ang="0">
                      <a:pos x="141" y="32"/>
                    </a:cxn>
                    <a:cxn ang="0">
                      <a:pos x="177" y="16"/>
                    </a:cxn>
                    <a:cxn ang="0">
                      <a:pos x="216" y="5"/>
                    </a:cxn>
                    <a:cxn ang="0">
                      <a:pos x="256" y="0"/>
                    </a:cxn>
                  </a:cxnLst>
                  <a:rect l="0" t="0" r="r" b="b"/>
                  <a:pathLst>
                    <a:path w="3012" h="1621">
                      <a:moveTo>
                        <a:pt x="270" y="0"/>
                      </a:moveTo>
                      <a:lnTo>
                        <a:pt x="2742" y="0"/>
                      </a:lnTo>
                      <a:lnTo>
                        <a:pt x="2757" y="0"/>
                      </a:lnTo>
                      <a:lnTo>
                        <a:pt x="2770" y="1"/>
                      </a:lnTo>
                      <a:lnTo>
                        <a:pt x="2783" y="3"/>
                      </a:lnTo>
                      <a:lnTo>
                        <a:pt x="2796" y="5"/>
                      </a:lnTo>
                      <a:lnTo>
                        <a:pt x="2810" y="8"/>
                      </a:lnTo>
                      <a:lnTo>
                        <a:pt x="2823" y="12"/>
                      </a:lnTo>
                      <a:lnTo>
                        <a:pt x="2835" y="16"/>
                      </a:lnTo>
                      <a:lnTo>
                        <a:pt x="2847" y="21"/>
                      </a:lnTo>
                      <a:lnTo>
                        <a:pt x="2860" y="26"/>
                      </a:lnTo>
                      <a:lnTo>
                        <a:pt x="2871" y="32"/>
                      </a:lnTo>
                      <a:lnTo>
                        <a:pt x="2882" y="38"/>
                      </a:lnTo>
                      <a:lnTo>
                        <a:pt x="2893" y="46"/>
                      </a:lnTo>
                      <a:lnTo>
                        <a:pt x="2903" y="54"/>
                      </a:lnTo>
                      <a:lnTo>
                        <a:pt x="2914" y="62"/>
                      </a:lnTo>
                      <a:lnTo>
                        <a:pt x="2924" y="70"/>
                      </a:lnTo>
                      <a:lnTo>
                        <a:pt x="2933" y="79"/>
                      </a:lnTo>
                      <a:lnTo>
                        <a:pt x="2942" y="88"/>
                      </a:lnTo>
                      <a:lnTo>
                        <a:pt x="2950" y="98"/>
                      </a:lnTo>
                      <a:lnTo>
                        <a:pt x="2958" y="109"/>
                      </a:lnTo>
                      <a:lnTo>
                        <a:pt x="2967" y="119"/>
                      </a:lnTo>
                      <a:lnTo>
                        <a:pt x="2974" y="130"/>
                      </a:lnTo>
                      <a:lnTo>
                        <a:pt x="2980" y="141"/>
                      </a:lnTo>
                      <a:lnTo>
                        <a:pt x="2986" y="152"/>
                      </a:lnTo>
                      <a:lnTo>
                        <a:pt x="2991" y="165"/>
                      </a:lnTo>
                      <a:lnTo>
                        <a:pt x="2996" y="177"/>
                      </a:lnTo>
                      <a:lnTo>
                        <a:pt x="3000" y="189"/>
                      </a:lnTo>
                      <a:lnTo>
                        <a:pt x="3004" y="202"/>
                      </a:lnTo>
                      <a:lnTo>
                        <a:pt x="3007" y="216"/>
                      </a:lnTo>
                      <a:lnTo>
                        <a:pt x="3009" y="229"/>
                      </a:lnTo>
                      <a:lnTo>
                        <a:pt x="3011" y="242"/>
                      </a:lnTo>
                      <a:lnTo>
                        <a:pt x="3012" y="256"/>
                      </a:lnTo>
                      <a:lnTo>
                        <a:pt x="3012" y="270"/>
                      </a:lnTo>
                      <a:lnTo>
                        <a:pt x="3012" y="1351"/>
                      </a:lnTo>
                      <a:lnTo>
                        <a:pt x="3012" y="1364"/>
                      </a:lnTo>
                      <a:lnTo>
                        <a:pt x="3011" y="1378"/>
                      </a:lnTo>
                      <a:lnTo>
                        <a:pt x="3009" y="1392"/>
                      </a:lnTo>
                      <a:lnTo>
                        <a:pt x="3007" y="1405"/>
                      </a:lnTo>
                      <a:lnTo>
                        <a:pt x="3004" y="1418"/>
                      </a:lnTo>
                      <a:lnTo>
                        <a:pt x="3000" y="1430"/>
                      </a:lnTo>
                      <a:lnTo>
                        <a:pt x="2996" y="1444"/>
                      </a:lnTo>
                      <a:lnTo>
                        <a:pt x="2991" y="1456"/>
                      </a:lnTo>
                      <a:lnTo>
                        <a:pt x="2986" y="1468"/>
                      </a:lnTo>
                      <a:lnTo>
                        <a:pt x="2980" y="1479"/>
                      </a:lnTo>
                      <a:lnTo>
                        <a:pt x="2974" y="1490"/>
                      </a:lnTo>
                      <a:lnTo>
                        <a:pt x="2967" y="1502"/>
                      </a:lnTo>
                      <a:lnTo>
                        <a:pt x="2958" y="1512"/>
                      </a:lnTo>
                      <a:lnTo>
                        <a:pt x="2950" y="1522"/>
                      </a:lnTo>
                      <a:lnTo>
                        <a:pt x="2942" y="1532"/>
                      </a:lnTo>
                      <a:lnTo>
                        <a:pt x="2933" y="1541"/>
                      </a:lnTo>
                      <a:lnTo>
                        <a:pt x="2924" y="1551"/>
                      </a:lnTo>
                      <a:lnTo>
                        <a:pt x="2914" y="1559"/>
                      </a:lnTo>
                      <a:lnTo>
                        <a:pt x="2903" y="1567"/>
                      </a:lnTo>
                      <a:lnTo>
                        <a:pt x="2893" y="1575"/>
                      </a:lnTo>
                      <a:lnTo>
                        <a:pt x="2882" y="1582"/>
                      </a:lnTo>
                      <a:lnTo>
                        <a:pt x="2871" y="1588"/>
                      </a:lnTo>
                      <a:lnTo>
                        <a:pt x="2860" y="1594"/>
                      </a:lnTo>
                      <a:lnTo>
                        <a:pt x="2847" y="1599"/>
                      </a:lnTo>
                      <a:lnTo>
                        <a:pt x="2835" y="1604"/>
                      </a:lnTo>
                      <a:lnTo>
                        <a:pt x="2823" y="1609"/>
                      </a:lnTo>
                      <a:lnTo>
                        <a:pt x="2810" y="1613"/>
                      </a:lnTo>
                      <a:lnTo>
                        <a:pt x="2796" y="1616"/>
                      </a:lnTo>
                      <a:lnTo>
                        <a:pt x="2783" y="1618"/>
                      </a:lnTo>
                      <a:lnTo>
                        <a:pt x="2770" y="1620"/>
                      </a:lnTo>
                      <a:lnTo>
                        <a:pt x="2757" y="1621"/>
                      </a:lnTo>
                      <a:lnTo>
                        <a:pt x="2742" y="1621"/>
                      </a:lnTo>
                      <a:lnTo>
                        <a:pt x="270" y="1621"/>
                      </a:lnTo>
                      <a:lnTo>
                        <a:pt x="256" y="1621"/>
                      </a:lnTo>
                      <a:lnTo>
                        <a:pt x="242" y="1620"/>
                      </a:lnTo>
                      <a:lnTo>
                        <a:pt x="229" y="1618"/>
                      </a:lnTo>
                      <a:lnTo>
                        <a:pt x="216" y="1616"/>
                      </a:lnTo>
                      <a:lnTo>
                        <a:pt x="202" y="1613"/>
                      </a:lnTo>
                      <a:lnTo>
                        <a:pt x="190" y="1609"/>
                      </a:lnTo>
                      <a:lnTo>
                        <a:pt x="177" y="1604"/>
                      </a:lnTo>
                      <a:lnTo>
                        <a:pt x="165" y="1599"/>
                      </a:lnTo>
                      <a:lnTo>
                        <a:pt x="153" y="1594"/>
                      </a:lnTo>
                      <a:lnTo>
                        <a:pt x="141" y="1588"/>
                      </a:lnTo>
                      <a:lnTo>
                        <a:pt x="130" y="1582"/>
                      </a:lnTo>
                      <a:lnTo>
                        <a:pt x="119" y="1575"/>
                      </a:lnTo>
                      <a:lnTo>
                        <a:pt x="109" y="1567"/>
                      </a:lnTo>
                      <a:lnTo>
                        <a:pt x="98" y="1559"/>
                      </a:lnTo>
                      <a:lnTo>
                        <a:pt x="88" y="1551"/>
                      </a:lnTo>
                      <a:lnTo>
                        <a:pt x="79" y="1541"/>
                      </a:lnTo>
                      <a:lnTo>
                        <a:pt x="70" y="1532"/>
                      </a:lnTo>
                      <a:lnTo>
                        <a:pt x="62" y="1522"/>
                      </a:lnTo>
                      <a:lnTo>
                        <a:pt x="54" y="1512"/>
                      </a:lnTo>
                      <a:lnTo>
                        <a:pt x="45" y="1502"/>
                      </a:lnTo>
                      <a:lnTo>
                        <a:pt x="39" y="1490"/>
                      </a:lnTo>
                      <a:lnTo>
                        <a:pt x="32" y="1479"/>
                      </a:lnTo>
                      <a:lnTo>
                        <a:pt x="26" y="1468"/>
                      </a:lnTo>
                      <a:lnTo>
                        <a:pt x="21" y="1456"/>
                      </a:lnTo>
                      <a:lnTo>
                        <a:pt x="16" y="1444"/>
                      </a:lnTo>
                      <a:lnTo>
                        <a:pt x="12" y="1430"/>
                      </a:lnTo>
                      <a:lnTo>
                        <a:pt x="8" y="1418"/>
                      </a:lnTo>
                      <a:lnTo>
                        <a:pt x="5" y="1405"/>
                      </a:lnTo>
                      <a:lnTo>
                        <a:pt x="3" y="1392"/>
                      </a:lnTo>
                      <a:lnTo>
                        <a:pt x="1" y="1378"/>
                      </a:lnTo>
                      <a:lnTo>
                        <a:pt x="0" y="1364"/>
                      </a:lnTo>
                      <a:lnTo>
                        <a:pt x="0" y="1351"/>
                      </a:lnTo>
                      <a:lnTo>
                        <a:pt x="0" y="270"/>
                      </a:lnTo>
                      <a:lnTo>
                        <a:pt x="0" y="256"/>
                      </a:lnTo>
                      <a:lnTo>
                        <a:pt x="1" y="242"/>
                      </a:lnTo>
                      <a:lnTo>
                        <a:pt x="3" y="229"/>
                      </a:lnTo>
                      <a:lnTo>
                        <a:pt x="5" y="216"/>
                      </a:lnTo>
                      <a:lnTo>
                        <a:pt x="8" y="202"/>
                      </a:lnTo>
                      <a:lnTo>
                        <a:pt x="12" y="189"/>
                      </a:lnTo>
                      <a:lnTo>
                        <a:pt x="16" y="177"/>
                      </a:lnTo>
                      <a:lnTo>
                        <a:pt x="21" y="165"/>
                      </a:lnTo>
                      <a:lnTo>
                        <a:pt x="26" y="152"/>
                      </a:lnTo>
                      <a:lnTo>
                        <a:pt x="32" y="141"/>
                      </a:lnTo>
                      <a:lnTo>
                        <a:pt x="39" y="130"/>
                      </a:lnTo>
                      <a:lnTo>
                        <a:pt x="45" y="119"/>
                      </a:lnTo>
                      <a:lnTo>
                        <a:pt x="54" y="109"/>
                      </a:lnTo>
                      <a:lnTo>
                        <a:pt x="62" y="98"/>
                      </a:lnTo>
                      <a:lnTo>
                        <a:pt x="70" y="88"/>
                      </a:lnTo>
                      <a:lnTo>
                        <a:pt x="79" y="79"/>
                      </a:lnTo>
                      <a:lnTo>
                        <a:pt x="88" y="70"/>
                      </a:lnTo>
                      <a:lnTo>
                        <a:pt x="98" y="62"/>
                      </a:lnTo>
                      <a:lnTo>
                        <a:pt x="109" y="54"/>
                      </a:lnTo>
                      <a:lnTo>
                        <a:pt x="119" y="46"/>
                      </a:lnTo>
                      <a:lnTo>
                        <a:pt x="130" y="38"/>
                      </a:lnTo>
                      <a:lnTo>
                        <a:pt x="141" y="32"/>
                      </a:lnTo>
                      <a:lnTo>
                        <a:pt x="153" y="26"/>
                      </a:lnTo>
                      <a:lnTo>
                        <a:pt x="165" y="21"/>
                      </a:lnTo>
                      <a:lnTo>
                        <a:pt x="177" y="16"/>
                      </a:lnTo>
                      <a:lnTo>
                        <a:pt x="190" y="12"/>
                      </a:lnTo>
                      <a:lnTo>
                        <a:pt x="202" y="8"/>
                      </a:lnTo>
                      <a:lnTo>
                        <a:pt x="216" y="5"/>
                      </a:lnTo>
                      <a:lnTo>
                        <a:pt x="229" y="3"/>
                      </a:lnTo>
                      <a:lnTo>
                        <a:pt x="242" y="1"/>
                      </a:lnTo>
                      <a:lnTo>
                        <a:pt x="256" y="0"/>
                      </a:lnTo>
                      <a:lnTo>
                        <a:pt x="270" y="0"/>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en-US" altLang="zh-CN" dirty="0">
                    <a:latin typeface="微软雅黑" panose="020B0503020204020204" pitchFamily="34" charset="-122"/>
                    <a:ea typeface="微软雅黑" panose="020B0503020204020204" pitchFamily="34" charset="-122"/>
                  </a:endParaRPr>
                </a:p>
              </p:txBody>
            </p:sp>
            <p:sp>
              <p:nvSpPr>
                <p:cNvPr id="111" name="Freeform 18"/>
                <p:cNvSpPr>
                  <a:spLocks/>
                </p:cNvSpPr>
                <p:nvPr/>
              </p:nvSpPr>
              <p:spPr bwMode="auto">
                <a:xfrm>
                  <a:off x="-1200931" y="1838018"/>
                  <a:ext cx="217487" cy="117475"/>
                </a:xfrm>
                <a:custGeom>
                  <a:avLst/>
                  <a:gdLst/>
                  <a:ahLst/>
                  <a:cxnLst>
                    <a:cxn ang="0">
                      <a:pos x="2756" y="0"/>
                    </a:cxn>
                    <a:cxn ang="0">
                      <a:pos x="2797" y="5"/>
                    </a:cxn>
                    <a:cxn ang="0">
                      <a:pos x="2836" y="16"/>
                    </a:cxn>
                    <a:cxn ang="0">
                      <a:pos x="2871" y="32"/>
                    </a:cxn>
                    <a:cxn ang="0">
                      <a:pos x="2904" y="54"/>
                    </a:cxn>
                    <a:cxn ang="0">
                      <a:pos x="2934" y="79"/>
                    </a:cxn>
                    <a:cxn ang="0">
                      <a:pos x="2959" y="109"/>
                    </a:cxn>
                    <a:cxn ang="0">
                      <a:pos x="2980" y="141"/>
                    </a:cxn>
                    <a:cxn ang="0">
                      <a:pos x="2997" y="177"/>
                    </a:cxn>
                    <a:cxn ang="0">
                      <a:pos x="3008" y="216"/>
                    </a:cxn>
                    <a:cxn ang="0">
                      <a:pos x="3013" y="256"/>
                    </a:cxn>
                    <a:cxn ang="0">
                      <a:pos x="3013" y="1364"/>
                    </a:cxn>
                    <a:cxn ang="0">
                      <a:pos x="3008" y="1405"/>
                    </a:cxn>
                    <a:cxn ang="0">
                      <a:pos x="2997" y="1444"/>
                    </a:cxn>
                    <a:cxn ang="0">
                      <a:pos x="2980" y="1479"/>
                    </a:cxn>
                    <a:cxn ang="0">
                      <a:pos x="2959" y="1512"/>
                    </a:cxn>
                    <a:cxn ang="0">
                      <a:pos x="2934" y="1541"/>
                    </a:cxn>
                    <a:cxn ang="0">
                      <a:pos x="2904" y="1567"/>
                    </a:cxn>
                    <a:cxn ang="0">
                      <a:pos x="2871" y="1588"/>
                    </a:cxn>
                    <a:cxn ang="0">
                      <a:pos x="2836" y="1604"/>
                    </a:cxn>
                    <a:cxn ang="0">
                      <a:pos x="2797" y="1616"/>
                    </a:cxn>
                    <a:cxn ang="0">
                      <a:pos x="2756" y="1621"/>
                    </a:cxn>
                    <a:cxn ang="0">
                      <a:pos x="256" y="1621"/>
                    </a:cxn>
                    <a:cxn ang="0">
                      <a:pos x="216" y="1616"/>
                    </a:cxn>
                    <a:cxn ang="0">
                      <a:pos x="177" y="1604"/>
                    </a:cxn>
                    <a:cxn ang="0">
                      <a:pos x="142" y="1588"/>
                    </a:cxn>
                    <a:cxn ang="0">
                      <a:pos x="108" y="1567"/>
                    </a:cxn>
                    <a:cxn ang="0">
                      <a:pos x="80" y="1541"/>
                    </a:cxn>
                    <a:cxn ang="0">
                      <a:pos x="54" y="1512"/>
                    </a:cxn>
                    <a:cxn ang="0">
                      <a:pos x="33" y="1479"/>
                    </a:cxn>
                    <a:cxn ang="0">
                      <a:pos x="16" y="1444"/>
                    </a:cxn>
                    <a:cxn ang="0">
                      <a:pos x="5" y="1405"/>
                    </a:cxn>
                    <a:cxn ang="0">
                      <a:pos x="0" y="1364"/>
                    </a:cxn>
                    <a:cxn ang="0">
                      <a:pos x="0" y="256"/>
                    </a:cxn>
                    <a:cxn ang="0">
                      <a:pos x="5" y="216"/>
                    </a:cxn>
                    <a:cxn ang="0">
                      <a:pos x="16" y="177"/>
                    </a:cxn>
                    <a:cxn ang="0">
                      <a:pos x="33" y="141"/>
                    </a:cxn>
                    <a:cxn ang="0">
                      <a:pos x="54" y="109"/>
                    </a:cxn>
                    <a:cxn ang="0">
                      <a:pos x="80" y="79"/>
                    </a:cxn>
                    <a:cxn ang="0">
                      <a:pos x="108" y="54"/>
                    </a:cxn>
                    <a:cxn ang="0">
                      <a:pos x="142" y="32"/>
                    </a:cxn>
                    <a:cxn ang="0">
                      <a:pos x="177" y="16"/>
                    </a:cxn>
                    <a:cxn ang="0">
                      <a:pos x="216" y="5"/>
                    </a:cxn>
                    <a:cxn ang="0">
                      <a:pos x="256" y="0"/>
                    </a:cxn>
                  </a:cxnLst>
                  <a:rect l="0" t="0" r="r" b="b"/>
                  <a:pathLst>
                    <a:path w="3013" h="1621">
                      <a:moveTo>
                        <a:pt x="270" y="0"/>
                      </a:moveTo>
                      <a:lnTo>
                        <a:pt x="2743" y="0"/>
                      </a:lnTo>
                      <a:lnTo>
                        <a:pt x="2756" y="0"/>
                      </a:lnTo>
                      <a:lnTo>
                        <a:pt x="2771" y="1"/>
                      </a:lnTo>
                      <a:lnTo>
                        <a:pt x="2784" y="3"/>
                      </a:lnTo>
                      <a:lnTo>
                        <a:pt x="2797" y="5"/>
                      </a:lnTo>
                      <a:lnTo>
                        <a:pt x="2810" y="8"/>
                      </a:lnTo>
                      <a:lnTo>
                        <a:pt x="2822" y="12"/>
                      </a:lnTo>
                      <a:lnTo>
                        <a:pt x="2836" y="16"/>
                      </a:lnTo>
                      <a:lnTo>
                        <a:pt x="2848" y="21"/>
                      </a:lnTo>
                      <a:lnTo>
                        <a:pt x="2859" y="26"/>
                      </a:lnTo>
                      <a:lnTo>
                        <a:pt x="2871" y="32"/>
                      </a:lnTo>
                      <a:lnTo>
                        <a:pt x="2883" y="38"/>
                      </a:lnTo>
                      <a:lnTo>
                        <a:pt x="2894" y="46"/>
                      </a:lnTo>
                      <a:lnTo>
                        <a:pt x="2904" y="54"/>
                      </a:lnTo>
                      <a:lnTo>
                        <a:pt x="2914" y="62"/>
                      </a:lnTo>
                      <a:lnTo>
                        <a:pt x="2924" y="70"/>
                      </a:lnTo>
                      <a:lnTo>
                        <a:pt x="2934" y="79"/>
                      </a:lnTo>
                      <a:lnTo>
                        <a:pt x="2943" y="88"/>
                      </a:lnTo>
                      <a:lnTo>
                        <a:pt x="2951" y="98"/>
                      </a:lnTo>
                      <a:lnTo>
                        <a:pt x="2959" y="109"/>
                      </a:lnTo>
                      <a:lnTo>
                        <a:pt x="2966" y="119"/>
                      </a:lnTo>
                      <a:lnTo>
                        <a:pt x="2973" y="130"/>
                      </a:lnTo>
                      <a:lnTo>
                        <a:pt x="2980" y="141"/>
                      </a:lnTo>
                      <a:lnTo>
                        <a:pt x="2987" y="152"/>
                      </a:lnTo>
                      <a:lnTo>
                        <a:pt x="2992" y="165"/>
                      </a:lnTo>
                      <a:lnTo>
                        <a:pt x="2997" y="177"/>
                      </a:lnTo>
                      <a:lnTo>
                        <a:pt x="3001" y="189"/>
                      </a:lnTo>
                      <a:lnTo>
                        <a:pt x="3005" y="202"/>
                      </a:lnTo>
                      <a:lnTo>
                        <a:pt x="3008" y="216"/>
                      </a:lnTo>
                      <a:lnTo>
                        <a:pt x="3010" y="229"/>
                      </a:lnTo>
                      <a:lnTo>
                        <a:pt x="3012" y="242"/>
                      </a:lnTo>
                      <a:lnTo>
                        <a:pt x="3013" y="256"/>
                      </a:lnTo>
                      <a:lnTo>
                        <a:pt x="3013" y="270"/>
                      </a:lnTo>
                      <a:lnTo>
                        <a:pt x="3013" y="1351"/>
                      </a:lnTo>
                      <a:lnTo>
                        <a:pt x="3013" y="1364"/>
                      </a:lnTo>
                      <a:lnTo>
                        <a:pt x="3012" y="1378"/>
                      </a:lnTo>
                      <a:lnTo>
                        <a:pt x="3010" y="1392"/>
                      </a:lnTo>
                      <a:lnTo>
                        <a:pt x="3008" y="1405"/>
                      </a:lnTo>
                      <a:lnTo>
                        <a:pt x="3005" y="1418"/>
                      </a:lnTo>
                      <a:lnTo>
                        <a:pt x="3001" y="1430"/>
                      </a:lnTo>
                      <a:lnTo>
                        <a:pt x="2997" y="1444"/>
                      </a:lnTo>
                      <a:lnTo>
                        <a:pt x="2992" y="1456"/>
                      </a:lnTo>
                      <a:lnTo>
                        <a:pt x="2987" y="1468"/>
                      </a:lnTo>
                      <a:lnTo>
                        <a:pt x="2980" y="1479"/>
                      </a:lnTo>
                      <a:lnTo>
                        <a:pt x="2973" y="1490"/>
                      </a:lnTo>
                      <a:lnTo>
                        <a:pt x="2966" y="1502"/>
                      </a:lnTo>
                      <a:lnTo>
                        <a:pt x="2959" y="1512"/>
                      </a:lnTo>
                      <a:lnTo>
                        <a:pt x="2951" y="1522"/>
                      </a:lnTo>
                      <a:lnTo>
                        <a:pt x="2943" y="1532"/>
                      </a:lnTo>
                      <a:lnTo>
                        <a:pt x="2934" y="1541"/>
                      </a:lnTo>
                      <a:lnTo>
                        <a:pt x="2924" y="1551"/>
                      </a:lnTo>
                      <a:lnTo>
                        <a:pt x="2914" y="1559"/>
                      </a:lnTo>
                      <a:lnTo>
                        <a:pt x="2904" y="1567"/>
                      </a:lnTo>
                      <a:lnTo>
                        <a:pt x="2894" y="1575"/>
                      </a:lnTo>
                      <a:lnTo>
                        <a:pt x="2883" y="1582"/>
                      </a:lnTo>
                      <a:lnTo>
                        <a:pt x="2871" y="1588"/>
                      </a:lnTo>
                      <a:lnTo>
                        <a:pt x="2859" y="1594"/>
                      </a:lnTo>
                      <a:lnTo>
                        <a:pt x="2848" y="1599"/>
                      </a:lnTo>
                      <a:lnTo>
                        <a:pt x="2836" y="1604"/>
                      </a:lnTo>
                      <a:lnTo>
                        <a:pt x="2822" y="1609"/>
                      </a:lnTo>
                      <a:lnTo>
                        <a:pt x="2810" y="1613"/>
                      </a:lnTo>
                      <a:lnTo>
                        <a:pt x="2797" y="1616"/>
                      </a:lnTo>
                      <a:lnTo>
                        <a:pt x="2784" y="1618"/>
                      </a:lnTo>
                      <a:lnTo>
                        <a:pt x="2771" y="1620"/>
                      </a:lnTo>
                      <a:lnTo>
                        <a:pt x="2756" y="1621"/>
                      </a:lnTo>
                      <a:lnTo>
                        <a:pt x="2743" y="1621"/>
                      </a:lnTo>
                      <a:lnTo>
                        <a:pt x="270" y="1621"/>
                      </a:lnTo>
                      <a:lnTo>
                        <a:pt x="256" y="1621"/>
                      </a:lnTo>
                      <a:lnTo>
                        <a:pt x="243" y="1620"/>
                      </a:lnTo>
                      <a:lnTo>
                        <a:pt x="229" y="1618"/>
                      </a:lnTo>
                      <a:lnTo>
                        <a:pt x="216" y="1616"/>
                      </a:lnTo>
                      <a:lnTo>
                        <a:pt x="203" y="1613"/>
                      </a:lnTo>
                      <a:lnTo>
                        <a:pt x="190" y="1609"/>
                      </a:lnTo>
                      <a:lnTo>
                        <a:pt x="177" y="1604"/>
                      </a:lnTo>
                      <a:lnTo>
                        <a:pt x="165" y="1599"/>
                      </a:lnTo>
                      <a:lnTo>
                        <a:pt x="153" y="1594"/>
                      </a:lnTo>
                      <a:lnTo>
                        <a:pt x="142" y="1588"/>
                      </a:lnTo>
                      <a:lnTo>
                        <a:pt x="131" y="1582"/>
                      </a:lnTo>
                      <a:lnTo>
                        <a:pt x="119" y="1575"/>
                      </a:lnTo>
                      <a:lnTo>
                        <a:pt x="108" y="1567"/>
                      </a:lnTo>
                      <a:lnTo>
                        <a:pt x="98" y="1559"/>
                      </a:lnTo>
                      <a:lnTo>
                        <a:pt x="89" y="1551"/>
                      </a:lnTo>
                      <a:lnTo>
                        <a:pt x="80" y="1541"/>
                      </a:lnTo>
                      <a:lnTo>
                        <a:pt x="70" y="1532"/>
                      </a:lnTo>
                      <a:lnTo>
                        <a:pt x="61" y="1522"/>
                      </a:lnTo>
                      <a:lnTo>
                        <a:pt x="54" y="1512"/>
                      </a:lnTo>
                      <a:lnTo>
                        <a:pt x="46" y="1502"/>
                      </a:lnTo>
                      <a:lnTo>
                        <a:pt x="39" y="1490"/>
                      </a:lnTo>
                      <a:lnTo>
                        <a:pt x="33" y="1479"/>
                      </a:lnTo>
                      <a:lnTo>
                        <a:pt x="27" y="1468"/>
                      </a:lnTo>
                      <a:lnTo>
                        <a:pt x="22" y="1456"/>
                      </a:lnTo>
                      <a:lnTo>
                        <a:pt x="16" y="1444"/>
                      </a:lnTo>
                      <a:lnTo>
                        <a:pt x="12" y="1430"/>
                      </a:lnTo>
                      <a:lnTo>
                        <a:pt x="8" y="1418"/>
                      </a:lnTo>
                      <a:lnTo>
                        <a:pt x="5" y="1405"/>
                      </a:lnTo>
                      <a:lnTo>
                        <a:pt x="3" y="1392"/>
                      </a:lnTo>
                      <a:lnTo>
                        <a:pt x="1" y="1378"/>
                      </a:lnTo>
                      <a:lnTo>
                        <a:pt x="0" y="1364"/>
                      </a:lnTo>
                      <a:lnTo>
                        <a:pt x="0" y="1351"/>
                      </a:lnTo>
                      <a:lnTo>
                        <a:pt x="0" y="270"/>
                      </a:lnTo>
                      <a:lnTo>
                        <a:pt x="0" y="256"/>
                      </a:lnTo>
                      <a:lnTo>
                        <a:pt x="1" y="242"/>
                      </a:lnTo>
                      <a:lnTo>
                        <a:pt x="3" y="229"/>
                      </a:lnTo>
                      <a:lnTo>
                        <a:pt x="5" y="216"/>
                      </a:lnTo>
                      <a:lnTo>
                        <a:pt x="8" y="202"/>
                      </a:lnTo>
                      <a:lnTo>
                        <a:pt x="12" y="189"/>
                      </a:lnTo>
                      <a:lnTo>
                        <a:pt x="16" y="177"/>
                      </a:lnTo>
                      <a:lnTo>
                        <a:pt x="22" y="165"/>
                      </a:lnTo>
                      <a:lnTo>
                        <a:pt x="27" y="152"/>
                      </a:lnTo>
                      <a:lnTo>
                        <a:pt x="33" y="141"/>
                      </a:lnTo>
                      <a:lnTo>
                        <a:pt x="39" y="130"/>
                      </a:lnTo>
                      <a:lnTo>
                        <a:pt x="46" y="119"/>
                      </a:lnTo>
                      <a:lnTo>
                        <a:pt x="54" y="109"/>
                      </a:lnTo>
                      <a:lnTo>
                        <a:pt x="61" y="98"/>
                      </a:lnTo>
                      <a:lnTo>
                        <a:pt x="70" y="88"/>
                      </a:lnTo>
                      <a:lnTo>
                        <a:pt x="80" y="79"/>
                      </a:lnTo>
                      <a:lnTo>
                        <a:pt x="89" y="70"/>
                      </a:lnTo>
                      <a:lnTo>
                        <a:pt x="98" y="62"/>
                      </a:lnTo>
                      <a:lnTo>
                        <a:pt x="108" y="54"/>
                      </a:lnTo>
                      <a:lnTo>
                        <a:pt x="119" y="46"/>
                      </a:lnTo>
                      <a:lnTo>
                        <a:pt x="131" y="38"/>
                      </a:lnTo>
                      <a:lnTo>
                        <a:pt x="142" y="32"/>
                      </a:lnTo>
                      <a:lnTo>
                        <a:pt x="153" y="26"/>
                      </a:lnTo>
                      <a:lnTo>
                        <a:pt x="165" y="21"/>
                      </a:lnTo>
                      <a:lnTo>
                        <a:pt x="177" y="16"/>
                      </a:lnTo>
                      <a:lnTo>
                        <a:pt x="190" y="12"/>
                      </a:lnTo>
                      <a:lnTo>
                        <a:pt x="203" y="8"/>
                      </a:lnTo>
                      <a:lnTo>
                        <a:pt x="216" y="5"/>
                      </a:lnTo>
                      <a:lnTo>
                        <a:pt x="229" y="3"/>
                      </a:lnTo>
                      <a:lnTo>
                        <a:pt x="243" y="1"/>
                      </a:lnTo>
                      <a:lnTo>
                        <a:pt x="256" y="0"/>
                      </a:lnTo>
                      <a:lnTo>
                        <a:pt x="270" y="0"/>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en-US" altLang="zh-CN" dirty="0">
                    <a:latin typeface="微软雅黑" panose="020B0503020204020204" pitchFamily="34" charset="-122"/>
                    <a:ea typeface="微软雅黑" panose="020B0503020204020204" pitchFamily="34" charset="-122"/>
                  </a:endParaRPr>
                </a:p>
              </p:txBody>
            </p:sp>
            <p:sp>
              <p:nvSpPr>
                <p:cNvPr id="112" name="Freeform 19"/>
                <p:cNvSpPr>
                  <a:spLocks/>
                </p:cNvSpPr>
                <p:nvPr/>
              </p:nvSpPr>
              <p:spPr bwMode="auto">
                <a:xfrm>
                  <a:off x="-2040719" y="1693555"/>
                  <a:ext cx="217487" cy="115888"/>
                </a:xfrm>
                <a:custGeom>
                  <a:avLst/>
                  <a:gdLst/>
                  <a:ahLst/>
                  <a:cxnLst>
                    <a:cxn ang="0">
                      <a:pos x="2757" y="0"/>
                    </a:cxn>
                    <a:cxn ang="0">
                      <a:pos x="2798" y="6"/>
                    </a:cxn>
                    <a:cxn ang="0">
                      <a:pos x="2835" y="17"/>
                    </a:cxn>
                    <a:cxn ang="0">
                      <a:pos x="2871" y="33"/>
                    </a:cxn>
                    <a:cxn ang="0">
                      <a:pos x="2905" y="54"/>
                    </a:cxn>
                    <a:cxn ang="0">
                      <a:pos x="2934" y="80"/>
                    </a:cxn>
                    <a:cxn ang="0">
                      <a:pos x="2960" y="109"/>
                    </a:cxn>
                    <a:cxn ang="0">
                      <a:pos x="2980" y="142"/>
                    </a:cxn>
                    <a:cxn ang="0">
                      <a:pos x="2996" y="178"/>
                    </a:cxn>
                    <a:cxn ang="0">
                      <a:pos x="3007" y="216"/>
                    </a:cxn>
                    <a:cxn ang="0">
                      <a:pos x="3013" y="257"/>
                    </a:cxn>
                    <a:cxn ang="0">
                      <a:pos x="3013" y="1365"/>
                    </a:cxn>
                    <a:cxn ang="0">
                      <a:pos x="3007" y="1406"/>
                    </a:cxn>
                    <a:cxn ang="0">
                      <a:pos x="2996" y="1444"/>
                    </a:cxn>
                    <a:cxn ang="0">
                      <a:pos x="2980" y="1480"/>
                    </a:cxn>
                    <a:cxn ang="0">
                      <a:pos x="2960" y="1513"/>
                    </a:cxn>
                    <a:cxn ang="0">
                      <a:pos x="2934" y="1542"/>
                    </a:cxn>
                    <a:cxn ang="0">
                      <a:pos x="2905" y="1568"/>
                    </a:cxn>
                    <a:cxn ang="0">
                      <a:pos x="2871" y="1589"/>
                    </a:cxn>
                    <a:cxn ang="0">
                      <a:pos x="2835" y="1605"/>
                    </a:cxn>
                    <a:cxn ang="0">
                      <a:pos x="2798" y="1616"/>
                    </a:cxn>
                    <a:cxn ang="0">
                      <a:pos x="2757" y="1622"/>
                    </a:cxn>
                    <a:cxn ang="0">
                      <a:pos x="257" y="1622"/>
                    </a:cxn>
                    <a:cxn ang="0">
                      <a:pos x="216" y="1616"/>
                    </a:cxn>
                    <a:cxn ang="0">
                      <a:pos x="178" y="1605"/>
                    </a:cxn>
                    <a:cxn ang="0">
                      <a:pos x="141" y="1589"/>
                    </a:cxn>
                    <a:cxn ang="0">
                      <a:pos x="109" y="1568"/>
                    </a:cxn>
                    <a:cxn ang="0">
                      <a:pos x="79" y="1542"/>
                    </a:cxn>
                    <a:cxn ang="0">
                      <a:pos x="54" y="1513"/>
                    </a:cxn>
                    <a:cxn ang="0">
                      <a:pos x="32" y="1480"/>
                    </a:cxn>
                    <a:cxn ang="0">
                      <a:pos x="16" y="1444"/>
                    </a:cxn>
                    <a:cxn ang="0">
                      <a:pos x="6" y="1406"/>
                    </a:cxn>
                    <a:cxn ang="0">
                      <a:pos x="1" y="1365"/>
                    </a:cxn>
                    <a:cxn ang="0">
                      <a:pos x="1" y="257"/>
                    </a:cxn>
                    <a:cxn ang="0">
                      <a:pos x="6" y="216"/>
                    </a:cxn>
                    <a:cxn ang="0">
                      <a:pos x="16" y="178"/>
                    </a:cxn>
                    <a:cxn ang="0">
                      <a:pos x="32" y="142"/>
                    </a:cxn>
                    <a:cxn ang="0">
                      <a:pos x="54" y="109"/>
                    </a:cxn>
                    <a:cxn ang="0">
                      <a:pos x="79" y="80"/>
                    </a:cxn>
                    <a:cxn ang="0">
                      <a:pos x="109" y="54"/>
                    </a:cxn>
                    <a:cxn ang="0">
                      <a:pos x="141" y="33"/>
                    </a:cxn>
                    <a:cxn ang="0">
                      <a:pos x="178" y="17"/>
                    </a:cxn>
                    <a:cxn ang="0">
                      <a:pos x="216" y="6"/>
                    </a:cxn>
                    <a:cxn ang="0">
                      <a:pos x="257" y="0"/>
                    </a:cxn>
                  </a:cxnLst>
                  <a:rect l="0" t="0" r="r" b="b"/>
                  <a:pathLst>
                    <a:path w="3014" h="1622">
                      <a:moveTo>
                        <a:pt x="271" y="0"/>
                      </a:moveTo>
                      <a:lnTo>
                        <a:pt x="2743" y="0"/>
                      </a:lnTo>
                      <a:lnTo>
                        <a:pt x="2757" y="0"/>
                      </a:lnTo>
                      <a:lnTo>
                        <a:pt x="2770" y="1"/>
                      </a:lnTo>
                      <a:lnTo>
                        <a:pt x="2783" y="4"/>
                      </a:lnTo>
                      <a:lnTo>
                        <a:pt x="2798" y="6"/>
                      </a:lnTo>
                      <a:lnTo>
                        <a:pt x="2810" y="9"/>
                      </a:lnTo>
                      <a:lnTo>
                        <a:pt x="2823" y="13"/>
                      </a:lnTo>
                      <a:lnTo>
                        <a:pt x="2835" y="17"/>
                      </a:lnTo>
                      <a:lnTo>
                        <a:pt x="2848" y="22"/>
                      </a:lnTo>
                      <a:lnTo>
                        <a:pt x="2860" y="27"/>
                      </a:lnTo>
                      <a:lnTo>
                        <a:pt x="2871" y="33"/>
                      </a:lnTo>
                      <a:lnTo>
                        <a:pt x="2883" y="39"/>
                      </a:lnTo>
                      <a:lnTo>
                        <a:pt x="2893" y="46"/>
                      </a:lnTo>
                      <a:lnTo>
                        <a:pt x="2905" y="54"/>
                      </a:lnTo>
                      <a:lnTo>
                        <a:pt x="2915" y="63"/>
                      </a:lnTo>
                      <a:lnTo>
                        <a:pt x="2924" y="71"/>
                      </a:lnTo>
                      <a:lnTo>
                        <a:pt x="2934" y="80"/>
                      </a:lnTo>
                      <a:lnTo>
                        <a:pt x="2942" y="89"/>
                      </a:lnTo>
                      <a:lnTo>
                        <a:pt x="2951" y="99"/>
                      </a:lnTo>
                      <a:lnTo>
                        <a:pt x="2960" y="109"/>
                      </a:lnTo>
                      <a:lnTo>
                        <a:pt x="2967" y="120"/>
                      </a:lnTo>
                      <a:lnTo>
                        <a:pt x="2974" y="131"/>
                      </a:lnTo>
                      <a:lnTo>
                        <a:pt x="2980" y="142"/>
                      </a:lnTo>
                      <a:lnTo>
                        <a:pt x="2986" y="153"/>
                      </a:lnTo>
                      <a:lnTo>
                        <a:pt x="2992" y="165"/>
                      </a:lnTo>
                      <a:lnTo>
                        <a:pt x="2996" y="178"/>
                      </a:lnTo>
                      <a:lnTo>
                        <a:pt x="3001" y="191"/>
                      </a:lnTo>
                      <a:lnTo>
                        <a:pt x="3004" y="203"/>
                      </a:lnTo>
                      <a:lnTo>
                        <a:pt x="3007" y="216"/>
                      </a:lnTo>
                      <a:lnTo>
                        <a:pt x="3011" y="230"/>
                      </a:lnTo>
                      <a:lnTo>
                        <a:pt x="3012" y="243"/>
                      </a:lnTo>
                      <a:lnTo>
                        <a:pt x="3013" y="257"/>
                      </a:lnTo>
                      <a:lnTo>
                        <a:pt x="3014" y="270"/>
                      </a:lnTo>
                      <a:lnTo>
                        <a:pt x="3014" y="1352"/>
                      </a:lnTo>
                      <a:lnTo>
                        <a:pt x="3013" y="1365"/>
                      </a:lnTo>
                      <a:lnTo>
                        <a:pt x="3012" y="1379"/>
                      </a:lnTo>
                      <a:lnTo>
                        <a:pt x="3011" y="1392"/>
                      </a:lnTo>
                      <a:lnTo>
                        <a:pt x="3007" y="1406"/>
                      </a:lnTo>
                      <a:lnTo>
                        <a:pt x="3004" y="1419"/>
                      </a:lnTo>
                      <a:lnTo>
                        <a:pt x="3001" y="1432"/>
                      </a:lnTo>
                      <a:lnTo>
                        <a:pt x="2996" y="1444"/>
                      </a:lnTo>
                      <a:lnTo>
                        <a:pt x="2992" y="1457"/>
                      </a:lnTo>
                      <a:lnTo>
                        <a:pt x="2986" y="1469"/>
                      </a:lnTo>
                      <a:lnTo>
                        <a:pt x="2980" y="1480"/>
                      </a:lnTo>
                      <a:lnTo>
                        <a:pt x="2974" y="1491"/>
                      </a:lnTo>
                      <a:lnTo>
                        <a:pt x="2967" y="1502"/>
                      </a:lnTo>
                      <a:lnTo>
                        <a:pt x="2960" y="1513"/>
                      </a:lnTo>
                      <a:lnTo>
                        <a:pt x="2951" y="1523"/>
                      </a:lnTo>
                      <a:lnTo>
                        <a:pt x="2942" y="1533"/>
                      </a:lnTo>
                      <a:lnTo>
                        <a:pt x="2934" y="1542"/>
                      </a:lnTo>
                      <a:lnTo>
                        <a:pt x="2924" y="1551"/>
                      </a:lnTo>
                      <a:lnTo>
                        <a:pt x="2915" y="1559"/>
                      </a:lnTo>
                      <a:lnTo>
                        <a:pt x="2905" y="1568"/>
                      </a:lnTo>
                      <a:lnTo>
                        <a:pt x="2893" y="1576"/>
                      </a:lnTo>
                      <a:lnTo>
                        <a:pt x="2883" y="1583"/>
                      </a:lnTo>
                      <a:lnTo>
                        <a:pt x="2871" y="1589"/>
                      </a:lnTo>
                      <a:lnTo>
                        <a:pt x="2860" y="1595"/>
                      </a:lnTo>
                      <a:lnTo>
                        <a:pt x="2848" y="1600"/>
                      </a:lnTo>
                      <a:lnTo>
                        <a:pt x="2835" y="1605"/>
                      </a:lnTo>
                      <a:lnTo>
                        <a:pt x="2823" y="1609"/>
                      </a:lnTo>
                      <a:lnTo>
                        <a:pt x="2810" y="1613"/>
                      </a:lnTo>
                      <a:lnTo>
                        <a:pt x="2798" y="1616"/>
                      </a:lnTo>
                      <a:lnTo>
                        <a:pt x="2783" y="1618"/>
                      </a:lnTo>
                      <a:lnTo>
                        <a:pt x="2770" y="1621"/>
                      </a:lnTo>
                      <a:lnTo>
                        <a:pt x="2757" y="1622"/>
                      </a:lnTo>
                      <a:lnTo>
                        <a:pt x="2743" y="1622"/>
                      </a:lnTo>
                      <a:lnTo>
                        <a:pt x="271" y="1622"/>
                      </a:lnTo>
                      <a:lnTo>
                        <a:pt x="257" y="1622"/>
                      </a:lnTo>
                      <a:lnTo>
                        <a:pt x="243" y="1621"/>
                      </a:lnTo>
                      <a:lnTo>
                        <a:pt x="229" y="1618"/>
                      </a:lnTo>
                      <a:lnTo>
                        <a:pt x="216" y="1616"/>
                      </a:lnTo>
                      <a:lnTo>
                        <a:pt x="204" y="1613"/>
                      </a:lnTo>
                      <a:lnTo>
                        <a:pt x="190" y="1609"/>
                      </a:lnTo>
                      <a:lnTo>
                        <a:pt x="178" y="1605"/>
                      </a:lnTo>
                      <a:lnTo>
                        <a:pt x="166" y="1600"/>
                      </a:lnTo>
                      <a:lnTo>
                        <a:pt x="154" y="1595"/>
                      </a:lnTo>
                      <a:lnTo>
                        <a:pt x="141" y="1589"/>
                      </a:lnTo>
                      <a:lnTo>
                        <a:pt x="130" y="1583"/>
                      </a:lnTo>
                      <a:lnTo>
                        <a:pt x="120" y="1576"/>
                      </a:lnTo>
                      <a:lnTo>
                        <a:pt x="109" y="1568"/>
                      </a:lnTo>
                      <a:lnTo>
                        <a:pt x="99" y="1559"/>
                      </a:lnTo>
                      <a:lnTo>
                        <a:pt x="88" y="1551"/>
                      </a:lnTo>
                      <a:lnTo>
                        <a:pt x="79" y="1542"/>
                      </a:lnTo>
                      <a:lnTo>
                        <a:pt x="70" y="1533"/>
                      </a:lnTo>
                      <a:lnTo>
                        <a:pt x="62" y="1523"/>
                      </a:lnTo>
                      <a:lnTo>
                        <a:pt x="54" y="1513"/>
                      </a:lnTo>
                      <a:lnTo>
                        <a:pt x="47" y="1502"/>
                      </a:lnTo>
                      <a:lnTo>
                        <a:pt x="40" y="1491"/>
                      </a:lnTo>
                      <a:lnTo>
                        <a:pt x="32" y="1480"/>
                      </a:lnTo>
                      <a:lnTo>
                        <a:pt x="27" y="1469"/>
                      </a:lnTo>
                      <a:lnTo>
                        <a:pt x="21" y="1457"/>
                      </a:lnTo>
                      <a:lnTo>
                        <a:pt x="16" y="1444"/>
                      </a:lnTo>
                      <a:lnTo>
                        <a:pt x="12" y="1432"/>
                      </a:lnTo>
                      <a:lnTo>
                        <a:pt x="9" y="1419"/>
                      </a:lnTo>
                      <a:lnTo>
                        <a:pt x="6" y="1406"/>
                      </a:lnTo>
                      <a:lnTo>
                        <a:pt x="3" y="1392"/>
                      </a:lnTo>
                      <a:lnTo>
                        <a:pt x="2" y="1379"/>
                      </a:lnTo>
                      <a:lnTo>
                        <a:pt x="1" y="1365"/>
                      </a:lnTo>
                      <a:lnTo>
                        <a:pt x="0" y="1352"/>
                      </a:lnTo>
                      <a:lnTo>
                        <a:pt x="0" y="270"/>
                      </a:lnTo>
                      <a:lnTo>
                        <a:pt x="1" y="257"/>
                      </a:lnTo>
                      <a:lnTo>
                        <a:pt x="2" y="243"/>
                      </a:lnTo>
                      <a:lnTo>
                        <a:pt x="3" y="230"/>
                      </a:lnTo>
                      <a:lnTo>
                        <a:pt x="6" y="216"/>
                      </a:lnTo>
                      <a:lnTo>
                        <a:pt x="9" y="203"/>
                      </a:lnTo>
                      <a:lnTo>
                        <a:pt x="12" y="191"/>
                      </a:lnTo>
                      <a:lnTo>
                        <a:pt x="16" y="178"/>
                      </a:lnTo>
                      <a:lnTo>
                        <a:pt x="21" y="165"/>
                      </a:lnTo>
                      <a:lnTo>
                        <a:pt x="27" y="153"/>
                      </a:lnTo>
                      <a:lnTo>
                        <a:pt x="32" y="142"/>
                      </a:lnTo>
                      <a:lnTo>
                        <a:pt x="40" y="131"/>
                      </a:lnTo>
                      <a:lnTo>
                        <a:pt x="47" y="120"/>
                      </a:lnTo>
                      <a:lnTo>
                        <a:pt x="54" y="109"/>
                      </a:lnTo>
                      <a:lnTo>
                        <a:pt x="62" y="99"/>
                      </a:lnTo>
                      <a:lnTo>
                        <a:pt x="70" y="89"/>
                      </a:lnTo>
                      <a:lnTo>
                        <a:pt x="79" y="80"/>
                      </a:lnTo>
                      <a:lnTo>
                        <a:pt x="88" y="71"/>
                      </a:lnTo>
                      <a:lnTo>
                        <a:pt x="99" y="63"/>
                      </a:lnTo>
                      <a:lnTo>
                        <a:pt x="109" y="54"/>
                      </a:lnTo>
                      <a:lnTo>
                        <a:pt x="120" y="46"/>
                      </a:lnTo>
                      <a:lnTo>
                        <a:pt x="130" y="39"/>
                      </a:lnTo>
                      <a:lnTo>
                        <a:pt x="141" y="33"/>
                      </a:lnTo>
                      <a:lnTo>
                        <a:pt x="154" y="27"/>
                      </a:lnTo>
                      <a:lnTo>
                        <a:pt x="166" y="22"/>
                      </a:lnTo>
                      <a:lnTo>
                        <a:pt x="178" y="17"/>
                      </a:lnTo>
                      <a:lnTo>
                        <a:pt x="190" y="13"/>
                      </a:lnTo>
                      <a:lnTo>
                        <a:pt x="204" y="9"/>
                      </a:lnTo>
                      <a:lnTo>
                        <a:pt x="216" y="6"/>
                      </a:lnTo>
                      <a:lnTo>
                        <a:pt x="229" y="4"/>
                      </a:lnTo>
                      <a:lnTo>
                        <a:pt x="243" y="1"/>
                      </a:lnTo>
                      <a:lnTo>
                        <a:pt x="257" y="0"/>
                      </a:lnTo>
                      <a:lnTo>
                        <a:pt x="271" y="0"/>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en-US" altLang="zh-CN" dirty="0">
                    <a:latin typeface="微软雅黑" panose="020B0503020204020204" pitchFamily="34" charset="-122"/>
                    <a:ea typeface="微软雅黑" panose="020B0503020204020204" pitchFamily="34" charset="-122"/>
                  </a:endParaRPr>
                </a:p>
              </p:txBody>
            </p:sp>
            <p:sp>
              <p:nvSpPr>
                <p:cNvPr id="113" name="Freeform 20"/>
                <p:cNvSpPr>
                  <a:spLocks/>
                </p:cNvSpPr>
                <p:nvPr/>
              </p:nvSpPr>
              <p:spPr bwMode="auto">
                <a:xfrm>
                  <a:off x="-1799419" y="1693555"/>
                  <a:ext cx="215900" cy="115888"/>
                </a:xfrm>
                <a:custGeom>
                  <a:avLst/>
                  <a:gdLst/>
                  <a:ahLst/>
                  <a:cxnLst>
                    <a:cxn ang="0">
                      <a:pos x="2757" y="0"/>
                    </a:cxn>
                    <a:cxn ang="0">
                      <a:pos x="2797" y="6"/>
                    </a:cxn>
                    <a:cxn ang="0">
                      <a:pos x="2836" y="17"/>
                    </a:cxn>
                    <a:cxn ang="0">
                      <a:pos x="2872" y="33"/>
                    </a:cxn>
                    <a:cxn ang="0">
                      <a:pos x="2904" y="54"/>
                    </a:cxn>
                    <a:cxn ang="0">
                      <a:pos x="2934" y="80"/>
                    </a:cxn>
                    <a:cxn ang="0">
                      <a:pos x="2959" y="109"/>
                    </a:cxn>
                    <a:cxn ang="0">
                      <a:pos x="2981" y="142"/>
                    </a:cxn>
                    <a:cxn ang="0">
                      <a:pos x="2997" y="178"/>
                    </a:cxn>
                    <a:cxn ang="0">
                      <a:pos x="3008" y="216"/>
                    </a:cxn>
                    <a:cxn ang="0">
                      <a:pos x="3013" y="257"/>
                    </a:cxn>
                    <a:cxn ang="0">
                      <a:pos x="3013" y="1365"/>
                    </a:cxn>
                    <a:cxn ang="0">
                      <a:pos x="3008" y="1406"/>
                    </a:cxn>
                    <a:cxn ang="0">
                      <a:pos x="2997" y="1444"/>
                    </a:cxn>
                    <a:cxn ang="0">
                      <a:pos x="2981" y="1480"/>
                    </a:cxn>
                    <a:cxn ang="0">
                      <a:pos x="2959" y="1513"/>
                    </a:cxn>
                    <a:cxn ang="0">
                      <a:pos x="2934" y="1542"/>
                    </a:cxn>
                    <a:cxn ang="0">
                      <a:pos x="2904" y="1568"/>
                    </a:cxn>
                    <a:cxn ang="0">
                      <a:pos x="2872" y="1589"/>
                    </a:cxn>
                    <a:cxn ang="0">
                      <a:pos x="2836" y="1605"/>
                    </a:cxn>
                    <a:cxn ang="0">
                      <a:pos x="2797" y="1616"/>
                    </a:cxn>
                    <a:cxn ang="0">
                      <a:pos x="2757" y="1622"/>
                    </a:cxn>
                    <a:cxn ang="0">
                      <a:pos x="257" y="1622"/>
                    </a:cxn>
                    <a:cxn ang="0">
                      <a:pos x="216" y="1616"/>
                    </a:cxn>
                    <a:cxn ang="0">
                      <a:pos x="178" y="1605"/>
                    </a:cxn>
                    <a:cxn ang="0">
                      <a:pos x="142" y="1589"/>
                    </a:cxn>
                    <a:cxn ang="0">
                      <a:pos x="109" y="1568"/>
                    </a:cxn>
                    <a:cxn ang="0">
                      <a:pos x="80" y="1542"/>
                    </a:cxn>
                    <a:cxn ang="0">
                      <a:pos x="54" y="1513"/>
                    </a:cxn>
                    <a:cxn ang="0">
                      <a:pos x="33" y="1480"/>
                    </a:cxn>
                    <a:cxn ang="0">
                      <a:pos x="17" y="1444"/>
                    </a:cxn>
                    <a:cxn ang="0">
                      <a:pos x="5" y="1406"/>
                    </a:cxn>
                    <a:cxn ang="0">
                      <a:pos x="0" y="1365"/>
                    </a:cxn>
                    <a:cxn ang="0">
                      <a:pos x="0" y="257"/>
                    </a:cxn>
                    <a:cxn ang="0">
                      <a:pos x="5" y="216"/>
                    </a:cxn>
                    <a:cxn ang="0">
                      <a:pos x="17" y="178"/>
                    </a:cxn>
                    <a:cxn ang="0">
                      <a:pos x="33" y="142"/>
                    </a:cxn>
                    <a:cxn ang="0">
                      <a:pos x="54" y="109"/>
                    </a:cxn>
                    <a:cxn ang="0">
                      <a:pos x="80" y="80"/>
                    </a:cxn>
                    <a:cxn ang="0">
                      <a:pos x="109" y="54"/>
                    </a:cxn>
                    <a:cxn ang="0">
                      <a:pos x="142" y="33"/>
                    </a:cxn>
                    <a:cxn ang="0">
                      <a:pos x="178" y="17"/>
                    </a:cxn>
                    <a:cxn ang="0">
                      <a:pos x="216" y="6"/>
                    </a:cxn>
                    <a:cxn ang="0">
                      <a:pos x="257" y="0"/>
                    </a:cxn>
                  </a:cxnLst>
                  <a:rect l="0" t="0" r="r" b="b"/>
                  <a:pathLst>
                    <a:path w="3013" h="1622">
                      <a:moveTo>
                        <a:pt x="270" y="0"/>
                      </a:moveTo>
                      <a:lnTo>
                        <a:pt x="2743" y="0"/>
                      </a:lnTo>
                      <a:lnTo>
                        <a:pt x="2757" y="0"/>
                      </a:lnTo>
                      <a:lnTo>
                        <a:pt x="2771" y="1"/>
                      </a:lnTo>
                      <a:lnTo>
                        <a:pt x="2784" y="4"/>
                      </a:lnTo>
                      <a:lnTo>
                        <a:pt x="2797" y="6"/>
                      </a:lnTo>
                      <a:lnTo>
                        <a:pt x="2810" y="9"/>
                      </a:lnTo>
                      <a:lnTo>
                        <a:pt x="2824" y="13"/>
                      </a:lnTo>
                      <a:lnTo>
                        <a:pt x="2836" y="17"/>
                      </a:lnTo>
                      <a:lnTo>
                        <a:pt x="2848" y="22"/>
                      </a:lnTo>
                      <a:lnTo>
                        <a:pt x="2860" y="27"/>
                      </a:lnTo>
                      <a:lnTo>
                        <a:pt x="2872" y="33"/>
                      </a:lnTo>
                      <a:lnTo>
                        <a:pt x="2883" y="39"/>
                      </a:lnTo>
                      <a:lnTo>
                        <a:pt x="2894" y="46"/>
                      </a:lnTo>
                      <a:lnTo>
                        <a:pt x="2904" y="54"/>
                      </a:lnTo>
                      <a:lnTo>
                        <a:pt x="2914" y="63"/>
                      </a:lnTo>
                      <a:lnTo>
                        <a:pt x="2924" y="71"/>
                      </a:lnTo>
                      <a:lnTo>
                        <a:pt x="2934" y="80"/>
                      </a:lnTo>
                      <a:lnTo>
                        <a:pt x="2943" y="89"/>
                      </a:lnTo>
                      <a:lnTo>
                        <a:pt x="2951" y="99"/>
                      </a:lnTo>
                      <a:lnTo>
                        <a:pt x="2959" y="109"/>
                      </a:lnTo>
                      <a:lnTo>
                        <a:pt x="2967" y="120"/>
                      </a:lnTo>
                      <a:lnTo>
                        <a:pt x="2974" y="131"/>
                      </a:lnTo>
                      <a:lnTo>
                        <a:pt x="2981" y="142"/>
                      </a:lnTo>
                      <a:lnTo>
                        <a:pt x="2987" y="153"/>
                      </a:lnTo>
                      <a:lnTo>
                        <a:pt x="2992" y="165"/>
                      </a:lnTo>
                      <a:lnTo>
                        <a:pt x="2997" y="178"/>
                      </a:lnTo>
                      <a:lnTo>
                        <a:pt x="3001" y="191"/>
                      </a:lnTo>
                      <a:lnTo>
                        <a:pt x="3005" y="203"/>
                      </a:lnTo>
                      <a:lnTo>
                        <a:pt x="3008" y="216"/>
                      </a:lnTo>
                      <a:lnTo>
                        <a:pt x="3010" y="230"/>
                      </a:lnTo>
                      <a:lnTo>
                        <a:pt x="3012" y="243"/>
                      </a:lnTo>
                      <a:lnTo>
                        <a:pt x="3013" y="257"/>
                      </a:lnTo>
                      <a:lnTo>
                        <a:pt x="3013" y="270"/>
                      </a:lnTo>
                      <a:lnTo>
                        <a:pt x="3013" y="1352"/>
                      </a:lnTo>
                      <a:lnTo>
                        <a:pt x="3013" y="1365"/>
                      </a:lnTo>
                      <a:lnTo>
                        <a:pt x="3012" y="1379"/>
                      </a:lnTo>
                      <a:lnTo>
                        <a:pt x="3010" y="1392"/>
                      </a:lnTo>
                      <a:lnTo>
                        <a:pt x="3008" y="1406"/>
                      </a:lnTo>
                      <a:lnTo>
                        <a:pt x="3005" y="1419"/>
                      </a:lnTo>
                      <a:lnTo>
                        <a:pt x="3001" y="1432"/>
                      </a:lnTo>
                      <a:lnTo>
                        <a:pt x="2997" y="1444"/>
                      </a:lnTo>
                      <a:lnTo>
                        <a:pt x="2992" y="1457"/>
                      </a:lnTo>
                      <a:lnTo>
                        <a:pt x="2987" y="1469"/>
                      </a:lnTo>
                      <a:lnTo>
                        <a:pt x="2981" y="1480"/>
                      </a:lnTo>
                      <a:lnTo>
                        <a:pt x="2974" y="1491"/>
                      </a:lnTo>
                      <a:lnTo>
                        <a:pt x="2967" y="1502"/>
                      </a:lnTo>
                      <a:lnTo>
                        <a:pt x="2959" y="1513"/>
                      </a:lnTo>
                      <a:lnTo>
                        <a:pt x="2951" y="1523"/>
                      </a:lnTo>
                      <a:lnTo>
                        <a:pt x="2943" y="1533"/>
                      </a:lnTo>
                      <a:lnTo>
                        <a:pt x="2934" y="1542"/>
                      </a:lnTo>
                      <a:lnTo>
                        <a:pt x="2924" y="1551"/>
                      </a:lnTo>
                      <a:lnTo>
                        <a:pt x="2914" y="1559"/>
                      </a:lnTo>
                      <a:lnTo>
                        <a:pt x="2904" y="1568"/>
                      </a:lnTo>
                      <a:lnTo>
                        <a:pt x="2894" y="1576"/>
                      </a:lnTo>
                      <a:lnTo>
                        <a:pt x="2883" y="1583"/>
                      </a:lnTo>
                      <a:lnTo>
                        <a:pt x="2872" y="1589"/>
                      </a:lnTo>
                      <a:lnTo>
                        <a:pt x="2860" y="1595"/>
                      </a:lnTo>
                      <a:lnTo>
                        <a:pt x="2848" y="1600"/>
                      </a:lnTo>
                      <a:lnTo>
                        <a:pt x="2836" y="1605"/>
                      </a:lnTo>
                      <a:lnTo>
                        <a:pt x="2824" y="1609"/>
                      </a:lnTo>
                      <a:lnTo>
                        <a:pt x="2810" y="1613"/>
                      </a:lnTo>
                      <a:lnTo>
                        <a:pt x="2797" y="1616"/>
                      </a:lnTo>
                      <a:lnTo>
                        <a:pt x="2784" y="1618"/>
                      </a:lnTo>
                      <a:lnTo>
                        <a:pt x="2771" y="1621"/>
                      </a:lnTo>
                      <a:lnTo>
                        <a:pt x="2757" y="1622"/>
                      </a:lnTo>
                      <a:lnTo>
                        <a:pt x="2743" y="1622"/>
                      </a:lnTo>
                      <a:lnTo>
                        <a:pt x="270" y="1622"/>
                      </a:lnTo>
                      <a:lnTo>
                        <a:pt x="257" y="1622"/>
                      </a:lnTo>
                      <a:lnTo>
                        <a:pt x="243" y="1621"/>
                      </a:lnTo>
                      <a:lnTo>
                        <a:pt x="230" y="1618"/>
                      </a:lnTo>
                      <a:lnTo>
                        <a:pt x="216" y="1616"/>
                      </a:lnTo>
                      <a:lnTo>
                        <a:pt x="203" y="1613"/>
                      </a:lnTo>
                      <a:lnTo>
                        <a:pt x="191" y="1609"/>
                      </a:lnTo>
                      <a:lnTo>
                        <a:pt x="178" y="1605"/>
                      </a:lnTo>
                      <a:lnTo>
                        <a:pt x="165" y="1600"/>
                      </a:lnTo>
                      <a:lnTo>
                        <a:pt x="154" y="1595"/>
                      </a:lnTo>
                      <a:lnTo>
                        <a:pt x="142" y="1589"/>
                      </a:lnTo>
                      <a:lnTo>
                        <a:pt x="131" y="1583"/>
                      </a:lnTo>
                      <a:lnTo>
                        <a:pt x="120" y="1576"/>
                      </a:lnTo>
                      <a:lnTo>
                        <a:pt x="109" y="1568"/>
                      </a:lnTo>
                      <a:lnTo>
                        <a:pt x="99" y="1559"/>
                      </a:lnTo>
                      <a:lnTo>
                        <a:pt x="89" y="1551"/>
                      </a:lnTo>
                      <a:lnTo>
                        <a:pt x="80" y="1542"/>
                      </a:lnTo>
                      <a:lnTo>
                        <a:pt x="71" y="1533"/>
                      </a:lnTo>
                      <a:lnTo>
                        <a:pt x="62" y="1523"/>
                      </a:lnTo>
                      <a:lnTo>
                        <a:pt x="54" y="1513"/>
                      </a:lnTo>
                      <a:lnTo>
                        <a:pt x="46" y="1502"/>
                      </a:lnTo>
                      <a:lnTo>
                        <a:pt x="40" y="1491"/>
                      </a:lnTo>
                      <a:lnTo>
                        <a:pt x="33" y="1480"/>
                      </a:lnTo>
                      <a:lnTo>
                        <a:pt x="27" y="1469"/>
                      </a:lnTo>
                      <a:lnTo>
                        <a:pt x="22" y="1457"/>
                      </a:lnTo>
                      <a:lnTo>
                        <a:pt x="17" y="1444"/>
                      </a:lnTo>
                      <a:lnTo>
                        <a:pt x="13" y="1432"/>
                      </a:lnTo>
                      <a:lnTo>
                        <a:pt x="8" y="1419"/>
                      </a:lnTo>
                      <a:lnTo>
                        <a:pt x="5" y="1406"/>
                      </a:lnTo>
                      <a:lnTo>
                        <a:pt x="3" y="1392"/>
                      </a:lnTo>
                      <a:lnTo>
                        <a:pt x="1" y="1379"/>
                      </a:lnTo>
                      <a:lnTo>
                        <a:pt x="0" y="1365"/>
                      </a:lnTo>
                      <a:lnTo>
                        <a:pt x="0" y="1352"/>
                      </a:lnTo>
                      <a:lnTo>
                        <a:pt x="0" y="270"/>
                      </a:lnTo>
                      <a:lnTo>
                        <a:pt x="0" y="257"/>
                      </a:lnTo>
                      <a:lnTo>
                        <a:pt x="1" y="243"/>
                      </a:lnTo>
                      <a:lnTo>
                        <a:pt x="3" y="230"/>
                      </a:lnTo>
                      <a:lnTo>
                        <a:pt x="5" y="216"/>
                      </a:lnTo>
                      <a:lnTo>
                        <a:pt x="8" y="203"/>
                      </a:lnTo>
                      <a:lnTo>
                        <a:pt x="13" y="191"/>
                      </a:lnTo>
                      <a:lnTo>
                        <a:pt x="17" y="178"/>
                      </a:lnTo>
                      <a:lnTo>
                        <a:pt x="22" y="165"/>
                      </a:lnTo>
                      <a:lnTo>
                        <a:pt x="27" y="153"/>
                      </a:lnTo>
                      <a:lnTo>
                        <a:pt x="33" y="142"/>
                      </a:lnTo>
                      <a:lnTo>
                        <a:pt x="40" y="131"/>
                      </a:lnTo>
                      <a:lnTo>
                        <a:pt x="46" y="120"/>
                      </a:lnTo>
                      <a:lnTo>
                        <a:pt x="54" y="109"/>
                      </a:lnTo>
                      <a:lnTo>
                        <a:pt x="62" y="99"/>
                      </a:lnTo>
                      <a:lnTo>
                        <a:pt x="71" y="89"/>
                      </a:lnTo>
                      <a:lnTo>
                        <a:pt x="80" y="80"/>
                      </a:lnTo>
                      <a:lnTo>
                        <a:pt x="89" y="71"/>
                      </a:lnTo>
                      <a:lnTo>
                        <a:pt x="99" y="63"/>
                      </a:lnTo>
                      <a:lnTo>
                        <a:pt x="109" y="54"/>
                      </a:lnTo>
                      <a:lnTo>
                        <a:pt x="120" y="46"/>
                      </a:lnTo>
                      <a:lnTo>
                        <a:pt x="131" y="39"/>
                      </a:lnTo>
                      <a:lnTo>
                        <a:pt x="142" y="33"/>
                      </a:lnTo>
                      <a:lnTo>
                        <a:pt x="154" y="27"/>
                      </a:lnTo>
                      <a:lnTo>
                        <a:pt x="165" y="22"/>
                      </a:lnTo>
                      <a:lnTo>
                        <a:pt x="178" y="17"/>
                      </a:lnTo>
                      <a:lnTo>
                        <a:pt x="191" y="13"/>
                      </a:lnTo>
                      <a:lnTo>
                        <a:pt x="203" y="9"/>
                      </a:lnTo>
                      <a:lnTo>
                        <a:pt x="216" y="6"/>
                      </a:lnTo>
                      <a:lnTo>
                        <a:pt x="230" y="4"/>
                      </a:lnTo>
                      <a:lnTo>
                        <a:pt x="243" y="1"/>
                      </a:lnTo>
                      <a:lnTo>
                        <a:pt x="257" y="0"/>
                      </a:lnTo>
                      <a:lnTo>
                        <a:pt x="270" y="0"/>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en-US" altLang="zh-CN" dirty="0">
                    <a:latin typeface="微软雅黑" panose="020B0503020204020204" pitchFamily="34" charset="-122"/>
                    <a:ea typeface="微软雅黑" panose="020B0503020204020204" pitchFamily="34" charset="-122"/>
                  </a:endParaRPr>
                </a:p>
              </p:txBody>
            </p:sp>
            <p:sp>
              <p:nvSpPr>
                <p:cNvPr id="114" name="Freeform 21"/>
                <p:cNvSpPr>
                  <a:spLocks/>
                </p:cNvSpPr>
                <p:nvPr/>
              </p:nvSpPr>
              <p:spPr bwMode="auto">
                <a:xfrm>
                  <a:off x="-1559706" y="1693555"/>
                  <a:ext cx="215900" cy="115888"/>
                </a:xfrm>
                <a:custGeom>
                  <a:avLst/>
                  <a:gdLst/>
                  <a:ahLst/>
                  <a:cxnLst>
                    <a:cxn ang="0">
                      <a:pos x="2756" y="0"/>
                    </a:cxn>
                    <a:cxn ang="0">
                      <a:pos x="2797" y="6"/>
                    </a:cxn>
                    <a:cxn ang="0">
                      <a:pos x="2835" y="17"/>
                    </a:cxn>
                    <a:cxn ang="0">
                      <a:pos x="2871" y="33"/>
                    </a:cxn>
                    <a:cxn ang="0">
                      <a:pos x="2904" y="54"/>
                    </a:cxn>
                    <a:cxn ang="0">
                      <a:pos x="2933" y="80"/>
                    </a:cxn>
                    <a:cxn ang="0">
                      <a:pos x="2959" y="109"/>
                    </a:cxn>
                    <a:cxn ang="0">
                      <a:pos x="2980" y="142"/>
                    </a:cxn>
                    <a:cxn ang="0">
                      <a:pos x="2996" y="178"/>
                    </a:cxn>
                    <a:cxn ang="0">
                      <a:pos x="3008" y="216"/>
                    </a:cxn>
                    <a:cxn ang="0">
                      <a:pos x="3013" y="257"/>
                    </a:cxn>
                    <a:cxn ang="0">
                      <a:pos x="3013" y="1365"/>
                    </a:cxn>
                    <a:cxn ang="0">
                      <a:pos x="3008" y="1406"/>
                    </a:cxn>
                    <a:cxn ang="0">
                      <a:pos x="2996" y="1444"/>
                    </a:cxn>
                    <a:cxn ang="0">
                      <a:pos x="2980" y="1480"/>
                    </a:cxn>
                    <a:cxn ang="0">
                      <a:pos x="2959" y="1513"/>
                    </a:cxn>
                    <a:cxn ang="0">
                      <a:pos x="2933" y="1542"/>
                    </a:cxn>
                    <a:cxn ang="0">
                      <a:pos x="2904" y="1568"/>
                    </a:cxn>
                    <a:cxn ang="0">
                      <a:pos x="2871" y="1589"/>
                    </a:cxn>
                    <a:cxn ang="0">
                      <a:pos x="2835" y="1605"/>
                    </a:cxn>
                    <a:cxn ang="0">
                      <a:pos x="2797" y="1616"/>
                    </a:cxn>
                    <a:cxn ang="0">
                      <a:pos x="2756" y="1622"/>
                    </a:cxn>
                    <a:cxn ang="0">
                      <a:pos x="256" y="1622"/>
                    </a:cxn>
                    <a:cxn ang="0">
                      <a:pos x="216" y="1616"/>
                    </a:cxn>
                    <a:cxn ang="0">
                      <a:pos x="177" y="1605"/>
                    </a:cxn>
                    <a:cxn ang="0">
                      <a:pos x="141" y="1589"/>
                    </a:cxn>
                    <a:cxn ang="0">
                      <a:pos x="108" y="1568"/>
                    </a:cxn>
                    <a:cxn ang="0">
                      <a:pos x="79" y="1542"/>
                    </a:cxn>
                    <a:cxn ang="0">
                      <a:pos x="54" y="1513"/>
                    </a:cxn>
                    <a:cxn ang="0">
                      <a:pos x="32" y="1480"/>
                    </a:cxn>
                    <a:cxn ang="0">
                      <a:pos x="16" y="1444"/>
                    </a:cxn>
                    <a:cxn ang="0">
                      <a:pos x="5" y="1406"/>
                    </a:cxn>
                    <a:cxn ang="0">
                      <a:pos x="0" y="1365"/>
                    </a:cxn>
                    <a:cxn ang="0">
                      <a:pos x="0" y="257"/>
                    </a:cxn>
                    <a:cxn ang="0">
                      <a:pos x="5" y="216"/>
                    </a:cxn>
                    <a:cxn ang="0">
                      <a:pos x="16" y="178"/>
                    </a:cxn>
                    <a:cxn ang="0">
                      <a:pos x="32" y="142"/>
                    </a:cxn>
                    <a:cxn ang="0">
                      <a:pos x="54" y="109"/>
                    </a:cxn>
                    <a:cxn ang="0">
                      <a:pos x="79" y="80"/>
                    </a:cxn>
                    <a:cxn ang="0">
                      <a:pos x="108" y="54"/>
                    </a:cxn>
                    <a:cxn ang="0">
                      <a:pos x="141" y="33"/>
                    </a:cxn>
                    <a:cxn ang="0">
                      <a:pos x="177" y="17"/>
                    </a:cxn>
                    <a:cxn ang="0">
                      <a:pos x="216" y="6"/>
                    </a:cxn>
                    <a:cxn ang="0">
                      <a:pos x="256" y="0"/>
                    </a:cxn>
                  </a:cxnLst>
                  <a:rect l="0" t="0" r="r" b="b"/>
                  <a:pathLst>
                    <a:path w="3013" h="1622">
                      <a:moveTo>
                        <a:pt x="270" y="0"/>
                      </a:moveTo>
                      <a:lnTo>
                        <a:pt x="2743" y="0"/>
                      </a:lnTo>
                      <a:lnTo>
                        <a:pt x="2756" y="0"/>
                      </a:lnTo>
                      <a:lnTo>
                        <a:pt x="2770" y="1"/>
                      </a:lnTo>
                      <a:lnTo>
                        <a:pt x="2783" y="4"/>
                      </a:lnTo>
                      <a:lnTo>
                        <a:pt x="2797" y="6"/>
                      </a:lnTo>
                      <a:lnTo>
                        <a:pt x="2810" y="9"/>
                      </a:lnTo>
                      <a:lnTo>
                        <a:pt x="2822" y="13"/>
                      </a:lnTo>
                      <a:lnTo>
                        <a:pt x="2835" y="17"/>
                      </a:lnTo>
                      <a:lnTo>
                        <a:pt x="2848" y="22"/>
                      </a:lnTo>
                      <a:lnTo>
                        <a:pt x="2859" y="27"/>
                      </a:lnTo>
                      <a:lnTo>
                        <a:pt x="2871" y="33"/>
                      </a:lnTo>
                      <a:lnTo>
                        <a:pt x="2882" y="39"/>
                      </a:lnTo>
                      <a:lnTo>
                        <a:pt x="2893" y="46"/>
                      </a:lnTo>
                      <a:lnTo>
                        <a:pt x="2904" y="54"/>
                      </a:lnTo>
                      <a:lnTo>
                        <a:pt x="2914" y="63"/>
                      </a:lnTo>
                      <a:lnTo>
                        <a:pt x="2924" y="71"/>
                      </a:lnTo>
                      <a:lnTo>
                        <a:pt x="2933" y="80"/>
                      </a:lnTo>
                      <a:lnTo>
                        <a:pt x="2942" y="89"/>
                      </a:lnTo>
                      <a:lnTo>
                        <a:pt x="2951" y="99"/>
                      </a:lnTo>
                      <a:lnTo>
                        <a:pt x="2959" y="109"/>
                      </a:lnTo>
                      <a:lnTo>
                        <a:pt x="2966" y="120"/>
                      </a:lnTo>
                      <a:lnTo>
                        <a:pt x="2973" y="131"/>
                      </a:lnTo>
                      <a:lnTo>
                        <a:pt x="2980" y="142"/>
                      </a:lnTo>
                      <a:lnTo>
                        <a:pt x="2986" y="153"/>
                      </a:lnTo>
                      <a:lnTo>
                        <a:pt x="2991" y="165"/>
                      </a:lnTo>
                      <a:lnTo>
                        <a:pt x="2996" y="178"/>
                      </a:lnTo>
                      <a:lnTo>
                        <a:pt x="3000" y="191"/>
                      </a:lnTo>
                      <a:lnTo>
                        <a:pt x="3005" y="203"/>
                      </a:lnTo>
                      <a:lnTo>
                        <a:pt x="3008" y="216"/>
                      </a:lnTo>
                      <a:lnTo>
                        <a:pt x="3010" y="230"/>
                      </a:lnTo>
                      <a:lnTo>
                        <a:pt x="3012" y="243"/>
                      </a:lnTo>
                      <a:lnTo>
                        <a:pt x="3013" y="257"/>
                      </a:lnTo>
                      <a:lnTo>
                        <a:pt x="3013" y="270"/>
                      </a:lnTo>
                      <a:lnTo>
                        <a:pt x="3013" y="1352"/>
                      </a:lnTo>
                      <a:lnTo>
                        <a:pt x="3013" y="1365"/>
                      </a:lnTo>
                      <a:lnTo>
                        <a:pt x="3012" y="1379"/>
                      </a:lnTo>
                      <a:lnTo>
                        <a:pt x="3010" y="1392"/>
                      </a:lnTo>
                      <a:lnTo>
                        <a:pt x="3008" y="1406"/>
                      </a:lnTo>
                      <a:lnTo>
                        <a:pt x="3005" y="1419"/>
                      </a:lnTo>
                      <a:lnTo>
                        <a:pt x="3000" y="1432"/>
                      </a:lnTo>
                      <a:lnTo>
                        <a:pt x="2996" y="1444"/>
                      </a:lnTo>
                      <a:lnTo>
                        <a:pt x="2991" y="1457"/>
                      </a:lnTo>
                      <a:lnTo>
                        <a:pt x="2986" y="1469"/>
                      </a:lnTo>
                      <a:lnTo>
                        <a:pt x="2980" y="1480"/>
                      </a:lnTo>
                      <a:lnTo>
                        <a:pt x="2973" y="1491"/>
                      </a:lnTo>
                      <a:lnTo>
                        <a:pt x="2966" y="1502"/>
                      </a:lnTo>
                      <a:lnTo>
                        <a:pt x="2959" y="1513"/>
                      </a:lnTo>
                      <a:lnTo>
                        <a:pt x="2951" y="1523"/>
                      </a:lnTo>
                      <a:lnTo>
                        <a:pt x="2942" y="1533"/>
                      </a:lnTo>
                      <a:lnTo>
                        <a:pt x="2933" y="1542"/>
                      </a:lnTo>
                      <a:lnTo>
                        <a:pt x="2924" y="1551"/>
                      </a:lnTo>
                      <a:lnTo>
                        <a:pt x="2914" y="1559"/>
                      </a:lnTo>
                      <a:lnTo>
                        <a:pt x="2904" y="1568"/>
                      </a:lnTo>
                      <a:lnTo>
                        <a:pt x="2893" y="1576"/>
                      </a:lnTo>
                      <a:lnTo>
                        <a:pt x="2882" y="1583"/>
                      </a:lnTo>
                      <a:lnTo>
                        <a:pt x="2871" y="1589"/>
                      </a:lnTo>
                      <a:lnTo>
                        <a:pt x="2859" y="1595"/>
                      </a:lnTo>
                      <a:lnTo>
                        <a:pt x="2848" y="1600"/>
                      </a:lnTo>
                      <a:lnTo>
                        <a:pt x="2835" y="1605"/>
                      </a:lnTo>
                      <a:lnTo>
                        <a:pt x="2822" y="1609"/>
                      </a:lnTo>
                      <a:lnTo>
                        <a:pt x="2810" y="1613"/>
                      </a:lnTo>
                      <a:lnTo>
                        <a:pt x="2797" y="1616"/>
                      </a:lnTo>
                      <a:lnTo>
                        <a:pt x="2783" y="1618"/>
                      </a:lnTo>
                      <a:lnTo>
                        <a:pt x="2770" y="1621"/>
                      </a:lnTo>
                      <a:lnTo>
                        <a:pt x="2756" y="1622"/>
                      </a:lnTo>
                      <a:lnTo>
                        <a:pt x="2743" y="1622"/>
                      </a:lnTo>
                      <a:lnTo>
                        <a:pt x="270" y="1622"/>
                      </a:lnTo>
                      <a:lnTo>
                        <a:pt x="256" y="1622"/>
                      </a:lnTo>
                      <a:lnTo>
                        <a:pt x="242" y="1621"/>
                      </a:lnTo>
                      <a:lnTo>
                        <a:pt x="229" y="1618"/>
                      </a:lnTo>
                      <a:lnTo>
                        <a:pt x="216" y="1616"/>
                      </a:lnTo>
                      <a:lnTo>
                        <a:pt x="203" y="1613"/>
                      </a:lnTo>
                      <a:lnTo>
                        <a:pt x="189" y="1609"/>
                      </a:lnTo>
                      <a:lnTo>
                        <a:pt x="177" y="1605"/>
                      </a:lnTo>
                      <a:lnTo>
                        <a:pt x="165" y="1600"/>
                      </a:lnTo>
                      <a:lnTo>
                        <a:pt x="153" y="1595"/>
                      </a:lnTo>
                      <a:lnTo>
                        <a:pt x="141" y="1589"/>
                      </a:lnTo>
                      <a:lnTo>
                        <a:pt x="130" y="1583"/>
                      </a:lnTo>
                      <a:lnTo>
                        <a:pt x="119" y="1576"/>
                      </a:lnTo>
                      <a:lnTo>
                        <a:pt x="108" y="1568"/>
                      </a:lnTo>
                      <a:lnTo>
                        <a:pt x="98" y="1559"/>
                      </a:lnTo>
                      <a:lnTo>
                        <a:pt x="89" y="1551"/>
                      </a:lnTo>
                      <a:lnTo>
                        <a:pt x="79" y="1542"/>
                      </a:lnTo>
                      <a:lnTo>
                        <a:pt x="70" y="1533"/>
                      </a:lnTo>
                      <a:lnTo>
                        <a:pt x="61" y="1523"/>
                      </a:lnTo>
                      <a:lnTo>
                        <a:pt x="54" y="1513"/>
                      </a:lnTo>
                      <a:lnTo>
                        <a:pt x="46" y="1502"/>
                      </a:lnTo>
                      <a:lnTo>
                        <a:pt x="39" y="1491"/>
                      </a:lnTo>
                      <a:lnTo>
                        <a:pt x="32" y="1480"/>
                      </a:lnTo>
                      <a:lnTo>
                        <a:pt x="26" y="1469"/>
                      </a:lnTo>
                      <a:lnTo>
                        <a:pt x="21" y="1457"/>
                      </a:lnTo>
                      <a:lnTo>
                        <a:pt x="16" y="1444"/>
                      </a:lnTo>
                      <a:lnTo>
                        <a:pt x="12" y="1432"/>
                      </a:lnTo>
                      <a:lnTo>
                        <a:pt x="8" y="1419"/>
                      </a:lnTo>
                      <a:lnTo>
                        <a:pt x="5" y="1406"/>
                      </a:lnTo>
                      <a:lnTo>
                        <a:pt x="3" y="1392"/>
                      </a:lnTo>
                      <a:lnTo>
                        <a:pt x="1" y="1379"/>
                      </a:lnTo>
                      <a:lnTo>
                        <a:pt x="0" y="1365"/>
                      </a:lnTo>
                      <a:lnTo>
                        <a:pt x="0" y="1352"/>
                      </a:lnTo>
                      <a:lnTo>
                        <a:pt x="0" y="270"/>
                      </a:lnTo>
                      <a:lnTo>
                        <a:pt x="0" y="257"/>
                      </a:lnTo>
                      <a:lnTo>
                        <a:pt x="1" y="243"/>
                      </a:lnTo>
                      <a:lnTo>
                        <a:pt x="3" y="230"/>
                      </a:lnTo>
                      <a:lnTo>
                        <a:pt x="5" y="216"/>
                      </a:lnTo>
                      <a:lnTo>
                        <a:pt x="8" y="203"/>
                      </a:lnTo>
                      <a:lnTo>
                        <a:pt x="12" y="191"/>
                      </a:lnTo>
                      <a:lnTo>
                        <a:pt x="16" y="178"/>
                      </a:lnTo>
                      <a:lnTo>
                        <a:pt x="21" y="165"/>
                      </a:lnTo>
                      <a:lnTo>
                        <a:pt x="26" y="153"/>
                      </a:lnTo>
                      <a:lnTo>
                        <a:pt x="32" y="142"/>
                      </a:lnTo>
                      <a:lnTo>
                        <a:pt x="39" y="131"/>
                      </a:lnTo>
                      <a:lnTo>
                        <a:pt x="46" y="120"/>
                      </a:lnTo>
                      <a:lnTo>
                        <a:pt x="54" y="109"/>
                      </a:lnTo>
                      <a:lnTo>
                        <a:pt x="61" y="99"/>
                      </a:lnTo>
                      <a:lnTo>
                        <a:pt x="70" y="89"/>
                      </a:lnTo>
                      <a:lnTo>
                        <a:pt x="79" y="80"/>
                      </a:lnTo>
                      <a:lnTo>
                        <a:pt x="89" y="71"/>
                      </a:lnTo>
                      <a:lnTo>
                        <a:pt x="98" y="63"/>
                      </a:lnTo>
                      <a:lnTo>
                        <a:pt x="108" y="54"/>
                      </a:lnTo>
                      <a:lnTo>
                        <a:pt x="119" y="46"/>
                      </a:lnTo>
                      <a:lnTo>
                        <a:pt x="130" y="39"/>
                      </a:lnTo>
                      <a:lnTo>
                        <a:pt x="141" y="33"/>
                      </a:lnTo>
                      <a:lnTo>
                        <a:pt x="153" y="27"/>
                      </a:lnTo>
                      <a:lnTo>
                        <a:pt x="165" y="22"/>
                      </a:lnTo>
                      <a:lnTo>
                        <a:pt x="177" y="17"/>
                      </a:lnTo>
                      <a:lnTo>
                        <a:pt x="189" y="13"/>
                      </a:lnTo>
                      <a:lnTo>
                        <a:pt x="203" y="9"/>
                      </a:lnTo>
                      <a:lnTo>
                        <a:pt x="216" y="6"/>
                      </a:lnTo>
                      <a:lnTo>
                        <a:pt x="229" y="4"/>
                      </a:lnTo>
                      <a:lnTo>
                        <a:pt x="242" y="1"/>
                      </a:lnTo>
                      <a:lnTo>
                        <a:pt x="256" y="0"/>
                      </a:lnTo>
                      <a:lnTo>
                        <a:pt x="270" y="0"/>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en-US" altLang="zh-CN" dirty="0">
                    <a:latin typeface="微软雅黑" panose="020B0503020204020204" pitchFamily="34" charset="-122"/>
                    <a:ea typeface="微软雅黑" panose="020B0503020204020204" pitchFamily="34" charset="-122"/>
                  </a:endParaRPr>
                </a:p>
              </p:txBody>
            </p:sp>
            <p:sp>
              <p:nvSpPr>
                <p:cNvPr id="115" name="Freeform 22"/>
                <p:cNvSpPr>
                  <a:spLocks/>
                </p:cNvSpPr>
                <p:nvPr/>
              </p:nvSpPr>
              <p:spPr bwMode="auto">
                <a:xfrm>
                  <a:off x="-1319994" y="1693555"/>
                  <a:ext cx="217487" cy="115888"/>
                </a:xfrm>
                <a:custGeom>
                  <a:avLst/>
                  <a:gdLst/>
                  <a:ahLst/>
                  <a:cxnLst>
                    <a:cxn ang="0">
                      <a:pos x="2757" y="0"/>
                    </a:cxn>
                    <a:cxn ang="0">
                      <a:pos x="2798" y="6"/>
                    </a:cxn>
                    <a:cxn ang="0">
                      <a:pos x="2836" y="17"/>
                    </a:cxn>
                    <a:cxn ang="0">
                      <a:pos x="2872" y="33"/>
                    </a:cxn>
                    <a:cxn ang="0">
                      <a:pos x="2905" y="54"/>
                    </a:cxn>
                    <a:cxn ang="0">
                      <a:pos x="2935" y="80"/>
                    </a:cxn>
                    <a:cxn ang="0">
                      <a:pos x="2960" y="109"/>
                    </a:cxn>
                    <a:cxn ang="0">
                      <a:pos x="2981" y="142"/>
                    </a:cxn>
                    <a:cxn ang="0">
                      <a:pos x="2997" y="178"/>
                    </a:cxn>
                    <a:cxn ang="0">
                      <a:pos x="3008" y="216"/>
                    </a:cxn>
                    <a:cxn ang="0">
                      <a:pos x="3013" y="257"/>
                    </a:cxn>
                    <a:cxn ang="0">
                      <a:pos x="3013" y="1365"/>
                    </a:cxn>
                    <a:cxn ang="0">
                      <a:pos x="3008" y="1406"/>
                    </a:cxn>
                    <a:cxn ang="0">
                      <a:pos x="2997" y="1444"/>
                    </a:cxn>
                    <a:cxn ang="0">
                      <a:pos x="2981" y="1480"/>
                    </a:cxn>
                    <a:cxn ang="0">
                      <a:pos x="2960" y="1513"/>
                    </a:cxn>
                    <a:cxn ang="0">
                      <a:pos x="2935" y="1542"/>
                    </a:cxn>
                    <a:cxn ang="0">
                      <a:pos x="2905" y="1568"/>
                    </a:cxn>
                    <a:cxn ang="0">
                      <a:pos x="2872" y="1589"/>
                    </a:cxn>
                    <a:cxn ang="0">
                      <a:pos x="2836" y="1605"/>
                    </a:cxn>
                    <a:cxn ang="0">
                      <a:pos x="2798" y="1616"/>
                    </a:cxn>
                    <a:cxn ang="0">
                      <a:pos x="2757" y="1622"/>
                    </a:cxn>
                    <a:cxn ang="0">
                      <a:pos x="257" y="1622"/>
                    </a:cxn>
                    <a:cxn ang="0">
                      <a:pos x="216" y="1616"/>
                    </a:cxn>
                    <a:cxn ang="0">
                      <a:pos x="179" y="1605"/>
                    </a:cxn>
                    <a:cxn ang="0">
                      <a:pos x="142" y="1589"/>
                    </a:cxn>
                    <a:cxn ang="0">
                      <a:pos x="109" y="1568"/>
                    </a:cxn>
                    <a:cxn ang="0">
                      <a:pos x="80" y="1542"/>
                    </a:cxn>
                    <a:cxn ang="0">
                      <a:pos x="54" y="1513"/>
                    </a:cxn>
                    <a:cxn ang="0">
                      <a:pos x="33" y="1480"/>
                    </a:cxn>
                    <a:cxn ang="0">
                      <a:pos x="17" y="1444"/>
                    </a:cxn>
                    <a:cxn ang="0">
                      <a:pos x="7" y="1406"/>
                    </a:cxn>
                    <a:cxn ang="0">
                      <a:pos x="1" y="1365"/>
                    </a:cxn>
                    <a:cxn ang="0">
                      <a:pos x="1" y="257"/>
                    </a:cxn>
                    <a:cxn ang="0">
                      <a:pos x="7" y="216"/>
                    </a:cxn>
                    <a:cxn ang="0">
                      <a:pos x="17" y="178"/>
                    </a:cxn>
                    <a:cxn ang="0">
                      <a:pos x="33" y="142"/>
                    </a:cxn>
                    <a:cxn ang="0">
                      <a:pos x="54" y="109"/>
                    </a:cxn>
                    <a:cxn ang="0">
                      <a:pos x="80" y="80"/>
                    </a:cxn>
                    <a:cxn ang="0">
                      <a:pos x="109" y="54"/>
                    </a:cxn>
                    <a:cxn ang="0">
                      <a:pos x="142" y="33"/>
                    </a:cxn>
                    <a:cxn ang="0">
                      <a:pos x="179" y="17"/>
                    </a:cxn>
                    <a:cxn ang="0">
                      <a:pos x="216" y="6"/>
                    </a:cxn>
                    <a:cxn ang="0">
                      <a:pos x="257" y="0"/>
                    </a:cxn>
                  </a:cxnLst>
                  <a:rect l="0" t="0" r="r" b="b"/>
                  <a:pathLst>
                    <a:path w="3014" h="1622">
                      <a:moveTo>
                        <a:pt x="271" y="0"/>
                      </a:moveTo>
                      <a:lnTo>
                        <a:pt x="2743" y="0"/>
                      </a:lnTo>
                      <a:lnTo>
                        <a:pt x="2757" y="0"/>
                      </a:lnTo>
                      <a:lnTo>
                        <a:pt x="2771" y="1"/>
                      </a:lnTo>
                      <a:lnTo>
                        <a:pt x="2784" y="4"/>
                      </a:lnTo>
                      <a:lnTo>
                        <a:pt x="2798" y="6"/>
                      </a:lnTo>
                      <a:lnTo>
                        <a:pt x="2810" y="9"/>
                      </a:lnTo>
                      <a:lnTo>
                        <a:pt x="2824" y="13"/>
                      </a:lnTo>
                      <a:lnTo>
                        <a:pt x="2836" y="17"/>
                      </a:lnTo>
                      <a:lnTo>
                        <a:pt x="2848" y="22"/>
                      </a:lnTo>
                      <a:lnTo>
                        <a:pt x="2860" y="27"/>
                      </a:lnTo>
                      <a:lnTo>
                        <a:pt x="2872" y="33"/>
                      </a:lnTo>
                      <a:lnTo>
                        <a:pt x="2884" y="39"/>
                      </a:lnTo>
                      <a:lnTo>
                        <a:pt x="2894" y="46"/>
                      </a:lnTo>
                      <a:lnTo>
                        <a:pt x="2905" y="54"/>
                      </a:lnTo>
                      <a:lnTo>
                        <a:pt x="2915" y="63"/>
                      </a:lnTo>
                      <a:lnTo>
                        <a:pt x="2925" y="71"/>
                      </a:lnTo>
                      <a:lnTo>
                        <a:pt x="2935" y="80"/>
                      </a:lnTo>
                      <a:lnTo>
                        <a:pt x="2943" y="89"/>
                      </a:lnTo>
                      <a:lnTo>
                        <a:pt x="2952" y="99"/>
                      </a:lnTo>
                      <a:lnTo>
                        <a:pt x="2960" y="109"/>
                      </a:lnTo>
                      <a:lnTo>
                        <a:pt x="2967" y="120"/>
                      </a:lnTo>
                      <a:lnTo>
                        <a:pt x="2974" y="131"/>
                      </a:lnTo>
                      <a:lnTo>
                        <a:pt x="2981" y="142"/>
                      </a:lnTo>
                      <a:lnTo>
                        <a:pt x="2987" y="153"/>
                      </a:lnTo>
                      <a:lnTo>
                        <a:pt x="2993" y="165"/>
                      </a:lnTo>
                      <a:lnTo>
                        <a:pt x="2997" y="178"/>
                      </a:lnTo>
                      <a:lnTo>
                        <a:pt x="3002" y="191"/>
                      </a:lnTo>
                      <a:lnTo>
                        <a:pt x="3005" y="203"/>
                      </a:lnTo>
                      <a:lnTo>
                        <a:pt x="3008" y="216"/>
                      </a:lnTo>
                      <a:lnTo>
                        <a:pt x="3011" y="230"/>
                      </a:lnTo>
                      <a:lnTo>
                        <a:pt x="3012" y="243"/>
                      </a:lnTo>
                      <a:lnTo>
                        <a:pt x="3013" y="257"/>
                      </a:lnTo>
                      <a:lnTo>
                        <a:pt x="3014" y="270"/>
                      </a:lnTo>
                      <a:lnTo>
                        <a:pt x="3014" y="1352"/>
                      </a:lnTo>
                      <a:lnTo>
                        <a:pt x="3013" y="1365"/>
                      </a:lnTo>
                      <a:lnTo>
                        <a:pt x="3012" y="1379"/>
                      </a:lnTo>
                      <a:lnTo>
                        <a:pt x="3011" y="1392"/>
                      </a:lnTo>
                      <a:lnTo>
                        <a:pt x="3008" y="1406"/>
                      </a:lnTo>
                      <a:lnTo>
                        <a:pt x="3005" y="1419"/>
                      </a:lnTo>
                      <a:lnTo>
                        <a:pt x="3002" y="1432"/>
                      </a:lnTo>
                      <a:lnTo>
                        <a:pt x="2997" y="1444"/>
                      </a:lnTo>
                      <a:lnTo>
                        <a:pt x="2993" y="1457"/>
                      </a:lnTo>
                      <a:lnTo>
                        <a:pt x="2987" y="1469"/>
                      </a:lnTo>
                      <a:lnTo>
                        <a:pt x="2981" y="1480"/>
                      </a:lnTo>
                      <a:lnTo>
                        <a:pt x="2974" y="1491"/>
                      </a:lnTo>
                      <a:lnTo>
                        <a:pt x="2967" y="1502"/>
                      </a:lnTo>
                      <a:lnTo>
                        <a:pt x="2960" y="1513"/>
                      </a:lnTo>
                      <a:lnTo>
                        <a:pt x="2952" y="1523"/>
                      </a:lnTo>
                      <a:lnTo>
                        <a:pt x="2943" y="1533"/>
                      </a:lnTo>
                      <a:lnTo>
                        <a:pt x="2935" y="1542"/>
                      </a:lnTo>
                      <a:lnTo>
                        <a:pt x="2925" y="1551"/>
                      </a:lnTo>
                      <a:lnTo>
                        <a:pt x="2915" y="1559"/>
                      </a:lnTo>
                      <a:lnTo>
                        <a:pt x="2905" y="1568"/>
                      </a:lnTo>
                      <a:lnTo>
                        <a:pt x="2894" y="1576"/>
                      </a:lnTo>
                      <a:lnTo>
                        <a:pt x="2884" y="1583"/>
                      </a:lnTo>
                      <a:lnTo>
                        <a:pt x="2872" y="1589"/>
                      </a:lnTo>
                      <a:lnTo>
                        <a:pt x="2860" y="1595"/>
                      </a:lnTo>
                      <a:lnTo>
                        <a:pt x="2848" y="1600"/>
                      </a:lnTo>
                      <a:lnTo>
                        <a:pt x="2836" y="1605"/>
                      </a:lnTo>
                      <a:lnTo>
                        <a:pt x="2824" y="1609"/>
                      </a:lnTo>
                      <a:lnTo>
                        <a:pt x="2810" y="1613"/>
                      </a:lnTo>
                      <a:lnTo>
                        <a:pt x="2798" y="1616"/>
                      </a:lnTo>
                      <a:lnTo>
                        <a:pt x="2784" y="1618"/>
                      </a:lnTo>
                      <a:lnTo>
                        <a:pt x="2771" y="1621"/>
                      </a:lnTo>
                      <a:lnTo>
                        <a:pt x="2757" y="1622"/>
                      </a:lnTo>
                      <a:lnTo>
                        <a:pt x="2743" y="1622"/>
                      </a:lnTo>
                      <a:lnTo>
                        <a:pt x="271" y="1622"/>
                      </a:lnTo>
                      <a:lnTo>
                        <a:pt x="257" y="1622"/>
                      </a:lnTo>
                      <a:lnTo>
                        <a:pt x="244" y="1621"/>
                      </a:lnTo>
                      <a:lnTo>
                        <a:pt x="230" y="1618"/>
                      </a:lnTo>
                      <a:lnTo>
                        <a:pt x="216" y="1616"/>
                      </a:lnTo>
                      <a:lnTo>
                        <a:pt x="204" y="1613"/>
                      </a:lnTo>
                      <a:lnTo>
                        <a:pt x="191" y="1609"/>
                      </a:lnTo>
                      <a:lnTo>
                        <a:pt x="179" y="1605"/>
                      </a:lnTo>
                      <a:lnTo>
                        <a:pt x="166" y="1600"/>
                      </a:lnTo>
                      <a:lnTo>
                        <a:pt x="154" y="1595"/>
                      </a:lnTo>
                      <a:lnTo>
                        <a:pt x="142" y="1589"/>
                      </a:lnTo>
                      <a:lnTo>
                        <a:pt x="131" y="1583"/>
                      </a:lnTo>
                      <a:lnTo>
                        <a:pt x="121" y="1576"/>
                      </a:lnTo>
                      <a:lnTo>
                        <a:pt x="109" y="1568"/>
                      </a:lnTo>
                      <a:lnTo>
                        <a:pt x="99" y="1559"/>
                      </a:lnTo>
                      <a:lnTo>
                        <a:pt x="89" y="1551"/>
                      </a:lnTo>
                      <a:lnTo>
                        <a:pt x="80" y="1542"/>
                      </a:lnTo>
                      <a:lnTo>
                        <a:pt x="71" y="1533"/>
                      </a:lnTo>
                      <a:lnTo>
                        <a:pt x="63" y="1523"/>
                      </a:lnTo>
                      <a:lnTo>
                        <a:pt x="54" y="1513"/>
                      </a:lnTo>
                      <a:lnTo>
                        <a:pt x="47" y="1502"/>
                      </a:lnTo>
                      <a:lnTo>
                        <a:pt x="40" y="1491"/>
                      </a:lnTo>
                      <a:lnTo>
                        <a:pt x="33" y="1480"/>
                      </a:lnTo>
                      <a:lnTo>
                        <a:pt x="28" y="1469"/>
                      </a:lnTo>
                      <a:lnTo>
                        <a:pt x="22" y="1457"/>
                      </a:lnTo>
                      <a:lnTo>
                        <a:pt x="17" y="1444"/>
                      </a:lnTo>
                      <a:lnTo>
                        <a:pt x="13" y="1432"/>
                      </a:lnTo>
                      <a:lnTo>
                        <a:pt x="10" y="1419"/>
                      </a:lnTo>
                      <a:lnTo>
                        <a:pt x="7" y="1406"/>
                      </a:lnTo>
                      <a:lnTo>
                        <a:pt x="3" y="1392"/>
                      </a:lnTo>
                      <a:lnTo>
                        <a:pt x="2" y="1379"/>
                      </a:lnTo>
                      <a:lnTo>
                        <a:pt x="1" y="1365"/>
                      </a:lnTo>
                      <a:lnTo>
                        <a:pt x="0" y="1352"/>
                      </a:lnTo>
                      <a:lnTo>
                        <a:pt x="0" y="270"/>
                      </a:lnTo>
                      <a:lnTo>
                        <a:pt x="1" y="257"/>
                      </a:lnTo>
                      <a:lnTo>
                        <a:pt x="2" y="243"/>
                      </a:lnTo>
                      <a:lnTo>
                        <a:pt x="3" y="230"/>
                      </a:lnTo>
                      <a:lnTo>
                        <a:pt x="7" y="216"/>
                      </a:lnTo>
                      <a:lnTo>
                        <a:pt x="10" y="203"/>
                      </a:lnTo>
                      <a:lnTo>
                        <a:pt x="13" y="191"/>
                      </a:lnTo>
                      <a:lnTo>
                        <a:pt x="17" y="178"/>
                      </a:lnTo>
                      <a:lnTo>
                        <a:pt x="22" y="165"/>
                      </a:lnTo>
                      <a:lnTo>
                        <a:pt x="28" y="153"/>
                      </a:lnTo>
                      <a:lnTo>
                        <a:pt x="33" y="142"/>
                      </a:lnTo>
                      <a:lnTo>
                        <a:pt x="40" y="131"/>
                      </a:lnTo>
                      <a:lnTo>
                        <a:pt x="47" y="120"/>
                      </a:lnTo>
                      <a:lnTo>
                        <a:pt x="54" y="109"/>
                      </a:lnTo>
                      <a:lnTo>
                        <a:pt x="63" y="99"/>
                      </a:lnTo>
                      <a:lnTo>
                        <a:pt x="71" y="89"/>
                      </a:lnTo>
                      <a:lnTo>
                        <a:pt x="80" y="80"/>
                      </a:lnTo>
                      <a:lnTo>
                        <a:pt x="89" y="71"/>
                      </a:lnTo>
                      <a:lnTo>
                        <a:pt x="99" y="63"/>
                      </a:lnTo>
                      <a:lnTo>
                        <a:pt x="109" y="54"/>
                      </a:lnTo>
                      <a:lnTo>
                        <a:pt x="121" y="46"/>
                      </a:lnTo>
                      <a:lnTo>
                        <a:pt x="131" y="39"/>
                      </a:lnTo>
                      <a:lnTo>
                        <a:pt x="142" y="33"/>
                      </a:lnTo>
                      <a:lnTo>
                        <a:pt x="154" y="27"/>
                      </a:lnTo>
                      <a:lnTo>
                        <a:pt x="166" y="22"/>
                      </a:lnTo>
                      <a:lnTo>
                        <a:pt x="179" y="17"/>
                      </a:lnTo>
                      <a:lnTo>
                        <a:pt x="191" y="13"/>
                      </a:lnTo>
                      <a:lnTo>
                        <a:pt x="204" y="9"/>
                      </a:lnTo>
                      <a:lnTo>
                        <a:pt x="216" y="6"/>
                      </a:lnTo>
                      <a:lnTo>
                        <a:pt x="230" y="4"/>
                      </a:lnTo>
                      <a:lnTo>
                        <a:pt x="244" y="1"/>
                      </a:lnTo>
                      <a:lnTo>
                        <a:pt x="257" y="0"/>
                      </a:lnTo>
                      <a:lnTo>
                        <a:pt x="271" y="0"/>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en-US" altLang="zh-CN" dirty="0">
                    <a:latin typeface="微软雅黑" panose="020B0503020204020204" pitchFamily="34" charset="-122"/>
                    <a:ea typeface="微软雅黑" panose="020B0503020204020204" pitchFamily="34" charset="-122"/>
                  </a:endParaRPr>
                </a:p>
              </p:txBody>
            </p:sp>
            <p:sp>
              <p:nvSpPr>
                <p:cNvPr id="116" name="Freeform 23"/>
                <p:cNvSpPr>
                  <a:spLocks/>
                </p:cNvSpPr>
                <p:nvPr/>
              </p:nvSpPr>
              <p:spPr bwMode="auto">
                <a:xfrm>
                  <a:off x="-2040719" y="1984068"/>
                  <a:ext cx="217487" cy="117475"/>
                </a:xfrm>
                <a:custGeom>
                  <a:avLst/>
                  <a:gdLst/>
                  <a:ahLst/>
                  <a:cxnLst>
                    <a:cxn ang="0">
                      <a:pos x="2757" y="0"/>
                    </a:cxn>
                    <a:cxn ang="0">
                      <a:pos x="2798" y="5"/>
                    </a:cxn>
                    <a:cxn ang="0">
                      <a:pos x="2835" y="16"/>
                    </a:cxn>
                    <a:cxn ang="0">
                      <a:pos x="2871" y="33"/>
                    </a:cxn>
                    <a:cxn ang="0">
                      <a:pos x="2905" y="54"/>
                    </a:cxn>
                    <a:cxn ang="0">
                      <a:pos x="2934" y="79"/>
                    </a:cxn>
                    <a:cxn ang="0">
                      <a:pos x="2960" y="109"/>
                    </a:cxn>
                    <a:cxn ang="0">
                      <a:pos x="2980" y="141"/>
                    </a:cxn>
                    <a:cxn ang="0">
                      <a:pos x="2996" y="177"/>
                    </a:cxn>
                    <a:cxn ang="0">
                      <a:pos x="3007" y="216"/>
                    </a:cxn>
                    <a:cxn ang="0">
                      <a:pos x="3013" y="256"/>
                    </a:cxn>
                    <a:cxn ang="0">
                      <a:pos x="3013" y="1364"/>
                    </a:cxn>
                    <a:cxn ang="0">
                      <a:pos x="3007" y="1405"/>
                    </a:cxn>
                    <a:cxn ang="0">
                      <a:pos x="2996" y="1444"/>
                    </a:cxn>
                    <a:cxn ang="0">
                      <a:pos x="2980" y="1479"/>
                    </a:cxn>
                    <a:cxn ang="0">
                      <a:pos x="2960" y="1512"/>
                    </a:cxn>
                    <a:cxn ang="0">
                      <a:pos x="2934" y="1542"/>
                    </a:cxn>
                    <a:cxn ang="0">
                      <a:pos x="2905" y="1567"/>
                    </a:cxn>
                    <a:cxn ang="0">
                      <a:pos x="2871" y="1588"/>
                    </a:cxn>
                    <a:cxn ang="0">
                      <a:pos x="2835" y="1605"/>
                    </a:cxn>
                    <a:cxn ang="0">
                      <a:pos x="2798" y="1616"/>
                    </a:cxn>
                    <a:cxn ang="0">
                      <a:pos x="2757" y="1621"/>
                    </a:cxn>
                    <a:cxn ang="0">
                      <a:pos x="257" y="1621"/>
                    </a:cxn>
                    <a:cxn ang="0">
                      <a:pos x="216" y="1616"/>
                    </a:cxn>
                    <a:cxn ang="0">
                      <a:pos x="178" y="1605"/>
                    </a:cxn>
                    <a:cxn ang="0">
                      <a:pos x="141" y="1588"/>
                    </a:cxn>
                    <a:cxn ang="0">
                      <a:pos x="109" y="1567"/>
                    </a:cxn>
                    <a:cxn ang="0">
                      <a:pos x="79" y="1542"/>
                    </a:cxn>
                    <a:cxn ang="0">
                      <a:pos x="54" y="1512"/>
                    </a:cxn>
                    <a:cxn ang="0">
                      <a:pos x="32" y="1479"/>
                    </a:cxn>
                    <a:cxn ang="0">
                      <a:pos x="16" y="1444"/>
                    </a:cxn>
                    <a:cxn ang="0">
                      <a:pos x="6" y="1405"/>
                    </a:cxn>
                    <a:cxn ang="0">
                      <a:pos x="1" y="1364"/>
                    </a:cxn>
                    <a:cxn ang="0">
                      <a:pos x="1" y="256"/>
                    </a:cxn>
                    <a:cxn ang="0">
                      <a:pos x="6" y="216"/>
                    </a:cxn>
                    <a:cxn ang="0">
                      <a:pos x="16" y="177"/>
                    </a:cxn>
                    <a:cxn ang="0">
                      <a:pos x="32" y="141"/>
                    </a:cxn>
                    <a:cxn ang="0">
                      <a:pos x="54" y="109"/>
                    </a:cxn>
                    <a:cxn ang="0">
                      <a:pos x="79" y="79"/>
                    </a:cxn>
                    <a:cxn ang="0">
                      <a:pos x="109" y="54"/>
                    </a:cxn>
                    <a:cxn ang="0">
                      <a:pos x="141" y="33"/>
                    </a:cxn>
                    <a:cxn ang="0">
                      <a:pos x="178" y="16"/>
                    </a:cxn>
                    <a:cxn ang="0">
                      <a:pos x="216" y="5"/>
                    </a:cxn>
                    <a:cxn ang="0">
                      <a:pos x="257" y="0"/>
                    </a:cxn>
                  </a:cxnLst>
                  <a:rect l="0" t="0" r="r" b="b"/>
                  <a:pathLst>
                    <a:path w="3014" h="1621">
                      <a:moveTo>
                        <a:pt x="271" y="0"/>
                      </a:moveTo>
                      <a:lnTo>
                        <a:pt x="2743" y="0"/>
                      </a:lnTo>
                      <a:lnTo>
                        <a:pt x="2757" y="0"/>
                      </a:lnTo>
                      <a:lnTo>
                        <a:pt x="2770" y="1"/>
                      </a:lnTo>
                      <a:lnTo>
                        <a:pt x="2783" y="3"/>
                      </a:lnTo>
                      <a:lnTo>
                        <a:pt x="2798" y="5"/>
                      </a:lnTo>
                      <a:lnTo>
                        <a:pt x="2810" y="8"/>
                      </a:lnTo>
                      <a:lnTo>
                        <a:pt x="2823" y="12"/>
                      </a:lnTo>
                      <a:lnTo>
                        <a:pt x="2835" y="16"/>
                      </a:lnTo>
                      <a:lnTo>
                        <a:pt x="2848" y="21"/>
                      </a:lnTo>
                      <a:lnTo>
                        <a:pt x="2860" y="26"/>
                      </a:lnTo>
                      <a:lnTo>
                        <a:pt x="2871" y="33"/>
                      </a:lnTo>
                      <a:lnTo>
                        <a:pt x="2883" y="39"/>
                      </a:lnTo>
                      <a:lnTo>
                        <a:pt x="2893" y="46"/>
                      </a:lnTo>
                      <a:lnTo>
                        <a:pt x="2905" y="54"/>
                      </a:lnTo>
                      <a:lnTo>
                        <a:pt x="2915" y="62"/>
                      </a:lnTo>
                      <a:lnTo>
                        <a:pt x="2924" y="70"/>
                      </a:lnTo>
                      <a:lnTo>
                        <a:pt x="2934" y="79"/>
                      </a:lnTo>
                      <a:lnTo>
                        <a:pt x="2942" y="89"/>
                      </a:lnTo>
                      <a:lnTo>
                        <a:pt x="2951" y="98"/>
                      </a:lnTo>
                      <a:lnTo>
                        <a:pt x="2960" y="109"/>
                      </a:lnTo>
                      <a:lnTo>
                        <a:pt x="2967" y="119"/>
                      </a:lnTo>
                      <a:lnTo>
                        <a:pt x="2974" y="130"/>
                      </a:lnTo>
                      <a:lnTo>
                        <a:pt x="2980" y="141"/>
                      </a:lnTo>
                      <a:lnTo>
                        <a:pt x="2986" y="153"/>
                      </a:lnTo>
                      <a:lnTo>
                        <a:pt x="2992" y="165"/>
                      </a:lnTo>
                      <a:lnTo>
                        <a:pt x="2996" y="177"/>
                      </a:lnTo>
                      <a:lnTo>
                        <a:pt x="3001" y="189"/>
                      </a:lnTo>
                      <a:lnTo>
                        <a:pt x="3004" y="203"/>
                      </a:lnTo>
                      <a:lnTo>
                        <a:pt x="3007" y="216"/>
                      </a:lnTo>
                      <a:lnTo>
                        <a:pt x="3011" y="229"/>
                      </a:lnTo>
                      <a:lnTo>
                        <a:pt x="3012" y="242"/>
                      </a:lnTo>
                      <a:lnTo>
                        <a:pt x="3013" y="256"/>
                      </a:lnTo>
                      <a:lnTo>
                        <a:pt x="3014" y="270"/>
                      </a:lnTo>
                      <a:lnTo>
                        <a:pt x="3014" y="1351"/>
                      </a:lnTo>
                      <a:lnTo>
                        <a:pt x="3013" y="1364"/>
                      </a:lnTo>
                      <a:lnTo>
                        <a:pt x="3012" y="1379"/>
                      </a:lnTo>
                      <a:lnTo>
                        <a:pt x="3011" y="1392"/>
                      </a:lnTo>
                      <a:lnTo>
                        <a:pt x="3007" y="1405"/>
                      </a:lnTo>
                      <a:lnTo>
                        <a:pt x="3004" y="1418"/>
                      </a:lnTo>
                      <a:lnTo>
                        <a:pt x="3001" y="1431"/>
                      </a:lnTo>
                      <a:lnTo>
                        <a:pt x="2996" y="1444"/>
                      </a:lnTo>
                      <a:lnTo>
                        <a:pt x="2992" y="1456"/>
                      </a:lnTo>
                      <a:lnTo>
                        <a:pt x="2986" y="1467"/>
                      </a:lnTo>
                      <a:lnTo>
                        <a:pt x="2980" y="1479"/>
                      </a:lnTo>
                      <a:lnTo>
                        <a:pt x="2974" y="1491"/>
                      </a:lnTo>
                      <a:lnTo>
                        <a:pt x="2967" y="1502"/>
                      </a:lnTo>
                      <a:lnTo>
                        <a:pt x="2960" y="1512"/>
                      </a:lnTo>
                      <a:lnTo>
                        <a:pt x="2951" y="1522"/>
                      </a:lnTo>
                      <a:lnTo>
                        <a:pt x="2942" y="1532"/>
                      </a:lnTo>
                      <a:lnTo>
                        <a:pt x="2934" y="1542"/>
                      </a:lnTo>
                      <a:lnTo>
                        <a:pt x="2924" y="1551"/>
                      </a:lnTo>
                      <a:lnTo>
                        <a:pt x="2915" y="1559"/>
                      </a:lnTo>
                      <a:lnTo>
                        <a:pt x="2905" y="1567"/>
                      </a:lnTo>
                      <a:lnTo>
                        <a:pt x="2893" y="1575"/>
                      </a:lnTo>
                      <a:lnTo>
                        <a:pt x="2883" y="1581"/>
                      </a:lnTo>
                      <a:lnTo>
                        <a:pt x="2871" y="1588"/>
                      </a:lnTo>
                      <a:lnTo>
                        <a:pt x="2860" y="1595"/>
                      </a:lnTo>
                      <a:lnTo>
                        <a:pt x="2848" y="1600"/>
                      </a:lnTo>
                      <a:lnTo>
                        <a:pt x="2835" y="1605"/>
                      </a:lnTo>
                      <a:lnTo>
                        <a:pt x="2823" y="1609"/>
                      </a:lnTo>
                      <a:lnTo>
                        <a:pt x="2810" y="1613"/>
                      </a:lnTo>
                      <a:lnTo>
                        <a:pt x="2798" y="1616"/>
                      </a:lnTo>
                      <a:lnTo>
                        <a:pt x="2783" y="1618"/>
                      </a:lnTo>
                      <a:lnTo>
                        <a:pt x="2770" y="1620"/>
                      </a:lnTo>
                      <a:lnTo>
                        <a:pt x="2757" y="1621"/>
                      </a:lnTo>
                      <a:lnTo>
                        <a:pt x="2743" y="1621"/>
                      </a:lnTo>
                      <a:lnTo>
                        <a:pt x="271" y="1621"/>
                      </a:lnTo>
                      <a:lnTo>
                        <a:pt x="257" y="1621"/>
                      </a:lnTo>
                      <a:lnTo>
                        <a:pt x="243" y="1620"/>
                      </a:lnTo>
                      <a:lnTo>
                        <a:pt x="229" y="1618"/>
                      </a:lnTo>
                      <a:lnTo>
                        <a:pt x="216" y="1616"/>
                      </a:lnTo>
                      <a:lnTo>
                        <a:pt x="204" y="1613"/>
                      </a:lnTo>
                      <a:lnTo>
                        <a:pt x="190" y="1609"/>
                      </a:lnTo>
                      <a:lnTo>
                        <a:pt x="178" y="1605"/>
                      </a:lnTo>
                      <a:lnTo>
                        <a:pt x="166" y="1600"/>
                      </a:lnTo>
                      <a:lnTo>
                        <a:pt x="154" y="1595"/>
                      </a:lnTo>
                      <a:lnTo>
                        <a:pt x="141" y="1588"/>
                      </a:lnTo>
                      <a:lnTo>
                        <a:pt x="130" y="1581"/>
                      </a:lnTo>
                      <a:lnTo>
                        <a:pt x="120" y="1575"/>
                      </a:lnTo>
                      <a:lnTo>
                        <a:pt x="109" y="1567"/>
                      </a:lnTo>
                      <a:lnTo>
                        <a:pt x="99" y="1559"/>
                      </a:lnTo>
                      <a:lnTo>
                        <a:pt x="88" y="1551"/>
                      </a:lnTo>
                      <a:lnTo>
                        <a:pt x="79" y="1542"/>
                      </a:lnTo>
                      <a:lnTo>
                        <a:pt x="70" y="1532"/>
                      </a:lnTo>
                      <a:lnTo>
                        <a:pt x="62" y="1522"/>
                      </a:lnTo>
                      <a:lnTo>
                        <a:pt x="54" y="1512"/>
                      </a:lnTo>
                      <a:lnTo>
                        <a:pt x="47" y="1502"/>
                      </a:lnTo>
                      <a:lnTo>
                        <a:pt x="40" y="1491"/>
                      </a:lnTo>
                      <a:lnTo>
                        <a:pt x="32" y="1479"/>
                      </a:lnTo>
                      <a:lnTo>
                        <a:pt x="27" y="1467"/>
                      </a:lnTo>
                      <a:lnTo>
                        <a:pt x="21" y="1456"/>
                      </a:lnTo>
                      <a:lnTo>
                        <a:pt x="16" y="1444"/>
                      </a:lnTo>
                      <a:lnTo>
                        <a:pt x="12" y="1431"/>
                      </a:lnTo>
                      <a:lnTo>
                        <a:pt x="9" y="1418"/>
                      </a:lnTo>
                      <a:lnTo>
                        <a:pt x="6" y="1405"/>
                      </a:lnTo>
                      <a:lnTo>
                        <a:pt x="3" y="1392"/>
                      </a:lnTo>
                      <a:lnTo>
                        <a:pt x="2" y="1379"/>
                      </a:lnTo>
                      <a:lnTo>
                        <a:pt x="1" y="1364"/>
                      </a:lnTo>
                      <a:lnTo>
                        <a:pt x="0" y="1351"/>
                      </a:lnTo>
                      <a:lnTo>
                        <a:pt x="0" y="270"/>
                      </a:lnTo>
                      <a:lnTo>
                        <a:pt x="1" y="256"/>
                      </a:lnTo>
                      <a:lnTo>
                        <a:pt x="2" y="242"/>
                      </a:lnTo>
                      <a:lnTo>
                        <a:pt x="3" y="229"/>
                      </a:lnTo>
                      <a:lnTo>
                        <a:pt x="6" y="216"/>
                      </a:lnTo>
                      <a:lnTo>
                        <a:pt x="9" y="203"/>
                      </a:lnTo>
                      <a:lnTo>
                        <a:pt x="12" y="189"/>
                      </a:lnTo>
                      <a:lnTo>
                        <a:pt x="16" y="177"/>
                      </a:lnTo>
                      <a:lnTo>
                        <a:pt x="21" y="165"/>
                      </a:lnTo>
                      <a:lnTo>
                        <a:pt x="27" y="153"/>
                      </a:lnTo>
                      <a:lnTo>
                        <a:pt x="32" y="141"/>
                      </a:lnTo>
                      <a:lnTo>
                        <a:pt x="40" y="130"/>
                      </a:lnTo>
                      <a:lnTo>
                        <a:pt x="47" y="119"/>
                      </a:lnTo>
                      <a:lnTo>
                        <a:pt x="54" y="109"/>
                      </a:lnTo>
                      <a:lnTo>
                        <a:pt x="62" y="98"/>
                      </a:lnTo>
                      <a:lnTo>
                        <a:pt x="70" y="89"/>
                      </a:lnTo>
                      <a:lnTo>
                        <a:pt x="79" y="79"/>
                      </a:lnTo>
                      <a:lnTo>
                        <a:pt x="88" y="70"/>
                      </a:lnTo>
                      <a:lnTo>
                        <a:pt x="99" y="62"/>
                      </a:lnTo>
                      <a:lnTo>
                        <a:pt x="109" y="54"/>
                      </a:lnTo>
                      <a:lnTo>
                        <a:pt x="120" y="46"/>
                      </a:lnTo>
                      <a:lnTo>
                        <a:pt x="130" y="39"/>
                      </a:lnTo>
                      <a:lnTo>
                        <a:pt x="141" y="33"/>
                      </a:lnTo>
                      <a:lnTo>
                        <a:pt x="154" y="26"/>
                      </a:lnTo>
                      <a:lnTo>
                        <a:pt x="166" y="21"/>
                      </a:lnTo>
                      <a:lnTo>
                        <a:pt x="178" y="16"/>
                      </a:lnTo>
                      <a:lnTo>
                        <a:pt x="190" y="12"/>
                      </a:lnTo>
                      <a:lnTo>
                        <a:pt x="204" y="8"/>
                      </a:lnTo>
                      <a:lnTo>
                        <a:pt x="216" y="5"/>
                      </a:lnTo>
                      <a:lnTo>
                        <a:pt x="229" y="3"/>
                      </a:lnTo>
                      <a:lnTo>
                        <a:pt x="243" y="1"/>
                      </a:lnTo>
                      <a:lnTo>
                        <a:pt x="257" y="0"/>
                      </a:lnTo>
                      <a:lnTo>
                        <a:pt x="271" y="0"/>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en-US" altLang="zh-CN" dirty="0">
                    <a:latin typeface="微软雅黑" panose="020B0503020204020204" pitchFamily="34" charset="-122"/>
                    <a:ea typeface="微软雅黑" panose="020B0503020204020204" pitchFamily="34" charset="-122"/>
                  </a:endParaRPr>
                </a:p>
              </p:txBody>
            </p:sp>
            <p:sp>
              <p:nvSpPr>
                <p:cNvPr id="117" name="Freeform 24"/>
                <p:cNvSpPr>
                  <a:spLocks/>
                </p:cNvSpPr>
                <p:nvPr/>
              </p:nvSpPr>
              <p:spPr bwMode="auto">
                <a:xfrm>
                  <a:off x="-1799419" y="1984068"/>
                  <a:ext cx="215900" cy="117475"/>
                </a:xfrm>
                <a:custGeom>
                  <a:avLst/>
                  <a:gdLst/>
                  <a:ahLst/>
                  <a:cxnLst>
                    <a:cxn ang="0">
                      <a:pos x="2757" y="0"/>
                    </a:cxn>
                    <a:cxn ang="0">
                      <a:pos x="2797" y="5"/>
                    </a:cxn>
                    <a:cxn ang="0">
                      <a:pos x="2836" y="16"/>
                    </a:cxn>
                    <a:cxn ang="0">
                      <a:pos x="2872" y="33"/>
                    </a:cxn>
                    <a:cxn ang="0">
                      <a:pos x="2904" y="54"/>
                    </a:cxn>
                    <a:cxn ang="0">
                      <a:pos x="2934" y="79"/>
                    </a:cxn>
                    <a:cxn ang="0">
                      <a:pos x="2959" y="109"/>
                    </a:cxn>
                    <a:cxn ang="0">
                      <a:pos x="2981" y="141"/>
                    </a:cxn>
                    <a:cxn ang="0">
                      <a:pos x="2997" y="177"/>
                    </a:cxn>
                    <a:cxn ang="0">
                      <a:pos x="3008" y="216"/>
                    </a:cxn>
                    <a:cxn ang="0">
                      <a:pos x="3013" y="256"/>
                    </a:cxn>
                    <a:cxn ang="0">
                      <a:pos x="3013" y="1364"/>
                    </a:cxn>
                    <a:cxn ang="0">
                      <a:pos x="3008" y="1405"/>
                    </a:cxn>
                    <a:cxn ang="0">
                      <a:pos x="2997" y="1444"/>
                    </a:cxn>
                    <a:cxn ang="0">
                      <a:pos x="2981" y="1479"/>
                    </a:cxn>
                    <a:cxn ang="0">
                      <a:pos x="2959" y="1512"/>
                    </a:cxn>
                    <a:cxn ang="0">
                      <a:pos x="2934" y="1542"/>
                    </a:cxn>
                    <a:cxn ang="0">
                      <a:pos x="2904" y="1567"/>
                    </a:cxn>
                    <a:cxn ang="0">
                      <a:pos x="2872" y="1588"/>
                    </a:cxn>
                    <a:cxn ang="0">
                      <a:pos x="2836" y="1605"/>
                    </a:cxn>
                    <a:cxn ang="0">
                      <a:pos x="2797" y="1616"/>
                    </a:cxn>
                    <a:cxn ang="0">
                      <a:pos x="2757" y="1621"/>
                    </a:cxn>
                    <a:cxn ang="0">
                      <a:pos x="257" y="1621"/>
                    </a:cxn>
                    <a:cxn ang="0">
                      <a:pos x="216" y="1616"/>
                    </a:cxn>
                    <a:cxn ang="0">
                      <a:pos x="178" y="1605"/>
                    </a:cxn>
                    <a:cxn ang="0">
                      <a:pos x="142" y="1588"/>
                    </a:cxn>
                    <a:cxn ang="0">
                      <a:pos x="109" y="1567"/>
                    </a:cxn>
                    <a:cxn ang="0">
                      <a:pos x="80" y="1542"/>
                    </a:cxn>
                    <a:cxn ang="0">
                      <a:pos x="54" y="1512"/>
                    </a:cxn>
                    <a:cxn ang="0">
                      <a:pos x="33" y="1479"/>
                    </a:cxn>
                    <a:cxn ang="0">
                      <a:pos x="17" y="1444"/>
                    </a:cxn>
                    <a:cxn ang="0">
                      <a:pos x="5" y="1405"/>
                    </a:cxn>
                    <a:cxn ang="0">
                      <a:pos x="0" y="1364"/>
                    </a:cxn>
                    <a:cxn ang="0">
                      <a:pos x="0" y="256"/>
                    </a:cxn>
                    <a:cxn ang="0">
                      <a:pos x="5" y="216"/>
                    </a:cxn>
                    <a:cxn ang="0">
                      <a:pos x="17" y="177"/>
                    </a:cxn>
                    <a:cxn ang="0">
                      <a:pos x="33" y="141"/>
                    </a:cxn>
                    <a:cxn ang="0">
                      <a:pos x="54" y="109"/>
                    </a:cxn>
                    <a:cxn ang="0">
                      <a:pos x="80" y="79"/>
                    </a:cxn>
                    <a:cxn ang="0">
                      <a:pos x="109" y="54"/>
                    </a:cxn>
                    <a:cxn ang="0">
                      <a:pos x="142" y="33"/>
                    </a:cxn>
                    <a:cxn ang="0">
                      <a:pos x="178" y="16"/>
                    </a:cxn>
                    <a:cxn ang="0">
                      <a:pos x="216" y="5"/>
                    </a:cxn>
                    <a:cxn ang="0">
                      <a:pos x="257" y="0"/>
                    </a:cxn>
                  </a:cxnLst>
                  <a:rect l="0" t="0" r="r" b="b"/>
                  <a:pathLst>
                    <a:path w="3013" h="1621">
                      <a:moveTo>
                        <a:pt x="270" y="0"/>
                      </a:moveTo>
                      <a:lnTo>
                        <a:pt x="2743" y="0"/>
                      </a:lnTo>
                      <a:lnTo>
                        <a:pt x="2757" y="0"/>
                      </a:lnTo>
                      <a:lnTo>
                        <a:pt x="2771" y="1"/>
                      </a:lnTo>
                      <a:lnTo>
                        <a:pt x="2784" y="3"/>
                      </a:lnTo>
                      <a:lnTo>
                        <a:pt x="2797" y="5"/>
                      </a:lnTo>
                      <a:lnTo>
                        <a:pt x="2810" y="8"/>
                      </a:lnTo>
                      <a:lnTo>
                        <a:pt x="2824" y="12"/>
                      </a:lnTo>
                      <a:lnTo>
                        <a:pt x="2836" y="16"/>
                      </a:lnTo>
                      <a:lnTo>
                        <a:pt x="2848" y="21"/>
                      </a:lnTo>
                      <a:lnTo>
                        <a:pt x="2860" y="26"/>
                      </a:lnTo>
                      <a:lnTo>
                        <a:pt x="2872" y="33"/>
                      </a:lnTo>
                      <a:lnTo>
                        <a:pt x="2883" y="39"/>
                      </a:lnTo>
                      <a:lnTo>
                        <a:pt x="2894" y="46"/>
                      </a:lnTo>
                      <a:lnTo>
                        <a:pt x="2904" y="54"/>
                      </a:lnTo>
                      <a:lnTo>
                        <a:pt x="2914" y="62"/>
                      </a:lnTo>
                      <a:lnTo>
                        <a:pt x="2924" y="70"/>
                      </a:lnTo>
                      <a:lnTo>
                        <a:pt x="2934" y="79"/>
                      </a:lnTo>
                      <a:lnTo>
                        <a:pt x="2943" y="89"/>
                      </a:lnTo>
                      <a:lnTo>
                        <a:pt x="2951" y="98"/>
                      </a:lnTo>
                      <a:lnTo>
                        <a:pt x="2959" y="109"/>
                      </a:lnTo>
                      <a:lnTo>
                        <a:pt x="2967" y="119"/>
                      </a:lnTo>
                      <a:lnTo>
                        <a:pt x="2974" y="130"/>
                      </a:lnTo>
                      <a:lnTo>
                        <a:pt x="2981" y="141"/>
                      </a:lnTo>
                      <a:lnTo>
                        <a:pt x="2987" y="153"/>
                      </a:lnTo>
                      <a:lnTo>
                        <a:pt x="2992" y="165"/>
                      </a:lnTo>
                      <a:lnTo>
                        <a:pt x="2997" y="177"/>
                      </a:lnTo>
                      <a:lnTo>
                        <a:pt x="3001" y="189"/>
                      </a:lnTo>
                      <a:lnTo>
                        <a:pt x="3005" y="203"/>
                      </a:lnTo>
                      <a:lnTo>
                        <a:pt x="3008" y="216"/>
                      </a:lnTo>
                      <a:lnTo>
                        <a:pt x="3010" y="229"/>
                      </a:lnTo>
                      <a:lnTo>
                        <a:pt x="3012" y="242"/>
                      </a:lnTo>
                      <a:lnTo>
                        <a:pt x="3013" y="256"/>
                      </a:lnTo>
                      <a:lnTo>
                        <a:pt x="3013" y="270"/>
                      </a:lnTo>
                      <a:lnTo>
                        <a:pt x="3013" y="1351"/>
                      </a:lnTo>
                      <a:lnTo>
                        <a:pt x="3013" y="1364"/>
                      </a:lnTo>
                      <a:lnTo>
                        <a:pt x="3012" y="1379"/>
                      </a:lnTo>
                      <a:lnTo>
                        <a:pt x="3010" y="1392"/>
                      </a:lnTo>
                      <a:lnTo>
                        <a:pt x="3008" y="1405"/>
                      </a:lnTo>
                      <a:lnTo>
                        <a:pt x="3005" y="1418"/>
                      </a:lnTo>
                      <a:lnTo>
                        <a:pt x="3001" y="1431"/>
                      </a:lnTo>
                      <a:lnTo>
                        <a:pt x="2997" y="1444"/>
                      </a:lnTo>
                      <a:lnTo>
                        <a:pt x="2992" y="1456"/>
                      </a:lnTo>
                      <a:lnTo>
                        <a:pt x="2987" y="1467"/>
                      </a:lnTo>
                      <a:lnTo>
                        <a:pt x="2981" y="1479"/>
                      </a:lnTo>
                      <a:lnTo>
                        <a:pt x="2974" y="1491"/>
                      </a:lnTo>
                      <a:lnTo>
                        <a:pt x="2967" y="1502"/>
                      </a:lnTo>
                      <a:lnTo>
                        <a:pt x="2959" y="1512"/>
                      </a:lnTo>
                      <a:lnTo>
                        <a:pt x="2951" y="1522"/>
                      </a:lnTo>
                      <a:lnTo>
                        <a:pt x="2943" y="1532"/>
                      </a:lnTo>
                      <a:lnTo>
                        <a:pt x="2934" y="1542"/>
                      </a:lnTo>
                      <a:lnTo>
                        <a:pt x="2924" y="1551"/>
                      </a:lnTo>
                      <a:lnTo>
                        <a:pt x="2914" y="1559"/>
                      </a:lnTo>
                      <a:lnTo>
                        <a:pt x="2904" y="1567"/>
                      </a:lnTo>
                      <a:lnTo>
                        <a:pt x="2894" y="1575"/>
                      </a:lnTo>
                      <a:lnTo>
                        <a:pt x="2883" y="1581"/>
                      </a:lnTo>
                      <a:lnTo>
                        <a:pt x="2872" y="1588"/>
                      </a:lnTo>
                      <a:lnTo>
                        <a:pt x="2860" y="1595"/>
                      </a:lnTo>
                      <a:lnTo>
                        <a:pt x="2848" y="1600"/>
                      </a:lnTo>
                      <a:lnTo>
                        <a:pt x="2836" y="1605"/>
                      </a:lnTo>
                      <a:lnTo>
                        <a:pt x="2824" y="1609"/>
                      </a:lnTo>
                      <a:lnTo>
                        <a:pt x="2810" y="1613"/>
                      </a:lnTo>
                      <a:lnTo>
                        <a:pt x="2797" y="1616"/>
                      </a:lnTo>
                      <a:lnTo>
                        <a:pt x="2784" y="1618"/>
                      </a:lnTo>
                      <a:lnTo>
                        <a:pt x="2771" y="1620"/>
                      </a:lnTo>
                      <a:lnTo>
                        <a:pt x="2757" y="1621"/>
                      </a:lnTo>
                      <a:lnTo>
                        <a:pt x="2743" y="1621"/>
                      </a:lnTo>
                      <a:lnTo>
                        <a:pt x="270" y="1621"/>
                      </a:lnTo>
                      <a:lnTo>
                        <a:pt x="257" y="1621"/>
                      </a:lnTo>
                      <a:lnTo>
                        <a:pt x="243" y="1620"/>
                      </a:lnTo>
                      <a:lnTo>
                        <a:pt x="230" y="1618"/>
                      </a:lnTo>
                      <a:lnTo>
                        <a:pt x="216" y="1616"/>
                      </a:lnTo>
                      <a:lnTo>
                        <a:pt x="203" y="1613"/>
                      </a:lnTo>
                      <a:lnTo>
                        <a:pt x="191" y="1609"/>
                      </a:lnTo>
                      <a:lnTo>
                        <a:pt x="178" y="1605"/>
                      </a:lnTo>
                      <a:lnTo>
                        <a:pt x="165" y="1600"/>
                      </a:lnTo>
                      <a:lnTo>
                        <a:pt x="154" y="1595"/>
                      </a:lnTo>
                      <a:lnTo>
                        <a:pt x="142" y="1588"/>
                      </a:lnTo>
                      <a:lnTo>
                        <a:pt x="131" y="1581"/>
                      </a:lnTo>
                      <a:lnTo>
                        <a:pt x="120" y="1575"/>
                      </a:lnTo>
                      <a:lnTo>
                        <a:pt x="109" y="1567"/>
                      </a:lnTo>
                      <a:lnTo>
                        <a:pt x="99" y="1559"/>
                      </a:lnTo>
                      <a:lnTo>
                        <a:pt x="89" y="1551"/>
                      </a:lnTo>
                      <a:lnTo>
                        <a:pt x="80" y="1542"/>
                      </a:lnTo>
                      <a:lnTo>
                        <a:pt x="71" y="1532"/>
                      </a:lnTo>
                      <a:lnTo>
                        <a:pt x="62" y="1522"/>
                      </a:lnTo>
                      <a:lnTo>
                        <a:pt x="54" y="1512"/>
                      </a:lnTo>
                      <a:lnTo>
                        <a:pt x="46" y="1502"/>
                      </a:lnTo>
                      <a:lnTo>
                        <a:pt x="40" y="1491"/>
                      </a:lnTo>
                      <a:lnTo>
                        <a:pt x="33" y="1479"/>
                      </a:lnTo>
                      <a:lnTo>
                        <a:pt x="27" y="1467"/>
                      </a:lnTo>
                      <a:lnTo>
                        <a:pt x="22" y="1456"/>
                      </a:lnTo>
                      <a:lnTo>
                        <a:pt x="17" y="1444"/>
                      </a:lnTo>
                      <a:lnTo>
                        <a:pt x="13" y="1431"/>
                      </a:lnTo>
                      <a:lnTo>
                        <a:pt x="8" y="1418"/>
                      </a:lnTo>
                      <a:lnTo>
                        <a:pt x="5" y="1405"/>
                      </a:lnTo>
                      <a:lnTo>
                        <a:pt x="3" y="1392"/>
                      </a:lnTo>
                      <a:lnTo>
                        <a:pt x="1" y="1379"/>
                      </a:lnTo>
                      <a:lnTo>
                        <a:pt x="0" y="1364"/>
                      </a:lnTo>
                      <a:lnTo>
                        <a:pt x="0" y="1351"/>
                      </a:lnTo>
                      <a:lnTo>
                        <a:pt x="0" y="270"/>
                      </a:lnTo>
                      <a:lnTo>
                        <a:pt x="0" y="256"/>
                      </a:lnTo>
                      <a:lnTo>
                        <a:pt x="1" y="242"/>
                      </a:lnTo>
                      <a:lnTo>
                        <a:pt x="3" y="229"/>
                      </a:lnTo>
                      <a:lnTo>
                        <a:pt x="5" y="216"/>
                      </a:lnTo>
                      <a:lnTo>
                        <a:pt x="8" y="203"/>
                      </a:lnTo>
                      <a:lnTo>
                        <a:pt x="13" y="189"/>
                      </a:lnTo>
                      <a:lnTo>
                        <a:pt x="17" y="177"/>
                      </a:lnTo>
                      <a:lnTo>
                        <a:pt x="22" y="165"/>
                      </a:lnTo>
                      <a:lnTo>
                        <a:pt x="27" y="153"/>
                      </a:lnTo>
                      <a:lnTo>
                        <a:pt x="33" y="141"/>
                      </a:lnTo>
                      <a:lnTo>
                        <a:pt x="40" y="130"/>
                      </a:lnTo>
                      <a:lnTo>
                        <a:pt x="46" y="119"/>
                      </a:lnTo>
                      <a:lnTo>
                        <a:pt x="54" y="109"/>
                      </a:lnTo>
                      <a:lnTo>
                        <a:pt x="62" y="98"/>
                      </a:lnTo>
                      <a:lnTo>
                        <a:pt x="71" y="89"/>
                      </a:lnTo>
                      <a:lnTo>
                        <a:pt x="80" y="79"/>
                      </a:lnTo>
                      <a:lnTo>
                        <a:pt x="89" y="70"/>
                      </a:lnTo>
                      <a:lnTo>
                        <a:pt x="99" y="62"/>
                      </a:lnTo>
                      <a:lnTo>
                        <a:pt x="109" y="54"/>
                      </a:lnTo>
                      <a:lnTo>
                        <a:pt x="120" y="46"/>
                      </a:lnTo>
                      <a:lnTo>
                        <a:pt x="131" y="39"/>
                      </a:lnTo>
                      <a:lnTo>
                        <a:pt x="142" y="33"/>
                      </a:lnTo>
                      <a:lnTo>
                        <a:pt x="154" y="26"/>
                      </a:lnTo>
                      <a:lnTo>
                        <a:pt x="165" y="21"/>
                      </a:lnTo>
                      <a:lnTo>
                        <a:pt x="178" y="16"/>
                      </a:lnTo>
                      <a:lnTo>
                        <a:pt x="191" y="12"/>
                      </a:lnTo>
                      <a:lnTo>
                        <a:pt x="203" y="8"/>
                      </a:lnTo>
                      <a:lnTo>
                        <a:pt x="216" y="5"/>
                      </a:lnTo>
                      <a:lnTo>
                        <a:pt x="230" y="3"/>
                      </a:lnTo>
                      <a:lnTo>
                        <a:pt x="243" y="1"/>
                      </a:lnTo>
                      <a:lnTo>
                        <a:pt x="257" y="0"/>
                      </a:lnTo>
                      <a:lnTo>
                        <a:pt x="270" y="0"/>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en-US" altLang="zh-CN" dirty="0">
                    <a:latin typeface="微软雅黑" panose="020B0503020204020204" pitchFamily="34" charset="-122"/>
                    <a:ea typeface="微软雅黑" panose="020B0503020204020204" pitchFamily="34" charset="-122"/>
                  </a:endParaRPr>
                </a:p>
              </p:txBody>
            </p:sp>
            <p:sp>
              <p:nvSpPr>
                <p:cNvPr id="118" name="Freeform 25"/>
                <p:cNvSpPr>
                  <a:spLocks/>
                </p:cNvSpPr>
                <p:nvPr/>
              </p:nvSpPr>
              <p:spPr bwMode="auto">
                <a:xfrm>
                  <a:off x="-1559706" y="1984068"/>
                  <a:ext cx="215900" cy="117475"/>
                </a:xfrm>
                <a:custGeom>
                  <a:avLst/>
                  <a:gdLst/>
                  <a:ahLst/>
                  <a:cxnLst>
                    <a:cxn ang="0">
                      <a:pos x="2756" y="0"/>
                    </a:cxn>
                    <a:cxn ang="0">
                      <a:pos x="2797" y="5"/>
                    </a:cxn>
                    <a:cxn ang="0">
                      <a:pos x="2835" y="16"/>
                    </a:cxn>
                    <a:cxn ang="0">
                      <a:pos x="2871" y="33"/>
                    </a:cxn>
                    <a:cxn ang="0">
                      <a:pos x="2904" y="54"/>
                    </a:cxn>
                    <a:cxn ang="0">
                      <a:pos x="2933" y="79"/>
                    </a:cxn>
                    <a:cxn ang="0">
                      <a:pos x="2959" y="109"/>
                    </a:cxn>
                    <a:cxn ang="0">
                      <a:pos x="2980" y="141"/>
                    </a:cxn>
                    <a:cxn ang="0">
                      <a:pos x="2996" y="177"/>
                    </a:cxn>
                    <a:cxn ang="0">
                      <a:pos x="3008" y="216"/>
                    </a:cxn>
                    <a:cxn ang="0">
                      <a:pos x="3013" y="256"/>
                    </a:cxn>
                    <a:cxn ang="0">
                      <a:pos x="3013" y="1364"/>
                    </a:cxn>
                    <a:cxn ang="0">
                      <a:pos x="3008" y="1405"/>
                    </a:cxn>
                    <a:cxn ang="0">
                      <a:pos x="2996" y="1444"/>
                    </a:cxn>
                    <a:cxn ang="0">
                      <a:pos x="2980" y="1479"/>
                    </a:cxn>
                    <a:cxn ang="0">
                      <a:pos x="2959" y="1512"/>
                    </a:cxn>
                    <a:cxn ang="0">
                      <a:pos x="2933" y="1542"/>
                    </a:cxn>
                    <a:cxn ang="0">
                      <a:pos x="2904" y="1567"/>
                    </a:cxn>
                    <a:cxn ang="0">
                      <a:pos x="2871" y="1588"/>
                    </a:cxn>
                    <a:cxn ang="0">
                      <a:pos x="2835" y="1605"/>
                    </a:cxn>
                    <a:cxn ang="0">
                      <a:pos x="2797" y="1616"/>
                    </a:cxn>
                    <a:cxn ang="0">
                      <a:pos x="2756" y="1621"/>
                    </a:cxn>
                    <a:cxn ang="0">
                      <a:pos x="256" y="1621"/>
                    </a:cxn>
                    <a:cxn ang="0">
                      <a:pos x="216" y="1616"/>
                    </a:cxn>
                    <a:cxn ang="0">
                      <a:pos x="177" y="1605"/>
                    </a:cxn>
                    <a:cxn ang="0">
                      <a:pos x="141" y="1588"/>
                    </a:cxn>
                    <a:cxn ang="0">
                      <a:pos x="108" y="1567"/>
                    </a:cxn>
                    <a:cxn ang="0">
                      <a:pos x="79" y="1542"/>
                    </a:cxn>
                    <a:cxn ang="0">
                      <a:pos x="54" y="1512"/>
                    </a:cxn>
                    <a:cxn ang="0">
                      <a:pos x="32" y="1479"/>
                    </a:cxn>
                    <a:cxn ang="0">
                      <a:pos x="16" y="1444"/>
                    </a:cxn>
                    <a:cxn ang="0">
                      <a:pos x="5" y="1405"/>
                    </a:cxn>
                    <a:cxn ang="0">
                      <a:pos x="0" y="1364"/>
                    </a:cxn>
                    <a:cxn ang="0">
                      <a:pos x="0" y="256"/>
                    </a:cxn>
                    <a:cxn ang="0">
                      <a:pos x="5" y="216"/>
                    </a:cxn>
                    <a:cxn ang="0">
                      <a:pos x="16" y="177"/>
                    </a:cxn>
                    <a:cxn ang="0">
                      <a:pos x="32" y="141"/>
                    </a:cxn>
                    <a:cxn ang="0">
                      <a:pos x="54" y="109"/>
                    </a:cxn>
                    <a:cxn ang="0">
                      <a:pos x="79" y="79"/>
                    </a:cxn>
                    <a:cxn ang="0">
                      <a:pos x="108" y="54"/>
                    </a:cxn>
                    <a:cxn ang="0">
                      <a:pos x="141" y="33"/>
                    </a:cxn>
                    <a:cxn ang="0">
                      <a:pos x="177" y="16"/>
                    </a:cxn>
                    <a:cxn ang="0">
                      <a:pos x="216" y="5"/>
                    </a:cxn>
                    <a:cxn ang="0">
                      <a:pos x="256" y="0"/>
                    </a:cxn>
                  </a:cxnLst>
                  <a:rect l="0" t="0" r="r" b="b"/>
                  <a:pathLst>
                    <a:path w="3013" h="1621">
                      <a:moveTo>
                        <a:pt x="270" y="0"/>
                      </a:moveTo>
                      <a:lnTo>
                        <a:pt x="2743" y="0"/>
                      </a:lnTo>
                      <a:lnTo>
                        <a:pt x="2756" y="0"/>
                      </a:lnTo>
                      <a:lnTo>
                        <a:pt x="2770" y="1"/>
                      </a:lnTo>
                      <a:lnTo>
                        <a:pt x="2783" y="3"/>
                      </a:lnTo>
                      <a:lnTo>
                        <a:pt x="2797" y="5"/>
                      </a:lnTo>
                      <a:lnTo>
                        <a:pt x="2810" y="8"/>
                      </a:lnTo>
                      <a:lnTo>
                        <a:pt x="2822" y="12"/>
                      </a:lnTo>
                      <a:lnTo>
                        <a:pt x="2835" y="16"/>
                      </a:lnTo>
                      <a:lnTo>
                        <a:pt x="2848" y="21"/>
                      </a:lnTo>
                      <a:lnTo>
                        <a:pt x="2859" y="26"/>
                      </a:lnTo>
                      <a:lnTo>
                        <a:pt x="2871" y="33"/>
                      </a:lnTo>
                      <a:lnTo>
                        <a:pt x="2882" y="39"/>
                      </a:lnTo>
                      <a:lnTo>
                        <a:pt x="2893" y="46"/>
                      </a:lnTo>
                      <a:lnTo>
                        <a:pt x="2904" y="54"/>
                      </a:lnTo>
                      <a:lnTo>
                        <a:pt x="2914" y="62"/>
                      </a:lnTo>
                      <a:lnTo>
                        <a:pt x="2924" y="70"/>
                      </a:lnTo>
                      <a:lnTo>
                        <a:pt x="2933" y="79"/>
                      </a:lnTo>
                      <a:lnTo>
                        <a:pt x="2942" y="89"/>
                      </a:lnTo>
                      <a:lnTo>
                        <a:pt x="2951" y="98"/>
                      </a:lnTo>
                      <a:lnTo>
                        <a:pt x="2959" y="109"/>
                      </a:lnTo>
                      <a:lnTo>
                        <a:pt x="2966" y="119"/>
                      </a:lnTo>
                      <a:lnTo>
                        <a:pt x="2973" y="130"/>
                      </a:lnTo>
                      <a:lnTo>
                        <a:pt x="2980" y="141"/>
                      </a:lnTo>
                      <a:lnTo>
                        <a:pt x="2986" y="153"/>
                      </a:lnTo>
                      <a:lnTo>
                        <a:pt x="2991" y="165"/>
                      </a:lnTo>
                      <a:lnTo>
                        <a:pt x="2996" y="177"/>
                      </a:lnTo>
                      <a:lnTo>
                        <a:pt x="3000" y="189"/>
                      </a:lnTo>
                      <a:lnTo>
                        <a:pt x="3005" y="203"/>
                      </a:lnTo>
                      <a:lnTo>
                        <a:pt x="3008" y="216"/>
                      </a:lnTo>
                      <a:lnTo>
                        <a:pt x="3010" y="229"/>
                      </a:lnTo>
                      <a:lnTo>
                        <a:pt x="3012" y="242"/>
                      </a:lnTo>
                      <a:lnTo>
                        <a:pt x="3013" y="256"/>
                      </a:lnTo>
                      <a:lnTo>
                        <a:pt x="3013" y="270"/>
                      </a:lnTo>
                      <a:lnTo>
                        <a:pt x="3013" y="1351"/>
                      </a:lnTo>
                      <a:lnTo>
                        <a:pt x="3013" y="1364"/>
                      </a:lnTo>
                      <a:lnTo>
                        <a:pt x="3012" y="1379"/>
                      </a:lnTo>
                      <a:lnTo>
                        <a:pt x="3010" y="1392"/>
                      </a:lnTo>
                      <a:lnTo>
                        <a:pt x="3008" y="1405"/>
                      </a:lnTo>
                      <a:lnTo>
                        <a:pt x="3005" y="1418"/>
                      </a:lnTo>
                      <a:lnTo>
                        <a:pt x="3000" y="1431"/>
                      </a:lnTo>
                      <a:lnTo>
                        <a:pt x="2996" y="1444"/>
                      </a:lnTo>
                      <a:lnTo>
                        <a:pt x="2991" y="1456"/>
                      </a:lnTo>
                      <a:lnTo>
                        <a:pt x="2986" y="1467"/>
                      </a:lnTo>
                      <a:lnTo>
                        <a:pt x="2980" y="1479"/>
                      </a:lnTo>
                      <a:lnTo>
                        <a:pt x="2973" y="1491"/>
                      </a:lnTo>
                      <a:lnTo>
                        <a:pt x="2966" y="1502"/>
                      </a:lnTo>
                      <a:lnTo>
                        <a:pt x="2959" y="1512"/>
                      </a:lnTo>
                      <a:lnTo>
                        <a:pt x="2951" y="1522"/>
                      </a:lnTo>
                      <a:lnTo>
                        <a:pt x="2942" y="1532"/>
                      </a:lnTo>
                      <a:lnTo>
                        <a:pt x="2933" y="1542"/>
                      </a:lnTo>
                      <a:lnTo>
                        <a:pt x="2924" y="1551"/>
                      </a:lnTo>
                      <a:lnTo>
                        <a:pt x="2914" y="1559"/>
                      </a:lnTo>
                      <a:lnTo>
                        <a:pt x="2904" y="1567"/>
                      </a:lnTo>
                      <a:lnTo>
                        <a:pt x="2893" y="1575"/>
                      </a:lnTo>
                      <a:lnTo>
                        <a:pt x="2882" y="1581"/>
                      </a:lnTo>
                      <a:lnTo>
                        <a:pt x="2871" y="1588"/>
                      </a:lnTo>
                      <a:lnTo>
                        <a:pt x="2859" y="1595"/>
                      </a:lnTo>
                      <a:lnTo>
                        <a:pt x="2848" y="1600"/>
                      </a:lnTo>
                      <a:lnTo>
                        <a:pt x="2835" y="1605"/>
                      </a:lnTo>
                      <a:lnTo>
                        <a:pt x="2822" y="1609"/>
                      </a:lnTo>
                      <a:lnTo>
                        <a:pt x="2810" y="1613"/>
                      </a:lnTo>
                      <a:lnTo>
                        <a:pt x="2797" y="1616"/>
                      </a:lnTo>
                      <a:lnTo>
                        <a:pt x="2783" y="1618"/>
                      </a:lnTo>
                      <a:lnTo>
                        <a:pt x="2770" y="1620"/>
                      </a:lnTo>
                      <a:lnTo>
                        <a:pt x="2756" y="1621"/>
                      </a:lnTo>
                      <a:lnTo>
                        <a:pt x="2743" y="1621"/>
                      </a:lnTo>
                      <a:lnTo>
                        <a:pt x="270" y="1621"/>
                      </a:lnTo>
                      <a:lnTo>
                        <a:pt x="256" y="1621"/>
                      </a:lnTo>
                      <a:lnTo>
                        <a:pt x="242" y="1620"/>
                      </a:lnTo>
                      <a:lnTo>
                        <a:pt x="229" y="1618"/>
                      </a:lnTo>
                      <a:lnTo>
                        <a:pt x="216" y="1616"/>
                      </a:lnTo>
                      <a:lnTo>
                        <a:pt x="203" y="1613"/>
                      </a:lnTo>
                      <a:lnTo>
                        <a:pt x="189" y="1609"/>
                      </a:lnTo>
                      <a:lnTo>
                        <a:pt x="177" y="1605"/>
                      </a:lnTo>
                      <a:lnTo>
                        <a:pt x="165" y="1600"/>
                      </a:lnTo>
                      <a:lnTo>
                        <a:pt x="153" y="1595"/>
                      </a:lnTo>
                      <a:lnTo>
                        <a:pt x="141" y="1588"/>
                      </a:lnTo>
                      <a:lnTo>
                        <a:pt x="130" y="1581"/>
                      </a:lnTo>
                      <a:lnTo>
                        <a:pt x="119" y="1575"/>
                      </a:lnTo>
                      <a:lnTo>
                        <a:pt x="108" y="1567"/>
                      </a:lnTo>
                      <a:lnTo>
                        <a:pt x="98" y="1559"/>
                      </a:lnTo>
                      <a:lnTo>
                        <a:pt x="89" y="1551"/>
                      </a:lnTo>
                      <a:lnTo>
                        <a:pt x="79" y="1542"/>
                      </a:lnTo>
                      <a:lnTo>
                        <a:pt x="70" y="1532"/>
                      </a:lnTo>
                      <a:lnTo>
                        <a:pt x="61" y="1522"/>
                      </a:lnTo>
                      <a:lnTo>
                        <a:pt x="54" y="1512"/>
                      </a:lnTo>
                      <a:lnTo>
                        <a:pt x="46" y="1502"/>
                      </a:lnTo>
                      <a:lnTo>
                        <a:pt x="39" y="1491"/>
                      </a:lnTo>
                      <a:lnTo>
                        <a:pt x="32" y="1479"/>
                      </a:lnTo>
                      <a:lnTo>
                        <a:pt x="26" y="1467"/>
                      </a:lnTo>
                      <a:lnTo>
                        <a:pt x="21" y="1456"/>
                      </a:lnTo>
                      <a:lnTo>
                        <a:pt x="16" y="1444"/>
                      </a:lnTo>
                      <a:lnTo>
                        <a:pt x="12" y="1431"/>
                      </a:lnTo>
                      <a:lnTo>
                        <a:pt x="8" y="1418"/>
                      </a:lnTo>
                      <a:lnTo>
                        <a:pt x="5" y="1405"/>
                      </a:lnTo>
                      <a:lnTo>
                        <a:pt x="3" y="1392"/>
                      </a:lnTo>
                      <a:lnTo>
                        <a:pt x="1" y="1379"/>
                      </a:lnTo>
                      <a:lnTo>
                        <a:pt x="0" y="1364"/>
                      </a:lnTo>
                      <a:lnTo>
                        <a:pt x="0" y="1351"/>
                      </a:lnTo>
                      <a:lnTo>
                        <a:pt x="0" y="270"/>
                      </a:lnTo>
                      <a:lnTo>
                        <a:pt x="0" y="256"/>
                      </a:lnTo>
                      <a:lnTo>
                        <a:pt x="1" y="242"/>
                      </a:lnTo>
                      <a:lnTo>
                        <a:pt x="3" y="229"/>
                      </a:lnTo>
                      <a:lnTo>
                        <a:pt x="5" y="216"/>
                      </a:lnTo>
                      <a:lnTo>
                        <a:pt x="8" y="203"/>
                      </a:lnTo>
                      <a:lnTo>
                        <a:pt x="12" y="189"/>
                      </a:lnTo>
                      <a:lnTo>
                        <a:pt x="16" y="177"/>
                      </a:lnTo>
                      <a:lnTo>
                        <a:pt x="21" y="165"/>
                      </a:lnTo>
                      <a:lnTo>
                        <a:pt x="26" y="153"/>
                      </a:lnTo>
                      <a:lnTo>
                        <a:pt x="32" y="141"/>
                      </a:lnTo>
                      <a:lnTo>
                        <a:pt x="39" y="130"/>
                      </a:lnTo>
                      <a:lnTo>
                        <a:pt x="46" y="119"/>
                      </a:lnTo>
                      <a:lnTo>
                        <a:pt x="54" y="109"/>
                      </a:lnTo>
                      <a:lnTo>
                        <a:pt x="61" y="98"/>
                      </a:lnTo>
                      <a:lnTo>
                        <a:pt x="70" y="89"/>
                      </a:lnTo>
                      <a:lnTo>
                        <a:pt x="79" y="79"/>
                      </a:lnTo>
                      <a:lnTo>
                        <a:pt x="89" y="70"/>
                      </a:lnTo>
                      <a:lnTo>
                        <a:pt x="98" y="62"/>
                      </a:lnTo>
                      <a:lnTo>
                        <a:pt x="108" y="54"/>
                      </a:lnTo>
                      <a:lnTo>
                        <a:pt x="119" y="46"/>
                      </a:lnTo>
                      <a:lnTo>
                        <a:pt x="130" y="39"/>
                      </a:lnTo>
                      <a:lnTo>
                        <a:pt x="141" y="33"/>
                      </a:lnTo>
                      <a:lnTo>
                        <a:pt x="153" y="26"/>
                      </a:lnTo>
                      <a:lnTo>
                        <a:pt x="165" y="21"/>
                      </a:lnTo>
                      <a:lnTo>
                        <a:pt x="177" y="16"/>
                      </a:lnTo>
                      <a:lnTo>
                        <a:pt x="189" y="12"/>
                      </a:lnTo>
                      <a:lnTo>
                        <a:pt x="203" y="8"/>
                      </a:lnTo>
                      <a:lnTo>
                        <a:pt x="216" y="5"/>
                      </a:lnTo>
                      <a:lnTo>
                        <a:pt x="229" y="3"/>
                      </a:lnTo>
                      <a:lnTo>
                        <a:pt x="242" y="1"/>
                      </a:lnTo>
                      <a:lnTo>
                        <a:pt x="256" y="0"/>
                      </a:lnTo>
                      <a:lnTo>
                        <a:pt x="270" y="0"/>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en-US" altLang="zh-CN" dirty="0">
                    <a:latin typeface="微软雅黑" panose="020B0503020204020204" pitchFamily="34" charset="-122"/>
                    <a:ea typeface="微软雅黑" panose="020B0503020204020204" pitchFamily="34" charset="-122"/>
                  </a:endParaRPr>
                </a:p>
              </p:txBody>
            </p:sp>
            <p:sp>
              <p:nvSpPr>
                <p:cNvPr id="119" name="Freeform 26"/>
                <p:cNvSpPr>
                  <a:spLocks/>
                </p:cNvSpPr>
                <p:nvPr/>
              </p:nvSpPr>
              <p:spPr bwMode="auto">
                <a:xfrm>
                  <a:off x="-1319994" y="1984068"/>
                  <a:ext cx="217487" cy="117475"/>
                </a:xfrm>
                <a:custGeom>
                  <a:avLst/>
                  <a:gdLst/>
                  <a:ahLst/>
                  <a:cxnLst>
                    <a:cxn ang="0">
                      <a:pos x="2757" y="0"/>
                    </a:cxn>
                    <a:cxn ang="0">
                      <a:pos x="2798" y="5"/>
                    </a:cxn>
                    <a:cxn ang="0">
                      <a:pos x="2836" y="16"/>
                    </a:cxn>
                    <a:cxn ang="0">
                      <a:pos x="2872" y="33"/>
                    </a:cxn>
                    <a:cxn ang="0">
                      <a:pos x="2905" y="54"/>
                    </a:cxn>
                    <a:cxn ang="0">
                      <a:pos x="2935" y="79"/>
                    </a:cxn>
                    <a:cxn ang="0">
                      <a:pos x="2960" y="109"/>
                    </a:cxn>
                    <a:cxn ang="0">
                      <a:pos x="2981" y="141"/>
                    </a:cxn>
                    <a:cxn ang="0">
                      <a:pos x="2997" y="177"/>
                    </a:cxn>
                    <a:cxn ang="0">
                      <a:pos x="3008" y="216"/>
                    </a:cxn>
                    <a:cxn ang="0">
                      <a:pos x="3013" y="256"/>
                    </a:cxn>
                    <a:cxn ang="0">
                      <a:pos x="3013" y="1364"/>
                    </a:cxn>
                    <a:cxn ang="0">
                      <a:pos x="3008" y="1405"/>
                    </a:cxn>
                    <a:cxn ang="0">
                      <a:pos x="2997" y="1444"/>
                    </a:cxn>
                    <a:cxn ang="0">
                      <a:pos x="2981" y="1479"/>
                    </a:cxn>
                    <a:cxn ang="0">
                      <a:pos x="2960" y="1512"/>
                    </a:cxn>
                    <a:cxn ang="0">
                      <a:pos x="2935" y="1542"/>
                    </a:cxn>
                    <a:cxn ang="0">
                      <a:pos x="2905" y="1567"/>
                    </a:cxn>
                    <a:cxn ang="0">
                      <a:pos x="2872" y="1588"/>
                    </a:cxn>
                    <a:cxn ang="0">
                      <a:pos x="2836" y="1605"/>
                    </a:cxn>
                    <a:cxn ang="0">
                      <a:pos x="2798" y="1616"/>
                    </a:cxn>
                    <a:cxn ang="0">
                      <a:pos x="2757" y="1621"/>
                    </a:cxn>
                    <a:cxn ang="0">
                      <a:pos x="257" y="1621"/>
                    </a:cxn>
                    <a:cxn ang="0">
                      <a:pos x="216" y="1616"/>
                    </a:cxn>
                    <a:cxn ang="0">
                      <a:pos x="179" y="1605"/>
                    </a:cxn>
                    <a:cxn ang="0">
                      <a:pos x="142" y="1588"/>
                    </a:cxn>
                    <a:cxn ang="0">
                      <a:pos x="109" y="1567"/>
                    </a:cxn>
                    <a:cxn ang="0">
                      <a:pos x="80" y="1542"/>
                    </a:cxn>
                    <a:cxn ang="0">
                      <a:pos x="54" y="1512"/>
                    </a:cxn>
                    <a:cxn ang="0">
                      <a:pos x="33" y="1479"/>
                    </a:cxn>
                    <a:cxn ang="0">
                      <a:pos x="17" y="1444"/>
                    </a:cxn>
                    <a:cxn ang="0">
                      <a:pos x="7" y="1405"/>
                    </a:cxn>
                    <a:cxn ang="0">
                      <a:pos x="1" y="1364"/>
                    </a:cxn>
                    <a:cxn ang="0">
                      <a:pos x="1" y="256"/>
                    </a:cxn>
                    <a:cxn ang="0">
                      <a:pos x="7" y="216"/>
                    </a:cxn>
                    <a:cxn ang="0">
                      <a:pos x="17" y="177"/>
                    </a:cxn>
                    <a:cxn ang="0">
                      <a:pos x="33" y="141"/>
                    </a:cxn>
                    <a:cxn ang="0">
                      <a:pos x="54" y="109"/>
                    </a:cxn>
                    <a:cxn ang="0">
                      <a:pos x="80" y="79"/>
                    </a:cxn>
                    <a:cxn ang="0">
                      <a:pos x="109" y="54"/>
                    </a:cxn>
                    <a:cxn ang="0">
                      <a:pos x="142" y="33"/>
                    </a:cxn>
                    <a:cxn ang="0">
                      <a:pos x="179" y="16"/>
                    </a:cxn>
                    <a:cxn ang="0">
                      <a:pos x="216" y="5"/>
                    </a:cxn>
                    <a:cxn ang="0">
                      <a:pos x="257" y="0"/>
                    </a:cxn>
                  </a:cxnLst>
                  <a:rect l="0" t="0" r="r" b="b"/>
                  <a:pathLst>
                    <a:path w="3014" h="1621">
                      <a:moveTo>
                        <a:pt x="271" y="0"/>
                      </a:moveTo>
                      <a:lnTo>
                        <a:pt x="2743" y="0"/>
                      </a:lnTo>
                      <a:lnTo>
                        <a:pt x="2757" y="0"/>
                      </a:lnTo>
                      <a:lnTo>
                        <a:pt x="2771" y="1"/>
                      </a:lnTo>
                      <a:lnTo>
                        <a:pt x="2784" y="3"/>
                      </a:lnTo>
                      <a:lnTo>
                        <a:pt x="2798" y="5"/>
                      </a:lnTo>
                      <a:lnTo>
                        <a:pt x="2810" y="8"/>
                      </a:lnTo>
                      <a:lnTo>
                        <a:pt x="2824" y="12"/>
                      </a:lnTo>
                      <a:lnTo>
                        <a:pt x="2836" y="16"/>
                      </a:lnTo>
                      <a:lnTo>
                        <a:pt x="2848" y="21"/>
                      </a:lnTo>
                      <a:lnTo>
                        <a:pt x="2860" y="26"/>
                      </a:lnTo>
                      <a:lnTo>
                        <a:pt x="2872" y="33"/>
                      </a:lnTo>
                      <a:lnTo>
                        <a:pt x="2884" y="39"/>
                      </a:lnTo>
                      <a:lnTo>
                        <a:pt x="2894" y="46"/>
                      </a:lnTo>
                      <a:lnTo>
                        <a:pt x="2905" y="54"/>
                      </a:lnTo>
                      <a:lnTo>
                        <a:pt x="2915" y="62"/>
                      </a:lnTo>
                      <a:lnTo>
                        <a:pt x="2925" y="70"/>
                      </a:lnTo>
                      <a:lnTo>
                        <a:pt x="2935" y="79"/>
                      </a:lnTo>
                      <a:lnTo>
                        <a:pt x="2943" y="89"/>
                      </a:lnTo>
                      <a:lnTo>
                        <a:pt x="2952" y="98"/>
                      </a:lnTo>
                      <a:lnTo>
                        <a:pt x="2960" y="109"/>
                      </a:lnTo>
                      <a:lnTo>
                        <a:pt x="2967" y="119"/>
                      </a:lnTo>
                      <a:lnTo>
                        <a:pt x="2974" y="130"/>
                      </a:lnTo>
                      <a:lnTo>
                        <a:pt x="2981" y="141"/>
                      </a:lnTo>
                      <a:lnTo>
                        <a:pt x="2987" y="153"/>
                      </a:lnTo>
                      <a:lnTo>
                        <a:pt x="2993" y="165"/>
                      </a:lnTo>
                      <a:lnTo>
                        <a:pt x="2997" y="177"/>
                      </a:lnTo>
                      <a:lnTo>
                        <a:pt x="3002" y="189"/>
                      </a:lnTo>
                      <a:lnTo>
                        <a:pt x="3005" y="203"/>
                      </a:lnTo>
                      <a:lnTo>
                        <a:pt x="3008" y="216"/>
                      </a:lnTo>
                      <a:lnTo>
                        <a:pt x="3011" y="229"/>
                      </a:lnTo>
                      <a:lnTo>
                        <a:pt x="3012" y="242"/>
                      </a:lnTo>
                      <a:lnTo>
                        <a:pt x="3013" y="256"/>
                      </a:lnTo>
                      <a:lnTo>
                        <a:pt x="3014" y="270"/>
                      </a:lnTo>
                      <a:lnTo>
                        <a:pt x="3014" y="1351"/>
                      </a:lnTo>
                      <a:lnTo>
                        <a:pt x="3013" y="1364"/>
                      </a:lnTo>
                      <a:lnTo>
                        <a:pt x="3012" y="1379"/>
                      </a:lnTo>
                      <a:lnTo>
                        <a:pt x="3011" y="1392"/>
                      </a:lnTo>
                      <a:lnTo>
                        <a:pt x="3008" y="1405"/>
                      </a:lnTo>
                      <a:lnTo>
                        <a:pt x="3005" y="1418"/>
                      </a:lnTo>
                      <a:lnTo>
                        <a:pt x="3002" y="1431"/>
                      </a:lnTo>
                      <a:lnTo>
                        <a:pt x="2997" y="1444"/>
                      </a:lnTo>
                      <a:lnTo>
                        <a:pt x="2993" y="1456"/>
                      </a:lnTo>
                      <a:lnTo>
                        <a:pt x="2987" y="1467"/>
                      </a:lnTo>
                      <a:lnTo>
                        <a:pt x="2981" y="1479"/>
                      </a:lnTo>
                      <a:lnTo>
                        <a:pt x="2974" y="1491"/>
                      </a:lnTo>
                      <a:lnTo>
                        <a:pt x="2967" y="1502"/>
                      </a:lnTo>
                      <a:lnTo>
                        <a:pt x="2960" y="1512"/>
                      </a:lnTo>
                      <a:lnTo>
                        <a:pt x="2952" y="1522"/>
                      </a:lnTo>
                      <a:lnTo>
                        <a:pt x="2943" y="1532"/>
                      </a:lnTo>
                      <a:lnTo>
                        <a:pt x="2935" y="1542"/>
                      </a:lnTo>
                      <a:lnTo>
                        <a:pt x="2925" y="1551"/>
                      </a:lnTo>
                      <a:lnTo>
                        <a:pt x="2915" y="1559"/>
                      </a:lnTo>
                      <a:lnTo>
                        <a:pt x="2905" y="1567"/>
                      </a:lnTo>
                      <a:lnTo>
                        <a:pt x="2894" y="1575"/>
                      </a:lnTo>
                      <a:lnTo>
                        <a:pt x="2884" y="1581"/>
                      </a:lnTo>
                      <a:lnTo>
                        <a:pt x="2872" y="1588"/>
                      </a:lnTo>
                      <a:lnTo>
                        <a:pt x="2860" y="1595"/>
                      </a:lnTo>
                      <a:lnTo>
                        <a:pt x="2848" y="1600"/>
                      </a:lnTo>
                      <a:lnTo>
                        <a:pt x="2836" y="1605"/>
                      </a:lnTo>
                      <a:lnTo>
                        <a:pt x="2824" y="1609"/>
                      </a:lnTo>
                      <a:lnTo>
                        <a:pt x="2810" y="1613"/>
                      </a:lnTo>
                      <a:lnTo>
                        <a:pt x="2798" y="1616"/>
                      </a:lnTo>
                      <a:lnTo>
                        <a:pt x="2784" y="1618"/>
                      </a:lnTo>
                      <a:lnTo>
                        <a:pt x="2771" y="1620"/>
                      </a:lnTo>
                      <a:lnTo>
                        <a:pt x="2757" y="1621"/>
                      </a:lnTo>
                      <a:lnTo>
                        <a:pt x="2743" y="1621"/>
                      </a:lnTo>
                      <a:lnTo>
                        <a:pt x="271" y="1621"/>
                      </a:lnTo>
                      <a:lnTo>
                        <a:pt x="257" y="1621"/>
                      </a:lnTo>
                      <a:lnTo>
                        <a:pt x="244" y="1620"/>
                      </a:lnTo>
                      <a:lnTo>
                        <a:pt x="230" y="1618"/>
                      </a:lnTo>
                      <a:lnTo>
                        <a:pt x="216" y="1616"/>
                      </a:lnTo>
                      <a:lnTo>
                        <a:pt x="204" y="1613"/>
                      </a:lnTo>
                      <a:lnTo>
                        <a:pt x="191" y="1609"/>
                      </a:lnTo>
                      <a:lnTo>
                        <a:pt x="179" y="1605"/>
                      </a:lnTo>
                      <a:lnTo>
                        <a:pt x="166" y="1600"/>
                      </a:lnTo>
                      <a:lnTo>
                        <a:pt x="154" y="1595"/>
                      </a:lnTo>
                      <a:lnTo>
                        <a:pt x="142" y="1588"/>
                      </a:lnTo>
                      <a:lnTo>
                        <a:pt x="131" y="1581"/>
                      </a:lnTo>
                      <a:lnTo>
                        <a:pt x="121" y="1575"/>
                      </a:lnTo>
                      <a:lnTo>
                        <a:pt x="109" y="1567"/>
                      </a:lnTo>
                      <a:lnTo>
                        <a:pt x="99" y="1559"/>
                      </a:lnTo>
                      <a:lnTo>
                        <a:pt x="89" y="1551"/>
                      </a:lnTo>
                      <a:lnTo>
                        <a:pt x="80" y="1542"/>
                      </a:lnTo>
                      <a:lnTo>
                        <a:pt x="71" y="1532"/>
                      </a:lnTo>
                      <a:lnTo>
                        <a:pt x="63" y="1522"/>
                      </a:lnTo>
                      <a:lnTo>
                        <a:pt x="54" y="1512"/>
                      </a:lnTo>
                      <a:lnTo>
                        <a:pt x="47" y="1502"/>
                      </a:lnTo>
                      <a:lnTo>
                        <a:pt x="40" y="1491"/>
                      </a:lnTo>
                      <a:lnTo>
                        <a:pt x="33" y="1479"/>
                      </a:lnTo>
                      <a:lnTo>
                        <a:pt x="28" y="1467"/>
                      </a:lnTo>
                      <a:lnTo>
                        <a:pt x="22" y="1456"/>
                      </a:lnTo>
                      <a:lnTo>
                        <a:pt x="17" y="1444"/>
                      </a:lnTo>
                      <a:lnTo>
                        <a:pt x="13" y="1431"/>
                      </a:lnTo>
                      <a:lnTo>
                        <a:pt x="10" y="1418"/>
                      </a:lnTo>
                      <a:lnTo>
                        <a:pt x="7" y="1405"/>
                      </a:lnTo>
                      <a:lnTo>
                        <a:pt x="3" y="1392"/>
                      </a:lnTo>
                      <a:lnTo>
                        <a:pt x="2" y="1379"/>
                      </a:lnTo>
                      <a:lnTo>
                        <a:pt x="1" y="1364"/>
                      </a:lnTo>
                      <a:lnTo>
                        <a:pt x="0" y="1351"/>
                      </a:lnTo>
                      <a:lnTo>
                        <a:pt x="0" y="270"/>
                      </a:lnTo>
                      <a:lnTo>
                        <a:pt x="1" y="256"/>
                      </a:lnTo>
                      <a:lnTo>
                        <a:pt x="2" y="242"/>
                      </a:lnTo>
                      <a:lnTo>
                        <a:pt x="3" y="229"/>
                      </a:lnTo>
                      <a:lnTo>
                        <a:pt x="7" y="216"/>
                      </a:lnTo>
                      <a:lnTo>
                        <a:pt x="10" y="203"/>
                      </a:lnTo>
                      <a:lnTo>
                        <a:pt x="13" y="189"/>
                      </a:lnTo>
                      <a:lnTo>
                        <a:pt x="17" y="177"/>
                      </a:lnTo>
                      <a:lnTo>
                        <a:pt x="22" y="165"/>
                      </a:lnTo>
                      <a:lnTo>
                        <a:pt x="28" y="153"/>
                      </a:lnTo>
                      <a:lnTo>
                        <a:pt x="33" y="141"/>
                      </a:lnTo>
                      <a:lnTo>
                        <a:pt x="40" y="130"/>
                      </a:lnTo>
                      <a:lnTo>
                        <a:pt x="47" y="119"/>
                      </a:lnTo>
                      <a:lnTo>
                        <a:pt x="54" y="109"/>
                      </a:lnTo>
                      <a:lnTo>
                        <a:pt x="63" y="98"/>
                      </a:lnTo>
                      <a:lnTo>
                        <a:pt x="71" y="89"/>
                      </a:lnTo>
                      <a:lnTo>
                        <a:pt x="80" y="79"/>
                      </a:lnTo>
                      <a:lnTo>
                        <a:pt x="89" y="70"/>
                      </a:lnTo>
                      <a:lnTo>
                        <a:pt x="99" y="62"/>
                      </a:lnTo>
                      <a:lnTo>
                        <a:pt x="109" y="54"/>
                      </a:lnTo>
                      <a:lnTo>
                        <a:pt x="121" y="46"/>
                      </a:lnTo>
                      <a:lnTo>
                        <a:pt x="131" y="39"/>
                      </a:lnTo>
                      <a:lnTo>
                        <a:pt x="142" y="33"/>
                      </a:lnTo>
                      <a:lnTo>
                        <a:pt x="154" y="26"/>
                      </a:lnTo>
                      <a:lnTo>
                        <a:pt x="166" y="21"/>
                      </a:lnTo>
                      <a:lnTo>
                        <a:pt x="179" y="16"/>
                      </a:lnTo>
                      <a:lnTo>
                        <a:pt x="191" y="12"/>
                      </a:lnTo>
                      <a:lnTo>
                        <a:pt x="204" y="8"/>
                      </a:lnTo>
                      <a:lnTo>
                        <a:pt x="216" y="5"/>
                      </a:lnTo>
                      <a:lnTo>
                        <a:pt x="230" y="3"/>
                      </a:lnTo>
                      <a:lnTo>
                        <a:pt x="244" y="1"/>
                      </a:lnTo>
                      <a:lnTo>
                        <a:pt x="257" y="0"/>
                      </a:lnTo>
                      <a:lnTo>
                        <a:pt x="271" y="0"/>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en-US" altLang="zh-CN" dirty="0">
                    <a:latin typeface="微软雅黑" panose="020B0503020204020204" pitchFamily="34" charset="-122"/>
                    <a:ea typeface="微软雅黑" panose="020B0503020204020204" pitchFamily="34" charset="-122"/>
                  </a:endParaRPr>
                </a:p>
              </p:txBody>
            </p:sp>
          </p:grpSp>
          <p:pic>
            <p:nvPicPr>
              <p:cNvPr id="121" name="Picture 14" descr="C:\Users\Administrator\Desktop\黄巍\文件\用图\图片2.png"/>
              <p:cNvPicPr>
                <a:picLocks noChangeArrowheads="1"/>
              </p:cNvPicPr>
              <p:nvPr/>
            </p:nvPicPr>
            <p:blipFill>
              <a:blip r:embed="rId3" cstate="print">
                <a:duotone>
                  <a:prstClr val="black"/>
                  <a:schemeClr val="bg1">
                    <a:lumMod val="65000"/>
                    <a:tint val="45000"/>
                    <a:satMod val="400000"/>
                  </a:schemeClr>
                </a:duotone>
              </a:blip>
              <a:srcRect l="26962" r="24412" b="21100"/>
              <a:stretch>
                <a:fillRect/>
              </a:stretch>
            </p:blipFill>
            <p:spPr bwMode="auto">
              <a:xfrm>
                <a:off x="1286709" y="5696220"/>
                <a:ext cx="5347097" cy="1037740"/>
              </a:xfrm>
              <a:prstGeom prst="rect">
                <a:avLst/>
              </a:prstGeom>
              <a:noFill/>
            </p:spPr>
          </p:pic>
        </p:grpSp>
        <p:sp>
          <p:nvSpPr>
            <p:cNvPr id="123" name="云形 122"/>
            <p:cNvSpPr/>
            <p:nvPr/>
          </p:nvSpPr>
          <p:spPr>
            <a:xfrm>
              <a:off x="4706580" y="4082254"/>
              <a:ext cx="3220783" cy="713483"/>
            </a:xfrm>
            <a:prstGeom prst="cloud">
              <a:avLst/>
            </a:prstGeom>
            <a:solidFill>
              <a:schemeClr val="tx1">
                <a:lumMod val="75000"/>
                <a:lumOff val="2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dirty="0">
                <a:solidFill>
                  <a:schemeClr val="tx1"/>
                </a:solidFill>
                <a:latin typeface="微软雅黑" panose="020B0503020204020204" pitchFamily="34" charset="-122"/>
                <a:ea typeface="微软雅黑" panose="020B0503020204020204" pitchFamily="34" charset="-122"/>
              </a:endParaRPr>
            </a:p>
          </p:txBody>
        </p:sp>
        <p:sp>
          <p:nvSpPr>
            <p:cNvPr id="124" name="TextBox 169"/>
            <p:cNvSpPr txBox="1"/>
            <p:nvPr/>
          </p:nvSpPr>
          <p:spPr>
            <a:xfrm>
              <a:off x="5998183" y="4263072"/>
              <a:ext cx="637570" cy="237016"/>
            </a:xfrm>
            <a:prstGeom prst="rect">
              <a:avLst/>
            </a:prstGeom>
            <a:noFill/>
          </p:spPr>
          <p:txBody>
            <a:bodyPr wrap="square" lIns="0" tIns="0" rIns="0" bIns="0" rtlCol="0">
              <a:spAutoFit/>
            </a:bodyPr>
            <a:lstStyle/>
            <a:p>
              <a:pPr fontAlgn="auto">
                <a:spcBef>
                  <a:spcPts val="0"/>
                </a:spcBef>
                <a:spcAft>
                  <a:spcPts val="0"/>
                </a:spcAft>
                <a:defRPr/>
              </a:pPr>
              <a:r>
                <a:rPr lang="en-US" altLang="zh-CN" sz="1400" b="1" kern="0" dirty="0" smtClean="0">
                  <a:latin typeface="微软雅黑" panose="020B0503020204020204" pitchFamily="34" charset="-122"/>
                  <a:ea typeface="微软雅黑" panose="020B0503020204020204" pitchFamily="34" charset="-122"/>
                  <a:cs typeface="Arial" pitchFamily="34" charset="0"/>
                </a:rPr>
                <a:t>WAN</a:t>
              </a:r>
              <a:endParaRPr lang="en-US" altLang="zh-CN" sz="1400" b="1" kern="0" dirty="0">
                <a:latin typeface="微软雅黑" panose="020B0503020204020204" pitchFamily="34" charset="-122"/>
                <a:ea typeface="微软雅黑" panose="020B0503020204020204" pitchFamily="34" charset="-122"/>
                <a:cs typeface="Arial" pitchFamily="34" charset="0"/>
              </a:endParaRPr>
            </a:p>
          </p:txBody>
        </p:sp>
        <p:grpSp>
          <p:nvGrpSpPr>
            <p:cNvPr id="194" name="组合 193"/>
            <p:cNvGrpSpPr/>
            <p:nvPr/>
          </p:nvGrpSpPr>
          <p:grpSpPr>
            <a:xfrm>
              <a:off x="8004961" y="3799055"/>
              <a:ext cx="4010285" cy="762453"/>
              <a:chOff x="7808821" y="5141472"/>
              <a:chExt cx="5458218" cy="1037740"/>
            </a:xfrm>
          </p:grpSpPr>
          <p:pic>
            <p:nvPicPr>
              <p:cNvPr id="125" name="Picture 14" descr="C:\Users\Administrator\Desktop\黄巍\文件\用图\图片2.png"/>
              <p:cNvPicPr>
                <a:picLocks noChangeArrowheads="1"/>
              </p:cNvPicPr>
              <p:nvPr/>
            </p:nvPicPr>
            <p:blipFill>
              <a:blip r:embed="rId3" cstate="print"/>
              <a:srcRect l="26962" r="24412" b="21100"/>
              <a:stretch>
                <a:fillRect/>
              </a:stretch>
            </p:blipFill>
            <p:spPr bwMode="auto">
              <a:xfrm>
                <a:off x="7808821" y="5141472"/>
                <a:ext cx="5458218" cy="1037740"/>
              </a:xfrm>
              <a:prstGeom prst="rect">
                <a:avLst/>
              </a:prstGeom>
              <a:noFill/>
            </p:spPr>
          </p:pic>
          <p:sp>
            <p:nvSpPr>
              <p:cNvPr id="126" name="椭圆 125"/>
              <p:cNvSpPr/>
              <p:nvPr/>
            </p:nvSpPr>
            <p:spPr>
              <a:xfrm>
                <a:off x="8595722" y="5349756"/>
                <a:ext cx="4079878" cy="608857"/>
              </a:xfrm>
              <a:prstGeom prst="ellipse">
                <a:avLst/>
              </a:prstGeom>
              <a:gradFill flip="none" rotWithShape="1">
                <a:gsLst>
                  <a:gs pos="0">
                    <a:srgbClr val="0070C0">
                      <a:alpha val="26000"/>
                    </a:srgbClr>
                  </a:gs>
                  <a:gs pos="46000">
                    <a:srgbClr val="0070C0">
                      <a:alpha val="61000"/>
                    </a:srgbClr>
                  </a:gs>
                  <a:gs pos="100000">
                    <a:srgbClr val="0070C0">
                      <a:alpha val="73000"/>
                    </a:srgbClr>
                  </a:gs>
                </a:gsLst>
                <a:path path="circle">
                  <a:fillToRect l="100000" t="100000"/>
                </a:path>
                <a:tileRect r="-100000" b="-100000"/>
              </a:gradFill>
              <a:ln w="25400" cap="flat" cmpd="sng" algn="ctr">
                <a:noFill/>
                <a:prstDash val="solid"/>
              </a:ln>
              <a:effectLst/>
            </p:spPr>
            <p:txBody>
              <a:bodyPr rtlCol="0" anchor="ctr"/>
              <a:lstStyle/>
              <a:p>
                <a:pPr algn="ctr" defTabSz="914056"/>
                <a:endParaRPr lang="en-US" altLang="zh-CN" kern="0" dirty="0">
                  <a:latin typeface="微软雅黑" panose="020B0503020204020204" pitchFamily="34" charset="-122"/>
                  <a:ea typeface="微软雅黑" panose="020B0503020204020204" pitchFamily="34" charset="-122"/>
                  <a:cs typeface="Arial" pitchFamily="34" charset="0"/>
                </a:endParaRPr>
              </a:p>
            </p:txBody>
          </p:sp>
          <p:cxnSp>
            <p:nvCxnSpPr>
              <p:cNvPr id="127" name="直接连接符 126"/>
              <p:cNvCxnSpPr/>
              <p:nvPr/>
            </p:nvCxnSpPr>
            <p:spPr bwMode="auto">
              <a:xfrm>
                <a:off x="9423085" y="5493184"/>
                <a:ext cx="433625" cy="64350"/>
              </a:xfrm>
              <a:prstGeom prst="line">
                <a:avLst/>
              </a:prstGeom>
              <a:noFill/>
              <a:ln w="9525" cap="flat" cmpd="sng" algn="ctr">
                <a:solidFill>
                  <a:srgbClr val="00B050"/>
                </a:solidFill>
                <a:prstDash val="solid"/>
                <a:round/>
                <a:headEnd type="none" w="med" len="med"/>
                <a:tailEnd type="none" w="med" len="med"/>
              </a:ln>
              <a:effectLst/>
            </p:spPr>
          </p:cxnSp>
          <p:cxnSp>
            <p:nvCxnSpPr>
              <p:cNvPr id="128" name="直接连接符 127"/>
              <p:cNvCxnSpPr/>
              <p:nvPr/>
            </p:nvCxnSpPr>
            <p:spPr bwMode="auto">
              <a:xfrm flipV="1">
                <a:off x="9535250" y="5557540"/>
                <a:ext cx="321458" cy="40407"/>
              </a:xfrm>
              <a:prstGeom prst="line">
                <a:avLst/>
              </a:prstGeom>
              <a:noFill/>
              <a:ln w="9525" cap="flat" cmpd="sng" algn="ctr">
                <a:solidFill>
                  <a:srgbClr val="00B050"/>
                </a:solidFill>
                <a:prstDash val="solid"/>
                <a:round/>
                <a:headEnd type="none" w="med" len="med"/>
                <a:tailEnd type="none" w="med" len="med"/>
              </a:ln>
              <a:effectLst/>
            </p:spPr>
          </p:cxnSp>
          <p:cxnSp>
            <p:nvCxnSpPr>
              <p:cNvPr id="129" name="直接连接符 128"/>
              <p:cNvCxnSpPr/>
              <p:nvPr/>
            </p:nvCxnSpPr>
            <p:spPr bwMode="auto">
              <a:xfrm flipV="1">
                <a:off x="10201597" y="5454455"/>
                <a:ext cx="314930" cy="109207"/>
              </a:xfrm>
              <a:prstGeom prst="line">
                <a:avLst/>
              </a:prstGeom>
              <a:noFill/>
              <a:ln w="9525" cap="flat" cmpd="sng" algn="ctr">
                <a:solidFill>
                  <a:srgbClr val="00B050"/>
                </a:solidFill>
                <a:prstDash val="solid"/>
                <a:round/>
                <a:headEnd type="none" w="med" len="med"/>
                <a:tailEnd type="none" w="med" len="med"/>
              </a:ln>
              <a:effectLst/>
            </p:spPr>
          </p:cxnSp>
          <p:cxnSp>
            <p:nvCxnSpPr>
              <p:cNvPr id="130" name="直接连接符 129"/>
              <p:cNvCxnSpPr/>
              <p:nvPr/>
            </p:nvCxnSpPr>
            <p:spPr bwMode="auto">
              <a:xfrm flipH="1">
                <a:off x="11749486" y="5628749"/>
                <a:ext cx="70103" cy="70511"/>
              </a:xfrm>
              <a:prstGeom prst="line">
                <a:avLst/>
              </a:prstGeom>
              <a:noFill/>
              <a:ln w="9525" cap="flat" cmpd="sng" algn="ctr">
                <a:solidFill>
                  <a:srgbClr val="00B050"/>
                </a:solidFill>
                <a:prstDash val="solid"/>
                <a:round/>
                <a:headEnd type="none" w="med" len="med"/>
                <a:tailEnd type="none" w="med" len="med"/>
              </a:ln>
              <a:effectLst/>
            </p:spPr>
          </p:cxnSp>
          <p:cxnSp>
            <p:nvCxnSpPr>
              <p:cNvPr id="131" name="直接连接符 130"/>
              <p:cNvCxnSpPr/>
              <p:nvPr/>
            </p:nvCxnSpPr>
            <p:spPr bwMode="auto">
              <a:xfrm flipH="1">
                <a:off x="11694683" y="5620997"/>
                <a:ext cx="460575" cy="78440"/>
              </a:xfrm>
              <a:prstGeom prst="line">
                <a:avLst/>
              </a:prstGeom>
              <a:noFill/>
              <a:ln w="9525" cap="flat" cmpd="sng" algn="ctr">
                <a:solidFill>
                  <a:srgbClr val="00B050"/>
                </a:solidFill>
                <a:prstDash val="solid"/>
                <a:round/>
                <a:headEnd type="none" w="med" len="med"/>
                <a:tailEnd type="none" w="med" len="med"/>
              </a:ln>
              <a:effectLst/>
            </p:spPr>
          </p:cxnSp>
          <p:cxnSp>
            <p:nvCxnSpPr>
              <p:cNvPr id="132" name="直接连接符 131"/>
              <p:cNvCxnSpPr/>
              <p:nvPr/>
            </p:nvCxnSpPr>
            <p:spPr bwMode="auto">
              <a:xfrm>
                <a:off x="10491122" y="5406921"/>
                <a:ext cx="308600" cy="98594"/>
              </a:xfrm>
              <a:prstGeom prst="line">
                <a:avLst/>
              </a:prstGeom>
              <a:noFill/>
              <a:ln w="9525" cap="flat" cmpd="sng" algn="ctr">
                <a:solidFill>
                  <a:srgbClr val="00B050"/>
                </a:solidFill>
                <a:prstDash val="solid"/>
                <a:round/>
                <a:headEnd type="none" w="med" len="med"/>
                <a:tailEnd type="none" w="med" len="med"/>
              </a:ln>
              <a:effectLst/>
            </p:spPr>
          </p:cxnSp>
          <p:sp>
            <p:nvSpPr>
              <p:cNvPr id="133" name="椭圆 132"/>
              <p:cNvSpPr/>
              <p:nvPr/>
            </p:nvSpPr>
            <p:spPr bwMode="auto">
              <a:xfrm>
                <a:off x="10070013" y="5511677"/>
                <a:ext cx="1445751" cy="251941"/>
              </a:xfrm>
              <a:prstGeom prst="ellipse">
                <a:avLst/>
              </a:prstGeom>
              <a:noFill/>
              <a:ln w="9525" cap="flat" cmpd="sng" algn="ctr">
                <a:solidFill>
                  <a:srgbClr val="4F81BD">
                    <a:lumMod val="75000"/>
                  </a:srgbClr>
                </a:solidFill>
                <a:prstDash val="solid"/>
                <a:round/>
                <a:headEnd type="none" w="med" len="med"/>
                <a:tailEnd type="none" w="med" len="med"/>
              </a:ln>
              <a:effectLst/>
            </p:spPr>
            <p:txBody>
              <a:bodyPr vert="horz" wrap="square" lIns="127884" tIns="63943" rIns="127884" bIns="63943" numCol="1" rtlCol="0" anchor="t" anchorCtr="0" compatLnSpc="1">
                <a:prstTxWarp prst="textNoShape">
                  <a:avLst/>
                </a:prstTxWarp>
                <a:noAutofit/>
              </a:bodyPr>
              <a:lstStyle/>
              <a:p>
                <a:pPr defTabSz="1227865" eaLnBrk="0" fontAlgn="auto">
                  <a:spcBef>
                    <a:spcPts val="0"/>
                  </a:spcBef>
                  <a:spcAft>
                    <a:spcPts val="0"/>
                  </a:spcAft>
                  <a:defRPr/>
                </a:pPr>
                <a:endParaRPr lang="en-US" altLang="zh-CN" sz="800" kern="0" dirty="0">
                  <a:latin typeface="微软雅黑" panose="020B0503020204020204" pitchFamily="34" charset="-122"/>
                  <a:ea typeface="微软雅黑" panose="020B0503020204020204" pitchFamily="34" charset="-122"/>
                  <a:cs typeface="Arial" pitchFamily="34" charset="0"/>
                </a:endParaRPr>
              </a:p>
            </p:txBody>
          </p:sp>
          <p:sp>
            <p:nvSpPr>
              <p:cNvPr id="134" name="矩形 133"/>
              <p:cNvSpPr/>
              <p:nvPr/>
            </p:nvSpPr>
            <p:spPr>
              <a:xfrm>
                <a:off x="8900278" y="5465974"/>
                <a:ext cx="641669" cy="377727"/>
              </a:xfrm>
              <a:prstGeom prst="rect">
                <a:avLst/>
              </a:prstGeom>
            </p:spPr>
            <p:txBody>
              <a:bodyPr wrap="none" lIns="127905" tIns="63953" rIns="127905" bIns="63953">
                <a:spAutoFit/>
              </a:bodyPr>
              <a:lstStyle/>
              <a:p>
                <a:pPr defTabSz="1706663" fontAlgn="auto">
                  <a:spcBef>
                    <a:spcPts val="0"/>
                  </a:spcBef>
                  <a:spcAft>
                    <a:spcPts val="0"/>
                  </a:spcAft>
                  <a:defRPr/>
                </a:pPr>
                <a:r>
                  <a:rPr lang="en-US" altLang="zh-CN" sz="800" kern="0" dirty="0" smtClean="0">
                    <a:latin typeface="微软雅黑" panose="020B0503020204020204" pitchFamily="34" charset="-122"/>
                    <a:ea typeface="微软雅黑" panose="020B0503020204020204" pitchFamily="34" charset="-122"/>
                    <a:cs typeface="Arial" pitchFamily="34" charset="0"/>
                  </a:rPr>
                  <a:t>VM</a:t>
                </a:r>
                <a:endParaRPr lang="en-US" altLang="zh-CN" sz="800" kern="0" dirty="0">
                  <a:latin typeface="微软雅黑" panose="020B0503020204020204" pitchFamily="34" charset="-122"/>
                  <a:ea typeface="微软雅黑" panose="020B0503020204020204" pitchFamily="34" charset="-122"/>
                  <a:cs typeface="Arial" pitchFamily="34" charset="0"/>
                </a:endParaRPr>
              </a:p>
            </p:txBody>
          </p:sp>
          <p:sp>
            <p:nvSpPr>
              <p:cNvPr id="135" name="矩形 134"/>
              <p:cNvSpPr/>
              <p:nvPr/>
            </p:nvSpPr>
            <p:spPr>
              <a:xfrm>
                <a:off x="9142682" y="5619456"/>
                <a:ext cx="706524" cy="377727"/>
              </a:xfrm>
              <a:prstGeom prst="rect">
                <a:avLst/>
              </a:prstGeom>
            </p:spPr>
            <p:txBody>
              <a:bodyPr wrap="none" lIns="127905" tIns="63953" rIns="127905" bIns="63953">
                <a:spAutoFit/>
              </a:bodyPr>
              <a:lstStyle/>
              <a:p>
                <a:pPr defTabSz="1706663" fontAlgn="auto">
                  <a:spcBef>
                    <a:spcPts val="0"/>
                  </a:spcBef>
                  <a:spcAft>
                    <a:spcPts val="0"/>
                  </a:spcAft>
                  <a:defRPr/>
                </a:pPr>
                <a:r>
                  <a:rPr lang="en-US" altLang="zh-CN" sz="800" kern="0" dirty="0" err="1" smtClean="0">
                    <a:latin typeface="微软雅黑" panose="020B0503020204020204" pitchFamily="34" charset="-122"/>
                    <a:ea typeface="微软雅黑" panose="020B0503020204020204" pitchFamily="34" charset="-122"/>
                    <a:cs typeface="Arial" pitchFamily="34" charset="0"/>
                  </a:rPr>
                  <a:t>vFW</a:t>
                </a:r>
                <a:endParaRPr lang="en-US" altLang="zh-CN" sz="800" kern="0" dirty="0">
                  <a:latin typeface="微软雅黑" panose="020B0503020204020204" pitchFamily="34" charset="-122"/>
                  <a:ea typeface="微软雅黑" panose="020B0503020204020204" pitchFamily="34" charset="-122"/>
                  <a:cs typeface="Arial" pitchFamily="34" charset="0"/>
                </a:endParaRPr>
              </a:p>
            </p:txBody>
          </p:sp>
          <p:sp>
            <p:nvSpPr>
              <p:cNvPr id="136" name="矩形 135"/>
              <p:cNvSpPr/>
              <p:nvPr/>
            </p:nvSpPr>
            <p:spPr>
              <a:xfrm>
                <a:off x="9788332" y="5646050"/>
                <a:ext cx="949125" cy="377727"/>
              </a:xfrm>
              <a:prstGeom prst="rect">
                <a:avLst/>
              </a:prstGeom>
            </p:spPr>
            <p:txBody>
              <a:bodyPr wrap="none" lIns="127905" tIns="63953" rIns="127905" bIns="63953">
                <a:spAutoFit/>
              </a:bodyPr>
              <a:lstStyle/>
              <a:p>
                <a:pPr defTabSz="1706663" fontAlgn="auto">
                  <a:spcBef>
                    <a:spcPts val="0"/>
                  </a:spcBef>
                  <a:spcAft>
                    <a:spcPts val="0"/>
                  </a:spcAft>
                  <a:defRPr/>
                </a:pPr>
                <a:r>
                  <a:rPr lang="en-US" altLang="zh-CN" sz="800" kern="0" dirty="0" err="1" smtClean="0">
                    <a:latin typeface="微软雅黑" panose="020B0503020204020204" pitchFamily="34" charset="-122"/>
                    <a:ea typeface="微软雅黑" panose="020B0503020204020204" pitchFamily="34" charset="-122"/>
                    <a:cs typeface="Arial" pitchFamily="34" charset="0"/>
                  </a:rPr>
                  <a:t>vSwitch</a:t>
                </a:r>
                <a:endParaRPr lang="en-US" altLang="zh-CN" sz="800" kern="0" dirty="0">
                  <a:latin typeface="微软雅黑" panose="020B0503020204020204" pitchFamily="34" charset="-122"/>
                  <a:ea typeface="微软雅黑" panose="020B0503020204020204" pitchFamily="34" charset="-122"/>
                  <a:cs typeface="Arial" pitchFamily="34" charset="0"/>
                </a:endParaRPr>
              </a:p>
            </p:txBody>
          </p:sp>
          <p:grpSp>
            <p:nvGrpSpPr>
              <p:cNvPr id="137" name="组合 624"/>
              <p:cNvGrpSpPr/>
              <p:nvPr/>
            </p:nvGrpSpPr>
            <p:grpSpPr>
              <a:xfrm>
                <a:off x="9208170" y="5397071"/>
                <a:ext cx="276660" cy="197539"/>
                <a:chOff x="-1618534" y="2713542"/>
                <a:chExt cx="795326" cy="527513"/>
              </a:xfrm>
              <a:solidFill>
                <a:srgbClr val="00B0F0"/>
              </a:solidFill>
            </p:grpSpPr>
            <p:sp>
              <p:nvSpPr>
                <p:cNvPr id="138" name="Freeform 40"/>
                <p:cNvSpPr>
                  <a:spLocks/>
                </p:cNvSpPr>
                <p:nvPr/>
              </p:nvSpPr>
              <p:spPr bwMode="auto">
                <a:xfrm>
                  <a:off x="-1326373" y="2713542"/>
                  <a:ext cx="251583" cy="154196"/>
                </a:xfrm>
                <a:custGeom>
                  <a:avLst/>
                  <a:gdLst/>
                  <a:ahLst/>
                  <a:cxnLst>
                    <a:cxn ang="0">
                      <a:pos x="124" y="4"/>
                    </a:cxn>
                    <a:cxn ang="0">
                      <a:pos x="124" y="0"/>
                    </a:cxn>
                    <a:cxn ang="0">
                      <a:pos x="124" y="0"/>
                    </a:cxn>
                    <a:cxn ang="0">
                      <a:pos x="122" y="0"/>
                    </a:cxn>
                    <a:cxn ang="0">
                      <a:pos x="10" y="0"/>
                    </a:cxn>
                    <a:cxn ang="0">
                      <a:pos x="10" y="0"/>
                    </a:cxn>
                    <a:cxn ang="0">
                      <a:pos x="6" y="0"/>
                    </a:cxn>
                    <a:cxn ang="0">
                      <a:pos x="2" y="2"/>
                    </a:cxn>
                    <a:cxn ang="0">
                      <a:pos x="0" y="6"/>
                    </a:cxn>
                    <a:cxn ang="0">
                      <a:pos x="0" y="10"/>
                    </a:cxn>
                    <a:cxn ang="0">
                      <a:pos x="0" y="66"/>
                    </a:cxn>
                    <a:cxn ang="0">
                      <a:pos x="0" y="66"/>
                    </a:cxn>
                    <a:cxn ang="0">
                      <a:pos x="0" y="70"/>
                    </a:cxn>
                    <a:cxn ang="0">
                      <a:pos x="2" y="72"/>
                    </a:cxn>
                    <a:cxn ang="0">
                      <a:pos x="6" y="74"/>
                    </a:cxn>
                    <a:cxn ang="0">
                      <a:pos x="10" y="76"/>
                    </a:cxn>
                    <a:cxn ang="0">
                      <a:pos x="100" y="76"/>
                    </a:cxn>
                    <a:cxn ang="0">
                      <a:pos x="100" y="76"/>
                    </a:cxn>
                    <a:cxn ang="0">
                      <a:pos x="110" y="64"/>
                    </a:cxn>
                    <a:cxn ang="0">
                      <a:pos x="116" y="52"/>
                    </a:cxn>
                    <a:cxn ang="0">
                      <a:pos x="120" y="40"/>
                    </a:cxn>
                    <a:cxn ang="0">
                      <a:pos x="122" y="28"/>
                    </a:cxn>
                    <a:cxn ang="0">
                      <a:pos x="124" y="12"/>
                    </a:cxn>
                    <a:cxn ang="0">
                      <a:pos x="124" y="4"/>
                    </a:cxn>
                    <a:cxn ang="0">
                      <a:pos x="124" y="4"/>
                    </a:cxn>
                  </a:cxnLst>
                  <a:rect l="0" t="0" r="r" b="b"/>
                  <a:pathLst>
                    <a:path w="124" h="76">
                      <a:moveTo>
                        <a:pt x="124" y="4"/>
                      </a:moveTo>
                      <a:lnTo>
                        <a:pt x="124" y="0"/>
                      </a:lnTo>
                      <a:lnTo>
                        <a:pt x="124" y="0"/>
                      </a:lnTo>
                      <a:lnTo>
                        <a:pt x="122" y="0"/>
                      </a:lnTo>
                      <a:lnTo>
                        <a:pt x="10" y="0"/>
                      </a:lnTo>
                      <a:lnTo>
                        <a:pt x="10" y="0"/>
                      </a:lnTo>
                      <a:lnTo>
                        <a:pt x="6" y="0"/>
                      </a:lnTo>
                      <a:lnTo>
                        <a:pt x="2" y="2"/>
                      </a:lnTo>
                      <a:lnTo>
                        <a:pt x="0" y="6"/>
                      </a:lnTo>
                      <a:lnTo>
                        <a:pt x="0" y="10"/>
                      </a:lnTo>
                      <a:lnTo>
                        <a:pt x="0" y="66"/>
                      </a:lnTo>
                      <a:lnTo>
                        <a:pt x="0" y="66"/>
                      </a:lnTo>
                      <a:lnTo>
                        <a:pt x="0" y="70"/>
                      </a:lnTo>
                      <a:lnTo>
                        <a:pt x="2" y="72"/>
                      </a:lnTo>
                      <a:lnTo>
                        <a:pt x="6" y="74"/>
                      </a:lnTo>
                      <a:lnTo>
                        <a:pt x="10" y="76"/>
                      </a:lnTo>
                      <a:lnTo>
                        <a:pt x="100" y="76"/>
                      </a:lnTo>
                      <a:lnTo>
                        <a:pt x="100" y="76"/>
                      </a:lnTo>
                      <a:lnTo>
                        <a:pt x="110" y="64"/>
                      </a:lnTo>
                      <a:lnTo>
                        <a:pt x="116" y="52"/>
                      </a:lnTo>
                      <a:lnTo>
                        <a:pt x="120" y="40"/>
                      </a:lnTo>
                      <a:lnTo>
                        <a:pt x="122" y="28"/>
                      </a:lnTo>
                      <a:lnTo>
                        <a:pt x="124" y="12"/>
                      </a:lnTo>
                      <a:lnTo>
                        <a:pt x="124" y="4"/>
                      </a:lnTo>
                      <a:lnTo>
                        <a:pt x="124" y="4"/>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en-US" altLang="zh-CN" sz="900" dirty="0">
                    <a:latin typeface="微软雅黑" panose="020B0503020204020204" pitchFamily="34" charset="-122"/>
                    <a:ea typeface="微软雅黑" panose="020B0503020204020204" pitchFamily="34" charset="-122"/>
                  </a:endParaRPr>
                </a:p>
              </p:txBody>
            </p:sp>
            <p:sp>
              <p:nvSpPr>
                <p:cNvPr id="139" name="Freeform 41"/>
                <p:cNvSpPr>
                  <a:spLocks/>
                </p:cNvSpPr>
                <p:nvPr/>
              </p:nvSpPr>
              <p:spPr bwMode="auto">
                <a:xfrm>
                  <a:off x="-1610418" y="2713542"/>
                  <a:ext cx="247525" cy="154196"/>
                </a:xfrm>
                <a:custGeom>
                  <a:avLst/>
                  <a:gdLst/>
                  <a:ahLst/>
                  <a:cxnLst>
                    <a:cxn ang="0">
                      <a:pos x="10" y="76"/>
                    </a:cxn>
                    <a:cxn ang="0">
                      <a:pos x="112" y="76"/>
                    </a:cxn>
                    <a:cxn ang="0">
                      <a:pos x="112" y="76"/>
                    </a:cxn>
                    <a:cxn ang="0">
                      <a:pos x="116" y="74"/>
                    </a:cxn>
                    <a:cxn ang="0">
                      <a:pos x="120" y="72"/>
                    </a:cxn>
                    <a:cxn ang="0">
                      <a:pos x="122" y="70"/>
                    </a:cxn>
                    <a:cxn ang="0">
                      <a:pos x="122" y="66"/>
                    </a:cxn>
                    <a:cxn ang="0">
                      <a:pos x="122" y="10"/>
                    </a:cxn>
                    <a:cxn ang="0">
                      <a:pos x="122" y="10"/>
                    </a:cxn>
                    <a:cxn ang="0">
                      <a:pos x="122" y="6"/>
                    </a:cxn>
                    <a:cxn ang="0">
                      <a:pos x="120" y="2"/>
                    </a:cxn>
                    <a:cxn ang="0">
                      <a:pos x="116" y="0"/>
                    </a:cxn>
                    <a:cxn ang="0">
                      <a:pos x="112" y="0"/>
                    </a:cxn>
                    <a:cxn ang="0">
                      <a:pos x="10" y="0"/>
                    </a:cxn>
                    <a:cxn ang="0">
                      <a:pos x="10" y="0"/>
                    </a:cxn>
                    <a:cxn ang="0">
                      <a:pos x="6" y="0"/>
                    </a:cxn>
                    <a:cxn ang="0">
                      <a:pos x="2" y="2"/>
                    </a:cxn>
                    <a:cxn ang="0">
                      <a:pos x="0" y="6"/>
                    </a:cxn>
                    <a:cxn ang="0">
                      <a:pos x="0" y="10"/>
                    </a:cxn>
                    <a:cxn ang="0">
                      <a:pos x="0" y="66"/>
                    </a:cxn>
                    <a:cxn ang="0">
                      <a:pos x="0" y="66"/>
                    </a:cxn>
                    <a:cxn ang="0">
                      <a:pos x="0" y="70"/>
                    </a:cxn>
                    <a:cxn ang="0">
                      <a:pos x="2" y="72"/>
                    </a:cxn>
                    <a:cxn ang="0">
                      <a:pos x="6" y="74"/>
                    </a:cxn>
                    <a:cxn ang="0">
                      <a:pos x="10" y="76"/>
                    </a:cxn>
                    <a:cxn ang="0">
                      <a:pos x="10" y="76"/>
                    </a:cxn>
                  </a:cxnLst>
                  <a:rect l="0" t="0" r="r" b="b"/>
                  <a:pathLst>
                    <a:path w="122" h="76">
                      <a:moveTo>
                        <a:pt x="10" y="76"/>
                      </a:moveTo>
                      <a:lnTo>
                        <a:pt x="112" y="76"/>
                      </a:lnTo>
                      <a:lnTo>
                        <a:pt x="112" y="76"/>
                      </a:lnTo>
                      <a:lnTo>
                        <a:pt x="116" y="74"/>
                      </a:lnTo>
                      <a:lnTo>
                        <a:pt x="120" y="72"/>
                      </a:lnTo>
                      <a:lnTo>
                        <a:pt x="122" y="70"/>
                      </a:lnTo>
                      <a:lnTo>
                        <a:pt x="122" y="66"/>
                      </a:lnTo>
                      <a:lnTo>
                        <a:pt x="122" y="10"/>
                      </a:lnTo>
                      <a:lnTo>
                        <a:pt x="122" y="10"/>
                      </a:lnTo>
                      <a:lnTo>
                        <a:pt x="122" y="6"/>
                      </a:lnTo>
                      <a:lnTo>
                        <a:pt x="120" y="2"/>
                      </a:lnTo>
                      <a:lnTo>
                        <a:pt x="116" y="0"/>
                      </a:lnTo>
                      <a:lnTo>
                        <a:pt x="112" y="0"/>
                      </a:lnTo>
                      <a:lnTo>
                        <a:pt x="10" y="0"/>
                      </a:lnTo>
                      <a:lnTo>
                        <a:pt x="10" y="0"/>
                      </a:lnTo>
                      <a:lnTo>
                        <a:pt x="6" y="0"/>
                      </a:lnTo>
                      <a:lnTo>
                        <a:pt x="2" y="2"/>
                      </a:lnTo>
                      <a:lnTo>
                        <a:pt x="0" y="6"/>
                      </a:lnTo>
                      <a:lnTo>
                        <a:pt x="0" y="10"/>
                      </a:lnTo>
                      <a:lnTo>
                        <a:pt x="0" y="66"/>
                      </a:lnTo>
                      <a:lnTo>
                        <a:pt x="0" y="66"/>
                      </a:lnTo>
                      <a:lnTo>
                        <a:pt x="0" y="70"/>
                      </a:lnTo>
                      <a:lnTo>
                        <a:pt x="2" y="72"/>
                      </a:lnTo>
                      <a:lnTo>
                        <a:pt x="6" y="74"/>
                      </a:lnTo>
                      <a:lnTo>
                        <a:pt x="10" y="76"/>
                      </a:lnTo>
                      <a:lnTo>
                        <a:pt x="10" y="76"/>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en-US" altLang="zh-CN" sz="900" dirty="0">
                    <a:latin typeface="微软雅黑" panose="020B0503020204020204" pitchFamily="34" charset="-122"/>
                    <a:ea typeface="微软雅黑" panose="020B0503020204020204" pitchFamily="34" charset="-122"/>
                  </a:endParaRPr>
                </a:p>
              </p:txBody>
            </p:sp>
            <p:sp>
              <p:nvSpPr>
                <p:cNvPr id="140" name="Freeform 42"/>
                <p:cNvSpPr>
                  <a:spLocks/>
                </p:cNvSpPr>
                <p:nvPr/>
              </p:nvSpPr>
              <p:spPr bwMode="auto">
                <a:xfrm>
                  <a:off x="-1618534" y="2900200"/>
                  <a:ext cx="466645" cy="154196"/>
                </a:xfrm>
                <a:custGeom>
                  <a:avLst/>
                  <a:gdLst/>
                  <a:ahLst/>
                  <a:cxnLst>
                    <a:cxn ang="0">
                      <a:pos x="186" y="76"/>
                    </a:cxn>
                    <a:cxn ang="0">
                      <a:pos x="186" y="76"/>
                    </a:cxn>
                    <a:cxn ang="0">
                      <a:pos x="188" y="66"/>
                    </a:cxn>
                    <a:cxn ang="0">
                      <a:pos x="192" y="56"/>
                    </a:cxn>
                    <a:cxn ang="0">
                      <a:pos x="202" y="36"/>
                    </a:cxn>
                    <a:cxn ang="0">
                      <a:pos x="214" y="18"/>
                    </a:cxn>
                    <a:cxn ang="0">
                      <a:pos x="230" y="0"/>
                    </a:cxn>
                    <a:cxn ang="0">
                      <a:pos x="230" y="0"/>
                    </a:cxn>
                    <a:cxn ang="0">
                      <a:pos x="226" y="0"/>
                    </a:cxn>
                    <a:cxn ang="0">
                      <a:pos x="10" y="0"/>
                    </a:cxn>
                    <a:cxn ang="0">
                      <a:pos x="10" y="0"/>
                    </a:cxn>
                    <a:cxn ang="0">
                      <a:pos x="6" y="0"/>
                    </a:cxn>
                    <a:cxn ang="0">
                      <a:pos x="4" y="4"/>
                    </a:cxn>
                    <a:cxn ang="0">
                      <a:pos x="2" y="6"/>
                    </a:cxn>
                    <a:cxn ang="0">
                      <a:pos x="0" y="10"/>
                    </a:cxn>
                    <a:cxn ang="0">
                      <a:pos x="0" y="66"/>
                    </a:cxn>
                    <a:cxn ang="0">
                      <a:pos x="0" y="66"/>
                    </a:cxn>
                    <a:cxn ang="0">
                      <a:pos x="2" y="70"/>
                    </a:cxn>
                    <a:cxn ang="0">
                      <a:pos x="4" y="74"/>
                    </a:cxn>
                    <a:cxn ang="0">
                      <a:pos x="6" y="76"/>
                    </a:cxn>
                    <a:cxn ang="0">
                      <a:pos x="10" y="76"/>
                    </a:cxn>
                    <a:cxn ang="0">
                      <a:pos x="186" y="76"/>
                    </a:cxn>
                  </a:cxnLst>
                  <a:rect l="0" t="0" r="r" b="b"/>
                  <a:pathLst>
                    <a:path w="230" h="76">
                      <a:moveTo>
                        <a:pt x="186" y="76"/>
                      </a:moveTo>
                      <a:lnTo>
                        <a:pt x="186" y="76"/>
                      </a:lnTo>
                      <a:lnTo>
                        <a:pt x="188" y="66"/>
                      </a:lnTo>
                      <a:lnTo>
                        <a:pt x="192" y="56"/>
                      </a:lnTo>
                      <a:lnTo>
                        <a:pt x="202" y="36"/>
                      </a:lnTo>
                      <a:lnTo>
                        <a:pt x="214" y="18"/>
                      </a:lnTo>
                      <a:lnTo>
                        <a:pt x="230" y="0"/>
                      </a:lnTo>
                      <a:lnTo>
                        <a:pt x="230" y="0"/>
                      </a:lnTo>
                      <a:lnTo>
                        <a:pt x="226" y="0"/>
                      </a:lnTo>
                      <a:lnTo>
                        <a:pt x="10" y="0"/>
                      </a:lnTo>
                      <a:lnTo>
                        <a:pt x="10" y="0"/>
                      </a:lnTo>
                      <a:lnTo>
                        <a:pt x="6" y="0"/>
                      </a:lnTo>
                      <a:lnTo>
                        <a:pt x="4" y="4"/>
                      </a:lnTo>
                      <a:lnTo>
                        <a:pt x="2" y="6"/>
                      </a:lnTo>
                      <a:lnTo>
                        <a:pt x="0" y="10"/>
                      </a:lnTo>
                      <a:lnTo>
                        <a:pt x="0" y="66"/>
                      </a:lnTo>
                      <a:lnTo>
                        <a:pt x="0" y="66"/>
                      </a:lnTo>
                      <a:lnTo>
                        <a:pt x="2" y="70"/>
                      </a:lnTo>
                      <a:lnTo>
                        <a:pt x="4" y="74"/>
                      </a:lnTo>
                      <a:lnTo>
                        <a:pt x="6" y="76"/>
                      </a:lnTo>
                      <a:lnTo>
                        <a:pt x="10" y="76"/>
                      </a:lnTo>
                      <a:lnTo>
                        <a:pt x="186" y="76"/>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en-US" altLang="zh-CN" sz="900" dirty="0">
                    <a:latin typeface="微软雅黑" panose="020B0503020204020204" pitchFamily="34" charset="-122"/>
                    <a:ea typeface="微软雅黑" panose="020B0503020204020204" pitchFamily="34" charset="-122"/>
                  </a:endParaRPr>
                </a:p>
              </p:txBody>
            </p:sp>
            <p:sp>
              <p:nvSpPr>
                <p:cNvPr id="141" name="Freeform 43"/>
                <p:cNvSpPr>
                  <a:spLocks/>
                </p:cNvSpPr>
                <p:nvPr/>
              </p:nvSpPr>
              <p:spPr bwMode="auto">
                <a:xfrm>
                  <a:off x="-1610418" y="3086858"/>
                  <a:ext cx="247525" cy="154196"/>
                </a:xfrm>
                <a:custGeom>
                  <a:avLst/>
                  <a:gdLst/>
                  <a:ahLst/>
                  <a:cxnLst>
                    <a:cxn ang="0">
                      <a:pos x="112" y="0"/>
                    </a:cxn>
                    <a:cxn ang="0">
                      <a:pos x="10" y="0"/>
                    </a:cxn>
                    <a:cxn ang="0">
                      <a:pos x="10" y="0"/>
                    </a:cxn>
                    <a:cxn ang="0">
                      <a:pos x="6" y="2"/>
                    </a:cxn>
                    <a:cxn ang="0">
                      <a:pos x="2" y="4"/>
                    </a:cxn>
                    <a:cxn ang="0">
                      <a:pos x="0" y="6"/>
                    </a:cxn>
                    <a:cxn ang="0">
                      <a:pos x="0" y="12"/>
                    </a:cxn>
                    <a:cxn ang="0">
                      <a:pos x="0" y="66"/>
                    </a:cxn>
                    <a:cxn ang="0">
                      <a:pos x="0" y="66"/>
                    </a:cxn>
                    <a:cxn ang="0">
                      <a:pos x="0" y="70"/>
                    </a:cxn>
                    <a:cxn ang="0">
                      <a:pos x="2" y="74"/>
                    </a:cxn>
                    <a:cxn ang="0">
                      <a:pos x="6" y="76"/>
                    </a:cxn>
                    <a:cxn ang="0">
                      <a:pos x="10" y="76"/>
                    </a:cxn>
                    <a:cxn ang="0">
                      <a:pos x="112" y="76"/>
                    </a:cxn>
                    <a:cxn ang="0">
                      <a:pos x="112" y="76"/>
                    </a:cxn>
                    <a:cxn ang="0">
                      <a:pos x="116" y="76"/>
                    </a:cxn>
                    <a:cxn ang="0">
                      <a:pos x="120" y="74"/>
                    </a:cxn>
                    <a:cxn ang="0">
                      <a:pos x="122" y="70"/>
                    </a:cxn>
                    <a:cxn ang="0">
                      <a:pos x="122" y="66"/>
                    </a:cxn>
                    <a:cxn ang="0">
                      <a:pos x="122" y="12"/>
                    </a:cxn>
                    <a:cxn ang="0">
                      <a:pos x="122" y="12"/>
                    </a:cxn>
                    <a:cxn ang="0">
                      <a:pos x="122" y="6"/>
                    </a:cxn>
                    <a:cxn ang="0">
                      <a:pos x="120" y="4"/>
                    </a:cxn>
                    <a:cxn ang="0">
                      <a:pos x="116" y="2"/>
                    </a:cxn>
                    <a:cxn ang="0">
                      <a:pos x="112" y="0"/>
                    </a:cxn>
                    <a:cxn ang="0">
                      <a:pos x="112" y="0"/>
                    </a:cxn>
                  </a:cxnLst>
                  <a:rect l="0" t="0" r="r" b="b"/>
                  <a:pathLst>
                    <a:path w="122" h="76">
                      <a:moveTo>
                        <a:pt x="112" y="0"/>
                      </a:moveTo>
                      <a:lnTo>
                        <a:pt x="10" y="0"/>
                      </a:lnTo>
                      <a:lnTo>
                        <a:pt x="10" y="0"/>
                      </a:lnTo>
                      <a:lnTo>
                        <a:pt x="6" y="2"/>
                      </a:lnTo>
                      <a:lnTo>
                        <a:pt x="2" y="4"/>
                      </a:lnTo>
                      <a:lnTo>
                        <a:pt x="0" y="6"/>
                      </a:lnTo>
                      <a:lnTo>
                        <a:pt x="0" y="12"/>
                      </a:lnTo>
                      <a:lnTo>
                        <a:pt x="0" y="66"/>
                      </a:lnTo>
                      <a:lnTo>
                        <a:pt x="0" y="66"/>
                      </a:lnTo>
                      <a:lnTo>
                        <a:pt x="0" y="70"/>
                      </a:lnTo>
                      <a:lnTo>
                        <a:pt x="2" y="74"/>
                      </a:lnTo>
                      <a:lnTo>
                        <a:pt x="6" y="76"/>
                      </a:lnTo>
                      <a:lnTo>
                        <a:pt x="10" y="76"/>
                      </a:lnTo>
                      <a:lnTo>
                        <a:pt x="112" y="76"/>
                      </a:lnTo>
                      <a:lnTo>
                        <a:pt x="112" y="76"/>
                      </a:lnTo>
                      <a:lnTo>
                        <a:pt x="116" y="76"/>
                      </a:lnTo>
                      <a:lnTo>
                        <a:pt x="120" y="74"/>
                      </a:lnTo>
                      <a:lnTo>
                        <a:pt x="122" y="70"/>
                      </a:lnTo>
                      <a:lnTo>
                        <a:pt x="122" y="66"/>
                      </a:lnTo>
                      <a:lnTo>
                        <a:pt x="122" y="12"/>
                      </a:lnTo>
                      <a:lnTo>
                        <a:pt x="122" y="12"/>
                      </a:lnTo>
                      <a:lnTo>
                        <a:pt x="122" y="6"/>
                      </a:lnTo>
                      <a:lnTo>
                        <a:pt x="120" y="4"/>
                      </a:lnTo>
                      <a:lnTo>
                        <a:pt x="116" y="2"/>
                      </a:lnTo>
                      <a:lnTo>
                        <a:pt x="112" y="0"/>
                      </a:lnTo>
                      <a:lnTo>
                        <a:pt x="112" y="0"/>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en-US" altLang="zh-CN" sz="900" dirty="0">
                    <a:latin typeface="微软雅黑" panose="020B0503020204020204" pitchFamily="34" charset="-122"/>
                    <a:ea typeface="微软雅黑" panose="020B0503020204020204" pitchFamily="34" charset="-122"/>
                  </a:endParaRPr>
                </a:p>
              </p:txBody>
            </p:sp>
            <p:sp>
              <p:nvSpPr>
                <p:cNvPr id="142" name="Freeform 44"/>
                <p:cNvSpPr>
                  <a:spLocks/>
                </p:cNvSpPr>
                <p:nvPr/>
              </p:nvSpPr>
              <p:spPr bwMode="auto">
                <a:xfrm>
                  <a:off x="-1326373" y="3086858"/>
                  <a:ext cx="182600" cy="154196"/>
                </a:xfrm>
                <a:custGeom>
                  <a:avLst/>
                  <a:gdLst/>
                  <a:ahLst/>
                  <a:cxnLst>
                    <a:cxn ang="0">
                      <a:pos x="44" y="16"/>
                    </a:cxn>
                    <a:cxn ang="0">
                      <a:pos x="44" y="16"/>
                    </a:cxn>
                    <a:cxn ang="0">
                      <a:pos x="40" y="0"/>
                    </a:cxn>
                    <a:cxn ang="0">
                      <a:pos x="10" y="0"/>
                    </a:cxn>
                    <a:cxn ang="0">
                      <a:pos x="10" y="0"/>
                    </a:cxn>
                    <a:cxn ang="0">
                      <a:pos x="6" y="2"/>
                    </a:cxn>
                    <a:cxn ang="0">
                      <a:pos x="2" y="4"/>
                    </a:cxn>
                    <a:cxn ang="0">
                      <a:pos x="0" y="6"/>
                    </a:cxn>
                    <a:cxn ang="0">
                      <a:pos x="0" y="12"/>
                    </a:cxn>
                    <a:cxn ang="0">
                      <a:pos x="0" y="66"/>
                    </a:cxn>
                    <a:cxn ang="0">
                      <a:pos x="0" y="66"/>
                    </a:cxn>
                    <a:cxn ang="0">
                      <a:pos x="0" y="70"/>
                    </a:cxn>
                    <a:cxn ang="0">
                      <a:pos x="2" y="74"/>
                    </a:cxn>
                    <a:cxn ang="0">
                      <a:pos x="6" y="76"/>
                    </a:cxn>
                    <a:cxn ang="0">
                      <a:pos x="10" y="76"/>
                    </a:cxn>
                    <a:cxn ang="0">
                      <a:pos x="90" y="76"/>
                    </a:cxn>
                    <a:cxn ang="0">
                      <a:pos x="90" y="76"/>
                    </a:cxn>
                    <a:cxn ang="0">
                      <a:pos x="74" y="66"/>
                    </a:cxn>
                    <a:cxn ang="0">
                      <a:pos x="62" y="50"/>
                    </a:cxn>
                    <a:cxn ang="0">
                      <a:pos x="50" y="34"/>
                    </a:cxn>
                    <a:cxn ang="0">
                      <a:pos x="44" y="16"/>
                    </a:cxn>
                    <a:cxn ang="0">
                      <a:pos x="44" y="16"/>
                    </a:cxn>
                  </a:cxnLst>
                  <a:rect l="0" t="0" r="r" b="b"/>
                  <a:pathLst>
                    <a:path w="90" h="76">
                      <a:moveTo>
                        <a:pt x="44" y="16"/>
                      </a:moveTo>
                      <a:lnTo>
                        <a:pt x="44" y="16"/>
                      </a:lnTo>
                      <a:lnTo>
                        <a:pt x="40" y="0"/>
                      </a:lnTo>
                      <a:lnTo>
                        <a:pt x="10" y="0"/>
                      </a:lnTo>
                      <a:lnTo>
                        <a:pt x="10" y="0"/>
                      </a:lnTo>
                      <a:lnTo>
                        <a:pt x="6" y="2"/>
                      </a:lnTo>
                      <a:lnTo>
                        <a:pt x="2" y="4"/>
                      </a:lnTo>
                      <a:lnTo>
                        <a:pt x="0" y="6"/>
                      </a:lnTo>
                      <a:lnTo>
                        <a:pt x="0" y="12"/>
                      </a:lnTo>
                      <a:lnTo>
                        <a:pt x="0" y="66"/>
                      </a:lnTo>
                      <a:lnTo>
                        <a:pt x="0" y="66"/>
                      </a:lnTo>
                      <a:lnTo>
                        <a:pt x="0" y="70"/>
                      </a:lnTo>
                      <a:lnTo>
                        <a:pt x="2" y="74"/>
                      </a:lnTo>
                      <a:lnTo>
                        <a:pt x="6" y="76"/>
                      </a:lnTo>
                      <a:lnTo>
                        <a:pt x="10" y="76"/>
                      </a:lnTo>
                      <a:lnTo>
                        <a:pt x="90" y="76"/>
                      </a:lnTo>
                      <a:lnTo>
                        <a:pt x="90" y="76"/>
                      </a:lnTo>
                      <a:lnTo>
                        <a:pt x="74" y="66"/>
                      </a:lnTo>
                      <a:lnTo>
                        <a:pt x="62" y="50"/>
                      </a:lnTo>
                      <a:lnTo>
                        <a:pt x="50" y="34"/>
                      </a:lnTo>
                      <a:lnTo>
                        <a:pt x="44" y="16"/>
                      </a:lnTo>
                      <a:lnTo>
                        <a:pt x="44" y="16"/>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en-US" altLang="zh-CN" sz="900" dirty="0">
                    <a:latin typeface="微软雅黑" panose="020B0503020204020204" pitchFamily="34" charset="-122"/>
                    <a:ea typeface="微软雅黑" panose="020B0503020204020204" pitchFamily="34" charset="-122"/>
                  </a:endParaRPr>
                </a:p>
              </p:txBody>
            </p:sp>
            <p:sp>
              <p:nvSpPr>
                <p:cNvPr id="143" name="Freeform 45"/>
                <p:cNvSpPr>
                  <a:spLocks/>
                </p:cNvSpPr>
                <p:nvPr/>
              </p:nvSpPr>
              <p:spPr bwMode="auto">
                <a:xfrm>
                  <a:off x="-1216813" y="2721658"/>
                  <a:ext cx="393605" cy="519397"/>
                </a:xfrm>
                <a:custGeom>
                  <a:avLst/>
                  <a:gdLst/>
                  <a:ahLst/>
                  <a:cxnLst>
                    <a:cxn ang="0">
                      <a:pos x="194" y="144"/>
                    </a:cxn>
                    <a:cxn ang="0">
                      <a:pos x="188" y="112"/>
                    </a:cxn>
                    <a:cxn ang="0">
                      <a:pos x="174" y="82"/>
                    </a:cxn>
                    <a:cxn ang="0">
                      <a:pos x="156" y="58"/>
                    </a:cxn>
                    <a:cxn ang="0">
                      <a:pos x="116" y="22"/>
                    </a:cxn>
                    <a:cxn ang="0">
                      <a:pos x="84" y="0"/>
                    </a:cxn>
                    <a:cxn ang="0">
                      <a:pos x="84" y="8"/>
                    </a:cxn>
                    <a:cxn ang="0">
                      <a:pos x="78" y="42"/>
                    </a:cxn>
                    <a:cxn ang="0">
                      <a:pos x="64" y="72"/>
                    </a:cxn>
                    <a:cxn ang="0">
                      <a:pos x="52" y="86"/>
                    </a:cxn>
                    <a:cxn ang="0">
                      <a:pos x="20" y="122"/>
                    </a:cxn>
                    <a:cxn ang="0">
                      <a:pos x="6" y="150"/>
                    </a:cxn>
                    <a:cxn ang="0">
                      <a:pos x="0" y="178"/>
                    </a:cxn>
                    <a:cxn ang="0">
                      <a:pos x="2" y="192"/>
                    </a:cxn>
                    <a:cxn ang="0">
                      <a:pos x="12" y="214"/>
                    </a:cxn>
                    <a:cxn ang="0">
                      <a:pos x="28" y="234"/>
                    </a:cxn>
                    <a:cxn ang="0">
                      <a:pos x="46" y="248"/>
                    </a:cxn>
                    <a:cxn ang="0">
                      <a:pos x="70" y="256"/>
                    </a:cxn>
                    <a:cxn ang="0">
                      <a:pos x="64" y="240"/>
                    </a:cxn>
                    <a:cxn ang="0">
                      <a:pos x="64" y="214"/>
                    </a:cxn>
                    <a:cxn ang="0">
                      <a:pos x="72" y="196"/>
                    </a:cxn>
                    <a:cxn ang="0">
                      <a:pos x="78" y="186"/>
                    </a:cxn>
                    <a:cxn ang="0">
                      <a:pos x="104" y="146"/>
                    </a:cxn>
                    <a:cxn ang="0">
                      <a:pos x="112" y="128"/>
                    </a:cxn>
                    <a:cxn ang="0">
                      <a:pos x="120" y="140"/>
                    </a:cxn>
                    <a:cxn ang="0">
                      <a:pos x="132" y="168"/>
                    </a:cxn>
                    <a:cxn ang="0">
                      <a:pos x="140" y="206"/>
                    </a:cxn>
                    <a:cxn ang="0">
                      <a:pos x="138" y="228"/>
                    </a:cxn>
                    <a:cxn ang="0">
                      <a:pos x="130" y="248"/>
                    </a:cxn>
                    <a:cxn ang="0">
                      <a:pos x="142" y="242"/>
                    </a:cxn>
                    <a:cxn ang="0">
                      <a:pos x="166" y="224"/>
                    </a:cxn>
                    <a:cxn ang="0">
                      <a:pos x="186" y="200"/>
                    </a:cxn>
                    <a:cxn ang="0">
                      <a:pos x="194" y="166"/>
                    </a:cxn>
                    <a:cxn ang="0">
                      <a:pos x="194" y="144"/>
                    </a:cxn>
                  </a:cxnLst>
                  <a:rect l="0" t="0" r="r" b="b"/>
                  <a:pathLst>
                    <a:path w="194" h="256">
                      <a:moveTo>
                        <a:pt x="194" y="144"/>
                      </a:moveTo>
                      <a:lnTo>
                        <a:pt x="194" y="144"/>
                      </a:lnTo>
                      <a:lnTo>
                        <a:pt x="192" y="128"/>
                      </a:lnTo>
                      <a:lnTo>
                        <a:pt x="188" y="112"/>
                      </a:lnTo>
                      <a:lnTo>
                        <a:pt x="180" y="96"/>
                      </a:lnTo>
                      <a:lnTo>
                        <a:pt x="174" y="82"/>
                      </a:lnTo>
                      <a:lnTo>
                        <a:pt x="164" y="70"/>
                      </a:lnTo>
                      <a:lnTo>
                        <a:pt x="156" y="58"/>
                      </a:lnTo>
                      <a:lnTo>
                        <a:pt x="136" y="38"/>
                      </a:lnTo>
                      <a:lnTo>
                        <a:pt x="116" y="22"/>
                      </a:lnTo>
                      <a:lnTo>
                        <a:pt x="100" y="10"/>
                      </a:lnTo>
                      <a:lnTo>
                        <a:pt x="84" y="0"/>
                      </a:lnTo>
                      <a:lnTo>
                        <a:pt x="84" y="0"/>
                      </a:lnTo>
                      <a:lnTo>
                        <a:pt x="84" y="8"/>
                      </a:lnTo>
                      <a:lnTo>
                        <a:pt x="82" y="30"/>
                      </a:lnTo>
                      <a:lnTo>
                        <a:pt x="78" y="42"/>
                      </a:lnTo>
                      <a:lnTo>
                        <a:pt x="72" y="58"/>
                      </a:lnTo>
                      <a:lnTo>
                        <a:pt x="64" y="72"/>
                      </a:lnTo>
                      <a:lnTo>
                        <a:pt x="52" y="86"/>
                      </a:lnTo>
                      <a:lnTo>
                        <a:pt x="52" y="86"/>
                      </a:lnTo>
                      <a:lnTo>
                        <a:pt x="30" y="110"/>
                      </a:lnTo>
                      <a:lnTo>
                        <a:pt x="20" y="122"/>
                      </a:lnTo>
                      <a:lnTo>
                        <a:pt x="12" y="136"/>
                      </a:lnTo>
                      <a:lnTo>
                        <a:pt x="6" y="150"/>
                      </a:lnTo>
                      <a:lnTo>
                        <a:pt x="2" y="164"/>
                      </a:lnTo>
                      <a:lnTo>
                        <a:pt x="0" y="178"/>
                      </a:lnTo>
                      <a:lnTo>
                        <a:pt x="2" y="192"/>
                      </a:lnTo>
                      <a:lnTo>
                        <a:pt x="2" y="192"/>
                      </a:lnTo>
                      <a:lnTo>
                        <a:pt x="8" y="204"/>
                      </a:lnTo>
                      <a:lnTo>
                        <a:pt x="12" y="214"/>
                      </a:lnTo>
                      <a:lnTo>
                        <a:pt x="20" y="224"/>
                      </a:lnTo>
                      <a:lnTo>
                        <a:pt x="28" y="234"/>
                      </a:lnTo>
                      <a:lnTo>
                        <a:pt x="36" y="242"/>
                      </a:lnTo>
                      <a:lnTo>
                        <a:pt x="46" y="248"/>
                      </a:lnTo>
                      <a:lnTo>
                        <a:pt x="58" y="254"/>
                      </a:lnTo>
                      <a:lnTo>
                        <a:pt x="70" y="256"/>
                      </a:lnTo>
                      <a:lnTo>
                        <a:pt x="70" y="256"/>
                      </a:lnTo>
                      <a:lnTo>
                        <a:pt x="64" y="240"/>
                      </a:lnTo>
                      <a:lnTo>
                        <a:pt x="64" y="222"/>
                      </a:lnTo>
                      <a:lnTo>
                        <a:pt x="64" y="214"/>
                      </a:lnTo>
                      <a:lnTo>
                        <a:pt x="66" y="204"/>
                      </a:lnTo>
                      <a:lnTo>
                        <a:pt x="72" y="196"/>
                      </a:lnTo>
                      <a:lnTo>
                        <a:pt x="78" y="186"/>
                      </a:lnTo>
                      <a:lnTo>
                        <a:pt x="78" y="186"/>
                      </a:lnTo>
                      <a:lnTo>
                        <a:pt x="94" y="164"/>
                      </a:lnTo>
                      <a:lnTo>
                        <a:pt x="104" y="146"/>
                      </a:lnTo>
                      <a:lnTo>
                        <a:pt x="112" y="128"/>
                      </a:lnTo>
                      <a:lnTo>
                        <a:pt x="112" y="128"/>
                      </a:lnTo>
                      <a:lnTo>
                        <a:pt x="114" y="130"/>
                      </a:lnTo>
                      <a:lnTo>
                        <a:pt x="120" y="140"/>
                      </a:lnTo>
                      <a:lnTo>
                        <a:pt x="126" y="152"/>
                      </a:lnTo>
                      <a:lnTo>
                        <a:pt x="132" y="168"/>
                      </a:lnTo>
                      <a:lnTo>
                        <a:pt x="138" y="186"/>
                      </a:lnTo>
                      <a:lnTo>
                        <a:pt x="140" y="206"/>
                      </a:lnTo>
                      <a:lnTo>
                        <a:pt x="138" y="218"/>
                      </a:lnTo>
                      <a:lnTo>
                        <a:pt x="138" y="228"/>
                      </a:lnTo>
                      <a:lnTo>
                        <a:pt x="134" y="238"/>
                      </a:lnTo>
                      <a:lnTo>
                        <a:pt x="130" y="248"/>
                      </a:lnTo>
                      <a:lnTo>
                        <a:pt x="130" y="248"/>
                      </a:lnTo>
                      <a:lnTo>
                        <a:pt x="142" y="242"/>
                      </a:lnTo>
                      <a:lnTo>
                        <a:pt x="154" y="234"/>
                      </a:lnTo>
                      <a:lnTo>
                        <a:pt x="166" y="224"/>
                      </a:lnTo>
                      <a:lnTo>
                        <a:pt x="176" y="212"/>
                      </a:lnTo>
                      <a:lnTo>
                        <a:pt x="186" y="200"/>
                      </a:lnTo>
                      <a:lnTo>
                        <a:pt x="192" y="184"/>
                      </a:lnTo>
                      <a:lnTo>
                        <a:pt x="194" y="166"/>
                      </a:lnTo>
                      <a:lnTo>
                        <a:pt x="194" y="144"/>
                      </a:lnTo>
                      <a:lnTo>
                        <a:pt x="194" y="144"/>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en-US" altLang="zh-CN" sz="900" dirty="0">
                    <a:latin typeface="微软雅黑" panose="020B0503020204020204" pitchFamily="34" charset="-122"/>
                    <a:ea typeface="微软雅黑" panose="020B0503020204020204" pitchFamily="34" charset="-122"/>
                  </a:endParaRPr>
                </a:p>
              </p:txBody>
            </p:sp>
          </p:grpSp>
          <p:grpSp>
            <p:nvGrpSpPr>
              <p:cNvPr id="144" name="组合 621"/>
              <p:cNvGrpSpPr/>
              <p:nvPr/>
            </p:nvGrpSpPr>
            <p:grpSpPr>
              <a:xfrm>
                <a:off x="10503352" y="5322903"/>
                <a:ext cx="281732" cy="171424"/>
                <a:chOff x="-983298" y="1666240"/>
                <a:chExt cx="547688" cy="309563"/>
              </a:xfrm>
              <a:solidFill>
                <a:srgbClr val="00B0F0"/>
              </a:solidFill>
            </p:grpSpPr>
            <p:sp>
              <p:nvSpPr>
                <p:cNvPr id="145" name="Freeform 21"/>
                <p:cNvSpPr>
                  <a:spLocks/>
                </p:cNvSpPr>
                <p:nvPr/>
              </p:nvSpPr>
              <p:spPr bwMode="auto">
                <a:xfrm>
                  <a:off x="-983298" y="1798003"/>
                  <a:ext cx="547688" cy="177800"/>
                </a:xfrm>
                <a:custGeom>
                  <a:avLst/>
                  <a:gdLst/>
                  <a:ahLst/>
                  <a:cxnLst>
                    <a:cxn ang="0">
                      <a:pos x="16188" y="2345"/>
                    </a:cxn>
                    <a:cxn ang="0">
                      <a:pos x="16149" y="2515"/>
                    </a:cxn>
                    <a:cxn ang="0">
                      <a:pos x="15935" y="2950"/>
                    </a:cxn>
                    <a:cxn ang="0">
                      <a:pos x="15566" y="3361"/>
                    </a:cxn>
                    <a:cxn ang="0">
                      <a:pos x="15052" y="3745"/>
                    </a:cxn>
                    <a:cxn ang="0">
                      <a:pos x="14408" y="4094"/>
                    </a:cxn>
                    <a:cxn ang="0">
                      <a:pos x="13647" y="4406"/>
                    </a:cxn>
                    <a:cxn ang="0">
                      <a:pos x="12779" y="4677"/>
                    </a:cxn>
                    <a:cxn ang="0">
                      <a:pos x="11817" y="4900"/>
                    </a:cxn>
                    <a:cxn ang="0">
                      <a:pos x="10774" y="5071"/>
                    </a:cxn>
                    <a:cxn ang="0">
                      <a:pos x="9662" y="5187"/>
                    </a:cxn>
                    <a:cxn ang="0">
                      <a:pos x="8495" y="5241"/>
                    </a:cxn>
                    <a:cxn ang="0">
                      <a:pos x="7295" y="5230"/>
                    </a:cxn>
                    <a:cxn ang="0">
                      <a:pos x="6139" y="5155"/>
                    </a:cxn>
                    <a:cxn ang="0">
                      <a:pos x="5043" y="5019"/>
                    </a:cxn>
                    <a:cxn ang="0">
                      <a:pos x="4021" y="4827"/>
                    </a:cxn>
                    <a:cxn ang="0">
                      <a:pos x="3087" y="4585"/>
                    </a:cxn>
                    <a:cxn ang="0">
                      <a:pos x="2251" y="4298"/>
                    </a:cxn>
                    <a:cxn ang="0">
                      <a:pos x="1527" y="3969"/>
                    </a:cxn>
                    <a:cxn ang="0">
                      <a:pos x="927" y="3604"/>
                    </a:cxn>
                    <a:cxn ang="0">
                      <a:pos x="465" y="3208"/>
                    </a:cxn>
                    <a:cxn ang="0">
                      <a:pos x="151" y="2784"/>
                    </a:cxn>
                    <a:cxn ang="0">
                      <a:pos x="0" y="2340"/>
                    </a:cxn>
                    <a:cxn ang="0">
                      <a:pos x="102" y="141"/>
                    </a:cxn>
                    <a:cxn ang="0">
                      <a:pos x="467" y="524"/>
                    </a:cxn>
                    <a:cxn ang="0">
                      <a:pos x="944" y="884"/>
                    </a:cxn>
                    <a:cxn ang="0">
                      <a:pos x="1522" y="1217"/>
                    </a:cxn>
                    <a:cxn ang="0">
                      <a:pos x="2195" y="1518"/>
                    </a:cxn>
                    <a:cxn ang="0">
                      <a:pos x="2954" y="1785"/>
                    </a:cxn>
                    <a:cxn ang="0">
                      <a:pos x="3789" y="2015"/>
                    </a:cxn>
                    <a:cxn ang="0">
                      <a:pos x="4694" y="2204"/>
                    </a:cxn>
                    <a:cxn ang="0">
                      <a:pos x="5658" y="2348"/>
                    </a:cxn>
                    <a:cxn ang="0">
                      <a:pos x="6675" y="2444"/>
                    </a:cxn>
                    <a:cxn ang="0">
                      <a:pos x="7734" y="2489"/>
                    </a:cxn>
                    <a:cxn ang="0">
                      <a:pos x="8814" y="2480"/>
                    </a:cxn>
                    <a:cxn ang="0">
                      <a:pos x="9861" y="2417"/>
                    </a:cxn>
                    <a:cxn ang="0">
                      <a:pos x="10863" y="2304"/>
                    </a:cxn>
                    <a:cxn ang="0">
                      <a:pos x="11810" y="2144"/>
                    </a:cxn>
                    <a:cxn ang="0">
                      <a:pos x="12693" y="1941"/>
                    </a:cxn>
                    <a:cxn ang="0">
                      <a:pos x="13505" y="1697"/>
                    </a:cxn>
                    <a:cxn ang="0">
                      <a:pos x="14236" y="1418"/>
                    </a:cxn>
                    <a:cxn ang="0">
                      <a:pos x="14879" y="1104"/>
                    </a:cxn>
                    <a:cxn ang="0">
                      <a:pos x="15425" y="761"/>
                    </a:cxn>
                    <a:cxn ang="0">
                      <a:pos x="15864" y="392"/>
                    </a:cxn>
                    <a:cxn ang="0">
                      <a:pos x="16188" y="0"/>
                    </a:cxn>
                  </a:cxnLst>
                  <a:rect l="0" t="0" r="r" b="b"/>
                  <a:pathLst>
                    <a:path w="16189" h="5245">
                      <a:moveTo>
                        <a:pt x="16189" y="2340"/>
                      </a:moveTo>
                      <a:lnTo>
                        <a:pt x="16189" y="2343"/>
                      </a:lnTo>
                      <a:lnTo>
                        <a:pt x="16188" y="2345"/>
                      </a:lnTo>
                      <a:lnTo>
                        <a:pt x="16188" y="2366"/>
                      </a:lnTo>
                      <a:lnTo>
                        <a:pt x="16185" y="2366"/>
                      </a:lnTo>
                      <a:lnTo>
                        <a:pt x="16149" y="2515"/>
                      </a:lnTo>
                      <a:lnTo>
                        <a:pt x="16096" y="2662"/>
                      </a:lnTo>
                      <a:lnTo>
                        <a:pt x="16025" y="2808"/>
                      </a:lnTo>
                      <a:lnTo>
                        <a:pt x="15935" y="2950"/>
                      </a:lnTo>
                      <a:lnTo>
                        <a:pt x="15828" y="3090"/>
                      </a:lnTo>
                      <a:lnTo>
                        <a:pt x="15704" y="3227"/>
                      </a:lnTo>
                      <a:lnTo>
                        <a:pt x="15566" y="3361"/>
                      </a:lnTo>
                      <a:lnTo>
                        <a:pt x="15409" y="3492"/>
                      </a:lnTo>
                      <a:lnTo>
                        <a:pt x="15238" y="3620"/>
                      </a:lnTo>
                      <a:lnTo>
                        <a:pt x="15052" y="3745"/>
                      </a:lnTo>
                      <a:lnTo>
                        <a:pt x="14851" y="3864"/>
                      </a:lnTo>
                      <a:lnTo>
                        <a:pt x="14637" y="3981"/>
                      </a:lnTo>
                      <a:lnTo>
                        <a:pt x="14408" y="4094"/>
                      </a:lnTo>
                      <a:lnTo>
                        <a:pt x="14167" y="4202"/>
                      </a:lnTo>
                      <a:lnTo>
                        <a:pt x="13913" y="4307"/>
                      </a:lnTo>
                      <a:lnTo>
                        <a:pt x="13647" y="4406"/>
                      </a:lnTo>
                      <a:lnTo>
                        <a:pt x="13368" y="4502"/>
                      </a:lnTo>
                      <a:lnTo>
                        <a:pt x="13079" y="4592"/>
                      </a:lnTo>
                      <a:lnTo>
                        <a:pt x="12779" y="4677"/>
                      </a:lnTo>
                      <a:lnTo>
                        <a:pt x="12468" y="4757"/>
                      </a:lnTo>
                      <a:lnTo>
                        <a:pt x="12147" y="4831"/>
                      </a:lnTo>
                      <a:lnTo>
                        <a:pt x="11817" y="4900"/>
                      </a:lnTo>
                      <a:lnTo>
                        <a:pt x="11478" y="4964"/>
                      </a:lnTo>
                      <a:lnTo>
                        <a:pt x="11131" y="5021"/>
                      </a:lnTo>
                      <a:lnTo>
                        <a:pt x="10774" y="5071"/>
                      </a:lnTo>
                      <a:lnTo>
                        <a:pt x="10411" y="5117"/>
                      </a:lnTo>
                      <a:lnTo>
                        <a:pt x="10040" y="5156"/>
                      </a:lnTo>
                      <a:lnTo>
                        <a:pt x="9662" y="5187"/>
                      </a:lnTo>
                      <a:lnTo>
                        <a:pt x="9279" y="5213"/>
                      </a:lnTo>
                      <a:lnTo>
                        <a:pt x="8889" y="5231"/>
                      </a:lnTo>
                      <a:lnTo>
                        <a:pt x="8495" y="5241"/>
                      </a:lnTo>
                      <a:lnTo>
                        <a:pt x="8095" y="5245"/>
                      </a:lnTo>
                      <a:lnTo>
                        <a:pt x="7692" y="5241"/>
                      </a:lnTo>
                      <a:lnTo>
                        <a:pt x="7295" y="5230"/>
                      </a:lnTo>
                      <a:lnTo>
                        <a:pt x="6904" y="5211"/>
                      </a:lnTo>
                      <a:lnTo>
                        <a:pt x="6518" y="5186"/>
                      </a:lnTo>
                      <a:lnTo>
                        <a:pt x="6139" y="5155"/>
                      </a:lnTo>
                      <a:lnTo>
                        <a:pt x="5766" y="5115"/>
                      </a:lnTo>
                      <a:lnTo>
                        <a:pt x="5401" y="5070"/>
                      </a:lnTo>
                      <a:lnTo>
                        <a:pt x="5043" y="5019"/>
                      </a:lnTo>
                      <a:lnTo>
                        <a:pt x="4693" y="4961"/>
                      </a:lnTo>
                      <a:lnTo>
                        <a:pt x="4353" y="4897"/>
                      </a:lnTo>
                      <a:lnTo>
                        <a:pt x="4021" y="4827"/>
                      </a:lnTo>
                      <a:lnTo>
                        <a:pt x="3700" y="4752"/>
                      </a:lnTo>
                      <a:lnTo>
                        <a:pt x="3388" y="4671"/>
                      </a:lnTo>
                      <a:lnTo>
                        <a:pt x="3087" y="4585"/>
                      </a:lnTo>
                      <a:lnTo>
                        <a:pt x="2797" y="4494"/>
                      </a:lnTo>
                      <a:lnTo>
                        <a:pt x="2519" y="4398"/>
                      </a:lnTo>
                      <a:lnTo>
                        <a:pt x="2251" y="4298"/>
                      </a:lnTo>
                      <a:lnTo>
                        <a:pt x="1997" y="4192"/>
                      </a:lnTo>
                      <a:lnTo>
                        <a:pt x="1755" y="4083"/>
                      </a:lnTo>
                      <a:lnTo>
                        <a:pt x="1527" y="3969"/>
                      </a:lnTo>
                      <a:lnTo>
                        <a:pt x="1314" y="3851"/>
                      </a:lnTo>
                      <a:lnTo>
                        <a:pt x="1113" y="3729"/>
                      </a:lnTo>
                      <a:lnTo>
                        <a:pt x="927" y="3604"/>
                      </a:lnTo>
                      <a:lnTo>
                        <a:pt x="757" y="3476"/>
                      </a:lnTo>
                      <a:lnTo>
                        <a:pt x="603" y="3343"/>
                      </a:lnTo>
                      <a:lnTo>
                        <a:pt x="465" y="3208"/>
                      </a:lnTo>
                      <a:lnTo>
                        <a:pt x="343" y="3069"/>
                      </a:lnTo>
                      <a:lnTo>
                        <a:pt x="238" y="2928"/>
                      </a:lnTo>
                      <a:lnTo>
                        <a:pt x="151" y="2784"/>
                      </a:lnTo>
                      <a:lnTo>
                        <a:pt x="82" y="2639"/>
                      </a:lnTo>
                      <a:lnTo>
                        <a:pt x="32" y="2490"/>
                      </a:lnTo>
                      <a:lnTo>
                        <a:pt x="0" y="2340"/>
                      </a:lnTo>
                      <a:lnTo>
                        <a:pt x="6" y="2340"/>
                      </a:lnTo>
                      <a:lnTo>
                        <a:pt x="6" y="8"/>
                      </a:lnTo>
                      <a:lnTo>
                        <a:pt x="102" y="141"/>
                      </a:lnTo>
                      <a:lnTo>
                        <a:pt x="211" y="271"/>
                      </a:lnTo>
                      <a:lnTo>
                        <a:pt x="333" y="399"/>
                      </a:lnTo>
                      <a:lnTo>
                        <a:pt x="467" y="524"/>
                      </a:lnTo>
                      <a:lnTo>
                        <a:pt x="613" y="647"/>
                      </a:lnTo>
                      <a:lnTo>
                        <a:pt x="772" y="767"/>
                      </a:lnTo>
                      <a:lnTo>
                        <a:pt x="944" y="884"/>
                      </a:lnTo>
                      <a:lnTo>
                        <a:pt x="1125" y="998"/>
                      </a:lnTo>
                      <a:lnTo>
                        <a:pt x="1319" y="1109"/>
                      </a:lnTo>
                      <a:lnTo>
                        <a:pt x="1522" y="1217"/>
                      </a:lnTo>
                      <a:lnTo>
                        <a:pt x="1736" y="1320"/>
                      </a:lnTo>
                      <a:lnTo>
                        <a:pt x="1961" y="1421"/>
                      </a:lnTo>
                      <a:lnTo>
                        <a:pt x="2195" y="1518"/>
                      </a:lnTo>
                      <a:lnTo>
                        <a:pt x="2440" y="1611"/>
                      </a:lnTo>
                      <a:lnTo>
                        <a:pt x="2692" y="1700"/>
                      </a:lnTo>
                      <a:lnTo>
                        <a:pt x="2954" y="1785"/>
                      </a:lnTo>
                      <a:lnTo>
                        <a:pt x="3225" y="1866"/>
                      </a:lnTo>
                      <a:lnTo>
                        <a:pt x="3504" y="1943"/>
                      </a:lnTo>
                      <a:lnTo>
                        <a:pt x="3789" y="2015"/>
                      </a:lnTo>
                      <a:lnTo>
                        <a:pt x="4084" y="2083"/>
                      </a:lnTo>
                      <a:lnTo>
                        <a:pt x="4385" y="2146"/>
                      </a:lnTo>
                      <a:lnTo>
                        <a:pt x="4694" y="2204"/>
                      </a:lnTo>
                      <a:lnTo>
                        <a:pt x="5010" y="2256"/>
                      </a:lnTo>
                      <a:lnTo>
                        <a:pt x="5331" y="2305"/>
                      </a:lnTo>
                      <a:lnTo>
                        <a:pt x="5658" y="2348"/>
                      </a:lnTo>
                      <a:lnTo>
                        <a:pt x="5992" y="2385"/>
                      </a:lnTo>
                      <a:lnTo>
                        <a:pt x="6331" y="2418"/>
                      </a:lnTo>
                      <a:lnTo>
                        <a:pt x="6675" y="2444"/>
                      </a:lnTo>
                      <a:lnTo>
                        <a:pt x="7023" y="2464"/>
                      </a:lnTo>
                      <a:lnTo>
                        <a:pt x="7376" y="2480"/>
                      </a:lnTo>
                      <a:lnTo>
                        <a:pt x="7734" y="2489"/>
                      </a:lnTo>
                      <a:lnTo>
                        <a:pt x="8095" y="2492"/>
                      </a:lnTo>
                      <a:lnTo>
                        <a:pt x="8456" y="2489"/>
                      </a:lnTo>
                      <a:lnTo>
                        <a:pt x="8814" y="2480"/>
                      </a:lnTo>
                      <a:lnTo>
                        <a:pt x="9168" y="2464"/>
                      </a:lnTo>
                      <a:lnTo>
                        <a:pt x="9517" y="2444"/>
                      </a:lnTo>
                      <a:lnTo>
                        <a:pt x="9861" y="2417"/>
                      </a:lnTo>
                      <a:lnTo>
                        <a:pt x="10200" y="2385"/>
                      </a:lnTo>
                      <a:lnTo>
                        <a:pt x="10535" y="2347"/>
                      </a:lnTo>
                      <a:lnTo>
                        <a:pt x="10863" y="2304"/>
                      </a:lnTo>
                      <a:lnTo>
                        <a:pt x="11184" y="2255"/>
                      </a:lnTo>
                      <a:lnTo>
                        <a:pt x="11501" y="2203"/>
                      </a:lnTo>
                      <a:lnTo>
                        <a:pt x="11810" y="2144"/>
                      </a:lnTo>
                      <a:lnTo>
                        <a:pt x="12112" y="2081"/>
                      </a:lnTo>
                      <a:lnTo>
                        <a:pt x="12406" y="2013"/>
                      </a:lnTo>
                      <a:lnTo>
                        <a:pt x="12693" y="1941"/>
                      </a:lnTo>
                      <a:lnTo>
                        <a:pt x="12972" y="1863"/>
                      </a:lnTo>
                      <a:lnTo>
                        <a:pt x="13243" y="1782"/>
                      </a:lnTo>
                      <a:lnTo>
                        <a:pt x="13505" y="1697"/>
                      </a:lnTo>
                      <a:lnTo>
                        <a:pt x="13758" y="1608"/>
                      </a:lnTo>
                      <a:lnTo>
                        <a:pt x="14002" y="1514"/>
                      </a:lnTo>
                      <a:lnTo>
                        <a:pt x="14236" y="1418"/>
                      </a:lnTo>
                      <a:lnTo>
                        <a:pt x="14461" y="1316"/>
                      </a:lnTo>
                      <a:lnTo>
                        <a:pt x="14675" y="1212"/>
                      </a:lnTo>
                      <a:lnTo>
                        <a:pt x="14879" y="1104"/>
                      </a:lnTo>
                      <a:lnTo>
                        <a:pt x="15072" y="993"/>
                      </a:lnTo>
                      <a:lnTo>
                        <a:pt x="15253" y="879"/>
                      </a:lnTo>
                      <a:lnTo>
                        <a:pt x="15425" y="761"/>
                      </a:lnTo>
                      <a:lnTo>
                        <a:pt x="15583" y="641"/>
                      </a:lnTo>
                      <a:lnTo>
                        <a:pt x="15730" y="517"/>
                      </a:lnTo>
                      <a:lnTo>
                        <a:pt x="15864" y="392"/>
                      </a:lnTo>
                      <a:lnTo>
                        <a:pt x="15985" y="264"/>
                      </a:lnTo>
                      <a:lnTo>
                        <a:pt x="16094" y="133"/>
                      </a:lnTo>
                      <a:lnTo>
                        <a:pt x="16188" y="0"/>
                      </a:lnTo>
                      <a:lnTo>
                        <a:pt x="16188" y="2340"/>
                      </a:lnTo>
                      <a:lnTo>
                        <a:pt x="16189" y="2340"/>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en-US" altLang="zh-CN" sz="900" dirty="0">
                    <a:latin typeface="微软雅黑" panose="020B0503020204020204" pitchFamily="34" charset="-122"/>
                    <a:ea typeface="微软雅黑" panose="020B0503020204020204" pitchFamily="34" charset="-122"/>
                    <a:cs typeface="Arial" pitchFamily="34" charset="0"/>
                  </a:endParaRPr>
                </a:p>
              </p:txBody>
            </p:sp>
            <p:sp>
              <p:nvSpPr>
                <p:cNvPr id="146" name="Freeform 22"/>
                <p:cNvSpPr>
                  <a:spLocks noEditPoints="1"/>
                </p:cNvSpPr>
                <p:nvPr/>
              </p:nvSpPr>
              <p:spPr bwMode="auto">
                <a:xfrm>
                  <a:off x="-983298" y="1666240"/>
                  <a:ext cx="547688" cy="207963"/>
                </a:xfrm>
                <a:custGeom>
                  <a:avLst/>
                  <a:gdLst/>
                  <a:ahLst/>
                  <a:cxnLst>
                    <a:cxn ang="0">
                      <a:pos x="8934" y="16"/>
                    </a:cxn>
                    <a:cxn ang="0">
                      <a:pos x="10129" y="97"/>
                    </a:cxn>
                    <a:cxn ang="0">
                      <a:pos x="11258" y="243"/>
                    </a:cxn>
                    <a:cxn ang="0">
                      <a:pos x="12306" y="447"/>
                    </a:cxn>
                    <a:cxn ang="0">
                      <a:pos x="13260" y="705"/>
                    </a:cxn>
                    <a:cxn ang="0">
                      <a:pos x="14105" y="1010"/>
                    </a:cxn>
                    <a:cxn ang="0">
                      <a:pos x="14828" y="1358"/>
                    </a:cxn>
                    <a:cxn ang="0">
                      <a:pos x="15413" y="1745"/>
                    </a:cxn>
                    <a:cxn ang="0">
                      <a:pos x="15849" y="2163"/>
                    </a:cxn>
                    <a:cxn ang="0">
                      <a:pos x="16122" y="2609"/>
                    </a:cxn>
                    <a:cxn ang="0">
                      <a:pos x="16215" y="3077"/>
                    </a:cxn>
                    <a:cxn ang="0">
                      <a:pos x="16122" y="3545"/>
                    </a:cxn>
                    <a:cxn ang="0">
                      <a:pos x="15849" y="3991"/>
                    </a:cxn>
                    <a:cxn ang="0">
                      <a:pos x="15413" y="4409"/>
                    </a:cxn>
                    <a:cxn ang="0">
                      <a:pos x="14828" y="4796"/>
                    </a:cxn>
                    <a:cxn ang="0">
                      <a:pos x="14105" y="5144"/>
                    </a:cxn>
                    <a:cxn ang="0">
                      <a:pos x="13260" y="5449"/>
                    </a:cxn>
                    <a:cxn ang="0">
                      <a:pos x="12306" y="5707"/>
                    </a:cxn>
                    <a:cxn ang="0">
                      <a:pos x="11258" y="5911"/>
                    </a:cxn>
                    <a:cxn ang="0">
                      <a:pos x="10129" y="6057"/>
                    </a:cxn>
                    <a:cxn ang="0">
                      <a:pos x="8934" y="6138"/>
                    </a:cxn>
                    <a:cxn ang="0">
                      <a:pos x="7691" y="6150"/>
                    </a:cxn>
                    <a:cxn ang="0">
                      <a:pos x="6477" y="6091"/>
                    </a:cxn>
                    <a:cxn ang="0">
                      <a:pos x="5325" y="5967"/>
                    </a:cxn>
                    <a:cxn ang="0">
                      <a:pos x="4248" y="5781"/>
                    </a:cxn>
                    <a:cxn ang="0">
                      <a:pos x="3262" y="5542"/>
                    </a:cxn>
                    <a:cxn ang="0">
                      <a:pos x="2380" y="5252"/>
                    </a:cxn>
                    <a:cxn ang="0">
                      <a:pos x="1614" y="4916"/>
                    </a:cxn>
                    <a:cxn ang="0">
                      <a:pos x="981" y="4542"/>
                    </a:cxn>
                    <a:cxn ang="0">
                      <a:pos x="494" y="4133"/>
                    </a:cxn>
                    <a:cxn ang="0">
                      <a:pos x="165" y="3696"/>
                    </a:cxn>
                    <a:cxn ang="0">
                      <a:pos x="10" y="3235"/>
                    </a:cxn>
                    <a:cxn ang="0">
                      <a:pos x="42" y="2763"/>
                    </a:cxn>
                    <a:cxn ang="0">
                      <a:pos x="256" y="2310"/>
                    </a:cxn>
                    <a:cxn ang="0">
                      <a:pos x="638" y="1881"/>
                    </a:cxn>
                    <a:cxn ang="0">
                      <a:pos x="1177" y="1483"/>
                    </a:cxn>
                    <a:cxn ang="0">
                      <a:pos x="1856" y="1122"/>
                    </a:cxn>
                    <a:cxn ang="0">
                      <a:pos x="2661" y="801"/>
                    </a:cxn>
                    <a:cxn ang="0">
                      <a:pos x="3579" y="527"/>
                    </a:cxn>
                    <a:cxn ang="0">
                      <a:pos x="4598" y="305"/>
                    </a:cxn>
                    <a:cxn ang="0">
                      <a:pos x="5701" y="139"/>
                    </a:cxn>
                    <a:cxn ang="0">
                      <a:pos x="6875" y="36"/>
                    </a:cxn>
                    <a:cxn ang="0">
                      <a:pos x="8108" y="0"/>
                    </a:cxn>
                    <a:cxn ang="0">
                      <a:pos x="6158" y="5404"/>
                    </a:cxn>
                    <a:cxn ang="0">
                      <a:pos x="6381" y="3535"/>
                    </a:cxn>
                    <a:cxn ang="0">
                      <a:pos x="8154" y="2469"/>
                    </a:cxn>
                    <a:cxn ang="0">
                      <a:pos x="12688" y="1647"/>
                    </a:cxn>
                    <a:cxn ang="0">
                      <a:pos x="10617" y="1086"/>
                    </a:cxn>
                    <a:cxn ang="0">
                      <a:pos x="9647" y="3871"/>
                    </a:cxn>
                    <a:cxn ang="0">
                      <a:pos x="11195" y="2918"/>
                    </a:cxn>
                    <a:cxn ang="0">
                      <a:pos x="13547" y="4824"/>
                    </a:cxn>
                    <a:cxn ang="0">
                      <a:pos x="6773" y="1946"/>
                    </a:cxn>
                    <a:cxn ang="0">
                      <a:pos x="1325" y="2039"/>
                    </a:cxn>
                  </a:cxnLst>
                  <a:rect l="0" t="0" r="r" b="b"/>
                  <a:pathLst>
                    <a:path w="16215" h="6154">
                      <a:moveTo>
                        <a:pt x="8108" y="0"/>
                      </a:moveTo>
                      <a:lnTo>
                        <a:pt x="8524" y="4"/>
                      </a:lnTo>
                      <a:lnTo>
                        <a:pt x="8934" y="16"/>
                      </a:lnTo>
                      <a:lnTo>
                        <a:pt x="9340" y="36"/>
                      </a:lnTo>
                      <a:lnTo>
                        <a:pt x="9738" y="63"/>
                      </a:lnTo>
                      <a:lnTo>
                        <a:pt x="10129" y="97"/>
                      </a:lnTo>
                      <a:lnTo>
                        <a:pt x="10513" y="139"/>
                      </a:lnTo>
                      <a:lnTo>
                        <a:pt x="10890" y="187"/>
                      </a:lnTo>
                      <a:lnTo>
                        <a:pt x="11258" y="243"/>
                      </a:lnTo>
                      <a:lnTo>
                        <a:pt x="11617" y="305"/>
                      </a:lnTo>
                      <a:lnTo>
                        <a:pt x="11967" y="373"/>
                      </a:lnTo>
                      <a:lnTo>
                        <a:pt x="12306" y="447"/>
                      </a:lnTo>
                      <a:lnTo>
                        <a:pt x="12636" y="527"/>
                      </a:lnTo>
                      <a:lnTo>
                        <a:pt x="12953" y="613"/>
                      </a:lnTo>
                      <a:lnTo>
                        <a:pt x="13260" y="705"/>
                      </a:lnTo>
                      <a:lnTo>
                        <a:pt x="13554" y="801"/>
                      </a:lnTo>
                      <a:lnTo>
                        <a:pt x="13835" y="902"/>
                      </a:lnTo>
                      <a:lnTo>
                        <a:pt x="14105" y="1010"/>
                      </a:lnTo>
                      <a:lnTo>
                        <a:pt x="14359" y="1122"/>
                      </a:lnTo>
                      <a:lnTo>
                        <a:pt x="14601" y="1237"/>
                      </a:lnTo>
                      <a:lnTo>
                        <a:pt x="14828" y="1358"/>
                      </a:lnTo>
                      <a:lnTo>
                        <a:pt x="15038" y="1483"/>
                      </a:lnTo>
                      <a:lnTo>
                        <a:pt x="15234" y="1612"/>
                      </a:lnTo>
                      <a:lnTo>
                        <a:pt x="15413" y="1745"/>
                      </a:lnTo>
                      <a:lnTo>
                        <a:pt x="15577" y="1881"/>
                      </a:lnTo>
                      <a:lnTo>
                        <a:pt x="15721" y="2021"/>
                      </a:lnTo>
                      <a:lnTo>
                        <a:pt x="15849" y="2163"/>
                      </a:lnTo>
                      <a:lnTo>
                        <a:pt x="15959" y="2310"/>
                      </a:lnTo>
                      <a:lnTo>
                        <a:pt x="16050" y="2458"/>
                      </a:lnTo>
                      <a:lnTo>
                        <a:pt x="16122" y="2609"/>
                      </a:lnTo>
                      <a:lnTo>
                        <a:pt x="16173" y="2763"/>
                      </a:lnTo>
                      <a:lnTo>
                        <a:pt x="16205" y="2919"/>
                      </a:lnTo>
                      <a:lnTo>
                        <a:pt x="16215" y="3077"/>
                      </a:lnTo>
                      <a:lnTo>
                        <a:pt x="16205" y="3235"/>
                      </a:lnTo>
                      <a:lnTo>
                        <a:pt x="16173" y="3391"/>
                      </a:lnTo>
                      <a:lnTo>
                        <a:pt x="16122" y="3545"/>
                      </a:lnTo>
                      <a:lnTo>
                        <a:pt x="16050" y="3696"/>
                      </a:lnTo>
                      <a:lnTo>
                        <a:pt x="15959" y="3844"/>
                      </a:lnTo>
                      <a:lnTo>
                        <a:pt x="15849" y="3991"/>
                      </a:lnTo>
                      <a:lnTo>
                        <a:pt x="15721" y="4133"/>
                      </a:lnTo>
                      <a:lnTo>
                        <a:pt x="15577" y="4273"/>
                      </a:lnTo>
                      <a:lnTo>
                        <a:pt x="15413" y="4409"/>
                      </a:lnTo>
                      <a:lnTo>
                        <a:pt x="15234" y="4542"/>
                      </a:lnTo>
                      <a:lnTo>
                        <a:pt x="15038" y="4671"/>
                      </a:lnTo>
                      <a:lnTo>
                        <a:pt x="14828" y="4796"/>
                      </a:lnTo>
                      <a:lnTo>
                        <a:pt x="14601" y="4916"/>
                      </a:lnTo>
                      <a:lnTo>
                        <a:pt x="14359" y="5032"/>
                      </a:lnTo>
                      <a:lnTo>
                        <a:pt x="14105" y="5144"/>
                      </a:lnTo>
                      <a:lnTo>
                        <a:pt x="13835" y="5252"/>
                      </a:lnTo>
                      <a:lnTo>
                        <a:pt x="13554" y="5353"/>
                      </a:lnTo>
                      <a:lnTo>
                        <a:pt x="13260" y="5449"/>
                      </a:lnTo>
                      <a:lnTo>
                        <a:pt x="12953" y="5542"/>
                      </a:lnTo>
                      <a:lnTo>
                        <a:pt x="12636" y="5627"/>
                      </a:lnTo>
                      <a:lnTo>
                        <a:pt x="12306" y="5707"/>
                      </a:lnTo>
                      <a:lnTo>
                        <a:pt x="11967" y="5781"/>
                      </a:lnTo>
                      <a:lnTo>
                        <a:pt x="11617" y="5849"/>
                      </a:lnTo>
                      <a:lnTo>
                        <a:pt x="11258" y="5911"/>
                      </a:lnTo>
                      <a:lnTo>
                        <a:pt x="10890" y="5967"/>
                      </a:lnTo>
                      <a:lnTo>
                        <a:pt x="10513" y="6015"/>
                      </a:lnTo>
                      <a:lnTo>
                        <a:pt x="10129" y="6057"/>
                      </a:lnTo>
                      <a:lnTo>
                        <a:pt x="9738" y="6091"/>
                      </a:lnTo>
                      <a:lnTo>
                        <a:pt x="9340" y="6118"/>
                      </a:lnTo>
                      <a:lnTo>
                        <a:pt x="8934" y="6138"/>
                      </a:lnTo>
                      <a:lnTo>
                        <a:pt x="8524" y="6150"/>
                      </a:lnTo>
                      <a:lnTo>
                        <a:pt x="8108" y="6154"/>
                      </a:lnTo>
                      <a:lnTo>
                        <a:pt x="7691" y="6150"/>
                      </a:lnTo>
                      <a:lnTo>
                        <a:pt x="7281" y="6138"/>
                      </a:lnTo>
                      <a:lnTo>
                        <a:pt x="6875" y="6118"/>
                      </a:lnTo>
                      <a:lnTo>
                        <a:pt x="6477" y="6091"/>
                      </a:lnTo>
                      <a:lnTo>
                        <a:pt x="6086" y="6057"/>
                      </a:lnTo>
                      <a:lnTo>
                        <a:pt x="5701" y="6015"/>
                      </a:lnTo>
                      <a:lnTo>
                        <a:pt x="5325" y="5967"/>
                      </a:lnTo>
                      <a:lnTo>
                        <a:pt x="4957" y="5911"/>
                      </a:lnTo>
                      <a:lnTo>
                        <a:pt x="4598" y="5849"/>
                      </a:lnTo>
                      <a:lnTo>
                        <a:pt x="4248" y="5781"/>
                      </a:lnTo>
                      <a:lnTo>
                        <a:pt x="3909" y="5707"/>
                      </a:lnTo>
                      <a:lnTo>
                        <a:pt x="3579" y="5627"/>
                      </a:lnTo>
                      <a:lnTo>
                        <a:pt x="3262" y="5542"/>
                      </a:lnTo>
                      <a:lnTo>
                        <a:pt x="2955" y="5449"/>
                      </a:lnTo>
                      <a:lnTo>
                        <a:pt x="2661" y="5353"/>
                      </a:lnTo>
                      <a:lnTo>
                        <a:pt x="2380" y="5252"/>
                      </a:lnTo>
                      <a:lnTo>
                        <a:pt x="2110" y="5144"/>
                      </a:lnTo>
                      <a:lnTo>
                        <a:pt x="1856" y="5032"/>
                      </a:lnTo>
                      <a:lnTo>
                        <a:pt x="1614" y="4916"/>
                      </a:lnTo>
                      <a:lnTo>
                        <a:pt x="1387" y="4796"/>
                      </a:lnTo>
                      <a:lnTo>
                        <a:pt x="1177" y="4671"/>
                      </a:lnTo>
                      <a:lnTo>
                        <a:pt x="981" y="4542"/>
                      </a:lnTo>
                      <a:lnTo>
                        <a:pt x="802" y="4409"/>
                      </a:lnTo>
                      <a:lnTo>
                        <a:pt x="638" y="4273"/>
                      </a:lnTo>
                      <a:lnTo>
                        <a:pt x="494" y="4133"/>
                      </a:lnTo>
                      <a:lnTo>
                        <a:pt x="366" y="3991"/>
                      </a:lnTo>
                      <a:lnTo>
                        <a:pt x="256" y="3844"/>
                      </a:lnTo>
                      <a:lnTo>
                        <a:pt x="165" y="3696"/>
                      </a:lnTo>
                      <a:lnTo>
                        <a:pt x="93" y="3545"/>
                      </a:lnTo>
                      <a:lnTo>
                        <a:pt x="42" y="3391"/>
                      </a:lnTo>
                      <a:lnTo>
                        <a:pt x="10" y="3235"/>
                      </a:lnTo>
                      <a:lnTo>
                        <a:pt x="0" y="3077"/>
                      </a:lnTo>
                      <a:lnTo>
                        <a:pt x="10" y="2919"/>
                      </a:lnTo>
                      <a:lnTo>
                        <a:pt x="42" y="2763"/>
                      </a:lnTo>
                      <a:lnTo>
                        <a:pt x="93" y="2609"/>
                      </a:lnTo>
                      <a:lnTo>
                        <a:pt x="165" y="2458"/>
                      </a:lnTo>
                      <a:lnTo>
                        <a:pt x="256" y="2310"/>
                      </a:lnTo>
                      <a:lnTo>
                        <a:pt x="366" y="2163"/>
                      </a:lnTo>
                      <a:lnTo>
                        <a:pt x="494" y="2021"/>
                      </a:lnTo>
                      <a:lnTo>
                        <a:pt x="638" y="1881"/>
                      </a:lnTo>
                      <a:lnTo>
                        <a:pt x="802" y="1745"/>
                      </a:lnTo>
                      <a:lnTo>
                        <a:pt x="981" y="1612"/>
                      </a:lnTo>
                      <a:lnTo>
                        <a:pt x="1177" y="1483"/>
                      </a:lnTo>
                      <a:lnTo>
                        <a:pt x="1387" y="1358"/>
                      </a:lnTo>
                      <a:lnTo>
                        <a:pt x="1614" y="1237"/>
                      </a:lnTo>
                      <a:lnTo>
                        <a:pt x="1856" y="1122"/>
                      </a:lnTo>
                      <a:lnTo>
                        <a:pt x="2110" y="1010"/>
                      </a:lnTo>
                      <a:lnTo>
                        <a:pt x="2380" y="902"/>
                      </a:lnTo>
                      <a:lnTo>
                        <a:pt x="2661" y="801"/>
                      </a:lnTo>
                      <a:lnTo>
                        <a:pt x="2955" y="705"/>
                      </a:lnTo>
                      <a:lnTo>
                        <a:pt x="3262" y="613"/>
                      </a:lnTo>
                      <a:lnTo>
                        <a:pt x="3579" y="527"/>
                      </a:lnTo>
                      <a:lnTo>
                        <a:pt x="3909" y="447"/>
                      </a:lnTo>
                      <a:lnTo>
                        <a:pt x="4248" y="373"/>
                      </a:lnTo>
                      <a:lnTo>
                        <a:pt x="4598" y="305"/>
                      </a:lnTo>
                      <a:lnTo>
                        <a:pt x="4957" y="243"/>
                      </a:lnTo>
                      <a:lnTo>
                        <a:pt x="5325" y="187"/>
                      </a:lnTo>
                      <a:lnTo>
                        <a:pt x="5701" y="139"/>
                      </a:lnTo>
                      <a:lnTo>
                        <a:pt x="6086" y="97"/>
                      </a:lnTo>
                      <a:lnTo>
                        <a:pt x="6477" y="63"/>
                      </a:lnTo>
                      <a:lnTo>
                        <a:pt x="6875" y="36"/>
                      </a:lnTo>
                      <a:lnTo>
                        <a:pt x="7281" y="16"/>
                      </a:lnTo>
                      <a:lnTo>
                        <a:pt x="7691" y="4"/>
                      </a:lnTo>
                      <a:lnTo>
                        <a:pt x="8108" y="0"/>
                      </a:lnTo>
                      <a:close/>
                      <a:moveTo>
                        <a:pt x="3135" y="4675"/>
                      </a:moveTo>
                      <a:lnTo>
                        <a:pt x="3787" y="5515"/>
                      </a:lnTo>
                      <a:lnTo>
                        <a:pt x="6158" y="5404"/>
                      </a:lnTo>
                      <a:lnTo>
                        <a:pt x="5243" y="5179"/>
                      </a:lnTo>
                      <a:lnTo>
                        <a:pt x="7687" y="3759"/>
                      </a:lnTo>
                      <a:lnTo>
                        <a:pt x="6381" y="3535"/>
                      </a:lnTo>
                      <a:lnTo>
                        <a:pt x="3936" y="4880"/>
                      </a:lnTo>
                      <a:lnTo>
                        <a:pt x="3135" y="4675"/>
                      </a:lnTo>
                      <a:close/>
                      <a:moveTo>
                        <a:pt x="8154" y="2469"/>
                      </a:moveTo>
                      <a:lnTo>
                        <a:pt x="9497" y="2824"/>
                      </a:lnTo>
                      <a:lnTo>
                        <a:pt x="11792" y="1404"/>
                      </a:lnTo>
                      <a:lnTo>
                        <a:pt x="12688" y="1647"/>
                      </a:lnTo>
                      <a:lnTo>
                        <a:pt x="11979" y="767"/>
                      </a:lnTo>
                      <a:lnTo>
                        <a:pt x="9833" y="862"/>
                      </a:lnTo>
                      <a:lnTo>
                        <a:pt x="10617" y="1086"/>
                      </a:lnTo>
                      <a:lnTo>
                        <a:pt x="8154" y="2469"/>
                      </a:lnTo>
                      <a:close/>
                      <a:moveTo>
                        <a:pt x="13547" y="4824"/>
                      </a:moveTo>
                      <a:lnTo>
                        <a:pt x="9647" y="3871"/>
                      </a:lnTo>
                      <a:lnTo>
                        <a:pt x="9068" y="4264"/>
                      </a:lnTo>
                      <a:lnTo>
                        <a:pt x="9012" y="3235"/>
                      </a:lnTo>
                      <a:lnTo>
                        <a:pt x="11195" y="2918"/>
                      </a:lnTo>
                      <a:lnTo>
                        <a:pt x="10561" y="3254"/>
                      </a:lnTo>
                      <a:lnTo>
                        <a:pt x="14516" y="4133"/>
                      </a:lnTo>
                      <a:lnTo>
                        <a:pt x="13547" y="4824"/>
                      </a:lnTo>
                      <a:close/>
                      <a:moveTo>
                        <a:pt x="4534" y="3291"/>
                      </a:moveTo>
                      <a:lnTo>
                        <a:pt x="6885" y="3011"/>
                      </a:lnTo>
                      <a:lnTo>
                        <a:pt x="6773" y="1946"/>
                      </a:lnTo>
                      <a:lnTo>
                        <a:pt x="6176" y="2300"/>
                      </a:lnTo>
                      <a:lnTo>
                        <a:pt x="2463" y="1478"/>
                      </a:lnTo>
                      <a:lnTo>
                        <a:pt x="1325" y="2039"/>
                      </a:lnTo>
                      <a:lnTo>
                        <a:pt x="5019" y="2955"/>
                      </a:lnTo>
                      <a:lnTo>
                        <a:pt x="4534" y="3291"/>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en-US" altLang="zh-CN" sz="900" dirty="0">
                    <a:latin typeface="微软雅黑" panose="020B0503020204020204" pitchFamily="34" charset="-122"/>
                    <a:ea typeface="微软雅黑" panose="020B0503020204020204" pitchFamily="34" charset="-122"/>
                    <a:cs typeface="Arial" pitchFamily="34" charset="0"/>
                  </a:endParaRPr>
                </a:p>
              </p:txBody>
            </p:sp>
          </p:grpSp>
          <p:grpSp>
            <p:nvGrpSpPr>
              <p:cNvPr id="147" name="组合 621"/>
              <p:cNvGrpSpPr/>
              <p:nvPr/>
            </p:nvGrpSpPr>
            <p:grpSpPr>
              <a:xfrm>
                <a:off x="9921593" y="5453704"/>
                <a:ext cx="281732" cy="171424"/>
                <a:chOff x="-983298" y="1666240"/>
                <a:chExt cx="547688" cy="309563"/>
              </a:xfrm>
              <a:solidFill>
                <a:srgbClr val="00B0F0"/>
              </a:solidFill>
            </p:grpSpPr>
            <p:sp>
              <p:nvSpPr>
                <p:cNvPr id="148" name="Freeform 21"/>
                <p:cNvSpPr>
                  <a:spLocks/>
                </p:cNvSpPr>
                <p:nvPr/>
              </p:nvSpPr>
              <p:spPr bwMode="auto">
                <a:xfrm>
                  <a:off x="-983298" y="1798003"/>
                  <a:ext cx="547688" cy="177800"/>
                </a:xfrm>
                <a:custGeom>
                  <a:avLst/>
                  <a:gdLst/>
                  <a:ahLst/>
                  <a:cxnLst>
                    <a:cxn ang="0">
                      <a:pos x="16188" y="2345"/>
                    </a:cxn>
                    <a:cxn ang="0">
                      <a:pos x="16149" y="2515"/>
                    </a:cxn>
                    <a:cxn ang="0">
                      <a:pos x="15935" y="2950"/>
                    </a:cxn>
                    <a:cxn ang="0">
                      <a:pos x="15566" y="3361"/>
                    </a:cxn>
                    <a:cxn ang="0">
                      <a:pos x="15052" y="3745"/>
                    </a:cxn>
                    <a:cxn ang="0">
                      <a:pos x="14408" y="4094"/>
                    </a:cxn>
                    <a:cxn ang="0">
                      <a:pos x="13647" y="4406"/>
                    </a:cxn>
                    <a:cxn ang="0">
                      <a:pos x="12779" y="4677"/>
                    </a:cxn>
                    <a:cxn ang="0">
                      <a:pos x="11817" y="4900"/>
                    </a:cxn>
                    <a:cxn ang="0">
                      <a:pos x="10774" y="5071"/>
                    </a:cxn>
                    <a:cxn ang="0">
                      <a:pos x="9662" y="5187"/>
                    </a:cxn>
                    <a:cxn ang="0">
                      <a:pos x="8495" y="5241"/>
                    </a:cxn>
                    <a:cxn ang="0">
                      <a:pos x="7295" y="5230"/>
                    </a:cxn>
                    <a:cxn ang="0">
                      <a:pos x="6139" y="5155"/>
                    </a:cxn>
                    <a:cxn ang="0">
                      <a:pos x="5043" y="5019"/>
                    </a:cxn>
                    <a:cxn ang="0">
                      <a:pos x="4021" y="4827"/>
                    </a:cxn>
                    <a:cxn ang="0">
                      <a:pos x="3087" y="4585"/>
                    </a:cxn>
                    <a:cxn ang="0">
                      <a:pos x="2251" y="4298"/>
                    </a:cxn>
                    <a:cxn ang="0">
                      <a:pos x="1527" y="3969"/>
                    </a:cxn>
                    <a:cxn ang="0">
                      <a:pos x="927" y="3604"/>
                    </a:cxn>
                    <a:cxn ang="0">
                      <a:pos x="465" y="3208"/>
                    </a:cxn>
                    <a:cxn ang="0">
                      <a:pos x="151" y="2784"/>
                    </a:cxn>
                    <a:cxn ang="0">
                      <a:pos x="0" y="2340"/>
                    </a:cxn>
                    <a:cxn ang="0">
                      <a:pos x="102" y="141"/>
                    </a:cxn>
                    <a:cxn ang="0">
                      <a:pos x="467" y="524"/>
                    </a:cxn>
                    <a:cxn ang="0">
                      <a:pos x="944" y="884"/>
                    </a:cxn>
                    <a:cxn ang="0">
                      <a:pos x="1522" y="1217"/>
                    </a:cxn>
                    <a:cxn ang="0">
                      <a:pos x="2195" y="1518"/>
                    </a:cxn>
                    <a:cxn ang="0">
                      <a:pos x="2954" y="1785"/>
                    </a:cxn>
                    <a:cxn ang="0">
                      <a:pos x="3789" y="2015"/>
                    </a:cxn>
                    <a:cxn ang="0">
                      <a:pos x="4694" y="2204"/>
                    </a:cxn>
                    <a:cxn ang="0">
                      <a:pos x="5658" y="2348"/>
                    </a:cxn>
                    <a:cxn ang="0">
                      <a:pos x="6675" y="2444"/>
                    </a:cxn>
                    <a:cxn ang="0">
                      <a:pos x="7734" y="2489"/>
                    </a:cxn>
                    <a:cxn ang="0">
                      <a:pos x="8814" y="2480"/>
                    </a:cxn>
                    <a:cxn ang="0">
                      <a:pos x="9861" y="2417"/>
                    </a:cxn>
                    <a:cxn ang="0">
                      <a:pos x="10863" y="2304"/>
                    </a:cxn>
                    <a:cxn ang="0">
                      <a:pos x="11810" y="2144"/>
                    </a:cxn>
                    <a:cxn ang="0">
                      <a:pos x="12693" y="1941"/>
                    </a:cxn>
                    <a:cxn ang="0">
                      <a:pos x="13505" y="1697"/>
                    </a:cxn>
                    <a:cxn ang="0">
                      <a:pos x="14236" y="1418"/>
                    </a:cxn>
                    <a:cxn ang="0">
                      <a:pos x="14879" y="1104"/>
                    </a:cxn>
                    <a:cxn ang="0">
                      <a:pos x="15425" y="761"/>
                    </a:cxn>
                    <a:cxn ang="0">
                      <a:pos x="15864" y="392"/>
                    </a:cxn>
                    <a:cxn ang="0">
                      <a:pos x="16188" y="0"/>
                    </a:cxn>
                  </a:cxnLst>
                  <a:rect l="0" t="0" r="r" b="b"/>
                  <a:pathLst>
                    <a:path w="16189" h="5245">
                      <a:moveTo>
                        <a:pt x="16189" y="2340"/>
                      </a:moveTo>
                      <a:lnTo>
                        <a:pt x="16189" y="2343"/>
                      </a:lnTo>
                      <a:lnTo>
                        <a:pt x="16188" y="2345"/>
                      </a:lnTo>
                      <a:lnTo>
                        <a:pt x="16188" y="2366"/>
                      </a:lnTo>
                      <a:lnTo>
                        <a:pt x="16185" y="2366"/>
                      </a:lnTo>
                      <a:lnTo>
                        <a:pt x="16149" y="2515"/>
                      </a:lnTo>
                      <a:lnTo>
                        <a:pt x="16096" y="2662"/>
                      </a:lnTo>
                      <a:lnTo>
                        <a:pt x="16025" y="2808"/>
                      </a:lnTo>
                      <a:lnTo>
                        <a:pt x="15935" y="2950"/>
                      </a:lnTo>
                      <a:lnTo>
                        <a:pt x="15828" y="3090"/>
                      </a:lnTo>
                      <a:lnTo>
                        <a:pt x="15704" y="3227"/>
                      </a:lnTo>
                      <a:lnTo>
                        <a:pt x="15566" y="3361"/>
                      </a:lnTo>
                      <a:lnTo>
                        <a:pt x="15409" y="3492"/>
                      </a:lnTo>
                      <a:lnTo>
                        <a:pt x="15238" y="3620"/>
                      </a:lnTo>
                      <a:lnTo>
                        <a:pt x="15052" y="3745"/>
                      </a:lnTo>
                      <a:lnTo>
                        <a:pt x="14851" y="3864"/>
                      </a:lnTo>
                      <a:lnTo>
                        <a:pt x="14637" y="3981"/>
                      </a:lnTo>
                      <a:lnTo>
                        <a:pt x="14408" y="4094"/>
                      </a:lnTo>
                      <a:lnTo>
                        <a:pt x="14167" y="4202"/>
                      </a:lnTo>
                      <a:lnTo>
                        <a:pt x="13913" y="4307"/>
                      </a:lnTo>
                      <a:lnTo>
                        <a:pt x="13647" y="4406"/>
                      </a:lnTo>
                      <a:lnTo>
                        <a:pt x="13368" y="4502"/>
                      </a:lnTo>
                      <a:lnTo>
                        <a:pt x="13079" y="4592"/>
                      </a:lnTo>
                      <a:lnTo>
                        <a:pt x="12779" y="4677"/>
                      </a:lnTo>
                      <a:lnTo>
                        <a:pt x="12468" y="4757"/>
                      </a:lnTo>
                      <a:lnTo>
                        <a:pt x="12147" y="4831"/>
                      </a:lnTo>
                      <a:lnTo>
                        <a:pt x="11817" y="4900"/>
                      </a:lnTo>
                      <a:lnTo>
                        <a:pt x="11478" y="4964"/>
                      </a:lnTo>
                      <a:lnTo>
                        <a:pt x="11131" y="5021"/>
                      </a:lnTo>
                      <a:lnTo>
                        <a:pt x="10774" y="5071"/>
                      </a:lnTo>
                      <a:lnTo>
                        <a:pt x="10411" y="5117"/>
                      </a:lnTo>
                      <a:lnTo>
                        <a:pt x="10040" y="5156"/>
                      </a:lnTo>
                      <a:lnTo>
                        <a:pt x="9662" y="5187"/>
                      </a:lnTo>
                      <a:lnTo>
                        <a:pt x="9279" y="5213"/>
                      </a:lnTo>
                      <a:lnTo>
                        <a:pt x="8889" y="5231"/>
                      </a:lnTo>
                      <a:lnTo>
                        <a:pt x="8495" y="5241"/>
                      </a:lnTo>
                      <a:lnTo>
                        <a:pt x="8095" y="5245"/>
                      </a:lnTo>
                      <a:lnTo>
                        <a:pt x="7692" y="5241"/>
                      </a:lnTo>
                      <a:lnTo>
                        <a:pt x="7295" y="5230"/>
                      </a:lnTo>
                      <a:lnTo>
                        <a:pt x="6904" y="5211"/>
                      </a:lnTo>
                      <a:lnTo>
                        <a:pt x="6518" y="5186"/>
                      </a:lnTo>
                      <a:lnTo>
                        <a:pt x="6139" y="5155"/>
                      </a:lnTo>
                      <a:lnTo>
                        <a:pt x="5766" y="5115"/>
                      </a:lnTo>
                      <a:lnTo>
                        <a:pt x="5401" y="5070"/>
                      </a:lnTo>
                      <a:lnTo>
                        <a:pt x="5043" y="5019"/>
                      </a:lnTo>
                      <a:lnTo>
                        <a:pt x="4693" y="4961"/>
                      </a:lnTo>
                      <a:lnTo>
                        <a:pt x="4353" y="4897"/>
                      </a:lnTo>
                      <a:lnTo>
                        <a:pt x="4021" y="4827"/>
                      </a:lnTo>
                      <a:lnTo>
                        <a:pt x="3700" y="4752"/>
                      </a:lnTo>
                      <a:lnTo>
                        <a:pt x="3388" y="4671"/>
                      </a:lnTo>
                      <a:lnTo>
                        <a:pt x="3087" y="4585"/>
                      </a:lnTo>
                      <a:lnTo>
                        <a:pt x="2797" y="4494"/>
                      </a:lnTo>
                      <a:lnTo>
                        <a:pt x="2519" y="4398"/>
                      </a:lnTo>
                      <a:lnTo>
                        <a:pt x="2251" y="4298"/>
                      </a:lnTo>
                      <a:lnTo>
                        <a:pt x="1997" y="4192"/>
                      </a:lnTo>
                      <a:lnTo>
                        <a:pt x="1755" y="4083"/>
                      </a:lnTo>
                      <a:lnTo>
                        <a:pt x="1527" y="3969"/>
                      </a:lnTo>
                      <a:lnTo>
                        <a:pt x="1314" y="3851"/>
                      </a:lnTo>
                      <a:lnTo>
                        <a:pt x="1113" y="3729"/>
                      </a:lnTo>
                      <a:lnTo>
                        <a:pt x="927" y="3604"/>
                      </a:lnTo>
                      <a:lnTo>
                        <a:pt x="757" y="3476"/>
                      </a:lnTo>
                      <a:lnTo>
                        <a:pt x="603" y="3343"/>
                      </a:lnTo>
                      <a:lnTo>
                        <a:pt x="465" y="3208"/>
                      </a:lnTo>
                      <a:lnTo>
                        <a:pt x="343" y="3069"/>
                      </a:lnTo>
                      <a:lnTo>
                        <a:pt x="238" y="2928"/>
                      </a:lnTo>
                      <a:lnTo>
                        <a:pt x="151" y="2784"/>
                      </a:lnTo>
                      <a:lnTo>
                        <a:pt x="82" y="2639"/>
                      </a:lnTo>
                      <a:lnTo>
                        <a:pt x="32" y="2490"/>
                      </a:lnTo>
                      <a:lnTo>
                        <a:pt x="0" y="2340"/>
                      </a:lnTo>
                      <a:lnTo>
                        <a:pt x="6" y="2340"/>
                      </a:lnTo>
                      <a:lnTo>
                        <a:pt x="6" y="8"/>
                      </a:lnTo>
                      <a:lnTo>
                        <a:pt x="102" y="141"/>
                      </a:lnTo>
                      <a:lnTo>
                        <a:pt x="211" y="271"/>
                      </a:lnTo>
                      <a:lnTo>
                        <a:pt x="333" y="399"/>
                      </a:lnTo>
                      <a:lnTo>
                        <a:pt x="467" y="524"/>
                      </a:lnTo>
                      <a:lnTo>
                        <a:pt x="613" y="647"/>
                      </a:lnTo>
                      <a:lnTo>
                        <a:pt x="772" y="767"/>
                      </a:lnTo>
                      <a:lnTo>
                        <a:pt x="944" y="884"/>
                      </a:lnTo>
                      <a:lnTo>
                        <a:pt x="1125" y="998"/>
                      </a:lnTo>
                      <a:lnTo>
                        <a:pt x="1319" y="1109"/>
                      </a:lnTo>
                      <a:lnTo>
                        <a:pt x="1522" y="1217"/>
                      </a:lnTo>
                      <a:lnTo>
                        <a:pt x="1736" y="1320"/>
                      </a:lnTo>
                      <a:lnTo>
                        <a:pt x="1961" y="1421"/>
                      </a:lnTo>
                      <a:lnTo>
                        <a:pt x="2195" y="1518"/>
                      </a:lnTo>
                      <a:lnTo>
                        <a:pt x="2440" y="1611"/>
                      </a:lnTo>
                      <a:lnTo>
                        <a:pt x="2692" y="1700"/>
                      </a:lnTo>
                      <a:lnTo>
                        <a:pt x="2954" y="1785"/>
                      </a:lnTo>
                      <a:lnTo>
                        <a:pt x="3225" y="1866"/>
                      </a:lnTo>
                      <a:lnTo>
                        <a:pt x="3504" y="1943"/>
                      </a:lnTo>
                      <a:lnTo>
                        <a:pt x="3789" y="2015"/>
                      </a:lnTo>
                      <a:lnTo>
                        <a:pt x="4084" y="2083"/>
                      </a:lnTo>
                      <a:lnTo>
                        <a:pt x="4385" y="2146"/>
                      </a:lnTo>
                      <a:lnTo>
                        <a:pt x="4694" y="2204"/>
                      </a:lnTo>
                      <a:lnTo>
                        <a:pt x="5010" y="2256"/>
                      </a:lnTo>
                      <a:lnTo>
                        <a:pt x="5331" y="2305"/>
                      </a:lnTo>
                      <a:lnTo>
                        <a:pt x="5658" y="2348"/>
                      </a:lnTo>
                      <a:lnTo>
                        <a:pt x="5992" y="2385"/>
                      </a:lnTo>
                      <a:lnTo>
                        <a:pt x="6331" y="2418"/>
                      </a:lnTo>
                      <a:lnTo>
                        <a:pt x="6675" y="2444"/>
                      </a:lnTo>
                      <a:lnTo>
                        <a:pt x="7023" y="2464"/>
                      </a:lnTo>
                      <a:lnTo>
                        <a:pt x="7376" y="2480"/>
                      </a:lnTo>
                      <a:lnTo>
                        <a:pt x="7734" y="2489"/>
                      </a:lnTo>
                      <a:lnTo>
                        <a:pt x="8095" y="2492"/>
                      </a:lnTo>
                      <a:lnTo>
                        <a:pt x="8456" y="2489"/>
                      </a:lnTo>
                      <a:lnTo>
                        <a:pt x="8814" y="2480"/>
                      </a:lnTo>
                      <a:lnTo>
                        <a:pt x="9168" y="2464"/>
                      </a:lnTo>
                      <a:lnTo>
                        <a:pt x="9517" y="2444"/>
                      </a:lnTo>
                      <a:lnTo>
                        <a:pt x="9861" y="2417"/>
                      </a:lnTo>
                      <a:lnTo>
                        <a:pt x="10200" y="2385"/>
                      </a:lnTo>
                      <a:lnTo>
                        <a:pt x="10535" y="2347"/>
                      </a:lnTo>
                      <a:lnTo>
                        <a:pt x="10863" y="2304"/>
                      </a:lnTo>
                      <a:lnTo>
                        <a:pt x="11184" y="2255"/>
                      </a:lnTo>
                      <a:lnTo>
                        <a:pt x="11501" y="2203"/>
                      </a:lnTo>
                      <a:lnTo>
                        <a:pt x="11810" y="2144"/>
                      </a:lnTo>
                      <a:lnTo>
                        <a:pt x="12112" y="2081"/>
                      </a:lnTo>
                      <a:lnTo>
                        <a:pt x="12406" y="2013"/>
                      </a:lnTo>
                      <a:lnTo>
                        <a:pt x="12693" y="1941"/>
                      </a:lnTo>
                      <a:lnTo>
                        <a:pt x="12972" y="1863"/>
                      </a:lnTo>
                      <a:lnTo>
                        <a:pt x="13243" y="1782"/>
                      </a:lnTo>
                      <a:lnTo>
                        <a:pt x="13505" y="1697"/>
                      </a:lnTo>
                      <a:lnTo>
                        <a:pt x="13758" y="1608"/>
                      </a:lnTo>
                      <a:lnTo>
                        <a:pt x="14002" y="1514"/>
                      </a:lnTo>
                      <a:lnTo>
                        <a:pt x="14236" y="1418"/>
                      </a:lnTo>
                      <a:lnTo>
                        <a:pt x="14461" y="1316"/>
                      </a:lnTo>
                      <a:lnTo>
                        <a:pt x="14675" y="1212"/>
                      </a:lnTo>
                      <a:lnTo>
                        <a:pt x="14879" y="1104"/>
                      </a:lnTo>
                      <a:lnTo>
                        <a:pt x="15072" y="993"/>
                      </a:lnTo>
                      <a:lnTo>
                        <a:pt x="15253" y="879"/>
                      </a:lnTo>
                      <a:lnTo>
                        <a:pt x="15425" y="761"/>
                      </a:lnTo>
                      <a:lnTo>
                        <a:pt x="15583" y="641"/>
                      </a:lnTo>
                      <a:lnTo>
                        <a:pt x="15730" y="517"/>
                      </a:lnTo>
                      <a:lnTo>
                        <a:pt x="15864" y="392"/>
                      </a:lnTo>
                      <a:lnTo>
                        <a:pt x="15985" y="264"/>
                      </a:lnTo>
                      <a:lnTo>
                        <a:pt x="16094" y="133"/>
                      </a:lnTo>
                      <a:lnTo>
                        <a:pt x="16188" y="0"/>
                      </a:lnTo>
                      <a:lnTo>
                        <a:pt x="16188" y="2340"/>
                      </a:lnTo>
                      <a:lnTo>
                        <a:pt x="16189" y="2340"/>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en-US" altLang="zh-CN" sz="900" dirty="0">
                    <a:latin typeface="微软雅黑" panose="020B0503020204020204" pitchFamily="34" charset="-122"/>
                    <a:ea typeface="微软雅黑" panose="020B0503020204020204" pitchFamily="34" charset="-122"/>
                    <a:cs typeface="Arial" pitchFamily="34" charset="0"/>
                  </a:endParaRPr>
                </a:p>
              </p:txBody>
            </p:sp>
            <p:sp>
              <p:nvSpPr>
                <p:cNvPr id="149" name="Freeform 22"/>
                <p:cNvSpPr>
                  <a:spLocks noEditPoints="1"/>
                </p:cNvSpPr>
                <p:nvPr/>
              </p:nvSpPr>
              <p:spPr bwMode="auto">
                <a:xfrm>
                  <a:off x="-983298" y="1666240"/>
                  <a:ext cx="547688" cy="207963"/>
                </a:xfrm>
                <a:custGeom>
                  <a:avLst/>
                  <a:gdLst/>
                  <a:ahLst/>
                  <a:cxnLst>
                    <a:cxn ang="0">
                      <a:pos x="8934" y="16"/>
                    </a:cxn>
                    <a:cxn ang="0">
                      <a:pos x="10129" y="97"/>
                    </a:cxn>
                    <a:cxn ang="0">
                      <a:pos x="11258" y="243"/>
                    </a:cxn>
                    <a:cxn ang="0">
                      <a:pos x="12306" y="447"/>
                    </a:cxn>
                    <a:cxn ang="0">
                      <a:pos x="13260" y="705"/>
                    </a:cxn>
                    <a:cxn ang="0">
                      <a:pos x="14105" y="1010"/>
                    </a:cxn>
                    <a:cxn ang="0">
                      <a:pos x="14828" y="1358"/>
                    </a:cxn>
                    <a:cxn ang="0">
                      <a:pos x="15413" y="1745"/>
                    </a:cxn>
                    <a:cxn ang="0">
                      <a:pos x="15849" y="2163"/>
                    </a:cxn>
                    <a:cxn ang="0">
                      <a:pos x="16122" y="2609"/>
                    </a:cxn>
                    <a:cxn ang="0">
                      <a:pos x="16215" y="3077"/>
                    </a:cxn>
                    <a:cxn ang="0">
                      <a:pos x="16122" y="3545"/>
                    </a:cxn>
                    <a:cxn ang="0">
                      <a:pos x="15849" y="3991"/>
                    </a:cxn>
                    <a:cxn ang="0">
                      <a:pos x="15413" y="4409"/>
                    </a:cxn>
                    <a:cxn ang="0">
                      <a:pos x="14828" y="4796"/>
                    </a:cxn>
                    <a:cxn ang="0">
                      <a:pos x="14105" y="5144"/>
                    </a:cxn>
                    <a:cxn ang="0">
                      <a:pos x="13260" y="5449"/>
                    </a:cxn>
                    <a:cxn ang="0">
                      <a:pos x="12306" y="5707"/>
                    </a:cxn>
                    <a:cxn ang="0">
                      <a:pos x="11258" y="5911"/>
                    </a:cxn>
                    <a:cxn ang="0">
                      <a:pos x="10129" y="6057"/>
                    </a:cxn>
                    <a:cxn ang="0">
                      <a:pos x="8934" y="6138"/>
                    </a:cxn>
                    <a:cxn ang="0">
                      <a:pos x="7691" y="6150"/>
                    </a:cxn>
                    <a:cxn ang="0">
                      <a:pos x="6477" y="6091"/>
                    </a:cxn>
                    <a:cxn ang="0">
                      <a:pos x="5325" y="5967"/>
                    </a:cxn>
                    <a:cxn ang="0">
                      <a:pos x="4248" y="5781"/>
                    </a:cxn>
                    <a:cxn ang="0">
                      <a:pos x="3262" y="5542"/>
                    </a:cxn>
                    <a:cxn ang="0">
                      <a:pos x="2380" y="5252"/>
                    </a:cxn>
                    <a:cxn ang="0">
                      <a:pos x="1614" y="4916"/>
                    </a:cxn>
                    <a:cxn ang="0">
                      <a:pos x="981" y="4542"/>
                    </a:cxn>
                    <a:cxn ang="0">
                      <a:pos x="494" y="4133"/>
                    </a:cxn>
                    <a:cxn ang="0">
                      <a:pos x="165" y="3696"/>
                    </a:cxn>
                    <a:cxn ang="0">
                      <a:pos x="10" y="3235"/>
                    </a:cxn>
                    <a:cxn ang="0">
                      <a:pos x="42" y="2763"/>
                    </a:cxn>
                    <a:cxn ang="0">
                      <a:pos x="256" y="2310"/>
                    </a:cxn>
                    <a:cxn ang="0">
                      <a:pos x="638" y="1881"/>
                    </a:cxn>
                    <a:cxn ang="0">
                      <a:pos x="1177" y="1483"/>
                    </a:cxn>
                    <a:cxn ang="0">
                      <a:pos x="1856" y="1122"/>
                    </a:cxn>
                    <a:cxn ang="0">
                      <a:pos x="2661" y="801"/>
                    </a:cxn>
                    <a:cxn ang="0">
                      <a:pos x="3579" y="527"/>
                    </a:cxn>
                    <a:cxn ang="0">
                      <a:pos x="4598" y="305"/>
                    </a:cxn>
                    <a:cxn ang="0">
                      <a:pos x="5701" y="139"/>
                    </a:cxn>
                    <a:cxn ang="0">
                      <a:pos x="6875" y="36"/>
                    </a:cxn>
                    <a:cxn ang="0">
                      <a:pos x="8108" y="0"/>
                    </a:cxn>
                    <a:cxn ang="0">
                      <a:pos x="6158" y="5404"/>
                    </a:cxn>
                    <a:cxn ang="0">
                      <a:pos x="6381" y="3535"/>
                    </a:cxn>
                    <a:cxn ang="0">
                      <a:pos x="8154" y="2469"/>
                    </a:cxn>
                    <a:cxn ang="0">
                      <a:pos x="12688" y="1647"/>
                    </a:cxn>
                    <a:cxn ang="0">
                      <a:pos x="10617" y="1086"/>
                    </a:cxn>
                    <a:cxn ang="0">
                      <a:pos x="9647" y="3871"/>
                    </a:cxn>
                    <a:cxn ang="0">
                      <a:pos x="11195" y="2918"/>
                    </a:cxn>
                    <a:cxn ang="0">
                      <a:pos x="13547" y="4824"/>
                    </a:cxn>
                    <a:cxn ang="0">
                      <a:pos x="6773" y="1946"/>
                    </a:cxn>
                    <a:cxn ang="0">
                      <a:pos x="1325" y="2039"/>
                    </a:cxn>
                  </a:cxnLst>
                  <a:rect l="0" t="0" r="r" b="b"/>
                  <a:pathLst>
                    <a:path w="16215" h="6154">
                      <a:moveTo>
                        <a:pt x="8108" y="0"/>
                      </a:moveTo>
                      <a:lnTo>
                        <a:pt x="8524" y="4"/>
                      </a:lnTo>
                      <a:lnTo>
                        <a:pt x="8934" y="16"/>
                      </a:lnTo>
                      <a:lnTo>
                        <a:pt x="9340" y="36"/>
                      </a:lnTo>
                      <a:lnTo>
                        <a:pt x="9738" y="63"/>
                      </a:lnTo>
                      <a:lnTo>
                        <a:pt x="10129" y="97"/>
                      </a:lnTo>
                      <a:lnTo>
                        <a:pt x="10513" y="139"/>
                      </a:lnTo>
                      <a:lnTo>
                        <a:pt x="10890" y="187"/>
                      </a:lnTo>
                      <a:lnTo>
                        <a:pt x="11258" y="243"/>
                      </a:lnTo>
                      <a:lnTo>
                        <a:pt x="11617" y="305"/>
                      </a:lnTo>
                      <a:lnTo>
                        <a:pt x="11967" y="373"/>
                      </a:lnTo>
                      <a:lnTo>
                        <a:pt x="12306" y="447"/>
                      </a:lnTo>
                      <a:lnTo>
                        <a:pt x="12636" y="527"/>
                      </a:lnTo>
                      <a:lnTo>
                        <a:pt x="12953" y="613"/>
                      </a:lnTo>
                      <a:lnTo>
                        <a:pt x="13260" y="705"/>
                      </a:lnTo>
                      <a:lnTo>
                        <a:pt x="13554" y="801"/>
                      </a:lnTo>
                      <a:lnTo>
                        <a:pt x="13835" y="902"/>
                      </a:lnTo>
                      <a:lnTo>
                        <a:pt x="14105" y="1010"/>
                      </a:lnTo>
                      <a:lnTo>
                        <a:pt x="14359" y="1122"/>
                      </a:lnTo>
                      <a:lnTo>
                        <a:pt x="14601" y="1237"/>
                      </a:lnTo>
                      <a:lnTo>
                        <a:pt x="14828" y="1358"/>
                      </a:lnTo>
                      <a:lnTo>
                        <a:pt x="15038" y="1483"/>
                      </a:lnTo>
                      <a:lnTo>
                        <a:pt x="15234" y="1612"/>
                      </a:lnTo>
                      <a:lnTo>
                        <a:pt x="15413" y="1745"/>
                      </a:lnTo>
                      <a:lnTo>
                        <a:pt x="15577" y="1881"/>
                      </a:lnTo>
                      <a:lnTo>
                        <a:pt x="15721" y="2021"/>
                      </a:lnTo>
                      <a:lnTo>
                        <a:pt x="15849" y="2163"/>
                      </a:lnTo>
                      <a:lnTo>
                        <a:pt x="15959" y="2310"/>
                      </a:lnTo>
                      <a:lnTo>
                        <a:pt x="16050" y="2458"/>
                      </a:lnTo>
                      <a:lnTo>
                        <a:pt x="16122" y="2609"/>
                      </a:lnTo>
                      <a:lnTo>
                        <a:pt x="16173" y="2763"/>
                      </a:lnTo>
                      <a:lnTo>
                        <a:pt x="16205" y="2919"/>
                      </a:lnTo>
                      <a:lnTo>
                        <a:pt x="16215" y="3077"/>
                      </a:lnTo>
                      <a:lnTo>
                        <a:pt x="16205" y="3235"/>
                      </a:lnTo>
                      <a:lnTo>
                        <a:pt x="16173" y="3391"/>
                      </a:lnTo>
                      <a:lnTo>
                        <a:pt x="16122" y="3545"/>
                      </a:lnTo>
                      <a:lnTo>
                        <a:pt x="16050" y="3696"/>
                      </a:lnTo>
                      <a:lnTo>
                        <a:pt x="15959" y="3844"/>
                      </a:lnTo>
                      <a:lnTo>
                        <a:pt x="15849" y="3991"/>
                      </a:lnTo>
                      <a:lnTo>
                        <a:pt x="15721" y="4133"/>
                      </a:lnTo>
                      <a:lnTo>
                        <a:pt x="15577" y="4273"/>
                      </a:lnTo>
                      <a:lnTo>
                        <a:pt x="15413" y="4409"/>
                      </a:lnTo>
                      <a:lnTo>
                        <a:pt x="15234" y="4542"/>
                      </a:lnTo>
                      <a:lnTo>
                        <a:pt x="15038" y="4671"/>
                      </a:lnTo>
                      <a:lnTo>
                        <a:pt x="14828" y="4796"/>
                      </a:lnTo>
                      <a:lnTo>
                        <a:pt x="14601" y="4916"/>
                      </a:lnTo>
                      <a:lnTo>
                        <a:pt x="14359" y="5032"/>
                      </a:lnTo>
                      <a:lnTo>
                        <a:pt x="14105" y="5144"/>
                      </a:lnTo>
                      <a:lnTo>
                        <a:pt x="13835" y="5252"/>
                      </a:lnTo>
                      <a:lnTo>
                        <a:pt x="13554" y="5353"/>
                      </a:lnTo>
                      <a:lnTo>
                        <a:pt x="13260" y="5449"/>
                      </a:lnTo>
                      <a:lnTo>
                        <a:pt x="12953" y="5542"/>
                      </a:lnTo>
                      <a:lnTo>
                        <a:pt x="12636" y="5627"/>
                      </a:lnTo>
                      <a:lnTo>
                        <a:pt x="12306" y="5707"/>
                      </a:lnTo>
                      <a:lnTo>
                        <a:pt x="11967" y="5781"/>
                      </a:lnTo>
                      <a:lnTo>
                        <a:pt x="11617" y="5849"/>
                      </a:lnTo>
                      <a:lnTo>
                        <a:pt x="11258" y="5911"/>
                      </a:lnTo>
                      <a:lnTo>
                        <a:pt x="10890" y="5967"/>
                      </a:lnTo>
                      <a:lnTo>
                        <a:pt x="10513" y="6015"/>
                      </a:lnTo>
                      <a:lnTo>
                        <a:pt x="10129" y="6057"/>
                      </a:lnTo>
                      <a:lnTo>
                        <a:pt x="9738" y="6091"/>
                      </a:lnTo>
                      <a:lnTo>
                        <a:pt x="9340" y="6118"/>
                      </a:lnTo>
                      <a:lnTo>
                        <a:pt x="8934" y="6138"/>
                      </a:lnTo>
                      <a:lnTo>
                        <a:pt x="8524" y="6150"/>
                      </a:lnTo>
                      <a:lnTo>
                        <a:pt x="8108" y="6154"/>
                      </a:lnTo>
                      <a:lnTo>
                        <a:pt x="7691" y="6150"/>
                      </a:lnTo>
                      <a:lnTo>
                        <a:pt x="7281" y="6138"/>
                      </a:lnTo>
                      <a:lnTo>
                        <a:pt x="6875" y="6118"/>
                      </a:lnTo>
                      <a:lnTo>
                        <a:pt x="6477" y="6091"/>
                      </a:lnTo>
                      <a:lnTo>
                        <a:pt x="6086" y="6057"/>
                      </a:lnTo>
                      <a:lnTo>
                        <a:pt x="5701" y="6015"/>
                      </a:lnTo>
                      <a:lnTo>
                        <a:pt x="5325" y="5967"/>
                      </a:lnTo>
                      <a:lnTo>
                        <a:pt x="4957" y="5911"/>
                      </a:lnTo>
                      <a:lnTo>
                        <a:pt x="4598" y="5849"/>
                      </a:lnTo>
                      <a:lnTo>
                        <a:pt x="4248" y="5781"/>
                      </a:lnTo>
                      <a:lnTo>
                        <a:pt x="3909" y="5707"/>
                      </a:lnTo>
                      <a:lnTo>
                        <a:pt x="3579" y="5627"/>
                      </a:lnTo>
                      <a:lnTo>
                        <a:pt x="3262" y="5542"/>
                      </a:lnTo>
                      <a:lnTo>
                        <a:pt x="2955" y="5449"/>
                      </a:lnTo>
                      <a:lnTo>
                        <a:pt x="2661" y="5353"/>
                      </a:lnTo>
                      <a:lnTo>
                        <a:pt x="2380" y="5252"/>
                      </a:lnTo>
                      <a:lnTo>
                        <a:pt x="2110" y="5144"/>
                      </a:lnTo>
                      <a:lnTo>
                        <a:pt x="1856" y="5032"/>
                      </a:lnTo>
                      <a:lnTo>
                        <a:pt x="1614" y="4916"/>
                      </a:lnTo>
                      <a:lnTo>
                        <a:pt x="1387" y="4796"/>
                      </a:lnTo>
                      <a:lnTo>
                        <a:pt x="1177" y="4671"/>
                      </a:lnTo>
                      <a:lnTo>
                        <a:pt x="981" y="4542"/>
                      </a:lnTo>
                      <a:lnTo>
                        <a:pt x="802" y="4409"/>
                      </a:lnTo>
                      <a:lnTo>
                        <a:pt x="638" y="4273"/>
                      </a:lnTo>
                      <a:lnTo>
                        <a:pt x="494" y="4133"/>
                      </a:lnTo>
                      <a:lnTo>
                        <a:pt x="366" y="3991"/>
                      </a:lnTo>
                      <a:lnTo>
                        <a:pt x="256" y="3844"/>
                      </a:lnTo>
                      <a:lnTo>
                        <a:pt x="165" y="3696"/>
                      </a:lnTo>
                      <a:lnTo>
                        <a:pt x="93" y="3545"/>
                      </a:lnTo>
                      <a:lnTo>
                        <a:pt x="42" y="3391"/>
                      </a:lnTo>
                      <a:lnTo>
                        <a:pt x="10" y="3235"/>
                      </a:lnTo>
                      <a:lnTo>
                        <a:pt x="0" y="3077"/>
                      </a:lnTo>
                      <a:lnTo>
                        <a:pt x="10" y="2919"/>
                      </a:lnTo>
                      <a:lnTo>
                        <a:pt x="42" y="2763"/>
                      </a:lnTo>
                      <a:lnTo>
                        <a:pt x="93" y="2609"/>
                      </a:lnTo>
                      <a:lnTo>
                        <a:pt x="165" y="2458"/>
                      </a:lnTo>
                      <a:lnTo>
                        <a:pt x="256" y="2310"/>
                      </a:lnTo>
                      <a:lnTo>
                        <a:pt x="366" y="2163"/>
                      </a:lnTo>
                      <a:lnTo>
                        <a:pt x="494" y="2021"/>
                      </a:lnTo>
                      <a:lnTo>
                        <a:pt x="638" y="1881"/>
                      </a:lnTo>
                      <a:lnTo>
                        <a:pt x="802" y="1745"/>
                      </a:lnTo>
                      <a:lnTo>
                        <a:pt x="981" y="1612"/>
                      </a:lnTo>
                      <a:lnTo>
                        <a:pt x="1177" y="1483"/>
                      </a:lnTo>
                      <a:lnTo>
                        <a:pt x="1387" y="1358"/>
                      </a:lnTo>
                      <a:lnTo>
                        <a:pt x="1614" y="1237"/>
                      </a:lnTo>
                      <a:lnTo>
                        <a:pt x="1856" y="1122"/>
                      </a:lnTo>
                      <a:lnTo>
                        <a:pt x="2110" y="1010"/>
                      </a:lnTo>
                      <a:lnTo>
                        <a:pt x="2380" y="902"/>
                      </a:lnTo>
                      <a:lnTo>
                        <a:pt x="2661" y="801"/>
                      </a:lnTo>
                      <a:lnTo>
                        <a:pt x="2955" y="705"/>
                      </a:lnTo>
                      <a:lnTo>
                        <a:pt x="3262" y="613"/>
                      </a:lnTo>
                      <a:lnTo>
                        <a:pt x="3579" y="527"/>
                      </a:lnTo>
                      <a:lnTo>
                        <a:pt x="3909" y="447"/>
                      </a:lnTo>
                      <a:lnTo>
                        <a:pt x="4248" y="373"/>
                      </a:lnTo>
                      <a:lnTo>
                        <a:pt x="4598" y="305"/>
                      </a:lnTo>
                      <a:lnTo>
                        <a:pt x="4957" y="243"/>
                      </a:lnTo>
                      <a:lnTo>
                        <a:pt x="5325" y="187"/>
                      </a:lnTo>
                      <a:lnTo>
                        <a:pt x="5701" y="139"/>
                      </a:lnTo>
                      <a:lnTo>
                        <a:pt x="6086" y="97"/>
                      </a:lnTo>
                      <a:lnTo>
                        <a:pt x="6477" y="63"/>
                      </a:lnTo>
                      <a:lnTo>
                        <a:pt x="6875" y="36"/>
                      </a:lnTo>
                      <a:lnTo>
                        <a:pt x="7281" y="16"/>
                      </a:lnTo>
                      <a:lnTo>
                        <a:pt x="7691" y="4"/>
                      </a:lnTo>
                      <a:lnTo>
                        <a:pt x="8108" y="0"/>
                      </a:lnTo>
                      <a:close/>
                      <a:moveTo>
                        <a:pt x="3135" y="4675"/>
                      </a:moveTo>
                      <a:lnTo>
                        <a:pt x="3787" y="5515"/>
                      </a:lnTo>
                      <a:lnTo>
                        <a:pt x="6158" y="5404"/>
                      </a:lnTo>
                      <a:lnTo>
                        <a:pt x="5243" y="5179"/>
                      </a:lnTo>
                      <a:lnTo>
                        <a:pt x="7687" y="3759"/>
                      </a:lnTo>
                      <a:lnTo>
                        <a:pt x="6381" y="3535"/>
                      </a:lnTo>
                      <a:lnTo>
                        <a:pt x="3936" y="4880"/>
                      </a:lnTo>
                      <a:lnTo>
                        <a:pt x="3135" y="4675"/>
                      </a:lnTo>
                      <a:close/>
                      <a:moveTo>
                        <a:pt x="8154" y="2469"/>
                      </a:moveTo>
                      <a:lnTo>
                        <a:pt x="9497" y="2824"/>
                      </a:lnTo>
                      <a:lnTo>
                        <a:pt x="11792" y="1404"/>
                      </a:lnTo>
                      <a:lnTo>
                        <a:pt x="12688" y="1647"/>
                      </a:lnTo>
                      <a:lnTo>
                        <a:pt x="11979" y="767"/>
                      </a:lnTo>
                      <a:lnTo>
                        <a:pt x="9833" y="862"/>
                      </a:lnTo>
                      <a:lnTo>
                        <a:pt x="10617" y="1086"/>
                      </a:lnTo>
                      <a:lnTo>
                        <a:pt x="8154" y="2469"/>
                      </a:lnTo>
                      <a:close/>
                      <a:moveTo>
                        <a:pt x="13547" y="4824"/>
                      </a:moveTo>
                      <a:lnTo>
                        <a:pt x="9647" y="3871"/>
                      </a:lnTo>
                      <a:lnTo>
                        <a:pt x="9068" y="4264"/>
                      </a:lnTo>
                      <a:lnTo>
                        <a:pt x="9012" y="3235"/>
                      </a:lnTo>
                      <a:lnTo>
                        <a:pt x="11195" y="2918"/>
                      </a:lnTo>
                      <a:lnTo>
                        <a:pt x="10561" y="3254"/>
                      </a:lnTo>
                      <a:lnTo>
                        <a:pt x="14516" y="4133"/>
                      </a:lnTo>
                      <a:lnTo>
                        <a:pt x="13547" y="4824"/>
                      </a:lnTo>
                      <a:close/>
                      <a:moveTo>
                        <a:pt x="4534" y="3291"/>
                      </a:moveTo>
                      <a:lnTo>
                        <a:pt x="6885" y="3011"/>
                      </a:lnTo>
                      <a:lnTo>
                        <a:pt x="6773" y="1946"/>
                      </a:lnTo>
                      <a:lnTo>
                        <a:pt x="6176" y="2300"/>
                      </a:lnTo>
                      <a:lnTo>
                        <a:pt x="2463" y="1478"/>
                      </a:lnTo>
                      <a:lnTo>
                        <a:pt x="1325" y="2039"/>
                      </a:lnTo>
                      <a:lnTo>
                        <a:pt x="5019" y="2955"/>
                      </a:lnTo>
                      <a:lnTo>
                        <a:pt x="4534" y="3291"/>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en-US" altLang="zh-CN" sz="900" dirty="0">
                    <a:latin typeface="微软雅黑" panose="020B0503020204020204" pitchFamily="34" charset="-122"/>
                    <a:ea typeface="微软雅黑" panose="020B0503020204020204" pitchFamily="34" charset="-122"/>
                    <a:cs typeface="Arial" pitchFamily="34" charset="0"/>
                  </a:endParaRPr>
                </a:p>
              </p:txBody>
            </p:sp>
          </p:grpSp>
          <p:grpSp>
            <p:nvGrpSpPr>
              <p:cNvPr id="150" name="组合 173"/>
              <p:cNvGrpSpPr/>
              <p:nvPr/>
            </p:nvGrpSpPr>
            <p:grpSpPr>
              <a:xfrm>
                <a:off x="8602984" y="5457880"/>
                <a:ext cx="287952" cy="217293"/>
                <a:chOff x="-4491447" y="3955225"/>
                <a:chExt cx="827789" cy="580263"/>
              </a:xfrm>
              <a:solidFill>
                <a:srgbClr val="00B0F0"/>
              </a:solidFill>
            </p:grpSpPr>
            <p:sp>
              <p:nvSpPr>
                <p:cNvPr id="151" name="Freeform 51"/>
                <p:cNvSpPr>
                  <a:spLocks noEditPoints="1"/>
                </p:cNvSpPr>
                <p:nvPr/>
              </p:nvSpPr>
              <p:spPr bwMode="auto">
                <a:xfrm>
                  <a:off x="-4491447" y="4369119"/>
                  <a:ext cx="580264" cy="166369"/>
                </a:xfrm>
                <a:custGeom>
                  <a:avLst/>
                  <a:gdLst/>
                  <a:ahLst/>
                  <a:cxnLst>
                    <a:cxn ang="0">
                      <a:pos x="226" y="14"/>
                    </a:cxn>
                    <a:cxn ang="0">
                      <a:pos x="226" y="14"/>
                    </a:cxn>
                    <a:cxn ang="0">
                      <a:pos x="222" y="0"/>
                    </a:cxn>
                    <a:cxn ang="0">
                      <a:pos x="40" y="0"/>
                    </a:cxn>
                    <a:cxn ang="0">
                      <a:pos x="40" y="0"/>
                    </a:cxn>
                    <a:cxn ang="0">
                      <a:pos x="32" y="0"/>
                    </a:cxn>
                    <a:cxn ang="0">
                      <a:pos x="24" y="2"/>
                    </a:cxn>
                    <a:cxn ang="0">
                      <a:pos x="18" y="6"/>
                    </a:cxn>
                    <a:cxn ang="0">
                      <a:pos x="12" y="10"/>
                    </a:cxn>
                    <a:cxn ang="0">
                      <a:pos x="6" y="14"/>
                    </a:cxn>
                    <a:cxn ang="0">
                      <a:pos x="4" y="20"/>
                    </a:cxn>
                    <a:cxn ang="0">
                      <a:pos x="0" y="28"/>
                    </a:cxn>
                    <a:cxn ang="0">
                      <a:pos x="0" y="34"/>
                    </a:cxn>
                    <a:cxn ang="0">
                      <a:pos x="0" y="48"/>
                    </a:cxn>
                    <a:cxn ang="0">
                      <a:pos x="0" y="48"/>
                    </a:cxn>
                    <a:cxn ang="0">
                      <a:pos x="0" y="54"/>
                    </a:cxn>
                    <a:cxn ang="0">
                      <a:pos x="4" y="62"/>
                    </a:cxn>
                    <a:cxn ang="0">
                      <a:pos x="6" y="68"/>
                    </a:cxn>
                    <a:cxn ang="0">
                      <a:pos x="12" y="72"/>
                    </a:cxn>
                    <a:cxn ang="0">
                      <a:pos x="18" y="76"/>
                    </a:cxn>
                    <a:cxn ang="0">
                      <a:pos x="24" y="80"/>
                    </a:cxn>
                    <a:cxn ang="0">
                      <a:pos x="32" y="82"/>
                    </a:cxn>
                    <a:cxn ang="0">
                      <a:pos x="40" y="82"/>
                    </a:cxn>
                    <a:cxn ang="0">
                      <a:pos x="282" y="82"/>
                    </a:cxn>
                    <a:cxn ang="0">
                      <a:pos x="282" y="82"/>
                    </a:cxn>
                    <a:cxn ang="0">
                      <a:pos x="286" y="82"/>
                    </a:cxn>
                    <a:cxn ang="0">
                      <a:pos x="286" y="82"/>
                    </a:cxn>
                    <a:cxn ang="0">
                      <a:pos x="266" y="68"/>
                    </a:cxn>
                    <a:cxn ang="0">
                      <a:pos x="250" y="50"/>
                    </a:cxn>
                    <a:cxn ang="0">
                      <a:pos x="238" y="32"/>
                    </a:cxn>
                    <a:cxn ang="0">
                      <a:pos x="226" y="14"/>
                    </a:cxn>
                    <a:cxn ang="0">
                      <a:pos x="226" y="14"/>
                    </a:cxn>
                    <a:cxn ang="0">
                      <a:pos x="48" y="54"/>
                    </a:cxn>
                    <a:cxn ang="0">
                      <a:pos x="48" y="54"/>
                    </a:cxn>
                    <a:cxn ang="0">
                      <a:pos x="44" y="54"/>
                    </a:cxn>
                    <a:cxn ang="0">
                      <a:pos x="40" y="50"/>
                    </a:cxn>
                    <a:cxn ang="0">
                      <a:pos x="36" y="46"/>
                    </a:cxn>
                    <a:cxn ang="0">
                      <a:pos x="36" y="40"/>
                    </a:cxn>
                    <a:cxn ang="0">
                      <a:pos x="36" y="40"/>
                    </a:cxn>
                    <a:cxn ang="0">
                      <a:pos x="36" y="36"/>
                    </a:cxn>
                    <a:cxn ang="0">
                      <a:pos x="40" y="32"/>
                    </a:cxn>
                    <a:cxn ang="0">
                      <a:pos x="44" y="28"/>
                    </a:cxn>
                    <a:cxn ang="0">
                      <a:pos x="48" y="28"/>
                    </a:cxn>
                    <a:cxn ang="0">
                      <a:pos x="48" y="28"/>
                    </a:cxn>
                    <a:cxn ang="0">
                      <a:pos x="54" y="28"/>
                    </a:cxn>
                    <a:cxn ang="0">
                      <a:pos x="58" y="32"/>
                    </a:cxn>
                    <a:cxn ang="0">
                      <a:pos x="62" y="36"/>
                    </a:cxn>
                    <a:cxn ang="0">
                      <a:pos x="62" y="40"/>
                    </a:cxn>
                    <a:cxn ang="0">
                      <a:pos x="62" y="40"/>
                    </a:cxn>
                    <a:cxn ang="0">
                      <a:pos x="62" y="46"/>
                    </a:cxn>
                    <a:cxn ang="0">
                      <a:pos x="58" y="50"/>
                    </a:cxn>
                    <a:cxn ang="0">
                      <a:pos x="54" y="54"/>
                    </a:cxn>
                    <a:cxn ang="0">
                      <a:pos x="48" y="54"/>
                    </a:cxn>
                    <a:cxn ang="0">
                      <a:pos x="48" y="54"/>
                    </a:cxn>
                  </a:cxnLst>
                  <a:rect l="0" t="0" r="r" b="b"/>
                  <a:pathLst>
                    <a:path w="286" h="82">
                      <a:moveTo>
                        <a:pt x="226" y="14"/>
                      </a:moveTo>
                      <a:lnTo>
                        <a:pt x="226" y="14"/>
                      </a:lnTo>
                      <a:lnTo>
                        <a:pt x="222" y="0"/>
                      </a:lnTo>
                      <a:lnTo>
                        <a:pt x="40" y="0"/>
                      </a:lnTo>
                      <a:lnTo>
                        <a:pt x="40" y="0"/>
                      </a:lnTo>
                      <a:lnTo>
                        <a:pt x="32" y="0"/>
                      </a:lnTo>
                      <a:lnTo>
                        <a:pt x="24" y="2"/>
                      </a:lnTo>
                      <a:lnTo>
                        <a:pt x="18" y="6"/>
                      </a:lnTo>
                      <a:lnTo>
                        <a:pt x="12" y="10"/>
                      </a:lnTo>
                      <a:lnTo>
                        <a:pt x="6" y="14"/>
                      </a:lnTo>
                      <a:lnTo>
                        <a:pt x="4" y="20"/>
                      </a:lnTo>
                      <a:lnTo>
                        <a:pt x="0" y="28"/>
                      </a:lnTo>
                      <a:lnTo>
                        <a:pt x="0" y="34"/>
                      </a:lnTo>
                      <a:lnTo>
                        <a:pt x="0" y="48"/>
                      </a:lnTo>
                      <a:lnTo>
                        <a:pt x="0" y="48"/>
                      </a:lnTo>
                      <a:lnTo>
                        <a:pt x="0" y="54"/>
                      </a:lnTo>
                      <a:lnTo>
                        <a:pt x="4" y="62"/>
                      </a:lnTo>
                      <a:lnTo>
                        <a:pt x="6" y="68"/>
                      </a:lnTo>
                      <a:lnTo>
                        <a:pt x="12" y="72"/>
                      </a:lnTo>
                      <a:lnTo>
                        <a:pt x="18" y="76"/>
                      </a:lnTo>
                      <a:lnTo>
                        <a:pt x="24" y="80"/>
                      </a:lnTo>
                      <a:lnTo>
                        <a:pt x="32" y="82"/>
                      </a:lnTo>
                      <a:lnTo>
                        <a:pt x="40" y="82"/>
                      </a:lnTo>
                      <a:lnTo>
                        <a:pt x="282" y="82"/>
                      </a:lnTo>
                      <a:lnTo>
                        <a:pt x="282" y="82"/>
                      </a:lnTo>
                      <a:lnTo>
                        <a:pt x="286" y="82"/>
                      </a:lnTo>
                      <a:lnTo>
                        <a:pt x="286" y="82"/>
                      </a:lnTo>
                      <a:lnTo>
                        <a:pt x="266" y="68"/>
                      </a:lnTo>
                      <a:lnTo>
                        <a:pt x="250" y="50"/>
                      </a:lnTo>
                      <a:lnTo>
                        <a:pt x="238" y="32"/>
                      </a:lnTo>
                      <a:lnTo>
                        <a:pt x="226" y="14"/>
                      </a:lnTo>
                      <a:lnTo>
                        <a:pt x="226" y="14"/>
                      </a:lnTo>
                      <a:close/>
                      <a:moveTo>
                        <a:pt x="48" y="54"/>
                      </a:moveTo>
                      <a:lnTo>
                        <a:pt x="48" y="54"/>
                      </a:lnTo>
                      <a:lnTo>
                        <a:pt x="44" y="54"/>
                      </a:lnTo>
                      <a:lnTo>
                        <a:pt x="40" y="50"/>
                      </a:lnTo>
                      <a:lnTo>
                        <a:pt x="36" y="46"/>
                      </a:lnTo>
                      <a:lnTo>
                        <a:pt x="36" y="40"/>
                      </a:lnTo>
                      <a:lnTo>
                        <a:pt x="36" y="40"/>
                      </a:lnTo>
                      <a:lnTo>
                        <a:pt x="36" y="36"/>
                      </a:lnTo>
                      <a:lnTo>
                        <a:pt x="40" y="32"/>
                      </a:lnTo>
                      <a:lnTo>
                        <a:pt x="44" y="28"/>
                      </a:lnTo>
                      <a:lnTo>
                        <a:pt x="48" y="28"/>
                      </a:lnTo>
                      <a:lnTo>
                        <a:pt x="48" y="28"/>
                      </a:lnTo>
                      <a:lnTo>
                        <a:pt x="54" y="28"/>
                      </a:lnTo>
                      <a:lnTo>
                        <a:pt x="58" y="32"/>
                      </a:lnTo>
                      <a:lnTo>
                        <a:pt x="62" y="36"/>
                      </a:lnTo>
                      <a:lnTo>
                        <a:pt x="62" y="40"/>
                      </a:lnTo>
                      <a:lnTo>
                        <a:pt x="62" y="40"/>
                      </a:lnTo>
                      <a:lnTo>
                        <a:pt x="62" y="46"/>
                      </a:lnTo>
                      <a:lnTo>
                        <a:pt x="58" y="50"/>
                      </a:lnTo>
                      <a:lnTo>
                        <a:pt x="54" y="54"/>
                      </a:lnTo>
                      <a:lnTo>
                        <a:pt x="48" y="54"/>
                      </a:lnTo>
                      <a:lnTo>
                        <a:pt x="48" y="54"/>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en-US" altLang="zh-CN" sz="900" dirty="0">
                    <a:latin typeface="微软雅黑" panose="020B0503020204020204" pitchFamily="34" charset="-122"/>
                    <a:ea typeface="微软雅黑" panose="020B0503020204020204" pitchFamily="34" charset="-122"/>
                  </a:endParaRPr>
                </a:p>
              </p:txBody>
            </p:sp>
            <p:sp>
              <p:nvSpPr>
                <p:cNvPr id="152" name="Freeform 52"/>
                <p:cNvSpPr>
                  <a:spLocks noEditPoints="1"/>
                </p:cNvSpPr>
                <p:nvPr/>
              </p:nvSpPr>
              <p:spPr bwMode="auto">
                <a:xfrm>
                  <a:off x="-4491447" y="4166230"/>
                  <a:ext cx="442299" cy="170427"/>
                </a:xfrm>
                <a:custGeom>
                  <a:avLst/>
                  <a:gdLst/>
                  <a:ahLst/>
                  <a:cxnLst>
                    <a:cxn ang="0">
                      <a:pos x="212" y="0"/>
                    </a:cxn>
                    <a:cxn ang="0">
                      <a:pos x="40" y="0"/>
                    </a:cxn>
                    <a:cxn ang="0">
                      <a:pos x="40" y="0"/>
                    </a:cxn>
                    <a:cxn ang="0">
                      <a:pos x="32" y="0"/>
                    </a:cxn>
                    <a:cxn ang="0">
                      <a:pos x="24" y="2"/>
                    </a:cxn>
                    <a:cxn ang="0">
                      <a:pos x="18" y="6"/>
                    </a:cxn>
                    <a:cxn ang="0">
                      <a:pos x="12" y="10"/>
                    </a:cxn>
                    <a:cxn ang="0">
                      <a:pos x="6" y="16"/>
                    </a:cxn>
                    <a:cxn ang="0">
                      <a:pos x="4" y="22"/>
                    </a:cxn>
                    <a:cxn ang="0">
                      <a:pos x="0" y="28"/>
                    </a:cxn>
                    <a:cxn ang="0">
                      <a:pos x="0" y="36"/>
                    </a:cxn>
                    <a:cxn ang="0">
                      <a:pos x="0" y="48"/>
                    </a:cxn>
                    <a:cxn ang="0">
                      <a:pos x="0" y="48"/>
                    </a:cxn>
                    <a:cxn ang="0">
                      <a:pos x="0" y="56"/>
                    </a:cxn>
                    <a:cxn ang="0">
                      <a:pos x="4" y="62"/>
                    </a:cxn>
                    <a:cxn ang="0">
                      <a:pos x="6" y="68"/>
                    </a:cxn>
                    <a:cxn ang="0">
                      <a:pos x="12" y="74"/>
                    </a:cxn>
                    <a:cxn ang="0">
                      <a:pos x="18" y="78"/>
                    </a:cxn>
                    <a:cxn ang="0">
                      <a:pos x="24" y="80"/>
                    </a:cxn>
                    <a:cxn ang="0">
                      <a:pos x="32" y="82"/>
                    </a:cxn>
                    <a:cxn ang="0">
                      <a:pos x="40" y="84"/>
                    </a:cxn>
                    <a:cxn ang="0">
                      <a:pos x="218" y="84"/>
                    </a:cxn>
                    <a:cxn ang="0">
                      <a:pos x="218" y="84"/>
                    </a:cxn>
                    <a:cxn ang="0">
                      <a:pos x="214" y="60"/>
                    </a:cxn>
                    <a:cxn ang="0">
                      <a:pos x="212" y="38"/>
                    </a:cxn>
                    <a:cxn ang="0">
                      <a:pos x="212" y="0"/>
                    </a:cxn>
                    <a:cxn ang="0">
                      <a:pos x="212" y="0"/>
                    </a:cxn>
                    <a:cxn ang="0">
                      <a:pos x="48" y="56"/>
                    </a:cxn>
                    <a:cxn ang="0">
                      <a:pos x="48" y="56"/>
                    </a:cxn>
                    <a:cxn ang="0">
                      <a:pos x="44" y="54"/>
                    </a:cxn>
                    <a:cxn ang="0">
                      <a:pos x="40" y="52"/>
                    </a:cxn>
                    <a:cxn ang="0">
                      <a:pos x="36" y="48"/>
                    </a:cxn>
                    <a:cxn ang="0">
                      <a:pos x="36" y="42"/>
                    </a:cxn>
                    <a:cxn ang="0">
                      <a:pos x="36" y="42"/>
                    </a:cxn>
                    <a:cxn ang="0">
                      <a:pos x="36" y="36"/>
                    </a:cxn>
                    <a:cxn ang="0">
                      <a:pos x="40" y="32"/>
                    </a:cxn>
                    <a:cxn ang="0">
                      <a:pos x="44" y="30"/>
                    </a:cxn>
                    <a:cxn ang="0">
                      <a:pos x="48" y="28"/>
                    </a:cxn>
                    <a:cxn ang="0">
                      <a:pos x="48" y="28"/>
                    </a:cxn>
                    <a:cxn ang="0">
                      <a:pos x="54" y="30"/>
                    </a:cxn>
                    <a:cxn ang="0">
                      <a:pos x="58" y="32"/>
                    </a:cxn>
                    <a:cxn ang="0">
                      <a:pos x="62" y="36"/>
                    </a:cxn>
                    <a:cxn ang="0">
                      <a:pos x="62" y="42"/>
                    </a:cxn>
                    <a:cxn ang="0">
                      <a:pos x="62" y="42"/>
                    </a:cxn>
                    <a:cxn ang="0">
                      <a:pos x="62" y="48"/>
                    </a:cxn>
                    <a:cxn ang="0">
                      <a:pos x="58" y="52"/>
                    </a:cxn>
                    <a:cxn ang="0">
                      <a:pos x="54" y="54"/>
                    </a:cxn>
                    <a:cxn ang="0">
                      <a:pos x="48" y="56"/>
                    </a:cxn>
                    <a:cxn ang="0">
                      <a:pos x="48" y="56"/>
                    </a:cxn>
                  </a:cxnLst>
                  <a:rect l="0" t="0" r="r" b="b"/>
                  <a:pathLst>
                    <a:path w="218" h="84">
                      <a:moveTo>
                        <a:pt x="212" y="0"/>
                      </a:moveTo>
                      <a:lnTo>
                        <a:pt x="40" y="0"/>
                      </a:lnTo>
                      <a:lnTo>
                        <a:pt x="40" y="0"/>
                      </a:lnTo>
                      <a:lnTo>
                        <a:pt x="32" y="0"/>
                      </a:lnTo>
                      <a:lnTo>
                        <a:pt x="24" y="2"/>
                      </a:lnTo>
                      <a:lnTo>
                        <a:pt x="18" y="6"/>
                      </a:lnTo>
                      <a:lnTo>
                        <a:pt x="12" y="10"/>
                      </a:lnTo>
                      <a:lnTo>
                        <a:pt x="6" y="16"/>
                      </a:lnTo>
                      <a:lnTo>
                        <a:pt x="4" y="22"/>
                      </a:lnTo>
                      <a:lnTo>
                        <a:pt x="0" y="28"/>
                      </a:lnTo>
                      <a:lnTo>
                        <a:pt x="0" y="36"/>
                      </a:lnTo>
                      <a:lnTo>
                        <a:pt x="0" y="48"/>
                      </a:lnTo>
                      <a:lnTo>
                        <a:pt x="0" y="48"/>
                      </a:lnTo>
                      <a:lnTo>
                        <a:pt x="0" y="56"/>
                      </a:lnTo>
                      <a:lnTo>
                        <a:pt x="4" y="62"/>
                      </a:lnTo>
                      <a:lnTo>
                        <a:pt x="6" y="68"/>
                      </a:lnTo>
                      <a:lnTo>
                        <a:pt x="12" y="74"/>
                      </a:lnTo>
                      <a:lnTo>
                        <a:pt x="18" y="78"/>
                      </a:lnTo>
                      <a:lnTo>
                        <a:pt x="24" y="80"/>
                      </a:lnTo>
                      <a:lnTo>
                        <a:pt x="32" y="82"/>
                      </a:lnTo>
                      <a:lnTo>
                        <a:pt x="40" y="84"/>
                      </a:lnTo>
                      <a:lnTo>
                        <a:pt x="218" y="84"/>
                      </a:lnTo>
                      <a:lnTo>
                        <a:pt x="218" y="84"/>
                      </a:lnTo>
                      <a:lnTo>
                        <a:pt x="214" y="60"/>
                      </a:lnTo>
                      <a:lnTo>
                        <a:pt x="212" y="38"/>
                      </a:lnTo>
                      <a:lnTo>
                        <a:pt x="212" y="0"/>
                      </a:lnTo>
                      <a:lnTo>
                        <a:pt x="212" y="0"/>
                      </a:lnTo>
                      <a:close/>
                      <a:moveTo>
                        <a:pt x="48" y="56"/>
                      </a:moveTo>
                      <a:lnTo>
                        <a:pt x="48" y="56"/>
                      </a:lnTo>
                      <a:lnTo>
                        <a:pt x="44" y="54"/>
                      </a:lnTo>
                      <a:lnTo>
                        <a:pt x="40" y="52"/>
                      </a:lnTo>
                      <a:lnTo>
                        <a:pt x="36" y="48"/>
                      </a:lnTo>
                      <a:lnTo>
                        <a:pt x="36" y="42"/>
                      </a:lnTo>
                      <a:lnTo>
                        <a:pt x="36" y="42"/>
                      </a:lnTo>
                      <a:lnTo>
                        <a:pt x="36" y="36"/>
                      </a:lnTo>
                      <a:lnTo>
                        <a:pt x="40" y="32"/>
                      </a:lnTo>
                      <a:lnTo>
                        <a:pt x="44" y="30"/>
                      </a:lnTo>
                      <a:lnTo>
                        <a:pt x="48" y="28"/>
                      </a:lnTo>
                      <a:lnTo>
                        <a:pt x="48" y="28"/>
                      </a:lnTo>
                      <a:lnTo>
                        <a:pt x="54" y="30"/>
                      </a:lnTo>
                      <a:lnTo>
                        <a:pt x="58" y="32"/>
                      </a:lnTo>
                      <a:lnTo>
                        <a:pt x="62" y="36"/>
                      </a:lnTo>
                      <a:lnTo>
                        <a:pt x="62" y="42"/>
                      </a:lnTo>
                      <a:lnTo>
                        <a:pt x="62" y="42"/>
                      </a:lnTo>
                      <a:lnTo>
                        <a:pt x="62" y="48"/>
                      </a:lnTo>
                      <a:lnTo>
                        <a:pt x="58" y="52"/>
                      </a:lnTo>
                      <a:lnTo>
                        <a:pt x="54" y="54"/>
                      </a:lnTo>
                      <a:lnTo>
                        <a:pt x="48" y="56"/>
                      </a:lnTo>
                      <a:lnTo>
                        <a:pt x="48" y="56"/>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en-US" altLang="zh-CN" sz="900" dirty="0">
                    <a:latin typeface="微软雅黑" panose="020B0503020204020204" pitchFamily="34" charset="-122"/>
                    <a:ea typeface="微软雅黑" panose="020B0503020204020204" pitchFamily="34" charset="-122"/>
                  </a:endParaRPr>
                </a:p>
              </p:txBody>
            </p:sp>
            <p:sp>
              <p:nvSpPr>
                <p:cNvPr id="153" name="Freeform 53"/>
                <p:cNvSpPr>
                  <a:spLocks noEditPoints="1"/>
                </p:cNvSpPr>
                <p:nvPr/>
              </p:nvSpPr>
              <p:spPr bwMode="auto">
                <a:xfrm>
                  <a:off x="-4491447" y="3955225"/>
                  <a:ext cx="649246" cy="170427"/>
                </a:xfrm>
                <a:custGeom>
                  <a:avLst/>
                  <a:gdLst/>
                  <a:ahLst/>
                  <a:cxnLst>
                    <a:cxn ang="0">
                      <a:pos x="318" y="56"/>
                    </a:cxn>
                    <a:cxn ang="0">
                      <a:pos x="320" y="58"/>
                    </a:cxn>
                    <a:cxn ang="0">
                      <a:pos x="320" y="58"/>
                    </a:cxn>
                    <a:cxn ang="0">
                      <a:pos x="320" y="48"/>
                    </a:cxn>
                    <a:cxn ang="0">
                      <a:pos x="320" y="36"/>
                    </a:cxn>
                    <a:cxn ang="0">
                      <a:pos x="320" y="36"/>
                    </a:cxn>
                    <a:cxn ang="0">
                      <a:pos x="320" y="28"/>
                    </a:cxn>
                    <a:cxn ang="0">
                      <a:pos x="318" y="22"/>
                    </a:cxn>
                    <a:cxn ang="0">
                      <a:pos x="314" y="16"/>
                    </a:cxn>
                    <a:cxn ang="0">
                      <a:pos x="310" y="10"/>
                    </a:cxn>
                    <a:cxn ang="0">
                      <a:pos x="304" y="6"/>
                    </a:cxn>
                    <a:cxn ang="0">
                      <a:pos x="296" y="4"/>
                    </a:cxn>
                    <a:cxn ang="0">
                      <a:pos x="290" y="2"/>
                    </a:cxn>
                    <a:cxn ang="0">
                      <a:pos x="282" y="0"/>
                    </a:cxn>
                    <a:cxn ang="0">
                      <a:pos x="40" y="0"/>
                    </a:cxn>
                    <a:cxn ang="0">
                      <a:pos x="40" y="0"/>
                    </a:cxn>
                    <a:cxn ang="0">
                      <a:pos x="32" y="2"/>
                    </a:cxn>
                    <a:cxn ang="0">
                      <a:pos x="24" y="4"/>
                    </a:cxn>
                    <a:cxn ang="0">
                      <a:pos x="18" y="6"/>
                    </a:cxn>
                    <a:cxn ang="0">
                      <a:pos x="12" y="10"/>
                    </a:cxn>
                    <a:cxn ang="0">
                      <a:pos x="6" y="16"/>
                    </a:cxn>
                    <a:cxn ang="0">
                      <a:pos x="4" y="22"/>
                    </a:cxn>
                    <a:cxn ang="0">
                      <a:pos x="0" y="28"/>
                    </a:cxn>
                    <a:cxn ang="0">
                      <a:pos x="0" y="36"/>
                    </a:cxn>
                    <a:cxn ang="0">
                      <a:pos x="0" y="48"/>
                    </a:cxn>
                    <a:cxn ang="0">
                      <a:pos x="0" y="48"/>
                    </a:cxn>
                    <a:cxn ang="0">
                      <a:pos x="0" y="56"/>
                    </a:cxn>
                    <a:cxn ang="0">
                      <a:pos x="4" y="62"/>
                    </a:cxn>
                    <a:cxn ang="0">
                      <a:pos x="6" y="68"/>
                    </a:cxn>
                    <a:cxn ang="0">
                      <a:pos x="12" y="74"/>
                    </a:cxn>
                    <a:cxn ang="0">
                      <a:pos x="18" y="78"/>
                    </a:cxn>
                    <a:cxn ang="0">
                      <a:pos x="24" y="82"/>
                    </a:cxn>
                    <a:cxn ang="0">
                      <a:pos x="32" y="84"/>
                    </a:cxn>
                    <a:cxn ang="0">
                      <a:pos x="40" y="84"/>
                    </a:cxn>
                    <a:cxn ang="0">
                      <a:pos x="244" y="84"/>
                    </a:cxn>
                    <a:cxn ang="0">
                      <a:pos x="318" y="56"/>
                    </a:cxn>
                    <a:cxn ang="0">
                      <a:pos x="48" y="56"/>
                    </a:cxn>
                    <a:cxn ang="0">
                      <a:pos x="48" y="56"/>
                    </a:cxn>
                    <a:cxn ang="0">
                      <a:pos x="44" y="54"/>
                    </a:cxn>
                    <a:cxn ang="0">
                      <a:pos x="40" y="52"/>
                    </a:cxn>
                    <a:cxn ang="0">
                      <a:pos x="36" y="48"/>
                    </a:cxn>
                    <a:cxn ang="0">
                      <a:pos x="36" y="42"/>
                    </a:cxn>
                    <a:cxn ang="0">
                      <a:pos x="36" y="42"/>
                    </a:cxn>
                    <a:cxn ang="0">
                      <a:pos x="36" y="36"/>
                    </a:cxn>
                    <a:cxn ang="0">
                      <a:pos x="40" y="32"/>
                    </a:cxn>
                    <a:cxn ang="0">
                      <a:pos x="44" y="30"/>
                    </a:cxn>
                    <a:cxn ang="0">
                      <a:pos x="48" y="28"/>
                    </a:cxn>
                    <a:cxn ang="0">
                      <a:pos x="48" y="28"/>
                    </a:cxn>
                    <a:cxn ang="0">
                      <a:pos x="54" y="30"/>
                    </a:cxn>
                    <a:cxn ang="0">
                      <a:pos x="58" y="32"/>
                    </a:cxn>
                    <a:cxn ang="0">
                      <a:pos x="62" y="36"/>
                    </a:cxn>
                    <a:cxn ang="0">
                      <a:pos x="62" y="42"/>
                    </a:cxn>
                    <a:cxn ang="0">
                      <a:pos x="62" y="42"/>
                    </a:cxn>
                    <a:cxn ang="0">
                      <a:pos x="62" y="48"/>
                    </a:cxn>
                    <a:cxn ang="0">
                      <a:pos x="58" y="52"/>
                    </a:cxn>
                    <a:cxn ang="0">
                      <a:pos x="54" y="54"/>
                    </a:cxn>
                    <a:cxn ang="0">
                      <a:pos x="48" y="56"/>
                    </a:cxn>
                    <a:cxn ang="0">
                      <a:pos x="48" y="56"/>
                    </a:cxn>
                  </a:cxnLst>
                  <a:rect l="0" t="0" r="r" b="b"/>
                  <a:pathLst>
                    <a:path w="320" h="84">
                      <a:moveTo>
                        <a:pt x="318" y="56"/>
                      </a:moveTo>
                      <a:lnTo>
                        <a:pt x="320" y="58"/>
                      </a:lnTo>
                      <a:lnTo>
                        <a:pt x="320" y="58"/>
                      </a:lnTo>
                      <a:lnTo>
                        <a:pt x="320" y="48"/>
                      </a:lnTo>
                      <a:lnTo>
                        <a:pt x="320" y="36"/>
                      </a:lnTo>
                      <a:lnTo>
                        <a:pt x="320" y="36"/>
                      </a:lnTo>
                      <a:lnTo>
                        <a:pt x="320" y="28"/>
                      </a:lnTo>
                      <a:lnTo>
                        <a:pt x="318" y="22"/>
                      </a:lnTo>
                      <a:lnTo>
                        <a:pt x="314" y="16"/>
                      </a:lnTo>
                      <a:lnTo>
                        <a:pt x="310" y="10"/>
                      </a:lnTo>
                      <a:lnTo>
                        <a:pt x="304" y="6"/>
                      </a:lnTo>
                      <a:lnTo>
                        <a:pt x="296" y="4"/>
                      </a:lnTo>
                      <a:lnTo>
                        <a:pt x="290" y="2"/>
                      </a:lnTo>
                      <a:lnTo>
                        <a:pt x="282" y="0"/>
                      </a:lnTo>
                      <a:lnTo>
                        <a:pt x="40" y="0"/>
                      </a:lnTo>
                      <a:lnTo>
                        <a:pt x="40" y="0"/>
                      </a:lnTo>
                      <a:lnTo>
                        <a:pt x="32" y="2"/>
                      </a:lnTo>
                      <a:lnTo>
                        <a:pt x="24" y="4"/>
                      </a:lnTo>
                      <a:lnTo>
                        <a:pt x="18" y="6"/>
                      </a:lnTo>
                      <a:lnTo>
                        <a:pt x="12" y="10"/>
                      </a:lnTo>
                      <a:lnTo>
                        <a:pt x="6" y="16"/>
                      </a:lnTo>
                      <a:lnTo>
                        <a:pt x="4" y="22"/>
                      </a:lnTo>
                      <a:lnTo>
                        <a:pt x="0" y="28"/>
                      </a:lnTo>
                      <a:lnTo>
                        <a:pt x="0" y="36"/>
                      </a:lnTo>
                      <a:lnTo>
                        <a:pt x="0" y="48"/>
                      </a:lnTo>
                      <a:lnTo>
                        <a:pt x="0" y="48"/>
                      </a:lnTo>
                      <a:lnTo>
                        <a:pt x="0" y="56"/>
                      </a:lnTo>
                      <a:lnTo>
                        <a:pt x="4" y="62"/>
                      </a:lnTo>
                      <a:lnTo>
                        <a:pt x="6" y="68"/>
                      </a:lnTo>
                      <a:lnTo>
                        <a:pt x="12" y="74"/>
                      </a:lnTo>
                      <a:lnTo>
                        <a:pt x="18" y="78"/>
                      </a:lnTo>
                      <a:lnTo>
                        <a:pt x="24" y="82"/>
                      </a:lnTo>
                      <a:lnTo>
                        <a:pt x="32" y="84"/>
                      </a:lnTo>
                      <a:lnTo>
                        <a:pt x="40" y="84"/>
                      </a:lnTo>
                      <a:lnTo>
                        <a:pt x="244" y="84"/>
                      </a:lnTo>
                      <a:lnTo>
                        <a:pt x="318" y="56"/>
                      </a:lnTo>
                      <a:close/>
                      <a:moveTo>
                        <a:pt x="48" y="56"/>
                      </a:moveTo>
                      <a:lnTo>
                        <a:pt x="48" y="56"/>
                      </a:lnTo>
                      <a:lnTo>
                        <a:pt x="44" y="54"/>
                      </a:lnTo>
                      <a:lnTo>
                        <a:pt x="40" y="52"/>
                      </a:lnTo>
                      <a:lnTo>
                        <a:pt x="36" y="48"/>
                      </a:lnTo>
                      <a:lnTo>
                        <a:pt x="36" y="42"/>
                      </a:lnTo>
                      <a:lnTo>
                        <a:pt x="36" y="42"/>
                      </a:lnTo>
                      <a:lnTo>
                        <a:pt x="36" y="36"/>
                      </a:lnTo>
                      <a:lnTo>
                        <a:pt x="40" y="32"/>
                      </a:lnTo>
                      <a:lnTo>
                        <a:pt x="44" y="30"/>
                      </a:lnTo>
                      <a:lnTo>
                        <a:pt x="48" y="28"/>
                      </a:lnTo>
                      <a:lnTo>
                        <a:pt x="48" y="28"/>
                      </a:lnTo>
                      <a:lnTo>
                        <a:pt x="54" y="30"/>
                      </a:lnTo>
                      <a:lnTo>
                        <a:pt x="58" y="32"/>
                      </a:lnTo>
                      <a:lnTo>
                        <a:pt x="62" y="36"/>
                      </a:lnTo>
                      <a:lnTo>
                        <a:pt x="62" y="42"/>
                      </a:lnTo>
                      <a:lnTo>
                        <a:pt x="62" y="42"/>
                      </a:lnTo>
                      <a:lnTo>
                        <a:pt x="62" y="48"/>
                      </a:lnTo>
                      <a:lnTo>
                        <a:pt x="58" y="52"/>
                      </a:lnTo>
                      <a:lnTo>
                        <a:pt x="54" y="54"/>
                      </a:lnTo>
                      <a:lnTo>
                        <a:pt x="48" y="56"/>
                      </a:lnTo>
                      <a:lnTo>
                        <a:pt x="48" y="56"/>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en-US" altLang="zh-CN" sz="900" dirty="0">
                    <a:latin typeface="微软雅黑" panose="020B0503020204020204" pitchFamily="34" charset="-122"/>
                    <a:ea typeface="微软雅黑" panose="020B0503020204020204" pitchFamily="34" charset="-122"/>
                  </a:endParaRPr>
                </a:p>
              </p:txBody>
            </p:sp>
            <p:sp>
              <p:nvSpPr>
                <p:cNvPr id="154" name="Freeform 54"/>
                <p:cNvSpPr>
                  <a:spLocks noEditPoints="1"/>
                </p:cNvSpPr>
                <p:nvPr/>
              </p:nvSpPr>
              <p:spPr bwMode="auto">
                <a:xfrm>
                  <a:off x="-4028859" y="4113478"/>
                  <a:ext cx="365201" cy="422010"/>
                </a:xfrm>
                <a:custGeom>
                  <a:avLst/>
                  <a:gdLst/>
                  <a:ahLst/>
                  <a:cxnLst>
                    <a:cxn ang="0">
                      <a:pos x="180" y="34"/>
                    </a:cxn>
                    <a:cxn ang="0">
                      <a:pos x="180" y="34"/>
                    </a:cxn>
                    <a:cxn ang="0">
                      <a:pos x="90" y="0"/>
                    </a:cxn>
                    <a:cxn ang="0">
                      <a:pos x="0" y="34"/>
                    </a:cxn>
                    <a:cxn ang="0">
                      <a:pos x="0" y="34"/>
                    </a:cxn>
                    <a:cxn ang="0">
                      <a:pos x="0" y="54"/>
                    </a:cxn>
                    <a:cxn ang="0">
                      <a:pos x="0" y="82"/>
                    </a:cxn>
                    <a:cxn ang="0">
                      <a:pos x="4" y="110"/>
                    </a:cxn>
                    <a:cxn ang="0">
                      <a:pos x="8" y="122"/>
                    </a:cxn>
                    <a:cxn ang="0">
                      <a:pos x="12" y="134"/>
                    </a:cxn>
                    <a:cxn ang="0">
                      <a:pos x="12" y="134"/>
                    </a:cxn>
                    <a:cxn ang="0">
                      <a:pos x="24" y="156"/>
                    </a:cxn>
                    <a:cxn ang="0">
                      <a:pos x="32" y="168"/>
                    </a:cxn>
                    <a:cxn ang="0">
                      <a:pos x="42" y="178"/>
                    </a:cxn>
                    <a:cxn ang="0">
                      <a:pos x="52" y="186"/>
                    </a:cxn>
                    <a:cxn ang="0">
                      <a:pos x="62" y="194"/>
                    </a:cxn>
                    <a:cxn ang="0">
                      <a:pos x="76" y="202"/>
                    </a:cxn>
                    <a:cxn ang="0">
                      <a:pos x="90" y="208"/>
                    </a:cxn>
                    <a:cxn ang="0">
                      <a:pos x="90" y="208"/>
                    </a:cxn>
                    <a:cxn ang="0">
                      <a:pos x="104" y="202"/>
                    </a:cxn>
                    <a:cxn ang="0">
                      <a:pos x="116" y="194"/>
                    </a:cxn>
                    <a:cxn ang="0">
                      <a:pos x="128" y="186"/>
                    </a:cxn>
                    <a:cxn ang="0">
                      <a:pos x="138" y="178"/>
                    </a:cxn>
                    <a:cxn ang="0">
                      <a:pos x="146" y="168"/>
                    </a:cxn>
                    <a:cxn ang="0">
                      <a:pos x="154" y="156"/>
                    </a:cxn>
                    <a:cxn ang="0">
                      <a:pos x="166" y="134"/>
                    </a:cxn>
                    <a:cxn ang="0">
                      <a:pos x="166" y="134"/>
                    </a:cxn>
                    <a:cxn ang="0">
                      <a:pos x="170" y="122"/>
                    </a:cxn>
                    <a:cxn ang="0">
                      <a:pos x="174" y="110"/>
                    </a:cxn>
                    <a:cxn ang="0">
                      <a:pos x="178" y="82"/>
                    </a:cxn>
                    <a:cxn ang="0">
                      <a:pos x="180" y="54"/>
                    </a:cxn>
                    <a:cxn ang="0">
                      <a:pos x="180" y="34"/>
                    </a:cxn>
                    <a:cxn ang="0">
                      <a:pos x="180" y="34"/>
                    </a:cxn>
                    <a:cxn ang="0">
                      <a:pos x="160" y="48"/>
                    </a:cxn>
                    <a:cxn ang="0">
                      <a:pos x="160" y="48"/>
                    </a:cxn>
                    <a:cxn ang="0">
                      <a:pos x="158" y="88"/>
                    </a:cxn>
                    <a:cxn ang="0">
                      <a:pos x="154" y="110"/>
                    </a:cxn>
                    <a:cxn ang="0">
                      <a:pos x="150" y="126"/>
                    </a:cxn>
                    <a:cxn ang="0">
                      <a:pos x="150" y="126"/>
                    </a:cxn>
                    <a:cxn ang="0">
                      <a:pos x="138" y="146"/>
                    </a:cxn>
                    <a:cxn ang="0">
                      <a:pos x="126" y="162"/>
                    </a:cxn>
                    <a:cxn ang="0">
                      <a:pos x="108" y="178"/>
                    </a:cxn>
                    <a:cxn ang="0">
                      <a:pos x="100" y="184"/>
                    </a:cxn>
                    <a:cxn ang="0">
                      <a:pos x="90" y="188"/>
                    </a:cxn>
                    <a:cxn ang="0">
                      <a:pos x="90" y="188"/>
                    </a:cxn>
                    <a:cxn ang="0">
                      <a:pos x="80" y="184"/>
                    </a:cxn>
                    <a:cxn ang="0">
                      <a:pos x="70" y="178"/>
                    </a:cxn>
                    <a:cxn ang="0">
                      <a:pos x="54" y="162"/>
                    </a:cxn>
                    <a:cxn ang="0">
                      <a:pos x="40" y="146"/>
                    </a:cxn>
                    <a:cxn ang="0">
                      <a:pos x="30" y="126"/>
                    </a:cxn>
                    <a:cxn ang="0">
                      <a:pos x="30" y="126"/>
                    </a:cxn>
                    <a:cxn ang="0">
                      <a:pos x="24" y="110"/>
                    </a:cxn>
                    <a:cxn ang="0">
                      <a:pos x="20" y="88"/>
                    </a:cxn>
                    <a:cxn ang="0">
                      <a:pos x="18" y="48"/>
                    </a:cxn>
                    <a:cxn ang="0">
                      <a:pos x="90" y="20"/>
                    </a:cxn>
                    <a:cxn ang="0">
                      <a:pos x="162" y="48"/>
                    </a:cxn>
                    <a:cxn ang="0">
                      <a:pos x="160" y="48"/>
                    </a:cxn>
                  </a:cxnLst>
                  <a:rect l="0" t="0" r="r" b="b"/>
                  <a:pathLst>
                    <a:path w="180" h="208">
                      <a:moveTo>
                        <a:pt x="180" y="34"/>
                      </a:moveTo>
                      <a:lnTo>
                        <a:pt x="180" y="34"/>
                      </a:lnTo>
                      <a:lnTo>
                        <a:pt x="90" y="0"/>
                      </a:lnTo>
                      <a:lnTo>
                        <a:pt x="0" y="34"/>
                      </a:lnTo>
                      <a:lnTo>
                        <a:pt x="0" y="34"/>
                      </a:lnTo>
                      <a:lnTo>
                        <a:pt x="0" y="54"/>
                      </a:lnTo>
                      <a:lnTo>
                        <a:pt x="0" y="82"/>
                      </a:lnTo>
                      <a:lnTo>
                        <a:pt x="4" y="110"/>
                      </a:lnTo>
                      <a:lnTo>
                        <a:pt x="8" y="122"/>
                      </a:lnTo>
                      <a:lnTo>
                        <a:pt x="12" y="134"/>
                      </a:lnTo>
                      <a:lnTo>
                        <a:pt x="12" y="134"/>
                      </a:lnTo>
                      <a:lnTo>
                        <a:pt x="24" y="156"/>
                      </a:lnTo>
                      <a:lnTo>
                        <a:pt x="32" y="168"/>
                      </a:lnTo>
                      <a:lnTo>
                        <a:pt x="42" y="178"/>
                      </a:lnTo>
                      <a:lnTo>
                        <a:pt x="52" y="186"/>
                      </a:lnTo>
                      <a:lnTo>
                        <a:pt x="62" y="194"/>
                      </a:lnTo>
                      <a:lnTo>
                        <a:pt x="76" y="202"/>
                      </a:lnTo>
                      <a:lnTo>
                        <a:pt x="90" y="208"/>
                      </a:lnTo>
                      <a:lnTo>
                        <a:pt x="90" y="208"/>
                      </a:lnTo>
                      <a:lnTo>
                        <a:pt x="104" y="202"/>
                      </a:lnTo>
                      <a:lnTo>
                        <a:pt x="116" y="194"/>
                      </a:lnTo>
                      <a:lnTo>
                        <a:pt x="128" y="186"/>
                      </a:lnTo>
                      <a:lnTo>
                        <a:pt x="138" y="178"/>
                      </a:lnTo>
                      <a:lnTo>
                        <a:pt x="146" y="168"/>
                      </a:lnTo>
                      <a:lnTo>
                        <a:pt x="154" y="156"/>
                      </a:lnTo>
                      <a:lnTo>
                        <a:pt x="166" y="134"/>
                      </a:lnTo>
                      <a:lnTo>
                        <a:pt x="166" y="134"/>
                      </a:lnTo>
                      <a:lnTo>
                        <a:pt x="170" y="122"/>
                      </a:lnTo>
                      <a:lnTo>
                        <a:pt x="174" y="110"/>
                      </a:lnTo>
                      <a:lnTo>
                        <a:pt x="178" y="82"/>
                      </a:lnTo>
                      <a:lnTo>
                        <a:pt x="180" y="54"/>
                      </a:lnTo>
                      <a:lnTo>
                        <a:pt x="180" y="34"/>
                      </a:lnTo>
                      <a:lnTo>
                        <a:pt x="180" y="34"/>
                      </a:lnTo>
                      <a:close/>
                      <a:moveTo>
                        <a:pt x="160" y="48"/>
                      </a:moveTo>
                      <a:lnTo>
                        <a:pt x="160" y="48"/>
                      </a:lnTo>
                      <a:lnTo>
                        <a:pt x="158" y="88"/>
                      </a:lnTo>
                      <a:lnTo>
                        <a:pt x="154" y="110"/>
                      </a:lnTo>
                      <a:lnTo>
                        <a:pt x="150" y="126"/>
                      </a:lnTo>
                      <a:lnTo>
                        <a:pt x="150" y="126"/>
                      </a:lnTo>
                      <a:lnTo>
                        <a:pt x="138" y="146"/>
                      </a:lnTo>
                      <a:lnTo>
                        <a:pt x="126" y="162"/>
                      </a:lnTo>
                      <a:lnTo>
                        <a:pt x="108" y="178"/>
                      </a:lnTo>
                      <a:lnTo>
                        <a:pt x="100" y="184"/>
                      </a:lnTo>
                      <a:lnTo>
                        <a:pt x="90" y="188"/>
                      </a:lnTo>
                      <a:lnTo>
                        <a:pt x="90" y="188"/>
                      </a:lnTo>
                      <a:lnTo>
                        <a:pt x="80" y="184"/>
                      </a:lnTo>
                      <a:lnTo>
                        <a:pt x="70" y="178"/>
                      </a:lnTo>
                      <a:lnTo>
                        <a:pt x="54" y="162"/>
                      </a:lnTo>
                      <a:lnTo>
                        <a:pt x="40" y="146"/>
                      </a:lnTo>
                      <a:lnTo>
                        <a:pt x="30" y="126"/>
                      </a:lnTo>
                      <a:lnTo>
                        <a:pt x="30" y="126"/>
                      </a:lnTo>
                      <a:lnTo>
                        <a:pt x="24" y="110"/>
                      </a:lnTo>
                      <a:lnTo>
                        <a:pt x="20" y="88"/>
                      </a:lnTo>
                      <a:lnTo>
                        <a:pt x="18" y="48"/>
                      </a:lnTo>
                      <a:lnTo>
                        <a:pt x="90" y="20"/>
                      </a:lnTo>
                      <a:lnTo>
                        <a:pt x="162" y="48"/>
                      </a:lnTo>
                      <a:lnTo>
                        <a:pt x="160" y="48"/>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en-US" altLang="zh-CN" sz="900" dirty="0">
                    <a:latin typeface="微软雅黑" panose="020B0503020204020204" pitchFamily="34" charset="-122"/>
                    <a:ea typeface="微软雅黑" panose="020B0503020204020204" pitchFamily="34" charset="-122"/>
                  </a:endParaRPr>
                </a:p>
              </p:txBody>
            </p:sp>
            <p:sp>
              <p:nvSpPr>
                <p:cNvPr id="155" name="Freeform 55"/>
                <p:cNvSpPr>
                  <a:spLocks/>
                </p:cNvSpPr>
                <p:nvPr/>
              </p:nvSpPr>
              <p:spPr bwMode="auto">
                <a:xfrm>
                  <a:off x="-3927415" y="4247385"/>
                  <a:ext cx="198832" cy="223178"/>
                </a:xfrm>
                <a:custGeom>
                  <a:avLst/>
                  <a:gdLst/>
                  <a:ahLst/>
                  <a:cxnLst>
                    <a:cxn ang="0">
                      <a:pos x="0" y="74"/>
                    </a:cxn>
                    <a:cxn ang="0">
                      <a:pos x="0" y="74"/>
                    </a:cxn>
                    <a:cxn ang="0">
                      <a:pos x="8" y="86"/>
                    </a:cxn>
                    <a:cxn ang="0">
                      <a:pos x="16" y="94"/>
                    </a:cxn>
                    <a:cxn ang="0">
                      <a:pos x="28" y="102"/>
                    </a:cxn>
                    <a:cxn ang="0">
                      <a:pos x="40" y="110"/>
                    </a:cxn>
                    <a:cxn ang="0">
                      <a:pos x="40" y="110"/>
                    </a:cxn>
                    <a:cxn ang="0">
                      <a:pos x="56" y="100"/>
                    </a:cxn>
                    <a:cxn ang="0">
                      <a:pos x="70" y="88"/>
                    </a:cxn>
                    <a:cxn ang="0">
                      <a:pos x="80" y="72"/>
                    </a:cxn>
                    <a:cxn ang="0">
                      <a:pos x="90" y="56"/>
                    </a:cxn>
                    <a:cxn ang="0">
                      <a:pos x="90" y="56"/>
                    </a:cxn>
                    <a:cxn ang="0">
                      <a:pos x="94" y="44"/>
                    </a:cxn>
                    <a:cxn ang="0">
                      <a:pos x="96" y="30"/>
                    </a:cxn>
                    <a:cxn ang="0">
                      <a:pos x="98" y="0"/>
                    </a:cxn>
                    <a:cxn ang="0">
                      <a:pos x="0" y="74"/>
                    </a:cxn>
                  </a:cxnLst>
                  <a:rect l="0" t="0" r="r" b="b"/>
                  <a:pathLst>
                    <a:path w="98" h="110">
                      <a:moveTo>
                        <a:pt x="0" y="74"/>
                      </a:moveTo>
                      <a:lnTo>
                        <a:pt x="0" y="74"/>
                      </a:lnTo>
                      <a:lnTo>
                        <a:pt x="8" y="86"/>
                      </a:lnTo>
                      <a:lnTo>
                        <a:pt x="16" y="94"/>
                      </a:lnTo>
                      <a:lnTo>
                        <a:pt x="28" y="102"/>
                      </a:lnTo>
                      <a:lnTo>
                        <a:pt x="40" y="110"/>
                      </a:lnTo>
                      <a:lnTo>
                        <a:pt x="40" y="110"/>
                      </a:lnTo>
                      <a:lnTo>
                        <a:pt x="56" y="100"/>
                      </a:lnTo>
                      <a:lnTo>
                        <a:pt x="70" y="88"/>
                      </a:lnTo>
                      <a:lnTo>
                        <a:pt x="80" y="72"/>
                      </a:lnTo>
                      <a:lnTo>
                        <a:pt x="90" y="56"/>
                      </a:lnTo>
                      <a:lnTo>
                        <a:pt x="90" y="56"/>
                      </a:lnTo>
                      <a:lnTo>
                        <a:pt x="94" y="44"/>
                      </a:lnTo>
                      <a:lnTo>
                        <a:pt x="96" y="30"/>
                      </a:lnTo>
                      <a:lnTo>
                        <a:pt x="98" y="0"/>
                      </a:lnTo>
                      <a:lnTo>
                        <a:pt x="0" y="74"/>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en-US" altLang="zh-CN" sz="900" dirty="0">
                    <a:latin typeface="微软雅黑" panose="020B0503020204020204" pitchFamily="34" charset="-122"/>
                    <a:ea typeface="微软雅黑" panose="020B0503020204020204" pitchFamily="34" charset="-122"/>
                  </a:endParaRPr>
                </a:p>
              </p:txBody>
            </p:sp>
            <p:sp>
              <p:nvSpPr>
                <p:cNvPr id="156" name="Freeform 56"/>
                <p:cNvSpPr>
                  <a:spLocks/>
                </p:cNvSpPr>
                <p:nvPr/>
              </p:nvSpPr>
              <p:spPr bwMode="auto">
                <a:xfrm>
                  <a:off x="-3967993" y="4178403"/>
                  <a:ext cx="227236" cy="194774"/>
                </a:xfrm>
                <a:custGeom>
                  <a:avLst/>
                  <a:gdLst/>
                  <a:ahLst/>
                  <a:cxnLst>
                    <a:cxn ang="0">
                      <a:pos x="60" y="0"/>
                    </a:cxn>
                    <a:cxn ang="0">
                      <a:pos x="0" y="24"/>
                    </a:cxn>
                    <a:cxn ang="0">
                      <a:pos x="0" y="24"/>
                    </a:cxn>
                    <a:cxn ang="0">
                      <a:pos x="2" y="58"/>
                    </a:cxn>
                    <a:cxn ang="0">
                      <a:pos x="4" y="76"/>
                    </a:cxn>
                    <a:cxn ang="0">
                      <a:pos x="10" y="90"/>
                    </a:cxn>
                    <a:cxn ang="0">
                      <a:pos x="10" y="90"/>
                    </a:cxn>
                    <a:cxn ang="0">
                      <a:pos x="12" y="96"/>
                    </a:cxn>
                    <a:cxn ang="0">
                      <a:pos x="112" y="20"/>
                    </a:cxn>
                    <a:cxn ang="0">
                      <a:pos x="60" y="0"/>
                    </a:cxn>
                  </a:cxnLst>
                  <a:rect l="0" t="0" r="r" b="b"/>
                  <a:pathLst>
                    <a:path w="112" h="96">
                      <a:moveTo>
                        <a:pt x="60" y="0"/>
                      </a:moveTo>
                      <a:lnTo>
                        <a:pt x="0" y="24"/>
                      </a:lnTo>
                      <a:lnTo>
                        <a:pt x="0" y="24"/>
                      </a:lnTo>
                      <a:lnTo>
                        <a:pt x="2" y="58"/>
                      </a:lnTo>
                      <a:lnTo>
                        <a:pt x="4" y="76"/>
                      </a:lnTo>
                      <a:lnTo>
                        <a:pt x="10" y="90"/>
                      </a:lnTo>
                      <a:lnTo>
                        <a:pt x="10" y="90"/>
                      </a:lnTo>
                      <a:lnTo>
                        <a:pt x="12" y="96"/>
                      </a:lnTo>
                      <a:lnTo>
                        <a:pt x="112" y="20"/>
                      </a:lnTo>
                      <a:lnTo>
                        <a:pt x="60" y="0"/>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en-US" altLang="zh-CN" sz="900" dirty="0">
                    <a:latin typeface="微软雅黑" panose="020B0503020204020204" pitchFamily="34" charset="-122"/>
                    <a:ea typeface="微软雅黑" panose="020B0503020204020204" pitchFamily="34" charset="-122"/>
                  </a:endParaRPr>
                </a:p>
              </p:txBody>
            </p:sp>
          </p:grpSp>
          <p:grpSp>
            <p:nvGrpSpPr>
              <p:cNvPr id="157" name="组合 387"/>
              <p:cNvGrpSpPr>
                <a:grpSpLocks noChangeAspect="1"/>
              </p:cNvGrpSpPr>
              <p:nvPr/>
            </p:nvGrpSpPr>
            <p:grpSpPr>
              <a:xfrm>
                <a:off x="10988483" y="5178229"/>
                <a:ext cx="403672" cy="401659"/>
                <a:chOff x="4622166" y="3061494"/>
                <a:chExt cx="489584" cy="615667"/>
              </a:xfrm>
              <a:solidFill>
                <a:srgbClr val="000000">
                  <a:lumMod val="50000"/>
                  <a:lumOff val="50000"/>
                </a:srgbClr>
              </a:solidFill>
            </p:grpSpPr>
            <p:grpSp>
              <p:nvGrpSpPr>
                <p:cNvPr id="158" name="组合 376"/>
                <p:cNvGrpSpPr/>
                <p:nvPr/>
              </p:nvGrpSpPr>
              <p:grpSpPr>
                <a:xfrm>
                  <a:off x="4622166" y="3467100"/>
                  <a:ext cx="489584" cy="210061"/>
                  <a:chOff x="3298897" y="4095287"/>
                  <a:chExt cx="1257750" cy="591162"/>
                </a:xfrm>
                <a:grpFill/>
              </p:grpSpPr>
              <p:sp>
                <p:nvSpPr>
                  <p:cNvPr id="165" name="Freeform 13"/>
                  <p:cNvSpPr>
                    <a:spLocks noEditPoints="1"/>
                  </p:cNvSpPr>
                  <p:nvPr/>
                </p:nvSpPr>
                <p:spPr bwMode="auto">
                  <a:xfrm>
                    <a:off x="3298897" y="40952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pPr fontAlgn="auto">
                      <a:spcBef>
                        <a:spcPts val="0"/>
                      </a:spcBef>
                      <a:spcAft>
                        <a:spcPts val="0"/>
                      </a:spcAft>
                      <a:defRPr/>
                    </a:pPr>
                    <a:endParaRPr lang="en-US" altLang="zh-CN" kern="0" dirty="0">
                      <a:latin typeface="微软雅黑" panose="020B0503020204020204" pitchFamily="34" charset="-122"/>
                      <a:ea typeface="微软雅黑" panose="020B0503020204020204" pitchFamily="34" charset="-122"/>
                      <a:cs typeface="Arial" pitchFamily="34" charset="0"/>
                    </a:endParaRPr>
                  </a:p>
                </p:txBody>
              </p:sp>
              <p:sp>
                <p:nvSpPr>
                  <p:cNvPr id="166" name="Freeform 13"/>
                  <p:cNvSpPr>
                    <a:spLocks noEditPoints="1"/>
                  </p:cNvSpPr>
                  <p:nvPr/>
                </p:nvSpPr>
                <p:spPr bwMode="auto">
                  <a:xfrm>
                    <a:off x="3298897" y="43873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pPr fontAlgn="auto">
                      <a:spcBef>
                        <a:spcPts val="0"/>
                      </a:spcBef>
                      <a:spcAft>
                        <a:spcPts val="0"/>
                      </a:spcAft>
                      <a:defRPr/>
                    </a:pPr>
                    <a:endParaRPr lang="en-US" altLang="zh-CN" kern="0" dirty="0">
                      <a:latin typeface="微软雅黑" panose="020B0503020204020204" pitchFamily="34" charset="-122"/>
                      <a:ea typeface="微软雅黑" panose="020B0503020204020204" pitchFamily="34" charset="-122"/>
                      <a:cs typeface="Arial" pitchFamily="34" charset="0"/>
                    </a:endParaRPr>
                  </a:p>
                </p:txBody>
              </p:sp>
            </p:grpSp>
            <p:grpSp>
              <p:nvGrpSpPr>
                <p:cNvPr id="159" name="组合 379"/>
                <p:cNvGrpSpPr/>
                <p:nvPr/>
              </p:nvGrpSpPr>
              <p:grpSpPr>
                <a:xfrm>
                  <a:off x="4622166" y="3263900"/>
                  <a:ext cx="489584" cy="210061"/>
                  <a:chOff x="3298897" y="4095287"/>
                  <a:chExt cx="1257750" cy="591162"/>
                </a:xfrm>
                <a:grpFill/>
              </p:grpSpPr>
              <p:sp>
                <p:nvSpPr>
                  <p:cNvPr id="163" name="Freeform 13"/>
                  <p:cNvSpPr>
                    <a:spLocks noEditPoints="1"/>
                  </p:cNvSpPr>
                  <p:nvPr/>
                </p:nvSpPr>
                <p:spPr bwMode="auto">
                  <a:xfrm>
                    <a:off x="3298897" y="40952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pPr fontAlgn="auto">
                      <a:spcBef>
                        <a:spcPts val="0"/>
                      </a:spcBef>
                      <a:spcAft>
                        <a:spcPts val="0"/>
                      </a:spcAft>
                      <a:defRPr/>
                    </a:pPr>
                    <a:endParaRPr lang="en-US" altLang="zh-CN" kern="0" dirty="0">
                      <a:latin typeface="微软雅黑" panose="020B0503020204020204" pitchFamily="34" charset="-122"/>
                      <a:ea typeface="微软雅黑" panose="020B0503020204020204" pitchFamily="34" charset="-122"/>
                      <a:cs typeface="Arial" pitchFamily="34" charset="0"/>
                    </a:endParaRPr>
                  </a:p>
                </p:txBody>
              </p:sp>
              <p:sp>
                <p:nvSpPr>
                  <p:cNvPr id="164" name="Freeform 13"/>
                  <p:cNvSpPr>
                    <a:spLocks noEditPoints="1"/>
                  </p:cNvSpPr>
                  <p:nvPr/>
                </p:nvSpPr>
                <p:spPr bwMode="auto">
                  <a:xfrm>
                    <a:off x="3298897" y="43873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pPr fontAlgn="auto">
                      <a:spcBef>
                        <a:spcPts val="0"/>
                      </a:spcBef>
                      <a:spcAft>
                        <a:spcPts val="0"/>
                      </a:spcAft>
                      <a:defRPr/>
                    </a:pPr>
                    <a:endParaRPr lang="en-US" altLang="zh-CN" kern="0" dirty="0">
                      <a:latin typeface="微软雅黑" panose="020B0503020204020204" pitchFamily="34" charset="-122"/>
                      <a:ea typeface="微软雅黑" panose="020B0503020204020204" pitchFamily="34" charset="-122"/>
                      <a:cs typeface="Arial" pitchFamily="34" charset="0"/>
                    </a:endParaRPr>
                  </a:p>
                </p:txBody>
              </p:sp>
            </p:grpSp>
            <p:grpSp>
              <p:nvGrpSpPr>
                <p:cNvPr id="160" name="组合 278"/>
                <p:cNvGrpSpPr/>
                <p:nvPr/>
              </p:nvGrpSpPr>
              <p:grpSpPr>
                <a:xfrm>
                  <a:off x="4622166" y="3061494"/>
                  <a:ext cx="489584" cy="210061"/>
                  <a:chOff x="3298897" y="4095287"/>
                  <a:chExt cx="1257750" cy="591162"/>
                </a:xfrm>
                <a:grpFill/>
              </p:grpSpPr>
              <p:sp>
                <p:nvSpPr>
                  <p:cNvPr id="161" name="Freeform 13"/>
                  <p:cNvSpPr>
                    <a:spLocks noEditPoints="1"/>
                  </p:cNvSpPr>
                  <p:nvPr/>
                </p:nvSpPr>
                <p:spPr bwMode="auto">
                  <a:xfrm>
                    <a:off x="3298897" y="40952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pPr fontAlgn="auto">
                      <a:spcBef>
                        <a:spcPts val="0"/>
                      </a:spcBef>
                      <a:spcAft>
                        <a:spcPts val="0"/>
                      </a:spcAft>
                      <a:defRPr/>
                    </a:pPr>
                    <a:endParaRPr lang="en-US" altLang="zh-CN" kern="0" dirty="0">
                      <a:latin typeface="微软雅黑" panose="020B0503020204020204" pitchFamily="34" charset="-122"/>
                      <a:ea typeface="微软雅黑" panose="020B0503020204020204" pitchFamily="34" charset="-122"/>
                      <a:cs typeface="Arial" pitchFamily="34" charset="0"/>
                    </a:endParaRPr>
                  </a:p>
                </p:txBody>
              </p:sp>
              <p:sp>
                <p:nvSpPr>
                  <p:cNvPr id="162" name="Freeform 13"/>
                  <p:cNvSpPr>
                    <a:spLocks noEditPoints="1"/>
                  </p:cNvSpPr>
                  <p:nvPr/>
                </p:nvSpPr>
                <p:spPr bwMode="auto">
                  <a:xfrm>
                    <a:off x="3298897" y="43873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pPr fontAlgn="auto">
                      <a:spcBef>
                        <a:spcPts val="0"/>
                      </a:spcBef>
                      <a:spcAft>
                        <a:spcPts val="0"/>
                      </a:spcAft>
                      <a:defRPr/>
                    </a:pPr>
                    <a:endParaRPr lang="en-US" altLang="zh-CN" kern="0" dirty="0">
                      <a:latin typeface="微软雅黑" panose="020B0503020204020204" pitchFamily="34" charset="-122"/>
                      <a:ea typeface="微软雅黑" panose="020B0503020204020204" pitchFamily="34" charset="-122"/>
                      <a:cs typeface="Arial" pitchFamily="34" charset="0"/>
                    </a:endParaRPr>
                  </a:p>
                </p:txBody>
              </p:sp>
            </p:grpSp>
          </p:grpSp>
          <p:sp>
            <p:nvSpPr>
              <p:cNvPr id="167" name="Freeform 13"/>
              <p:cNvSpPr>
                <a:spLocks noEditPoints="1"/>
              </p:cNvSpPr>
              <p:nvPr/>
            </p:nvSpPr>
            <p:spPr bwMode="auto">
              <a:xfrm>
                <a:off x="10647112" y="5742790"/>
                <a:ext cx="389220" cy="157667"/>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chemeClr val="tx1">
                  <a:lumMod val="50000"/>
                  <a:lumOff val="50000"/>
                </a:schemeClr>
              </a:solidFill>
              <a:ln w="9525">
                <a:noFill/>
                <a:round/>
                <a:headEnd/>
                <a:tailEnd/>
              </a:ln>
            </p:spPr>
            <p:txBody>
              <a:bodyPr vert="horz" wrap="square" lIns="91416" tIns="45708" rIns="91416" bIns="45708" numCol="1" anchor="t" anchorCtr="0" compatLnSpc="1">
                <a:prstTxWarp prst="textNoShape">
                  <a:avLst/>
                </a:prstTxWarp>
              </a:bodyPr>
              <a:lstStyle/>
              <a:p>
                <a:endParaRPr lang="en-US" altLang="zh-CN" sz="1049" dirty="0">
                  <a:latin typeface="微软雅黑" panose="020B0503020204020204" pitchFamily="34" charset="-122"/>
                  <a:ea typeface="微软雅黑" panose="020B0503020204020204" pitchFamily="34" charset="-122"/>
                </a:endParaRPr>
              </a:p>
            </p:txBody>
          </p:sp>
          <p:grpSp>
            <p:nvGrpSpPr>
              <p:cNvPr id="168" name="组合 573"/>
              <p:cNvGrpSpPr/>
              <p:nvPr/>
            </p:nvGrpSpPr>
            <p:grpSpPr>
              <a:xfrm>
                <a:off x="12139433" y="5505515"/>
                <a:ext cx="253411" cy="199074"/>
                <a:chOff x="-2159781" y="1401455"/>
                <a:chExt cx="1176337" cy="700088"/>
              </a:xfrm>
              <a:solidFill>
                <a:schemeClr val="tx1">
                  <a:lumMod val="50000"/>
                  <a:lumOff val="50000"/>
                </a:schemeClr>
              </a:solidFill>
            </p:grpSpPr>
            <p:sp>
              <p:nvSpPr>
                <p:cNvPr id="169" name="Freeform 5"/>
                <p:cNvSpPr>
                  <a:spLocks/>
                </p:cNvSpPr>
                <p:nvPr/>
              </p:nvSpPr>
              <p:spPr bwMode="auto">
                <a:xfrm>
                  <a:off x="-2159781" y="1547505"/>
                  <a:ext cx="217487" cy="117475"/>
                </a:xfrm>
                <a:custGeom>
                  <a:avLst/>
                  <a:gdLst/>
                  <a:ahLst/>
                  <a:cxnLst>
                    <a:cxn ang="0">
                      <a:pos x="2757" y="0"/>
                    </a:cxn>
                    <a:cxn ang="0">
                      <a:pos x="2797" y="5"/>
                    </a:cxn>
                    <a:cxn ang="0">
                      <a:pos x="2836" y="17"/>
                    </a:cxn>
                    <a:cxn ang="0">
                      <a:pos x="2871" y="33"/>
                    </a:cxn>
                    <a:cxn ang="0">
                      <a:pos x="2904" y="54"/>
                    </a:cxn>
                    <a:cxn ang="0">
                      <a:pos x="2933" y="80"/>
                    </a:cxn>
                    <a:cxn ang="0">
                      <a:pos x="2959" y="109"/>
                    </a:cxn>
                    <a:cxn ang="0">
                      <a:pos x="2980" y="142"/>
                    </a:cxn>
                    <a:cxn ang="0">
                      <a:pos x="2997" y="177"/>
                    </a:cxn>
                    <a:cxn ang="0">
                      <a:pos x="3008" y="216"/>
                    </a:cxn>
                    <a:cxn ang="0">
                      <a:pos x="3013" y="257"/>
                    </a:cxn>
                    <a:cxn ang="0">
                      <a:pos x="3013" y="1366"/>
                    </a:cxn>
                    <a:cxn ang="0">
                      <a:pos x="3008" y="1405"/>
                    </a:cxn>
                    <a:cxn ang="0">
                      <a:pos x="2997" y="1444"/>
                    </a:cxn>
                    <a:cxn ang="0">
                      <a:pos x="2980" y="1480"/>
                    </a:cxn>
                    <a:cxn ang="0">
                      <a:pos x="2959" y="1512"/>
                    </a:cxn>
                    <a:cxn ang="0">
                      <a:pos x="2933" y="1542"/>
                    </a:cxn>
                    <a:cxn ang="0">
                      <a:pos x="2904" y="1567"/>
                    </a:cxn>
                    <a:cxn ang="0">
                      <a:pos x="2871" y="1589"/>
                    </a:cxn>
                    <a:cxn ang="0">
                      <a:pos x="2836" y="1605"/>
                    </a:cxn>
                    <a:cxn ang="0">
                      <a:pos x="2797" y="1616"/>
                    </a:cxn>
                    <a:cxn ang="0">
                      <a:pos x="2757" y="1621"/>
                    </a:cxn>
                    <a:cxn ang="0">
                      <a:pos x="257" y="1621"/>
                    </a:cxn>
                    <a:cxn ang="0">
                      <a:pos x="216" y="1616"/>
                    </a:cxn>
                    <a:cxn ang="0">
                      <a:pos x="177" y="1605"/>
                    </a:cxn>
                    <a:cxn ang="0">
                      <a:pos x="142" y="1589"/>
                    </a:cxn>
                    <a:cxn ang="0">
                      <a:pos x="109" y="1567"/>
                    </a:cxn>
                    <a:cxn ang="0">
                      <a:pos x="79" y="1542"/>
                    </a:cxn>
                    <a:cxn ang="0">
                      <a:pos x="54" y="1512"/>
                    </a:cxn>
                    <a:cxn ang="0">
                      <a:pos x="33" y="1480"/>
                    </a:cxn>
                    <a:cxn ang="0">
                      <a:pos x="16" y="1444"/>
                    </a:cxn>
                    <a:cxn ang="0">
                      <a:pos x="5" y="1405"/>
                    </a:cxn>
                    <a:cxn ang="0">
                      <a:pos x="0" y="1366"/>
                    </a:cxn>
                    <a:cxn ang="0">
                      <a:pos x="0" y="257"/>
                    </a:cxn>
                    <a:cxn ang="0">
                      <a:pos x="5" y="216"/>
                    </a:cxn>
                    <a:cxn ang="0">
                      <a:pos x="16" y="177"/>
                    </a:cxn>
                    <a:cxn ang="0">
                      <a:pos x="33" y="142"/>
                    </a:cxn>
                    <a:cxn ang="0">
                      <a:pos x="54" y="109"/>
                    </a:cxn>
                    <a:cxn ang="0">
                      <a:pos x="79" y="80"/>
                    </a:cxn>
                    <a:cxn ang="0">
                      <a:pos x="109" y="54"/>
                    </a:cxn>
                    <a:cxn ang="0">
                      <a:pos x="142" y="33"/>
                    </a:cxn>
                    <a:cxn ang="0">
                      <a:pos x="177" y="17"/>
                    </a:cxn>
                    <a:cxn ang="0">
                      <a:pos x="216" y="5"/>
                    </a:cxn>
                    <a:cxn ang="0">
                      <a:pos x="257" y="0"/>
                    </a:cxn>
                  </a:cxnLst>
                  <a:rect l="0" t="0" r="r" b="b"/>
                  <a:pathLst>
                    <a:path w="3013" h="1621">
                      <a:moveTo>
                        <a:pt x="270" y="0"/>
                      </a:moveTo>
                      <a:lnTo>
                        <a:pt x="2743" y="0"/>
                      </a:lnTo>
                      <a:lnTo>
                        <a:pt x="2757" y="0"/>
                      </a:lnTo>
                      <a:lnTo>
                        <a:pt x="2770" y="1"/>
                      </a:lnTo>
                      <a:lnTo>
                        <a:pt x="2784" y="3"/>
                      </a:lnTo>
                      <a:lnTo>
                        <a:pt x="2797" y="5"/>
                      </a:lnTo>
                      <a:lnTo>
                        <a:pt x="2810" y="8"/>
                      </a:lnTo>
                      <a:lnTo>
                        <a:pt x="2823" y="12"/>
                      </a:lnTo>
                      <a:lnTo>
                        <a:pt x="2836" y="17"/>
                      </a:lnTo>
                      <a:lnTo>
                        <a:pt x="2848" y="22"/>
                      </a:lnTo>
                      <a:lnTo>
                        <a:pt x="2860" y="27"/>
                      </a:lnTo>
                      <a:lnTo>
                        <a:pt x="2871" y="33"/>
                      </a:lnTo>
                      <a:lnTo>
                        <a:pt x="2882" y="40"/>
                      </a:lnTo>
                      <a:lnTo>
                        <a:pt x="2894" y="46"/>
                      </a:lnTo>
                      <a:lnTo>
                        <a:pt x="2904" y="54"/>
                      </a:lnTo>
                      <a:lnTo>
                        <a:pt x="2914" y="62"/>
                      </a:lnTo>
                      <a:lnTo>
                        <a:pt x="2924" y="70"/>
                      </a:lnTo>
                      <a:lnTo>
                        <a:pt x="2933" y="80"/>
                      </a:lnTo>
                      <a:lnTo>
                        <a:pt x="2943" y="89"/>
                      </a:lnTo>
                      <a:lnTo>
                        <a:pt x="2951" y="99"/>
                      </a:lnTo>
                      <a:lnTo>
                        <a:pt x="2959" y="109"/>
                      </a:lnTo>
                      <a:lnTo>
                        <a:pt x="2967" y="119"/>
                      </a:lnTo>
                      <a:lnTo>
                        <a:pt x="2974" y="131"/>
                      </a:lnTo>
                      <a:lnTo>
                        <a:pt x="2980" y="142"/>
                      </a:lnTo>
                      <a:lnTo>
                        <a:pt x="2986" y="154"/>
                      </a:lnTo>
                      <a:lnTo>
                        <a:pt x="2991" y="165"/>
                      </a:lnTo>
                      <a:lnTo>
                        <a:pt x="2997" y="177"/>
                      </a:lnTo>
                      <a:lnTo>
                        <a:pt x="3001" y="191"/>
                      </a:lnTo>
                      <a:lnTo>
                        <a:pt x="3005" y="203"/>
                      </a:lnTo>
                      <a:lnTo>
                        <a:pt x="3008" y="216"/>
                      </a:lnTo>
                      <a:lnTo>
                        <a:pt x="3010" y="229"/>
                      </a:lnTo>
                      <a:lnTo>
                        <a:pt x="3012" y="243"/>
                      </a:lnTo>
                      <a:lnTo>
                        <a:pt x="3013" y="257"/>
                      </a:lnTo>
                      <a:lnTo>
                        <a:pt x="3013" y="270"/>
                      </a:lnTo>
                      <a:lnTo>
                        <a:pt x="3013" y="1351"/>
                      </a:lnTo>
                      <a:lnTo>
                        <a:pt x="3013" y="1366"/>
                      </a:lnTo>
                      <a:lnTo>
                        <a:pt x="3012" y="1379"/>
                      </a:lnTo>
                      <a:lnTo>
                        <a:pt x="3010" y="1392"/>
                      </a:lnTo>
                      <a:lnTo>
                        <a:pt x="3008" y="1405"/>
                      </a:lnTo>
                      <a:lnTo>
                        <a:pt x="3005" y="1419"/>
                      </a:lnTo>
                      <a:lnTo>
                        <a:pt x="3001" y="1432"/>
                      </a:lnTo>
                      <a:lnTo>
                        <a:pt x="2997" y="1444"/>
                      </a:lnTo>
                      <a:lnTo>
                        <a:pt x="2991" y="1456"/>
                      </a:lnTo>
                      <a:lnTo>
                        <a:pt x="2986" y="1469"/>
                      </a:lnTo>
                      <a:lnTo>
                        <a:pt x="2980" y="1480"/>
                      </a:lnTo>
                      <a:lnTo>
                        <a:pt x="2974" y="1491"/>
                      </a:lnTo>
                      <a:lnTo>
                        <a:pt x="2967" y="1502"/>
                      </a:lnTo>
                      <a:lnTo>
                        <a:pt x="2959" y="1512"/>
                      </a:lnTo>
                      <a:lnTo>
                        <a:pt x="2951" y="1523"/>
                      </a:lnTo>
                      <a:lnTo>
                        <a:pt x="2943" y="1533"/>
                      </a:lnTo>
                      <a:lnTo>
                        <a:pt x="2933" y="1542"/>
                      </a:lnTo>
                      <a:lnTo>
                        <a:pt x="2924" y="1551"/>
                      </a:lnTo>
                      <a:lnTo>
                        <a:pt x="2914" y="1560"/>
                      </a:lnTo>
                      <a:lnTo>
                        <a:pt x="2904" y="1567"/>
                      </a:lnTo>
                      <a:lnTo>
                        <a:pt x="2894" y="1575"/>
                      </a:lnTo>
                      <a:lnTo>
                        <a:pt x="2882" y="1583"/>
                      </a:lnTo>
                      <a:lnTo>
                        <a:pt x="2871" y="1589"/>
                      </a:lnTo>
                      <a:lnTo>
                        <a:pt x="2860" y="1595"/>
                      </a:lnTo>
                      <a:lnTo>
                        <a:pt x="2848" y="1600"/>
                      </a:lnTo>
                      <a:lnTo>
                        <a:pt x="2836" y="1605"/>
                      </a:lnTo>
                      <a:lnTo>
                        <a:pt x="2823" y="1609"/>
                      </a:lnTo>
                      <a:lnTo>
                        <a:pt x="2810" y="1613"/>
                      </a:lnTo>
                      <a:lnTo>
                        <a:pt x="2797" y="1616"/>
                      </a:lnTo>
                      <a:lnTo>
                        <a:pt x="2784" y="1618"/>
                      </a:lnTo>
                      <a:lnTo>
                        <a:pt x="2770" y="1620"/>
                      </a:lnTo>
                      <a:lnTo>
                        <a:pt x="2757" y="1621"/>
                      </a:lnTo>
                      <a:lnTo>
                        <a:pt x="2743" y="1621"/>
                      </a:lnTo>
                      <a:lnTo>
                        <a:pt x="270" y="1621"/>
                      </a:lnTo>
                      <a:lnTo>
                        <a:pt x="257" y="1621"/>
                      </a:lnTo>
                      <a:lnTo>
                        <a:pt x="242" y="1620"/>
                      </a:lnTo>
                      <a:lnTo>
                        <a:pt x="229" y="1618"/>
                      </a:lnTo>
                      <a:lnTo>
                        <a:pt x="216" y="1616"/>
                      </a:lnTo>
                      <a:lnTo>
                        <a:pt x="203" y="1613"/>
                      </a:lnTo>
                      <a:lnTo>
                        <a:pt x="191" y="1609"/>
                      </a:lnTo>
                      <a:lnTo>
                        <a:pt x="177" y="1605"/>
                      </a:lnTo>
                      <a:lnTo>
                        <a:pt x="165" y="1600"/>
                      </a:lnTo>
                      <a:lnTo>
                        <a:pt x="154" y="1595"/>
                      </a:lnTo>
                      <a:lnTo>
                        <a:pt x="142" y="1589"/>
                      </a:lnTo>
                      <a:lnTo>
                        <a:pt x="130" y="1583"/>
                      </a:lnTo>
                      <a:lnTo>
                        <a:pt x="119" y="1575"/>
                      </a:lnTo>
                      <a:lnTo>
                        <a:pt x="109" y="1567"/>
                      </a:lnTo>
                      <a:lnTo>
                        <a:pt x="99" y="1560"/>
                      </a:lnTo>
                      <a:lnTo>
                        <a:pt x="89" y="1551"/>
                      </a:lnTo>
                      <a:lnTo>
                        <a:pt x="79" y="1542"/>
                      </a:lnTo>
                      <a:lnTo>
                        <a:pt x="70" y="1533"/>
                      </a:lnTo>
                      <a:lnTo>
                        <a:pt x="62" y="1523"/>
                      </a:lnTo>
                      <a:lnTo>
                        <a:pt x="54" y="1512"/>
                      </a:lnTo>
                      <a:lnTo>
                        <a:pt x="46" y="1502"/>
                      </a:lnTo>
                      <a:lnTo>
                        <a:pt x="40" y="1491"/>
                      </a:lnTo>
                      <a:lnTo>
                        <a:pt x="33" y="1480"/>
                      </a:lnTo>
                      <a:lnTo>
                        <a:pt x="26" y="1469"/>
                      </a:lnTo>
                      <a:lnTo>
                        <a:pt x="21" y="1456"/>
                      </a:lnTo>
                      <a:lnTo>
                        <a:pt x="16" y="1444"/>
                      </a:lnTo>
                      <a:lnTo>
                        <a:pt x="12" y="1432"/>
                      </a:lnTo>
                      <a:lnTo>
                        <a:pt x="8" y="1419"/>
                      </a:lnTo>
                      <a:lnTo>
                        <a:pt x="5" y="1405"/>
                      </a:lnTo>
                      <a:lnTo>
                        <a:pt x="3" y="1392"/>
                      </a:lnTo>
                      <a:lnTo>
                        <a:pt x="1" y="1379"/>
                      </a:lnTo>
                      <a:lnTo>
                        <a:pt x="0" y="1366"/>
                      </a:lnTo>
                      <a:lnTo>
                        <a:pt x="0" y="1351"/>
                      </a:lnTo>
                      <a:lnTo>
                        <a:pt x="0" y="270"/>
                      </a:lnTo>
                      <a:lnTo>
                        <a:pt x="0" y="257"/>
                      </a:lnTo>
                      <a:lnTo>
                        <a:pt x="1" y="243"/>
                      </a:lnTo>
                      <a:lnTo>
                        <a:pt x="3" y="229"/>
                      </a:lnTo>
                      <a:lnTo>
                        <a:pt x="5" y="216"/>
                      </a:lnTo>
                      <a:lnTo>
                        <a:pt x="8" y="203"/>
                      </a:lnTo>
                      <a:lnTo>
                        <a:pt x="12" y="191"/>
                      </a:lnTo>
                      <a:lnTo>
                        <a:pt x="16" y="177"/>
                      </a:lnTo>
                      <a:lnTo>
                        <a:pt x="21" y="165"/>
                      </a:lnTo>
                      <a:lnTo>
                        <a:pt x="26" y="154"/>
                      </a:lnTo>
                      <a:lnTo>
                        <a:pt x="33" y="142"/>
                      </a:lnTo>
                      <a:lnTo>
                        <a:pt x="40" y="131"/>
                      </a:lnTo>
                      <a:lnTo>
                        <a:pt x="46" y="119"/>
                      </a:lnTo>
                      <a:lnTo>
                        <a:pt x="54" y="109"/>
                      </a:lnTo>
                      <a:lnTo>
                        <a:pt x="62" y="99"/>
                      </a:lnTo>
                      <a:lnTo>
                        <a:pt x="70" y="89"/>
                      </a:lnTo>
                      <a:lnTo>
                        <a:pt x="79" y="80"/>
                      </a:lnTo>
                      <a:lnTo>
                        <a:pt x="89" y="70"/>
                      </a:lnTo>
                      <a:lnTo>
                        <a:pt x="99" y="62"/>
                      </a:lnTo>
                      <a:lnTo>
                        <a:pt x="109" y="54"/>
                      </a:lnTo>
                      <a:lnTo>
                        <a:pt x="119" y="46"/>
                      </a:lnTo>
                      <a:lnTo>
                        <a:pt x="130" y="40"/>
                      </a:lnTo>
                      <a:lnTo>
                        <a:pt x="142" y="33"/>
                      </a:lnTo>
                      <a:lnTo>
                        <a:pt x="154" y="27"/>
                      </a:lnTo>
                      <a:lnTo>
                        <a:pt x="165" y="22"/>
                      </a:lnTo>
                      <a:lnTo>
                        <a:pt x="177" y="17"/>
                      </a:lnTo>
                      <a:lnTo>
                        <a:pt x="191" y="12"/>
                      </a:lnTo>
                      <a:lnTo>
                        <a:pt x="203" y="8"/>
                      </a:lnTo>
                      <a:lnTo>
                        <a:pt x="216" y="5"/>
                      </a:lnTo>
                      <a:lnTo>
                        <a:pt x="229" y="3"/>
                      </a:lnTo>
                      <a:lnTo>
                        <a:pt x="242" y="1"/>
                      </a:lnTo>
                      <a:lnTo>
                        <a:pt x="257" y="0"/>
                      </a:lnTo>
                      <a:lnTo>
                        <a:pt x="270" y="0"/>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en-US" altLang="zh-CN" sz="1049" dirty="0">
                    <a:latin typeface="微软雅黑" panose="020B0503020204020204" pitchFamily="34" charset="-122"/>
                    <a:ea typeface="微软雅黑" panose="020B0503020204020204" pitchFamily="34" charset="-122"/>
                  </a:endParaRPr>
                </a:p>
              </p:txBody>
            </p:sp>
            <p:sp>
              <p:nvSpPr>
                <p:cNvPr id="170" name="Freeform 6"/>
                <p:cNvSpPr>
                  <a:spLocks/>
                </p:cNvSpPr>
                <p:nvPr/>
              </p:nvSpPr>
              <p:spPr bwMode="auto">
                <a:xfrm>
                  <a:off x="-1920069" y="1547505"/>
                  <a:ext cx="217487" cy="117475"/>
                </a:xfrm>
                <a:custGeom>
                  <a:avLst/>
                  <a:gdLst/>
                  <a:ahLst/>
                  <a:cxnLst>
                    <a:cxn ang="0">
                      <a:pos x="2756" y="0"/>
                    </a:cxn>
                    <a:cxn ang="0">
                      <a:pos x="2796" y="5"/>
                    </a:cxn>
                    <a:cxn ang="0">
                      <a:pos x="2835" y="17"/>
                    </a:cxn>
                    <a:cxn ang="0">
                      <a:pos x="2871" y="33"/>
                    </a:cxn>
                    <a:cxn ang="0">
                      <a:pos x="2903" y="54"/>
                    </a:cxn>
                    <a:cxn ang="0">
                      <a:pos x="2933" y="80"/>
                    </a:cxn>
                    <a:cxn ang="0">
                      <a:pos x="2958" y="109"/>
                    </a:cxn>
                    <a:cxn ang="0">
                      <a:pos x="2980" y="142"/>
                    </a:cxn>
                    <a:cxn ang="0">
                      <a:pos x="2996" y="177"/>
                    </a:cxn>
                    <a:cxn ang="0">
                      <a:pos x="3007" y="216"/>
                    </a:cxn>
                    <a:cxn ang="0">
                      <a:pos x="3012" y="257"/>
                    </a:cxn>
                    <a:cxn ang="0">
                      <a:pos x="3012" y="1366"/>
                    </a:cxn>
                    <a:cxn ang="0">
                      <a:pos x="3007" y="1405"/>
                    </a:cxn>
                    <a:cxn ang="0">
                      <a:pos x="2996" y="1444"/>
                    </a:cxn>
                    <a:cxn ang="0">
                      <a:pos x="2980" y="1480"/>
                    </a:cxn>
                    <a:cxn ang="0">
                      <a:pos x="2958" y="1512"/>
                    </a:cxn>
                    <a:cxn ang="0">
                      <a:pos x="2933" y="1542"/>
                    </a:cxn>
                    <a:cxn ang="0">
                      <a:pos x="2903" y="1567"/>
                    </a:cxn>
                    <a:cxn ang="0">
                      <a:pos x="2871" y="1589"/>
                    </a:cxn>
                    <a:cxn ang="0">
                      <a:pos x="2835" y="1605"/>
                    </a:cxn>
                    <a:cxn ang="0">
                      <a:pos x="2796" y="1616"/>
                    </a:cxn>
                    <a:cxn ang="0">
                      <a:pos x="2756" y="1621"/>
                    </a:cxn>
                    <a:cxn ang="0">
                      <a:pos x="255" y="1621"/>
                    </a:cxn>
                    <a:cxn ang="0">
                      <a:pos x="216" y="1616"/>
                    </a:cxn>
                    <a:cxn ang="0">
                      <a:pos x="177" y="1605"/>
                    </a:cxn>
                    <a:cxn ang="0">
                      <a:pos x="141" y="1589"/>
                    </a:cxn>
                    <a:cxn ang="0">
                      <a:pos x="108" y="1567"/>
                    </a:cxn>
                    <a:cxn ang="0">
                      <a:pos x="79" y="1542"/>
                    </a:cxn>
                    <a:cxn ang="0">
                      <a:pos x="54" y="1512"/>
                    </a:cxn>
                    <a:cxn ang="0">
                      <a:pos x="32" y="1480"/>
                    </a:cxn>
                    <a:cxn ang="0">
                      <a:pos x="16" y="1444"/>
                    </a:cxn>
                    <a:cxn ang="0">
                      <a:pos x="5" y="1405"/>
                    </a:cxn>
                    <a:cxn ang="0">
                      <a:pos x="0" y="1366"/>
                    </a:cxn>
                    <a:cxn ang="0">
                      <a:pos x="0" y="257"/>
                    </a:cxn>
                    <a:cxn ang="0">
                      <a:pos x="5" y="216"/>
                    </a:cxn>
                    <a:cxn ang="0">
                      <a:pos x="16" y="177"/>
                    </a:cxn>
                    <a:cxn ang="0">
                      <a:pos x="32" y="142"/>
                    </a:cxn>
                    <a:cxn ang="0">
                      <a:pos x="54" y="109"/>
                    </a:cxn>
                    <a:cxn ang="0">
                      <a:pos x="79" y="80"/>
                    </a:cxn>
                    <a:cxn ang="0">
                      <a:pos x="108" y="54"/>
                    </a:cxn>
                    <a:cxn ang="0">
                      <a:pos x="141" y="33"/>
                    </a:cxn>
                    <a:cxn ang="0">
                      <a:pos x="177" y="17"/>
                    </a:cxn>
                    <a:cxn ang="0">
                      <a:pos x="216" y="5"/>
                    </a:cxn>
                    <a:cxn ang="0">
                      <a:pos x="255" y="0"/>
                    </a:cxn>
                  </a:cxnLst>
                  <a:rect l="0" t="0" r="r" b="b"/>
                  <a:pathLst>
                    <a:path w="3012" h="1621">
                      <a:moveTo>
                        <a:pt x="270" y="0"/>
                      </a:moveTo>
                      <a:lnTo>
                        <a:pt x="2742" y="0"/>
                      </a:lnTo>
                      <a:lnTo>
                        <a:pt x="2756" y="0"/>
                      </a:lnTo>
                      <a:lnTo>
                        <a:pt x="2770" y="1"/>
                      </a:lnTo>
                      <a:lnTo>
                        <a:pt x="2783" y="3"/>
                      </a:lnTo>
                      <a:lnTo>
                        <a:pt x="2796" y="5"/>
                      </a:lnTo>
                      <a:lnTo>
                        <a:pt x="2810" y="8"/>
                      </a:lnTo>
                      <a:lnTo>
                        <a:pt x="2822" y="12"/>
                      </a:lnTo>
                      <a:lnTo>
                        <a:pt x="2835" y="17"/>
                      </a:lnTo>
                      <a:lnTo>
                        <a:pt x="2847" y="22"/>
                      </a:lnTo>
                      <a:lnTo>
                        <a:pt x="2859" y="27"/>
                      </a:lnTo>
                      <a:lnTo>
                        <a:pt x="2871" y="33"/>
                      </a:lnTo>
                      <a:lnTo>
                        <a:pt x="2882" y="40"/>
                      </a:lnTo>
                      <a:lnTo>
                        <a:pt x="2893" y="46"/>
                      </a:lnTo>
                      <a:lnTo>
                        <a:pt x="2903" y="54"/>
                      </a:lnTo>
                      <a:lnTo>
                        <a:pt x="2914" y="62"/>
                      </a:lnTo>
                      <a:lnTo>
                        <a:pt x="2924" y="70"/>
                      </a:lnTo>
                      <a:lnTo>
                        <a:pt x="2933" y="80"/>
                      </a:lnTo>
                      <a:lnTo>
                        <a:pt x="2942" y="89"/>
                      </a:lnTo>
                      <a:lnTo>
                        <a:pt x="2950" y="99"/>
                      </a:lnTo>
                      <a:lnTo>
                        <a:pt x="2958" y="109"/>
                      </a:lnTo>
                      <a:lnTo>
                        <a:pt x="2965" y="119"/>
                      </a:lnTo>
                      <a:lnTo>
                        <a:pt x="2973" y="131"/>
                      </a:lnTo>
                      <a:lnTo>
                        <a:pt x="2980" y="142"/>
                      </a:lnTo>
                      <a:lnTo>
                        <a:pt x="2986" y="154"/>
                      </a:lnTo>
                      <a:lnTo>
                        <a:pt x="2991" y="165"/>
                      </a:lnTo>
                      <a:lnTo>
                        <a:pt x="2996" y="177"/>
                      </a:lnTo>
                      <a:lnTo>
                        <a:pt x="3000" y="191"/>
                      </a:lnTo>
                      <a:lnTo>
                        <a:pt x="3004" y="203"/>
                      </a:lnTo>
                      <a:lnTo>
                        <a:pt x="3007" y="216"/>
                      </a:lnTo>
                      <a:lnTo>
                        <a:pt x="3009" y="229"/>
                      </a:lnTo>
                      <a:lnTo>
                        <a:pt x="3011" y="243"/>
                      </a:lnTo>
                      <a:lnTo>
                        <a:pt x="3012" y="257"/>
                      </a:lnTo>
                      <a:lnTo>
                        <a:pt x="3012" y="270"/>
                      </a:lnTo>
                      <a:lnTo>
                        <a:pt x="3012" y="1351"/>
                      </a:lnTo>
                      <a:lnTo>
                        <a:pt x="3012" y="1366"/>
                      </a:lnTo>
                      <a:lnTo>
                        <a:pt x="3011" y="1379"/>
                      </a:lnTo>
                      <a:lnTo>
                        <a:pt x="3009" y="1392"/>
                      </a:lnTo>
                      <a:lnTo>
                        <a:pt x="3007" y="1405"/>
                      </a:lnTo>
                      <a:lnTo>
                        <a:pt x="3004" y="1419"/>
                      </a:lnTo>
                      <a:lnTo>
                        <a:pt x="3000" y="1432"/>
                      </a:lnTo>
                      <a:lnTo>
                        <a:pt x="2996" y="1444"/>
                      </a:lnTo>
                      <a:lnTo>
                        <a:pt x="2991" y="1456"/>
                      </a:lnTo>
                      <a:lnTo>
                        <a:pt x="2986" y="1469"/>
                      </a:lnTo>
                      <a:lnTo>
                        <a:pt x="2980" y="1480"/>
                      </a:lnTo>
                      <a:lnTo>
                        <a:pt x="2973" y="1491"/>
                      </a:lnTo>
                      <a:lnTo>
                        <a:pt x="2965" y="1502"/>
                      </a:lnTo>
                      <a:lnTo>
                        <a:pt x="2958" y="1512"/>
                      </a:lnTo>
                      <a:lnTo>
                        <a:pt x="2950" y="1523"/>
                      </a:lnTo>
                      <a:lnTo>
                        <a:pt x="2942" y="1533"/>
                      </a:lnTo>
                      <a:lnTo>
                        <a:pt x="2933" y="1542"/>
                      </a:lnTo>
                      <a:lnTo>
                        <a:pt x="2924" y="1551"/>
                      </a:lnTo>
                      <a:lnTo>
                        <a:pt x="2914" y="1560"/>
                      </a:lnTo>
                      <a:lnTo>
                        <a:pt x="2903" y="1567"/>
                      </a:lnTo>
                      <a:lnTo>
                        <a:pt x="2893" y="1575"/>
                      </a:lnTo>
                      <a:lnTo>
                        <a:pt x="2882" y="1583"/>
                      </a:lnTo>
                      <a:lnTo>
                        <a:pt x="2871" y="1589"/>
                      </a:lnTo>
                      <a:lnTo>
                        <a:pt x="2859" y="1595"/>
                      </a:lnTo>
                      <a:lnTo>
                        <a:pt x="2847" y="1600"/>
                      </a:lnTo>
                      <a:lnTo>
                        <a:pt x="2835" y="1605"/>
                      </a:lnTo>
                      <a:lnTo>
                        <a:pt x="2822" y="1609"/>
                      </a:lnTo>
                      <a:lnTo>
                        <a:pt x="2810" y="1613"/>
                      </a:lnTo>
                      <a:lnTo>
                        <a:pt x="2796" y="1616"/>
                      </a:lnTo>
                      <a:lnTo>
                        <a:pt x="2783" y="1618"/>
                      </a:lnTo>
                      <a:lnTo>
                        <a:pt x="2770" y="1620"/>
                      </a:lnTo>
                      <a:lnTo>
                        <a:pt x="2756" y="1621"/>
                      </a:lnTo>
                      <a:lnTo>
                        <a:pt x="2742" y="1621"/>
                      </a:lnTo>
                      <a:lnTo>
                        <a:pt x="270" y="1621"/>
                      </a:lnTo>
                      <a:lnTo>
                        <a:pt x="255" y="1621"/>
                      </a:lnTo>
                      <a:lnTo>
                        <a:pt x="242" y="1620"/>
                      </a:lnTo>
                      <a:lnTo>
                        <a:pt x="229" y="1618"/>
                      </a:lnTo>
                      <a:lnTo>
                        <a:pt x="216" y="1616"/>
                      </a:lnTo>
                      <a:lnTo>
                        <a:pt x="202" y="1613"/>
                      </a:lnTo>
                      <a:lnTo>
                        <a:pt x="189" y="1609"/>
                      </a:lnTo>
                      <a:lnTo>
                        <a:pt x="177" y="1605"/>
                      </a:lnTo>
                      <a:lnTo>
                        <a:pt x="165" y="1600"/>
                      </a:lnTo>
                      <a:lnTo>
                        <a:pt x="152" y="1595"/>
                      </a:lnTo>
                      <a:lnTo>
                        <a:pt x="141" y="1589"/>
                      </a:lnTo>
                      <a:lnTo>
                        <a:pt x="130" y="1583"/>
                      </a:lnTo>
                      <a:lnTo>
                        <a:pt x="119" y="1575"/>
                      </a:lnTo>
                      <a:lnTo>
                        <a:pt x="108" y="1567"/>
                      </a:lnTo>
                      <a:lnTo>
                        <a:pt x="97" y="1560"/>
                      </a:lnTo>
                      <a:lnTo>
                        <a:pt x="88" y="1551"/>
                      </a:lnTo>
                      <a:lnTo>
                        <a:pt x="79" y="1542"/>
                      </a:lnTo>
                      <a:lnTo>
                        <a:pt x="70" y="1533"/>
                      </a:lnTo>
                      <a:lnTo>
                        <a:pt x="61" y="1523"/>
                      </a:lnTo>
                      <a:lnTo>
                        <a:pt x="54" y="1512"/>
                      </a:lnTo>
                      <a:lnTo>
                        <a:pt x="45" y="1502"/>
                      </a:lnTo>
                      <a:lnTo>
                        <a:pt x="38" y="1491"/>
                      </a:lnTo>
                      <a:lnTo>
                        <a:pt x="32" y="1480"/>
                      </a:lnTo>
                      <a:lnTo>
                        <a:pt x="26" y="1469"/>
                      </a:lnTo>
                      <a:lnTo>
                        <a:pt x="21" y="1456"/>
                      </a:lnTo>
                      <a:lnTo>
                        <a:pt x="16" y="1444"/>
                      </a:lnTo>
                      <a:lnTo>
                        <a:pt x="12" y="1432"/>
                      </a:lnTo>
                      <a:lnTo>
                        <a:pt x="8" y="1419"/>
                      </a:lnTo>
                      <a:lnTo>
                        <a:pt x="5" y="1405"/>
                      </a:lnTo>
                      <a:lnTo>
                        <a:pt x="3" y="1392"/>
                      </a:lnTo>
                      <a:lnTo>
                        <a:pt x="1" y="1379"/>
                      </a:lnTo>
                      <a:lnTo>
                        <a:pt x="0" y="1366"/>
                      </a:lnTo>
                      <a:lnTo>
                        <a:pt x="0" y="1351"/>
                      </a:lnTo>
                      <a:lnTo>
                        <a:pt x="0" y="270"/>
                      </a:lnTo>
                      <a:lnTo>
                        <a:pt x="0" y="257"/>
                      </a:lnTo>
                      <a:lnTo>
                        <a:pt x="1" y="243"/>
                      </a:lnTo>
                      <a:lnTo>
                        <a:pt x="3" y="229"/>
                      </a:lnTo>
                      <a:lnTo>
                        <a:pt x="5" y="216"/>
                      </a:lnTo>
                      <a:lnTo>
                        <a:pt x="8" y="203"/>
                      </a:lnTo>
                      <a:lnTo>
                        <a:pt x="12" y="191"/>
                      </a:lnTo>
                      <a:lnTo>
                        <a:pt x="16" y="177"/>
                      </a:lnTo>
                      <a:lnTo>
                        <a:pt x="21" y="165"/>
                      </a:lnTo>
                      <a:lnTo>
                        <a:pt x="26" y="154"/>
                      </a:lnTo>
                      <a:lnTo>
                        <a:pt x="32" y="142"/>
                      </a:lnTo>
                      <a:lnTo>
                        <a:pt x="38" y="131"/>
                      </a:lnTo>
                      <a:lnTo>
                        <a:pt x="45" y="119"/>
                      </a:lnTo>
                      <a:lnTo>
                        <a:pt x="54" y="109"/>
                      </a:lnTo>
                      <a:lnTo>
                        <a:pt x="61" y="99"/>
                      </a:lnTo>
                      <a:lnTo>
                        <a:pt x="70" y="89"/>
                      </a:lnTo>
                      <a:lnTo>
                        <a:pt x="79" y="80"/>
                      </a:lnTo>
                      <a:lnTo>
                        <a:pt x="88" y="70"/>
                      </a:lnTo>
                      <a:lnTo>
                        <a:pt x="97" y="62"/>
                      </a:lnTo>
                      <a:lnTo>
                        <a:pt x="108" y="54"/>
                      </a:lnTo>
                      <a:lnTo>
                        <a:pt x="119" y="46"/>
                      </a:lnTo>
                      <a:lnTo>
                        <a:pt x="130" y="40"/>
                      </a:lnTo>
                      <a:lnTo>
                        <a:pt x="141" y="33"/>
                      </a:lnTo>
                      <a:lnTo>
                        <a:pt x="152" y="27"/>
                      </a:lnTo>
                      <a:lnTo>
                        <a:pt x="165" y="22"/>
                      </a:lnTo>
                      <a:lnTo>
                        <a:pt x="177" y="17"/>
                      </a:lnTo>
                      <a:lnTo>
                        <a:pt x="189" y="12"/>
                      </a:lnTo>
                      <a:lnTo>
                        <a:pt x="202" y="8"/>
                      </a:lnTo>
                      <a:lnTo>
                        <a:pt x="216" y="5"/>
                      </a:lnTo>
                      <a:lnTo>
                        <a:pt x="229" y="3"/>
                      </a:lnTo>
                      <a:lnTo>
                        <a:pt x="242" y="1"/>
                      </a:lnTo>
                      <a:lnTo>
                        <a:pt x="255" y="0"/>
                      </a:lnTo>
                      <a:lnTo>
                        <a:pt x="270" y="0"/>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en-US" altLang="zh-CN" sz="1049" dirty="0">
                    <a:latin typeface="微软雅黑" panose="020B0503020204020204" pitchFamily="34" charset="-122"/>
                    <a:ea typeface="微软雅黑" panose="020B0503020204020204" pitchFamily="34" charset="-122"/>
                  </a:endParaRPr>
                </a:p>
              </p:txBody>
            </p:sp>
            <p:sp>
              <p:nvSpPr>
                <p:cNvPr id="171" name="Freeform 7"/>
                <p:cNvSpPr>
                  <a:spLocks/>
                </p:cNvSpPr>
                <p:nvPr/>
              </p:nvSpPr>
              <p:spPr bwMode="auto">
                <a:xfrm>
                  <a:off x="-1680356" y="1547505"/>
                  <a:ext cx="217487" cy="117475"/>
                </a:xfrm>
                <a:custGeom>
                  <a:avLst/>
                  <a:gdLst/>
                  <a:ahLst/>
                  <a:cxnLst>
                    <a:cxn ang="0">
                      <a:pos x="2757" y="0"/>
                    </a:cxn>
                    <a:cxn ang="0">
                      <a:pos x="2798" y="5"/>
                    </a:cxn>
                    <a:cxn ang="0">
                      <a:pos x="2836" y="17"/>
                    </a:cxn>
                    <a:cxn ang="0">
                      <a:pos x="2871" y="33"/>
                    </a:cxn>
                    <a:cxn ang="0">
                      <a:pos x="2905" y="54"/>
                    </a:cxn>
                    <a:cxn ang="0">
                      <a:pos x="2934" y="80"/>
                    </a:cxn>
                    <a:cxn ang="0">
                      <a:pos x="2960" y="109"/>
                    </a:cxn>
                    <a:cxn ang="0">
                      <a:pos x="2980" y="142"/>
                    </a:cxn>
                    <a:cxn ang="0">
                      <a:pos x="2997" y="177"/>
                    </a:cxn>
                    <a:cxn ang="0">
                      <a:pos x="3008" y="216"/>
                    </a:cxn>
                    <a:cxn ang="0">
                      <a:pos x="3013" y="257"/>
                    </a:cxn>
                    <a:cxn ang="0">
                      <a:pos x="3013" y="1366"/>
                    </a:cxn>
                    <a:cxn ang="0">
                      <a:pos x="3008" y="1405"/>
                    </a:cxn>
                    <a:cxn ang="0">
                      <a:pos x="2997" y="1444"/>
                    </a:cxn>
                    <a:cxn ang="0">
                      <a:pos x="2980" y="1480"/>
                    </a:cxn>
                    <a:cxn ang="0">
                      <a:pos x="2960" y="1512"/>
                    </a:cxn>
                    <a:cxn ang="0">
                      <a:pos x="2934" y="1542"/>
                    </a:cxn>
                    <a:cxn ang="0">
                      <a:pos x="2905" y="1567"/>
                    </a:cxn>
                    <a:cxn ang="0">
                      <a:pos x="2871" y="1589"/>
                    </a:cxn>
                    <a:cxn ang="0">
                      <a:pos x="2836" y="1605"/>
                    </a:cxn>
                    <a:cxn ang="0">
                      <a:pos x="2798" y="1616"/>
                    </a:cxn>
                    <a:cxn ang="0">
                      <a:pos x="2757" y="1621"/>
                    </a:cxn>
                    <a:cxn ang="0">
                      <a:pos x="257" y="1621"/>
                    </a:cxn>
                    <a:cxn ang="0">
                      <a:pos x="216" y="1616"/>
                    </a:cxn>
                    <a:cxn ang="0">
                      <a:pos x="178" y="1605"/>
                    </a:cxn>
                    <a:cxn ang="0">
                      <a:pos x="142" y="1589"/>
                    </a:cxn>
                    <a:cxn ang="0">
                      <a:pos x="109" y="1567"/>
                    </a:cxn>
                    <a:cxn ang="0">
                      <a:pos x="80" y="1542"/>
                    </a:cxn>
                    <a:cxn ang="0">
                      <a:pos x="54" y="1512"/>
                    </a:cxn>
                    <a:cxn ang="0">
                      <a:pos x="33" y="1480"/>
                    </a:cxn>
                    <a:cxn ang="0">
                      <a:pos x="16" y="1444"/>
                    </a:cxn>
                    <a:cxn ang="0">
                      <a:pos x="6" y="1405"/>
                    </a:cxn>
                    <a:cxn ang="0">
                      <a:pos x="1" y="1366"/>
                    </a:cxn>
                    <a:cxn ang="0">
                      <a:pos x="1" y="257"/>
                    </a:cxn>
                    <a:cxn ang="0">
                      <a:pos x="6" y="216"/>
                    </a:cxn>
                    <a:cxn ang="0">
                      <a:pos x="16" y="177"/>
                    </a:cxn>
                    <a:cxn ang="0">
                      <a:pos x="33" y="142"/>
                    </a:cxn>
                    <a:cxn ang="0">
                      <a:pos x="54" y="109"/>
                    </a:cxn>
                    <a:cxn ang="0">
                      <a:pos x="80" y="80"/>
                    </a:cxn>
                    <a:cxn ang="0">
                      <a:pos x="109" y="54"/>
                    </a:cxn>
                    <a:cxn ang="0">
                      <a:pos x="142" y="33"/>
                    </a:cxn>
                    <a:cxn ang="0">
                      <a:pos x="178" y="17"/>
                    </a:cxn>
                    <a:cxn ang="0">
                      <a:pos x="216" y="5"/>
                    </a:cxn>
                    <a:cxn ang="0">
                      <a:pos x="257" y="0"/>
                    </a:cxn>
                  </a:cxnLst>
                  <a:rect l="0" t="0" r="r" b="b"/>
                  <a:pathLst>
                    <a:path w="3014" h="1621">
                      <a:moveTo>
                        <a:pt x="271" y="0"/>
                      </a:moveTo>
                      <a:lnTo>
                        <a:pt x="2743" y="0"/>
                      </a:lnTo>
                      <a:lnTo>
                        <a:pt x="2757" y="0"/>
                      </a:lnTo>
                      <a:lnTo>
                        <a:pt x="2770" y="1"/>
                      </a:lnTo>
                      <a:lnTo>
                        <a:pt x="2784" y="3"/>
                      </a:lnTo>
                      <a:lnTo>
                        <a:pt x="2798" y="5"/>
                      </a:lnTo>
                      <a:lnTo>
                        <a:pt x="2810" y="8"/>
                      </a:lnTo>
                      <a:lnTo>
                        <a:pt x="2823" y="12"/>
                      </a:lnTo>
                      <a:lnTo>
                        <a:pt x="2836" y="17"/>
                      </a:lnTo>
                      <a:lnTo>
                        <a:pt x="2848" y="22"/>
                      </a:lnTo>
                      <a:lnTo>
                        <a:pt x="2860" y="27"/>
                      </a:lnTo>
                      <a:lnTo>
                        <a:pt x="2871" y="33"/>
                      </a:lnTo>
                      <a:lnTo>
                        <a:pt x="2884" y="40"/>
                      </a:lnTo>
                      <a:lnTo>
                        <a:pt x="2894" y="46"/>
                      </a:lnTo>
                      <a:lnTo>
                        <a:pt x="2905" y="54"/>
                      </a:lnTo>
                      <a:lnTo>
                        <a:pt x="2915" y="62"/>
                      </a:lnTo>
                      <a:lnTo>
                        <a:pt x="2924" y="70"/>
                      </a:lnTo>
                      <a:lnTo>
                        <a:pt x="2934" y="80"/>
                      </a:lnTo>
                      <a:lnTo>
                        <a:pt x="2943" y="89"/>
                      </a:lnTo>
                      <a:lnTo>
                        <a:pt x="2952" y="99"/>
                      </a:lnTo>
                      <a:lnTo>
                        <a:pt x="2960" y="109"/>
                      </a:lnTo>
                      <a:lnTo>
                        <a:pt x="2967" y="119"/>
                      </a:lnTo>
                      <a:lnTo>
                        <a:pt x="2974" y="131"/>
                      </a:lnTo>
                      <a:lnTo>
                        <a:pt x="2980" y="142"/>
                      </a:lnTo>
                      <a:lnTo>
                        <a:pt x="2986" y="154"/>
                      </a:lnTo>
                      <a:lnTo>
                        <a:pt x="2993" y="165"/>
                      </a:lnTo>
                      <a:lnTo>
                        <a:pt x="2997" y="177"/>
                      </a:lnTo>
                      <a:lnTo>
                        <a:pt x="3002" y="191"/>
                      </a:lnTo>
                      <a:lnTo>
                        <a:pt x="3005" y="203"/>
                      </a:lnTo>
                      <a:lnTo>
                        <a:pt x="3008" y="216"/>
                      </a:lnTo>
                      <a:lnTo>
                        <a:pt x="3011" y="229"/>
                      </a:lnTo>
                      <a:lnTo>
                        <a:pt x="3012" y="243"/>
                      </a:lnTo>
                      <a:lnTo>
                        <a:pt x="3013" y="257"/>
                      </a:lnTo>
                      <a:lnTo>
                        <a:pt x="3014" y="270"/>
                      </a:lnTo>
                      <a:lnTo>
                        <a:pt x="3014" y="1351"/>
                      </a:lnTo>
                      <a:lnTo>
                        <a:pt x="3013" y="1366"/>
                      </a:lnTo>
                      <a:lnTo>
                        <a:pt x="3012" y="1379"/>
                      </a:lnTo>
                      <a:lnTo>
                        <a:pt x="3011" y="1392"/>
                      </a:lnTo>
                      <a:lnTo>
                        <a:pt x="3008" y="1405"/>
                      </a:lnTo>
                      <a:lnTo>
                        <a:pt x="3005" y="1419"/>
                      </a:lnTo>
                      <a:lnTo>
                        <a:pt x="3002" y="1432"/>
                      </a:lnTo>
                      <a:lnTo>
                        <a:pt x="2997" y="1444"/>
                      </a:lnTo>
                      <a:lnTo>
                        <a:pt x="2993" y="1456"/>
                      </a:lnTo>
                      <a:lnTo>
                        <a:pt x="2986" y="1469"/>
                      </a:lnTo>
                      <a:lnTo>
                        <a:pt x="2980" y="1480"/>
                      </a:lnTo>
                      <a:lnTo>
                        <a:pt x="2974" y="1491"/>
                      </a:lnTo>
                      <a:lnTo>
                        <a:pt x="2967" y="1502"/>
                      </a:lnTo>
                      <a:lnTo>
                        <a:pt x="2960" y="1512"/>
                      </a:lnTo>
                      <a:lnTo>
                        <a:pt x="2952" y="1523"/>
                      </a:lnTo>
                      <a:lnTo>
                        <a:pt x="2943" y="1533"/>
                      </a:lnTo>
                      <a:lnTo>
                        <a:pt x="2934" y="1542"/>
                      </a:lnTo>
                      <a:lnTo>
                        <a:pt x="2924" y="1551"/>
                      </a:lnTo>
                      <a:lnTo>
                        <a:pt x="2915" y="1560"/>
                      </a:lnTo>
                      <a:lnTo>
                        <a:pt x="2905" y="1567"/>
                      </a:lnTo>
                      <a:lnTo>
                        <a:pt x="2894" y="1575"/>
                      </a:lnTo>
                      <a:lnTo>
                        <a:pt x="2884" y="1583"/>
                      </a:lnTo>
                      <a:lnTo>
                        <a:pt x="2871" y="1589"/>
                      </a:lnTo>
                      <a:lnTo>
                        <a:pt x="2860" y="1595"/>
                      </a:lnTo>
                      <a:lnTo>
                        <a:pt x="2848" y="1600"/>
                      </a:lnTo>
                      <a:lnTo>
                        <a:pt x="2836" y="1605"/>
                      </a:lnTo>
                      <a:lnTo>
                        <a:pt x="2823" y="1609"/>
                      </a:lnTo>
                      <a:lnTo>
                        <a:pt x="2810" y="1613"/>
                      </a:lnTo>
                      <a:lnTo>
                        <a:pt x="2798" y="1616"/>
                      </a:lnTo>
                      <a:lnTo>
                        <a:pt x="2784" y="1618"/>
                      </a:lnTo>
                      <a:lnTo>
                        <a:pt x="2770" y="1620"/>
                      </a:lnTo>
                      <a:lnTo>
                        <a:pt x="2757" y="1621"/>
                      </a:lnTo>
                      <a:lnTo>
                        <a:pt x="2743" y="1621"/>
                      </a:lnTo>
                      <a:lnTo>
                        <a:pt x="271" y="1621"/>
                      </a:lnTo>
                      <a:lnTo>
                        <a:pt x="257" y="1621"/>
                      </a:lnTo>
                      <a:lnTo>
                        <a:pt x="244" y="1620"/>
                      </a:lnTo>
                      <a:lnTo>
                        <a:pt x="229" y="1618"/>
                      </a:lnTo>
                      <a:lnTo>
                        <a:pt x="216" y="1616"/>
                      </a:lnTo>
                      <a:lnTo>
                        <a:pt x="204" y="1613"/>
                      </a:lnTo>
                      <a:lnTo>
                        <a:pt x="191" y="1609"/>
                      </a:lnTo>
                      <a:lnTo>
                        <a:pt x="178" y="1605"/>
                      </a:lnTo>
                      <a:lnTo>
                        <a:pt x="166" y="1600"/>
                      </a:lnTo>
                      <a:lnTo>
                        <a:pt x="154" y="1595"/>
                      </a:lnTo>
                      <a:lnTo>
                        <a:pt x="142" y="1589"/>
                      </a:lnTo>
                      <a:lnTo>
                        <a:pt x="130" y="1583"/>
                      </a:lnTo>
                      <a:lnTo>
                        <a:pt x="120" y="1575"/>
                      </a:lnTo>
                      <a:lnTo>
                        <a:pt x="109" y="1567"/>
                      </a:lnTo>
                      <a:lnTo>
                        <a:pt x="99" y="1560"/>
                      </a:lnTo>
                      <a:lnTo>
                        <a:pt x="89" y="1551"/>
                      </a:lnTo>
                      <a:lnTo>
                        <a:pt x="80" y="1542"/>
                      </a:lnTo>
                      <a:lnTo>
                        <a:pt x="70" y="1533"/>
                      </a:lnTo>
                      <a:lnTo>
                        <a:pt x="62" y="1523"/>
                      </a:lnTo>
                      <a:lnTo>
                        <a:pt x="54" y="1512"/>
                      </a:lnTo>
                      <a:lnTo>
                        <a:pt x="47" y="1502"/>
                      </a:lnTo>
                      <a:lnTo>
                        <a:pt x="40" y="1491"/>
                      </a:lnTo>
                      <a:lnTo>
                        <a:pt x="33" y="1480"/>
                      </a:lnTo>
                      <a:lnTo>
                        <a:pt x="28" y="1469"/>
                      </a:lnTo>
                      <a:lnTo>
                        <a:pt x="21" y="1456"/>
                      </a:lnTo>
                      <a:lnTo>
                        <a:pt x="16" y="1444"/>
                      </a:lnTo>
                      <a:lnTo>
                        <a:pt x="12" y="1432"/>
                      </a:lnTo>
                      <a:lnTo>
                        <a:pt x="9" y="1419"/>
                      </a:lnTo>
                      <a:lnTo>
                        <a:pt x="6" y="1405"/>
                      </a:lnTo>
                      <a:lnTo>
                        <a:pt x="3" y="1392"/>
                      </a:lnTo>
                      <a:lnTo>
                        <a:pt x="2" y="1379"/>
                      </a:lnTo>
                      <a:lnTo>
                        <a:pt x="1" y="1366"/>
                      </a:lnTo>
                      <a:lnTo>
                        <a:pt x="0" y="1351"/>
                      </a:lnTo>
                      <a:lnTo>
                        <a:pt x="0" y="270"/>
                      </a:lnTo>
                      <a:lnTo>
                        <a:pt x="1" y="257"/>
                      </a:lnTo>
                      <a:lnTo>
                        <a:pt x="2" y="243"/>
                      </a:lnTo>
                      <a:lnTo>
                        <a:pt x="3" y="229"/>
                      </a:lnTo>
                      <a:lnTo>
                        <a:pt x="6" y="216"/>
                      </a:lnTo>
                      <a:lnTo>
                        <a:pt x="9" y="203"/>
                      </a:lnTo>
                      <a:lnTo>
                        <a:pt x="12" y="191"/>
                      </a:lnTo>
                      <a:lnTo>
                        <a:pt x="16" y="177"/>
                      </a:lnTo>
                      <a:lnTo>
                        <a:pt x="21" y="165"/>
                      </a:lnTo>
                      <a:lnTo>
                        <a:pt x="28" y="154"/>
                      </a:lnTo>
                      <a:lnTo>
                        <a:pt x="33" y="142"/>
                      </a:lnTo>
                      <a:lnTo>
                        <a:pt x="40" y="131"/>
                      </a:lnTo>
                      <a:lnTo>
                        <a:pt x="47" y="119"/>
                      </a:lnTo>
                      <a:lnTo>
                        <a:pt x="54" y="109"/>
                      </a:lnTo>
                      <a:lnTo>
                        <a:pt x="62" y="99"/>
                      </a:lnTo>
                      <a:lnTo>
                        <a:pt x="70" y="89"/>
                      </a:lnTo>
                      <a:lnTo>
                        <a:pt x="80" y="80"/>
                      </a:lnTo>
                      <a:lnTo>
                        <a:pt x="89" y="70"/>
                      </a:lnTo>
                      <a:lnTo>
                        <a:pt x="99" y="62"/>
                      </a:lnTo>
                      <a:lnTo>
                        <a:pt x="109" y="54"/>
                      </a:lnTo>
                      <a:lnTo>
                        <a:pt x="120" y="46"/>
                      </a:lnTo>
                      <a:lnTo>
                        <a:pt x="130" y="40"/>
                      </a:lnTo>
                      <a:lnTo>
                        <a:pt x="142" y="33"/>
                      </a:lnTo>
                      <a:lnTo>
                        <a:pt x="154" y="27"/>
                      </a:lnTo>
                      <a:lnTo>
                        <a:pt x="166" y="22"/>
                      </a:lnTo>
                      <a:lnTo>
                        <a:pt x="178" y="17"/>
                      </a:lnTo>
                      <a:lnTo>
                        <a:pt x="191" y="12"/>
                      </a:lnTo>
                      <a:lnTo>
                        <a:pt x="204" y="8"/>
                      </a:lnTo>
                      <a:lnTo>
                        <a:pt x="216" y="5"/>
                      </a:lnTo>
                      <a:lnTo>
                        <a:pt x="229" y="3"/>
                      </a:lnTo>
                      <a:lnTo>
                        <a:pt x="244" y="1"/>
                      </a:lnTo>
                      <a:lnTo>
                        <a:pt x="257" y="0"/>
                      </a:lnTo>
                      <a:lnTo>
                        <a:pt x="271" y="0"/>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en-US" altLang="zh-CN" sz="1049" dirty="0">
                    <a:latin typeface="微软雅黑" panose="020B0503020204020204" pitchFamily="34" charset="-122"/>
                    <a:ea typeface="微软雅黑" panose="020B0503020204020204" pitchFamily="34" charset="-122"/>
                  </a:endParaRPr>
                </a:p>
              </p:txBody>
            </p:sp>
            <p:sp>
              <p:nvSpPr>
                <p:cNvPr id="172" name="Freeform 8"/>
                <p:cNvSpPr>
                  <a:spLocks/>
                </p:cNvSpPr>
                <p:nvPr/>
              </p:nvSpPr>
              <p:spPr bwMode="auto">
                <a:xfrm>
                  <a:off x="-1440644" y="1547505"/>
                  <a:ext cx="217487" cy="117475"/>
                </a:xfrm>
                <a:custGeom>
                  <a:avLst/>
                  <a:gdLst/>
                  <a:ahLst/>
                  <a:cxnLst>
                    <a:cxn ang="0">
                      <a:pos x="2757" y="0"/>
                    </a:cxn>
                    <a:cxn ang="0">
                      <a:pos x="2796" y="5"/>
                    </a:cxn>
                    <a:cxn ang="0">
                      <a:pos x="2835" y="17"/>
                    </a:cxn>
                    <a:cxn ang="0">
                      <a:pos x="2871" y="33"/>
                    </a:cxn>
                    <a:cxn ang="0">
                      <a:pos x="2903" y="54"/>
                    </a:cxn>
                    <a:cxn ang="0">
                      <a:pos x="2933" y="80"/>
                    </a:cxn>
                    <a:cxn ang="0">
                      <a:pos x="2958" y="109"/>
                    </a:cxn>
                    <a:cxn ang="0">
                      <a:pos x="2980" y="142"/>
                    </a:cxn>
                    <a:cxn ang="0">
                      <a:pos x="2996" y="177"/>
                    </a:cxn>
                    <a:cxn ang="0">
                      <a:pos x="3007" y="216"/>
                    </a:cxn>
                    <a:cxn ang="0">
                      <a:pos x="3012" y="257"/>
                    </a:cxn>
                    <a:cxn ang="0">
                      <a:pos x="3012" y="1366"/>
                    </a:cxn>
                    <a:cxn ang="0">
                      <a:pos x="3007" y="1405"/>
                    </a:cxn>
                    <a:cxn ang="0">
                      <a:pos x="2996" y="1444"/>
                    </a:cxn>
                    <a:cxn ang="0">
                      <a:pos x="2980" y="1480"/>
                    </a:cxn>
                    <a:cxn ang="0">
                      <a:pos x="2958" y="1512"/>
                    </a:cxn>
                    <a:cxn ang="0">
                      <a:pos x="2933" y="1542"/>
                    </a:cxn>
                    <a:cxn ang="0">
                      <a:pos x="2903" y="1567"/>
                    </a:cxn>
                    <a:cxn ang="0">
                      <a:pos x="2871" y="1589"/>
                    </a:cxn>
                    <a:cxn ang="0">
                      <a:pos x="2835" y="1605"/>
                    </a:cxn>
                    <a:cxn ang="0">
                      <a:pos x="2796" y="1616"/>
                    </a:cxn>
                    <a:cxn ang="0">
                      <a:pos x="2757" y="1621"/>
                    </a:cxn>
                    <a:cxn ang="0">
                      <a:pos x="256" y="1621"/>
                    </a:cxn>
                    <a:cxn ang="0">
                      <a:pos x="216" y="1616"/>
                    </a:cxn>
                    <a:cxn ang="0">
                      <a:pos x="177" y="1605"/>
                    </a:cxn>
                    <a:cxn ang="0">
                      <a:pos x="141" y="1589"/>
                    </a:cxn>
                    <a:cxn ang="0">
                      <a:pos x="109" y="1567"/>
                    </a:cxn>
                    <a:cxn ang="0">
                      <a:pos x="79" y="1542"/>
                    </a:cxn>
                    <a:cxn ang="0">
                      <a:pos x="54" y="1512"/>
                    </a:cxn>
                    <a:cxn ang="0">
                      <a:pos x="32" y="1480"/>
                    </a:cxn>
                    <a:cxn ang="0">
                      <a:pos x="16" y="1444"/>
                    </a:cxn>
                    <a:cxn ang="0">
                      <a:pos x="5" y="1405"/>
                    </a:cxn>
                    <a:cxn ang="0">
                      <a:pos x="0" y="1366"/>
                    </a:cxn>
                    <a:cxn ang="0">
                      <a:pos x="0" y="257"/>
                    </a:cxn>
                    <a:cxn ang="0">
                      <a:pos x="5" y="216"/>
                    </a:cxn>
                    <a:cxn ang="0">
                      <a:pos x="16" y="177"/>
                    </a:cxn>
                    <a:cxn ang="0">
                      <a:pos x="32" y="142"/>
                    </a:cxn>
                    <a:cxn ang="0">
                      <a:pos x="54" y="109"/>
                    </a:cxn>
                    <a:cxn ang="0">
                      <a:pos x="79" y="80"/>
                    </a:cxn>
                    <a:cxn ang="0">
                      <a:pos x="109" y="54"/>
                    </a:cxn>
                    <a:cxn ang="0">
                      <a:pos x="141" y="33"/>
                    </a:cxn>
                    <a:cxn ang="0">
                      <a:pos x="177" y="17"/>
                    </a:cxn>
                    <a:cxn ang="0">
                      <a:pos x="216" y="5"/>
                    </a:cxn>
                    <a:cxn ang="0">
                      <a:pos x="256" y="0"/>
                    </a:cxn>
                  </a:cxnLst>
                  <a:rect l="0" t="0" r="r" b="b"/>
                  <a:pathLst>
                    <a:path w="3012" h="1621">
                      <a:moveTo>
                        <a:pt x="270" y="0"/>
                      </a:moveTo>
                      <a:lnTo>
                        <a:pt x="2742" y="0"/>
                      </a:lnTo>
                      <a:lnTo>
                        <a:pt x="2757" y="0"/>
                      </a:lnTo>
                      <a:lnTo>
                        <a:pt x="2770" y="1"/>
                      </a:lnTo>
                      <a:lnTo>
                        <a:pt x="2783" y="3"/>
                      </a:lnTo>
                      <a:lnTo>
                        <a:pt x="2796" y="5"/>
                      </a:lnTo>
                      <a:lnTo>
                        <a:pt x="2810" y="8"/>
                      </a:lnTo>
                      <a:lnTo>
                        <a:pt x="2823" y="12"/>
                      </a:lnTo>
                      <a:lnTo>
                        <a:pt x="2835" y="17"/>
                      </a:lnTo>
                      <a:lnTo>
                        <a:pt x="2847" y="22"/>
                      </a:lnTo>
                      <a:lnTo>
                        <a:pt x="2860" y="27"/>
                      </a:lnTo>
                      <a:lnTo>
                        <a:pt x="2871" y="33"/>
                      </a:lnTo>
                      <a:lnTo>
                        <a:pt x="2882" y="40"/>
                      </a:lnTo>
                      <a:lnTo>
                        <a:pt x="2893" y="46"/>
                      </a:lnTo>
                      <a:lnTo>
                        <a:pt x="2903" y="54"/>
                      </a:lnTo>
                      <a:lnTo>
                        <a:pt x="2914" y="62"/>
                      </a:lnTo>
                      <a:lnTo>
                        <a:pt x="2924" y="70"/>
                      </a:lnTo>
                      <a:lnTo>
                        <a:pt x="2933" y="80"/>
                      </a:lnTo>
                      <a:lnTo>
                        <a:pt x="2942" y="89"/>
                      </a:lnTo>
                      <a:lnTo>
                        <a:pt x="2950" y="99"/>
                      </a:lnTo>
                      <a:lnTo>
                        <a:pt x="2958" y="109"/>
                      </a:lnTo>
                      <a:lnTo>
                        <a:pt x="2967" y="119"/>
                      </a:lnTo>
                      <a:lnTo>
                        <a:pt x="2974" y="131"/>
                      </a:lnTo>
                      <a:lnTo>
                        <a:pt x="2980" y="142"/>
                      </a:lnTo>
                      <a:lnTo>
                        <a:pt x="2986" y="154"/>
                      </a:lnTo>
                      <a:lnTo>
                        <a:pt x="2991" y="165"/>
                      </a:lnTo>
                      <a:lnTo>
                        <a:pt x="2996" y="177"/>
                      </a:lnTo>
                      <a:lnTo>
                        <a:pt x="3000" y="191"/>
                      </a:lnTo>
                      <a:lnTo>
                        <a:pt x="3004" y="203"/>
                      </a:lnTo>
                      <a:lnTo>
                        <a:pt x="3007" y="216"/>
                      </a:lnTo>
                      <a:lnTo>
                        <a:pt x="3009" y="229"/>
                      </a:lnTo>
                      <a:lnTo>
                        <a:pt x="3011" y="243"/>
                      </a:lnTo>
                      <a:lnTo>
                        <a:pt x="3012" y="257"/>
                      </a:lnTo>
                      <a:lnTo>
                        <a:pt x="3012" y="270"/>
                      </a:lnTo>
                      <a:lnTo>
                        <a:pt x="3012" y="1351"/>
                      </a:lnTo>
                      <a:lnTo>
                        <a:pt x="3012" y="1366"/>
                      </a:lnTo>
                      <a:lnTo>
                        <a:pt x="3011" y="1379"/>
                      </a:lnTo>
                      <a:lnTo>
                        <a:pt x="3009" y="1392"/>
                      </a:lnTo>
                      <a:lnTo>
                        <a:pt x="3007" y="1405"/>
                      </a:lnTo>
                      <a:lnTo>
                        <a:pt x="3004" y="1419"/>
                      </a:lnTo>
                      <a:lnTo>
                        <a:pt x="3000" y="1432"/>
                      </a:lnTo>
                      <a:lnTo>
                        <a:pt x="2996" y="1444"/>
                      </a:lnTo>
                      <a:lnTo>
                        <a:pt x="2991" y="1456"/>
                      </a:lnTo>
                      <a:lnTo>
                        <a:pt x="2986" y="1469"/>
                      </a:lnTo>
                      <a:lnTo>
                        <a:pt x="2980" y="1480"/>
                      </a:lnTo>
                      <a:lnTo>
                        <a:pt x="2974" y="1491"/>
                      </a:lnTo>
                      <a:lnTo>
                        <a:pt x="2967" y="1502"/>
                      </a:lnTo>
                      <a:lnTo>
                        <a:pt x="2958" y="1512"/>
                      </a:lnTo>
                      <a:lnTo>
                        <a:pt x="2950" y="1523"/>
                      </a:lnTo>
                      <a:lnTo>
                        <a:pt x="2942" y="1533"/>
                      </a:lnTo>
                      <a:lnTo>
                        <a:pt x="2933" y="1542"/>
                      </a:lnTo>
                      <a:lnTo>
                        <a:pt x="2924" y="1551"/>
                      </a:lnTo>
                      <a:lnTo>
                        <a:pt x="2914" y="1560"/>
                      </a:lnTo>
                      <a:lnTo>
                        <a:pt x="2903" y="1567"/>
                      </a:lnTo>
                      <a:lnTo>
                        <a:pt x="2893" y="1575"/>
                      </a:lnTo>
                      <a:lnTo>
                        <a:pt x="2882" y="1583"/>
                      </a:lnTo>
                      <a:lnTo>
                        <a:pt x="2871" y="1589"/>
                      </a:lnTo>
                      <a:lnTo>
                        <a:pt x="2860" y="1595"/>
                      </a:lnTo>
                      <a:lnTo>
                        <a:pt x="2847" y="1600"/>
                      </a:lnTo>
                      <a:lnTo>
                        <a:pt x="2835" y="1605"/>
                      </a:lnTo>
                      <a:lnTo>
                        <a:pt x="2823" y="1609"/>
                      </a:lnTo>
                      <a:lnTo>
                        <a:pt x="2810" y="1613"/>
                      </a:lnTo>
                      <a:lnTo>
                        <a:pt x="2796" y="1616"/>
                      </a:lnTo>
                      <a:lnTo>
                        <a:pt x="2783" y="1618"/>
                      </a:lnTo>
                      <a:lnTo>
                        <a:pt x="2770" y="1620"/>
                      </a:lnTo>
                      <a:lnTo>
                        <a:pt x="2757" y="1621"/>
                      </a:lnTo>
                      <a:lnTo>
                        <a:pt x="2742" y="1621"/>
                      </a:lnTo>
                      <a:lnTo>
                        <a:pt x="270" y="1621"/>
                      </a:lnTo>
                      <a:lnTo>
                        <a:pt x="256" y="1621"/>
                      </a:lnTo>
                      <a:lnTo>
                        <a:pt x="242" y="1620"/>
                      </a:lnTo>
                      <a:lnTo>
                        <a:pt x="229" y="1618"/>
                      </a:lnTo>
                      <a:lnTo>
                        <a:pt x="216" y="1616"/>
                      </a:lnTo>
                      <a:lnTo>
                        <a:pt x="202" y="1613"/>
                      </a:lnTo>
                      <a:lnTo>
                        <a:pt x="190" y="1609"/>
                      </a:lnTo>
                      <a:lnTo>
                        <a:pt x="177" y="1605"/>
                      </a:lnTo>
                      <a:lnTo>
                        <a:pt x="165" y="1600"/>
                      </a:lnTo>
                      <a:lnTo>
                        <a:pt x="153" y="1595"/>
                      </a:lnTo>
                      <a:lnTo>
                        <a:pt x="141" y="1589"/>
                      </a:lnTo>
                      <a:lnTo>
                        <a:pt x="130" y="1583"/>
                      </a:lnTo>
                      <a:lnTo>
                        <a:pt x="119" y="1575"/>
                      </a:lnTo>
                      <a:lnTo>
                        <a:pt x="109" y="1567"/>
                      </a:lnTo>
                      <a:lnTo>
                        <a:pt x="98" y="1560"/>
                      </a:lnTo>
                      <a:lnTo>
                        <a:pt x="88" y="1551"/>
                      </a:lnTo>
                      <a:lnTo>
                        <a:pt x="79" y="1542"/>
                      </a:lnTo>
                      <a:lnTo>
                        <a:pt x="70" y="1533"/>
                      </a:lnTo>
                      <a:lnTo>
                        <a:pt x="62" y="1523"/>
                      </a:lnTo>
                      <a:lnTo>
                        <a:pt x="54" y="1512"/>
                      </a:lnTo>
                      <a:lnTo>
                        <a:pt x="45" y="1502"/>
                      </a:lnTo>
                      <a:lnTo>
                        <a:pt x="39" y="1491"/>
                      </a:lnTo>
                      <a:lnTo>
                        <a:pt x="32" y="1480"/>
                      </a:lnTo>
                      <a:lnTo>
                        <a:pt x="26" y="1469"/>
                      </a:lnTo>
                      <a:lnTo>
                        <a:pt x="21" y="1456"/>
                      </a:lnTo>
                      <a:lnTo>
                        <a:pt x="16" y="1444"/>
                      </a:lnTo>
                      <a:lnTo>
                        <a:pt x="12" y="1432"/>
                      </a:lnTo>
                      <a:lnTo>
                        <a:pt x="8" y="1419"/>
                      </a:lnTo>
                      <a:lnTo>
                        <a:pt x="5" y="1405"/>
                      </a:lnTo>
                      <a:lnTo>
                        <a:pt x="3" y="1392"/>
                      </a:lnTo>
                      <a:lnTo>
                        <a:pt x="1" y="1379"/>
                      </a:lnTo>
                      <a:lnTo>
                        <a:pt x="0" y="1366"/>
                      </a:lnTo>
                      <a:lnTo>
                        <a:pt x="0" y="1351"/>
                      </a:lnTo>
                      <a:lnTo>
                        <a:pt x="0" y="270"/>
                      </a:lnTo>
                      <a:lnTo>
                        <a:pt x="0" y="257"/>
                      </a:lnTo>
                      <a:lnTo>
                        <a:pt x="1" y="243"/>
                      </a:lnTo>
                      <a:lnTo>
                        <a:pt x="3" y="229"/>
                      </a:lnTo>
                      <a:lnTo>
                        <a:pt x="5" y="216"/>
                      </a:lnTo>
                      <a:lnTo>
                        <a:pt x="8" y="203"/>
                      </a:lnTo>
                      <a:lnTo>
                        <a:pt x="12" y="191"/>
                      </a:lnTo>
                      <a:lnTo>
                        <a:pt x="16" y="177"/>
                      </a:lnTo>
                      <a:lnTo>
                        <a:pt x="21" y="165"/>
                      </a:lnTo>
                      <a:lnTo>
                        <a:pt x="26" y="154"/>
                      </a:lnTo>
                      <a:lnTo>
                        <a:pt x="32" y="142"/>
                      </a:lnTo>
                      <a:lnTo>
                        <a:pt x="39" y="131"/>
                      </a:lnTo>
                      <a:lnTo>
                        <a:pt x="45" y="119"/>
                      </a:lnTo>
                      <a:lnTo>
                        <a:pt x="54" y="109"/>
                      </a:lnTo>
                      <a:lnTo>
                        <a:pt x="62" y="99"/>
                      </a:lnTo>
                      <a:lnTo>
                        <a:pt x="70" y="89"/>
                      </a:lnTo>
                      <a:lnTo>
                        <a:pt x="79" y="80"/>
                      </a:lnTo>
                      <a:lnTo>
                        <a:pt x="88" y="70"/>
                      </a:lnTo>
                      <a:lnTo>
                        <a:pt x="98" y="62"/>
                      </a:lnTo>
                      <a:lnTo>
                        <a:pt x="109" y="54"/>
                      </a:lnTo>
                      <a:lnTo>
                        <a:pt x="119" y="46"/>
                      </a:lnTo>
                      <a:lnTo>
                        <a:pt x="130" y="40"/>
                      </a:lnTo>
                      <a:lnTo>
                        <a:pt x="141" y="33"/>
                      </a:lnTo>
                      <a:lnTo>
                        <a:pt x="153" y="27"/>
                      </a:lnTo>
                      <a:lnTo>
                        <a:pt x="165" y="22"/>
                      </a:lnTo>
                      <a:lnTo>
                        <a:pt x="177" y="17"/>
                      </a:lnTo>
                      <a:lnTo>
                        <a:pt x="190" y="12"/>
                      </a:lnTo>
                      <a:lnTo>
                        <a:pt x="202" y="8"/>
                      </a:lnTo>
                      <a:lnTo>
                        <a:pt x="216" y="5"/>
                      </a:lnTo>
                      <a:lnTo>
                        <a:pt x="229" y="3"/>
                      </a:lnTo>
                      <a:lnTo>
                        <a:pt x="242" y="1"/>
                      </a:lnTo>
                      <a:lnTo>
                        <a:pt x="256" y="0"/>
                      </a:lnTo>
                      <a:lnTo>
                        <a:pt x="270" y="0"/>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en-US" altLang="zh-CN" sz="1049" dirty="0">
                    <a:latin typeface="微软雅黑" panose="020B0503020204020204" pitchFamily="34" charset="-122"/>
                    <a:ea typeface="微软雅黑" panose="020B0503020204020204" pitchFamily="34" charset="-122"/>
                  </a:endParaRPr>
                </a:p>
              </p:txBody>
            </p:sp>
            <p:sp>
              <p:nvSpPr>
                <p:cNvPr id="173" name="Freeform 9"/>
                <p:cNvSpPr>
                  <a:spLocks/>
                </p:cNvSpPr>
                <p:nvPr/>
              </p:nvSpPr>
              <p:spPr bwMode="auto">
                <a:xfrm>
                  <a:off x="-1200931" y="1547505"/>
                  <a:ext cx="217487" cy="117475"/>
                </a:xfrm>
                <a:custGeom>
                  <a:avLst/>
                  <a:gdLst/>
                  <a:ahLst/>
                  <a:cxnLst>
                    <a:cxn ang="0">
                      <a:pos x="2756" y="0"/>
                    </a:cxn>
                    <a:cxn ang="0">
                      <a:pos x="2797" y="5"/>
                    </a:cxn>
                    <a:cxn ang="0">
                      <a:pos x="2836" y="17"/>
                    </a:cxn>
                    <a:cxn ang="0">
                      <a:pos x="2871" y="33"/>
                    </a:cxn>
                    <a:cxn ang="0">
                      <a:pos x="2904" y="54"/>
                    </a:cxn>
                    <a:cxn ang="0">
                      <a:pos x="2934" y="80"/>
                    </a:cxn>
                    <a:cxn ang="0">
                      <a:pos x="2959" y="109"/>
                    </a:cxn>
                    <a:cxn ang="0">
                      <a:pos x="2980" y="142"/>
                    </a:cxn>
                    <a:cxn ang="0">
                      <a:pos x="2997" y="177"/>
                    </a:cxn>
                    <a:cxn ang="0">
                      <a:pos x="3008" y="216"/>
                    </a:cxn>
                    <a:cxn ang="0">
                      <a:pos x="3013" y="257"/>
                    </a:cxn>
                    <a:cxn ang="0">
                      <a:pos x="3013" y="1366"/>
                    </a:cxn>
                    <a:cxn ang="0">
                      <a:pos x="3008" y="1405"/>
                    </a:cxn>
                    <a:cxn ang="0">
                      <a:pos x="2997" y="1444"/>
                    </a:cxn>
                    <a:cxn ang="0">
                      <a:pos x="2980" y="1480"/>
                    </a:cxn>
                    <a:cxn ang="0">
                      <a:pos x="2959" y="1512"/>
                    </a:cxn>
                    <a:cxn ang="0">
                      <a:pos x="2934" y="1542"/>
                    </a:cxn>
                    <a:cxn ang="0">
                      <a:pos x="2904" y="1567"/>
                    </a:cxn>
                    <a:cxn ang="0">
                      <a:pos x="2871" y="1589"/>
                    </a:cxn>
                    <a:cxn ang="0">
                      <a:pos x="2836" y="1605"/>
                    </a:cxn>
                    <a:cxn ang="0">
                      <a:pos x="2797" y="1616"/>
                    </a:cxn>
                    <a:cxn ang="0">
                      <a:pos x="2756" y="1621"/>
                    </a:cxn>
                    <a:cxn ang="0">
                      <a:pos x="256" y="1621"/>
                    </a:cxn>
                    <a:cxn ang="0">
                      <a:pos x="216" y="1616"/>
                    </a:cxn>
                    <a:cxn ang="0">
                      <a:pos x="177" y="1605"/>
                    </a:cxn>
                    <a:cxn ang="0">
                      <a:pos x="142" y="1589"/>
                    </a:cxn>
                    <a:cxn ang="0">
                      <a:pos x="108" y="1567"/>
                    </a:cxn>
                    <a:cxn ang="0">
                      <a:pos x="80" y="1542"/>
                    </a:cxn>
                    <a:cxn ang="0">
                      <a:pos x="54" y="1512"/>
                    </a:cxn>
                    <a:cxn ang="0">
                      <a:pos x="33" y="1480"/>
                    </a:cxn>
                    <a:cxn ang="0">
                      <a:pos x="16" y="1444"/>
                    </a:cxn>
                    <a:cxn ang="0">
                      <a:pos x="5" y="1405"/>
                    </a:cxn>
                    <a:cxn ang="0">
                      <a:pos x="0" y="1366"/>
                    </a:cxn>
                    <a:cxn ang="0">
                      <a:pos x="0" y="257"/>
                    </a:cxn>
                    <a:cxn ang="0">
                      <a:pos x="5" y="216"/>
                    </a:cxn>
                    <a:cxn ang="0">
                      <a:pos x="16" y="177"/>
                    </a:cxn>
                    <a:cxn ang="0">
                      <a:pos x="33" y="142"/>
                    </a:cxn>
                    <a:cxn ang="0">
                      <a:pos x="54" y="109"/>
                    </a:cxn>
                    <a:cxn ang="0">
                      <a:pos x="80" y="80"/>
                    </a:cxn>
                    <a:cxn ang="0">
                      <a:pos x="108" y="54"/>
                    </a:cxn>
                    <a:cxn ang="0">
                      <a:pos x="142" y="33"/>
                    </a:cxn>
                    <a:cxn ang="0">
                      <a:pos x="177" y="17"/>
                    </a:cxn>
                    <a:cxn ang="0">
                      <a:pos x="216" y="5"/>
                    </a:cxn>
                    <a:cxn ang="0">
                      <a:pos x="256" y="0"/>
                    </a:cxn>
                  </a:cxnLst>
                  <a:rect l="0" t="0" r="r" b="b"/>
                  <a:pathLst>
                    <a:path w="3013" h="1621">
                      <a:moveTo>
                        <a:pt x="270" y="0"/>
                      </a:moveTo>
                      <a:lnTo>
                        <a:pt x="2743" y="0"/>
                      </a:lnTo>
                      <a:lnTo>
                        <a:pt x="2756" y="0"/>
                      </a:lnTo>
                      <a:lnTo>
                        <a:pt x="2771" y="1"/>
                      </a:lnTo>
                      <a:lnTo>
                        <a:pt x="2784" y="3"/>
                      </a:lnTo>
                      <a:lnTo>
                        <a:pt x="2797" y="5"/>
                      </a:lnTo>
                      <a:lnTo>
                        <a:pt x="2810" y="8"/>
                      </a:lnTo>
                      <a:lnTo>
                        <a:pt x="2822" y="12"/>
                      </a:lnTo>
                      <a:lnTo>
                        <a:pt x="2836" y="17"/>
                      </a:lnTo>
                      <a:lnTo>
                        <a:pt x="2848" y="22"/>
                      </a:lnTo>
                      <a:lnTo>
                        <a:pt x="2859" y="27"/>
                      </a:lnTo>
                      <a:lnTo>
                        <a:pt x="2871" y="33"/>
                      </a:lnTo>
                      <a:lnTo>
                        <a:pt x="2883" y="40"/>
                      </a:lnTo>
                      <a:lnTo>
                        <a:pt x="2894" y="46"/>
                      </a:lnTo>
                      <a:lnTo>
                        <a:pt x="2904" y="54"/>
                      </a:lnTo>
                      <a:lnTo>
                        <a:pt x="2914" y="62"/>
                      </a:lnTo>
                      <a:lnTo>
                        <a:pt x="2924" y="70"/>
                      </a:lnTo>
                      <a:lnTo>
                        <a:pt x="2934" y="80"/>
                      </a:lnTo>
                      <a:lnTo>
                        <a:pt x="2943" y="89"/>
                      </a:lnTo>
                      <a:lnTo>
                        <a:pt x="2951" y="99"/>
                      </a:lnTo>
                      <a:lnTo>
                        <a:pt x="2959" y="109"/>
                      </a:lnTo>
                      <a:lnTo>
                        <a:pt x="2966" y="119"/>
                      </a:lnTo>
                      <a:lnTo>
                        <a:pt x="2973" y="131"/>
                      </a:lnTo>
                      <a:lnTo>
                        <a:pt x="2980" y="142"/>
                      </a:lnTo>
                      <a:lnTo>
                        <a:pt x="2987" y="154"/>
                      </a:lnTo>
                      <a:lnTo>
                        <a:pt x="2992" y="165"/>
                      </a:lnTo>
                      <a:lnTo>
                        <a:pt x="2997" y="177"/>
                      </a:lnTo>
                      <a:lnTo>
                        <a:pt x="3001" y="191"/>
                      </a:lnTo>
                      <a:lnTo>
                        <a:pt x="3005" y="203"/>
                      </a:lnTo>
                      <a:lnTo>
                        <a:pt x="3008" y="216"/>
                      </a:lnTo>
                      <a:lnTo>
                        <a:pt x="3010" y="229"/>
                      </a:lnTo>
                      <a:lnTo>
                        <a:pt x="3012" y="243"/>
                      </a:lnTo>
                      <a:lnTo>
                        <a:pt x="3013" y="257"/>
                      </a:lnTo>
                      <a:lnTo>
                        <a:pt x="3013" y="270"/>
                      </a:lnTo>
                      <a:lnTo>
                        <a:pt x="3013" y="1351"/>
                      </a:lnTo>
                      <a:lnTo>
                        <a:pt x="3013" y="1366"/>
                      </a:lnTo>
                      <a:lnTo>
                        <a:pt x="3012" y="1379"/>
                      </a:lnTo>
                      <a:lnTo>
                        <a:pt x="3010" y="1392"/>
                      </a:lnTo>
                      <a:lnTo>
                        <a:pt x="3008" y="1405"/>
                      </a:lnTo>
                      <a:lnTo>
                        <a:pt x="3005" y="1419"/>
                      </a:lnTo>
                      <a:lnTo>
                        <a:pt x="3001" y="1432"/>
                      </a:lnTo>
                      <a:lnTo>
                        <a:pt x="2997" y="1444"/>
                      </a:lnTo>
                      <a:lnTo>
                        <a:pt x="2992" y="1456"/>
                      </a:lnTo>
                      <a:lnTo>
                        <a:pt x="2987" y="1469"/>
                      </a:lnTo>
                      <a:lnTo>
                        <a:pt x="2980" y="1480"/>
                      </a:lnTo>
                      <a:lnTo>
                        <a:pt x="2973" y="1491"/>
                      </a:lnTo>
                      <a:lnTo>
                        <a:pt x="2966" y="1502"/>
                      </a:lnTo>
                      <a:lnTo>
                        <a:pt x="2959" y="1512"/>
                      </a:lnTo>
                      <a:lnTo>
                        <a:pt x="2951" y="1523"/>
                      </a:lnTo>
                      <a:lnTo>
                        <a:pt x="2943" y="1533"/>
                      </a:lnTo>
                      <a:lnTo>
                        <a:pt x="2934" y="1542"/>
                      </a:lnTo>
                      <a:lnTo>
                        <a:pt x="2924" y="1551"/>
                      </a:lnTo>
                      <a:lnTo>
                        <a:pt x="2914" y="1560"/>
                      </a:lnTo>
                      <a:lnTo>
                        <a:pt x="2904" y="1567"/>
                      </a:lnTo>
                      <a:lnTo>
                        <a:pt x="2894" y="1575"/>
                      </a:lnTo>
                      <a:lnTo>
                        <a:pt x="2883" y="1583"/>
                      </a:lnTo>
                      <a:lnTo>
                        <a:pt x="2871" y="1589"/>
                      </a:lnTo>
                      <a:lnTo>
                        <a:pt x="2859" y="1595"/>
                      </a:lnTo>
                      <a:lnTo>
                        <a:pt x="2848" y="1600"/>
                      </a:lnTo>
                      <a:lnTo>
                        <a:pt x="2836" y="1605"/>
                      </a:lnTo>
                      <a:lnTo>
                        <a:pt x="2822" y="1609"/>
                      </a:lnTo>
                      <a:lnTo>
                        <a:pt x="2810" y="1613"/>
                      </a:lnTo>
                      <a:lnTo>
                        <a:pt x="2797" y="1616"/>
                      </a:lnTo>
                      <a:lnTo>
                        <a:pt x="2784" y="1618"/>
                      </a:lnTo>
                      <a:lnTo>
                        <a:pt x="2771" y="1620"/>
                      </a:lnTo>
                      <a:lnTo>
                        <a:pt x="2756" y="1621"/>
                      </a:lnTo>
                      <a:lnTo>
                        <a:pt x="2743" y="1621"/>
                      </a:lnTo>
                      <a:lnTo>
                        <a:pt x="270" y="1621"/>
                      </a:lnTo>
                      <a:lnTo>
                        <a:pt x="256" y="1621"/>
                      </a:lnTo>
                      <a:lnTo>
                        <a:pt x="243" y="1620"/>
                      </a:lnTo>
                      <a:lnTo>
                        <a:pt x="229" y="1618"/>
                      </a:lnTo>
                      <a:lnTo>
                        <a:pt x="216" y="1616"/>
                      </a:lnTo>
                      <a:lnTo>
                        <a:pt x="203" y="1613"/>
                      </a:lnTo>
                      <a:lnTo>
                        <a:pt x="190" y="1609"/>
                      </a:lnTo>
                      <a:lnTo>
                        <a:pt x="177" y="1605"/>
                      </a:lnTo>
                      <a:lnTo>
                        <a:pt x="165" y="1600"/>
                      </a:lnTo>
                      <a:lnTo>
                        <a:pt x="153" y="1595"/>
                      </a:lnTo>
                      <a:lnTo>
                        <a:pt x="142" y="1589"/>
                      </a:lnTo>
                      <a:lnTo>
                        <a:pt x="131" y="1583"/>
                      </a:lnTo>
                      <a:lnTo>
                        <a:pt x="119" y="1575"/>
                      </a:lnTo>
                      <a:lnTo>
                        <a:pt x="108" y="1567"/>
                      </a:lnTo>
                      <a:lnTo>
                        <a:pt x="98" y="1560"/>
                      </a:lnTo>
                      <a:lnTo>
                        <a:pt x="89" y="1551"/>
                      </a:lnTo>
                      <a:lnTo>
                        <a:pt x="80" y="1542"/>
                      </a:lnTo>
                      <a:lnTo>
                        <a:pt x="70" y="1533"/>
                      </a:lnTo>
                      <a:lnTo>
                        <a:pt x="61" y="1523"/>
                      </a:lnTo>
                      <a:lnTo>
                        <a:pt x="54" y="1512"/>
                      </a:lnTo>
                      <a:lnTo>
                        <a:pt x="46" y="1502"/>
                      </a:lnTo>
                      <a:lnTo>
                        <a:pt x="39" y="1491"/>
                      </a:lnTo>
                      <a:lnTo>
                        <a:pt x="33" y="1480"/>
                      </a:lnTo>
                      <a:lnTo>
                        <a:pt x="27" y="1469"/>
                      </a:lnTo>
                      <a:lnTo>
                        <a:pt x="22" y="1456"/>
                      </a:lnTo>
                      <a:lnTo>
                        <a:pt x="16" y="1444"/>
                      </a:lnTo>
                      <a:lnTo>
                        <a:pt x="12" y="1432"/>
                      </a:lnTo>
                      <a:lnTo>
                        <a:pt x="8" y="1419"/>
                      </a:lnTo>
                      <a:lnTo>
                        <a:pt x="5" y="1405"/>
                      </a:lnTo>
                      <a:lnTo>
                        <a:pt x="3" y="1392"/>
                      </a:lnTo>
                      <a:lnTo>
                        <a:pt x="1" y="1379"/>
                      </a:lnTo>
                      <a:lnTo>
                        <a:pt x="0" y="1366"/>
                      </a:lnTo>
                      <a:lnTo>
                        <a:pt x="0" y="1351"/>
                      </a:lnTo>
                      <a:lnTo>
                        <a:pt x="0" y="270"/>
                      </a:lnTo>
                      <a:lnTo>
                        <a:pt x="0" y="257"/>
                      </a:lnTo>
                      <a:lnTo>
                        <a:pt x="1" y="243"/>
                      </a:lnTo>
                      <a:lnTo>
                        <a:pt x="3" y="229"/>
                      </a:lnTo>
                      <a:lnTo>
                        <a:pt x="5" y="216"/>
                      </a:lnTo>
                      <a:lnTo>
                        <a:pt x="8" y="203"/>
                      </a:lnTo>
                      <a:lnTo>
                        <a:pt x="12" y="191"/>
                      </a:lnTo>
                      <a:lnTo>
                        <a:pt x="16" y="177"/>
                      </a:lnTo>
                      <a:lnTo>
                        <a:pt x="22" y="165"/>
                      </a:lnTo>
                      <a:lnTo>
                        <a:pt x="27" y="154"/>
                      </a:lnTo>
                      <a:lnTo>
                        <a:pt x="33" y="142"/>
                      </a:lnTo>
                      <a:lnTo>
                        <a:pt x="39" y="131"/>
                      </a:lnTo>
                      <a:lnTo>
                        <a:pt x="46" y="119"/>
                      </a:lnTo>
                      <a:lnTo>
                        <a:pt x="54" y="109"/>
                      </a:lnTo>
                      <a:lnTo>
                        <a:pt x="61" y="99"/>
                      </a:lnTo>
                      <a:lnTo>
                        <a:pt x="70" y="89"/>
                      </a:lnTo>
                      <a:lnTo>
                        <a:pt x="80" y="80"/>
                      </a:lnTo>
                      <a:lnTo>
                        <a:pt x="89" y="70"/>
                      </a:lnTo>
                      <a:lnTo>
                        <a:pt x="98" y="62"/>
                      </a:lnTo>
                      <a:lnTo>
                        <a:pt x="108" y="54"/>
                      </a:lnTo>
                      <a:lnTo>
                        <a:pt x="119" y="46"/>
                      </a:lnTo>
                      <a:lnTo>
                        <a:pt x="131" y="40"/>
                      </a:lnTo>
                      <a:lnTo>
                        <a:pt x="142" y="33"/>
                      </a:lnTo>
                      <a:lnTo>
                        <a:pt x="153" y="27"/>
                      </a:lnTo>
                      <a:lnTo>
                        <a:pt x="165" y="22"/>
                      </a:lnTo>
                      <a:lnTo>
                        <a:pt x="177" y="17"/>
                      </a:lnTo>
                      <a:lnTo>
                        <a:pt x="190" y="12"/>
                      </a:lnTo>
                      <a:lnTo>
                        <a:pt x="203" y="8"/>
                      </a:lnTo>
                      <a:lnTo>
                        <a:pt x="216" y="5"/>
                      </a:lnTo>
                      <a:lnTo>
                        <a:pt x="229" y="3"/>
                      </a:lnTo>
                      <a:lnTo>
                        <a:pt x="243" y="1"/>
                      </a:lnTo>
                      <a:lnTo>
                        <a:pt x="256" y="0"/>
                      </a:lnTo>
                      <a:lnTo>
                        <a:pt x="270" y="0"/>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en-US" altLang="zh-CN" sz="1049" dirty="0">
                    <a:latin typeface="微软雅黑" panose="020B0503020204020204" pitchFamily="34" charset="-122"/>
                    <a:ea typeface="微软雅黑" panose="020B0503020204020204" pitchFamily="34" charset="-122"/>
                  </a:endParaRPr>
                </a:p>
              </p:txBody>
            </p:sp>
            <p:sp>
              <p:nvSpPr>
                <p:cNvPr id="174" name="Freeform 10"/>
                <p:cNvSpPr>
                  <a:spLocks/>
                </p:cNvSpPr>
                <p:nvPr/>
              </p:nvSpPr>
              <p:spPr bwMode="auto">
                <a:xfrm>
                  <a:off x="-2040719" y="1401455"/>
                  <a:ext cx="217487" cy="117475"/>
                </a:xfrm>
                <a:custGeom>
                  <a:avLst/>
                  <a:gdLst/>
                  <a:ahLst/>
                  <a:cxnLst>
                    <a:cxn ang="0">
                      <a:pos x="2757" y="0"/>
                    </a:cxn>
                    <a:cxn ang="0">
                      <a:pos x="2798" y="5"/>
                    </a:cxn>
                    <a:cxn ang="0">
                      <a:pos x="2835" y="16"/>
                    </a:cxn>
                    <a:cxn ang="0">
                      <a:pos x="2871" y="33"/>
                    </a:cxn>
                    <a:cxn ang="0">
                      <a:pos x="2905" y="54"/>
                    </a:cxn>
                    <a:cxn ang="0">
                      <a:pos x="2934" y="79"/>
                    </a:cxn>
                    <a:cxn ang="0">
                      <a:pos x="2960" y="109"/>
                    </a:cxn>
                    <a:cxn ang="0">
                      <a:pos x="2980" y="142"/>
                    </a:cxn>
                    <a:cxn ang="0">
                      <a:pos x="2996" y="177"/>
                    </a:cxn>
                    <a:cxn ang="0">
                      <a:pos x="3007" y="216"/>
                    </a:cxn>
                    <a:cxn ang="0">
                      <a:pos x="3013" y="257"/>
                    </a:cxn>
                    <a:cxn ang="0">
                      <a:pos x="3013" y="1365"/>
                    </a:cxn>
                    <a:cxn ang="0">
                      <a:pos x="3007" y="1405"/>
                    </a:cxn>
                    <a:cxn ang="0">
                      <a:pos x="2996" y="1444"/>
                    </a:cxn>
                    <a:cxn ang="0">
                      <a:pos x="2980" y="1480"/>
                    </a:cxn>
                    <a:cxn ang="0">
                      <a:pos x="2960" y="1513"/>
                    </a:cxn>
                    <a:cxn ang="0">
                      <a:pos x="2934" y="1542"/>
                    </a:cxn>
                    <a:cxn ang="0">
                      <a:pos x="2905" y="1568"/>
                    </a:cxn>
                    <a:cxn ang="0">
                      <a:pos x="2871" y="1588"/>
                    </a:cxn>
                    <a:cxn ang="0">
                      <a:pos x="2835" y="1605"/>
                    </a:cxn>
                    <a:cxn ang="0">
                      <a:pos x="2798" y="1616"/>
                    </a:cxn>
                    <a:cxn ang="0">
                      <a:pos x="2757" y="1621"/>
                    </a:cxn>
                    <a:cxn ang="0">
                      <a:pos x="257" y="1621"/>
                    </a:cxn>
                    <a:cxn ang="0">
                      <a:pos x="216" y="1616"/>
                    </a:cxn>
                    <a:cxn ang="0">
                      <a:pos x="178" y="1605"/>
                    </a:cxn>
                    <a:cxn ang="0">
                      <a:pos x="141" y="1588"/>
                    </a:cxn>
                    <a:cxn ang="0">
                      <a:pos x="109" y="1568"/>
                    </a:cxn>
                    <a:cxn ang="0">
                      <a:pos x="79" y="1542"/>
                    </a:cxn>
                    <a:cxn ang="0">
                      <a:pos x="54" y="1513"/>
                    </a:cxn>
                    <a:cxn ang="0">
                      <a:pos x="32" y="1480"/>
                    </a:cxn>
                    <a:cxn ang="0">
                      <a:pos x="16" y="1444"/>
                    </a:cxn>
                    <a:cxn ang="0">
                      <a:pos x="6" y="1405"/>
                    </a:cxn>
                    <a:cxn ang="0">
                      <a:pos x="1" y="1365"/>
                    </a:cxn>
                    <a:cxn ang="0">
                      <a:pos x="1" y="257"/>
                    </a:cxn>
                    <a:cxn ang="0">
                      <a:pos x="6" y="216"/>
                    </a:cxn>
                    <a:cxn ang="0">
                      <a:pos x="16" y="177"/>
                    </a:cxn>
                    <a:cxn ang="0">
                      <a:pos x="32" y="142"/>
                    </a:cxn>
                    <a:cxn ang="0">
                      <a:pos x="54" y="109"/>
                    </a:cxn>
                    <a:cxn ang="0">
                      <a:pos x="79" y="79"/>
                    </a:cxn>
                    <a:cxn ang="0">
                      <a:pos x="109" y="54"/>
                    </a:cxn>
                    <a:cxn ang="0">
                      <a:pos x="141" y="33"/>
                    </a:cxn>
                    <a:cxn ang="0">
                      <a:pos x="178" y="16"/>
                    </a:cxn>
                    <a:cxn ang="0">
                      <a:pos x="216" y="5"/>
                    </a:cxn>
                    <a:cxn ang="0">
                      <a:pos x="257" y="0"/>
                    </a:cxn>
                  </a:cxnLst>
                  <a:rect l="0" t="0" r="r" b="b"/>
                  <a:pathLst>
                    <a:path w="3014" h="1621">
                      <a:moveTo>
                        <a:pt x="271" y="0"/>
                      </a:moveTo>
                      <a:lnTo>
                        <a:pt x="2743" y="0"/>
                      </a:lnTo>
                      <a:lnTo>
                        <a:pt x="2757" y="0"/>
                      </a:lnTo>
                      <a:lnTo>
                        <a:pt x="2770" y="1"/>
                      </a:lnTo>
                      <a:lnTo>
                        <a:pt x="2783" y="3"/>
                      </a:lnTo>
                      <a:lnTo>
                        <a:pt x="2798" y="5"/>
                      </a:lnTo>
                      <a:lnTo>
                        <a:pt x="2810" y="8"/>
                      </a:lnTo>
                      <a:lnTo>
                        <a:pt x="2823" y="12"/>
                      </a:lnTo>
                      <a:lnTo>
                        <a:pt x="2835" y="16"/>
                      </a:lnTo>
                      <a:lnTo>
                        <a:pt x="2848" y="21"/>
                      </a:lnTo>
                      <a:lnTo>
                        <a:pt x="2860" y="26"/>
                      </a:lnTo>
                      <a:lnTo>
                        <a:pt x="2871" y="33"/>
                      </a:lnTo>
                      <a:lnTo>
                        <a:pt x="2883" y="40"/>
                      </a:lnTo>
                      <a:lnTo>
                        <a:pt x="2893" y="47"/>
                      </a:lnTo>
                      <a:lnTo>
                        <a:pt x="2905" y="54"/>
                      </a:lnTo>
                      <a:lnTo>
                        <a:pt x="2915" y="62"/>
                      </a:lnTo>
                      <a:lnTo>
                        <a:pt x="2924" y="70"/>
                      </a:lnTo>
                      <a:lnTo>
                        <a:pt x="2934" y="79"/>
                      </a:lnTo>
                      <a:lnTo>
                        <a:pt x="2942" y="89"/>
                      </a:lnTo>
                      <a:lnTo>
                        <a:pt x="2951" y="99"/>
                      </a:lnTo>
                      <a:lnTo>
                        <a:pt x="2960" y="109"/>
                      </a:lnTo>
                      <a:lnTo>
                        <a:pt x="2967" y="119"/>
                      </a:lnTo>
                      <a:lnTo>
                        <a:pt x="2974" y="130"/>
                      </a:lnTo>
                      <a:lnTo>
                        <a:pt x="2980" y="142"/>
                      </a:lnTo>
                      <a:lnTo>
                        <a:pt x="2986" y="154"/>
                      </a:lnTo>
                      <a:lnTo>
                        <a:pt x="2992" y="165"/>
                      </a:lnTo>
                      <a:lnTo>
                        <a:pt x="2996" y="177"/>
                      </a:lnTo>
                      <a:lnTo>
                        <a:pt x="3001" y="190"/>
                      </a:lnTo>
                      <a:lnTo>
                        <a:pt x="3004" y="203"/>
                      </a:lnTo>
                      <a:lnTo>
                        <a:pt x="3007" y="216"/>
                      </a:lnTo>
                      <a:lnTo>
                        <a:pt x="3011" y="229"/>
                      </a:lnTo>
                      <a:lnTo>
                        <a:pt x="3012" y="242"/>
                      </a:lnTo>
                      <a:lnTo>
                        <a:pt x="3013" y="257"/>
                      </a:lnTo>
                      <a:lnTo>
                        <a:pt x="3014" y="270"/>
                      </a:lnTo>
                      <a:lnTo>
                        <a:pt x="3014" y="1351"/>
                      </a:lnTo>
                      <a:lnTo>
                        <a:pt x="3013" y="1365"/>
                      </a:lnTo>
                      <a:lnTo>
                        <a:pt x="3012" y="1379"/>
                      </a:lnTo>
                      <a:lnTo>
                        <a:pt x="3011" y="1392"/>
                      </a:lnTo>
                      <a:lnTo>
                        <a:pt x="3007" y="1405"/>
                      </a:lnTo>
                      <a:lnTo>
                        <a:pt x="3004" y="1418"/>
                      </a:lnTo>
                      <a:lnTo>
                        <a:pt x="3001" y="1432"/>
                      </a:lnTo>
                      <a:lnTo>
                        <a:pt x="2996" y="1444"/>
                      </a:lnTo>
                      <a:lnTo>
                        <a:pt x="2992" y="1456"/>
                      </a:lnTo>
                      <a:lnTo>
                        <a:pt x="2986" y="1468"/>
                      </a:lnTo>
                      <a:lnTo>
                        <a:pt x="2980" y="1480"/>
                      </a:lnTo>
                      <a:lnTo>
                        <a:pt x="2974" y="1491"/>
                      </a:lnTo>
                      <a:lnTo>
                        <a:pt x="2967" y="1502"/>
                      </a:lnTo>
                      <a:lnTo>
                        <a:pt x="2960" y="1513"/>
                      </a:lnTo>
                      <a:lnTo>
                        <a:pt x="2951" y="1523"/>
                      </a:lnTo>
                      <a:lnTo>
                        <a:pt x="2942" y="1532"/>
                      </a:lnTo>
                      <a:lnTo>
                        <a:pt x="2934" y="1542"/>
                      </a:lnTo>
                      <a:lnTo>
                        <a:pt x="2924" y="1551"/>
                      </a:lnTo>
                      <a:lnTo>
                        <a:pt x="2915" y="1560"/>
                      </a:lnTo>
                      <a:lnTo>
                        <a:pt x="2905" y="1568"/>
                      </a:lnTo>
                      <a:lnTo>
                        <a:pt x="2893" y="1575"/>
                      </a:lnTo>
                      <a:lnTo>
                        <a:pt x="2883" y="1582"/>
                      </a:lnTo>
                      <a:lnTo>
                        <a:pt x="2871" y="1588"/>
                      </a:lnTo>
                      <a:lnTo>
                        <a:pt x="2860" y="1595"/>
                      </a:lnTo>
                      <a:lnTo>
                        <a:pt x="2848" y="1600"/>
                      </a:lnTo>
                      <a:lnTo>
                        <a:pt x="2835" y="1605"/>
                      </a:lnTo>
                      <a:lnTo>
                        <a:pt x="2823" y="1609"/>
                      </a:lnTo>
                      <a:lnTo>
                        <a:pt x="2810" y="1613"/>
                      </a:lnTo>
                      <a:lnTo>
                        <a:pt x="2798" y="1616"/>
                      </a:lnTo>
                      <a:lnTo>
                        <a:pt x="2783" y="1618"/>
                      </a:lnTo>
                      <a:lnTo>
                        <a:pt x="2770" y="1620"/>
                      </a:lnTo>
                      <a:lnTo>
                        <a:pt x="2757" y="1621"/>
                      </a:lnTo>
                      <a:lnTo>
                        <a:pt x="2743" y="1621"/>
                      </a:lnTo>
                      <a:lnTo>
                        <a:pt x="271" y="1621"/>
                      </a:lnTo>
                      <a:lnTo>
                        <a:pt x="257" y="1621"/>
                      </a:lnTo>
                      <a:lnTo>
                        <a:pt x="243" y="1620"/>
                      </a:lnTo>
                      <a:lnTo>
                        <a:pt x="229" y="1618"/>
                      </a:lnTo>
                      <a:lnTo>
                        <a:pt x="216" y="1616"/>
                      </a:lnTo>
                      <a:lnTo>
                        <a:pt x="204" y="1613"/>
                      </a:lnTo>
                      <a:lnTo>
                        <a:pt x="190" y="1609"/>
                      </a:lnTo>
                      <a:lnTo>
                        <a:pt x="178" y="1605"/>
                      </a:lnTo>
                      <a:lnTo>
                        <a:pt x="166" y="1600"/>
                      </a:lnTo>
                      <a:lnTo>
                        <a:pt x="154" y="1595"/>
                      </a:lnTo>
                      <a:lnTo>
                        <a:pt x="141" y="1588"/>
                      </a:lnTo>
                      <a:lnTo>
                        <a:pt x="130" y="1582"/>
                      </a:lnTo>
                      <a:lnTo>
                        <a:pt x="120" y="1575"/>
                      </a:lnTo>
                      <a:lnTo>
                        <a:pt x="109" y="1568"/>
                      </a:lnTo>
                      <a:lnTo>
                        <a:pt x="99" y="1560"/>
                      </a:lnTo>
                      <a:lnTo>
                        <a:pt x="88" y="1551"/>
                      </a:lnTo>
                      <a:lnTo>
                        <a:pt x="79" y="1542"/>
                      </a:lnTo>
                      <a:lnTo>
                        <a:pt x="70" y="1532"/>
                      </a:lnTo>
                      <a:lnTo>
                        <a:pt x="62" y="1523"/>
                      </a:lnTo>
                      <a:lnTo>
                        <a:pt x="54" y="1513"/>
                      </a:lnTo>
                      <a:lnTo>
                        <a:pt x="47" y="1502"/>
                      </a:lnTo>
                      <a:lnTo>
                        <a:pt x="40" y="1491"/>
                      </a:lnTo>
                      <a:lnTo>
                        <a:pt x="32" y="1480"/>
                      </a:lnTo>
                      <a:lnTo>
                        <a:pt x="27" y="1468"/>
                      </a:lnTo>
                      <a:lnTo>
                        <a:pt x="21" y="1456"/>
                      </a:lnTo>
                      <a:lnTo>
                        <a:pt x="16" y="1444"/>
                      </a:lnTo>
                      <a:lnTo>
                        <a:pt x="12" y="1432"/>
                      </a:lnTo>
                      <a:lnTo>
                        <a:pt x="9" y="1418"/>
                      </a:lnTo>
                      <a:lnTo>
                        <a:pt x="6" y="1405"/>
                      </a:lnTo>
                      <a:lnTo>
                        <a:pt x="3" y="1392"/>
                      </a:lnTo>
                      <a:lnTo>
                        <a:pt x="2" y="1379"/>
                      </a:lnTo>
                      <a:lnTo>
                        <a:pt x="1" y="1365"/>
                      </a:lnTo>
                      <a:lnTo>
                        <a:pt x="0" y="1351"/>
                      </a:lnTo>
                      <a:lnTo>
                        <a:pt x="0" y="270"/>
                      </a:lnTo>
                      <a:lnTo>
                        <a:pt x="1" y="257"/>
                      </a:lnTo>
                      <a:lnTo>
                        <a:pt x="2" y="242"/>
                      </a:lnTo>
                      <a:lnTo>
                        <a:pt x="3" y="229"/>
                      </a:lnTo>
                      <a:lnTo>
                        <a:pt x="6" y="216"/>
                      </a:lnTo>
                      <a:lnTo>
                        <a:pt x="9" y="203"/>
                      </a:lnTo>
                      <a:lnTo>
                        <a:pt x="12" y="190"/>
                      </a:lnTo>
                      <a:lnTo>
                        <a:pt x="16" y="177"/>
                      </a:lnTo>
                      <a:lnTo>
                        <a:pt x="21" y="165"/>
                      </a:lnTo>
                      <a:lnTo>
                        <a:pt x="27" y="154"/>
                      </a:lnTo>
                      <a:lnTo>
                        <a:pt x="32" y="142"/>
                      </a:lnTo>
                      <a:lnTo>
                        <a:pt x="40" y="130"/>
                      </a:lnTo>
                      <a:lnTo>
                        <a:pt x="47" y="119"/>
                      </a:lnTo>
                      <a:lnTo>
                        <a:pt x="54" y="109"/>
                      </a:lnTo>
                      <a:lnTo>
                        <a:pt x="62" y="99"/>
                      </a:lnTo>
                      <a:lnTo>
                        <a:pt x="70" y="89"/>
                      </a:lnTo>
                      <a:lnTo>
                        <a:pt x="79" y="79"/>
                      </a:lnTo>
                      <a:lnTo>
                        <a:pt x="88" y="70"/>
                      </a:lnTo>
                      <a:lnTo>
                        <a:pt x="99" y="62"/>
                      </a:lnTo>
                      <a:lnTo>
                        <a:pt x="109" y="54"/>
                      </a:lnTo>
                      <a:lnTo>
                        <a:pt x="120" y="47"/>
                      </a:lnTo>
                      <a:lnTo>
                        <a:pt x="130" y="40"/>
                      </a:lnTo>
                      <a:lnTo>
                        <a:pt x="141" y="33"/>
                      </a:lnTo>
                      <a:lnTo>
                        <a:pt x="154" y="26"/>
                      </a:lnTo>
                      <a:lnTo>
                        <a:pt x="166" y="21"/>
                      </a:lnTo>
                      <a:lnTo>
                        <a:pt x="178" y="16"/>
                      </a:lnTo>
                      <a:lnTo>
                        <a:pt x="190" y="12"/>
                      </a:lnTo>
                      <a:lnTo>
                        <a:pt x="204" y="8"/>
                      </a:lnTo>
                      <a:lnTo>
                        <a:pt x="216" y="5"/>
                      </a:lnTo>
                      <a:lnTo>
                        <a:pt x="229" y="3"/>
                      </a:lnTo>
                      <a:lnTo>
                        <a:pt x="243" y="1"/>
                      </a:lnTo>
                      <a:lnTo>
                        <a:pt x="257" y="0"/>
                      </a:lnTo>
                      <a:lnTo>
                        <a:pt x="271" y="0"/>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en-US" altLang="zh-CN" sz="1049" dirty="0">
                    <a:latin typeface="微软雅黑" panose="020B0503020204020204" pitchFamily="34" charset="-122"/>
                    <a:ea typeface="微软雅黑" panose="020B0503020204020204" pitchFamily="34" charset="-122"/>
                  </a:endParaRPr>
                </a:p>
              </p:txBody>
            </p:sp>
            <p:sp>
              <p:nvSpPr>
                <p:cNvPr id="175" name="Freeform 11"/>
                <p:cNvSpPr>
                  <a:spLocks/>
                </p:cNvSpPr>
                <p:nvPr/>
              </p:nvSpPr>
              <p:spPr bwMode="auto">
                <a:xfrm>
                  <a:off x="-1799419" y="1401455"/>
                  <a:ext cx="215900" cy="117475"/>
                </a:xfrm>
                <a:custGeom>
                  <a:avLst/>
                  <a:gdLst/>
                  <a:ahLst/>
                  <a:cxnLst>
                    <a:cxn ang="0">
                      <a:pos x="2757" y="0"/>
                    </a:cxn>
                    <a:cxn ang="0">
                      <a:pos x="2797" y="5"/>
                    </a:cxn>
                    <a:cxn ang="0">
                      <a:pos x="2836" y="16"/>
                    </a:cxn>
                    <a:cxn ang="0">
                      <a:pos x="2872" y="33"/>
                    </a:cxn>
                    <a:cxn ang="0">
                      <a:pos x="2904" y="54"/>
                    </a:cxn>
                    <a:cxn ang="0">
                      <a:pos x="2934" y="79"/>
                    </a:cxn>
                    <a:cxn ang="0">
                      <a:pos x="2959" y="109"/>
                    </a:cxn>
                    <a:cxn ang="0">
                      <a:pos x="2981" y="142"/>
                    </a:cxn>
                    <a:cxn ang="0">
                      <a:pos x="2997" y="177"/>
                    </a:cxn>
                    <a:cxn ang="0">
                      <a:pos x="3008" y="216"/>
                    </a:cxn>
                    <a:cxn ang="0">
                      <a:pos x="3013" y="257"/>
                    </a:cxn>
                    <a:cxn ang="0">
                      <a:pos x="3013" y="1365"/>
                    </a:cxn>
                    <a:cxn ang="0">
                      <a:pos x="3008" y="1405"/>
                    </a:cxn>
                    <a:cxn ang="0">
                      <a:pos x="2997" y="1444"/>
                    </a:cxn>
                    <a:cxn ang="0">
                      <a:pos x="2981" y="1480"/>
                    </a:cxn>
                    <a:cxn ang="0">
                      <a:pos x="2959" y="1513"/>
                    </a:cxn>
                    <a:cxn ang="0">
                      <a:pos x="2934" y="1542"/>
                    </a:cxn>
                    <a:cxn ang="0">
                      <a:pos x="2904" y="1568"/>
                    </a:cxn>
                    <a:cxn ang="0">
                      <a:pos x="2872" y="1588"/>
                    </a:cxn>
                    <a:cxn ang="0">
                      <a:pos x="2836" y="1605"/>
                    </a:cxn>
                    <a:cxn ang="0">
                      <a:pos x="2797" y="1616"/>
                    </a:cxn>
                    <a:cxn ang="0">
                      <a:pos x="2757" y="1621"/>
                    </a:cxn>
                    <a:cxn ang="0">
                      <a:pos x="257" y="1621"/>
                    </a:cxn>
                    <a:cxn ang="0">
                      <a:pos x="216" y="1616"/>
                    </a:cxn>
                    <a:cxn ang="0">
                      <a:pos x="178" y="1605"/>
                    </a:cxn>
                    <a:cxn ang="0">
                      <a:pos x="142" y="1588"/>
                    </a:cxn>
                    <a:cxn ang="0">
                      <a:pos x="109" y="1568"/>
                    </a:cxn>
                    <a:cxn ang="0">
                      <a:pos x="80" y="1542"/>
                    </a:cxn>
                    <a:cxn ang="0">
                      <a:pos x="54" y="1513"/>
                    </a:cxn>
                    <a:cxn ang="0">
                      <a:pos x="33" y="1480"/>
                    </a:cxn>
                    <a:cxn ang="0">
                      <a:pos x="17" y="1444"/>
                    </a:cxn>
                    <a:cxn ang="0">
                      <a:pos x="5" y="1405"/>
                    </a:cxn>
                    <a:cxn ang="0">
                      <a:pos x="0" y="1365"/>
                    </a:cxn>
                    <a:cxn ang="0">
                      <a:pos x="0" y="257"/>
                    </a:cxn>
                    <a:cxn ang="0">
                      <a:pos x="5" y="216"/>
                    </a:cxn>
                    <a:cxn ang="0">
                      <a:pos x="17" y="177"/>
                    </a:cxn>
                    <a:cxn ang="0">
                      <a:pos x="33" y="142"/>
                    </a:cxn>
                    <a:cxn ang="0">
                      <a:pos x="54" y="109"/>
                    </a:cxn>
                    <a:cxn ang="0">
                      <a:pos x="80" y="79"/>
                    </a:cxn>
                    <a:cxn ang="0">
                      <a:pos x="109" y="54"/>
                    </a:cxn>
                    <a:cxn ang="0">
                      <a:pos x="142" y="33"/>
                    </a:cxn>
                    <a:cxn ang="0">
                      <a:pos x="178" y="16"/>
                    </a:cxn>
                    <a:cxn ang="0">
                      <a:pos x="216" y="5"/>
                    </a:cxn>
                    <a:cxn ang="0">
                      <a:pos x="257" y="0"/>
                    </a:cxn>
                  </a:cxnLst>
                  <a:rect l="0" t="0" r="r" b="b"/>
                  <a:pathLst>
                    <a:path w="3013" h="1621">
                      <a:moveTo>
                        <a:pt x="270" y="0"/>
                      </a:moveTo>
                      <a:lnTo>
                        <a:pt x="2743" y="0"/>
                      </a:lnTo>
                      <a:lnTo>
                        <a:pt x="2757" y="0"/>
                      </a:lnTo>
                      <a:lnTo>
                        <a:pt x="2771" y="1"/>
                      </a:lnTo>
                      <a:lnTo>
                        <a:pt x="2784" y="3"/>
                      </a:lnTo>
                      <a:lnTo>
                        <a:pt x="2797" y="5"/>
                      </a:lnTo>
                      <a:lnTo>
                        <a:pt x="2810" y="8"/>
                      </a:lnTo>
                      <a:lnTo>
                        <a:pt x="2824" y="12"/>
                      </a:lnTo>
                      <a:lnTo>
                        <a:pt x="2836" y="16"/>
                      </a:lnTo>
                      <a:lnTo>
                        <a:pt x="2848" y="21"/>
                      </a:lnTo>
                      <a:lnTo>
                        <a:pt x="2860" y="26"/>
                      </a:lnTo>
                      <a:lnTo>
                        <a:pt x="2872" y="33"/>
                      </a:lnTo>
                      <a:lnTo>
                        <a:pt x="2883" y="40"/>
                      </a:lnTo>
                      <a:lnTo>
                        <a:pt x="2894" y="47"/>
                      </a:lnTo>
                      <a:lnTo>
                        <a:pt x="2904" y="54"/>
                      </a:lnTo>
                      <a:lnTo>
                        <a:pt x="2914" y="62"/>
                      </a:lnTo>
                      <a:lnTo>
                        <a:pt x="2924" y="70"/>
                      </a:lnTo>
                      <a:lnTo>
                        <a:pt x="2934" y="79"/>
                      </a:lnTo>
                      <a:lnTo>
                        <a:pt x="2943" y="89"/>
                      </a:lnTo>
                      <a:lnTo>
                        <a:pt x="2951" y="99"/>
                      </a:lnTo>
                      <a:lnTo>
                        <a:pt x="2959" y="109"/>
                      </a:lnTo>
                      <a:lnTo>
                        <a:pt x="2967" y="119"/>
                      </a:lnTo>
                      <a:lnTo>
                        <a:pt x="2974" y="130"/>
                      </a:lnTo>
                      <a:lnTo>
                        <a:pt x="2981" y="142"/>
                      </a:lnTo>
                      <a:lnTo>
                        <a:pt x="2987" y="154"/>
                      </a:lnTo>
                      <a:lnTo>
                        <a:pt x="2992" y="165"/>
                      </a:lnTo>
                      <a:lnTo>
                        <a:pt x="2997" y="177"/>
                      </a:lnTo>
                      <a:lnTo>
                        <a:pt x="3001" y="190"/>
                      </a:lnTo>
                      <a:lnTo>
                        <a:pt x="3005" y="203"/>
                      </a:lnTo>
                      <a:lnTo>
                        <a:pt x="3008" y="216"/>
                      </a:lnTo>
                      <a:lnTo>
                        <a:pt x="3010" y="229"/>
                      </a:lnTo>
                      <a:lnTo>
                        <a:pt x="3012" y="242"/>
                      </a:lnTo>
                      <a:lnTo>
                        <a:pt x="3013" y="257"/>
                      </a:lnTo>
                      <a:lnTo>
                        <a:pt x="3013" y="270"/>
                      </a:lnTo>
                      <a:lnTo>
                        <a:pt x="3013" y="1351"/>
                      </a:lnTo>
                      <a:lnTo>
                        <a:pt x="3013" y="1365"/>
                      </a:lnTo>
                      <a:lnTo>
                        <a:pt x="3012" y="1379"/>
                      </a:lnTo>
                      <a:lnTo>
                        <a:pt x="3010" y="1392"/>
                      </a:lnTo>
                      <a:lnTo>
                        <a:pt x="3008" y="1405"/>
                      </a:lnTo>
                      <a:lnTo>
                        <a:pt x="3005" y="1418"/>
                      </a:lnTo>
                      <a:lnTo>
                        <a:pt x="3001" y="1432"/>
                      </a:lnTo>
                      <a:lnTo>
                        <a:pt x="2997" y="1444"/>
                      </a:lnTo>
                      <a:lnTo>
                        <a:pt x="2992" y="1456"/>
                      </a:lnTo>
                      <a:lnTo>
                        <a:pt x="2987" y="1468"/>
                      </a:lnTo>
                      <a:lnTo>
                        <a:pt x="2981" y="1480"/>
                      </a:lnTo>
                      <a:lnTo>
                        <a:pt x="2974" y="1491"/>
                      </a:lnTo>
                      <a:lnTo>
                        <a:pt x="2967" y="1502"/>
                      </a:lnTo>
                      <a:lnTo>
                        <a:pt x="2959" y="1513"/>
                      </a:lnTo>
                      <a:lnTo>
                        <a:pt x="2951" y="1523"/>
                      </a:lnTo>
                      <a:lnTo>
                        <a:pt x="2943" y="1532"/>
                      </a:lnTo>
                      <a:lnTo>
                        <a:pt x="2934" y="1542"/>
                      </a:lnTo>
                      <a:lnTo>
                        <a:pt x="2924" y="1551"/>
                      </a:lnTo>
                      <a:lnTo>
                        <a:pt x="2914" y="1560"/>
                      </a:lnTo>
                      <a:lnTo>
                        <a:pt x="2904" y="1568"/>
                      </a:lnTo>
                      <a:lnTo>
                        <a:pt x="2894" y="1575"/>
                      </a:lnTo>
                      <a:lnTo>
                        <a:pt x="2883" y="1582"/>
                      </a:lnTo>
                      <a:lnTo>
                        <a:pt x="2872" y="1588"/>
                      </a:lnTo>
                      <a:lnTo>
                        <a:pt x="2860" y="1595"/>
                      </a:lnTo>
                      <a:lnTo>
                        <a:pt x="2848" y="1600"/>
                      </a:lnTo>
                      <a:lnTo>
                        <a:pt x="2836" y="1605"/>
                      </a:lnTo>
                      <a:lnTo>
                        <a:pt x="2824" y="1609"/>
                      </a:lnTo>
                      <a:lnTo>
                        <a:pt x="2810" y="1613"/>
                      </a:lnTo>
                      <a:lnTo>
                        <a:pt x="2797" y="1616"/>
                      </a:lnTo>
                      <a:lnTo>
                        <a:pt x="2784" y="1618"/>
                      </a:lnTo>
                      <a:lnTo>
                        <a:pt x="2771" y="1620"/>
                      </a:lnTo>
                      <a:lnTo>
                        <a:pt x="2757" y="1621"/>
                      </a:lnTo>
                      <a:lnTo>
                        <a:pt x="2743" y="1621"/>
                      </a:lnTo>
                      <a:lnTo>
                        <a:pt x="270" y="1621"/>
                      </a:lnTo>
                      <a:lnTo>
                        <a:pt x="257" y="1621"/>
                      </a:lnTo>
                      <a:lnTo>
                        <a:pt x="243" y="1620"/>
                      </a:lnTo>
                      <a:lnTo>
                        <a:pt x="230" y="1618"/>
                      </a:lnTo>
                      <a:lnTo>
                        <a:pt x="216" y="1616"/>
                      </a:lnTo>
                      <a:lnTo>
                        <a:pt x="203" y="1613"/>
                      </a:lnTo>
                      <a:lnTo>
                        <a:pt x="191" y="1609"/>
                      </a:lnTo>
                      <a:lnTo>
                        <a:pt x="178" y="1605"/>
                      </a:lnTo>
                      <a:lnTo>
                        <a:pt x="165" y="1600"/>
                      </a:lnTo>
                      <a:lnTo>
                        <a:pt x="154" y="1595"/>
                      </a:lnTo>
                      <a:lnTo>
                        <a:pt x="142" y="1588"/>
                      </a:lnTo>
                      <a:lnTo>
                        <a:pt x="131" y="1582"/>
                      </a:lnTo>
                      <a:lnTo>
                        <a:pt x="120" y="1575"/>
                      </a:lnTo>
                      <a:lnTo>
                        <a:pt x="109" y="1568"/>
                      </a:lnTo>
                      <a:lnTo>
                        <a:pt x="99" y="1560"/>
                      </a:lnTo>
                      <a:lnTo>
                        <a:pt x="89" y="1551"/>
                      </a:lnTo>
                      <a:lnTo>
                        <a:pt x="80" y="1542"/>
                      </a:lnTo>
                      <a:lnTo>
                        <a:pt x="71" y="1532"/>
                      </a:lnTo>
                      <a:lnTo>
                        <a:pt x="62" y="1523"/>
                      </a:lnTo>
                      <a:lnTo>
                        <a:pt x="54" y="1513"/>
                      </a:lnTo>
                      <a:lnTo>
                        <a:pt x="46" y="1502"/>
                      </a:lnTo>
                      <a:lnTo>
                        <a:pt x="40" y="1491"/>
                      </a:lnTo>
                      <a:lnTo>
                        <a:pt x="33" y="1480"/>
                      </a:lnTo>
                      <a:lnTo>
                        <a:pt x="27" y="1468"/>
                      </a:lnTo>
                      <a:lnTo>
                        <a:pt x="22" y="1456"/>
                      </a:lnTo>
                      <a:lnTo>
                        <a:pt x="17" y="1444"/>
                      </a:lnTo>
                      <a:lnTo>
                        <a:pt x="13" y="1432"/>
                      </a:lnTo>
                      <a:lnTo>
                        <a:pt x="8" y="1418"/>
                      </a:lnTo>
                      <a:lnTo>
                        <a:pt x="5" y="1405"/>
                      </a:lnTo>
                      <a:lnTo>
                        <a:pt x="3" y="1392"/>
                      </a:lnTo>
                      <a:lnTo>
                        <a:pt x="1" y="1379"/>
                      </a:lnTo>
                      <a:lnTo>
                        <a:pt x="0" y="1365"/>
                      </a:lnTo>
                      <a:lnTo>
                        <a:pt x="0" y="1351"/>
                      </a:lnTo>
                      <a:lnTo>
                        <a:pt x="0" y="270"/>
                      </a:lnTo>
                      <a:lnTo>
                        <a:pt x="0" y="257"/>
                      </a:lnTo>
                      <a:lnTo>
                        <a:pt x="1" y="242"/>
                      </a:lnTo>
                      <a:lnTo>
                        <a:pt x="3" y="229"/>
                      </a:lnTo>
                      <a:lnTo>
                        <a:pt x="5" y="216"/>
                      </a:lnTo>
                      <a:lnTo>
                        <a:pt x="8" y="203"/>
                      </a:lnTo>
                      <a:lnTo>
                        <a:pt x="13" y="190"/>
                      </a:lnTo>
                      <a:lnTo>
                        <a:pt x="17" y="177"/>
                      </a:lnTo>
                      <a:lnTo>
                        <a:pt x="22" y="165"/>
                      </a:lnTo>
                      <a:lnTo>
                        <a:pt x="27" y="154"/>
                      </a:lnTo>
                      <a:lnTo>
                        <a:pt x="33" y="142"/>
                      </a:lnTo>
                      <a:lnTo>
                        <a:pt x="40" y="130"/>
                      </a:lnTo>
                      <a:lnTo>
                        <a:pt x="46" y="119"/>
                      </a:lnTo>
                      <a:lnTo>
                        <a:pt x="54" y="109"/>
                      </a:lnTo>
                      <a:lnTo>
                        <a:pt x="62" y="99"/>
                      </a:lnTo>
                      <a:lnTo>
                        <a:pt x="71" y="89"/>
                      </a:lnTo>
                      <a:lnTo>
                        <a:pt x="80" y="79"/>
                      </a:lnTo>
                      <a:lnTo>
                        <a:pt x="89" y="70"/>
                      </a:lnTo>
                      <a:lnTo>
                        <a:pt x="99" y="62"/>
                      </a:lnTo>
                      <a:lnTo>
                        <a:pt x="109" y="54"/>
                      </a:lnTo>
                      <a:lnTo>
                        <a:pt x="120" y="47"/>
                      </a:lnTo>
                      <a:lnTo>
                        <a:pt x="131" y="40"/>
                      </a:lnTo>
                      <a:lnTo>
                        <a:pt x="142" y="33"/>
                      </a:lnTo>
                      <a:lnTo>
                        <a:pt x="154" y="26"/>
                      </a:lnTo>
                      <a:lnTo>
                        <a:pt x="165" y="21"/>
                      </a:lnTo>
                      <a:lnTo>
                        <a:pt x="178" y="16"/>
                      </a:lnTo>
                      <a:lnTo>
                        <a:pt x="191" y="12"/>
                      </a:lnTo>
                      <a:lnTo>
                        <a:pt x="203" y="8"/>
                      </a:lnTo>
                      <a:lnTo>
                        <a:pt x="216" y="5"/>
                      </a:lnTo>
                      <a:lnTo>
                        <a:pt x="230" y="3"/>
                      </a:lnTo>
                      <a:lnTo>
                        <a:pt x="243" y="1"/>
                      </a:lnTo>
                      <a:lnTo>
                        <a:pt x="257" y="0"/>
                      </a:lnTo>
                      <a:lnTo>
                        <a:pt x="270" y="0"/>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en-US" altLang="zh-CN" sz="1049" dirty="0">
                    <a:latin typeface="微软雅黑" panose="020B0503020204020204" pitchFamily="34" charset="-122"/>
                    <a:ea typeface="微软雅黑" panose="020B0503020204020204" pitchFamily="34" charset="-122"/>
                  </a:endParaRPr>
                </a:p>
              </p:txBody>
            </p:sp>
            <p:sp>
              <p:nvSpPr>
                <p:cNvPr id="176" name="Freeform 12"/>
                <p:cNvSpPr>
                  <a:spLocks/>
                </p:cNvSpPr>
                <p:nvPr/>
              </p:nvSpPr>
              <p:spPr bwMode="auto">
                <a:xfrm>
                  <a:off x="-1559706" y="1401455"/>
                  <a:ext cx="215900" cy="117475"/>
                </a:xfrm>
                <a:custGeom>
                  <a:avLst/>
                  <a:gdLst/>
                  <a:ahLst/>
                  <a:cxnLst>
                    <a:cxn ang="0">
                      <a:pos x="2756" y="0"/>
                    </a:cxn>
                    <a:cxn ang="0">
                      <a:pos x="2797" y="5"/>
                    </a:cxn>
                    <a:cxn ang="0">
                      <a:pos x="2835" y="16"/>
                    </a:cxn>
                    <a:cxn ang="0">
                      <a:pos x="2871" y="33"/>
                    </a:cxn>
                    <a:cxn ang="0">
                      <a:pos x="2904" y="54"/>
                    </a:cxn>
                    <a:cxn ang="0">
                      <a:pos x="2933" y="79"/>
                    </a:cxn>
                    <a:cxn ang="0">
                      <a:pos x="2959" y="109"/>
                    </a:cxn>
                    <a:cxn ang="0">
                      <a:pos x="2980" y="142"/>
                    </a:cxn>
                    <a:cxn ang="0">
                      <a:pos x="2996" y="177"/>
                    </a:cxn>
                    <a:cxn ang="0">
                      <a:pos x="3008" y="216"/>
                    </a:cxn>
                    <a:cxn ang="0">
                      <a:pos x="3013" y="257"/>
                    </a:cxn>
                    <a:cxn ang="0">
                      <a:pos x="3013" y="1365"/>
                    </a:cxn>
                    <a:cxn ang="0">
                      <a:pos x="3008" y="1405"/>
                    </a:cxn>
                    <a:cxn ang="0">
                      <a:pos x="2996" y="1444"/>
                    </a:cxn>
                    <a:cxn ang="0">
                      <a:pos x="2980" y="1480"/>
                    </a:cxn>
                    <a:cxn ang="0">
                      <a:pos x="2959" y="1513"/>
                    </a:cxn>
                    <a:cxn ang="0">
                      <a:pos x="2933" y="1542"/>
                    </a:cxn>
                    <a:cxn ang="0">
                      <a:pos x="2904" y="1568"/>
                    </a:cxn>
                    <a:cxn ang="0">
                      <a:pos x="2871" y="1588"/>
                    </a:cxn>
                    <a:cxn ang="0">
                      <a:pos x="2835" y="1605"/>
                    </a:cxn>
                    <a:cxn ang="0">
                      <a:pos x="2797" y="1616"/>
                    </a:cxn>
                    <a:cxn ang="0">
                      <a:pos x="2756" y="1621"/>
                    </a:cxn>
                    <a:cxn ang="0">
                      <a:pos x="256" y="1621"/>
                    </a:cxn>
                    <a:cxn ang="0">
                      <a:pos x="216" y="1616"/>
                    </a:cxn>
                    <a:cxn ang="0">
                      <a:pos x="177" y="1605"/>
                    </a:cxn>
                    <a:cxn ang="0">
                      <a:pos x="141" y="1588"/>
                    </a:cxn>
                    <a:cxn ang="0">
                      <a:pos x="108" y="1568"/>
                    </a:cxn>
                    <a:cxn ang="0">
                      <a:pos x="79" y="1542"/>
                    </a:cxn>
                    <a:cxn ang="0">
                      <a:pos x="54" y="1513"/>
                    </a:cxn>
                    <a:cxn ang="0">
                      <a:pos x="32" y="1480"/>
                    </a:cxn>
                    <a:cxn ang="0">
                      <a:pos x="16" y="1444"/>
                    </a:cxn>
                    <a:cxn ang="0">
                      <a:pos x="5" y="1405"/>
                    </a:cxn>
                    <a:cxn ang="0">
                      <a:pos x="0" y="1365"/>
                    </a:cxn>
                    <a:cxn ang="0">
                      <a:pos x="0" y="257"/>
                    </a:cxn>
                    <a:cxn ang="0">
                      <a:pos x="5" y="216"/>
                    </a:cxn>
                    <a:cxn ang="0">
                      <a:pos x="16" y="177"/>
                    </a:cxn>
                    <a:cxn ang="0">
                      <a:pos x="32" y="142"/>
                    </a:cxn>
                    <a:cxn ang="0">
                      <a:pos x="54" y="109"/>
                    </a:cxn>
                    <a:cxn ang="0">
                      <a:pos x="79" y="79"/>
                    </a:cxn>
                    <a:cxn ang="0">
                      <a:pos x="108" y="54"/>
                    </a:cxn>
                    <a:cxn ang="0">
                      <a:pos x="141" y="33"/>
                    </a:cxn>
                    <a:cxn ang="0">
                      <a:pos x="177" y="16"/>
                    </a:cxn>
                    <a:cxn ang="0">
                      <a:pos x="216" y="5"/>
                    </a:cxn>
                    <a:cxn ang="0">
                      <a:pos x="256" y="0"/>
                    </a:cxn>
                  </a:cxnLst>
                  <a:rect l="0" t="0" r="r" b="b"/>
                  <a:pathLst>
                    <a:path w="3013" h="1621">
                      <a:moveTo>
                        <a:pt x="270" y="0"/>
                      </a:moveTo>
                      <a:lnTo>
                        <a:pt x="2743" y="0"/>
                      </a:lnTo>
                      <a:lnTo>
                        <a:pt x="2756" y="0"/>
                      </a:lnTo>
                      <a:lnTo>
                        <a:pt x="2770" y="1"/>
                      </a:lnTo>
                      <a:lnTo>
                        <a:pt x="2783" y="3"/>
                      </a:lnTo>
                      <a:lnTo>
                        <a:pt x="2797" y="5"/>
                      </a:lnTo>
                      <a:lnTo>
                        <a:pt x="2810" y="8"/>
                      </a:lnTo>
                      <a:lnTo>
                        <a:pt x="2822" y="12"/>
                      </a:lnTo>
                      <a:lnTo>
                        <a:pt x="2835" y="16"/>
                      </a:lnTo>
                      <a:lnTo>
                        <a:pt x="2848" y="21"/>
                      </a:lnTo>
                      <a:lnTo>
                        <a:pt x="2859" y="26"/>
                      </a:lnTo>
                      <a:lnTo>
                        <a:pt x="2871" y="33"/>
                      </a:lnTo>
                      <a:lnTo>
                        <a:pt x="2882" y="40"/>
                      </a:lnTo>
                      <a:lnTo>
                        <a:pt x="2893" y="47"/>
                      </a:lnTo>
                      <a:lnTo>
                        <a:pt x="2904" y="54"/>
                      </a:lnTo>
                      <a:lnTo>
                        <a:pt x="2914" y="62"/>
                      </a:lnTo>
                      <a:lnTo>
                        <a:pt x="2924" y="70"/>
                      </a:lnTo>
                      <a:lnTo>
                        <a:pt x="2933" y="79"/>
                      </a:lnTo>
                      <a:lnTo>
                        <a:pt x="2942" y="89"/>
                      </a:lnTo>
                      <a:lnTo>
                        <a:pt x="2951" y="99"/>
                      </a:lnTo>
                      <a:lnTo>
                        <a:pt x="2959" y="109"/>
                      </a:lnTo>
                      <a:lnTo>
                        <a:pt x="2966" y="119"/>
                      </a:lnTo>
                      <a:lnTo>
                        <a:pt x="2973" y="130"/>
                      </a:lnTo>
                      <a:lnTo>
                        <a:pt x="2980" y="142"/>
                      </a:lnTo>
                      <a:lnTo>
                        <a:pt x="2986" y="154"/>
                      </a:lnTo>
                      <a:lnTo>
                        <a:pt x="2991" y="165"/>
                      </a:lnTo>
                      <a:lnTo>
                        <a:pt x="2996" y="177"/>
                      </a:lnTo>
                      <a:lnTo>
                        <a:pt x="3000" y="190"/>
                      </a:lnTo>
                      <a:lnTo>
                        <a:pt x="3005" y="203"/>
                      </a:lnTo>
                      <a:lnTo>
                        <a:pt x="3008" y="216"/>
                      </a:lnTo>
                      <a:lnTo>
                        <a:pt x="3010" y="229"/>
                      </a:lnTo>
                      <a:lnTo>
                        <a:pt x="3012" y="242"/>
                      </a:lnTo>
                      <a:lnTo>
                        <a:pt x="3013" y="257"/>
                      </a:lnTo>
                      <a:lnTo>
                        <a:pt x="3013" y="270"/>
                      </a:lnTo>
                      <a:lnTo>
                        <a:pt x="3013" y="1351"/>
                      </a:lnTo>
                      <a:lnTo>
                        <a:pt x="3013" y="1365"/>
                      </a:lnTo>
                      <a:lnTo>
                        <a:pt x="3012" y="1379"/>
                      </a:lnTo>
                      <a:lnTo>
                        <a:pt x="3010" y="1392"/>
                      </a:lnTo>
                      <a:lnTo>
                        <a:pt x="3008" y="1405"/>
                      </a:lnTo>
                      <a:lnTo>
                        <a:pt x="3005" y="1418"/>
                      </a:lnTo>
                      <a:lnTo>
                        <a:pt x="3000" y="1432"/>
                      </a:lnTo>
                      <a:lnTo>
                        <a:pt x="2996" y="1444"/>
                      </a:lnTo>
                      <a:lnTo>
                        <a:pt x="2991" y="1456"/>
                      </a:lnTo>
                      <a:lnTo>
                        <a:pt x="2986" y="1468"/>
                      </a:lnTo>
                      <a:lnTo>
                        <a:pt x="2980" y="1480"/>
                      </a:lnTo>
                      <a:lnTo>
                        <a:pt x="2973" y="1491"/>
                      </a:lnTo>
                      <a:lnTo>
                        <a:pt x="2966" y="1502"/>
                      </a:lnTo>
                      <a:lnTo>
                        <a:pt x="2959" y="1513"/>
                      </a:lnTo>
                      <a:lnTo>
                        <a:pt x="2951" y="1523"/>
                      </a:lnTo>
                      <a:lnTo>
                        <a:pt x="2942" y="1532"/>
                      </a:lnTo>
                      <a:lnTo>
                        <a:pt x="2933" y="1542"/>
                      </a:lnTo>
                      <a:lnTo>
                        <a:pt x="2924" y="1551"/>
                      </a:lnTo>
                      <a:lnTo>
                        <a:pt x="2914" y="1560"/>
                      </a:lnTo>
                      <a:lnTo>
                        <a:pt x="2904" y="1568"/>
                      </a:lnTo>
                      <a:lnTo>
                        <a:pt x="2893" y="1575"/>
                      </a:lnTo>
                      <a:lnTo>
                        <a:pt x="2882" y="1582"/>
                      </a:lnTo>
                      <a:lnTo>
                        <a:pt x="2871" y="1588"/>
                      </a:lnTo>
                      <a:lnTo>
                        <a:pt x="2859" y="1595"/>
                      </a:lnTo>
                      <a:lnTo>
                        <a:pt x="2848" y="1600"/>
                      </a:lnTo>
                      <a:lnTo>
                        <a:pt x="2835" y="1605"/>
                      </a:lnTo>
                      <a:lnTo>
                        <a:pt x="2822" y="1609"/>
                      </a:lnTo>
                      <a:lnTo>
                        <a:pt x="2810" y="1613"/>
                      </a:lnTo>
                      <a:lnTo>
                        <a:pt x="2797" y="1616"/>
                      </a:lnTo>
                      <a:lnTo>
                        <a:pt x="2783" y="1618"/>
                      </a:lnTo>
                      <a:lnTo>
                        <a:pt x="2770" y="1620"/>
                      </a:lnTo>
                      <a:lnTo>
                        <a:pt x="2756" y="1621"/>
                      </a:lnTo>
                      <a:lnTo>
                        <a:pt x="2743" y="1621"/>
                      </a:lnTo>
                      <a:lnTo>
                        <a:pt x="270" y="1621"/>
                      </a:lnTo>
                      <a:lnTo>
                        <a:pt x="256" y="1621"/>
                      </a:lnTo>
                      <a:lnTo>
                        <a:pt x="242" y="1620"/>
                      </a:lnTo>
                      <a:lnTo>
                        <a:pt x="229" y="1618"/>
                      </a:lnTo>
                      <a:lnTo>
                        <a:pt x="216" y="1616"/>
                      </a:lnTo>
                      <a:lnTo>
                        <a:pt x="203" y="1613"/>
                      </a:lnTo>
                      <a:lnTo>
                        <a:pt x="189" y="1609"/>
                      </a:lnTo>
                      <a:lnTo>
                        <a:pt x="177" y="1605"/>
                      </a:lnTo>
                      <a:lnTo>
                        <a:pt x="165" y="1600"/>
                      </a:lnTo>
                      <a:lnTo>
                        <a:pt x="153" y="1595"/>
                      </a:lnTo>
                      <a:lnTo>
                        <a:pt x="141" y="1588"/>
                      </a:lnTo>
                      <a:lnTo>
                        <a:pt x="130" y="1582"/>
                      </a:lnTo>
                      <a:lnTo>
                        <a:pt x="119" y="1575"/>
                      </a:lnTo>
                      <a:lnTo>
                        <a:pt x="108" y="1568"/>
                      </a:lnTo>
                      <a:lnTo>
                        <a:pt x="98" y="1560"/>
                      </a:lnTo>
                      <a:lnTo>
                        <a:pt x="89" y="1551"/>
                      </a:lnTo>
                      <a:lnTo>
                        <a:pt x="79" y="1542"/>
                      </a:lnTo>
                      <a:lnTo>
                        <a:pt x="70" y="1532"/>
                      </a:lnTo>
                      <a:lnTo>
                        <a:pt x="61" y="1523"/>
                      </a:lnTo>
                      <a:lnTo>
                        <a:pt x="54" y="1513"/>
                      </a:lnTo>
                      <a:lnTo>
                        <a:pt x="46" y="1502"/>
                      </a:lnTo>
                      <a:lnTo>
                        <a:pt x="39" y="1491"/>
                      </a:lnTo>
                      <a:lnTo>
                        <a:pt x="32" y="1480"/>
                      </a:lnTo>
                      <a:lnTo>
                        <a:pt x="26" y="1468"/>
                      </a:lnTo>
                      <a:lnTo>
                        <a:pt x="21" y="1456"/>
                      </a:lnTo>
                      <a:lnTo>
                        <a:pt x="16" y="1444"/>
                      </a:lnTo>
                      <a:lnTo>
                        <a:pt x="12" y="1432"/>
                      </a:lnTo>
                      <a:lnTo>
                        <a:pt x="8" y="1418"/>
                      </a:lnTo>
                      <a:lnTo>
                        <a:pt x="5" y="1405"/>
                      </a:lnTo>
                      <a:lnTo>
                        <a:pt x="3" y="1392"/>
                      </a:lnTo>
                      <a:lnTo>
                        <a:pt x="1" y="1379"/>
                      </a:lnTo>
                      <a:lnTo>
                        <a:pt x="0" y="1365"/>
                      </a:lnTo>
                      <a:lnTo>
                        <a:pt x="0" y="1351"/>
                      </a:lnTo>
                      <a:lnTo>
                        <a:pt x="0" y="270"/>
                      </a:lnTo>
                      <a:lnTo>
                        <a:pt x="0" y="257"/>
                      </a:lnTo>
                      <a:lnTo>
                        <a:pt x="1" y="242"/>
                      </a:lnTo>
                      <a:lnTo>
                        <a:pt x="3" y="229"/>
                      </a:lnTo>
                      <a:lnTo>
                        <a:pt x="5" y="216"/>
                      </a:lnTo>
                      <a:lnTo>
                        <a:pt x="8" y="203"/>
                      </a:lnTo>
                      <a:lnTo>
                        <a:pt x="12" y="190"/>
                      </a:lnTo>
                      <a:lnTo>
                        <a:pt x="16" y="177"/>
                      </a:lnTo>
                      <a:lnTo>
                        <a:pt x="21" y="165"/>
                      </a:lnTo>
                      <a:lnTo>
                        <a:pt x="26" y="154"/>
                      </a:lnTo>
                      <a:lnTo>
                        <a:pt x="32" y="142"/>
                      </a:lnTo>
                      <a:lnTo>
                        <a:pt x="39" y="130"/>
                      </a:lnTo>
                      <a:lnTo>
                        <a:pt x="46" y="119"/>
                      </a:lnTo>
                      <a:lnTo>
                        <a:pt x="54" y="109"/>
                      </a:lnTo>
                      <a:lnTo>
                        <a:pt x="61" y="99"/>
                      </a:lnTo>
                      <a:lnTo>
                        <a:pt x="70" y="89"/>
                      </a:lnTo>
                      <a:lnTo>
                        <a:pt x="79" y="79"/>
                      </a:lnTo>
                      <a:lnTo>
                        <a:pt x="89" y="70"/>
                      </a:lnTo>
                      <a:lnTo>
                        <a:pt x="98" y="62"/>
                      </a:lnTo>
                      <a:lnTo>
                        <a:pt x="108" y="54"/>
                      </a:lnTo>
                      <a:lnTo>
                        <a:pt x="119" y="47"/>
                      </a:lnTo>
                      <a:lnTo>
                        <a:pt x="130" y="40"/>
                      </a:lnTo>
                      <a:lnTo>
                        <a:pt x="141" y="33"/>
                      </a:lnTo>
                      <a:lnTo>
                        <a:pt x="153" y="26"/>
                      </a:lnTo>
                      <a:lnTo>
                        <a:pt x="165" y="21"/>
                      </a:lnTo>
                      <a:lnTo>
                        <a:pt x="177" y="16"/>
                      </a:lnTo>
                      <a:lnTo>
                        <a:pt x="189" y="12"/>
                      </a:lnTo>
                      <a:lnTo>
                        <a:pt x="203" y="8"/>
                      </a:lnTo>
                      <a:lnTo>
                        <a:pt x="216" y="5"/>
                      </a:lnTo>
                      <a:lnTo>
                        <a:pt x="229" y="3"/>
                      </a:lnTo>
                      <a:lnTo>
                        <a:pt x="242" y="1"/>
                      </a:lnTo>
                      <a:lnTo>
                        <a:pt x="256" y="0"/>
                      </a:lnTo>
                      <a:lnTo>
                        <a:pt x="270" y="0"/>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en-US" altLang="zh-CN" sz="1049" dirty="0">
                    <a:latin typeface="微软雅黑" panose="020B0503020204020204" pitchFamily="34" charset="-122"/>
                    <a:ea typeface="微软雅黑" panose="020B0503020204020204" pitchFamily="34" charset="-122"/>
                  </a:endParaRPr>
                </a:p>
              </p:txBody>
            </p:sp>
            <p:sp>
              <p:nvSpPr>
                <p:cNvPr id="177" name="Freeform 13"/>
                <p:cNvSpPr>
                  <a:spLocks/>
                </p:cNvSpPr>
                <p:nvPr/>
              </p:nvSpPr>
              <p:spPr bwMode="auto">
                <a:xfrm>
                  <a:off x="-1319994" y="1401455"/>
                  <a:ext cx="217487" cy="117475"/>
                </a:xfrm>
                <a:custGeom>
                  <a:avLst/>
                  <a:gdLst/>
                  <a:ahLst/>
                  <a:cxnLst>
                    <a:cxn ang="0">
                      <a:pos x="2757" y="0"/>
                    </a:cxn>
                    <a:cxn ang="0">
                      <a:pos x="2798" y="5"/>
                    </a:cxn>
                    <a:cxn ang="0">
                      <a:pos x="2836" y="16"/>
                    </a:cxn>
                    <a:cxn ang="0">
                      <a:pos x="2872" y="33"/>
                    </a:cxn>
                    <a:cxn ang="0">
                      <a:pos x="2905" y="54"/>
                    </a:cxn>
                    <a:cxn ang="0">
                      <a:pos x="2935" y="79"/>
                    </a:cxn>
                    <a:cxn ang="0">
                      <a:pos x="2960" y="109"/>
                    </a:cxn>
                    <a:cxn ang="0">
                      <a:pos x="2981" y="142"/>
                    </a:cxn>
                    <a:cxn ang="0">
                      <a:pos x="2997" y="177"/>
                    </a:cxn>
                    <a:cxn ang="0">
                      <a:pos x="3008" y="216"/>
                    </a:cxn>
                    <a:cxn ang="0">
                      <a:pos x="3013" y="257"/>
                    </a:cxn>
                    <a:cxn ang="0">
                      <a:pos x="3013" y="1365"/>
                    </a:cxn>
                    <a:cxn ang="0">
                      <a:pos x="3008" y="1405"/>
                    </a:cxn>
                    <a:cxn ang="0">
                      <a:pos x="2997" y="1444"/>
                    </a:cxn>
                    <a:cxn ang="0">
                      <a:pos x="2981" y="1480"/>
                    </a:cxn>
                    <a:cxn ang="0">
                      <a:pos x="2960" y="1513"/>
                    </a:cxn>
                    <a:cxn ang="0">
                      <a:pos x="2935" y="1542"/>
                    </a:cxn>
                    <a:cxn ang="0">
                      <a:pos x="2905" y="1568"/>
                    </a:cxn>
                    <a:cxn ang="0">
                      <a:pos x="2872" y="1588"/>
                    </a:cxn>
                    <a:cxn ang="0">
                      <a:pos x="2836" y="1605"/>
                    </a:cxn>
                    <a:cxn ang="0">
                      <a:pos x="2798" y="1616"/>
                    </a:cxn>
                    <a:cxn ang="0">
                      <a:pos x="2757" y="1621"/>
                    </a:cxn>
                    <a:cxn ang="0">
                      <a:pos x="257" y="1621"/>
                    </a:cxn>
                    <a:cxn ang="0">
                      <a:pos x="216" y="1616"/>
                    </a:cxn>
                    <a:cxn ang="0">
                      <a:pos x="179" y="1605"/>
                    </a:cxn>
                    <a:cxn ang="0">
                      <a:pos x="142" y="1588"/>
                    </a:cxn>
                    <a:cxn ang="0">
                      <a:pos x="109" y="1568"/>
                    </a:cxn>
                    <a:cxn ang="0">
                      <a:pos x="80" y="1542"/>
                    </a:cxn>
                    <a:cxn ang="0">
                      <a:pos x="54" y="1513"/>
                    </a:cxn>
                    <a:cxn ang="0">
                      <a:pos x="33" y="1480"/>
                    </a:cxn>
                    <a:cxn ang="0">
                      <a:pos x="17" y="1444"/>
                    </a:cxn>
                    <a:cxn ang="0">
                      <a:pos x="7" y="1405"/>
                    </a:cxn>
                    <a:cxn ang="0">
                      <a:pos x="1" y="1365"/>
                    </a:cxn>
                    <a:cxn ang="0">
                      <a:pos x="1" y="257"/>
                    </a:cxn>
                    <a:cxn ang="0">
                      <a:pos x="7" y="216"/>
                    </a:cxn>
                    <a:cxn ang="0">
                      <a:pos x="17" y="177"/>
                    </a:cxn>
                    <a:cxn ang="0">
                      <a:pos x="33" y="142"/>
                    </a:cxn>
                    <a:cxn ang="0">
                      <a:pos x="54" y="109"/>
                    </a:cxn>
                    <a:cxn ang="0">
                      <a:pos x="80" y="79"/>
                    </a:cxn>
                    <a:cxn ang="0">
                      <a:pos x="109" y="54"/>
                    </a:cxn>
                    <a:cxn ang="0">
                      <a:pos x="142" y="33"/>
                    </a:cxn>
                    <a:cxn ang="0">
                      <a:pos x="179" y="16"/>
                    </a:cxn>
                    <a:cxn ang="0">
                      <a:pos x="216" y="5"/>
                    </a:cxn>
                    <a:cxn ang="0">
                      <a:pos x="257" y="0"/>
                    </a:cxn>
                  </a:cxnLst>
                  <a:rect l="0" t="0" r="r" b="b"/>
                  <a:pathLst>
                    <a:path w="3014" h="1621">
                      <a:moveTo>
                        <a:pt x="271" y="0"/>
                      </a:moveTo>
                      <a:lnTo>
                        <a:pt x="2743" y="0"/>
                      </a:lnTo>
                      <a:lnTo>
                        <a:pt x="2757" y="0"/>
                      </a:lnTo>
                      <a:lnTo>
                        <a:pt x="2771" y="1"/>
                      </a:lnTo>
                      <a:lnTo>
                        <a:pt x="2784" y="3"/>
                      </a:lnTo>
                      <a:lnTo>
                        <a:pt x="2798" y="5"/>
                      </a:lnTo>
                      <a:lnTo>
                        <a:pt x="2810" y="8"/>
                      </a:lnTo>
                      <a:lnTo>
                        <a:pt x="2824" y="12"/>
                      </a:lnTo>
                      <a:lnTo>
                        <a:pt x="2836" y="16"/>
                      </a:lnTo>
                      <a:lnTo>
                        <a:pt x="2848" y="21"/>
                      </a:lnTo>
                      <a:lnTo>
                        <a:pt x="2860" y="26"/>
                      </a:lnTo>
                      <a:lnTo>
                        <a:pt x="2872" y="33"/>
                      </a:lnTo>
                      <a:lnTo>
                        <a:pt x="2884" y="40"/>
                      </a:lnTo>
                      <a:lnTo>
                        <a:pt x="2894" y="47"/>
                      </a:lnTo>
                      <a:lnTo>
                        <a:pt x="2905" y="54"/>
                      </a:lnTo>
                      <a:lnTo>
                        <a:pt x="2915" y="62"/>
                      </a:lnTo>
                      <a:lnTo>
                        <a:pt x="2925" y="70"/>
                      </a:lnTo>
                      <a:lnTo>
                        <a:pt x="2935" y="79"/>
                      </a:lnTo>
                      <a:lnTo>
                        <a:pt x="2943" y="89"/>
                      </a:lnTo>
                      <a:lnTo>
                        <a:pt x="2952" y="99"/>
                      </a:lnTo>
                      <a:lnTo>
                        <a:pt x="2960" y="109"/>
                      </a:lnTo>
                      <a:lnTo>
                        <a:pt x="2967" y="119"/>
                      </a:lnTo>
                      <a:lnTo>
                        <a:pt x="2974" y="130"/>
                      </a:lnTo>
                      <a:lnTo>
                        <a:pt x="2981" y="142"/>
                      </a:lnTo>
                      <a:lnTo>
                        <a:pt x="2987" y="154"/>
                      </a:lnTo>
                      <a:lnTo>
                        <a:pt x="2993" y="165"/>
                      </a:lnTo>
                      <a:lnTo>
                        <a:pt x="2997" y="177"/>
                      </a:lnTo>
                      <a:lnTo>
                        <a:pt x="3002" y="190"/>
                      </a:lnTo>
                      <a:lnTo>
                        <a:pt x="3005" y="203"/>
                      </a:lnTo>
                      <a:lnTo>
                        <a:pt x="3008" y="216"/>
                      </a:lnTo>
                      <a:lnTo>
                        <a:pt x="3011" y="229"/>
                      </a:lnTo>
                      <a:lnTo>
                        <a:pt x="3012" y="242"/>
                      </a:lnTo>
                      <a:lnTo>
                        <a:pt x="3013" y="257"/>
                      </a:lnTo>
                      <a:lnTo>
                        <a:pt x="3014" y="270"/>
                      </a:lnTo>
                      <a:lnTo>
                        <a:pt x="3014" y="1351"/>
                      </a:lnTo>
                      <a:lnTo>
                        <a:pt x="3013" y="1365"/>
                      </a:lnTo>
                      <a:lnTo>
                        <a:pt x="3012" y="1379"/>
                      </a:lnTo>
                      <a:lnTo>
                        <a:pt x="3011" y="1392"/>
                      </a:lnTo>
                      <a:lnTo>
                        <a:pt x="3008" y="1405"/>
                      </a:lnTo>
                      <a:lnTo>
                        <a:pt x="3005" y="1418"/>
                      </a:lnTo>
                      <a:lnTo>
                        <a:pt x="3002" y="1432"/>
                      </a:lnTo>
                      <a:lnTo>
                        <a:pt x="2997" y="1444"/>
                      </a:lnTo>
                      <a:lnTo>
                        <a:pt x="2993" y="1456"/>
                      </a:lnTo>
                      <a:lnTo>
                        <a:pt x="2987" y="1468"/>
                      </a:lnTo>
                      <a:lnTo>
                        <a:pt x="2981" y="1480"/>
                      </a:lnTo>
                      <a:lnTo>
                        <a:pt x="2974" y="1491"/>
                      </a:lnTo>
                      <a:lnTo>
                        <a:pt x="2967" y="1502"/>
                      </a:lnTo>
                      <a:lnTo>
                        <a:pt x="2960" y="1513"/>
                      </a:lnTo>
                      <a:lnTo>
                        <a:pt x="2952" y="1523"/>
                      </a:lnTo>
                      <a:lnTo>
                        <a:pt x="2943" y="1532"/>
                      </a:lnTo>
                      <a:lnTo>
                        <a:pt x="2935" y="1542"/>
                      </a:lnTo>
                      <a:lnTo>
                        <a:pt x="2925" y="1551"/>
                      </a:lnTo>
                      <a:lnTo>
                        <a:pt x="2915" y="1560"/>
                      </a:lnTo>
                      <a:lnTo>
                        <a:pt x="2905" y="1568"/>
                      </a:lnTo>
                      <a:lnTo>
                        <a:pt x="2894" y="1575"/>
                      </a:lnTo>
                      <a:lnTo>
                        <a:pt x="2884" y="1582"/>
                      </a:lnTo>
                      <a:lnTo>
                        <a:pt x="2872" y="1588"/>
                      </a:lnTo>
                      <a:lnTo>
                        <a:pt x="2860" y="1595"/>
                      </a:lnTo>
                      <a:lnTo>
                        <a:pt x="2848" y="1600"/>
                      </a:lnTo>
                      <a:lnTo>
                        <a:pt x="2836" y="1605"/>
                      </a:lnTo>
                      <a:lnTo>
                        <a:pt x="2824" y="1609"/>
                      </a:lnTo>
                      <a:lnTo>
                        <a:pt x="2810" y="1613"/>
                      </a:lnTo>
                      <a:lnTo>
                        <a:pt x="2798" y="1616"/>
                      </a:lnTo>
                      <a:lnTo>
                        <a:pt x="2784" y="1618"/>
                      </a:lnTo>
                      <a:lnTo>
                        <a:pt x="2771" y="1620"/>
                      </a:lnTo>
                      <a:lnTo>
                        <a:pt x="2757" y="1621"/>
                      </a:lnTo>
                      <a:lnTo>
                        <a:pt x="2743" y="1621"/>
                      </a:lnTo>
                      <a:lnTo>
                        <a:pt x="271" y="1621"/>
                      </a:lnTo>
                      <a:lnTo>
                        <a:pt x="257" y="1621"/>
                      </a:lnTo>
                      <a:lnTo>
                        <a:pt x="244" y="1620"/>
                      </a:lnTo>
                      <a:lnTo>
                        <a:pt x="230" y="1618"/>
                      </a:lnTo>
                      <a:lnTo>
                        <a:pt x="216" y="1616"/>
                      </a:lnTo>
                      <a:lnTo>
                        <a:pt x="204" y="1613"/>
                      </a:lnTo>
                      <a:lnTo>
                        <a:pt x="191" y="1609"/>
                      </a:lnTo>
                      <a:lnTo>
                        <a:pt x="179" y="1605"/>
                      </a:lnTo>
                      <a:lnTo>
                        <a:pt x="166" y="1600"/>
                      </a:lnTo>
                      <a:lnTo>
                        <a:pt x="154" y="1595"/>
                      </a:lnTo>
                      <a:lnTo>
                        <a:pt x="142" y="1588"/>
                      </a:lnTo>
                      <a:lnTo>
                        <a:pt x="131" y="1582"/>
                      </a:lnTo>
                      <a:lnTo>
                        <a:pt x="121" y="1575"/>
                      </a:lnTo>
                      <a:lnTo>
                        <a:pt x="109" y="1568"/>
                      </a:lnTo>
                      <a:lnTo>
                        <a:pt x="99" y="1560"/>
                      </a:lnTo>
                      <a:lnTo>
                        <a:pt x="89" y="1551"/>
                      </a:lnTo>
                      <a:lnTo>
                        <a:pt x="80" y="1542"/>
                      </a:lnTo>
                      <a:lnTo>
                        <a:pt x="71" y="1532"/>
                      </a:lnTo>
                      <a:lnTo>
                        <a:pt x="63" y="1523"/>
                      </a:lnTo>
                      <a:lnTo>
                        <a:pt x="54" y="1513"/>
                      </a:lnTo>
                      <a:lnTo>
                        <a:pt x="47" y="1502"/>
                      </a:lnTo>
                      <a:lnTo>
                        <a:pt x="40" y="1491"/>
                      </a:lnTo>
                      <a:lnTo>
                        <a:pt x="33" y="1480"/>
                      </a:lnTo>
                      <a:lnTo>
                        <a:pt x="28" y="1468"/>
                      </a:lnTo>
                      <a:lnTo>
                        <a:pt x="22" y="1456"/>
                      </a:lnTo>
                      <a:lnTo>
                        <a:pt x="17" y="1444"/>
                      </a:lnTo>
                      <a:lnTo>
                        <a:pt x="13" y="1432"/>
                      </a:lnTo>
                      <a:lnTo>
                        <a:pt x="10" y="1418"/>
                      </a:lnTo>
                      <a:lnTo>
                        <a:pt x="7" y="1405"/>
                      </a:lnTo>
                      <a:lnTo>
                        <a:pt x="3" y="1392"/>
                      </a:lnTo>
                      <a:lnTo>
                        <a:pt x="2" y="1379"/>
                      </a:lnTo>
                      <a:lnTo>
                        <a:pt x="1" y="1365"/>
                      </a:lnTo>
                      <a:lnTo>
                        <a:pt x="0" y="1351"/>
                      </a:lnTo>
                      <a:lnTo>
                        <a:pt x="0" y="270"/>
                      </a:lnTo>
                      <a:lnTo>
                        <a:pt x="1" y="257"/>
                      </a:lnTo>
                      <a:lnTo>
                        <a:pt x="2" y="242"/>
                      </a:lnTo>
                      <a:lnTo>
                        <a:pt x="3" y="229"/>
                      </a:lnTo>
                      <a:lnTo>
                        <a:pt x="7" y="216"/>
                      </a:lnTo>
                      <a:lnTo>
                        <a:pt x="10" y="203"/>
                      </a:lnTo>
                      <a:lnTo>
                        <a:pt x="13" y="190"/>
                      </a:lnTo>
                      <a:lnTo>
                        <a:pt x="17" y="177"/>
                      </a:lnTo>
                      <a:lnTo>
                        <a:pt x="22" y="165"/>
                      </a:lnTo>
                      <a:lnTo>
                        <a:pt x="28" y="154"/>
                      </a:lnTo>
                      <a:lnTo>
                        <a:pt x="33" y="142"/>
                      </a:lnTo>
                      <a:lnTo>
                        <a:pt x="40" y="130"/>
                      </a:lnTo>
                      <a:lnTo>
                        <a:pt x="47" y="119"/>
                      </a:lnTo>
                      <a:lnTo>
                        <a:pt x="54" y="109"/>
                      </a:lnTo>
                      <a:lnTo>
                        <a:pt x="63" y="99"/>
                      </a:lnTo>
                      <a:lnTo>
                        <a:pt x="71" y="89"/>
                      </a:lnTo>
                      <a:lnTo>
                        <a:pt x="80" y="79"/>
                      </a:lnTo>
                      <a:lnTo>
                        <a:pt x="89" y="70"/>
                      </a:lnTo>
                      <a:lnTo>
                        <a:pt x="99" y="62"/>
                      </a:lnTo>
                      <a:lnTo>
                        <a:pt x="109" y="54"/>
                      </a:lnTo>
                      <a:lnTo>
                        <a:pt x="121" y="47"/>
                      </a:lnTo>
                      <a:lnTo>
                        <a:pt x="131" y="40"/>
                      </a:lnTo>
                      <a:lnTo>
                        <a:pt x="142" y="33"/>
                      </a:lnTo>
                      <a:lnTo>
                        <a:pt x="154" y="26"/>
                      </a:lnTo>
                      <a:lnTo>
                        <a:pt x="166" y="21"/>
                      </a:lnTo>
                      <a:lnTo>
                        <a:pt x="179" y="16"/>
                      </a:lnTo>
                      <a:lnTo>
                        <a:pt x="191" y="12"/>
                      </a:lnTo>
                      <a:lnTo>
                        <a:pt x="204" y="8"/>
                      </a:lnTo>
                      <a:lnTo>
                        <a:pt x="216" y="5"/>
                      </a:lnTo>
                      <a:lnTo>
                        <a:pt x="230" y="3"/>
                      </a:lnTo>
                      <a:lnTo>
                        <a:pt x="244" y="1"/>
                      </a:lnTo>
                      <a:lnTo>
                        <a:pt x="257" y="0"/>
                      </a:lnTo>
                      <a:lnTo>
                        <a:pt x="271" y="0"/>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en-US" altLang="zh-CN" sz="1049" dirty="0">
                    <a:latin typeface="微软雅黑" panose="020B0503020204020204" pitchFamily="34" charset="-122"/>
                    <a:ea typeface="微软雅黑" panose="020B0503020204020204" pitchFamily="34" charset="-122"/>
                  </a:endParaRPr>
                </a:p>
              </p:txBody>
            </p:sp>
            <p:sp>
              <p:nvSpPr>
                <p:cNvPr id="178" name="Freeform 14"/>
                <p:cNvSpPr>
                  <a:spLocks/>
                </p:cNvSpPr>
                <p:nvPr/>
              </p:nvSpPr>
              <p:spPr bwMode="auto">
                <a:xfrm>
                  <a:off x="-2159781" y="1838018"/>
                  <a:ext cx="217487" cy="117475"/>
                </a:xfrm>
                <a:custGeom>
                  <a:avLst/>
                  <a:gdLst/>
                  <a:ahLst/>
                  <a:cxnLst>
                    <a:cxn ang="0">
                      <a:pos x="2757" y="0"/>
                    </a:cxn>
                    <a:cxn ang="0">
                      <a:pos x="2797" y="5"/>
                    </a:cxn>
                    <a:cxn ang="0">
                      <a:pos x="2836" y="16"/>
                    </a:cxn>
                    <a:cxn ang="0">
                      <a:pos x="2871" y="32"/>
                    </a:cxn>
                    <a:cxn ang="0">
                      <a:pos x="2904" y="54"/>
                    </a:cxn>
                    <a:cxn ang="0">
                      <a:pos x="2933" y="79"/>
                    </a:cxn>
                    <a:cxn ang="0">
                      <a:pos x="2959" y="109"/>
                    </a:cxn>
                    <a:cxn ang="0">
                      <a:pos x="2980" y="141"/>
                    </a:cxn>
                    <a:cxn ang="0">
                      <a:pos x="2997" y="177"/>
                    </a:cxn>
                    <a:cxn ang="0">
                      <a:pos x="3008" y="216"/>
                    </a:cxn>
                    <a:cxn ang="0">
                      <a:pos x="3013" y="256"/>
                    </a:cxn>
                    <a:cxn ang="0">
                      <a:pos x="3013" y="1364"/>
                    </a:cxn>
                    <a:cxn ang="0">
                      <a:pos x="3008" y="1405"/>
                    </a:cxn>
                    <a:cxn ang="0">
                      <a:pos x="2997" y="1444"/>
                    </a:cxn>
                    <a:cxn ang="0">
                      <a:pos x="2980" y="1479"/>
                    </a:cxn>
                    <a:cxn ang="0">
                      <a:pos x="2959" y="1512"/>
                    </a:cxn>
                    <a:cxn ang="0">
                      <a:pos x="2933" y="1541"/>
                    </a:cxn>
                    <a:cxn ang="0">
                      <a:pos x="2904" y="1567"/>
                    </a:cxn>
                    <a:cxn ang="0">
                      <a:pos x="2871" y="1588"/>
                    </a:cxn>
                    <a:cxn ang="0">
                      <a:pos x="2836" y="1604"/>
                    </a:cxn>
                    <a:cxn ang="0">
                      <a:pos x="2797" y="1616"/>
                    </a:cxn>
                    <a:cxn ang="0">
                      <a:pos x="2757" y="1621"/>
                    </a:cxn>
                    <a:cxn ang="0">
                      <a:pos x="257" y="1621"/>
                    </a:cxn>
                    <a:cxn ang="0">
                      <a:pos x="216" y="1616"/>
                    </a:cxn>
                    <a:cxn ang="0">
                      <a:pos x="177" y="1604"/>
                    </a:cxn>
                    <a:cxn ang="0">
                      <a:pos x="142" y="1588"/>
                    </a:cxn>
                    <a:cxn ang="0">
                      <a:pos x="109" y="1567"/>
                    </a:cxn>
                    <a:cxn ang="0">
                      <a:pos x="79" y="1541"/>
                    </a:cxn>
                    <a:cxn ang="0">
                      <a:pos x="54" y="1512"/>
                    </a:cxn>
                    <a:cxn ang="0">
                      <a:pos x="33" y="1479"/>
                    </a:cxn>
                    <a:cxn ang="0">
                      <a:pos x="16" y="1444"/>
                    </a:cxn>
                    <a:cxn ang="0">
                      <a:pos x="5" y="1405"/>
                    </a:cxn>
                    <a:cxn ang="0">
                      <a:pos x="0" y="1364"/>
                    </a:cxn>
                    <a:cxn ang="0">
                      <a:pos x="0" y="256"/>
                    </a:cxn>
                    <a:cxn ang="0">
                      <a:pos x="5" y="216"/>
                    </a:cxn>
                    <a:cxn ang="0">
                      <a:pos x="16" y="177"/>
                    </a:cxn>
                    <a:cxn ang="0">
                      <a:pos x="33" y="141"/>
                    </a:cxn>
                    <a:cxn ang="0">
                      <a:pos x="54" y="109"/>
                    </a:cxn>
                    <a:cxn ang="0">
                      <a:pos x="79" y="79"/>
                    </a:cxn>
                    <a:cxn ang="0">
                      <a:pos x="109" y="54"/>
                    </a:cxn>
                    <a:cxn ang="0">
                      <a:pos x="142" y="32"/>
                    </a:cxn>
                    <a:cxn ang="0">
                      <a:pos x="177" y="16"/>
                    </a:cxn>
                    <a:cxn ang="0">
                      <a:pos x="216" y="5"/>
                    </a:cxn>
                    <a:cxn ang="0">
                      <a:pos x="257" y="0"/>
                    </a:cxn>
                  </a:cxnLst>
                  <a:rect l="0" t="0" r="r" b="b"/>
                  <a:pathLst>
                    <a:path w="3013" h="1621">
                      <a:moveTo>
                        <a:pt x="270" y="0"/>
                      </a:moveTo>
                      <a:lnTo>
                        <a:pt x="2743" y="0"/>
                      </a:lnTo>
                      <a:lnTo>
                        <a:pt x="2757" y="0"/>
                      </a:lnTo>
                      <a:lnTo>
                        <a:pt x="2770" y="1"/>
                      </a:lnTo>
                      <a:lnTo>
                        <a:pt x="2784" y="3"/>
                      </a:lnTo>
                      <a:lnTo>
                        <a:pt x="2797" y="5"/>
                      </a:lnTo>
                      <a:lnTo>
                        <a:pt x="2810" y="8"/>
                      </a:lnTo>
                      <a:lnTo>
                        <a:pt x="2823" y="12"/>
                      </a:lnTo>
                      <a:lnTo>
                        <a:pt x="2836" y="16"/>
                      </a:lnTo>
                      <a:lnTo>
                        <a:pt x="2848" y="21"/>
                      </a:lnTo>
                      <a:lnTo>
                        <a:pt x="2860" y="26"/>
                      </a:lnTo>
                      <a:lnTo>
                        <a:pt x="2871" y="32"/>
                      </a:lnTo>
                      <a:lnTo>
                        <a:pt x="2882" y="38"/>
                      </a:lnTo>
                      <a:lnTo>
                        <a:pt x="2894" y="46"/>
                      </a:lnTo>
                      <a:lnTo>
                        <a:pt x="2904" y="54"/>
                      </a:lnTo>
                      <a:lnTo>
                        <a:pt x="2914" y="62"/>
                      </a:lnTo>
                      <a:lnTo>
                        <a:pt x="2924" y="70"/>
                      </a:lnTo>
                      <a:lnTo>
                        <a:pt x="2933" y="79"/>
                      </a:lnTo>
                      <a:lnTo>
                        <a:pt x="2943" y="88"/>
                      </a:lnTo>
                      <a:lnTo>
                        <a:pt x="2951" y="98"/>
                      </a:lnTo>
                      <a:lnTo>
                        <a:pt x="2959" y="109"/>
                      </a:lnTo>
                      <a:lnTo>
                        <a:pt x="2967" y="119"/>
                      </a:lnTo>
                      <a:lnTo>
                        <a:pt x="2974" y="130"/>
                      </a:lnTo>
                      <a:lnTo>
                        <a:pt x="2980" y="141"/>
                      </a:lnTo>
                      <a:lnTo>
                        <a:pt x="2986" y="152"/>
                      </a:lnTo>
                      <a:lnTo>
                        <a:pt x="2991" y="165"/>
                      </a:lnTo>
                      <a:lnTo>
                        <a:pt x="2997" y="177"/>
                      </a:lnTo>
                      <a:lnTo>
                        <a:pt x="3001" y="189"/>
                      </a:lnTo>
                      <a:lnTo>
                        <a:pt x="3005" y="202"/>
                      </a:lnTo>
                      <a:lnTo>
                        <a:pt x="3008" y="216"/>
                      </a:lnTo>
                      <a:lnTo>
                        <a:pt x="3010" y="229"/>
                      </a:lnTo>
                      <a:lnTo>
                        <a:pt x="3012" y="242"/>
                      </a:lnTo>
                      <a:lnTo>
                        <a:pt x="3013" y="256"/>
                      </a:lnTo>
                      <a:lnTo>
                        <a:pt x="3013" y="270"/>
                      </a:lnTo>
                      <a:lnTo>
                        <a:pt x="3013" y="1351"/>
                      </a:lnTo>
                      <a:lnTo>
                        <a:pt x="3013" y="1364"/>
                      </a:lnTo>
                      <a:lnTo>
                        <a:pt x="3012" y="1378"/>
                      </a:lnTo>
                      <a:lnTo>
                        <a:pt x="3010" y="1392"/>
                      </a:lnTo>
                      <a:lnTo>
                        <a:pt x="3008" y="1405"/>
                      </a:lnTo>
                      <a:lnTo>
                        <a:pt x="3005" y="1418"/>
                      </a:lnTo>
                      <a:lnTo>
                        <a:pt x="3001" y="1430"/>
                      </a:lnTo>
                      <a:lnTo>
                        <a:pt x="2997" y="1444"/>
                      </a:lnTo>
                      <a:lnTo>
                        <a:pt x="2991" y="1456"/>
                      </a:lnTo>
                      <a:lnTo>
                        <a:pt x="2986" y="1468"/>
                      </a:lnTo>
                      <a:lnTo>
                        <a:pt x="2980" y="1479"/>
                      </a:lnTo>
                      <a:lnTo>
                        <a:pt x="2974" y="1490"/>
                      </a:lnTo>
                      <a:lnTo>
                        <a:pt x="2967" y="1502"/>
                      </a:lnTo>
                      <a:lnTo>
                        <a:pt x="2959" y="1512"/>
                      </a:lnTo>
                      <a:lnTo>
                        <a:pt x="2951" y="1522"/>
                      </a:lnTo>
                      <a:lnTo>
                        <a:pt x="2943" y="1532"/>
                      </a:lnTo>
                      <a:lnTo>
                        <a:pt x="2933" y="1541"/>
                      </a:lnTo>
                      <a:lnTo>
                        <a:pt x="2924" y="1551"/>
                      </a:lnTo>
                      <a:lnTo>
                        <a:pt x="2914" y="1559"/>
                      </a:lnTo>
                      <a:lnTo>
                        <a:pt x="2904" y="1567"/>
                      </a:lnTo>
                      <a:lnTo>
                        <a:pt x="2894" y="1575"/>
                      </a:lnTo>
                      <a:lnTo>
                        <a:pt x="2882" y="1582"/>
                      </a:lnTo>
                      <a:lnTo>
                        <a:pt x="2871" y="1588"/>
                      </a:lnTo>
                      <a:lnTo>
                        <a:pt x="2860" y="1594"/>
                      </a:lnTo>
                      <a:lnTo>
                        <a:pt x="2848" y="1599"/>
                      </a:lnTo>
                      <a:lnTo>
                        <a:pt x="2836" y="1604"/>
                      </a:lnTo>
                      <a:lnTo>
                        <a:pt x="2823" y="1609"/>
                      </a:lnTo>
                      <a:lnTo>
                        <a:pt x="2810" y="1613"/>
                      </a:lnTo>
                      <a:lnTo>
                        <a:pt x="2797" y="1616"/>
                      </a:lnTo>
                      <a:lnTo>
                        <a:pt x="2784" y="1618"/>
                      </a:lnTo>
                      <a:lnTo>
                        <a:pt x="2770" y="1620"/>
                      </a:lnTo>
                      <a:lnTo>
                        <a:pt x="2757" y="1621"/>
                      </a:lnTo>
                      <a:lnTo>
                        <a:pt x="2743" y="1621"/>
                      </a:lnTo>
                      <a:lnTo>
                        <a:pt x="270" y="1621"/>
                      </a:lnTo>
                      <a:lnTo>
                        <a:pt x="257" y="1621"/>
                      </a:lnTo>
                      <a:lnTo>
                        <a:pt x="242" y="1620"/>
                      </a:lnTo>
                      <a:lnTo>
                        <a:pt x="229" y="1618"/>
                      </a:lnTo>
                      <a:lnTo>
                        <a:pt x="216" y="1616"/>
                      </a:lnTo>
                      <a:lnTo>
                        <a:pt x="203" y="1613"/>
                      </a:lnTo>
                      <a:lnTo>
                        <a:pt x="191" y="1609"/>
                      </a:lnTo>
                      <a:lnTo>
                        <a:pt x="177" y="1604"/>
                      </a:lnTo>
                      <a:lnTo>
                        <a:pt x="165" y="1599"/>
                      </a:lnTo>
                      <a:lnTo>
                        <a:pt x="154" y="1594"/>
                      </a:lnTo>
                      <a:lnTo>
                        <a:pt x="142" y="1588"/>
                      </a:lnTo>
                      <a:lnTo>
                        <a:pt x="130" y="1582"/>
                      </a:lnTo>
                      <a:lnTo>
                        <a:pt x="119" y="1575"/>
                      </a:lnTo>
                      <a:lnTo>
                        <a:pt x="109" y="1567"/>
                      </a:lnTo>
                      <a:lnTo>
                        <a:pt x="99" y="1559"/>
                      </a:lnTo>
                      <a:lnTo>
                        <a:pt x="89" y="1551"/>
                      </a:lnTo>
                      <a:lnTo>
                        <a:pt x="79" y="1541"/>
                      </a:lnTo>
                      <a:lnTo>
                        <a:pt x="70" y="1532"/>
                      </a:lnTo>
                      <a:lnTo>
                        <a:pt x="62" y="1522"/>
                      </a:lnTo>
                      <a:lnTo>
                        <a:pt x="54" y="1512"/>
                      </a:lnTo>
                      <a:lnTo>
                        <a:pt x="46" y="1502"/>
                      </a:lnTo>
                      <a:lnTo>
                        <a:pt x="40" y="1490"/>
                      </a:lnTo>
                      <a:lnTo>
                        <a:pt x="33" y="1479"/>
                      </a:lnTo>
                      <a:lnTo>
                        <a:pt x="26" y="1468"/>
                      </a:lnTo>
                      <a:lnTo>
                        <a:pt x="21" y="1456"/>
                      </a:lnTo>
                      <a:lnTo>
                        <a:pt x="16" y="1444"/>
                      </a:lnTo>
                      <a:lnTo>
                        <a:pt x="12" y="1430"/>
                      </a:lnTo>
                      <a:lnTo>
                        <a:pt x="8" y="1418"/>
                      </a:lnTo>
                      <a:lnTo>
                        <a:pt x="5" y="1405"/>
                      </a:lnTo>
                      <a:lnTo>
                        <a:pt x="3" y="1392"/>
                      </a:lnTo>
                      <a:lnTo>
                        <a:pt x="1" y="1378"/>
                      </a:lnTo>
                      <a:lnTo>
                        <a:pt x="0" y="1364"/>
                      </a:lnTo>
                      <a:lnTo>
                        <a:pt x="0" y="1351"/>
                      </a:lnTo>
                      <a:lnTo>
                        <a:pt x="0" y="270"/>
                      </a:lnTo>
                      <a:lnTo>
                        <a:pt x="0" y="256"/>
                      </a:lnTo>
                      <a:lnTo>
                        <a:pt x="1" y="242"/>
                      </a:lnTo>
                      <a:lnTo>
                        <a:pt x="3" y="229"/>
                      </a:lnTo>
                      <a:lnTo>
                        <a:pt x="5" y="216"/>
                      </a:lnTo>
                      <a:lnTo>
                        <a:pt x="8" y="202"/>
                      </a:lnTo>
                      <a:lnTo>
                        <a:pt x="12" y="189"/>
                      </a:lnTo>
                      <a:lnTo>
                        <a:pt x="16" y="177"/>
                      </a:lnTo>
                      <a:lnTo>
                        <a:pt x="21" y="165"/>
                      </a:lnTo>
                      <a:lnTo>
                        <a:pt x="26" y="152"/>
                      </a:lnTo>
                      <a:lnTo>
                        <a:pt x="33" y="141"/>
                      </a:lnTo>
                      <a:lnTo>
                        <a:pt x="40" y="130"/>
                      </a:lnTo>
                      <a:lnTo>
                        <a:pt x="46" y="119"/>
                      </a:lnTo>
                      <a:lnTo>
                        <a:pt x="54" y="109"/>
                      </a:lnTo>
                      <a:lnTo>
                        <a:pt x="62" y="98"/>
                      </a:lnTo>
                      <a:lnTo>
                        <a:pt x="70" y="88"/>
                      </a:lnTo>
                      <a:lnTo>
                        <a:pt x="79" y="79"/>
                      </a:lnTo>
                      <a:lnTo>
                        <a:pt x="89" y="70"/>
                      </a:lnTo>
                      <a:lnTo>
                        <a:pt x="99" y="62"/>
                      </a:lnTo>
                      <a:lnTo>
                        <a:pt x="109" y="54"/>
                      </a:lnTo>
                      <a:lnTo>
                        <a:pt x="119" y="46"/>
                      </a:lnTo>
                      <a:lnTo>
                        <a:pt x="130" y="38"/>
                      </a:lnTo>
                      <a:lnTo>
                        <a:pt x="142" y="32"/>
                      </a:lnTo>
                      <a:lnTo>
                        <a:pt x="154" y="26"/>
                      </a:lnTo>
                      <a:lnTo>
                        <a:pt x="165" y="21"/>
                      </a:lnTo>
                      <a:lnTo>
                        <a:pt x="177" y="16"/>
                      </a:lnTo>
                      <a:lnTo>
                        <a:pt x="191" y="12"/>
                      </a:lnTo>
                      <a:lnTo>
                        <a:pt x="203" y="8"/>
                      </a:lnTo>
                      <a:lnTo>
                        <a:pt x="216" y="5"/>
                      </a:lnTo>
                      <a:lnTo>
                        <a:pt x="229" y="3"/>
                      </a:lnTo>
                      <a:lnTo>
                        <a:pt x="242" y="1"/>
                      </a:lnTo>
                      <a:lnTo>
                        <a:pt x="257" y="0"/>
                      </a:lnTo>
                      <a:lnTo>
                        <a:pt x="270" y="0"/>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en-US" altLang="zh-CN" sz="1049" dirty="0">
                    <a:latin typeface="微软雅黑" panose="020B0503020204020204" pitchFamily="34" charset="-122"/>
                    <a:ea typeface="微软雅黑" panose="020B0503020204020204" pitchFamily="34" charset="-122"/>
                  </a:endParaRPr>
                </a:p>
              </p:txBody>
            </p:sp>
            <p:sp>
              <p:nvSpPr>
                <p:cNvPr id="179" name="Freeform 15"/>
                <p:cNvSpPr>
                  <a:spLocks/>
                </p:cNvSpPr>
                <p:nvPr/>
              </p:nvSpPr>
              <p:spPr bwMode="auto">
                <a:xfrm>
                  <a:off x="-1920069" y="1838018"/>
                  <a:ext cx="217487" cy="117475"/>
                </a:xfrm>
                <a:custGeom>
                  <a:avLst/>
                  <a:gdLst/>
                  <a:ahLst/>
                  <a:cxnLst>
                    <a:cxn ang="0">
                      <a:pos x="2756" y="0"/>
                    </a:cxn>
                    <a:cxn ang="0">
                      <a:pos x="2796" y="5"/>
                    </a:cxn>
                    <a:cxn ang="0">
                      <a:pos x="2835" y="16"/>
                    </a:cxn>
                    <a:cxn ang="0">
                      <a:pos x="2871" y="32"/>
                    </a:cxn>
                    <a:cxn ang="0">
                      <a:pos x="2903" y="54"/>
                    </a:cxn>
                    <a:cxn ang="0">
                      <a:pos x="2933" y="79"/>
                    </a:cxn>
                    <a:cxn ang="0">
                      <a:pos x="2958" y="109"/>
                    </a:cxn>
                    <a:cxn ang="0">
                      <a:pos x="2980" y="141"/>
                    </a:cxn>
                    <a:cxn ang="0">
                      <a:pos x="2996" y="177"/>
                    </a:cxn>
                    <a:cxn ang="0">
                      <a:pos x="3007" y="216"/>
                    </a:cxn>
                    <a:cxn ang="0">
                      <a:pos x="3012" y="256"/>
                    </a:cxn>
                    <a:cxn ang="0">
                      <a:pos x="3012" y="1364"/>
                    </a:cxn>
                    <a:cxn ang="0">
                      <a:pos x="3007" y="1405"/>
                    </a:cxn>
                    <a:cxn ang="0">
                      <a:pos x="2996" y="1444"/>
                    </a:cxn>
                    <a:cxn ang="0">
                      <a:pos x="2980" y="1479"/>
                    </a:cxn>
                    <a:cxn ang="0">
                      <a:pos x="2958" y="1512"/>
                    </a:cxn>
                    <a:cxn ang="0">
                      <a:pos x="2933" y="1541"/>
                    </a:cxn>
                    <a:cxn ang="0">
                      <a:pos x="2903" y="1567"/>
                    </a:cxn>
                    <a:cxn ang="0">
                      <a:pos x="2871" y="1588"/>
                    </a:cxn>
                    <a:cxn ang="0">
                      <a:pos x="2835" y="1604"/>
                    </a:cxn>
                    <a:cxn ang="0">
                      <a:pos x="2796" y="1616"/>
                    </a:cxn>
                    <a:cxn ang="0">
                      <a:pos x="2756" y="1621"/>
                    </a:cxn>
                    <a:cxn ang="0">
                      <a:pos x="255" y="1621"/>
                    </a:cxn>
                    <a:cxn ang="0">
                      <a:pos x="216" y="1616"/>
                    </a:cxn>
                    <a:cxn ang="0">
                      <a:pos x="177" y="1604"/>
                    </a:cxn>
                    <a:cxn ang="0">
                      <a:pos x="141" y="1588"/>
                    </a:cxn>
                    <a:cxn ang="0">
                      <a:pos x="108" y="1567"/>
                    </a:cxn>
                    <a:cxn ang="0">
                      <a:pos x="79" y="1541"/>
                    </a:cxn>
                    <a:cxn ang="0">
                      <a:pos x="54" y="1512"/>
                    </a:cxn>
                    <a:cxn ang="0">
                      <a:pos x="32" y="1479"/>
                    </a:cxn>
                    <a:cxn ang="0">
                      <a:pos x="16" y="1444"/>
                    </a:cxn>
                    <a:cxn ang="0">
                      <a:pos x="5" y="1405"/>
                    </a:cxn>
                    <a:cxn ang="0">
                      <a:pos x="0" y="1364"/>
                    </a:cxn>
                    <a:cxn ang="0">
                      <a:pos x="0" y="256"/>
                    </a:cxn>
                    <a:cxn ang="0">
                      <a:pos x="5" y="216"/>
                    </a:cxn>
                    <a:cxn ang="0">
                      <a:pos x="16" y="177"/>
                    </a:cxn>
                    <a:cxn ang="0">
                      <a:pos x="32" y="141"/>
                    </a:cxn>
                    <a:cxn ang="0">
                      <a:pos x="54" y="109"/>
                    </a:cxn>
                    <a:cxn ang="0">
                      <a:pos x="79" y="79"/>
                    </a:cxn>
                    <a:cxn ang="0">
                      <a:pos x="108" y="54"/>
                    </a:cxn>
                    <a:cxn ang="0">
                      <a:pos x="141" y="32"/>
                    </a:cxn>
                    <a:cxn ang="0">
                      <a:pos x="177" y="16"/>
                    </a:cxn>
                    <a:cxn ang="0">
                      <a:pos x="216" y="5"/>
                    </a:cxn>
                    <a:cxn ang="0">
                      <a:pos x="255" y="0"/>
                    </a:cxn>
                  </a:cxnLst>
                  <a:rect l="0" t="0" r="r" b="b"/>
                  <a:pathLst>
                    <a:path w="3012" h="1621">
                      <a:moveTo>
                        <a:pt x="270" y="0"/>
                      </a:moveTo>
                      <a:lnTo>
                        <a:pt x="2742" y="0"/>
                      </a:lnTo>
                      <a:lnTo>
                        <a:pt x="2756" y="0"/>
                      </a:lnTo>
                      <a:lnTo>
                        <a:pt x="2770" y="1"/>
                      </a:lnTo>
                      <a:lnTo>
                        <a:pt x="2783" y="3"/>
                      </a:lnTo>
                      <a:lnTo>
                        <a:pt x="2796" y="5"/>
                      </a:lnTo>
                      <a:lnTo>
                        <a:pt x="2810" y="8"/>
                      </a:lnTo>
                      <a:lnTo>
                        <a:pt x="2822" y="12"/>
                      </a:lnTo>
                      <a:lnTo>
                        <a:pt x="2835" y="16"/>
                      </a:lnTo>
                      <a:lnTo>
                        <a:pt x="2847" y="21"/>
                      </a:lnTo>
                      <a:lnTo>
                        <a:pt x="2859" y="26"/>
                      </a:lnTo>
                      <a:lnTo>
                        <a:pt x="2871" y="32"/>
                      </a:lnTo>
                      <a:lnTo>
                        <a:pt x="2882" y="38"/>
                      </a:lnTo>
                      <a:lnTo>
                        <a:pt x="2893" y="46"/>
                      </a:lnTo>
                      <a:lnTo>
                        <a:pt x="2903" y="54"/>
                      </a:lnTo>
                      <a:lnTo>
                        <a:pt x="2914" y="62"/>
                      </a:lnTo>
                      <a:lnTo>
                        <a:pt x="2924" y="70"/>
                      </a:lnTo>
                      <a:lnTo>
                        <a:pt x="2933" y="79"/>
                      </a:lnTo>
                      <a:lnTo>
                        <a:pt x="2942" y="88"/>
                      </a:lnTo>
                      <a:lnTo>
                        <a:pt x="2950" y="98"/>
                      </a:lnTo>
                      <a:lnTo>
                        <a:pt x="2958" y="109"/>
                      </a:lnTo>
                      <a:lnTo>
                        <a:pt x="2965" y="119"/>
                      </a:lnTo>
                      <a:lnTo>
                        <a:pt x="2973" y="130"/>
                      </a:lnTo>
                      <a:lnTo>
                        <a:pt x="2980" y="141"/>
                      </a:lnTo>
                      <a:lnTo>
                        <a:pt x="2986" y="152"/>
                      </a:lnTo>
                      <a:lnTo>
                        <a:pt x="2991" y="165"/>
                      </a:lnTo>
                      <a:lnTo>
                        <a:pt x="2996" y="177"/>
                      </a:lnTo>
                      <a:lnTo>
                        <a:pt x="3000" y="189"/>
                      </a:lnTo>
                      <a:lnTo>
                        <a:pt x="3004" y="202"/>
                      </a:lnTo>
                      <a:lnTo>
                        <a:pt x="3007" y="216"/>
                      </a:lnTo>
                      <a:lnTo>
                        <a:pt x="3009" y="229"/>
                      </a:lnTo>
                      <a:lnTo>
                        <a:pt x="3011" y="242"/>
                      </a:lnTo>
                      <a:lnTo>
                        <a:pt x="3012" y="256"/>
                      </a:lnTo>
                      <a:lnTo>
                        <a:pt x="3012" y="270"/>
                      </a:lnTo>
                      <a:lnTo>
                        <a:pt x="3012" y="1351"/>
                      </a:lnTo>
                      <a:lnTo>
                        <a:pt x="3012" y="1364"/>
                      </a:lnTo>
                      <a:lnTo>
                        <a:pt x="3011" y="1378"/>
                      </a:lnTo>
                      <a:lnTo>
                        <a:pt x="3009" y="1392"/>
                      </a:lnTo>
                      <a:lnTo>
                        <a:pt x="3007" y="1405"/>
                      </a:lnTo>
                      <a:lnTo>
                        <a:pt x="3004" y="1418"/>
                      </a:lnTo>
                      <a:lnTo>
                        <a:pt x="3000" y="1430"/>
                      </a:lnTo>
                      <a:lnTo>
                        <a:pt x="2996" y="1444"/>
                      </a:lnTo>
                      <a:lnTo>
                        <a:pt x="2991" y="1456"/>
                      </a:lnTo>
                      <a:lnTo>
                        <a:pt x="2986" y="1468"/>
                      </a:lnTo>
                      <a:lnTo>
                        <a:pt x="2980" y="1479"/>
                      </a:lnTo>
                      <a:lnTo>
                        <a:pt x="2973" y="1490"/>
                      </a:lnTo>
                      <a:lnTo>
                        <a:pt x="2965" y="1502"/>
                      </a:lnTo>
                      <a:lnTo>
                        <a:pt x="2958" y="1512"/>
                      </a:lnTo>
                      <a:lnTo>
                        <a:pt x="2950" y="1522"/>
                      </a:lnTo>
                      <a:lnTo>
                        <a:pt x="2942" y="1532"/>
                      </a:lnTo>
                      <a:lnTo>
                        <a:pt x="2933" y="1541"/>
                      </a:lnTo>
                      <a:lnTo>
                        <a:pt x="2924" y="1551"/>
                      </a:lnTo>
                      <a:lnTo>
                        <a:pt x="2914" y="1559"/>
                      </a:lnTo>
                      <a:lnTo>
                        <a:pt x="2903" y="1567"/>
                      </a:lnTo>
                      <a:lnTo>
                        <a:pt x="2893" y="1575"/>
                      </a:lnTo>
                      <a:lnTo>
                        <a:pt x="2882" y="1582"/>
                      </a:lnTo>
                      <a:lnTo>
                        <a:pt x="2871" y="1588"/>
                      </a:lnTo>
                      <a:lnTo>
                        <a:pt x="2859" y="1594"/>
                      </a:lnTo>
                      <a:lnTo>
                        <a:pt x="2847" y="1599"/>
                      </a:lnTo>
                      <a:lnTo>
                        <a:pt x="2835" y="1604"/>
                      </a:lnTo>
                      <a:lnTo>
                        <a:pt x="2822" y="1609"/>
                      </a:lnTo>
                      <a:lnTo>
                        <a:pt x="2810" y="1613"/>
                      </a:lnTo>
                      <a:lnTo>
                        <a:pt x="2796" y="1616"/>
                      </a:lnTo>
                      <a:lnTo>
                        <a:pt x="2783" y="1618"/>
                      </a:lnTo>
                      <a:lnTo>
                        <a:pt x="2770" y="1620"/>
                      </a:lnTo>
                      <a:lnTo>
                        <a:pt x="2756" y="1621"/>
                      </a:lnTo>
                      <a:lnTo>
                        <a:pt x="2742" y="1621"/>
                      </a:lnTo>
                      <a:lnTo>
                        <a:pt x="270" y="1621"/>
                      </a:lnTo>
                      <a:lnTo>
                        <a:pt x="255" y="1621"/>
                      </a:lnTo>
                      <a:lnTo>
                        <a:pt x="242" y="1620"/>
                      </a:lnTo>
                      <a:lnTo>
                        <a:pt x="229" y="1618"/>
                      </a:lnTo>
                      <a:lnTo>
                        <a:pt x="216" y="1616"/>
                      </a:lnTo>
                      <a:lnTo>
                        <a:pt x="202" y="1613"/>
                      </a:lnTo>
                      <a:lnTo>
                        <a:pt x="189" y="1609"/>
                      </a:lnTo>
                      <a:lnTo>
                        <a:pt x="177" y="1604"/>
                      </a:lnTo>
                      <a:lnTo>
                        <a:pt x="165" y="1599"/>
                      </a:lnTo>
                      <a:lnTo>
                        <a:pt x="152" y="1594"/>
                      </a:lnTo>
                      <a:lnTo>
                        <a:pt x="141" y="1588"/>
                      </a:lnTo>
                      <a:lnTo>
                        <a:pt x="130" y="1582"/>
                      </a:lnTo>
                      <a:lnTo>
                        <a:pt x="119" y="1575"/>
                      </a:lnTo>
                      <a:lnTo>
                        <a:pt x="108" y="1567"/>
                      </a:lnTo>
                      <a:lnTo>
                        <a:pt x="97" y="1559"/>
                      </a:lnTo>
                      <a:lnTo>
                        <a:pt x="88" y="1551"/>
                      </a:lnTo>
                      <a:lnTo>
                        <a:pt x="79" y="1541"/>
                      </a:lnTo>
                      <a:lnTo>
                        <a:pt x="70" y="1532"/>
                      </a:lnTo>
                      <a:lnTo>
                        <a:pt x="61" y="1522"/>
                      </a:lnTo>
                      <a:lnTo>
                        <a:pt x="54" y="1512"/>
                      </a:lnTo>
                      <a:lnTo>
                        <a:pt x="45" y="1502"/>
                      </a:lnTo>
                      <a:lnTo>
                        <a:pt x="38" y="1490"/>
                      </a:lnTo>
                      <a:lnTo>
                        <a:pt x="32" y="1479"/>
                      </a:lnTo>
                      <a:lnTo>
                        <a:pt x="26" y="1468"/>
                      </a:lnTo>
                      <a:lnTo>
                        <a:pt x="21" y="1456"/>
                      </a:lnTo>
                      <a:lnTo>
                        <a:pt x="16" y="1444"/>
                      </a:lnTo>
                      <a:lnTo>
                        <a:pt x="12" y="1430"/>
                      </a:lnTo>
                      <a:lnTo>
                        <a:pt x="8" y="1418"/>
                      </a:lnTo>
                      <a:lnTo>
                        <a:pt x="5" y="1405"/>
                      </a:lnTo>
                      <a:lnTo>
                        <a:pt x="3" y="1392"/>
                      </a:lnTo>
                      <a:lnTo>
                        <a:pt x="1" y="1378"/>
                      </a:lnTo>
                      <a:lnTo>
                        <a:pt x="0" y="1364"/>
                      </a:lnTo>
                      <a:lnTo>
                        <a:pt x="0" y="1351"/>
                      </a:lnTo>
                      <a:lnTo>
                        <a:pt x="0" y="270"/>
                      </a:lnTo>
                      <a:lnTo>
                        <a:pt x="0" y="256"/>
                      </a:lnTo>
                      <a:lnTo>
                        <a:pt x="1" y="242"/>
                      </a:lnTo>
                      <a:lnTo>
                        <a:pt x="3" y="229"/>
                      </a:lnTo>
                      <a:lnTo>
                        <a:pt x="5" y="216"/>
                      </a:lnTo>
                      <a:lnTo>
                        <a:pt x="8" y="202"/>
                      </a:lnTo>
                      <a:lnTo>
                        <a:pt x="12" y="189"/>
                      </a:lnTo>
                      <a:lnTo>
                        <a:pt x="16" y="177"/>
                      </a:lnTo>
                      <a:lnTo>
                        <a:pt x="21" y="165"/>
                      </a:lnTo>
                      <a:lnTo>
                        <a:pt x="26" y="152"/>
                      </a:lnTo>
                      <a:lnTo>
                        <a:pt x="32" y="141"/>
                      </a:lnTo>
                      <a:lnTo>
                        <a:pt x="38" y="130"/>
                      </a:lnTo>
                      <a:lnTo>
                        <a:pt x="45" y="119"/>
                      </a:lnTo>
                      <a:lnTo>
                        <a:pt x="54" y="109"/>
                      </a:lnTo>
                      <a:lnTo>
                        <a:pt x="61" y="98"/>
                      </a:lnTo>
                      <a:lnTo>
                        <a:pt x="70" y="88"/>
                      </a:lnTo>
                      <a:lnTo>
                        <a:pt x="79" y="79"/>
                      </a:lnTo>
                      <a:lnTo>
                        <a:pt x="88" y="70"/>
                      </a:lnTo>
                      <a:lnTo>
                        <a:pt x="97" y="62"/>
                      </a:lnTo>
                      <a:lnTo>
                        <a:pt x="108" y="54"/>
                      </a:lnTo>
                      <a:lnTo>
                        <a:pt x="119" y="46"/>
                      </a:lnTo>
                      <a:lnTo>
                        <a:pt x="130" y="38"/>
                      </a:lnTo>
                      <a:lnTo>
                        <a:pt x="141" y="32"/>
                      </a:lnTo>
                      <a:lnTo>
                        <a:pt x="152" y="26"/>
                      </a:lnTo>
                      <a:lnTo>
                        <a:pt x="165" y="21"/>
                      </a:lnTo>
                      <a:lnTo>
                        <a:pt x="177" y="16"/>
                      </a:lnTo>
                      <a:lnTo>
                        <a:pt x="189" y="12"/>
                      </a:lnTo>
                      <a:lnTo>
                        <a:pt x="202" y="8"/>
                      </a:lnTo>
                      <a:lnTo>
                        <a:pt x="216" y="5"/>
                      </a:lnTo>
                      <a:lnTo>
                        <a:pt x="229" y="3"/>
                      </a:lnTo>
                      <a:lnTo>
                        <a:pt x="242" y="1"/>
                      </a:lnTo>
                      <a:lnTo>
                        <a:pt x="255" y="0"/>
                      </a:lnTo>
                      <a:lnTo>
                        <a:pt x="270" y="0"/>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en-US" altLang="zh-CN" sz="1049" dirty="0">
                    <a:latin typeface="微软雅黑" panose="020B0503020204020204" pitchFamily="34" charset="-122"/>
                    <a:ea typeface="微软雅黑" panose="020B0503020204020204" pitchFamily="34" charset="-122"/>
                  </a:endParaRPr>
                </a:p>
              </p:txBody>
            </p:sp>
            <p:sp>
              <p:nvSpPr>
                <p:cNvPr id="180" name="Freeform 16"/>
                <p:cNvSpPr>
                  <a:spLocks/>
                </p:cNvSpPr>
                <p:nvPr/>
              </p:nvSpPr>
              <p:spPr bwMode="auto">
                <a:xfrm>
                  <a:off x="-1680356" y="1838018"/>
                  <a:ext cx="217487" cy="117475"/>
                </a:xfrm>
                <a:custGeom>
                  <a:avLst/>
                  <a:gdLst/>
                  <a:ahLst/>
                  <a:cxnLst>
                    <a:cxn ang="0">
                      <a:pos x="2757" y="0"/>
                    </a:cxn>
                    <a:cxn ang="0">
                      <a:pos x="2798" y="5"/>
                    </a:cxn>
                    <a:cxn ang="0">
                      <a:pos x="2836" y="16"/>
                    </a:cxn>
                    <a:cxn ang="0">
                      <a:pos x="2871" y="32"/>
                    </a:cxn>
                    <a:cxn ang="0">
                      <a:pos x="2905" y="54"/>
                    </a:cxn>
                    <a:cxn ang="0">
                      <a:pos x="2934" y="79"/>
                    </a:cxn>
                    <a:cxn ang="0">
                      <a:pos x="2960" y="109"/>
                    </a:cxn>
                    <a:cxn ang="0">
                      <a:pos x="2980" y="141"/>
                    </a:cxn>
                    <a:cxn ang="0">
                      <a:pos x="2997" y="177"/>
                    </a:cxn>
                    <a:cxn ang="0">
                      <a:pos x="3008" y="216"/>
                    </a:cxn>
                    <a:cxn ang="0">
                      <a:pos x="3013" y="256"/>
                    </a:cxn>
                    <a:cxn ang="0">
                      <a:pos x="3013" y="1364"/>
                    </a:cxn>
                    <a:cxn ang="0">
                      <a:pos x="3008" y="1405"/>
                    </a:cxn>
                    <a:cxn ang="0">
                      <a:pos x="2997" y="1444"/>
                    </a:cxn>
                    <a:cxn ang="0">
                      <a:pos x="2980" y="1479"/>
                    </a:cxn>
                    <a:cxn ang="0">
                      <a:pos x="2960" y="1512"/>
                    </a:cxn>
                    <a:cxn ang="0">
                      <a:pos x="2934" y="1541"/>
                    </a:cxn>
                    <a:cxn ang="0">
                      <a:pos x="2905" y="1567"/>
                    </a:cxn>
                    <a:cxn ang="0">
                      <a:pos x="2871" y="1588"/>
                    </a:cxn>
                    <a:cxn ang="0">
                      <a:pos x="2836" y="1604"/>
                    </a:cxn>
                    <a:cxn ang="0">
                      <a:pos x="2798" y="1616"/>
                    </a:cxn>
                    <a:cxn ang="0">
                      <a:pos x="2757" y="1621"/>
                    </a:cxn>
                    <a:cxn ang="0">
                      <a:pos x="257" y="1621"/>
                    </a:cxn>
                    <a:cxn ang="0">
                      <a:pos x="216" y="1616"/>
                    </a:cxn>
                    <a:cxn ang="0">
                      <a:pos x="178" y="1604"/>
                    </a:cxn>
                    <a:cxn ang="0">
                      <a:pos x="142" y="1588"/>
                    </a:cxn>
                    <a:cxn ang="0">
                      <a:pos x="109" y="1567"/>
                    </a:cxn>
                    <a:cxn ang="0">
                      <a:pos x="80" y="1541"/>
                    </a:cxn>
                    <a:cxn ang="0">
                      <a:pos x="54" y="1512"/>
                    </a:cxn>
                    <a:cxn ang="0">
                      <a:pos x="33" y="1479"/>
                    </a:cxn>
                    <a:cxn ang="0">
                      <a:pos x="16" y="1444"/>
                    </a:cxn>
                    <a:cxn ang="0">
                      <a:pos x="6" y="1405"/>
                    </a:cxn>
                    <a:cxn ang="0">
                      <a:pos x="1" y="1364"/>
                    </a:cxn>
                    <a:cxn ang="0">
                      <a:pos x="1" y="256"/>
                    </a:cxn>
                    <a:cxn ang="0">
                      <a:pos x="6" y="216"/>
                    </a:cxn>
                    <a:cxn ang="0">
                      <a:pos x="16" y="177"/>
                    </a:cxn>
                    <a:cxn ang="0">
                      <a:pos x="33" y="141"/>
                    </a:cxn>
                    <a:cxn ang="0">
                      <a:pos x="54" y="109"/>
                    </a:cxn>
                    <a:cxn ang="0">
                      <a:pos x="80" y="79"/>
                    </a:cxn>
                    <a:cxn ang="0">
                      <a:pos x="109" y="54"/>
                    </a:cxn>
                    <a:cxn ang="0">
                      <a:pos x="142" y="32"/>
                    </a:cxn>
                    <a:cxn ang="0">
                      <a:pos x="178" y="16"/>
                    </a:cxn>
                    <a:cxn ang="0">
                      <a:pos x="216" y="5"/>
                    </a:cxn>
                    <a:cxn ang="0">
                      <a:pos x="257" y="0"/>
                    </a:cxn>
                  </a:cxnLst>
                  <a:rect l="0" t="0" r="r" b="b"/>
                  <a:pathLst>
                    <a:path w="3014" h="1621">
                      <a:moveTo>
                        <a:pt x="271" y="0"/>
                      </a:moveTo>
                      <a:lnTo>
                        <a:pt x="2743" y="0"/>
                      </a:lnTo>
                      <a:lnTo>
                        <a:pt x="2757" y="0"/>
                      </a:lnTo>
                      <a:lnTo>
                        <a:pt x="2770" y="1"/>
                      </a:lnTo>
                      <a:lnTo>
                        <a:pt x="2784" y="3"/>
                      </a:lnTo>
                      <a:lnTo>
                        <a:pt x="2798" y="5"/>
                      </a:lnTo>
                      <a:lnTo>
                        <a:pt x="2810" y="8"/>
                      </a:lnTo>
                      <a:lnTo>
                        <a:pt x="2823" y="12"/>
                      </a:lnTo>
                      <a:lnTo>
                        <a:pt x="2836" y="16"/>
                      </a:lnTo>
                      <a:lnTo>
                        <a:pt x="2848" y="21"/>
                      </a:lnTo>
                      <a:lnTo>
                        <a:pt x="2860" y="26"/>
                      </a:lnTo>
                      <a:lnTo>
                        <a:pt x="2871" y="32"/>
                      </a:lnTo>
                      <a:lnTo>
                        <a:pt x="2884" y="38"/>
                      </a:lnTo>
                      <a:lnTo>
                        <a:pt x="2894" y="46"/>
                      </a:lnTo>
                      <a:lnTo>
                        <a:pt x="2905" y="54"/>
                      </a:lnTo>
                      <a:lnTo>
                        <a:pt x="2915" y="62"/>
                      </a:lnTo>
                      <a:lnTo>
                        <a:pt x="2924" y="70"/>
                      </a:lnTo>
                      <a:lnTo>
                        <a:pt x="2934" y="79"/>
                      </a:lnTo>
                      <a:lnTo>
                        <a:pt x="2943" y="88"/>
                      </a:lnTo>
                      <a:lnTo>
                        <a:pt x="2952" y="98"/>
                      </a:lnTo>
                      <a:lnTo>
                        <a:pt x="2960" y="109"/>
                      </a:lnTo>
                      <a:lnTo>
                        <a:pt x="2967" y="119"/>
                      </a:lnTo>
                      <a:lnTo>
                        <a:pt x="2974" y="130"/>
                      </a:lnTo>
                      <a:lnTo>
                        <a:pt x="2980" y="141"/>
                      </a:lnTo>
                      <a:lnTo>
                        <a:pt x="2986" y="152"/>
                      </a:lnTo>
                      <a:lnTo>
                        <a:pt x="2993" y="165"/>
                      </a:lnTo>
                      <a:lnTo>
                        <a:pt x="2997" y="177"/>
                      </a:lnTo>
                      <a:lnTo>
                        <a:pt x="3002" y="189"/>
                      </a:lnTo>
                      <a:lnTo>
                        <a:pt x="3005" y="202"/>
                      </a:lnTo>
                      <a:lnTo>
                        <a:pt x="3008" y="216"/>
                      </a:lnTo>
                      <a:lnTo>
                        <a:pt x="3011" y="229"/>
                      </a:lnTo>
                      <a:lnTo>
                        <a:pt x="3012" y="242"/>
                      </a:lnTo>
                      <a:lnTo>
                        <a:pt x="3013" y="256"/>
                      </a:lnTo>
                      <a:lnTo>
                        <a:pt x="3014" y="270"/>
                      </a:lnTo>
                      <a:lnTo>
                        <a:pt x="3014" y="1351"/>
                      </a:lnTo>
                      <a:lnTo>
                        <a:pt x="3013" y="1364"/>
                      </a:lnTo>
                      <a:lnTo>
                        <a:pt x="3012" y="1378"/>
                      </a:lnTo>
                      <a:lnTo>
                        <a:pt x="3011" y="1392"/>
                      </a:lnTo>
                      <a:lnTo>
                        <a:pt x="3008" y="1405"/>
                      </a:lnTo>
                      <a:lnTo>
                        <a:pt x="3005" y="1418"/>
                      </a:lnTo>
                      <a:lnTo>
                        <a:pt x="3002" y="1430"/>
                      </a:lnTo>
                      <a:lnTo>
                        <a:pt x="2997" y="1444"/>
                      </a:lnTo>
                      <a:lnTo>
                        <a:pt x="2993" y="1456"/>
                      </a:lnTo>
                      <a:lnTo>
                        <a:pt x="2986" y="1468"/>
                      </a:lnTo>
                      <a:lnTo>
                        <a:pt x="2980" y="1479"/>
                      </a:lnTo>
                      <a:lnTo>
                        <a:pt x="2974" y="1490"/>
                      </a:lnTo>
                      <a:lnTo>
                        <a:pt x="2967" y="1502"/>
                      </a:lnTo>
                      <a:lnTo>
                        <a:pt x="2960" y="1512"/>
                      </a:lnTo>
                      <a:lnTo>
                        <a:pt x="2952" y="1522"/>
                      </a:lnTo>
                      <a:lnTo>
                        <a:pt x="2943" y="1532"/>
                      </a:lnTo>
                      <a:lnTo>
                        <a:pt x="2934" y="1541"/>
                      </a:lnTo>
                      <a:lnTo>
                        <a:pt x="2924" y="1551"/>
                      </a:lnTo>
                      <a:lnTo>
                        <a:pt x="2915" y="1559"/>
                      </a:lnTo>
                      <a:lnTo>
                        <a:pt x="2905" y="1567"/>
                      </a:lnTo>
                      <a:lnTo>
                        <a:pt x="2894" y="1575"/>
                      </a:lnTo>
                      <a:lnTo>
                        <a:pt x="2884" y="1582"/>
                      </a:lnTo>
                      <a:lnTo>
                        <a:pt x="2871" y="1588"/>
                      </a:lnTo>
                      <a:lnTo>
                        <a:pt x="2860" y="1594"/>
                      </a:lnTo>
                      <a:lnTo>
                        <a:pt x="2848" y="1599"/>
                      </a:lnTo>
                      <a:lnTo>
                        <a:pt x="2836" y="1604"/>
                      </a:lnTo>
                      <a:lnTo>
                        <a:pt x="2823" y="1609"/>
                      </a:lnTo>
                      <a:lnTo>
                        <a:pt x="2810" y="1613"/>
                      </a:lnTo>
                      <a:lnTo>
                        <a:pt x="2798" y="1616"/>
                      </a:lnTo>
                      <a:lnTo>
                        <a:pt x="2784" y="1618"/>
                      </a:lnTo>
                      <a:lnTo>
                        <a:pt x="2770" y="1620"/>
                      </a:lnTo>
                      <a:lnTo>
                        <a:pt x="2757" y="1621"/>
                      </a:lnTo>
                      <a:lnTo>
                        <a:pt x="2743" y="1621"/>
                      </a:lnTo>
                      <a:lnTo>
                        <a:pt x="271" y="1621"/>
                      </a:lnTo>
                      <a:lnTo>
                        <a:pt x="257" y="1621"/>
                      </a:lnTo>
                      <a:lnTo>
                        <a:pt x="244" y="1620"/>
                      </a:lnTo>
                      <a:lnTo>
                        <a:pt x="229" y="1618"/>
                      </a:lnTo>
                      <a:lnTo>
                        <a:pt x="216" y="1616"/>
                      </a:lnTo>
                      <a:lnTo>
                        <a:pt x="204" y="1613"/>
                      </a:lnTo>
                      <a:lnTo>
                        <a:pt x="191" y="1609"/>
                      </a:lnTo>
                      <a:lnTo>
                        <a:pt x="178" y="1604"/>
                      </a:lnTo>
                      <a:lnTo>
                        <a:pt x="166" y="1599"/>
                      </a:lnTo>
                      <a:lnTo>
                        <a:pt x="154" y="1594"/>
                      </a:lnTo>
                      <a:lnTo>
                        <a:pt x="142" y="1588"/>
                      </a:lnTo>
                      <a:lnTo>
                        <a:pt x="130" y="1582"/>
                      </a:lnTo>
                      <a:lnTo>
                        <a:pt x="120" y="1575"/>
                      </a:lnTo>
                      <a:lnTo>
                        <a:pt x="109" y="1567"/>
                      </a:lnTo>
                      <a:lnTo>
                        <a:pt x="99" y="1559"/>
                      </a:lnTo>
                      <a:lnTo>
                        <a:pt x="89" y="1551"/>
                      </a:lnTo>
                      <a:lnTo>
                        <a:pt x="80" y="1541"/>
                      </a:lnTo>
                      <a:lnTo>
                        <a:pt x="70" y="1532"/>
                      </a:lnTo>
                      <a:lnTo>
                        <a:pt x="62" y="1522"/>
                      </a:lnTo>
                      <a:lnTo>
                        <a:pt x="54" y="1512"/>
                      </a:lnTo>
                      <a:lnTo>
                        <a:pt x="47" y="1502"/>
                      </a:lnTo>
                      <a:lnTo>
                        <a:pt x="40" y="1490"/>
                      </a:lnTo>
                      <a:lnTo>
                        <a:pt x="33" y="1479"/>
                      </a:lnTo>
                      <a:lnTo>
                        <a:pt x="28" y="1468"/>
                      </a:lnTo>
                      <a:lnTo>
                        <a:pt x="21" y="1456"/>
                      </a:lnTo>
                      <a:lnTo>
                        <a:pt x="16" y="1444"/>
                      </a:lnTo>
                      <a:lnTo>
                        <a:pt x="12" y="1430"/>
                      </a:lnTo>
                      <a:lnTo>
                        <a:pt x="9" y="1418"/>
                      </a:lnTo>
                      <a:lnTo>
                        <a:pt x="6" y="1405"/>
                      </a:lnTo>
                      <a:lnTo>
                        <a:pt x="3" y="1392"/>
                      </a:lnTo>
                      <a:lnTo>
                        <a:pt x="2" y="1378"/>
                      </a:lnTo>
                      <a:lnTo>
                        <a:pt x="1" y="1364"/>
                      </a:lnTo>
                      <a:lnTo>
                        <a:pt x="0" y="1351"/>
                      </a:lnTo>
                      <a:lnTo>
                        <a:pt x="0" y="270"/>
                      </a:lnTo>
                      <a:lnTo>
                        <a:pt x="1" y="256"/>
                      </a:lnTo>
                      <a:lnTo>
                        <a:pt x="2" y="242"/>
                      </a:lnTo>
                      <a:lnTo>
                        <a:pt x="3" y="229"/>
                      </a:lnTo>
                      <a:lnTo>
                        <a:pt x="6" y="216"/>
                      </a:lnTo>
                      <a:lnTo>
                        <a:pt x="9" y="202"/>
                      </a:lnTo>
                      <a:lnTo>
                        <a:pt x="12" y="189"/>
                      </a:lnTo>
                      <a:lnTo>
                        <a:pt x="16" y="177"/>
                      </a:lnTo>
                      <a:lnTo>
                        <a:pt x="21" y="165"/>
                      </a:lnTo>
                      <a:lnTo>
                        <a:pt x="28" y="152"/>
                      </a:lnTo>
                      <a:lnTo>
                        <a:pt x="33" y="141"/>
                      </a:lnTo>
                      <a:lnTo>
                        <a:pt x="40" y="130"/>
                      </a:lnTo>
                      <a:lnTo>
                        <a:pt x="47" y="119"/>
                      </a:lnTo>
                      <a:lnTo>
                        <a:pt x="54" y="109"/>
                      </a:lnTo>
                      <a:lnTo>
                        <a:pt x="62" y="98"/>
                      </a:lnTo>
                      <a:lnTo>
                        <a:pt x="70" y="88"/>
                      </a:lnTo>
                      <a:lnTo>
                        <a:pt x="80" y="79"/>
                      </a:lnTo>
                      <a:lnTo>
                        <a:pt x="89" y="70"/>
                      </a:lnTo>
                      <a:lnTo>
                        <a:pt x="99" y="62"/>
                      </a:lnTo>
                      <a:lnTo>
                        <a:pt x="109" y="54"/>
                      </a:lnTo>
                      <a:lnTo>
                        <a:pt x="120" y="46"/>
                      </a:lnTo>
                      <a:lnTo>
                        <a:pt x="130" y="38"/>
                      </a:lnTo>
                      <a:lnTo>
                        <a:pt x="142" y="32"/>
                      </a:lnTo>
                      <a:lnTo>
                        <a:pt x="154" y="26"/>
                      </a:lnTo>
                      <a:lnTo>
                        <a:pt x="166" y="21"/>
                      </a:lnTo>
                      <a:lnTo>
                        <a:pt x="178" y="16"/>
                      </a:lnTo>
                      <a:lnTo>
                        <a:pt x="191" y="12"/>
                      </a:lnTo>
                      <a:lnTo>
                        <a:pt x="204" y="8"/>
                      </a:lnTo>
                      <a:lnTo>
                        <a:pt x="216" y="5"/>
                      </a:lnTo>
                      <a:lnTo>
                        <a:pt x="229" y="3"/>
                      </a:lnTo>
                      <a:lnTo>
                        <a:pt x="244" y="1"/>
                      </a:lnTo>
                      <a:lnTo>
                        <a:pt x="257" y="0"/>
                      </a:lnTo>
                      <a:lnTo>
                        <a:pt x="271" y="0"/>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en-US" altLang="zh-CN" sz="1049" dirty="0">
                    <a:latin typeface="微软雅黑" panose="020B0503020204020204" pitchFamily="34" charset="-122"/>
                    <a:ea typeface="微软雅黑" panose="020B0503020204020204" pitchFamily="34" charset="-122"/>
                  </a:endParaRPr>
                </a:p>
              </p:txBody>
            </p:sp>
            <p:sp>
              <p:nvSpPr>
                <p:cNvPr id="181" name="Freeform 17"/>
                <p:cNvSpPr>
                  <a:spLocks/>
                </p:cNvSpPr>
                <p:nvPr/>
              </p:nvSpPr>
              <p:spPr bwMode="auto">
                <a:xfrm>
                  <a:off x="-1440644" y="1838018"/>
                  <a:ext cx="217487" cy="117475"/>
                </a:xfrm>
                <a:custGeom>
                  <a:avLst/>
                  <a:gdLst/>
                  <a:ahLst/>
                  <a:cxnLst>
                    <a:cxn ang="0">
                      <a:pos x="2757" y="0"/>
                    </a:cxn>
                    <a:cxn ang="0">
                      <a:pos x="2796" y="5"/>
                    </a:cxn>
                    <a:cxn ang="0">
                      <a:pos x="2835" y="16"/>
                    </a:cxn>
                    <a:cxn ang="0">
                      <a:pos x="2871" y="32"/>
                    </a:cxn>
                    <a:cxn ang="0">
                      <a:pos x="2903" y="54"/>
                    </a:cxn>
                    <a:cxn ang="0">
                      <a:pos x="2933" y="79"/>
                    </a:cxn>
                    <a:cxn ang="0">
                      <a:pos x="2958" y="109"/>
                    </a:cxn>
                    <a:cxn ang="0">
                      <a:pos x="2980" y="141"/>
                    </a:cxn>
                    <a:cxn ang="0">
                      <a:pos x="2996" y="177"/>
                    </a:cxn>
                    <a:cxn ang="0">
                      <a:pos x="3007" y="216"/>
                    </a:cxn>
                    <a:cxn ang="0">
                      <a:pos x="3012" y="256"/>
                    </a:cxn>
                    <a:cxn ang="0">
                      <a:pos x="3012" y="1364"/>
                    </a:cxn>
                    <a:cxn ang="0">
                      <a:pos x="3007" y="1405"/>
                    </a:cxn>
                    <a:cxn ang="0">
                      <a:pos x="2996" y="1444"/>
                    </a:cxn>
                    <a:cxn ang="0">
                      <a:pos x="2980" y="1479"/>
                    </a:cxn>
                    <a:cxn ang="0">
                      <a:pos x="2958" y="1512"/>
                    </a:cxn>
                    <a:cxn ang="0">
                      <a:pos x="2933" y="1541"/>
                    </a:cxn>
                    <a:cxn ang="0">
                      <a:pos x="2903" y="1567"/>
                    </a:cxn>
                    <a:cxn ang="0">
                      <a:pos x="2871" y="1588"/>
                    </a:cxn>
                    <a:cxn ang="0">
                      <a:pos x="2835" y="1604"/>
                    </a:cxn>
                    <a:cxn ang="0">
                      <a:pos x="2796" y="1616"/>
                    </a:cxn>
                    <a:cxn ang="0">
                      <a:pos x="2757" y="1621"/>
                    </a:cxn>
                    <a:cxn ang="0">
                      <a:pos x="256" y="1621"/>
                    </a:cxn>
                    <a:cxn ang="0">
                      <a:pos x="216" y="1616"/>
                    </a:cxn>
                    <a:cxn ang="0">
                      <a:pos x="177" y="1604"/>
                    </a:cxn>
                    <a:cxn ang="0">
                      <a:pos x="141" y="1588"/>
                    </a:cxn>
                    <a:cxn ang="0">
                      <a:pos x="109" y="1567"/>
                    </a:cxn>
                    <a:cxn ang="0">
                      <a:pos x="79" y="1541"/>
                    </a:cxn>
                    <a:cxn ang="0">
                      <a:pos x="54" y="1512"/>
                    </a:cxn>
                    <a:cxn ang="0">
                      <a:pos x="32" y="1479"/>
                    </a:cxn>
                    <a:cxn ang="0">
                      <a:pos x="16" y="1444"/>
                    </a:cxn>
                    <a:cxn ang="0">
                      <a:pos x="5" y="1405"/>
                    </a:cxn>
                    <a:cxn ang="0">
                      <a:pos x="0" y="1364"/>
                    </a:cxn>
                    <a:cxn ang="0">
                      <a:pos x="0" y="256"/>
                    </a:cxn>
                    <a:cxn ang="0">
                      <a:pos x="5" y="216"/>
                    </a:cxn>
                    <a:cxn ang="0">
                      <a:pos x="16" y="177"/>
                    </a:cxn>
                    <a:cxn ang="0">
                      <a:pos x="32" y="141"/>
                    </a:cxn>
                    <a:cxn ang="0">
                      <a:pos x="54" y="109"/>
                    </a:cxn>
                    <a:cxn ang="0">
                      <a:pos x="79" y="79"/>
                    </a:cxn>
                    <a:cxn ang="0">
                      <a:pos x="109" y="54"/>
                    </a:cxn>
                    <a:cxn ang="0">
                      <a:pos x="141" y="32"/>
                    </a:cxn>
                    <a:cxn ang="0">
                      <a:pos x="177" y="16"/>
                    </a:cxn>
                    <a:cxn ang="0">
                      <a:pos x="216" y="5"/>
                    </a:cxn>
                    <a:cxn ang="0">
                      <a:pos x="256" y="0"/>
                    </a:cxn>
                  </a:cxnLst>
                  <a:rect l="0" t="0" r="r" b="b"/>
                  <a:pathLst>
                    <a:path w="3012" h="1621">
                      <a:moveTo>
                        <a:pt x="270" y="0"/>
                      </a:moveTo>
                      <a:lnTo>
                        <a:pt x="2742" y="0"/>
                      </a:lnTo>
                      <a:lnTo>
                        <a:pt x="2757" y="0"/>
                      </a:lnTo>
                      <a:lnTo>
                        <a:pt x="2770" y="1"/>
                      </a:lnTo>
                      <a:lnTo>
                        <a:pt x="2783" y="3"/>
                      </a:lnTo>
                      <a:lnTo>
                        <a:pt x="2796" y="5"/>
                      </a:lnTo>
                      <a:lnTo>
                        <a:pt x="2810" y="8"/>
                      </a:lnTo>
                      <a:lnTo>
                        <a:pt x="2823" y="12"/>
                      </a:lnTo>
                      <a:lnTo>
                        <a:pt x="2835" y="16"/>
                      </a:lnTo>
                      <a:lnTo>
                        <a:pt x="2847" y="21"/>
                      </a:lnTo>
                      <a:lnTo>
                        <a:pt x="2860" y="26"/>
                      </a:lnTo>
                      <a:lnTo>
                        <a:pt x="2871" y="32"/>
                      </a:lnTo>
                      <a:lnTo>
                        <a:pt x="2882" y="38"/>
                      </a:lnTo>
                      <a:lnTo>
                        <a:pt x="2893" y="46"/>
                      </a:lnTo>
                      <a:lnTo>
                        <a:pt x="2903" y="54"/>
                      </a:lnTo>
                      <a:lnTo>
                        <a:pt x="2914" y="62"/>
                      </a:lnTo>
                      <a:lnTo>
                        <a:pt x="2924" y="70"/>
                      </a:lnTo>
                      <a:lnTo>
                        <a:pt x="2933" y="79"/>
                      </a:lnTo>
                      <a:lnTo>
                        <a:pt x="2942" y="88"/>
                      </a:lnTo>
                      <a:lnTo>
                        <a:pt x="2950" y="98"/>
                      </a:lnTo>
                      <a:lnTo>
                        <a:pt x="2958" y="109"/>
                      </a:lnTo>
                      <a:lnTo>
                        <a:pt x="2967" y="119"/>
                      </a:lnTo>
                      <a:lnTo>
                        <a:pt x="2974" y="130"/>
                      </a:lnTo>
                      <a:lnTo>
                        <a:pt x="2980" y="141"/>
                      </a:lnTo>
                      <a:lnTo>
                        <a:pt x="2986" y="152"/>
                      </a:lnTo>
                      <a:lnTo>
                        <a:pt x="2991" y="165"/>
                      </a:lnTo>
                      <a:lnTo>
                        <a:pt x="2996" y="177"/>
                      </a:lnTo>
                      <a:lnTo>
                        <a:pt x="3000" y="189"/>
                      </a:lnTo>
                      <a:lnTo>
                        <a:pt x="3004" y="202"/>
                      </a:lnTo>
                      <a:lnTo>
                        <a:pt x="3007" y="216"/>
                      </a:lnTo>
                      <a:lnTo>
                        <a:pt x="3009" y="229"/>
                      </a:lnTo>
                      <a:lnTo>
                        <a:pt x="3011" y="242"/>
                      </a:lnTo>
                      <a:lnTo>
                        <a:pt x="3012" y="256"/>
                      </a:lnTo>
                      <a:lnTo>
                        <a:pt x="3012" y="270"/>
                      </a:lnTo>
                      <a:lnTo>
                        <a:pt x="3012" y="1351"/>
                      </a:lnTo>
                      <a:lnTo>
                        <a:pt x="3012" y="1364"/>
                      </a:lnTo>
                      <a:lnTo>
                        <a:pt x="3011" y="1378"/>
                      </a:lnTo>
                      <a:lnTo>
                        <a:pt x="3009" y="1392"/>
                      </a:lnTo>
                      <a:lnTo>
                        <a:pt x="3007" y="1405"/>
                      </a:lnTo>
                      <a:lnTo>
                        <a:pt x="3004" y="1418"/>
                      </a:lnTo>
                      <a:lnTo>
                        <a:pt x="3000" y="1430"/>
                      </a:lnTo>
                      <a:lnTo>
                        <a:pt x="2996" y="1444"/>
                      </a:lnTo>
                      <a:lnTo>
                        <a:pt x="2991" y="1456"/>
                      </a:lnTo>
                      <a:lnTo>
                        <a:pt x="2986" y="1468"/>
                      </a:lnTo>
                      <a:lnTo>
                        <a:pt x="2980" y="1479"/>
                      </a:lnTo>
                      <a:lnTo>
                        <a:pt x="2974" y="1490"/>
                      </a:lnTo>
                      <a:lnTo>
                        <a:pt x="2967" y="1502"/>
                      </a:lnTo>
                      <a:lnTo>
                        <a:pt x="2958" y="1512"/>
                      </a:lnTo>
                      <a:lnTo>
                        <a:pt x="2950" y="1522"/>
                      </a:lnTo>
                      <a:lnTo>
                        <a:pt x="2942" y="1532"/>
                      </a:lnTo>
                      <a:lnTo>
                        <a:pt x="2933" y="1541"/>
                      </a:lnTo>
                      <a:lnTo>
                        <a:pt x="2924" y="1551"/>
                      </a:lnTo>
                      <a:lnTo>
                        <a:pt x="2914" y="1559"/>
                      </a:lnTo>
                      <a:lnTo>
                        <a:pt x="2903" y="1567"/>
                      </a:lnTo>
                      <a:lnTo>
                        <a:pt x="2893" y="1575"/>
                      </a:lnTo>
                      <a:lnTo>
                        <a:pt x="2882" y="1582"/>
                      </a:lnTo>
                      <a:lnTo>
                        <a:pt x="2871" y="1588"/>
                      </a:lnTo>
                      <a:lnTo>
                        <a:pt x="2860" y="1594"/>
                      </a:lnTo>
                      <a:lnTo>
                        <a:pt x="2847" y="1599"/>
                      </a:lnTo>
                      <a:lnTo>
                        <a:pt x="2835" y="1604"/>
                      </a:lnTo>
                      <a:lnTo>
                        <a:pt x="2823" y="1609"/>
                      </a:lnTo>
                      <a:lnTo>
                        <a:pt x="2810" y="1613"/>
                      </a:lnTo>
                      <a:lnTo>
                        <a:pt x="2796" y="1616"/>
                      </a:lnTo>
                      <a:lnTo>
                        <a:pt x="2783" y="1618"/>
                      </a:lnTo>
                      <a:lnTo>
                        <a:pt x="2770" y="1620"/>
                      </a:lnTo>
                      <a:lnTo>
                        <a:pt x="2757" y="1621"/>
                      </a:lnTo>
                      <a:lnTo>
                        <a:pt x="2742" y="1621"/>
                      </a:lnTo>
                      <a:lnTo>
                        <a:pt x="270" y="1621"/>
                      </a:lnTo>
                      <a:lnTo>
                        <a:pt x="256" y="1621"/>
                      </a:lnTo>
                      <a:lnTo>
                        <a:pt x="242" y="1620"/>
                      </a:lnTo>
                      <a:lnTo>
                        <a:pt x="229" y="1618"/>
                      </a:lnTo>
                      <a:lnTo>
                        <a:pt x="216" y="1616"/>
                      </a:lnTo>
                      <a:lnTo>
                        <a:pt x="202" y="1613"/>
                      </a:lnTo>
                      <a:lnTo>
                        <a:pt x="190" y="1609"/>
                      </a:lnTo>
                      <a:lnTo>
                        <a:pt x="177" y="1604"/>
                      </a:lnTo>
                      <a:lnTo>
                        <a:pt x="165" y="1599"/>
                      </a:lnTo>
                      <a:lnTo>
                        <a:pt x="153" y="1594"/>
                      </a:lnTo>
                      <a:lnTo>
                        <a:pt x="141" y="1588"/>
                      </a:lnTo>
                      <a:lnTo>
                        <a:pt x="130" y="1582"/>
                      </a:lnTo>
                      <a:lnTo>
                        <a:pt x="119" y="1575"/>
                      </a:lnTo>
                      <a:lnTo>
                        <a:pt x="109" y="1567"/>
                      </a:lnTo>
                      <a:lnTo>
                        <a:pt x="98" y="1559"/>
                      </a:lnTo>
                      <a:lnTo>
                        <a:pt x="88" y="1551"/>
                      </a:lnTo>
                      <a:lnTo>
                        <a:pt x="79" y="1541"/>
                      </a:lnTo>
                      <a:lnTo>
                        <a:pt x="70" y="1532"/>
                      </a:lnTo>
                      <a:lnTo>
                        <a:pt x="62" y="1522"/>
                      </a:lnTo>
                      <a:lnTo>
                        <a:pt x="54" y="1512"/>
                      </a:lnTo>
                      <a:lnTo>
                        <a:pt x="45" y="1502"/>
                      </a:lnTo>
                      <a:lnTo>
                        <a:pt x="39" y="1490"/>
                      </a:lnTo>
                      <a:lnTo>
                        <a:pt x="32" y="1479"/>
                      </a:lnTo>
                      <a:lnTo>
                        <a:pt x="26" y="1468"/>
                      </a:lnTo>
                      <a:lnTo>
                        <a:pt x="21" y="1456"/>
                      </a:lnTo>
                      <a:lnTo>
                        <a:pt x="16" y="1444"/>
                      </a:lnTo>
                      <a:lnTo>
                        <a:pt x="12" y="1430"/>
                      </a:lnTo>
                      <a:lnTo>
                        <a:pt x="8" y="1418"/>
                      </a:lnTo>
                      <a:lnTo>
                        <a:pt x="5" y="1405"/>
                      </a:lnTo>
                      <a:lnTo>
                        <a:pt x="3" y="1392"/>
                      </a:lnTo>
                      <a:lnTo>
                        <a:pt x="1" y="1378"/>
                      </a:lnTo>
                      <a:lnTo>
                        <a:pt x="0" y="1364"/>
                      </a:lnTo>
                      <a:lnTo>
                        <a:pt x="0" y="1351"/>
                      </a:lnTo>
                      <a:lnTo>
                        <a:pt x="0" y="270"/>
                      </a:lnTo>
                      <a:lnTo>
                        <a:pt x="0" y="256"/>
                      </a:lnTo>
                      <a:lnTo>
                        <a:pt x="1" y="242"/>
                      </a:lnTo>
                      <a:lnTo>
                        <a:pt x="3" y="229"/>
                      </a:lnTo>
                      <a:lnTo>
                        <a:pt x="5" y="216"/>
                      </a:lnTo>
                      <a:lnTo>
                        <a:pt x="8" y="202"/>
                      </a:lnTo>
                      <a:lnTo>
                        <a:pt x="12" y="189"/>
                      </a:lnTo>
                      <a:lnTo>
                        <a:pt x="16" y="177"/>
                      </a:lnTo>
                      <a:lnTo>
                        <a:pt x="21" y="165"/>
                      </a:lnTo>
                      <a:lnTo>
                        <a:pt x="26" y="152"/>
                      </a:lnTo>
                      <a:lnTo>
                        <a:pt x="32" y="141"/>
                      </a:lnTo>
                      <a:lnTo>
                        <a:pt x="39" y="130"/>
                      </a:lnTo>
                      <a:lnTo>
                        <a:pt x="45" y="119"/>
                      </a:lnTo>
                      <a:lnTo>
                        <a:pt x="54" y="109"/>
                      </a:lnTo>
                      <a:lnTo>
                        <a:pt x="62" y="98"/>
                      </a:lnTo>
                      <a:lnTo>
                        <a:pt x="70" y="88"/>
                      </a:lnTo>
                      <a:lnTo>
                        <a:pt x="79" y="79"/>
                      </a:lnTo>
                      <a:lnTo>
                        <a:pt x="88" y="70"/>
                      </a:lnTo>
                      <a:lnTo>
                        <a:pt x="98" y="62"/>
                      </a:lnTo>
                      <a:lnTo>
                        <a:pt x="109" y="54"/>
                      </a:lnTo>
                      <a:lnTo>
                        <a:pt x="119" y="46"/>
                      </a:lnTo>
                      <a:lnTo>
                        <a:pt x="130" y="38"/>
                      </a:lnTo>
                      <a:lnTo>
                        <a:pt x="141" y="32"/>
                      </a:lnTo>
                      <a:lnTo>
                        <a:pt x="153" y="26"/>
                      </a:lnTo>
                      <a:lnTo>
                        <a:pt x="165" y="21"/>
                      </a:lnTo>
                      <a:lnTo>
                        <a:pt x="177" y="16"/>
                      </a:lnTo>
                      <a:lnTo>
                        <a:pt x="190" y="12"/>
                      </a:lnTo>
                      <a:lnTo>
                        <a:pt x="202" y="8"/>
                      </a:lnTo>
                      <a:lnTo>
                        <a:pt x="216" y="5"/>
                      </a:lnTo>
                      <a:lnTo>
                        <a:pt x="229" y="3"/>
                      </a:lnTo>
                      <a:lnTo>
                        <a:pt x="242" y="1"/>
                      </a:lnTo>
                      <a:lnTo>
                        <a:pt x="256" y="0"/>
                      </a:lnTo>
                      <a:lnTo>
                        <a:pt x="270" y="0"/>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en-US" altLang="zh-CN" sz="1049" dirty="0">
                    <a:latin typeface="微软雅黑" panose="020B0503020204020204" pitchFamily="34" charset="-122"/>
                    <a:ea typeface="微软雅黑" panose="020B0503020204020204" pitchFamily="34" charset="-122"/>
                  </a:endParaRPr>
                </a:p>
              </p:txBody>
            </p:sp>
            <p:sp>
              <p:nvSpPr>
                <p:cNvPr id="182" name="Freeform 18"/>
                <p:cNvSpPr>
                  <a:spLocks/>
                </p:cNvSpPr>
                <p:nvPr/>
              </p:nvSpPr>
              <p:spPr bwMode="auto">
                <a:xfrm>
                  <a:off x="-1200931" y="1838018"/>
                  <a:ext cx="217487" cy="117475"/>
                </a:xfrm>
                <a:custGeom>
                  <a:avLst/>
                  <a:gdLst/>
                  <a:ahLst/>
                  <a:cxnLst>
                    <a:cxn ang="0">
                      <a:pos x="2756" y="0"/>
                    </a:cxn>
                    <a:cxn ang="0">
                      <a:pos x="2797" y="5"/>
                    </a:cxn>
                    <a:cxn ang="0">
                      <a:pos x="2836" y="16"/>
                    </a:cxn>
                    <a:cxn ang="0">
                      <a:pos x="2871" y="32"/>
                    </a:cxn>
                    <a:cxn ang="0">
                      <a:pos x="2904" y="54"/>
                    </a:cxn>
                    <a:cxn ang="0">
                      <a:pos x="2934" y="79"/>
                    </a:cxn>
                    <a:cxn ang="0">
                      <a:pos x="2959" y="109"/>
                    </a:cxn>
                    <a:cxn ang="0">
                      <a:pos x="2980" y="141"/>
                    </a:cxn>
                    <a:cxn ang="0">
                      <a:pos x="2997" y="177"/>
                    </a:cxn>
                    <a:cxn ang="0">
                      <a:pos x="3008" y="216"/>
                    </a:cxn>
                    <a:cxn ang="0">
                      <a:pos x="3013" y="256"/>
                    </a:cxn>
                    <a:cxn ang="0">
                      <a:pos x="3013" y="1364"/>
                    </a:cxn>
                    <a:cxn ang="0">
                      <a:pos x="3008" y="1405"/>
                    </a:cxn>
                    <a:cxn ang="0">
                      <a:pos x="2997" y="1444"/>
                    </a:cxn>
                    <a:cxn ang="0">
                      <a:pos x="2980" y="1479"/>
                    </a:cxn>
                    <a:cxn ang="0">
                      <a:pos x="2959" y="1512"/>
                    </a:cxn>
                    <a:cxn ang="0">
                      <a:pos x="2934" y="1541"/>
                    </a:cxn>
                    <a:cxn ang="0">
                      <a:pos x="2904" y="1567"/>
                    </a:cxn>
                    <a:cxn ang="0">
                      <a:pos x="2871" y="1588"/>
                    </a:cxn>
                    <a:cxn ang="0">
                      <a:pos x="2836" y="1604"/>
                    </a:cxn>
                    <a:cxn ang="0">
                      <a:pos x="2797" y="1616"/>
                    </a:cxn>
                    <a:cxn ang="0">
                      <a:pos x="2756" y="1621"/>
                    </a:cxn>
                    <a:cxn ang="0">
                      <a:pos x="256" y="1621"/>
                    </a:cxn>
                    <a:cxn ang="0">
                      <a:pos x="216" y="1616"/>
                    </a:cxn>
                    <a:cxn ang="0">
                      <a:pos x="177" y="1604"/>
                    </a:cxn>
                    <a:cxn ang="0">
                      <a:pos x="142" y="1588"/>
                    </a:cxn>
                    <a:cxn ang="0">
                      <a:pos x="108" y="1567"/>
                    </a:cxn>
                    <a:cxn ang="0">
                      <a:pos x="80" y="1541"/>
                    </a:cxn>
                    <a:cxn ang="0">
                      <a:pos x="54" y="1512"/>
                    </a:cxn>
                    <a:cxn ang="0">
                      <a:pos x="33" y="1479"/>
                    </a:cxn>
                    <a:cxn ang="0">
                      <a:pos x="16" y="1444"/>
                    </a:cxn>
                    <a:cxn ang="0">
                      <a:pos x="5" y="1405"/>
                    </a:cxn>
                    <a:cxn ang="0">
                      <a:pos x="0" y="1364"/>
                    </a:cxn>
                    <a:cxn ang="0">
                      <a:pos x="0" y="256"/>
                    </a:cxn>
                    <a:cxn ang="0">
                      <a:pos x="5" y="216"/>
                    </a:cxn>
                    <a:cxn ang="0">
                      <a:pos x="16" y="177"/>
                    </a:cxn>
                    <a:cxn ang="0">
                      <a:pos x="33" y="141"/>
                    </a:cxn>
                    <a:cxn ang="0">
                      <a:pos x="54" y="109"/>
                    </a:cxn>
                    <a:cxn ang="0">
                      <a:pos x="80" y="79"/>
                    </a:cxn>
                    <a:cxn ang="0">
                      <a:pos x="108" y="54"/>
                    </a:cxn>
                    <a:cxn ang="0">
                      <a:pos x="142" y="32"/>
                    </a:cxn>
                    <a:cxn ang="0">
                      <a:pos x="177" y="16"/>
                    </a:cxn>
                    <a:cxn ang="0">
                      <a:pos x="216" y="5"/>
                    </a:cxn>
                    <a:cxn ang="0">
                      <a:pos x="256" y="0"/>
                    </a:cxn>
                  </a:cxnLst>
                  <a:rect l="0" t="0" r="r" b="b"/>
                  <a:pathLst>
                    <a:path w="3013" h="1621">
                      <a:moveTo>
                        <a:pt x="270" y="0"/>
                      </a:moveTo>
                      <a:lnTo>
                        <a:pt x="2743" y="0"/>
                      </a:lnTo>
                      <a:lnTo>
                        <a:pt x="2756" y="0"/>
                      </a:lnTo>
                      <a:lnTo>
                        <a:pt x="2771" y="1"/>
                      </a:lnTo>
                      <a:lnTo>
                        <a:pt x="2784" y="3"/>
                      </a:lnTo>
                      <a:lnTo>
                        <a:pt x="2797" y="5"/>
                      </a:lnTo>
                      <a:lnTo>
                        <a:pt x="2810" y="8"/>
                      </a:lnTo>
                      <a:lnTo>
                        <a:pt x="2822" y="12"/>
                      </a:lnTo>
                      <a:lnTo>
                        <a:pt x="2836" y="16"/>
                      </a:lnTo>
                      <a:lnTo>
                        <a:pt x="2848" y="21"/>
                      </a:lnTo>
                      <a:lnTo>
                        <a:pt x="2859" y="26"/>
                      </a:lnTo>
                      <a:lnTo>
                        <a:pt x="2871" y="32"/>
                      </a:lnTo>
                      <a:lnTo>
                        <a:pt x="2883" y="38"/>
                      </a:lnTo>
                      <a:lnTo>
                        <a:pt x="2894" y="46"/>
                      </a:lnTo>
                      <a:lnTo>
                        <a:pt x="2904" y="54"/>
                      </a:lnTo>
                      <a:lnTo>
                        <a:pt x="2914" y="62"/>
                      </a:lnTo>
                      <a:lnTo>
                        <a:pt x="2924" y="70"/>
                      </a:lnTo>
                      <a:lnTo>
                        <a:pt x="2934" y="79"/>
                      </a:lnTo>
                      <a:lnTo>
                        <a:pt x="2943" y="88"/>
                      </a:lnTo>
                      <a:lnTo>
                        <a:pt x="2951" y="98"/>
                      </a:lnTo>
                      <a:lnTo>
                        <a:pt x="2959" y="109"/>
                      </a:lnTo>
                      <a:lnTo>
                        <a:pt x="2966" y="119"/>
                      </a:lnTo>
                      <a:lnTo>
                        <a:pt x="2973" y="130"/>
                      </a:lnTo>
                      <a:lnTo>
                        <a:pt x="2980" y="141"/>
                      </a:lnTo>
                      <a:lnTo>
                        <a:pt x="2987" y="152"/>
                      </a:lnTo>
                      <a:lnTo>
                        <a:pt x="2992" y="165"/>
                      </a:lnTo>
                      <a:lnTo>
                        <a:pt x="2997" y="177"/>
                      </a:lnTo>
                      <a:lnTo>
                        <a:pt x="3001" y="189"/>
                      </a:lnTo>
                      <a:lnTo>
                        <a:pt x="3005" y="202"/>
                      </a:lnTo>
                      <a:lnTo>
                        <a:pt x="3008" y="216"/>
                      </a:lnTo>
                      <a:lnTo>
                        <a:pt x="3010" y="229"/>
                      </a:lnTo>
                      <a:lnTo>
                        <a:pt x="3012" y="242"/>
                      </a:lnTo>
                      <a:lnTo>
                        <a:pt x="3013" y="256"/>
                      </a:lnTo>
                      <a:lnTo>
                        <a:pt x="3013" y="270"/>
                      </a:lnTo>
                      <a:lnTo>
                        <a:pt x="3013" y="1351"/>
                      </a:lnTo>
                      <a:lnTo>
                        <a:pt x="3013" y="1364"/>
                      </a:lnTo>
                      <a:lnTo>
                        <a:pt x="3012" y="1378"/>
                      </a:lnTo>
                      <a:lnTo>
                        <a:pt x="3010" y="1392"/>
                      </a:lnTo>
                      <a:lnTo>
                        <a:pt x="3008" y="1405"/>
                      </a:lnTo>
                      <a:lnTo>
                        <a:pt x="3005" y="1418"/>
                      </a:lnTo>
                      <a:lnTo>
                        <a:pt x="3001" y="1430"/>
                      </a:lnTo>
                      <a:lnTo>
                        <a:pt x="2997" y="1444"/>
                      </a:lnTo>
                      <a:lnTo>
                        <a:pt x="2992" y="1456"/>
                      </a:lnTo>
                      <a:lnTo>
                        <a:pt x="2987" y="1468"/>
                      </a:lnTo>
                      <a:lnTo>
                        <a:pt x="2980" y="1479"/>
                      </a:lnTo>
                      <a:lnTo>
                        <a:pt x="2973" y="1490"/>
                      </a:lnTo>
                      <a:lnTo>
                        <a:pt x="2966" y="1502"/>
                      </a:lnTo>
                      <a:lnTo>
                        <a:pt x="2959" y="1512"/>
                      </a:lnTo>
                      <a:lnTo>
                        <a:pt x="2951" y="1522"/>
                      </a:lnTo>
                      <a:lnTo>
                        <a:pt x="2943" y="1532"/>
                      </a:lnTo>
                      <a:lnTo>
                        <a:pt x="2934" y="1541"/>
                      </a:lnTo>
                      <a:lnTo>
                        <a:pt x="2924" y="1551"/>
                      </a:lnTo>
                      <a:lnTo>
                        <a:pt x="2914" y="1559"/>
                      </a:lnTo>
                      <a:lnTo>
                        <a:pt x="2904" y="1567"/>
                      </a:lnTo>
                      <a:lnTo>
                        <a:pt x="2894" y="1575"/>
                      </a:lnTo>
                      <a:lnTo>
                        <a:pt x="2883" y="1582"/>
                      </a:lnTo>
                      <a:lnTo>
                        <a:pt x="2871" y="1588"/>
                      </a:lnTo>
                      <a:lnTo>
                        <a:pt x="2859" y="1594"/>
                      </a:lnTo>
                      <a:lnTo>
                        <a:pt x="2848" y="1599"/>
                      </a:lnTo>
                      <a:lnTo>
                        <a:pt x="2836" y="1604"/>
                      </a:lnTo>
                      <a:lnTo>
                        <a:pt x="2822" y="1609"/>
                      </a:lnTo>
                      <a:lnTo>
                        <a:pt x="2810" y="1613"/>
                      </a:lnTo>
                      <a:lnTo>
                        <a:pt x="2797" y="1616"/>
                      </a:lnTo>
                      <a:lnTo>
                        <a:pt x="2784" y="1618"/>
                      </a:lnTo>
                      <a:lnTo>
                        <a:pt x="2771" y="1620"/>
                      </a:lnTo>
                      <a:lnTo>
                        <a:pt x="2756" y="1621"/>
                      </a:lnTo>
                      <a:lnTo>
                        <a:pt x="2743" y="1621"/>
                      </a:lnTo>
                      <a:lnTo>
                        <a:pt x="270" y="1621"/>
                      </a:lnTo>
                      <a:lnTo>
                        <a:pt x="256" y="1621"/>
                      </a:lnTo>
                      <a:lnTo>
                        <a:pt x="243" y="1620"/>
                      </a:lnTo>
                      <a:lnTo>
                        <a:pt x="229" y="1618"/>
                      </a:lnTo>
                      <a:lnTo>
                        <a:pt x="216" y="1616"/>
                      </a:lnTo>
                      <a:lnTo>
                        <a:pt x="203" y="1613"/>
                      </a:lnTo>
                      <a:lnTo>
                        <a:pt x="190" y="1609"/>
                      </a:lnTo>
                      <a:lnTo>
                        <a:pt x="177" y="1604"/>
                      </a:lnTo>
                      <a:lnTo>
                        <a:pt x="165" y="1599"/>
                      </a:lnTo>
                      <a:lnTo>
                        <a:pt x="153" y="1594"/>
                      </a:lnTo>
                      <a:lnTo>
                        <a:pt x="142" y="1588"/>
                      </a:lnTo>
                      <a:lnTo>
                        <a:pt x="131" y="1582"/>
                      </a:lnTo>
                      <a:lnTo>
                        <a:pt x="119" y="1575"/>
                      </a:lnTo>
                      <a:lnTo>
                        <a:pt x="108" y="1567"/>
                      </a:lnTo>
                      <a:lnTo>
                        <a:pt x="98" y="1559"/>
                      </a:lnTo>
                      <a:lnTo>
                        <a:pt x="89" y="1551"/>
                      </a:lnTo>
                      <a:lnTo>
                        <a:pt x="80" y="1541"/>
                      </a:lnTo>
                      <a:lnTo>
                        <a:pt x="70" y="1532"/>
                      </a:lnTo>
                      <a:lnTo>
                        <a:pt x="61" y="1522"/>
                      </a:lnTo>
                      <a:lnTo>
                        <a:pt x="54" y="1512"/>
                      </a:lnTo>
                      <a:lnTo>
                        <a:pt x="46" y="1502"/>
                      </a:lnTo>
                      <a:lnTo>
                        <a:pt x="39" y="1490"/>
                      </a:lnTo>
                      <a:lnTo>
                        <a:pt x="33" y="1479"/>
                      </a:lnTo>
                      <a:lnTo>
                        <a:pt x="27" y="1468"/>
                      </a:lnTo>
                      <a:lnTo>
                        <a:pt x="22" y="1456"/>
                      </a:lnTo>
                      <a:lnTo>
                        <a:pt x="16" y="1444"/>
                      </a:lnTo>
                      <a:lnTo>
                        <a:pt x="12" y="1430"/>
                      </a:lnTo>
                      <a:lnTo>
                        <a:pt x="8" y="1418"/>
                      </a:lnTo>
                      <a:lnTo>
                        <a:pt x="5" y="1405"/>
                      </a:lnTo>
                      <a:lnTo>
                        <a:pt x="3" y="1392"/>
                      </a:lnTo>
                      <a:lnTo>
                        <a:pt x="1" y="1378"/>
                      </a:lnTo>
                      <a:lnTo>
                        <a:pt x="0" y="1364"/>
                      </a:lnTo>
                      <a:lnTo>
                        <a:pt x="0" y="1351"/>
                      </a:lnTo>
                      <a:lnTo>
                        <a:pt x="0" y="270"/>
                      </a:lnTo>
                      <a:lnTo>
                        <a:pt x="0" y="256"/>
                      </a:lnTo>
                      <a:lnTo>
                        <a:pt x="1" y="242"/>
                      </a:lnTo>
                      <a:lnTo>
                        <a:pt x="3" y="229"/>
                      </a:lnTo>
                      <a:lnTo>
                        <a:pt x="5" y="216"/>
                      </a:lnTo>
                      <a:lnTo>
                        <a:pt x="8" y="202"/>
                      </a:lnTo>
                      <a:lnTo>
                        <a:pt x="12" y="189"/>
                      </a:lnTo>
                      <a:lnTo>
                        <a:pt x="16" y="177"/>
                      </a:lnTo>
                      <a:lnTo>
                        <a:pt x="22" y="165"/>
                      </a:lnTo>
                      <a:lnTo>
                        <a:pt x="27" y="152"/>
                      </a:lnTo>
                      <a:lnTo>
                        <a:pt x="33" y="141"/>
                      </a:lnTo>
                      <a:lnTo>
                        <a:pt x="39" y="130"/>
                      </a:lnTo>
                      <a:lnTo>
                        <a:pt x="46" y="119"/>
                      </a:lnTo>
                      <a:lnTo>
                        <a:pt x="54" y="109"/>
                      </a:lnTo>
                      <a:lnTo>
                        <a:pt x="61" y="98"/>
                      </a:lnTo>
                      <a:lnTo>
                        <a:pt x="70" y="88"/>
                      </a:lnTo>
                      <a:lnTo>
                        <a:pt x="80" y="79"/>
                      </a:lnTo>
                      <a:lnTo>
                        <a:pt x="89" y="70"/>
                      </a:lnTo>
                      <a:lnTo>
                        <a:pt x="98" y="62"/>
                      </a:lnTo>
                      <a:lnTo>
                        <a:pt x="108" y="54"/>
                      </a:lnTo>
                      <a:lnTo>
                        <a:pt x="119" y="46"/>
                      </a:lnTo>
                      <a:lnTo>
                        <a:pt x="131" y="38"/>
                      </a:lnTo>
                      <a:lnTo>
                        <a:pt x="142" y="32"/>
                      </a:lnTo>
                      <a:lnTo>
                        <a:pt x="153" y="26"/>
                      </a:lnTo>
                      <a:lnTo>
                        <a:pt x="165" y="21"/>
                      </a:lnTo>
                      <a:lnTo>
                        <a:pt x="177" y="16"/>
                      </a:lnTo>
                      <a:lnTo>
                        <a:pt x="190" y="12"/>
                      </a:lnTo>
                      <a:lnTo>
                        <a:pt x="203" y="8"/>
                      </a:lnTo>
                      <a:lnTo>
                        <a:pt x="216" y="5"/>
                      </a:lnTo>
                      <a:lnTo>
                        <a:pt x="229" y="3"/>
                      </a:lnTo>
                      <a:lnTo>
                        <a:pt x="243" y="1"/>
                      </a:lnTo>
                      <a:lnTo>
                        <a:pt x="256" y="0"/>
                      </a:lnTo>
                      <a:lnTo>
                        <a:pt x="270" y="0"/>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en-US" altLang="zh-CN" sz="1049" dirty="0">
                    <a:latin typeface="微软雅黑" panose="020B0503020204020204" pitchFamily="34" charset="-122"/>
                    <a:ea typeface="微软雅黑" panose="020B0503020204020204" pitchFamily="34" charset="-122"/>
                  </a:endParaRPr>
                </a:p>
              </p:txBody>
            </p:sp>
            <p:sp>
              <p:nvSpPr>
                <p:cNvPr id="183" name="Freeform 19"/>
                <p:cNvSpPr>
                  <a:spLocks/>
                </p:cNvSpPr>
                <p:nvPr/>
              </p:nvSpPr>
              <p:spPr bwMode="auto">
                <a:xfrm>
                  <a:off x="-2040719" y="1693555"/>
                  <a:ext cx="217487" cy="115888"/>
                </a:xfrm>
                <a:custGeom>
                  <a:avLst/>
                  <a:gdLst/>
                  <a:ahLst/>
                  <a:cxnLst>
                    <a:cxn ang="0">
                      <a:pos x="2757" y="0"/>
                    </a:cxn>
                    <a:cxn ang="0">
                      <a:pos x="2798" y="6"/>
                    </a:cxn>
                    <a:cxn ang="0">
                      <a:pos x="2835" y="17"/>
                    </a:cxn>
                    <a:cxn ang="0">
                      <a:pos x="2871" y="33"/>
                    </a:cxn>
                    <a:cxn ang="0">
                      <a:pos x="2905" y="54"/>
                    </a:cxn>
                    <a:cxn ang="0">
                      <a:pos x="2934" y="80"/>
                    </a:cxn>
                    <a:cxn ang="0">
                      <a:pos x="2960" y="109"/>
                    </a:cxn>
                    <a:cxn ang="0">
                      <a:pos x="2980" y="142"/>
                    </a:cxn>
                    <a:cxn ang="0">
                      <a:pos x="2996" y="178"/>
                    </a:cxn>
                    <a:cxn ang="0">
                      <a:pos x="3007" y="216"/>
                    </a:cxn>
                    <a:cxn ang="0">
                      <a:pos x="3013" y="257"/>
                    </a:cxn>
                    <a:cxn ang="0">
                      <a:pos x="3013" y="1365"/>
                    </a:cxn>
                    <a:cxn ang="0">
                      <a:pos x="3007" y="1406"/>
                    </a:cxn>
                    <a:cxn ang="0">
                      <a:pos x="2996" y="1444"/>
                    </a:cxn>
                    <a:cxn ang="0">
                      <a:pos x="2980" y="1480"/>
                    </a:cxn>
                    <a:cxn ang="0">
                      <a:pos x="2960" y="1513"/>
                    </a:cxn>
                    <a:cxn ang="0">
                      <a:pos x="2934" y="1542"/>
                    </a:cxn>
                    <a:cxn ang="0">
                      <a:pos x="2905" y="1568"/>
                    </a:cxn>
                    <a:cxn ang="0">
                      <a:pos x="2871" y="1589"/>
                    </a:cxn>
                    <a:cxn ang="0">
                      <a:pos x="2835" y="1605"/>
                    </a:cxn>
                    <a:cxn ang="0">
                      <a:pos x="2798" y="1616"/>
                    </a:cxn>
                    <a:cxn ang="0">
                      <a:pos x="2757" y="1622"/>
                    </a:cxn>
                    <a:cxn ang="0">
                      <a:pos x="257" y="1622"/>
                    </a:cxn>
                    <a:cxn ang="0">
                      <a:pos x="216" y="1616"/>
                    </a:cxn>
                    <a:cxn ang="0">
                      <a:pos x="178" y="1605"/>
                    </a:cxn>
                    <a:cxn ang="0">
                      <a:pos x="141" y="1589"/>
                    </a:cxn>
                    <a:cxn ang="0">
                      <a:pos x="109" y="1568"/>
                    </a:cxn>
                    <a:cxn ang="0">
                      <a:pos x="79" y="1542"/>
                    </a:cxn>
                    <a:cxn ang="0">
                      <a:pos x="54" y="1513"/>
                    </a:cxn>
                    <a:cxn ang="0">
                      <a:pos x="32" y="1480"/>
                    </a:cxn>
                    <a:cxn ang="0">
                      <a:pos x="16" y="1444"/>
                    </a:cxn>
                    <a:cxn ang="0">
                      <a:pos x="6" y="1406"/>
                    </a:cxn>
                    <a:cxn ang="0">
                      <a:pos x="1" y="1365"/>
                    </a:cxn>
                    <a:cxn ang="0">
                      <a:pos x="1" y="257"/>
                    </a:cxn>
                    <a:cxn ang="0">
                      <a:pos x="6" y="216"/>
                    </a:cxn>
                    <a:cxn ang="0">
                      <a:pos x="16" y="178"/>
                    </a:cxn>
                    <a:cxn ang="0">
                      <a:pos x="32" y="142"/>
                    </a:cxn>
                    <a:cxn ang="0">
                      <a:pos x="54" y="109"/>
                    </a:cxn>
                    <a:cxn ang="0">
                      <a:pos x="79" y="80"/>
                    </a:cxn>
                    <a:cxn ang="0">
                      <a:pos x="109" y="54"/>
                    </a:cxn>
                    <a:cxn ang="0">
                      <a:pos x="141" y="33"/>
                    </a:cxn>
                    <a:cxn ang="0">
                      <a:pos x="178" y="17"/>
                    </a:cxn>
                    <a:cxn ang="0">
                      <a:pos x="216" y="6"/>
                    </a:cxn>
                    <a:cxn ang="0">
                      <a:pos x="257" y="0"/>
                    </a:cxn>
                  </a:cxnLst>
                  <a:rect l="0" t="0" r="r" b="b"/>
                  <a:pathLst>
                    <a:path w="3014" h="1622">
                      <a:moveTo>
                        <a:pt x="271" y="0"/>
                      </a:moveTo>
                      <a:lnTo>
                        <a:pt x="2743" y="0"/>
                      </a:lnTo>
                      <a:lnTo>
                        <a:pt x="2757" y="0"/>
                      </a:lnTo>
                      <a:lnTo>
                        <a:pt x="2770" y="1"/>
                      </a:lnTo>
                      <a:lnTo>
                        <a:pt x="2783" y="4"/>
                      </a:lnTo>
                      <a:lnTo>
                        <a:pt x="2798" y="6"/>
                      </a:lnTo>
                      <a:lnTo>
                        <a:pt x="2810" y="9"/>
                      </a:lnTo>
                      <a:lnTo>
                        <a:pt x="2823" y="13"/>
                      </a:lnTo>
                      <a:lnTo>
                        <a:pt x="2835" y="17"/>
                      </a:lnTo>
                      <a:lnTo>
                        <a:pt x="2848" y="22"/>
                      </a:lnTo>
                      <a:lnTo>
                        <a:pt x="2860" y="27"/>
                      </a:lnTo>
                      <a:lnTo>
                        <a:pt x="2871" y="33"/>
                      </a:lnTo>
                      <a:lnTo>
                        <a:pt x="2883" y="39"/>
                      </a:lnTo>
                      <a:lnTo>
                        <a:pt x="2893" y="46"/>
                      </a:lnTo>
                      <a:lnTo>
                        <a:pt x="2905" y="54"/>
                      </a:lnTo>
                      <a:lnTo>
                        <a:pt x="2915" y="63"/>
                      </a:lnTo>
                      <a:lnTo>
                        <a:pt x="2924" y="71"/>
                      </a:lnTo>
                      <a:lnTo>
                        <a:pt x="2934" y="80"/>
                      </a:lnTo>
                      <a:lnTo>
                        <a:pt x="2942" y="89"/>
                      </a:lnTo>
                      <a:lnTo>
                        <a:pt x="2951" y="99"/>
                      </a:lnTo>
                      <a:lnTo>
                        <a:pt x="2960" y="109"/>
                      </a:lnTo>
                      <a:lnTo>
                        <a:pt x="2967" y="120"/>
                      </a:lnTo>
                      <a:lnTo>
                        <a:pt x="2974" y="131"/>
                      </a:lnTo>
                      <a:lnTo>
                        <a:pt x="2980" y="142"/>
                      </a:lnTo>
                      <a:lnTo>
                        <a:pt x="2986" y="153"/>
                      </a:lnTo>
                      <a:lnTo>
                        <a:pt x="2992" y="165"/>
                      </a:lnTo>
                      <a:lnTo>
                        <a:pt x="2996" y="178"/>
                      </a:lnTo>
                      <a:lnTo>
                        <a:pt x="3001" y="191"/>
                      </a:lnTo>
                      <a:lnTo>
                        <a:pt x="3004" y="203"/>
                      </a:lnTo>
                      <a:lnTo>
                        <a:pt x="3007" y="216"/>
                      </a:lnTo>
                      <a:lnTo>
                        <a:pt x="3011" y="230"/>
                      </a:lnTo>
                      <a:lnTo>
                        <a:pt x="3012" y="243"/>
                      </a:lnTo>
                      <a:lnTo>
                        <a:pt x="3013" y="257"/>
                      </a:lnTo>
                      <a:lnTo>
                        <a:pt x="3014" y="270"/>
                      </a:lnTo>
                      <a:lnTo>
                        <a:pt x="3014" y="1352"/>
                      </a:lnTo>
                      <a:lnTo>
                        <a:pt x="3013" y="1365"/>
                      </a:lnTo>
                      <a:lnTo>
                        <a:pt x="3012" y="1379"/>
                      </a:lnTo>
                      <a:lnTo>
                        <a:pt x="3011" y="1392"/>
                      </a:lnTo>
                      <a:lnTo>
                        <a:pt x="3007" y="1406"/>
                      </a:lnTo>
                      <a:lnTo>
                        <a:pt x="3004" y="1419"/>
                      </a:lnTo>
                      <a:lnTo>
                        <a:pt x="3001" y="1432"/>
                      </a:lnTo>
                      <a:lnTo>
                        <a:pt x="2996" y="1444"/>
                      </a:lnTo>
                      <a:lnTo>
                        <a:pt x="2992" y="1457"/>
                      </a:lnTo>
                      <a:lnTo>
                        <a:pt x="2986" y="1469"/>
                      </a:lnTo>
                      <a:lnTo>
                        <a:pt x="2980" y="1480"/>
                      </a:lnTo>
                      <a:lnTo>
                        <a:pt x="2974" y="1491"/>
                      </a:lnTo>
                      <a:lnTo>
                        <a:pt x="2967" y="1502"/>
                      </a:lnTo>
                      <a:lnTo>
                        <a:pt x="2960" y="1513"/>
                      </a:lnTo>
                      <a:lnTo>
                        <a:pt x="2951" y="1523"/>
                      </a:lnTo>
                      <a:lnTo>
                        <a:pt x="2942" y="1533"/>
                      </a:lnTo>
                      <a:lnTo>
                        <a:pt x="2934" y="1542"/>
                      </a:lnTo>
                      <a:lnTo>
                        <a:pt x="2924" y="1551"/>
                      </a:lnTo>
                      <a:lnTo>
                        <a:pt x="2915" y="1559"/>
                      </a:lnTo>
                      <a:lnTo>
                        <a:pt x="2905" y="1568"/>
                      </a:lnTo>
                      <a:lnTo>
                        <a:pt x="2893" y="1576"/>
                      </a:lnTo>
                      <a:lnTo>
                        <a:pt x="2883" y="1583"/>
                      </a:lnTo>
                      <a:lnTo>
                        <a:pt x="2871" y="1589"/>
                      </a:lnTo>
                      <a:lnTo>
                        <a:pt x="2860" y="1595"/>
                      </a:lnTo>
                      <a:lnTo>
                        <a:pt x="2848" y="1600"/>
                      </a:lnTo>
                      <a:lnTo>
                        <a:pt x="2835" y="1605"/>
                      </a:lnTo>
                      <a:lnTo>
                        <a:pt x="2823" y="1609"/>
                      </a:lnTo>
                      <a:lnTo>
                        <a:pt x="2810" y="1613"/>
                      </a:lnTo>
                      <a:lnTo>
                        <a:pt x="2798" y="1616"/>
                      </a:lnTo>
                      <a:lnTo>
                        <a:pt x="2783" y="1618"/>
                      </a:lnTo>
                      <a:lnTo>
                        <a:pt x="2770" y="1621"/>
                      </a:lnTo>
                      <a:lnTo>
                        <a:pt x="2757" y="1622"/>
                      </a:lnTo>
                      <a:lnTo>
                        <a:pt x="2743" y="1622"/>
                      </a:lnTo>
                      <a:lnTo>
                        <a:pt x="271" y="1622"/>
                      </a:lnTo>
                      <a:lnTo>
                        <a:pt x="257" y="1622"/>
                      </a:lnTo>
                      <a:lnTo>
                        <a:pt x="243" y="1621"/>
                      </a:lnTo>
                      <a:lnTo>
                        <a:pt x="229" y="1618"/>
                      </a:lnTo>
                      <a:lnTo>
                        <a:pt x="216" y="1616"/>
                      </a:lnTo>
                      <a:lnTo>
                        <a:pt x="204" y="1613"/>
                      </a:lnTo>
                      <a:lnTo>
                        <a:pt x="190" y="1609"/>
                      </a:lnTo>
                      <a:lnTo>
                        <a:pt x="178" y="1605"/>
                      </a:lnTo>
                      <a:lnTo>
                        <a:pt x="166" y="1600"/>
                      </a:lnTo>
                      <a:lnTo>
                        <a:pt x="154" y="1595"/>
                      </a:lnTo>
                      <a:lnTo>
                        <a:pt x="141" y="1589"/>
                      </a:lnTo>
                      <a:lnTo>
                        <a:pt x="130" y="1583"/>
                      </a:lnTo>
                      <a:lnTo>
                        <a:pt x="120" y="1576"/>
                      </a:lnTo>
                      <a:lnTo>
                        <a:pt x="109" y="1568"/>
                      </a:lnTo>
                      <a:lnTo>
                        <a:pt x="99" y="1559"/>
                      </a:lnTo>
                      <a:lnTo>
                        <a:pt x="88" y="1551"/>
                      </a:lnTo>
                      <a:lnTo>
                        <a:pt x="79" y="1542"/>
                      </a:lnTo>
                      <a:lnTo>
                        <a:pt x="70" y="1533"/>
                      </a:lnTo>
                      <a:lnTo>
                        <a:pt x="62" y="1523"/>
                      </a:lnTo>
                      <a:lnTo>
                        <a:pt x="54" y="1513"/>
                      </a:lnTo>
                      <a:lnTo>
                        <a:pt x="47" y="1502"/>
                      </a:lnTo>
                      <a:lnTo>
                        <a:pt x="40" y="1491"/>
                      </a:lnTo>
                      <a:lnTo>
                        <a:pt x="32" y="1480"/>
                      </a:lnTo>
                      <a:lnTo>
                        <a:pt x="27" y="1469"/>
                      </a:lnTo>
                      <a:lnTo>
                        <a:pt x="21" y="1457"/>
                      </a:lnTo>
                      <a:lnTo>
                        <a:pt x="16" y="1444"/>
                      </a:lnTo>
                      <a:lnTo>
                        <a:pt x="12" y="1432"/>
                      </a:lnTo>
                      <a:lnTo>
                        <a:pt x="9" y="1419"/>
                      </a:lnTo>
                      <a:lnTo>
                        <a:pt x="6" y="1406"/>
                      </a:lnTo>
                      <a:lnTo>
                        <a:pt x="3" y="1392"/>
                      </a:lnTo>
                      <a:lnTo>
                        <a:pt x="2" y="1379"/>
                      </a:lnTo>
                      <a:lnTo>
                        <a:pt x="1" y="1365"/>
                      </a:lnTo>
                      <a:lnTo>
                        <a:pt x="0" y="1352"/>
                      </a:lnTo>
                      <a:lnTo>
                        <a:pt x="0" y="270"/>
                      </a:lnTo>
                      <a:lnTo>
                        <a:pt x="1" y="257"/>
                      </a:lnTo>
                      <a:lnTo>
                        <a:pt x="2" y="243"/>
                      </a:lnTo>
                      <a:lnTo>
                        <a:pt x="3" y="230"/>
                      </a:lnTo>
                      <a:lnTo>
                        <a:pt x="6" y="216"/>
                      </a:lnTo>
                      <a:lnTo>
                        <a:pt x="9" y="203"/>
                      </a:lnTo>
                      <a:lnTo>
                        <a:pt x="12" y="191"/>
                      </a:lnTo>
                      <a:lnTo>
                        <a:pt x="16" y="178"/>
                      </a:lnTo>
                      <a:lnTo>
                        <a:pt x="21" y="165"/>
                      </a:lnTo>
                      <a:lnTo>
                        <a:pt x="27" y="153"/>
                      </a:lnTo>
                      <a:lnTo>
                        <a:pt x="32" y="142"/>
                      </a:lnTo>
                      <a:lnTo>
                        <a:pt x="40" y="131"/>
                      </a:lnTo>
                      <a:lnTo>
                        <a:pt x="47" y="120"/>
                      </a:lnTo>
                      <a:lnTo>
                        <a:pt x="54" y="109"/>
                      </a:lnTo>
                      <a:lnTo>
                        <a:pt x="62" y="99"/>
                      </a:lnTo>
                      <a:lnTo>
                        <a:pt x="70" y="89"/>
                      </a:lnTo>
                      <a:lnTo>
                        <a:pt x="79" y="80"/>
                      </a:lnTo>
                      <a:lnTo>
                        <a:pt x="88" y="71"/>
                      </a:lnTo>
                      <a:lnTo>
                        <a:pt x="99" y="63"/>
                      </a:lnTo>
                      <a:lnTo>
                        <a:pt x="109" y="54"/>
                      </a:lnTo>
                      <a:lnTo>
                        <a:pt x="120" y="46"/>
                      </a:lnTo>
                      <a:lnTo>
                        <a:pt x="130" y="39"/>
                      </a:lnTo>
                      <a:lnTo>
                        <a:pt x="141" y="33"/>
                      </a:lnTo>
                      <a:lnTo>
                        <a:pt x="154" y="27"/>
                      </a:lnTo>
                      <a:lnTo>
                        <a:pt x="166" y="22"/>
                      </a:lnTo>
                      <a:lnTo>
                        <a:pt x="178" y="17"/>
                      </a:lnTo>
                      <a:lnTo>
                        <a:pt x="190" y="13"/>
                      </a:lnTo>
                      <a:lnTo>
                        <a:pt x="204" y="9"/>
                      </a:lnTo>
                      <a:lnTo>
                        <a:pt x="216" y="6"/>
                      </a:lnTo>
                      <a:lnTo>
                        <a:pt x="229" y="4"/>
                      </a:lnTo>
                      <a:lnTo>
                        <a:pt x="243" y="1"/>
                      </a:lnTo>
                      <a:lnTo>
                        <a:pt x="257" y="0"/>
                      </a:lnTo>
                      <a:lnTo>
                        <a:pt x="271" y="0"/>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en-US" altLang="zh-CN" sz="1049" dirty="0">
                    <a:latin typeface="微软雅黑" panose="020B0503020204020204" pitchFamily="34" charset="-122"/>
                    <a:ea typeface="微软雅黑" panose="020B0503020204020204" pitchFamily="34" charset="-122"/>
                  </a:endParaRPr>
                </a:p>
              </p:txBody>
            </p:sp>
            <p:sp>
              <p:nvSpPr>
                <p:cNvPr id="184" name="Freeform 20"/>
                <p:cNvSpPr>
                  <a:spLocks/>
                </p:cNvSpPr>
                <p:nvPr/>
              </p:nvSpPr>
              <p:spPr bwMode="auto">
                <a:xfrm>
                  <a:off x="-1799419" y="1693555"/>
                  <a:ext cx="215900" cy="115888"/>
                </a:xfrm>
                <a:custGeom>
                  <a:avLst/>
                  <a:gdLst/>
                  <a:ahLst/>
                  <a:cxnLst>
                    <a:cxn ang="0">
                      <a:pos x="2757" y="0"/>
                    </a:cxn>
                    <a:cxn ang="0">
                      <a:pos x="2797" y="6"/>
                    </a:cxn>
                    <a:cxn ang="0">
                      <a:pos x="2836" y="17"/>
                    </a:cxn>
                    <a:cxn ang="0">
                      <a:pos x="2872" y="33"/>
                    </a:cxn>
                    <a:cxn ang="0">
                      <a:pos x="2904" y="54"/>
                    </a:cxn>
                    <a:cxn ang="0">
                      <a:pos x="2934" y="80"/>
                    </a:cxn>
                    <a:cxn ang="0">
                      <a:pos x="2959" y="109"/>
                    </a:cxn>
                    <a:cxn ang="0">
                      <a:pos x="2981" y="142"/>
                    </a:cxn>
                    <a:cxn ang="0">
                      <a:pos x="2997" y="178"/>
                    </a:cxn>
                    <a:cxn ang="0">
                      <a:pos x="3008" y="216"/>
                    </a:cxn>
                    <a:cxn ang="0">
                      <a:pos x="3013" y="257"/>
                    </a:cxn>
                    <a:cxn ang="0">
                      <a:pos x="3013" y="1365"/>
                    </a:cxn>
                    <a:cxn ang="0">
                      <a:pos x="3008" y="1406"/>
                    </a:cxn>
                    <a:cxn ang="0">
                      <a:pos x="2997" y="1444"/>
                    </a:cxn>
                    <a:cxn ang="0">
                      <a:pos x="2981" y="1480"/>
                    </a:cxn>
                    <a:cxn ang="0">
                      <a:pos x="2959" y="1513"/>
                    </a:cxn>
                    <a:cxn ang="0">
                      <a:pos x="2934" y="1542"/>
                    </a:cxn>
                    <a:cxn ang="0">
                      <a:pos x="2904" y="1568"/>
                    </a:cxn>
                    <a:cxn ang="0">
                      <a:pos x="2872" y="1589"/>
                    </a:cxn>
                    <a:cxn ang="0">
                      <a:pos x="2836" y="1605"/>
                    </a:cxn>
                    <a:cxn ang="0">
                      <a:pos x="2797" y="1616"/>
                    </a:cxn>
                    <a:cxn ang="0">
                      <a:pos x="2757" y="1622"/>
                    </a:cxn>
                    <a:cxn ang="0">
                      <a:pos x="257" y="1622"/>
                    </a:cxn>
                    <a:cxn ang="0">
                      <a:pos x="216" y="1616"/>
                    </a:cxn>
                    <a:cxn ang="0">
                      <a:pos x="178" y="1605"/>
                    </a:cxn>
                    <a:cxn ang="0">
                      <a:pos x="142" y="1589"/>
                    </a:cxn>
                    <a:cxn ang="0">
                      <a:pos x="109" y="1568"/>
                    </a:cxn>
                    <a:cxn ang="0">
                      <a:pos x="80" y="1542"/>
                    </a:cxn>
                    <a:cxn ang="0">
                      <a:pos x="54" y="1513"/>
                    </a:cxn>
                    <a:cxn ang="0">
                      <a:pos x="33" y="1480"/>
                    </a:cxn>
                    <a:cxn ang="0">
                      <a:pos x="17" y="1444"/>
                    </a:cxn>
                    <a:cxn ang="0">
                      <a:pos x="5" y="1406"/>
                    </a:cxn>
                    <a:cxn ang="0">
                      <a:pos x="0" y="1365"/>
                    </a:cxn>
                    <a:cxn ang="0">
                      <a:pos x="0" y="257"/>
                    </a:cxn>
                    <a:cxn ang="0">
                      <a:pos x="5" y="216"/>
                    </a:cxn>
                    <a:cxn ang="0">
                      <a:pos x="17" y="178"/>
                    </a:cxn>
                    <a:cxn ang="0">
                      <a:pos x="33" y="142"/>
                    </a:cxn>
                    <a:cxn ang="0">
                      <a:pos x="54" y="109"/>
                    </a:cxn>
                    <a:cxn ang="0">
                      <a:pos x="80" y="80"/>
                    </a:cxn>
                    <a:cxn ang="0">
                      <a:pos x="109" y="54"/>
                    </a:cxn>
                    <a:cxn ang="0">
                      <a:pos x="142" y="33"/>
                    </a:cxn>
                    <a:cxn ang="0">
                      <a:pos x="178" y="17"/>
                    </a:cxn>
                    <a:cxn ang="0">
                      <a:pos x="216" y="6"/>
                    </a:cxn>
                    <a:cxn ang="0">
                      <a:pos x="257" y="0"/>
                    </a:cxn>
                  </a:cxnLst>
                  <a:rect l="0" t="0" r="r" b="b"/>
                  <a:pathLst>
                    <a:path w="3013" h="1622">
                      <a:moveTo>
                        <a:pt x="270" y="0"/>
                      </a:moveTo>
                      <a:lnTo>
                        <a:pt x="2743" y="0"/>
                      </a:lnTo>
                      <a:lnTo>
                        <a:pt x="2757" y="0"/>
                      </a:lnTo>
                      <a:lnTo>
                        <a:pt x="2771" y="1"/>
                      </a:lnTo>
                      <a:lnTo>
                        <a:pt x="2784" y="4"/>
                      </a:lnTo>
                      <a:lnTo>
                        <a:pt x="2797" y="6"/>
                      </a:lnTo>
                      <a:lnTo>
                        <a:pt x="2810" y="9"/>
                      </a:lnTo>
                      <a:lnTo>
                        <a:pt x="2824" y="13"/>
                      </a:lnTo>
                      <a:lnTo>
                        <a:pt x="2836" y="17"/>
                      </a:lnTo>
                      <a:lnTo>
                        <a:pt x="2848" y="22"/>
                      </a:lnTo>
                      <a:lnTo>
                        <a:pt x="2860" y="27"/>
                      </a:lnTo>
                      <a:lnTo>
                        <a:pt x="2872" y="33"/>
                      </a:lnTo>
                      <a:lnTo>
                        <a:pt x="2883" y="39"/>
                      </a:lnTo>
                      <a:lnTo>
                        <a:pt x="2894" y="46"/>
                      </a:lnTo>
                      <a:lnTo>
                        <a:pt x="2904" y="54"/>
                      </a:lnTo>
                      <a:lnTo>
                        <a:pt x="2914" y="63"/>
                      </a:lnTo>
                      <a:lnTo>
                        <a:pt x="2924" y="71"/>
                      </a:lnTo>
                      <a:lnTo>
                        <a:pt x="2934" y="80"/>
                      </a:lnTo>
                      <a:lnTo>
                        <a:pt x="2943" y="89"/>
                      </a:lnTo>
                      <a:lnTo>
                        <a:pt x="2951" y="99"/>
                      </a:lnTo>
                      <a:lnTo>
                        <a:pt x="2959" y="109"/>
                      </a:lnTo>
                      <a:lnTo>
                        <a:pt x="2967" y="120"/>
                      </a:lnTo>
                      <a:lnTo>
                        <a:pt x="2974" y="131"/>
                      </a:lnTo>
                      <a:lnTo>
                        <a:pt x="2981" y="142"/>
                      </a:lnTo>
                      <a:lnTo>
                        <a:pt x="2987" y="153"/>
                      </a:lnTo>
                      <a:lnTo>
                        <a:pt x="2992" y="165"/>
                      </a:lnTo>
                      <a:lnTo>
                        <a:pt x="2997" y="178"/>
                      </a:lnTo>
                      <a:lnTo>
                        <a:pt x="3001" y="191"/>
                      </a:lnTo>
                      <a:lnTo>
                        <a:pt x="3005" y="203"/>
                      </a:lnTo>
                      <a:lnTo>
                        <a:pt x="3008" y="216"/>
                      </a:lnTo>
                      <a:lnTo>
                        <a:pt x="3010" y="230"/>
                      </a:lnTo>
                      <a:lnTo>
                        <a:pt x="3012" y="243"/>
                      </a:lnTo>
                      <a:lnTo>
                        <a:pt x="3013" y="257"/>
                      </a:lnTo>
                      <a:lnTo>
                        <a:pt x="3013" y="270"/>
                      </a:lnTo>
                      <a:lnTo>
                        <a:pt x="3013" y="1352"/>
                      </a:lnTo>
                      <a:lnTo>
                        <a:pt x="3013" y="1365"/>
                      </a:lnTo>
                      <a:lnTo>
                        <a:pt x="3012" y="1379"/>
                      </a:lnTo>
                      <a:lnTo>
                        <a:pt x="3010" y="1392"/>
                      </a:lnTo>
                      <a:lnTo>
                        <a:pt x="3008" y="1406"/>
                      </a:lnTo>
                      <a:lnTo>
                        <a:pt x="3005" y="1419"/>
                      </a:lnTo>
                      <a:lnTo>
                        <a:pt x="3001" y="1432"/>
                      </a:lnTo>
                      <a:lnTo>
                        <a:pt x="2997" y="1444"/>
                      </a:lnTo>
                      <a:lnTo>
                        <a:pt x="2992" y="1457"/>
                      </a:lnTo>
                      <a:lnTo>
                        <a:pt x="2987" y="1469"/>
                      </a:lnTo>
                      <a:lnTo>
                        <a:pt x="2981" y="1480"/>
                      </a:lnTo>
                      <a:lnTo>
                        <a:pt x="2974" y="1491"/>
                      </a:lnTo>
                      <a:lnTo>
                        <a:pt x="2967" y="1502"/>
                      </a:lnTo>
                      <a:lnTo>
                        <a:pt x="2959" y="1513"/>
                      </a:lnTo>
                      <a:lnTo>
                        <a:pt x="2951" y="1523"/>
                      </a:lnTo>
                      <a:lnTo>
                        <a:pt x="2943" y="1533"/>
                      </a:lnTo>
                      <a:lnTo>
                        <a:pt x="2934" y="1542"/>
                      </a:lnTo>
                      <a:lnTo>
                        <a:pt x="2924" y="1551"/>
                      </a:lnTo>
                      <a:lnTo>
                        <a:pt x="2914" y="1559"/>
                      </a:lnTo>
                      <a:lnTo>
                        <a:pt x="2904" y="1568"/>
                      </a:lnTo>
                      <a:lnTo>
                        <a:pt x="2894" y="1576"/>
                      </a:lnTo>
                      <a:lnTo>
                        <a:pt x="2883" y="1583"/>
                      </a:lnTo>
                      <a:lnTo>
                        <a:pt x="2872" y="1589"/>
                      </a:lnTo>
                      <a:lnTo>
                        <a:pt x="2860" y="1595"/>
                      </a:lnTo>
                      <a:lnTo>
                        <a:pt x="2848" y="1600"/>
                      </a:lnTo>
                      <a:lnTo>
                        <a:pt x="2836" y="1605"/>
                      </a:lnTo>
                      <a:lnTo>
                        <a:pt x="2824" y="1609"/>
                      </a:lnTo>
                      <a:lnTo>
                        <a:pt x="2810" y="1613"/>
                      </a:lnTo>
                      <a:lnTo>
                        <a:pt x="2797" y="1616"/>
                      </a:lnTo>
                      <a:lnTo>
                        <a:pt x="2784" y="1618"/>
                      </a:lnTo>
                      <a:lnTo>
                        <a:pt x="2771" y="1621"/>
                      </a:lnTo>
                      <a:lnTo>
                        <a:pt x="2757" y="1622"/>
                      </a:lnTo>
                      <a:lnTo>
                        <a:pt x="2743" y="1622"/>
                      </a:lnTo>
                      <a:lnTo>
                        <a:pt x="270" y="1622"/>
                      </a:lnTo>
                      <a:lnTo>
                        <a:pt x="257" y="1622"/>
                      </a:lnTo>
                      <a:lnTo>
                        <a:pt x="243" y="1621"/>
                      </a:lnTo>
                      <a:lnTo>
                        <a:pt x="230" y="1618"/>
                      </a:lnTo>
                      <a:lnTo>
                        <a:pt x="216" y="1616"/>
                      </a:lnTo>
                      <a:lnTo>
                        <a:pt x="203" y="1613"/>
                      </a:lnTo>
                      <a:lnTo>
                        <a:pt x="191" y="1609"/>
                      </a:lnTo>
                      <a:lnTo>
                        <a:pt x="178" y="1605"/>
                      </a:lnTo>
                      <a:lnTo>
                        <a:pt x="165" y="1600"/>
                      </a:lnTo>
                      <a:lnTo>
                        <a:pt x="154" y="1595"/>
                      </a:lnTo>
                      <a:lnTo>
                        <a:pt x="142" y="1589"/>
                      </a:lnTo>
                      <a:lnTo>
                        <a:pt x="131" y="1583"/>
                      </a:lnTo>
                      <a:lnTo>
                        <a:pt x="120" y="1576"/>
                      </a:lnTo>
                      <a:lnTo>
                        <a:pt x="109" y="1568"/>
                      </a:lnTo>
                      <a:lnTo>
                        <a:pt x="99" y="1559"/>
                      </a:lnTo>
                      <a:lnTo>
                        <a:pt x="89" y="1551"/>
                      </a:lnTo>
                      <a:lnTo>
                        <a:pt x="80" y="1542"/>
                      </a:lnTo>
                      <a:lnTo>
                        <a:pt x="71" y="1533"/>
                      </a:lnTo>
                      <a:lnTo>
                        <a:pt x="62" y="1523"/>
                      </a:lnTo>
                      <a:lnTo>
                        <a:pt x="54" y="1513"/>
                      </a:lnTo>
                      <a:lnTo>
                        <a:pt x="46" y="1502"/>
                      </a:lnTo>
                      <a:lnTo>
                        <a:pt x="40" y="1491"/>
                      </a:lnTo>
                      <a:lnTo>
                        <a:pt x="33" y="1480"/>
                      </a:lnTo>
                      <a:lnTo>
                        <a:pt x="27" y="1469"/>
                      </a:lnTo>
                      <a:lnTo>
                        <a:pt x="22" y="1457"/>
                      </a:lnTo>
                      <a:lnTo>
                        <a:pt x="17" y="1444"/>
                      </a:lnTo>
                      <a:lnTo>
                        <a:pt x="13" y="1432"/>
                      </a:lnTo>
                      <a:lnTo>
                        <a:pt x="8" y="1419"/>
                      </a:lnTo>
                      <a:lnTo>
                        <a:pt x="5" y="1406"/>
                      </a:lnTo>
                      <a:lnTo>
                        <a:pt x="3" y="1392"/>
                      </a:lnTo>
                      <a:lnTo>
                        <a:pt x="1" y="1379"/>
                      </a:lnTo>
                      <a:lnTo>
                        <a:pt x="0" y="1365"/>
                      </a:lnTo>
                      <a:lnTo>
                        <a:pt x="0" y="1352"/>
                      </a:lnTo>
                      <a:lnTo>
                        <a:pt x="0" y="270"/>
                      </a:lnTo>
                      <a:lnTo>
                        <a:pt x="0" y="257"/>
                      </a:lnTo>
                      <a:lnTo>
                        <a:pt x="1" y="243"/>
                      </a:lnTo>
                      <a:lnTo>
                        <a:pt x="3" y="230"/>
                      </a:lnTo>
                      <a:lnTo>
                        <a:pt x="5" y="216"/>
                      </a:lnTo>
                      <a:lnTo>
                        <a:pt x="8" y="203"/>
                      </a:lnTo>
                      <a:lnTo>
                        <a:pt x="13" y="191"/>
                      </a:lnTo>
                      <a:lnTo>
                        <a:pt x="17" y="178"/>
                      </a:lnTo>
                      <a:lnTo>
                        <a:pt x="22" y="165"/>
                      </a:lnTo>
                      <a:lnTo>
                        <a:pt x="27" y="153"/>
                      </a:lnTo>
                      <a:lnTo>
                        <a:pt x="33" y="142"/>
                      </a:lnTo>
                      <a:lnTo>
                        <a:pt x="40" y="131"/>
                      </a:lnTo>
                      <a:lnTo>
                        <a:pt x="46" y="120"/>
                      </a:lnTo>
                      <a:lnTo>
                        <a:pt x="54" y="109"/>
                      </a:lnTo>
                      <a:lnTo>
                        <a:pt x="62" y="99"/>
                      </a:lnTo>
                      <a:lnTo>
                        <a:pt x="71" y="89"/>
                      </a:lnTo>
                      <a:lnTo>
                        <a:pt x="80" y="80"/>
                      </a:lnTo>
                      <a:lnTo>
                        <a:pt x="89" y="71"/>
                      </a:lnTo>
                      <a:lnTo>
                        <a:pt x="99" y="63"/>
                      </a:lnTo>
                      <a:lnTo>
                        <a:pt x="109" y="54"/>
                      </a:lnTo>
                      <a:lnTo>
                        <a:pt x="120" y="46"/>
                      </a:lnTo>
                      <a:lnTo>
                        <a:pt x="131" y="39"/>
                      </a:lnTo>
                      <a:lnTo>
                        <a:pt x="142" y="33"/>
                      </a:lnTo>
                      <a:lnTo>
                        <a:pt x="154" y="27"/>
                      </a:lnTo>
                      <a:lnTo>
                        <a:pt x="165" y="22"/>
                      </a:lnTo>
                      <a:lnTo>
                        <a:pt x="178" y="17"/>
                      </a:lnTo>
                      <a:lnTo>
                        <a:pt x="191" y="13"/>
                      </a:lnTo>
                      <a:lnTo>
                        <a:pt x="203" y="9"/>
                      </a:lnTo>
                      <a:lnTo>
                        <a:pt x="216" y="6"/>
                      </a:lnTo>
                      <a:lnTo>
                        <a:pt x="230" y="4"/>
                      </a:lnTo>
                      <a:lnTo>
                        <a:pt x="243" y="1"/>
                      </a:lnTo>
                      <a:lnTo>
                        <a:pt x="257" y="0"/>
                      </a:lnTo>
                      <a:lnTo>
                        <a:pt x="270" y="0"/>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en-US" altLang="zh-CN" sz="1049" dirty="0">
                    <a:latin typeface="微软雅黑" panose="020B0503020204020204" pitchFamily="34" charset="-122"/>
                    <a:ea typeface="微软雅黑" panose="020B0503020204020204" pitchFamily="34" charset="-122"/>
                  </a:endParaRPr>
                </a:p>
              </p:txBody>
            </p:sp>
            <p:sp>
              <p:nvSpPr>
                <p:cNvPr id="185" name="Freeform 21"/>
                <p:cNvSpPr>
                  <a:spLocks/>
                </p:cNvSpPr>
                <p:nvPr/>
              </p:nvSpPr>
              <p:spPr bwMode="auto">
                <a:xfrm>
                  <a:off x="-1559706" y="1693555"/>
                  <a:ext cx="215900" cy="115888"/>
                </a:xfrm>
                <a:custGeom>
                  <a:avLst/>
                  <a:gdLst/>
                  <a:ahLst/>
                  <a:cxnLst>
                    <a:cxn ang="0">
                      <a:pos x="2756" y="0"/>
                    </a:cxn>
                    <a:cxn ang="0">
                      <a:pos x="2797" y="6"/>
                    </a:cxn>
                    <a:cxn ang="0">
                      <a:pos x="2835" y="17"/>
                    </a:cxn>
                    <a:cxn ang="0">
                      <a:pos x="2871" y="33"/>
                    </a:cxn>
                    <a:cxn ang="0">
                      <a:pos x="2904" y="54"/>
                    </a:cxn>
                    <a:cxn ang="0">
                      <a:pos x="2933" y="80"/>
                    </a:cxn>
                    <a:cxn ang="0">
                      <a:pos x="2959" y="109"/>
                    </a:cxn>
                    <a:cxn ang="0">
                      <a:pos x="2980" y="142"/>
                    </a:cxn>
                    <a:cxn ang="0">
                      <a:pos x="2996" y="178"/>
                    </a:cxn>
                    <a:cxn ang="0">
                      <a:pos x="3008" y="216"/>
                    </a:cxn>
                    <a:cxn ang="0">
                      <a:pos x="3013" y="257"/>
                    </a:cxn>
                    <a:cxn ang="0">
                      <a:pos x="3013" y="1365"/>
                    </a:cxn>
                    <a:cxn ang="0">
                      <a:pos x="3008" y="1406"/>
                    </a:cxn>
                    <a:cxn ang="0">
                      <a:pos x="2996" y="1444"/>
                    </a:cxn>
                    <a:cxn ang="0">
                      <a:pos x="2980" y="1480"/>
                    </a:cxn>
                    <a:cxn ang="0">
                      <a:pos x="2959" y="1513"/>
                    </a:cxn>
                    <a:cxn ang="0">
                      <a:pos x="2933" y="1542"/>
                    </a:cxn>
                    <a:cxn ang="0">
                      <a:pos x="2904" y="1568"/>
                    </a:cxn>
                    <a:cxn ang="0">
                      <a:pos x="2871" y="1589"/>
                    </a:cxn>
                    <a:cxn ang="0">
                      <a:pos x="2835" y="1605"/>
                    </a:cxn>
                    <a:cxn ang="0">
                      <a:pos x="2797" y="1616"/>
                    </a:cxn>
                    <a:cxn ang="0">
                      <a:pos x="2756" y="1622"/>
                    </a:cxn>
                    <a:cxn ang="0">
                      <a:pos x="256" y="1622"/>
                    </a:cxn>
                    <a:cxn ang="0">
                      <a:pos x="216" y="1616"/>
                    </a:cxn>
                    <a:cxn ang="0">
                      <a:pos x="177" y="1605"/>
                    </a:cxn>
                    <a:cxn ang="0">
                      <a:pos x="141" y="1589"/>
                    </a:cxn>
                    <a:cxn ang="0">
                      <a:pos x="108" y="1568"/>
                    </a:cxn>
                    <a:cxn ang="0">
                      <a:pos x="79" y="1542"/>
                    </a:cxn>
                    <a:cxn ang="0">
                      <a:pos x="54" y="1513"/>
                    </a:cxn>
                    <a:cxn ang="0">
                      <a:pos x="32" y="1480"/>
                    </a:cxn>
                    <a:cxn ang="0">
                      <a:pos x="16" y="1444"/>
                    </a:cxn>
                    <a:cxn ang="0">
                      <a:pos x="5" y="1406"/>
                    </a:cxn>
                    <a:cxn ang="0">
                      <a:pos x="0" y="1365"/>
                    </a:cxn>
                    <a:cxn ang="0">
                      <a:pos x="0" y="257"/>
                    </a:cxn>
                    <a:cxn ang="0">
                      <a:pos x="5" y="216"/>
                    </a:cxn>
                    <a:cxn ang="0">
                      <a:pos x="16" y="178"/>
                    </a:cxn>
                    <a:cxn ang="0">
                      <a:pos x="32" y="142"/>
                    </a:cxn>
                    <a:cxn ang="0">
                      <a:pos x="54" y="109"/>
                    </a:cxn>
                    <a:cxn ang="0">
                      <a:pos x="79" y="80"/>
                    </a:cxn>
                    <a:cxn ang="0">
                      <a:pos x="108" y="54"/>
                    </a:cxn>
                    <a:cxn ang="0">
                      <a:pos x="141" y="33"/>
                    </a:cxn>
                    <a:cxn ang="0">
                      <a:pos x="177" y="17"/>
                    </a:cxn>
                    <a:cxn ang="0">
                      <a:pos x="216" y="6"/>
                    </a:cxn>
                    <a:cxn ang="0">
                      <a:pos x="256" y="0"/>
                    </a:cxn>
                  </a:cxnLst>
                  <a:rect l="0" t="0" r="r" b="b"/>
                  <a:pathLst>
                    <a:path w="3013" h="1622">
                      <a:moveTo>
                        <a:pt x="270" y="0"/>
                      </a:moveTo>
                      <a:lnTo>
                        <a:pt x="2743" y="0"/>
                      </a:lnTo>
                      <a:lnTo>
                        <a:pt x="2756" y="0"/>
                      </a:lnTo>
                      <a:lnTo>
                        <a:pt x="2770" y="1"/>
                      </a:lnTo>
                      <a:lnTo>
                        <a:pt x="2783" y="4"/>
                      </a:lnTo>
                      <a:lnTo>
                        <a:pt x="2797" y="6"/>
                      </a:lnTo>
                      <a:lnTo>
                        <a:pt x="2810" y="9"/>
                      </a:lnTo>
                      <a:lnTo>
                        <a:pt x="2822" y="13"/>
                      </a:lnTo>
                      <a:lnTo>
                        <a:pt x="2835" y="17"/>
                      </a:lnTo>
                      <a:lnTo>
                        <a:pt x="2848" y="22"/>
                      </a:lnTo>
                      <a:lnTo>
                        <a:pt x="2859" y="27"/>
                      </a:lnTo>
                      <a:lnTo>
                        <a:pt x="2871" y="33"/>
                      </a:lnTo>
                      <a:lnTo>
                        <a:pt x="2882" y="39"/>
                      </a:lnTo>
                      <a:lnTo>
                        <a:pt x="2893" y="46"/>
                      </a:lnTo>
                      <a:lnTo>
                        <a:pt x="2904" y="54"/>
                      </a:lnTo>
                      <a:lnTo>
                        <a:pt x="2914" y="63"/>
                      </a:lnTo>
                      <a:lnTo>
                        <a:pt x="2924" y="71"/>
                      </a:lnTo>
                      <a:lnTo>
                        <a:pt x="2933" y="80"/>
                      </a:lnTo>
                      <a:lnTo>
                        <a:pt x="2942" y="89"/>
                      </a:lnTo>
                      <a:lnTo>
                        <a:pt x="2951" y="99"/>
                      </a:lnTo>
                      <a:lnTo>
                        <a:pt x="2959" y="109"/>
                      </a:lnTo>
                      <a:lnTo>
                        <a:pt x="2966" y="120"/>
                      </a:lnTo>
                      <a:lnTo>
                        <a:pt x="2973" y="131"/>
                      </a:lnTo>
                      <a:lnTo>
                        <a:pt x="2980" y="142"/>
                      </a:lnTo>
                      <a:lnTo>
                        <a:pt x="2986" y="153"/>
                      </a:lnTo>
                      <a:lnTo>
                        <a:pt x="2991" y="165"/>
                      </a:lnTo>
                      <a:lnTo>
                        <a:pt x="2996" y="178"/>
                      </a:lnTo>
                      <a:lnTo>
                        <a:pt x="3000" y="191"/>
                      </a:lnTo>
                      <a:lnTo>
                        <a:pt x="3005" y="203"/>
                      </a:lnTo>
                      <a:lnTo>
                        <a:pt x="3008" y="216"/>
                      </a:lnTo>
                      <a:lnTo>
                        <a:pt x="3010" y="230"/>
                      </a:lnTo>
                      <a:lnTo>
                        <a:pt x="3012" y="243"/>
                      </a:lnTo>
                      <a:lnTo>
                        <a:pt x="3013" y="257"/>
                      </a:lnTo>
                      <a:lnTo>
                        <a:pt x="3013" y="270"/>
                      </a:lnTo>
                      <a:lnTo>
                        <a:pt x="3013" y="1352"/>
                      </a:lnTo>
                      <a:lnTo>
                        <a:pt x="3013" y="1365"/>
                      </a:lnTo>
                      <a:lnTo>
                        <a:pt x="3012" y="1379"/>
                      </a:lnTo>
                      <a:lnTo>
                        <a:pt x="3010" y="1392"/>
                      </a:lnTo>
                      <a:lnTo>
                        <a:pt x="3008" y="1406"/>
                      </a:lnTo>
                      <a:lnTo>
                        <a:pt x="3005" y="1419"/>
                      </a:lnTo>
                      <a:lnTo>
                        <a:pt x="3000" y="1432"/>
                      </a:lnTo>
                      <a:lnTo>
                        <a:pt x="2996" y="1444"/>
                      </a:lnTo>
                      <a:lnTo>
                        <a:pt x="2991" y="1457"/>
                      </a:lnTo>
                      <a:lnTo>
                        <a:pt x="2986" y="1469"/>
                      </a:lnTo>
                      <a:lnTo>
                        <a:pt x="2980" y="1480"/>
                      </a:lnTo>
                      <a:lnTo>
                        <a:pt x="2973" y="1491"/>
                      </a:lnTo>
                      <a:lnTo>
                        <a:pt x="2966" y="1502"/>
                      </a:lnTo>
                      <a:lnTo>
                        <a:pt x="2959" y="1513"/>
                      </a:lnTo>
                      <a:lnTo>
                        <a:pt x="2951" y="1523"/>
                      </a:lnTo>
                      <a:lnTo>
                        <a:pt x="2942" y="1533"/>
                      </a:lnTo>
                      <a:lnTo>
                        <a:pt x="2933" y="1542"/>
                      </a:lnTo>
                      <a:lnTo>
                        <a:pt x="2924" y="1551"/>
                      </a:lnTo>
                      <a:lnTo>
                        <a:pt x="2914" y="1559"/>
                      </a:lnTo>
                      <a:lnTo>
                        <a:pt x="2904" y="1568"/>
                      </a:lnTo>
                      <a:lnTo>
                        <a:pt x="2893" y="1576"/>
                      </a:lnTo>
                      <a:lnTo>
                        <a:pt x="2882" y="1583"/>
                      </a:lnTo>
                      <a:lnTo>
                        <a:pt x="2871" y="1589"/>
                      </a:lnTo>
                      <a:lnTo>
                        <a:pt x="2859" y="1595"/>
                      </a:lnTo>
                      <a:lnTo>
                        <a:pt x="2848" y="1600"/>
                      </a:lnTo>
                      <a:lnTo>
                        <a:pt x="2835" y="1605"/>
                      </a:lnTo>
                      <a:lnTo>
                        <a:pt x="2822" y="1609"/>
                      </a:lnTo>
                      <a:lnTo>
                        <a:pt x="2810" y="1613"/>
                      </a:lnTo>
                      <a:lnTo>
                        <a:pt x="2797" y="1616"/>
                      </a:lnTo>
                      <a:lnTo>
                        <a:pt x="2783" y="1618"/>
                      </a:lnTo>
                      <a:lnTo>
                        <a:pt x="2770" y="1621"/>
                      </a:lnTo>
                      <a:lnTo>
                        <a:pt x="2756" y="1622"/>
                      </a:lnTo>
                      <a:lnTo>
                        <a:pt x="2743" y="1622"/>
                      </a:lnTo>
                      <a:lnTo>
                        <a:pt x="270" y="1622"/>
                      </a:lnTo>
                      <a:lnTo>
                        <a:pt x="256" y="1622"/>
                      </a:lnTo>
                      <a:lnTo>
                        <a:pt x="242" y="1621"/>
                      </a:lnTo>
                      <a:lnTo>
                        <a:pt x="229" y="1618"/>
                      </a:lnTo>
                      <a:lnTo>
                        <a:pt x="216" y="1616"/>
                      </a:lnTo>
                      <a:lnTo>
                        <a:pt x="203" y="1613"/>
                      </a:lnTo>
                      <a:lnTo>
                        <a:pt x="189" y="1609"/>
                      </a:lnTo>
                      <a:lnTo>
                        <a:pt x="177" y="1605"/>
                      </a:lnTo>
                      <a:lnTo>
                        <a:pt x="165" y="1600"/>
                      </a:lnTo>
                      <a:lnTo>
                        <a:pt x="153" y="1595"/>
                      </a:lnTo>
                      <a:lnTo>
                        <a:pt x="141" y="1589"/>
                      </a:lnTo>
                      <a:lnTo>
                        <a:pt x="130" y="1583"/>
                      </a:lnTo>
                      <a:lnTo>
                        <a:pt x="119" y="1576"/>
                      </a:lnTo>
                      <a:lnTo>
                        <a:pt x="108" y="1568"/>
                      </a:lnTo>
                      <a:lnTo>
                        <a:pt x="98" y="1559"/>
                      </a:lnTo>
                      <a:lnTo>
                        <a:pt x="89" y="1551"/>
                      </a:lnTo>
                      <a:lnTo>
                        <a:pt x="79" y="1542"/>
                      </a:lnTo>
                      <a:lnTo>
                        <a:pt x="70" y="1533"/>
                      </a:lnTo>
                      <a:lnTo>
                        <a:pt x="61" y="1523"/>
                      </a:lnTo>
                      <a:lnTo>
                        <a:pt x="54" y="1513"/>
                      </a:lnTo>
                      <a:lnTo>
                        <a:pt x="46" y="1502"/>
                      </a:lnTo>
                      <a:lnTo>
                        <a:pt x="39" y="1491"/>
                      </a:lnTo>
                      <a:lnTo>
                        <a:pt x="32" y="1480"/>
                      </a:lnTo>
                      <a:lnTo>
                        <a:pt x="26" y="1469"/>
                      </a:lnTo>
                      <a:lnTo>
                        <a:pt x="21" y="1457"/>
                      </a:lnTo>
                      <a:lnTo>
                        <a:pt x="16" y="1444"/>
                      </a:lnTo>
                      <a:lnTo>
                        <a:pt x="12" y="1432"/>
                      </a:lnTo>
                      <a:lnTo>
                        <a:pt x="8" y="1419"/>
                      </a:lnTo>
                      <a:lnTo>
                        <a:pt x="5" y="1406"/>
                      </a:lnTo>
                      <a:lnTo>
                        <a:pt x="3" y="1392"/>
                      </a:lnTo>
                      <a:lnTo>
                        <a:pt x="1" y="1379"/>
                      </a:lnTo>
                      <a:lnTo>
                        <a:pt x="0" y="1365"/>
                      </a:lnTo>
                      <a:lnTo>
                        <a:pt x="0" y="1352"/>
                      </a:lnTo>
                      <a:lnTo>
                        <a:pt x="0" y="270"/>
                      </a:lnTo>
                      <a:lnTo>
                        <a:pt x="0" y="257"/>
                      </a:lnTo>
                      <a:lnTo>
                        <a:pt x="1" y="243"/>
                      </a:lnTo>
                      <a:lnTo>
                        <a:pt x="3" y="230"/>
                      </a:lnTo>
                      <a:lnTo>
                        <a:pt x="5" y="216"/>
                      </a:lnTo>
                      <a:lnTo>
                        <a:pt x="8" y="203"/>
                      </a:lnTo>
                      <a:lnTo>
                        <a:pt x="12" y="191"/>
                      </a:lnTo>
                      <a:lnTo>
                        <a:pt x="16" y="178"/>
                      </a:lnTo>
                      <a:lnTo>
                        <a:pt x="21" y="165"/>
                      </a:lnTo>
                      <a:lnTo>
                        <a:pt x="26" y="153"/>
                      </a:lnTo>
                      <a:lnTo>
                        <a:pt x="32" y="142"/>
                      </a:lnTo>
                      <a:lnTo>
                        <a:pt x="39" y="131"/>
                      </a:lnTo>
                      <a:lnTo>
                        <a:pt x="46" y="120"/>
                      </a:lnTo>
                      <a:lnTo>
                        <a:pt x="54" y="109"/>
                      </a:lnTo>
                      <a:lnTo>
                        <a:pt x="61" y="99"/>
                      </a:lnTo>
                      <a:lnTo>
                        <a:pt x="70" y="89"/>
                      </a:lnTo>
                      <a:lnTo>
                        <a:pt x="79" y="80"/>
                      </a:lnTo>
                      <a:lnTo>
                        <a:pt x="89" y="71"/>
                      </a:lnTo>
                      <a:lnTo>
                        <a:pt x="98" y="63"/>
                      </a:lnTo>
                      <a:lnTo>
                        <a:pt x="108" y="54"/>
                      </a:lnTo>
                      <a:lnTo>
                        <a:pt x="119" y="46"/>
                      </a:lnTo>
                      <a:lnTo>
                        <a:pt x="130" y="39"/>
                      </a:lnTo>
                      <a:lnTo>
                        <a:pt x="141" y="33"/>
                      </a:lnTo>
                      <a:lnTo>
                        <a:pt x="153" y="27"/>
                      </a:lnTo>
                      <a:lnTo>
                        <a:pt x="165" y="22"/>
                      </a:lnTo>
                      <a:lnTo>
                        <a:pt x="177" y="17"/>
                      </a:lnTo>
                      <a:lnTo>
                        <a:pt x="189" y="13"/>
                      </a:lnTo>
                      <a:lnTo>
                        <a:pt x="203" y="9"/>
                      </a:lnTo>
                      <a:lnTo>
                        <a:pt x="216" y="6"/>
                      </a:lnTo>
                      <a:lnTo>
                        <a:pt x="229" y="4"/>
                      </a:lnTo>
                      <a:lnTo>
                        <a:pt x="242" y="1"/>
                      </a:lnTo>
                      <a:lnTo>
                        <a:pt x="256" y="0"/>
                      </a:lnTo>
                      <a:lnTo>
                        <a:pt x="270" y="0"/>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en-US" altLang="zh-CN" sz="1049" dirty="0">
                    <a:latin typeface="微软雅黑" panose="020B0503020204020204" pitchFamily="34" charset="-122"/>
                    <a:ea typeface="微软雅黑" panose="020B0503020204020204" pitchFamily="34" charset="-122"/>
                  </a:endParaRPr>
                </a:p>
              </p:txBody>
            </p:sp>
            <p:sp>
              <p:nvSpPr>
                <p:cNvPr id="186" name="Freeform 22"/>
                <p:cNvSpPr>
                  <a:spLocks/>
                </p:cNvSpPr>
                <p:nvPr/>
              </p:nvSpPr>
              <p:spPr bwMode="auto">
                <a:xfrm>
                  <a:off x="-1319994" y="1693555"/>
                  <a:ext cx="217487" cy="115888"/>
                </a:xfrm>
                <a:custGeom>
                  <a:avLst/>
                  <a:gdLst/>
                  <a:ahLst/>
                  <a:cxnLst>
                    <a:cxn ang="0">
                      <a:pos x="2757" y="0"/>
                    </a:cxn>
                    <a:cxn ang="0">
                      <a:pos x="2798" y="6"/>
                    </a:cxn>
                    <a:cxn ang="0">
                      <a:pos x="2836" y="17"/>
                    </a:cxn>
                    <a:cxn ang="0">
                      <a:pos x="2872" y="33"/>
                    </a:cxn>
                    <a:cxn ang="0">
                      <a:pos x="2905" y="54"/>
                    </a:cxn>
                    <a:cxn ang="0">
                      <a:pos x="2935" y="80"/>
                    </a:cxn>
                    <a:cxn ang="0">
                      <a:pos x="2960" y="109"/>
                    </a:cxn>
                    <a:cxn ang="0">
                      <a:pos x="2981" y="142"/>
                    </a:cxn>
                    <a:cxn ang="0">
                      <a:pos x="2997" y="178"/>
                    </a:cxn>
                    <a:cxn ang="0">
                      <a:pos x="3008" y="216"/>
                    </a:cxn>
                    <a:cxn ang="0">
                      <a:pos x="3013" y="257"/>
                    </a:cxn>
                    <a:cxn ang="0">
                      <a:pos x="3013" y="1365"/>
                    </a:cxn>
                    <a:cxn ang="0">
                      <a:pos x="3008" y="1406"/>
                    </a:cxn>
                    <a:cxn ang="0">
                      <a:pos x="2997" y="1444"/>
                    </a:cxn>
                    <a:cxn ang="0">
                      <a:pos x="2981" y="1480"/>
                    </a:cxn>
                    <a:cxn ang="0">
                      <a:pos x="2960" y="1513"/>
                    </a:cxn>
                    <a:cxn ang="0">
                      <a:pos x="2935" y="1542"/>
                    </a:cxn>
                    <a:cxn ang="0">
                      <a:pos x="2905" y="1568"/>
                    </a:cxn>
                    <a:cxn ang="0">
                      <a:pos x="2872" y="1589"/>
                    </a:cxn>
                    <a:cxn ang="0">
                      <a:pos x="2836" y="1605"/>
                    </a:cxn>
                    <a:cxn ang="0">
                      <a:pos x="2798" y="1616"/>
                    </a:cxn>
                    <a:cxn ang="0">
                      <a:pos x="2757" y="1622"/>
                    </a:cxn>
                    <a:cxn ang="0">
                      <a:pos x="257" y="1622"/>
                    </a:cxn>
                    <a:cxn ang="0">
                      <a:pos x="216" y="1616"/>
                    </a:cxn>
                    <a:cxn ang="0">
                      <a:pos x="179" y="1605"/>
                    </a:cxn>
                    <a:cxn ang="0">
                      <a:pos x="142" y="1589"/>
                    </a:cxn>
                    <a:cxn ang="0">
                      <a:pos x="109" y="1568"/>
                    </a:cxn>
                    <a:cxn ang="0">
                      <a:pos x="80" y="1542"/>
                    </a:cxn>
                    <a:cxn ang="0">
                      <a:pos x="54" y="1513"/>
                    </a:cxn>
                    <a:cxn ang="0">
                      <a:pos x="33" y="1480"/>
                    </a:cxn>
                    <a:cxn ang="0">
                      <a:pos x="17" y="1444"/>
                    </a:cxn>
                    <a:cxn ang="0">
                      <a:pos x="7" y="1406"/>
                    </a:cxn>
                    <a:cxn ang="0">
                      <a:pos x="1" y="1365"/>
                    </a:cxn>
                    <a:cxn ang="0">
                      <a:pos x="1" y="257"/>
                    </a:cxn>
                    <a:cxn ang="0">
                      <a:pos x="7" y="216"/>
                    </a:cxn>
                    <a:cxn ang="0">
                      <a:pos x="17" y="178"/>
                    </a:cxn>
                    <a:cxn ang="0">
                      <a:pos x="33" y="142"/>
                    </a:cxn>
                    <a:cxn ang="0">
                      <a:pos x="54" y="109"/>
                    </a:cxn>
                    <a:cxn ang="0">
                      <a:pos x="80" y="80"/>
                    </a:cxn>
                    <a:cxn ang="0">
                      <a:pos x="109" y="54"/>
                    </a:cxn>
                    <a:cxn ang="0">
                      <a:pos x="142" y="33"/>
                    </a:cxn>
                    <a:cxn ang="0">
                      <a:pos x="179" y="17"/>
                    </a:cxn>
                    <a:cxn ang="0">
                      <a:pos x="216" y="6"/>
                    </a:cxn>
                    <a:cxn ang="0">
                      <a:pos x="257" y="0"/>
                    </a:cxn>
                  </a:cxnLst>
                  <a:rect l="0" t="0" r="r" b="b"/>
                  <a:pathLst>
                    <a:path w="3014" h="1622">
                      <a:moveTo>
                        <a:pt x="271" y="0"/>
                      </a:moveTo>
                      <a:lnTo>
                        <a:pt x="2743" y="0"/>
                      </a:lnTo>
                      <a:lnTo>
                        <a:pt x="2757" y="0"/>
                      </a:lnTo>
                      <a:lnTo>
                        <a:pt x="2771" y="1"/>
                      </a:lnTo>
                      <a:lnTo>
                        <a:pt x="2784" y="4"/>
                      </a:lnTo>
                      <a:lnTo>
                        <a:pt x="2798" y="6"/>
                      </a:lnTo>
                      <a:lnTo>
                        <a:pt x="2810" y="9"/>
                      </a:lnTo>
                      <a:lnTo>
                        <a:pt x="2824" y="13"/>
                      </a:lnTo>
                      <a:lnTo>
                        <a:pt x="2836" y="17"/>
                      </a:lnTo>
                      <a:lnTo>
                        <a:pt x="2848" y="22"/>
                      </a:lnTo>
                      <a:lnTo>
                        <a:pt x="2860" y="27"/>
                      </a:lnTo>
                      <a:lnTo>
                        <a:pt x="2872" y="33"/>
                      </a:lnTo>
                      <a:lnTo>
                        <a:pt x="2884" y="39"/>
                      </a:lnTo>
                      <a:lnTo>
                        <a:pt x="2894" y="46"/>
                      </a:lnTo>
                      <a:lnTo>
                        <a:pt x="2905" y="54"/>
                      </a:lnTo>
                      <a:lnTo>
                        <a:pt x="2915" y="63"/>
                      </a:lnTo>
                      <a:lnTo>
                        <a:pt x="2925" y="71"/>
                      </a:lnTo>
                      <a:lnTo>
                        <a:pt x="2935" y="80"/>
                      </a:lnTo>
                      <a:lnTo>
                        <a:pt x="2943" y="89"/>
                      </a:lnTo>
                      <a:lnTo>
                        <a:pt x="2952" y="99"/>
                      </a:lnTo>
                      <a:lnTo>
                        <a:pt x="2960" y="109"/>
                      </a:lnTo>
                      <a:lnTo>
                        <a:pt x="2967" y="120"/>
                      </a:lnTo>
                      <a:lnTo>
                        <a:pt x="2974" y="131"/>
                      </a:lnTo>
                      <a:lnTo>
                        <a:pt x="2981" y="142"/>
                      </a:lnTo>
                      <a:lnTo>
                        <a:pt x="2987" y="153"/>
                      </a:lnTo>
                      <a:lnTo>
                        <a:pt x="2993" y="165"/>
                      </a:lnTo>
                      <a:lnTo>
                        <a:pt x="2997" y="178"/>
                      </a:lnTo>
                      <a:lnTo>
                        <a:pt x="3002" y="191"/>
                      </a:lnTo>
                      <a:lnTo>
                        <a:pt x="3005" y="203"/>
                      </a:lnTo>
                      <a:lnTo>
                        <a:pt x="3008" y="216"/>
                      </a:lnTo>
                      <a:lnTo>
                        <a:pt x="3011" y="230"/>
                      </a:lnTo>
                      <a:lnTo>
                        <a:pt x="3012" y="243"/>
                      </a:lnTo>
                      <a:lnTo>
                        <a:pt x="3013" y="257"/>
                      </a:lnTo>
                      <a:lnTo>
                        <a:pt x="3014" y="270"/>
                      </a:lnTo>
                      <a:lnTo>
                        <a:pt x="3014" y="1352"/>
                      </a:lnTo>
                      <a:lnTo>
                        <a:pt x="3013" y="1365"/>
                      </a:lnTo>
                      <a:lnTo>
                        <a:pt x="3012" y="1379"/>
                      </a:lnTo>
                      <a:lnTo>
                        <a:pt x="3011" y="1392"/>
                      </a:lnTo>
                      <a:lnTo>
                        <a:pt x="3008" y="1406"/>
                      </a:lnTo>
                      <a:lnTo>
                        <a:pt x="3005" y="1419"/>
                      </a:lnTo>
                      <a:lnTo>
                        <a:pt x="3002" y="1432"/>
                      </a:lnTo>
                      <a:lnTo>
                        <a:pt x="2997" y="1444"/>
                      </a:lnTo>
                      <a:lnTo>
                        <a:pt x="2993" y="1457"/>
                      </a:lnTo>
                      <a:lnTo>
                        <a:pt x="2987" y="1469"/>
                      </a:lnTo>
                      <a:lnTo>
                        <a:pt x="2981" y="1480"/>
                      </a:lnTo>
                      <a:lnTo>
                        <a:pt x="2974" y="1491"/>
                      </a:lnTo>
                      <a:lnTo>
                        <a:pt x="2967" y="1502"/>
                      </a:lnTo>
                      <a:lnTo>
                        <a:pt x="2960" y="1513"/>
                      </a:lnTo>
                      <a:lnTo>
                        <a:pt x="2952" y="1523"/>
                      </a:lnTo>
                      <a:lnTo>
                        <a:pt x="2943" y="1533"/>
                      </a:lnTo>
                      <a:lnTo>
                        <a:pt x="2935" y="1542"/>
                      </a:lnTo>
                      <a:lnTo>
                        <a:pt x="2925" y="1551"/>
                      </a:lnTo>
                      <a:lnTo>
                        <a:pt x="2915" y="1559"/>
                      </a:lnTo>
                      <a:lnTo>
                        <a:pt x="2905" y="1568"/>
                      </a:lnTo>
                      <a:lnTo>
                        <a:pt x="2894" y="1576"/>
                      </a:lnTo>
                      <a:lnTo>
                        <a:pt x="2884" y="1583"/>
                      </a:lnTo>
                      <a:lnTo>
                        <a:pt x="2872" y="1589"/>
                      </a:lnTo>
                      <a:lnTo>
                        <a:pt x="2860" y="1595"/>
                      </a:lnTo>
                      <a:lnTo>
                        <a:pt x="2848" y="1600"/>
                      </a:lnTo>
                      <a:lnTo>
                        <a:pt x="2836" y="1605"/>
                      </a:lnTo>
                      <a:lnTo>
                        <a:pt x="2824" y="1609"/>
                      </a:lnTo>
                      <a:lnTo>
                        <a:pt x="2810" y="1613"/>
                      </a:lnTo>
                      <a:lnTo>
                        <a:pt x="2798" y="1616"/>
                      </a:lnTo>
                      <a:lnTo>
                        <a:pt x="2784" y="1618"/>
                      </a:lnTo>
                      <a:lnTo>
                        <a:pt x="2771" y="1621"/>
                      </a:lnTo>
                      <a:lnTo>
                        <a:pt x="2757" y="1622"/>
                      </a:lnTo>
                      <a:lnTo>
                        <a:pt x="2743" y="1622"/>
                      </a:lnTo>
                      <a:lnTo>
                        <a:pt x="271" y="1622"/>
                      </a:lnTo>
                      <a:lnTo>
                        <a:pt x="257" y="1622"/>
                      </a:lnTo>
                      <a:lnTo>
                        <a:pt x="244" y="1621"/>
                      </a:lnTo>
                      <a:lnTo>
                        <a:pt x="230" y="1618"/>
                      </a:lnTo>
                      <a:lnTo>
                        <a:pt x="216" y="1616"/>
                      </a:lnTo>
                      <a:lnTo>
                        <a:pt x="204" y="1613"/>
                      </a:lnTo>
                      <a:lnTo>
                        <a:pt x="191" y="1609"/>
                      </a:lnTo>
                      <a:lnTo>
                        <a:pt x="179" y="1605"/>
                      </a:lnTo>
                      <a:lnTo>
                        <a:pt x="166" y="1600"/>
                      </a:lnTo>
                      <a:lnTo>
                        <a:pt x="154" y="1595"/>
                      </a:lnTo>
                      <a:lnTo>
                        <a:pt x="142" y="1589"/>
                      </a:lnTo>
                      <a:lnTo>
                        <a:pt x="131" y="1583"/>
                      </a:lnTo>
                      <a:lnTo>
                        <a:pt x="121" y="1576"/>
                      </a:lnTo>
                      <a:lnTo>
                        <a:pt x="109" y="1568"/>
                      </a:lnTo>
                      <a:lnTo>
                        <a:pt x="99" y="1559"/>
                      </a:lnTo>
                      <a:lnTo>
                        <a:pt x="89" y="1551"/>
                      </a:lnTo>
                      <a:lnTo>
                        <a:pt x="80" y="1542"/>
                      </a:lnTo>
                      <a:lnTo>
                        <a:pt x="71" y="1533"/>
                      </a:lnTo>
                      <a:lnTo>
                        <a:pt x="63" y="1523"/>
                      </a:lnTo>
                      <a:lnTo>
                        <a:pt x="54" y="1513"/>
                      </a:lnTo>
                      <a:lnTo>
                        <a:pt x="47" y="1502"/>
                      </a:lnTo>
                      <a:lnTo>
                        <a:pt x="40" y="1491"/>
                      </a:lnTo>
                      <a:lnTo>
                        <a:pt x="33" y="1480"/>
                      </a:lnTo>
                      <a:lnTo>
                        <a:pt x="28" y="1469"/>
                      </a:lnTo>
                      <a:lnTo>
                        <a:pt x="22" y="1457"/>
                      </a:lnTo>
                      <a:lnTo>
                        <a:pt x="17" y="1444"/>
                      </a:lnTo>
                      <a:lnTo>
                        <a:pt x="13" y="1432"/>
                      </a:lnTo>
                      <a:lnTo>
                        <a:pt x="10" y="1419"/>
                      </a:lnTo>
                      <a:lnTo>
                        <a:pt x="7" y="1406"/>
                      </a:lnTo>
                      <a:lnTo>
                        <a:pt x="3" y="1392"/>
                      </a:lnTo>
                      <a:lnTo>
                        <a:pt x="2" y="1379"/>
                      </a:lnTo>
                      <a:lnTo>
                        <a:pt x="1" y="1365"/>
                      </a:lnTo>
                      <a:lnTo>
                        <a:pt x="0" y="1352"/>
                      </a:lnTo>
                      <a:lnTo>
                        <a:pt x="0" y="270"/>
                      </a:lnTo>
                      <a:lnTo>
                        <a:pt x="1" y="257"/>
                      </a:lnTo>
                      <a:lnTo>
                        <a:pt x="2" y="243"/>
                      </a:lnTo>
                      <a:lnTo>
                        <a:pt x="3" y="230"/>
                      </a:lnTo>
                      <a:lnTo>
                        <a:pt x="7" y="216"/>
                      </a:lnTo>
                      <a:lnTo>
                        <a:pt x="10" y="203"/>
                      </a:lnTo>
                      <a:lnTo>
                        <a:pt x="13" y="191"/>
                      </a:lnTo>
                      <a:lnTo>
                        <a:pt x="17" y="178"/>
                      </a:lnTo>
                      <a:lnTo>
                        <a:pt x="22" y="165"/>
                      </a:lnTo>
                      <a:lnTo>
                        <a:pt x="28" y="153"/>
                      </a:lnTo>
                      <a:lnTo>
                        <a:pt x="33" y="142"/>
                      </a:lnTo>
                      <a:lnTo>
                        <a:pt x="40" y="131"/>
                      </a:lnTo>
                      <a:lnTo>
                        <a:pt x="47" y="120"/>
                      </a:lnTo>
                      <a:lnTo>
                        <a:pt x="54" y="109"/>
                      </a:lnTo>
                      <a:lnTo>
                        <a:pt x="63" y="99"/>
                      </a:lnTo>
                      <a:lnTo>
                        <a:pt x="71" y="89"/>
                      </a:lnTo>
                      <a:lnTo>
                        <a:pt x="80" y="80"/>
                      </a:lnTo>
                      <a:lnTo>
                        <a:pt x="89" y="71"/>
                      </a:lnTo>
                      <a:lnTo>
                        <a:pt x="99" y="63"/>
                      </a:lnTo>
                      <a:lnTo>
                        <a:pt x="109" y="54"/>
                      </a:lnTo>
                      <a:lnTo>
                        <a:pt x="121" y="46"/>
                      </a:lnTo>
                      <a:lnTo>
                        <a:pt x="131" y="39"/>
                      </a:lnTo>
                      <a:lnTo>
                        <a:pt x="142" y="33"/>
                      </a:lnTo>
                      <a:lnTo>
                        <a:pt x="154" y="27"/>
                      </a:lnTo>
                      <a:lnTo>
                        <a:pt x="166" y="22"/>
                      </a:lnTo>
                      <a:lnTo>
                        <a:pt x="179" y="17"/>
                      </a:lnTo>
                      <a:lnTo>
                        <a:pt x="191" y="13"/>
                      </a:lnTo>
                      <a:lnTo>
                        <a:pt x="204" y="9"/>
                      </a:lnTo>
                      <a:lnTo>
                        <a:pt x="216" y="6"/>
                      </a:lnTo>
                      <a:lnTo>
                        <a:pt x="230" y="4"/>
                      </a:lnTo>
                      <a:lnTo>
                        <a:pt x="244" y="1"/>
                      </a:lnTo>
                      <a:lnTo>
                        <a:pt x="257" y="0"/>
                      </a:lnTo>
                      <a:lnTo>
                        <a:pt x="271" y="0"/>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en-US" altLang="zh-CN" sz="1049" dirty="0">
                    <a:latin typeface="微软雅黑" panose="020B0503020204020204" pitchFamily="34" charset="-122"/>
                    <a:ea typeface="微软雅黑" panose="020B0503020204020204" pitchFamily="34" charset="-122"/>
                  </a:endParaRPr>
                </a:p>
              </p:txBody>
            </p:sp>
            <p:sp>
              <p:nvSpPr>
                <p:cNvPr id="187" name="Freeform 23"/>
                <p:cNvSpPr>
                  <a:spLocks/>
                </p:cNvSpPr>
                <p:nvPr/>
              </p:nvSpPr>
              <p:spPr bwMode="auto">
                <a:xfrm>
                  <a:off x="-2040719" y="1984068"/>
                  <a:ext cx="217487" cy="117475"/>
                </a:xfrm>
                <a:custGeom>
                  <a:avLst/>
                  <a:gdLst/>
                  <a:ahLst/>
                  <a:cxnLst>
                    <a:cxn ang="0">
                      <a:pos x="2757" y="0"/>
                    </a:cxn>
                    <a:cxn ang="0">
                      <a:pos x="2798" y="5"/>
                    </a:cxn>
                    <a:cxn ang="0">
                      <a:pos x="2835" y="16"/>
                    </a:cxn>
                    <a:cxn ang="0">
                      <a:pos x="2871" y="33"/>
                    </a:cxn>
                    <a:cxn ang="0">
                      <a:pos x="2905" y="54"/>
                    </a:cxn>
                    <a:cxn ang="0">
                      <a:pos x="2934" y="79"/>
                    </a:cxn>
                    <a:cxn ang="0">
                      <a:pos x="2960" y="109"/>
                    </a:cxn>
                    <a:cxn ang="0">
                      <a:pos x="2980" y="141"/>
                    </a:cxn>
                    <a:cxn ang="0">
                      <a:pos x="2996" y="177"/>
                    </a:cxn>
                    <a:cxn ang="0">
                      <a:pos x="3007" y="216"/>
                    </a:cxn>
                    <a:cxn ang="0">
                      <a:pos x="3013" y="256"/>
                    </a:cxn>
                    <a:cxn ang="0">
                      <a:pos x="3013" y="1364"/>
                    </a:cxn>
                    <a:cxn ang="0">
                      <a:pos x="3007" y="1405"/>
                    </a:cxn>
                    <a:cxn ang="0">
                      <a:pos x="2996" y="1444"/>
                    </a:cxn>
                    <a:cxn ang="0">
                      <a:pos x="2980" y="1479"/>
                    </a:cxn>
                    <a:cxn ang="0">
                      <a:pos x="2960" y="1512"/>
                    </a:cxn>
                    <a:cxn ang="0">
                      <a:pos x="2934" y="1542"/>
                    </a:cxn>
                    <a:cxn ang="0">
                      <a:pos x="2905" y="1567"/>
                    </a:cxn>
                    <a:cxn ang="0">
                      <a:pos x="2871" y="1588"/>
                    </a:cxn>
                    <a:cxn ang="0">
                      <a:pos x="2835" y="1605"/>
                    </a:cxn>
                    <a:cxn ang="0">
                      <a:pos x="2798" y="1616"/>
                    </a:cxn>
                    <a:cxn ang="0">
                      <a:pos x="2757" y="1621"/>
                    </a:cxn>
                    <a:cxn ang="0">
                      <a:pos x="257" y="1621"/>
                    </a:cxn>
                    <a:cxn ang="0">
                      <a:pos x="216" y="1616"/>
                    </a:cxn>
                    <a:cxn ang="0">
                      <a:pos x="178" y="1605"/>
                    </a:cxn>
                    <a:cxn ang="0">
                      <a:pos x="141" y="1588"/>
                    </a:cxn>
                    <a:cxn ang="0">
                      <a:pos x="109" y="1567"/>
                    </a:cxn>
                    <a:cxn ang="0">
                      <a:pos x="79" y="1542"/>
                    </a:cxn>
                    <a:cxn ang="0">
                      <a:pos x="54" y="1512"/>
                    </a:cxn>
                    <a:cxn ang="0">
                      <a:pos x="32" y="1479"/>
                    </a:cxn>
                    <a:cxn ang="0">
                      <a:pos x="16" y="1444"/>
                    </a:cxn>
                    <a:cxn ang="0">
                      <a:pos x="6" y="1405"/>
                    </a:cxn>
                    <a:cxn ang="0">
                      <a:pos x="1" y="1364"/>
                    </a:cxn>
                    <a:cxn ang="0">
                      <a:pos x="1" y="256"/>
                    </a:cxn>
                    <a:cxn ang="0">
                      <a:pos x="6" y="216"/>
                    </a:cxn>
                    <a:cxn ang="0">
                      <a:pos x="16" y="177"/>
                    </a:cxn>
                    <a:cxn ang="0">
                      <a:pos x="32" y="141"/>
                    </a:cxn>
                    <a:cxn ang="0">
                      <a:pos x="54" y="109"/>
                    </a:cxn>
                    <a:cxn ang="0">
                      <a:pos x="79" y="79"/>
                    </a:cxn>
                    <a:cxn ang="0">
                      <a:pos x="109" y="54"/>
                    </a:cxn>
                    <a:cxn ang="0">
                      <a:pos x="141" y="33"/>
                    </a:cxn>
                    <a:cxn ang="0">
                      <a:pos x="178" y="16"/>
                    </a:cxn>
                    <a:cxn ang="0">
                      <a:pos x="216" y="5"/>
                    </a:cxn>
                    <a:cxn ang="0">
                      <a:pos x="257" y="0"/>
                    </a:cxn>
                  </a:cxnLst>
                  <a:rect l="0" t="0" r="r" b="b"/>
                  <a:pathLst>
                    <a:path w="3014" h="1621">
                      <a:moveTo>
                        <a:pt x="271" y="0"/>
                      </a:moveTo>
                      <a:lnTo>
                        <a:pt x="2743" y="0"/>
                      </a:lnTo>
                      <a:lnTo>
                        <a:pt x="2757" y="0"/>
                      </a:lnTo>
                      <a:lnTo>
                        <a:pt x="2770" y="1"/>
                      </a:lnTo>
                      <a:lnTo>
                        <a:pt x="2783" y="3"/>
                      </a:lnTo>
                      <a:lnTo>
                        <a:pt x="2798" y="5"/>
                      </a:lnTo>
                      <a:lnTo>
                        <a:pt x="2810" y="8"/>
                      </a:lnTo>
                      <a:lnTo>
                        <a:pt x="2823" y="12"/>
                      </a:lnTo>
                      <a:lnTo>
                        <a:pt x="2835" y="16"/>
                      </a:lnTo>
                      <a:lnTo>
                        <a:pt x="2848" y="21"/>
                      </a:lnTo>
                      <a:lnTo>
                        <a:pt x="2860" y="26"/>
                      </a:lnTo>
                      <a:lnTo>
                        <a:pt x="2871" y="33"/>
                      </a:lnTo>
                      <a:lnTo>
                        <a:pt x="2883" y="39"/>
                      </a:lnTo>
                      <a:lnTo>
                        <a:pt x="2893" y="46"/>
                      </a:lnTo>
                      <a:lnTo>
                        <a:pt x="2905" y="54"/>
                      </a:lnTo>
                      <a:lnTo>
                        <a:pt x="2915" y="62"/>
                      </a:lnTo>
                      <a:lnTo>
                        <a:pt x="2924" y="70"/>
                      </a:lnTo>
                      <a:lnTo>
                        <a:pt x="2934" y="79"/>
                      </a:lnTo>
                      <a:lnTo>
                        <a:pt x="2942" y="89"/>
                      </a:lnTo>
                      <a:lnTo>
                        <a:pt x="2951" y="98"/>
                      </a:lnTo>
                      <a:lnTo>
                        <a:pt x="2960" y="109"/>
                      </a:lnTo>
                      <a:lnTo>
                        <a:pt x="2967" y="119"/>
                      </a:lnTo>
                      <a:lnTo>
                        <a:pt x="2974" y="130"/>
                      </a:lnTo>
                      <a:lnTo>
                        <a:pt x="2980" y="141"/>
                      </a:lnTo>
                      <a:lnTo>
                        <a:pt x="2986" y="153"/>
                      </a:lnTo>
                      <a:lnTo>
                        <a:pt x="2992" y="165"/>
                      </a:lnTo>
                      <a:lnTo>
                        <a:pt x="2996" y="177"/>
                      </a:lnTo>
                      <a:lnTo>
                        <a:pt x="3001" y="189"/>
                      </a:lnTo>
                      <a:lnTo>
                        <a:pt x="3004" y="203"/>
                      </a:lnTo>
                      <a:lnTo>
                        <a:pt x="3007" y="216"/>
                      </a:lnTo>
                      <a:lnTo>
                        <a:pt x="3011" y="229"/>
                      </a:lnTo>
                      <a:lnTo>
                        <a:pt x="3012" y="242"/>
                      </a:lnTo>
                      <a:lnTo>
                        <a:pt x="3013" y="256"/>
                      </a:lnTo>
                      <a:lnTo>
                        <a:pt x="3014" y="270"/>
                      </a:lnTo>
                      <a:lnTo>
                        <a:pt x="3014" y="1351"/>
                      </a:lnTo>
                      <a:lnTo>
                        <a:pt x="3013" y="1364"/>
                      </a:lnTo>
                      <a:lnTo>
                        <a:pt x="3012" y="1379"/>
                      </a:lnTo>
                      <a:lnTo>
                        <a:pt x="3011" y="1392"/>
                      </a:lnTo>
                      <a:lnTo>
                        <a:pt x="3007" y="1405"/>
                      </a:lnTo>
                      <a:lnTo>
                        <a:pt x="3004" y="1418"/>
                      </a:lnTo>
                      <a:lnTo>
                        <a:pt x="3001" y="1431"/>
                      </a:lnTo>
                      <a:lnTo>
                        <a:pt x="2996" y="1444"/>
                      </a:lnTo>
                      <a:lnTo>
                        <a:pt x="2992" y="1456"/>
                      </a:lnTo>
                      <a:lnTo>
                        <a:pt x="2986" y="1467"/>
                      </a:lnTo>
                      <a:lnTo>
                        <a:pt x="2980" y="1479"/>
                      </a:lnTo>
                      <a:lnTo>
                        <a:pt x="2974" y="1491"/>
                      </a:lnTo>
                      <a:lnTo>
                        <a:pt x="2967" y="1502"/>
                      </a:lnTo>
                      <a:lnTo>
                        <a:pt x="2960" y="1512"/>
                      </a:lnTo>
                      <a:lnTo>
                        <a:pt x="2951" y="1522"/>
                      </a:lnTo>
                      <a:lnTo>
                        <a:pt x="2942" y="1532"/>
                      </a:lnTo>
                      <a:lnTo>
                        <a:pt x="2934" y="1542"/>
                      </a:lnTo>
                      <a:lnTo>
                        <a:pt x="2924" y="1551"/>
                      </a:lnTo>
                      <a:lnTo>
                        <a:pt x="2915" y="1559"/>
                      </a:lnTo>
                      <a:lnTo>
                        <a:pt x="2905" y="1567"/>
                      </a:lnTo>
                      <a:lnTo>
                        <a:pt x="2893" y="1575"/>
                      </a:lnTo>
                      <a:lnTo>
                        <a:pt x="2883" y="1581"/>
                      </a:lnTo>
                      <a:lnTo>
                        <a:pt x="2871" y="1588"/>
                      </a:lnTo>
                      <a:lnTo>
                        <a:pt x="2860" y="1595"/>
                      </a:lnTo>
                      <a:lnTo>
                        <a:pt x="2848" y="1600"/>
                      </a:lnTo>
                      <a:lnTo>
                        <a:pt x="2835" y="1605"/>
                      </a:lnTo>
                      <a:lnTo>
                        <a:pt x="2823" y="1609"/>
                      </a:lnTo>
                      <a:lnTo>
                        <a:pt x="2810" y="1613"/>
                      </a:lnTo>
                      <a:lnTo>
                        <a:pt x="2798" y="1616"/>
                      </a:lnTo>
                      <a:lnTo>
                        <a:pt x="2783" y="1618"/>
                      </a:lnTo>
                      <a:lnTo>
                        <a:pt x="2770" y="1620"/>
                      </a:lnTo>
                      <a:lnTo>
                        <a:pt x="2757" y="1621"/>
                      </a:lnTo>
                      <a:lnTo>
                        <a:pt x="2743" y="1621"/>
                      </a:lnTo>
                      <a:lnTo>
                        <a:pt x="271" y="1621"/>
                      </a:lnTo>
                      <a:lnTo>
                        <a:pt x="257" y="1621"/>
                      </a:lnTo>
                      <a:lnTo>
                        <a:pt x="243" y="1620"/>
                      </a:lnTo>
                      <a:lnTo>
                        <a:pt x="229" y="1618"/>
                      </a:lnTo>
                      <a:lnTo>
                        <a:pt x="216" y="1616"/>
                      </a:lnTo>
                      <a:lnTo>
                        <a:pt x="204" y="1613"/>
                      </a:lnTo>
                      <a:lnTo>
                        <a:pt x="190" y="1609"/>
                      </a:lnTo>
                      <a:lnTo>
                        <a:pt x="178" y="1605"/>
                      </a:lnTo>
                      <a:lnTo>
                        <a:pt x="166" y="1600"/>
                      </a:lnTo>
                      <a:lnTo>
                        <a:pt x="154" y="1595"/>
                      </a:lnTo>
                      <a:lnTo>
                        <a:pt x="141" y="1588"/>
                      </a:lnTo>
                      <a:lnTo>
                        <a:pt x="130" y="1581"/>
                      </a:lnTo>
                      <a:lnTo>
                        <a:pt x="120" y="1575"/>
                      </a:lnTo>
                      <a:lnTo>
                        <a:pt x="109" y="1567"/>
                      </a:lnTo>
                      <a:lnTo>
                        <a:pt x="99" y="1559"/>
                      </a:lnTo>
                      <a:lnTo>
                        <a:pt x="88" y="1551"/>
                      </a:lnTo>
                      <a:lnTo>
                        <a:pt x="79" y="1542"/>
                      </a:lnTo>
                      <a:lnTo>
                        <a:pt x="70" y="1532"/>
                      </a:lnTo>
                      <a:lnTo>
                        <a:pt x="62" y="1522"/>
                      </a:lnTo>
                      <a:lnTo>
                        <a:pt x="54" y="1512"/>
                      </a:lnTo>
                      <a:lnTo>
                        <a:pt x="47" y="1502"/>
                      </a:lnTo>
                      <a:lnTo>
                        <a:pt x="40" y="1491"/>
                      </a:lnTo>
                      <a:lnTo>
                        <a:pt x="32" y="1479"/>
                      </a:lnTo>
                      <a:lnTo>
                        <a:pt x="27" y="1467"/>
                      </a:lnTo>
                      <a:lnTo>
                        <a:pt x="21" y="1456"/>
                      </a:lnTo>
                      <a:lnTo>
                        <a:pt x="16" y="1444"/>
                      </a:lnTo>
                      <a:lnTo>
                        <a:pt x="12" y="1431"/>
                      </a:lnTo>
                      <a:lnTo>
                        <a:pt x="9" y="1418"/>
                      </a:lnTo>
                      <a:lnTo>
                        <a:pt x="6" y="1405"/>
                      </a:lnTo>
                      <a:lnTo>
                        <a:pt x="3" y="1392"/>
                      </a:lnTo>
                      <a:lnTo>
                        <a:pt x="2" y="1379"/>
                      </a:lnTo>
                      <a:lnTo>
                        <a:pt x="1" y="1364"/>
                      </a:lnTo>
                      <a:lnTo>
                        <a:pt x="0" y="1351"/>
                      </a:lnTo>
                      <a:lnTo>
                        <a:pt x="0" y="270"/>
                      </a:lnTo>
                      <a:lnTo>
                        <a:pt x="1" y="256"/>
                      </a:lnTo>
                      <a:lnTo>
                        <a:pt x="2" y="242"/>
                      </a:lnTo>
                      <a:lnTo>
                        <a:pt x="3" y="229"/>
                      </a:lnTo>
                      <a:lnTo>
                        <a:pt x="6" y="216"/>
                      </a:lnTo>
                      <a:lnTo>
                        <a:pt x="9" y="203"/>
                      </a:lnTo>
                      <a:lnTo>
                        <a:pt x="12" y="189"/>
                      </a:lnTo>
                      <a:lnTo>
                        <a:pt x="16" y="177"/>
                      </a:lnTo>
                      <a:lnTo>
                        <a:pt x="21" y="165"/>
                      </a:lnTo>
                      <a:lnTo>
                        <a:pt x="27" y="153"/>
                      </a:lnTo>
                      <a:lnTo>
                        <a:pt x="32" y="141"/>
                      </a:lnTo>
                      <a:lnTo>
                        <a:pt x="40" y="130"/>
                      </a:lnTo>
                      <a:lnTo>
                        <a:pt x="47" y="119"/>
                      </a:lnTo>
                      <a:lnTo>
                        <a:pt x="54" y="109"/>
                      </a:lnTo>
                      <a:lnTo>
                        <a:pt x="62" y="98"/>
                      </a:lnTo>
                      <a:lnTo>
                        <a:pt x="70" y="89"/>
                      </a:lnTo>
                      <a:lnTo>
                        <a:pt x="79" y="79"/>
                      </a:lnTo>
                      <a:lnTo>
                        <a:pt x="88" y="70"/>
                      </a:lnTo>
                      <a:lnTo>
                        <a:pt x="99" y="62"/>
                      </a:lnTo>
                      <a:lnTo>
                        <a:pt x="109" y="54"/>
                      </a:lnTo>
                      <a:lnTo>
                        <a:pt x="120" y="46"/>
                      </a:lnTo>
                      <a:lnTo>
                        <a:pt x="130" y="39"/>
                      </a:lnTo>
                      <a:lnTo>
                        <a:pt x="141" y="33"/>
                      </a:lnTo>
                      <a:lnTo>
                        <a:pt x="154" y="26"/>
                      </a:lnTo>
                      <a:lnTo>
                        <a:pt x="166" y="21"/>
                      </a:lnTo>
                      <a:lnTo>
                        <a:pt x="178" y="16"/>
                      </a:lnTo>
                      <a:lnTo>
                        <a:pt x="190" y="12"/>
                      </a:lnTo>
                      <a:lnTo>
                        <a:pt x="204" y="8"/>
                      </a:lnTo>
                      <a:lnTo>
                        <a:pt x="216" y="5"/>
                      </a:lnTo>
                      <a:lnTo>
                        <a:pt x="229" y="3"/>
                      </a:lnTo>
                      <a:lnTo>
                        <a:pt x="243" y="1"/>
                      </a:lnTo>
                      <a:lnTo>
                        <a:pt x="257" y="0"/>
                      </a:lnTo>
                      <a:lnTo>
                        <a:pt x="271" y="0"/>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en-US" altLang="zh-CN" sz="1049" dirty="0">
                    <a:latin typeface="微软雅黑" panose="020B0503020204020204" pitchFamily="34" charset="-122"/>
                    <a:ea typeface="微软雅黑" panose="020B0503020204020204" pitchFamily="34" charset="-122"/>
                  </a:endParaRPr>
                </a:p>
              </p:txBody>
            </p:sp>
            <p:sp>
              <p:nvSpPr>
                <p:cNvPr id="188" name="Freeform 24"/>
                <p:cNvSpPr>
                  <a:spLocks/>
                </p:cNvSpPr>
                <p:nvPr/>
              </p:nvSpPr>
              <p:spPr bwMode="auto">
                <a:xfrm>
                  <a:off x="-1799419" y="1984068"/>
                  <a:ext cx="215900" cy="117475"/>
                </a:xfrm>
                <a:custGeom>
                  <a:avLst/>
                  <a:gdLst/>
                  <a:ahLst/>
                  <a:cxnLst>
                    <a:cxn ang="0">
                      <a:pos x="2757" y="0"/>
                    </a:cxn>
                    <a:cxn ang="0">
                      <a:pos x="2797" y="5"/>
                    </a:cxn>
                    <a:cxn ang="0">
                      <a:pos x="2836" y="16"/>
                    </a:cxn>
                    <a:cxn ang="0">
                      <a:pos x="2872" y="33"/>
                    </a:cxn>
                    <a:cxn ang="0">
                      <a:pos x="2904" y="54"/>
                    </a:cxn>
                    <a:cxn ang="0">
                      <a:pos x="2934" y="79"/>
                    </a:cxn>
                    <a:cxn ang="0">
                      <a:pos x="2959" y="109"/>
                    </a:cxn>
                    <a:cxn ang="0">
                      <a:pos x="2981" y="141"/>
                    </a:cxn>
                    <a:cxn ang="0">
                      <a:pos x="2997" y="177"/>
                    </a:cxn>
                    <a:cxn ang="0">
                      <a:pos x="3008" y="216"/>
                    </a:cxn>
                    <a:cxn ang="0">
                      <a:pos x="3013" y="256"/>
                    </a:cxn>
                    <a:cxn ang="0">
                      <a:pos x="3013" y="1364"/>
                    </a:cxn>
                    <a:cxn ang="0">
                      <a:pos x="3008" y="1405"/>
                    </a:cxn>
                    <a:cxn ang="0">
                      <a:pos x="2997" y="1444"/>
                    </a:cxn>
                    <a:cxn ang="0">
                      <a:pos x="2981" y="1479"/>
                    </a:cxn>
                    <a:cxn ang="0">
                      <a:pos x="2959" y="1512"/>
                    </a:cxn>
                    <a:cxn ang="0">
                      <a:pos x="2934" y="1542"/>
                    </a:cxn>
                    <a:cxn ang="0">
                      <a:pos x="2904" y="1567"/>
                    </a:cxn>
                    <a:cxn ang="0">
                      <a:pos x="2872" y="1588"/>
                    </a:cxn>
                    <a:cxn ang="0">
                      <a:pos x="2836" y="1605"/>
                    </a:cxn>
                    <a:cxn ang="0">
                      <a:pos x="2797" y="1616"/>
                    </a:cxn>
                    <a:cxn ang="0">
                      <a:pos x="2757" y="1621"/>
                    </a:cxn>
                    <a:cxn ang="0">
                      <a:pos x="257" y="1621"/>
                    </a:cxn>
                    <a:cxn ang="0">
                      <a:pos x="216" y="1616"/>
                    </a:cxn>
                    <a:cxn ang="0">
                      <a:pos x="178" y="1605"/>
                    </a:cxn>
                    <a:cxn ang="0">
                      <a:pos x="142" y="1588"/>
                    </a:cxn>
                    <a:cxn ang="0">
                      <a:pos x="109" y="1567"/>
                    </a:cxn>
                    <a:cxn ang="0">
                      <a:pos x="80" y="1542"/>
                    </a:cxn>
                    <a:cxn ang="0">
                      <a:pos x="54" y="1512"/>
                    </a:cxn>
                    <a:cxn ang="0">
                      <a:pos x="33" y="1479"/>
                    </a:cxn>
                    <a:cxn ang="0">
                      <a:pos x="17" y="1444"/>
                    </a:cxn>
                    <a:cxn ang="0">
                      <a:pos x="5" y="1405"/>
                    </a:cxn>
                    <a:cxn ang="0">
                      <a:pos x="0" y="1364"/>
                    </a:cxn>
                    <a:cxn ang="0">
                      <a:pos x="0" y="256"/>
                    </a:cxn>
                    <a:cxn ang="0">
                      <a:pos x="5" y="216"/>
                    </a:cxn>
                    <a:cxn ang="0">
                      <a:pos x="17" y="177"/>
                    </a:cxn>
                    <a:cxn ang="0">
                      <a:pos x="33" y="141"/>
                    </a:cxn>
                    <a:cxn ang="0">
                      <a:pos x="54" y="109"/>
                    </a:cxn>
                    <a:cxn ang="0">
                      <a:pos x="80" y="79"/>
                    </a:cxn>
                    <a:cxn ang="0">
                      <a:pos x="109" y="54"/>
                    </a:cxn>
                    <a:cxn ang="0">
                      <a:pos x="142" y="33"/>
                    </a:cxn>
                    <a:cxn ang="0">
                      <a:pos x="178" y="16"/>
                    </a:cxn>
                    <a:cxn ang="0">
                      <a:pos x="216" y="5"/>
                    </a:cxn>
                    <a:cxn ang="0">
                      <a:pos x="257" y="0"/>
                    </a:cxn>
                  </a:cxnLst>
                  <a:rect l="0" t="0" r="r" b="b"/>
                  <a:pathLst>
                    <a:path w="3013" h="1621">
                      <a:moveTo>
                        <a:pt x="270" y="0"/>
                      </a:moveTo>
                      <a:lnTo>
                        <a:pt x="2743" y="0"/>
                      </a:lnTo>
                      <a:lnTo>
                        <a:pt x="2757" y="0"/>
                      </a:lnTo>
                      <a:lnTo>
                        <a:pt x="2771" y="1"/>
                      </a:lnTo>
                      <a:lnTo>
                        <a:pt x="2784" y="3"/>
                      </a:lnTo>
                      <a:lnTo>
                        <a:pt x="2797" y="5"/>
                      </a:lnTo>
                      <a:lnTo>
                        <a:pt x="2810" y="8"/>
                      </a:lnTo>
                      <a:lnTo>
                        <a:pt x="2824" y="12"/>
                      </a:lnTo>
                      <a:lnTo>
                        <a:pt x="2836" y="16"/>
                      </a:lnTo>
                      <a:lnTo>
                        <a:pt x="2848" y="21"/>
                      </a:lnTo>
                      <a:lnTo>
                        <a:pt x="2860" y="26"/>
                      </a:lnTo>
                      <a:lnTo>
                        <a:pt x="2872" y="33"/>
                      </a:lnTo>
                      <a:lnTo>
                        <a:pt x="2883" y="39"/>
                      </a:lnTo>
                      <a:lnTo>
                        <a:pt x="2894" y="46"/>
                      </a:lnTo>
                      <a:lnTo>
                        <a:pt x="2904" y="54"/>
                      </a:lnTo>
                      <a:lnTo>
                        <a:pt x="2914" y="62"/>
                      </a:lnTo>
                      <a:lnTo>
                        <a:pt x="2924" y="70"/>
                      </a:lnTo>
                      <a:lnTo>
                        <a:pt x="2934" y="79"/>
                      </a:lnTo>
                      <a:lnTo>
                        <a:pt x="2943" y="89"/>
                      </a:lnTo>
                      <a:lnTo>
                        <a:pt x="2951" y="98"/>
                      </a:lnTo>
                      <a:lnTo>
                        <a:pt x="2959" y="109"/>
                      </a:lnTo>
                      <a:lnTo>
                        <a:pt x="2967" y="119"/>
                      </a:lnTo>
                      <a:lnTo>
                        <a:pt x="2974" y="130"/>
                      </a:lnTo>
                      <a:lnTo>
                        <a:pt x="2981" y="141"/>
                      </a:lnTo>
                      <a:lnTo>
                        <a:pt x="2987" y="153"/>
                      </a:lnTo>
                      <a:lnTo>
                        <a:pt x="2992" y="165"/>
                      </a:lnTo>
                      <a:lnTo>
                        <a:pt x="2997" y="177"/>
                      </a:lnTo>
                      <a:lnTo>
                        <a:pt x="3001" y="189"/>
                      </a:lnTo>
                      <a:lnTo>
                        <a:pt x="3005" y="203"/>
                      </a:lnTo>
                      <a:lnTo>
                        <a:pt x="3008" y="216"/>
                      </a:lnTo>
                      <a:lnTo>
                        <a:pt x="3010" y="229"/>
                      </a:lnTo>
                      <a:lnTo>
                        <a:pt x="3012" y="242"/>
                      </a:lnTo>
                      <a:lnTo>
                        <a:pt x="3013" y="256"/>
                      </a:lnTo>
                      <a:lnTo>
                        <a:pt x="3013" y="270"/>
                      </a:lnTo>
                      <a:lnTo>
                        <a:pt x="3013" y="1351"/>
                      </a:lnTo>
                      <a:lnTo>
                        <a:pt x="3013" y="1364"/>
                      </a:lnTo>
                      <a:lnTo>
                        <a:pt x="3012" y="1379"/>
                      </a:lnTo>
                      <a:lnTo>
                        <a:pt x="3010" y="1392"/>
                      </a:lnTo>
                      <a:lnTo>
                        <a:pt x="3008" y="1405"/>
                      </a:lnTo>
                      <a:lnTo>
                        <a:pt x="3005" y="1418"/>
                      </a:lnTo>
                      <a:lnTo>
                        <a:pt x="3001" y="1431"/>
                      </a:lnTo>
                      <a:lnTo>
                        <a:pt x="2997" y="1444"/>
                      </a:lnTo>
                      <a:lnTo>
                        <a:pt x="2992" y="1456"/>
                      </a:lnTo>
                      <a:lnTo>
                        <a:pt x="2987" y="1467"/>
                      </a:lnTo>
                      <a:lnTo>
                        <a:pt x="2981" y="1479"/>
                      </a:lnTo>
                      <a:lnTo>
                        <a:pt x="2974" y="1491"/>
                      </a:lnTo>
                      <a:lnTo>
                        <a:pt x="2967" y="1502"/>
                      </a:lnTo>
                      <a:lnTo>
                        <a:pt x="2959" y="1512"/>
                      </a:lnTo>
                      <a:lnTo>
                        <a:pt x="2951" y="1522"/>
                      </a:lnTo>
                      <a:lnTo>
                        <a:pt x="2943" y="1532"/>
                      </a:lnTo>
                      <a:lnTo>
                        <a:pt x="2934" y="1542"/>
                      </a:lnTo>
                      <a:lnTo>
                        <a:pt x="2924" y="1551"/>
                      </a:lnTo>
                      <a:lnTo>
                        <a:pt x="2914" y="1559"/>
                      </a:lnTo>
                      <a:lnTo>
                        <a:pt x="2904" y="1567"/>
                      </a:lnTo>
                      <a:lnTo>
                        <a:pt x="2894" y="1575"/>
                      </a:lnTo>
                      <a:lnTo>
                        <a:pt x="2883" y="1581"/>
                      </a:lnTo>
                      <a:lnTo>
                        <a:pt x="2872" y="1588"/>
                      </a:lnTo>
                      <a:lnTo>
                        <a:pt x="2860" y="1595"/>
                      </a:lnTo>
                      <a:lnTo>
                        <a:pt x="2848" y="1600"/>
                      </a:lnTo>
                      <a:lnTo>
                        <a:pt x="2836" y="1605"/>
                      </a:lnTo>
                      <a:lnTo>
                        <a:pt x="2824" y="1609"/>
                      </a:lnTo>
                      <a:lnTo>
                        <a:pt x="2810" y="1613"/>
                      </a:lnTo>
                      <a:lnTo>
                        <a:pt x="2797" y="1616"/>
                      </a:lnTo>
                      <a:lnTo>
                        <a:pt x="2784" y="1618"/>
                      </a:lnTo>
                      <a:lnTo>
                        <a:pt x="2771" y="1620"/>
                      </a:lnTo>
                      <a:lnTo>
                        <a:pt x="2757" y="1621"/>
                      </a:lnTo>
                      <a:lnTo>
                        <a:pt x="2743" y="1621"/>
                      </a:lnTo>
                      <a:lnTo>
                        <a:pt x="270" y="1621"/>
                      </a:lnTo>
                      <a:lnTo>
                        <a:pt x="257" y="1621"/>
                      </a:lnTo>
                      <a:lnTo>
                        <a:pt x="243" y="1620"/>
                      </a:lnTo>
                      <a:lnTo>
                        <a:pt x="230" y="1618"/>
                      </a:lnTo>
                      <a:lnTo>
                        <a:pt x="216" y="1616"/>
                      </a:lnTo>
                      <a:lnTo>
                        <a:pt x="203" y="1613"/>
                      </a:lnTo>
                      <a:lnTo>
                        <a:pt x="191" y="1609"/>
                      </a:lnTo>
                      <a:lnTo>
                        <a:pt x="178" y="1605"/>
                      </a:lnTo>
                      <a:lnTo>
                        <a:pt x="165" y="1600"/>
                      </a:lnTo>
                      <a:lnTo>
                        <a:pt x="154" y="1595"/>
                      </a:lnTo>
                      <a:lnTo>
                        <a:pt x="142" y="1588"/>
                      </a:lnTo>
                      <a:lnTo>
                        <a:pt x="131" y="1581"/>
                      </a:lnTo>
                      <a:lnTo>
                        <a:pt x="120" y="1575"/>
                      </a:lnTo>
                      <a:lnTo>
                        <a:pt x="109" y="1567"/>
                      </a:lnTo>
                      <a:lnTo>
                        <a:pt x="99" y="1559"/>
                      </a:lnTo>
                      <a:lnTo>
                        <a:pt x="89" y="1551"/>
                      </a:lnTo>
                      <a:lnTo>
                        <a:pt x="80" y="1542"/>
                      </a:lnTo>
                      <a:lnTo>
                        <a:pt x="71" y="1532"/>
                      </a:lnTo>
                      <a:lnTo>
                        <a:pt x="62" y="1522"/>
                      </a:lnTo>
                      <a:lnTo>
                        <a:pt x="54" y="1512"/>
                      </a:lnTo>
                      <a:lnTo>
                        <a:pt x="46" y="1502"/>
                      </a:lnTo>
                      <a:lnTo>
                        <a:pt x="40" y="1491"/>
                      </a:lnTo>
                      <a:lnTo>
                        <a:pt x="33" y="1479"/>
                      </a:lnTo>
                      <a:lnTo>
                        <a:pt x="27" y="1467"/>
                      </a:lnTo>
                      <a:lnTo>
                        <a:pt x="22" y="1456"/>
                      </a:lnTo>
                      <a:lnTo>
                        <a:pt x="17" y="1444"/>
                      </a:lnTo>
                      <a:lnTo>
                        <a:pt x="13" y="1431"/>
                      </a:lnTo>
                      <a:lnTo>
                        <a:pt x="8" y="1418"/>
                      </a:lnTo>
                      <a:lnTo>
                        <a:pt x="5" y="1405"/>
                      </a:lnTo>
                      <a:lnTo>
                        <a:pt x="3" y="1392"/>
                      </a:lnTo>
                      <a:lnTo>
                        <a:pt x="1" y="1379"/>
                      </a:lnTo>
                      <a:lnTo>
                        <a:pt x="0" y="1364"/>
                      </a:lnTo>
                      <a:lnTo>
                        <a:pt x="0" y="1351"/>
                      </a:lnTo>
                      <a:lnTo>
                        <a:pt x="0" y="270"/>
                      </a:lnTo>
                      <a:lnTo>
                        <a:pt x="0" y="256"/>
                      </a:lnTo>
                      <a:lnTo>
                        <a:pt x="1" y="242"/>
                      </a:lnTo>
                      <a:lnTo>
                        <a:pt x="3" y="229"/>
                      </a:lnTo>
                      <a:lnTo>
                        <a:pt x="5" y="216"/>
                      </a:lnTo>
                      <a:lnTo>
                        <a:pt x="8" y="203"/>
                      </a:lnTo>
                      <a:lnTo>
                        <a:pt x="13" y="189"/>
                      </a:lnTo>
                      <a:lnTo>
                        <a:pt x="17" y="177"/>
                      </a:lnTo>
                      <a:lnTo>
                        <a:pt x="22" y="165"/>
                      </a:lnTo>
                      <a:lnTo>
                        <a:pt x="27" y="153"/>
                      </a:lnTo>
                      <a:lnTo>
                        <a:pt x="33" y="141"/>
                      </a:lnTo>
                      <a:lnTo>
                        <a:pt x="40" y="130"/>
                      </a:lnTo>
                      <a:lnTo>
                        <a:pt x="46" y="119"/>
                      </a:lnTo>
                      <a:lnTo>
                        <a:pt x="54" y="109"/>
                      </a:lnTo>
                      <a:lnTo>
                        <a:pt x="62" y="98"/>
                      </a:lnTo>
                      <a:lnTo>
                        <a:pt x="71" y="89"/>
                      </a:lnTo>
                      <a:lnTo>
                        <a:pt x="80" y="79"/>
                      </a:lnTo>
                      <a:lnTo>
                        <a:pt x="89" y="70"/>
                      </a:lnTo>
                      <a:lnTo>
                        <a:pt x="99" y="62"/>
                      </a:lnTo>
                      <a:lnTo>
                        <a:pt x="109" y="54"/>
                      </a:lnTo>
                      <a:lnTo>
                        <a:pt x="120" y="46"/>
                      </a:lnTo>
                      <a:lnTo>
                        <a:pt x="131" y="39"/>
                      </a:lnTo>
                      <a:lnTo>
                        <a:pt x="142" y="33"/>
                      </a:lnTo>
                      <a:lnTo>
                        <a:pt x="154" y="26"/>
                      </a:lnTo>
                      <a:lnTo>
                        <a:pt x="165" y="21"/>
                      </a:lnTo>
                      <a:lnTo>
                        <a:pt x="178" y="16"/>
                      </a:lnTo>
                      <a:lnTo>
                        <a:pt x="191" y="12"/>
                      </a:lnTo>
                      <a:lnTo>
                        <a:pt x="203" y="8"/>
                      </a:lnTo>
                      <a:lnTo>
                        <a:pt x="216" y="5"/>
                      </a:lnTo>
                      <a:lnTo>
                        <a:pt x="230" y="3"/>
                      </a:lnTo>
                      <a:lnTo>
                        <a:pt x="243" y="1"/>
                      </a:lnTo>
                      <a:lnTo>
                        <a:pt x="257" y="0"/>
                      </a:lnTo>
                      <a:lnTo>
                        <a:pt x="270" y="0"/>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en-US" altLang="zh-CN" sz="1049" dirty="0">
                    <a:latin typeface="微软雅黑" panose="020B0503020204020204" pitchFamily="34" charset="-122"/>
                    <a:ea typeface="微软雅黑" panose="020B0503020204020204" pitchFamily="34" charset="-122"/>
                  </a:endParaRPr>
                </a:p>
              </p:txBody>
            </p:sp>
            <p:sp>
              <p:nvSpPr>
                <p:cNvPr id="189" name="Freeform 25"/>
                <p:cNvSpPr>
                  <a:spLocks/>
                </p:cNvSpPr>
                <p:nvPr/>
              </p:nvSpPr>
              <p:spPr bwMode="auto">
                <a:xfrm>
                  <a:off x="-1559706" y="1984068"/>
                  <a:ext cx="215900" cy="117475"/>
                </a:xfrm>
                <a:custGeom>
                  <a:avLst/>
                  <a:gdLst/>
                  <a:ahLst/>
                  <a:cxnLst>
                    <a:cxn ang="0">
                      <a:pos x="2756" y="0"/>
                    </a:cxn>
                    <a:cxn ang="0">
                      <a:pos x="2797" y="5"/>
                    </a:cxn>
                    <a:cxn ang="0">
                      <a:pos x="2835" y="16"/>
                    </a:cxn>
                    <a:cxn ang="0">
                      <a:pos x="2871" y="33"/>
                    </a:cxn>
                    <a:cxn ang="0">
                      <a:pos x="2904" y="54"/>
                    </a:cxn>
                    <a:cxn ang="0">
                      <a:pos x="2933" y="79"/>
                    </a:cxn>
                    <a:cxn ang="0">
                      <a:pos x="2959" y="109"/>
                    </a:cxn>
                    <a:cxn ang="0">
                      <a:pos x="2980" y="141"/>
                    </a:cxn>
                    <a:cxn ang="0">
                      <a:pos x="2996" y="177"/>
                    </a:cxn>
                    <a:cxn ang="0">
                      <a:pos x="3008" y="216"/>
                    </a:cxn>
                    <a:cxn ang="0">
                      <a:pos x="3013" y="256"/>
                    </a:cxn>
                    <a:cxn ang="0">
                      <a:pos x="3013" y="1364"/>
                    </a:cxn>
                    <a:cxn ang="0">
                      <a:pos x="3008" y="1405"/>
                    </a:cxn>
                    <a:cxn ang="0">
                      <a:pos x="2996" y="1444"/>
                    </a:cxn>
                    <a:cxn ang="0">
                      <a:pos x="2980" y="1479"/>
                    </a:cxn>
                    <a:cxn ang="0">
                      <a:pos x="2959" y="1512"/>
                    </a:cxn>
                    <a:cxn ang="0">
                      <a:pos x="2933" y="1542"/>
                    </a:cxn>
                    <a:cxn ang="0">
                      <a:pos x="2904" y="1567"/>
                    </a:cxn>
                    <a:cxn ang="0">
                      <a:pos x="2871" y="1588"/>
                    </a:cxn>
                    <a:cxn ang="0">
                      <a:pos x="2835" y="1605"/>
                    </a:cxn>
                    <a:cxn ang="0">
                      <a:pos x="2797" y="1616"/>
                    </a:cxn>
                    <a:cxn ang="0">
                      <a:pos x="2756" y="1621"/>
                    </a:cxn>
                    <a:cxn ang="0">
                      <a:pos x="256" y="1621"/>
                    </a:cxn>
                    <a:cxn ang="0">
                      <a:pos x="216" y="1616"/>
                    </a:cxn>
                    <a:cxn ang="0">
                      <a:pos x="177" y="1605"/>
                    </a:cxn>
                    <a:cxn ang="0">
                      <a:pos x="141" y="1588"/>
                    </a:cxn>
                    <a:cxn ang="0">
                      <a:pos x="108" y="1567"/>
                    </a:cxn>
                    <a:cxn ang="0">
                      <a:pos x="79" y="1542"/>
                    </a:cxn>
                    <a:cxn ang="0">
                      <a:pos x="54" y="1512"/>
                    </a:cxn>
                    <a:cxn ang="0">
                      <a:pos x="32" y="1479"/>
                    </a:cxn>
                    <a:cxn ang="0">
                      <a:pos x="16" y="1444"/>
                    </a:cxn>
                    <a:cxn ang="0">
                      <a:pos x="5" y="1405"/>
                    </a:cxn>
                    <a:cxn ang="0">
                      <a:pos x="0" y="1364"/>
                    </a:cxn>
                    <a:cxn ang="0">
                      <a:pos x="0" y="256"/>
                    </a:cxn>
                    <a:cxn ang="0">
                      <a:pos x="5" y="216"/>
                    </a:cxn>
                    <a:cxn ang="0">
                      <a:pos x="16" y="177"/>
                    </a:cxn>
                    <a:cxn ang="0">
                      <a:pos x="32" y="141"/>
                    </a:cxn>
                    <a:cxn ang="0">
                      <a:pos x="54" y="109"/>
                    </a:cxn>
                    <a:cxn ang="0">
                      <a:pos x="79" y="79"/>
                    </a:cxn>
                    <a:cxn ang="0">
                      <a:pos x="108" y="54"/>
                    </a:cxn>
                    <a:cxn ang="0">
                      <a:pos x="141" y="33"/>
                    </a:cxn>
                    <a:cxn ang="0">
                      <a:pos x="177" y="16"/>
                    </a:cxn>
                    <a:cxn ang="0">
                      <a:pos x="216" y="5"/>
                    </a:cxn>
                    <a:cxn ang="0">
                      <a:pos x="256" y="0"/>
                    </a:cxn>
                  </a:cxnLst>
                  <a:rect l="0" t="0" r="r" b="b"/>
                  <a:pathLst>
                    <a:path w="3013" h="1621">
                      <a:moveTo>
                        <a:pt x="270" y="0"/>
                      </a:moveTo>
                      <a:lnTo>
                        <a:pt x="2743" y="0"/>
                      </a:lnTo>
                      <a:lnTo>
                        <a:pt x="2756" y="0"/>
                      </a:lnTo>
                      <a:lnTo>
                        <a:pt x="2770" y="1"/>
                      </a:lnTo>
                      <a:lnTo>
                        <a:pt x="2783" y="3"/>
                      </a:lnTo>
                      <a:lnTo>
                        <a:pt x="2797" y="5"/>
                      </a:lnTo>
                      <a:lnTo>
                        <a:pt x="2810" y="8"/>
                      </a:lnTo>
                      <a:lnTo>
                        <a:pt x="2822" y="12"/>
                      </a:lnTo>
                      <a:lnTo>
                        <a:pt x="2835" y="16"/>
                      </a:lnTo>
                      <a:lnTo>
                        <a:pt x="2848" y="21"/>
                      </a:lnTo>
                      <a:lnTo>
                        <a:pt x="2859" y="26"/>
                      </a:lnTo>
                      <a:lnTo>
                        <a:pt x="2871" y="33"/>
                      </a:lnTo>
                      <a:lnTo>
                        <a:pt x="2882" y="39"/>
                      </a:lnTo>
                      <a:lnTo>
                        <a:pt x="2893" y="46"/>
                      </a:lnTo>
                      <a:lnTo>
                        <a:pt x="2904" y="54"/>
                      </a:lnTo>
                      <a:lnTo>
                        <a:pt x="2914" y="62"/>
                      </a:lnTo>
                      <a:lnTo>
                        <a:pt x="2924" y="70"/>
                      </a:lnTo>
                      <a:lnTo>
                        <a:pt x="2933" y="79"/>
                      </a:lnTo>
                      <a:lnTo>
                        <a:pt x="2942" y="89"/>
                      </a:lnTo>
                      <a:lnTo>
                        <a:pt x="2951" y="98"/>
                      </a:lnTo>
                      <a:lnTo>
                        <a:pt x="2959" y="109"/>
                      </a:lnTo>
                      <a:lnTo>
                        <a:pt x="2966" y="119"/>
                      </a:lnTo>
                      <a:lnTo>
                        <a:pt x="2973" y="130"/>
                      </a:lnTo>
                      <a:lnTo>
                        <a:pt x="2980" y="141"/>
                      </a:lnTo>
                      <a:lnTo>
                        <a:pt x="2986" y="153"/>
                      </a:lnTo>
                      <a:lnTo>
                        <a:pt x="2991" y="165"/>
                      </a:lnTo>
                      <a:lnTo>
                        <a:pt x="2996" y="177"/>
                      </a:lnTo>
                      <a:lnTo>
                        <a:pt x="3000" y="189"/>
                      </a:lnTo>
                      <a:lnTo>
                        <a:pt x="3005" y="203"/>
                      </a:lnTo>
                      <a:lnTo>
                        <a:pt x="3008" y="216"/>
                      </a:lnTo>
                      <a:lnTo>
                        <a:pt x="3010" y="229"/>
                      </a:lnTo>
                      <a:lnTo>
                        <a:pt x="3012" y="242"/>
                      </a:lnTo>
                      <a:lnTo>
                        <a:pt x="3013" y="256"/>
                      </a:lnTo>
                      <a:lnTo>
                        <a:pt x="3013" y="270"/>
                      </a:lnTo>
                      <a:lnTo>
                        <a:pt x="3013" y="1351"/>
                      </a:lnTo>
                      <a:lnTo>
                        <a:pt x="3013" y="1364"/>
                      </a:lnTo>
                      <a:lnTo>
                        <a:pt x="3012" y="1379"/>
                      </a:lnTo>
                      <a:lnTo>
                        <a:pt x="3010" y="1392"/>
                      </a:lnTo>
                      <a:lnTo>
                        <a:pt x="3008" y="1405"/>
                      </a:lnTo>
                      <a:lnTo>
                        <a:pt x="3005" y="1418"/>
                      </a:lnTo>
                      <a:lnTo>
                        <a:pt x="3000" y="1431"/>
                      </a:lnTo>
                      <a:lnTo>
                        <a:pt x="2996" y="1444"/>
                      </a:lnTo>
                      <a:lnTo>
                        <a:pt x="2991" y="1456"/>
                      </a:lnTo>
                      <a:lnTo>
                        <a:pt x="2986" y="1467"/>
                      </a:lnTo>
                      <a:lnTo>
                        <a:pt x="2980" y="1479"/>
                      </a:lnTo>
                      <a:lnTo>
                        <a:pt x="2973" y="1491"/>
                      </a:lnTo>
                      <a:lnTo>
                        <a:pt x="2966" y="1502"/>
                      </a:lnTo>
                      <a:lnTo>
                        <a:pt x="2959" y="1512"/>
                      </a:lnTo>
                      <a:lnTo>
                        <a:pt x="2951" y="1522"/>
                      </a:lnTo>
                      <a:lnTo>
                        <a:pt x="2942" y="1532"/>
                      </a:lnTo>
                      <a:lnTo>
                        <a:pt x="2933" y="1542"/>
                      </a:lnTo>
                      <a:lnTo>
                        <a:pt x="2924" y="1551"/>
                      </a:lnTo>
                      <a:lnTo>
                        <a:pt x="2914" y="1559"/>
                      </a:lnTo>
                      <a:lnTo>
                        <a:pt x="2904" y="1567"/>
                      </a:lnTo>
                      <a:lnTo>
                        <a:pt x="2893" y="1575"/>
                      </a:lnTo>
                      <a:lnTo>
                        <a:pt x="2882" y="1581"/>
                      </a:lnTo>
                      <a:lnTo>
                        <a:pt x="2871" y="1588"/>
                      </a:lnTo>
                      <a:lnTo>
                        <a:pt x="2859" y="1595"/>
                      </a:lnTo>
                      <a:lnTo>
                        <a:pt x="2848" y="1600"/>
                      </a:lnTo>
                      <a:lnTo>
                        <a:pt x="2835" y="1605"/>
                      </a:lnTo>
                      <a:lnTo>
                        <a:pt x="2822" y="1609"/>
                      </a:lnTo>
                      <a:lnTo>
                        <a:pt x="2810" y="1613"/>
                      </a:lnTo>
                      <a:lnTo>
                        <a:pt x="2797" y="1616"/>
                      </a:lnTo>
                      <a:lnTo>
                        <a:pt x="2783" y="1618"/>
                      </a:lnTo>
                      <a:lnTo>
                        <a:pt x="2770" y="1620"/>
                      </a:lnTo>
                      <a:lnTo>
                        <a:pt x="2756" y="1621"/>
                      </a:lnTo>
                      <a:lnTo>
                        <a:pt x="2743" y="1621"/>
                      </a:lnTo>
                      <a:lnTo>
                        <a:pt x="270" y="1621"/>
                      </a:lnTo>
                      <a:lnTo>
                        <a:pt x="256" y="1621"/>
                      </a:lnTo>
                      <a:lnTo>
                        <a:pt x="242" y="1620"/>
                      </a:lnTo>
                      <a:lnTo>
                        <a:pt x="229" y="1618"/>
                      </a:lnTo>
                      <a:lnTo>
                        <a:pt x="216" y="1616"/>
                      </a:lnTo>
                      <a:lnTo>
                        <a:pt x="203" y="1613"/>
                      </a:lnTo>
                      <a:lnTo>
                        <a:pt x="189" y="1609"/>
                      </a:lnTo>
                      <a:lnTo>
                        <a:pt x="177" y="1605"/>
                      </a:lnTo>
                      <a:lnTo>
                        <a:pt x="165" y="1600"/>
                      </a:lnTo>
                      <a:lnTo>
                        <a:pt x="153" y="1595"/>
                      </a:lnTo>
                      <a:lnTo>
                        <a:pt x="141" y="1588"/>
                      </a:lnTo>
                      <a:lnTo>
                        <a:pt x="130" y="1581"/>
                      </a:lnTo>
                      <a:lnTo>
                        <a:pt x="119" y="1575"/>
                      </a:lnTo>
                      <a:lnTo>
                        <a:pt x="108" y="1567"/>
                      </a:lnTo>
                      <a:lnTo>
                        <a:pt x="98" y="1559"/>
                      </a:lnTo>
                      <a:lnTo>
                        <a:pt x="89" y="1551"/>
                      </a:lnTo>
                      <a:lnTo>
                        <a:pt x="79" y="1542"/>
                      </a:lnTo>
                      <a:lnTo>
                        <a:pt x="70" y="1532"/>
                      </a:lnTo>
                      <a:lnTo>
                        <a:pt x="61" y="1522"/>
                      </a:lnTo>
                      <a:lnTo>
                        <a:pt x="54" y="1512"/>
                      </a:lnTo>
                      <a:lnTo>
                        <a:pt x="46" y="1502"/>
                      </a:lnTo>
                      <a:lnTo>
                        <a:pt x="39" y="1491"/>
                      </a:lnTo>
                      <a:lnTo>
                        <a:pt x="32" y="1479"/>
                      </a:lnTo>
                      <a:lnTo>
                        <a:pt x="26" y="1467"/>
                      </a:lnTo>
                      <a:lnTo>
                        <a:pt x="21" y="1456"/>
                      </a:lnTo>
                      <a:lnTo>
                        <a:pt x="16" y="1444"/>
                      </a:lnTo>
                      <a:lnTo>
                        <a:pt x="12" y="1431"/>
                      </a:lnTo>
                      <a:lnTo>
                        <a:pt x="8" y="1418"/>
                      </a:lnTo>
                      <a:lnTo>
                        <a:pt x="5" y="1405"/>
                      </a:lnTo>
                      <a:lnTo>
                        <a:pt x="3" y="1392"/>
                      </a:lnTo>
                      <a:lnTo>
                        <a:pt x="1" y="1379"/>
                      </a:lnTo>
                      <a:lnTo>
                        <a:pt x="0" y="1364"/>
                      </a:lnTo>
                      <a:lnTo>
                        <a:pt x="0" y="1351"/>
                      </a:lnTo>
                      <a:lnTo>
                        <a:pt x="0" y="270"/>
                      </a:lnTo>
                      <a:lnTo>
                        <a:pt x="0" y="256"/>
                      </a:lnTo>
                      <a:lnTo>
                        <a:pt x="1" y="242"/>
                      </a:lnTo>
                      <a:lnTo>
                        <a:pt x="3" y="229"/>
                      </a:lnTo>
                      <a:lnTo>
                        <a:pt x="5" y="216"/>
                      </a:lnTo>
                      <a:lnTo>
                        <a:pt x="8" y="203"/>
                      </a:lnTo>
                      <a:lnTo>
                        <a:pt x="12" y="189"/>
                      </a:lnTo>
                      <a:lnTo>
                        <a:pt x="16" y="177"/>
                      </a:lnTo>
                      <a:lnTo>
                        <a:pt x="21" y="165"/>
                      </a:lnTo>
                      <a:lnTo>
                        <a:pt x="26" y="153"/>
                      </a:lnTo>
                      <a:lnTo>
                        <a:pt x="32" y="141"/>
                      </a:lnTo>
                      <a:lnTo>
                        <a:pt x="39" y="130"/>
                      </a:lnTo>
                      <a:lnTo>
                        <a:pt x="46" y="119"/>
                      </a:lnTo>
                      <a:lnTo>
                        <a:pt x="54" y="109"/>
                      </a:lnTo>
                      <a:lnTo>
                        <a:pt x="61" y="98"/>
                      </a:lnTo>
                      <a:lnTo>
                        <a:pt x="70" y="89"/>
                      </a:lnTo>
                      <a:lnTo>
                        <a:pt x="79" y="79"/>
                      </a:lnTo>
                      <a:lnTo>
                        <a:pt x="89" y="70"/>
                      </a:lnTo>
                      <a:lnTo>
                        <a:pt x="98" y="62"/>
                      </a:lnTo>
                      <a:lnTo>
                        <a:pt x="108" y="54"/>
                      </a:lnTo>
                      <a:lnTo>
                        <a:pt x="119" y="46"/>
                      </a:lnTo>
                      <a:lnTo>
                        <a:pt x="130" y="39"/>
                      </a:lnTo>
                      <a:lnTo>
                        <a:pt x="141" y="33"/>
                      </a:lnTo>
                      <a:lnTo>
                        <a:pt x="153" y="26"/>
                      </a:lnTo>
                      <a:lnTo>
                        <a:pt x="165" y="21"/>
                      </a:lnTo>
                      <a:lnTo>
                        <a:pt x="177" y="16"/>
                      </a:lnTo>
                      <a:lnTo>
                        <a:pt x="189" y="12"/>
                      </a:lnTo>
                      <a:lnTo>
                        <a:pt x="203" y="8"/>
                      </a:lnTo>
                      <a:lnTo>
                        <a:pt x="216" y="5"/>
                      </a:lnTo>
                      <a:lnTo>
                        <a:pt x="229" y="3"/>
                      </a:lnTo>
                      <a:lnTo>
                        <a:pt x="242" y="1"/>
                      </a:lnTo>
                      <a:lnTo>
                        <a:pt x="256" y="0"/>
                      </a:lnTo>
                      <a:lnTo>
                        <a:pt x="270" y="0"/>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en-US" altLang="zh-CN" sz="1049" dirty="0">
                    <a:latin typeface="微软雅黑" panose="020B0503020204020204" pitchFamily="34" charset="-122"/>
                    <a:ea typeface="微软雅黑" panose="020B0503020204020204" pitchFamily="34" charset="-122"/>
                  </a:endParaRPr>
                </a:p>
              </p:txBody>
            </p:sp>
            <p:sp>
              <p:nvSpPr>
                <p:cNvPr id="190" name="Freeform 26"/>
                <p:cNvSpPr>
                  <a:spLocks/>
                </p:cNvSpPr>
                <p:nvPr/>
              </p:nvSpPr>
              <p:spPr bwMode="auto">
                <a:xfrm>
                  <a:off x="-1319994" y="1984068"/>
                  <a:ext cx="217487" cy="117475"/>
                </a:xfrm>
                <a:custGeom>
                  <a:avLst/>
                  <a:gdLst/>
                  <a:ahLst/>
                  <a:cxnLst>
                    <a:cxn ang="0">
                      <a:pos x="2757" y="0"/>
                    </a:cxn>
                    <a:cxn ang="0">
                      <a:pos x="2798" y="5"/>
                    </a:cxn>
                    <a:cxn ang="0">
                      <a:pos x="2836" y="16"/>
                    </a:cxn>
                    <a:cxn ang="0">
                      <a:pos x="2872" y="33"/>
                    </a:cxn>
                    <a:cxn ang="0">
                      <a:pos x="2905" y="54"/>
                    </a:cxn>
                    <a:cxn ang="0">
                      <a:pos x="2935" y="79"/>
                    </a:cxn>
                    <a:cxn ang="0">
                      <a:pos x="2960" y="109"/>
                    </a:cxn>
                    <a:cxn ang="0">
                      <a:pos x="2981" y="141"/>
                    </a:cxn>
                    <a:cxn ang="0">
                      <a:pos x="2997" y="177"/>
                    </a:cxn>
                    <a:cxn ang="0">
                      <a:pos x="3008" y="216"/>
                    </a:cxn>
                    <a:cxn ang="0">
                      <a:pos x="3013" y="256"/>
                    </a:cxn>
                    <a:cxn ang="0">
                      <a:pos x="3013" y="1364"/>
                    </a:cxn>
                    <a:cxn ang="0">
                      <a:pos x="3008" y="1405"/>
                    </a:cxn>
                    <a:cxn ang="0">
                      <a:pos x="2997" y="1444"/>
                    </a:cxn>
                    <a:cxn ang="0">
                      <a:pos x="2981" y="1479"/>
                    </a:cxn>
                    <a:cxn ang="0">
                      <a:pos x="2960" y="1512"/>
                    </a:cxn>
                    <a:cxn ang="0">
                      <a:pos x="2935" y="1542"/>
                    </a:cxn>
                    <a:cxn ang="0">
                      <a:pos x="2905" y="1567"/>
                    </a:cxn>
                    <a:cxn ang="0">
                      <a:pos x="2872" y="1588"/>
                    </a:cxn>
                    <a:cxn ang="0">
                      <a:pos x="2836" y="1605"/>
                    </a:cxn>
                    <a:cxn ang="0">
                      <a:pos x="2798" y="1616"/>
                    </a:cxn>
                    <a:cxn ang="0">
                      <a:pos x="2757" y="1621"/>
                    </a:cxn>
                    <a:cxn ang="0">
                      <a:pos x="257" y="1621"/>
                    </a:cxn>
                    <a:cxn ang="0">
                      <a:pos x="216" y="1616"/>
                    </a:cxn>
                    <a:cxn ang="0">
                      <a:pos x="179" y="1605"/>
                    </a:cxn>
                    <a:cxn ang="0">
                      <a:pos x="142" y="1588"/>
                    </a:cxn>
                    <a:cxn ang="0">
                      <a:pos x="109" y="1567"/>
                    </a:cxn>
                    <a:cxn ang="0">
                      <a:pos x="80" y="1542"/>
                    </a:cxn>
                    <a:cxn ang="0">
                      <a:pos x="54" y="1512"/>
                    </a:cxn>
                    <a:cxn ang="0">
                      <a:pos x="33" y="1479"/>
                    </a:cxn>
                    <a:cxn ang="0">
                      <a:pos x="17" y="1444"/>
                    </a:cxn>
                    <a:cxn ang="0">
                      <a:pos x="7" y="1405"/>
                    </a:cxn>
                    <a:cxn ang="0">
                      <a:pos x="1" y="1364"/>
                    </a:cxn>
                    <a:cxn ang="0">
                      <a:pos x="1" y="256"/>
                    </a:cxn>
                    <a:cxn ang="0">
                      <a:pos x="7" y="216"/>
                    </a:cxn>
                    <a:cxn ang="0">
                      <a:pos x="17" y="177"/>
                    </a:cxn>
                    <a:cxn ang="0">
                      <a:pos x="33" y="141"/>
                    </a:cxn>
                    <a:cxn ang="0">
                      <a:pos x="54" y="109"/>
                    </a:cxn>
                    <a:cxn ang="0">
                      <a:pos x="80" y="79"/>
                    </a:cxn>
                    <a:cxn ang="0">
                      <a:pos x="109" y="54"/>
                    </a:cxn>
                    <a:cxn ang="0">
                      <a:pos x="142" y="33"/>
                    </a:cxn>
                    <a:cxn ang="0">
                      <a:pos x="179" y="16"/>
                    </a:cxn>
                    <a:cxn ang="0">
                      <a:pos x="216" y="5"/>
                    </a:cxn>
                    <a:cxn ang="0">
                      <a:pos x="257" y="0"/>
                    </a:cxn>
                  </a:cxnLst>
                  <a:rect l="0" t="0" r="r" b="b"/>
                  <a:pathLst>
                    <a:path w="3014" h="1621">
                      <a:moveTo>
                        <a:pt x="271" y="0"/>
                      </a:moveTo>
                      <a:lnTo>
                        <a:pt x="2743" y="0"/>
                      </a:lnTo>
                      <a:lnTo>
                        <a:pt x="2757" y="0"/>
                      </a:lnTo>
                      <a:lnTo>
                        <a:pt x="2771" y="1"/>
                      </a:lnTo>
                      <a:lnTo>
                        <a:pt x="2784" y="3"/>
                      </a:lnTo>
                      <a:lnTo>
                        <a:pt x="2798" y="5"/>
                      </a:lnTo>
                      <a:lnTo>
                        <a:pt x="2810" y="8"/>
                      </a:lnTo>
                      <a:lnTo>
                        <a:pt x="2824" y="12"/>
                      </a:lnTo>
                      <a:lnTo>
                        <a:pt x="2836" y="16"/>
                      </a:lnTo>
                      <a:lnTo>
                        <a:pt x="2848" y="21"/>
                      </a:lnTo>
                      <a:lnTo>
                        <a:pt x="2860" y="26"/>
                      </a:lnTo>
                      <a:lnTo>
                        <a:pt x="2872" y="33"/>
                      </a:lnTo>
                      <a:lnTo>
                        <a:pt x="2884" y="39"/>
                      </a:lnTo>
                      <a:lnTo>
                        <a:pt x="2894" y="46"/>
                      </a:lnTo>
                      <a:lnTo>
                        <a:pt x="2905" y="54"/>
                      </a:lnTo>
                      <a:lnTo>
                        <a:pt x="2915" y="62"/>
                      </a:lnTo>
                      <a:lnTo>
                        <a:pt x="2925" y="70"/>
                      </a:lnTo>
                      <a:lnTo>
                        <a:pt x="2935" y="79"/>
                      </a:lnTo>
                      <a:lnTo>
                        <a:pt x="2943" y="89"/>
                      </a:lnTo>
                      <a:lnTo>
                        <a:pt x="2952" y="98"/>
                      </a:lnTo>
                      <a:lnTo>
                        <a:pt x="2960" y="109"/>
                      </a:lnTo>
                      <a:lnTo>
                        <a:pt x="2967" y="119"/>
                      </a:lnTo>
                      <a:lnTo>
                        <a:pt x="2974" y="130"/>
                      </a:lnTo>
                      <a:lnTo>
                        <a:pt x="2981" y="141"/>
                      </a:lnTo>
                      <a:lnTo>
                        <a:pt x="2987" y="153"/>
                      </a:lnTo>
                      <a:lnTo>
                        <a:pt x="2993" y="165"/>
                      </a:lnTo>
                      <a:lnTo>
                        <a:pt x="2997" y="177"/>
                      </a:lnTo>
                      <a:lnTo>
                        <a:pt x="3002" y="189"/>
                      </a:lnTo>
                      <a:lnTo>
                        <a:pt x="3005" y="203"/>
                      </a:lnTo>
                      <a:lnTo>
                        <a:pt x="3008" y="216"/>
                      </a:lnTo>
                      <a:lnTo>
                        <a:pt x="3011" y="229"/>
                      </a:lnTo>
                      <a:lnTo>
                        <a:pt x="3012" y="242"/>
                      </a:lnTo>
                      <a:lnTo>
                        <a:pt x="3013" y="256"/>
                      </a:lnTo>
                      <a:lnTo>
                        <a:pt x="3014" y="270"/>
                      </a:lnTo>
                      <a:lnTo>
                        <a:pt x="3014" y="1351"/>
                      </a:lnTo>
                      <a:lnTo>
                        <a:pt x="3013" y="1364"/>
                      </a:lnTo>
                      <a:lnTo>
                        <a:pt x="3012" y="1379"/>
                      </a:lnTo>
                      <a:lnTo>
                        <a:pt x="3011" y="1392"/>
                      </a:lnTo>
                      <a:lnTo>
                        <a:pt x="3008" y="1405"/>
                      </a:lnTo>
                      <a:lnTo>
                        <a:pt x="3005" y="1418"/>
                      </a:lnTo>
                      <a:lnTo>
                        <a:pt x="3002" y="1431"/>
                      </a:lnTo>
                      <a:lnTo>
                        <a:pt x="2997" y="1444"/>
                      </a:lnTo>
                      <a:lnTo>
                        <a:pt x="2993" y="1456"/>
                      </a:lnTo>
                      <a:lnTo>
                        <a:pt x="2987" y="1467"/>
                      </a:lnTo>
                      <a:lnTo>
                        <a:pt x="2981" y="1479"/>
                      </a:lnTo>
                      <a:lnTo>
                        <a:pt x="2974" y="1491"/>
                      </a:lnTo>
                      <a:lnTo>
                        <a:pt x="2967" y="1502"/>
                      </a:lnTo>
                      <a:lnTo>
                        <a:pt x="2960" y="1512"/>
                      </a:lnTo>
                      <a:lnTo>
                        <a:pt x="2952" y="1522"/>
                      </a:lnTo>
                      <a:lnTo>
                        <a:pt x="2943" y="1532"/>
                      </a:lnTo>
                      <a:lnTo>
                        <a:pt x="2935" y="1542"/>
                      </a:lnTo>
                      <a:lnTo>
                        <a:pt x="2925" y="1551"/>
                      </a:lnTo>
                      <a:lnTo>
                        <a:pt x="2915" y="1559"/>
                      </a:lnTo>
                      <a:lnTo>
                        <a:pt x="2905" y="1567"/>
                      </a:lnTo>
                      <a:lnTo>
                        <a:pt x="2894" y="1575"/>
                      </a:lnTo>
                      <a:lnTo>
                        <a:pt x="2884" y="1581"/>
                      </a:lnTo>
                      <a:lnTo>
                        <a:pt x="2872" y="1588"/>
                      </a:lnTo>
                      <a:lnTo>
                        <a:pt x="2860" y="1595"/>
                      </a:lnTo>
                      <a:lnTo>
                        <a:pt x="2848" y="1600"/>
                      </a:lnTo>
                      <a:lnTo>
                        <a:pt x="2836" y="1605"/>
                      </a:lnTo>
                      <a:lnTo>
                        <a:pt x="2824" y="1609"/>
                      </a:lnTo>
                      <a:lnTo>
                        <a:pt x="2810" y="1613"/>
                      </a:lnTo>
                      <a:lnTo>
                        <a:pt x="2798" y="1616"/>
                      </a:lnTo>
                      <a:lnTo>
                        <a:pt x="2784" y="1618"/>
                      </a:lnTo>
                      <a:lnTo>
                        <a:pt x="2771" y="1620"/>
                      </a:lnTo>
                      <a:lnTo>
                        <a:pt x="2757" y="1621"/>
                      </a:lnTo>
                      <a:lnTo>
                        <a:pt x="2743" y="1621"/>
                      </a:lnTo>
                      <a:lnTo>
                        <a:pt x="271" y="1621"/>
                      </a:lnTo>
                      <a:lnTo>
                        <a:pt x="257" y="1621"/>
                      </a:lnTo>
                      <a:lnTo>
                        <a:pt x="244" y="1620"/>
                      </a:lnTo>
                      <a:lnTo>
                        <a:pt x="230" y="1618"/>
                      </a:lnTo>
                      <a:lnTo>
                        <a:pt x="216" y="1616"/>
                      </a:lnTo>
                      <a:lnTo>
                        <a:pt x="204" y="1613"/>
                      </a:lnTo>
                      <a:lnTo>
                        <a:pt x="191" y="1609"/>
                      </a:lnTo>
                      <a:lnTo>
                        <a:pt x="179" y="1605"/>
                      </a:lnTo>
                      <a:lnTo>
                        <a:pt x="166" y="1600"/>
                      </a:lnTo>
                      <a:lnTo>
                        <a:pt x="154" y="1595"/>
                      </a:lnTo>
                      <a:lnTo>
                        <a:pt x="142" y="1588"/>
                      </a:lnTo>
                      <a:lnTo>
                        <a:pt x="131" y="1581"/>
                      </a:lnTo>
                      <a:lnTo>
                        <a:pt x="121" y="1575"/>
                      </a:lnTo>
                      <a:lnTo>
                        <a:pt x="109" y="1567"/>
                      </a:lnTo>
                      <a:lnTo>
                        <a:pt x="99" y="1559"/>
                      </a:lnTo>
                      <a:lnTo>
                        <a:pt x="89" y="1551"/>
                      </a:lnTo>
                      <a:lnTo>
                        <a:pt x="80" y="1542"/>
                      </a:lnTo>
                      <a:lnTo>
                        <a:pt x="71" y="1532"/>
                      </a:lnTo>
                      <a:lnTo>
                        <a:pt x="63" y="1522"/>
                      </a:lnTo>
                      <a:lnTo>
                        <a:pt x="54" y="1512"/>
                      </a:lnTo>
                      <a:lnTo>
                        <a:pt x="47" y="1502"/>
                      </a:lnTo>
                      <a:lnTo>
                        <a:pt x="40" y="1491"/>
                      </a:lnTo>
                      <a:lnTo>
                        <a:pt x="33" y="1479"/>
                      </a:lnTo>
                      <a:lnTo>
                        <a:pt x="28" y="1467"/>
                      </a:lnTo>
                      <a:lnTo>
                        <a:pt x="22" y="1456"/>
                      </a:lnTo>
                      <a:lnTo>
                        <a:pt x="17" y="1444"/>
                      </a:lnTo>
                      <a:lnTo>
                        <a:pt x="13" y="1431"/>
                      </a:lnTo>
                      <a:lnTo>
                        <a:pt x="10" y="1418"/>
                      </a:lnTo>
                      <a:lnTo>
                        <a:pt x="7" y="1405"/>
                      </a:lnTo>
                      <a:lnTo>
                        <a:pt x="3" y="1392"/>
                      </a:lnTo>
                      <a:lnTo>
                        <a:pt x="2" y="1379"/>
                      </a:lnTo>
                      <a:lnTo>
                        <a:pt x="1" y="1364"/>
                      </a:lnTo>
                      <a:lnTo>
                        <a:pt x="0" y="1351"/>
                      </a:lnTo>
                      <a:lnTo>
                        <a:pt x="0" y="270"/>
                      </a:lnTo>
                      <a:lnTo>
                        <a:pt x="1" y="256"/>
                      </a:lnTo>
                      <a:lnTo>
                        <a:pt x="2" y="242"/>
                      </a:lnTo>
                      <a:lnTo>
                        <a:pt x="3" y="229"/>
                      </a:lnTo>
                      <a:lnTo>
                        <a:pt x="7" y="216"/>
                      </a:lnTo>
                      <a:lnTo>
                        <a:pt x="10" y="203"/>
                      </a:lnTo>
                      <a:lnTo>
                        <a:pt x="13" y="189"/>
                      </a:lnTo>
                      <a:lnTo>
                        <a:pt x="17" y="177"/>
                      </a:lnTo>
                      <a:lnTo>
                        <a:pt x="22" y="165"/>
                      </a:lnTo>
                      <a:lnTo>
                        <a:pt x="28" y="153"/>
                      </a:lnTo>
                      <a:lnTo>
                        <a:pt x="33" y="141"/>
                      </a:lnTo>
                      <a:lnTo>
                        <a:pt x="40" y="130"/>
                      </a:lnTo>
                      <a:lnTo>
                        <a:pt x="47" y="119"/>
                      </a:lnTo>
                      <a:lnTo>
                        <a:pt x="54" y="109"/>
                      </a:lnTo>
                      <a:lnTo>
                        <a:pt x="63" y="98"/>
                      </a:lnTo>
                      <a:lnTo>
                        <a:pt x="71" y="89"/>
                      </a:lnTo>
                      <a:lnTo>
                        <a:pt x="80" y="79"/>
                      </a:lnTo>
                      <a:lnTo>
                        <a:pt x="89" y="70"/>
                      </a:lnTo>
                      <a:lnTo>
                        <a:pt x="99" y="62"/>
                      </a:lnTo>
                      <a:lnTo>
                        <a:pt x="109" y="54"/>
                      </a:lnTo>
                      <a:lnTo>
                        <a:pt x="121" y="46"/>
                      </a:lnTo>
                      <a:lnTo>
                        <a:pt x="131" y="39"/>
                      </a:lnTo>
                      <a:lnTo>
                        <a:pt x="142" y="33"/>
                      </a:lnTo>
                      <a:lnTo>
                        <a:pt x="154" y="26"/>
                      </a:lnTo>
                      <a:lnTo>
                        <a:pt x="166" y="21"/>
                      </a:lnTo>
                      <a:lnTo>
                        <a:pt x="179" y="16"/>
                      </a:lnTo>
                      <a:lnTo>
                        <a:pt x="191" y="12"/>
                      </a:lnTo>
                      <a:lnTo>
                        <a:pt x="204" y="8"/>
                      </a:lnTo>
                      <a:lnTo>
                        <a:pt x="216" y="5"/>
                      </a:lnTo>
                      <a:lnTo>
                        <a:pt x="230" y="3"/>
                      </a:lnTo>
                      <a:lnTo>
                        <a:pt x="244" y="1"/>
                      </a:lnTo>
                      <a:lnTo>
                        <a:pt x="257" y="0"/>
                      </a:lnTo>
                      <a:lnTo>
                        <a:pt x="271" y="0"/>
                      </a:ln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en-US" altLang="zh-CN" sz="1049" dirty="0">
                    <a:latin typeface="微软雅黑" panose="020B0503020204020204" pitchFamily="34" charset="-122"/>
                    <a:ea typeface="微软雅黑" panose="020B0503020204020204" pitchFamily="34" charset="-122"/>
                  </a:endParaRPr>
                </a:p>
              </p:txBody>
            </p:sp>
          </p:grpSp>
          <p:sp>
            <p:nvSpPr>
              <p:cNvPr id="191" name="Freeform 1264"/>
              <p:cNvSpPr>
                <a:spLocks noEditPoints="1"/>
              </p:cNvSpPr>
              <p:nvPr/>
            </p:nvSpPr>
            <p:spPr bwMode="auto">
              <a:xfrm>
                <a:off x="11322116" y="5647868"/>
                <a:ext cx="449206" cy="172940"/>
              </a:xfrm>
              <a:custGeom>
                <a:avLst/>
                <a:gdLst>
                  <a:gd name="T0" fmla="*/ 0 w 602"/>
                  <a:gd name="T1" fmla="*/ 15 h 177"/>
                  <a:gd name="T2" fmla="*/ 18 w 602"/>
                  <a:gd name="T3" fmla="*/ 177 h 177"/>
                  <a:gd name="T4" fmla="*/ 602 w 602"/>
                  <a:gd name="T5" fmla="*/ 163 h 177"/>
                  <a:gd name="T6" fmla="*/ 586 w 602"/>
                  <a:gd name="T7" fmla="*/ 0 h 177"/>
                  <a:gd name="T8" fmla="*/ 531 w 602"/>
                  <a:gd name="T9" fmla="*/ 16 h 177"/>
                  <a:gd name="T10" fmla="*/ 464 w 602"/>
                  <a:gd name="T11" fmla="*/ 58 h 177"/>
                  <a:gd name="T12" fmla="*/ 460 w 602"/>
                  <a:gd name="T13" fmla="*/ 69 h 177"/>
                  <a:gd name="T14" fmla="*/ 552 w 602"/>
                  <a:gd name="T15" fmla="*/ 106 h 177"/>
                  <a:gd name="T16" fmla="*/ 460 w 602"/>
                  <a:gd name="T17" fmla="*/ 107 h 177"/>
                  <a:gd name="T18" fmla="*/ 387 w 602"/>
                  <a:gd name="T19" fmla="*/ 15 h 177"/>
                  <a:gd name="T20" fmla="*/ 410 w 602"/>
                  <a:gd name="T21" fmla="*/ 57 h 177"/>
                  <a:gd name="T22" fmla="*/ 319 w 602"/>
                  <a:gd name="T23" fmla="*/ 71 h 177"/>
                  <a:gd name="T24" fmla="*/ 391 w 602"/>
                  <a:gd name="T25" fmla="*/ 69 h 177"/>
                  <a:gd name="T26" fmla="*/ 323 w 602"/>
                  <a:gd name="T27" fmla="*/ 110 h 177"/>
                  <a:gd name="T28" fmla="*/ 180 w 602"/>
                  <a:gd name="T29" fmla="*/ 16 h 177"/>
                  <a:gd name="T30" fmla="*/ 271 w 602"/>
                  <a:gd name="T31" fmla="*/ 54 h 177"/>
                  <a:gd name="T32" fmla="*/ 179 w 602"/>
                  <a:gd name="T33" fmla="*/ 54 h 177"/>
                  <a:gd name="T34" fmla="*/ 246 w 602"/>
                  <a:gd name="T35" fmla="*/ 67 h 177"/>
                  <a:gd name="T36" fmla="*/ 267 w 602"/>
                  <a:gd name="T37" fmla="*/ 110 h 177"/>
                  <a:gd name="T38" fmla="*/ 38 w 602"/>
                  <a:gd name="T39" fmla="*/ 19 h 177"/>
                  <a:gd name="T40" fmla="*/ 111 w 602"/>
                  <a:gd name="T41" fmla="*/ 19 h 177"/>
                  <a:gd name="T42" fmla="*/ 39 w 602"/>
                  <a:gd name="T43" fmla="*/ 57 h 177"/>
                  <a:gd name="T44" fmla="*/ 42 w 602"/>
                  <a:gd name="T45" fmla="*/ 67 h 177"/>
                  <a:gd name="T46" fmla="*/ 130 w 602"/>
                  <a:gd name="T47" fmla="*/ 107 h 177"/>
                  <a:gd name="T48" fmla="*/ 38 w 602"/>
                  <a:gd name="T49" fmla="*/ 71 h 177"/>
                  <a:gd name="T50" fmla="*/ 38 w 602"/>
                  <a:gd name="T51" fmla="*/ 124 h 177"/>
                  <a:gd name="T52" fmla="*/ 111 w 602"/>
                  <a:gd name="T53" fmla="*/ 124 h 177"/>
                  <a:gd name="T54" fmla="*/ 150 w 602"/>
                  <a:gd name="T55" fmla="*/ 157 h 177"/>
                  <a:gd name="T56" fmla="*/ 123 w 602"/>
                  <a:gd name="T57" fmla="*/ 125 h 177"/>
                  <a:gd name="T58" fmla="*/ 150 w 602"/>
                  <a:gd name="T59" fmla="*/ 104 h 177"/>
                  <a:gd name="T60" fmla="*/ 123 w 602"/>
                  <a:gd name="T61" fmla="*/ 72 h 177"/>
                  <a:gd name="T62" fmla="*/ 150 w 602"/>
                  <a:gd name="T63" fmla="*/ 52 h 177"/>
                  <a:gd name="T64" fmla="*/ 123 w 602"/>
                  <a:gd name="T65" fmla="*/ 20 h 177"/>
                  <a:gd name="T66" fmla="*/ 183 w 602"/>
                  <a:gd name="T67" fmla="*/ 162 h 177"/>
                  <a:gd name="T68" fmla="*/ 180 w 602"/>
                  <a:gd name="T69" fmla="*/ 121 h 177"/>
                  <a:gd name="T70" fmla="*/ 271 w 602"/>
                  <a:gd name="T71" fmla="*/ 159 h 177"/>
                  <a:gd name="T72" fmla="*/ 289 w 602"/>
                  <a:gd name="T73" fmla="*/ 158 h 177"/>
                  <a:gd name="T74" fmla="*/ 289 w 602"/>
                  <a:gd name="T75" fmla="*/ 124 h 177"/>
                  <a:gd name="T76" fmla="*/ 289 w 602"/>
                  <a:gd name="T77" fmla="*/ 105 h 177"/>
                  <a:gd name="T78" fmla="*/ 289 w 602"/>
                  <a:gd name="T79" fmla="*/ 71 h 177"/>
                  <a:gd name="T80" fmla="*/ 289 w 602"/>
                  <a:gd name="T81" fmla="*/ 53 h 177"/>
                  <a:gd name="T82" fmla="*/ 289 w 602"/>
                  <a:gd name="T83" fmla="*/ 20 h 177"/>
                  <a:gd name="T84" fmla="*/ 321 w 602"/>
                  <a:gd name="T85" fmla="*/ 161 h 177"/>
                  <a:gd name="T86" fmla="*/ 387 w 602"/>
                  <a:gd name="T87" fmla="*/ 120 h 177"/>
                  <a:gd name="T88" fmla="*/ 410 w 602"/>
                  <a:gd name="T89" fmla="*/ 161 h 177"/>
                  <a:gd name="T90" fmla="*/ 422 w 602"/>
                  <a:gd name="T91" fmla="*/ 158 h 177"/>
                  <a:gd name="T92" fmla="*/ 431 w 602"/>
                  <a:gd name="T93" fmla="*/ 125 h 177"/>
                  <a:gd name="T94" fmla="*/ 422 w 602"/>
                  <a:gd name="T95" fmla="*/ 105 h 177"/>
                  <a:gd name="T96" fmla="*/ 431 w 602"/>
                  <a:gd name="T97" fmla="*/ 72 h 177"/>
                  <a:gd name="T98" fmla="*/ 422 w 602"/>
                  <a:gd name="T99" fmla="*/ 53 h 177"/>
                  <a:gd name="T100" fmla="*/ 431 w 602"/>
                  <a:gd name="T101" fmla="*/ 20 h 177"/>
                  <a:gd name="T102" fmla="*/ 460 w 602"/>
                  <a:gd name="T103" fmla="*/ 159 h 177"/>
                  <a:gd name="T104" fmla="*/ 531 w 602"/>
                  <a:gd name="T105" fmla="*/ 121 h 177"/>
                  <a:gd name="T106" fmla="*/ 548 w 602"/>
                  <a:gd name="T107" fmla="*/ 162 h 177"/>
                  <a:gd name="T108" fmla="*/ 545 w 602"/>
                  <a:gd name="T109" fmla="*/ 125 h 177"/>
                  <a:gd name="T110" fmla="*/ 572 w 602"/>
                  <a:gd name="T111" fmla="*/ 157 h 177"/>
                  <a:gd name="T112" fmla="*/ 545 w 602"/>
                  <a:gd name="T113" fmla="*/ 72 h 177"/>
                  <a:gd name="T114" fmla="*/ 572 w 602"/>
                  <a:gd name="T115" fmla="*/ 104 h 177"/>
                  <a:gd name="T116" fmla="*/ 545 w 602"/>
                  <a:gd name="T117" fmla="*/ 21 h 177"/>
                  <a:gd name="T118" fmla="*/ 572 w 602"/>
                  <a:gd name="T119" fmla="*/ 5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02" h="177">
                    <a:moveTo>
                      <a:pt x="586" y="0"/>
                    </a:moveTo>
                    <a:lnTo>
                      <a:pt x="18" y="0"/>
                    </a:lnTo>
                    <a:lnTo>
                      <a:pt x="18" y="0"/>
                    </a:lnTo>
                    <a:lnTo>
                      <a:pt x="12" y="1"/>
                    </a:lnTo>
                    <a:lnTo>
                      <a:pt x="5" y="4"/>
                    </a:lnTo>
                    <a:lnTo>
                      <a:pt x="2" y="10"/>
                    </a:lnTo>
                    <a:lnTo>
                      <a:pt x="1" y="12"/>
                    </a:lnTo>
                    <a:lnTo>
                      <a:pt x="0" y="15"/>
                    </a:lnTo>
                    <a:lnTo>
                      <a:pt x="0" y="163"/>
                    </a:lnTo>
                    <a:lnTo>
                      <a:pt x="0" y="163"/>
                    </a:lnTo>
                    <a:lnTo>
                      <a:pt x="1" y="165"/>
                    </a:lnTo>
                    <a:lnTo>
                      <a:pt x="2" y="168"/>
                    </a:lnTo>
                    <a:lnTo>
                      <a:pt x="5" y="173"/>
                    </a:lnTo>
                    <a:lnTo>
                      <a:pt x="12" y="176"/>
                    </a:lnTo>
                    <a:lnTo>
                      <a:pt x="15" y="177"/>
                    </a:lnTo>
                    <a:lnTo>
                      <a:pt x="18" y="177"/>
                    </a:lnTo>
                    <a:lnTo>
                      <a:pt x="586" y="177"/>
                    </a:lnTo>
                    <a:lnTo>
                      <a:pt x="586" y="177"/>
                    </a:lnTo>
                    <a:lnTo>
                      <a:pt x="589" y="177"/>
                    </a:lnTo>
                    <a:lnTo>
                      <a:pt x="592" y="176"/>
                    </a:lnTo>
                    <a:lnTo>
                      <a:pt x="598" y="173"/>
                    </a:lnTo>
                    <a:lnTo>
                      <a:pt x="601" y="168"/>
                    </a:lnTo>
                    <a:lnTo>
                      <a:pt x="602" y="165"/>
                    </a:lnTo>
                    <a:lnTo>
                      <a:pt x="602" y="163"/>
                    </a:lnTo>
                    <a:lnTo>
                      <a:pt x="602" y="15"/>
                    </a:lnTo>
                    <a:lnTo>
                      <a:pt x="602" y="15"/>
                    </a:lnTo>
                    <a:lnTo>
                      <a:pt x="602" y="12"/>
                    </a:lnTo>
                    <a:lnTo>
                      <a:pt x="601" y="10"/>
                    </a:lnTo>
                    <a:lnTo>
                      <a:pt x="598" y="4"/>
                    </a:lnTo>
                    <a:lnTo>
                      <a:pt x="592" y="1"/>
                    </a:lnTo>
                    <a:lnTo>
                      <a:pt x="586" y="0"/>
                    </a:lnTo>
                    <a:lnTo>
                      <a:pt x="586" y="0"/>
                    </a:lnTo>
                    <a:close/>
                    <a:moveTo>
                      <a:pt x="460" y="19"/>
                    </a:moveTo>
                    <a:lnTo>
                      <a:pt x="460" y="19"/>
                    </a:lnTo>
                    <a:lnTo>
                      <a:pt x="460" y="17"/>
                    </a:lnTo>
                    <a:lnTo>
                      <a:pt x="461" y="16"/>
                    </a:lnTo>
                    <a:lnTo>
                      <a:pt x="464" y="15"/>
                    </a:lnTo>
                    <a:lnTo>
                      <a:pt x="528" y="15"/>
                    </a:lnTo>
                    <a:lnTo>
                      <a:pt x="528" y="15"/>
                    </a:lnTo>
                    <a:lnTo>
                      <a:pt x="531" y="16"/>
                    </a:lnTo>
                    <a:lnTo>
                      <a:pt x="532" y="17"/>
                    </a:lnTo>
                    <a:lnTo>
                      <a:pt x="533" y="19"/>
                    </a:lnTo>
                    <a:lnTo>
                      <a:pt x="552" y="54"/>
                    </a:lnTo>
                    <a:lnTo>
                      <a:pt x="552" y="54"/>
                    </a:lnTo>
                    <a:lnTo>
                      <a:pt x="552" y="55"/>
                    </a:lnTo>
                    <a:lnTo>
                      <a:pt x="551" y="57"/>
                    </a:lnTo>
                    <a:lnTo>
                      <a:pt x="548" y="58"/>
                    </a:lnTo>
                    <a:lnTo>
                      <a:pt x="464" y="58"/>
                    </a:lnTo>
                    <a:lnTo>
                      <a:pt x="464" y="58"/>
                    </a:lnTo>
                    <a:lnTo>
                      <a:pt x="461" y="57"/>
                    </a:lnTo>
                    <a:lnTo>
                      <a:pt x="460" y="55"/>
                    </a:lnTo>
                    <a:lnTo>
                      <a:pt x="460" y="54"/>
                    </a:lnTo>
                    <a:lnTo>
                      <a:pt x="460" y="19"/>
                    </a:lnTo>
                    <a:close/>
                    <a:moveTo>
                      <a:pt x="460" y="71"/>
                    </a:moveTo>
                    <a:lnTo>
                      <a:pt x="460" y="71"/>
                    </a:lnTo>
                    <a:lnTo>
                      <a:pt x="460" y="69"/>
                    </a:lnTo>
                    <a:lnTo>
                      <a:pt x="461" y="68"/>
                    </a:lnTo>
                    <a:lnTo>
                      <a:pt x="464" y="67"/>
                    </a:lnTo>
                    <a:lnTo>
                      <a:pt x="528" y="67"/>
                    </a:lnTo>
                    <a:lnTo>
                      <a:pt x="528" y="67"/>
                    </a:lnTo>
                    <a:lnTo>
                      <a:pt x="531" y="68"/>
                    </a:lnTo>
                    <a:lnTo>
                      <a:pt x="532" y="69"/>
                    </a:lnTo>
                    <a:lnTo>
                      <a:pt x="533" y="71"/>
                    </a:lnTo>
                    <a:lnTo>
                      <a:pt x="552" y="106"/>
                    </a:lnTo>
                    <a:lnTo>
                      <a:pt x="552" y="106"/>
                    </a:lnTo>
                    <a:lnTo>
                      <a:pt x="552" y="107"/>
                    </a:lnTo>
                    <a:lnTo>
                      <a:pt x="551" y="108"/>
                    </a:lnTo>
                    <a:lnTo>
                      <a:pt x="548" y="110"/>
                    </a:lnTo>
                    <a:lnTo>
                      <a:pt x="464" y="110"/>
                    </a:lnTo>
                    <a:lnTo>
                      <a:pt x="464" y="110"/>
                    </a:lnTo>
                    <a:lnTo>
                      <a:pt x="461" y="108"/>
                    </a:lnTo>
                    <a:lnTo>
                      <a:pt x="460" y="107"/>
                    </a:lnTo>
                    <a:lnTo>
                      <a:pt x="460" y="106"/>
                    </a:lnTo>
                    <a:lnTo>
                      <a:pt x="460" y="71"/>
                    </a:lnTo>
                    <a:close/>
                    <a:moveTo>
                      <a:pt x="319" y="19"/>
                    </a:moveTo>
                    <a:lnTo>
                      <a:pt x="319" y="19"/>
                    </a:lnTo>
                    <a:lnTo>
                      <a:pt x="320" y="17"/>
                    </a:lnTo>
                    <a:lnTo>
                      <a:pt x="321" y="16"/>
                    </a:lnTo>
                    <a:lnTo>
                      <a:pt x="323" y="15"/>
                    </a:lnTo>
                    <a:lnTo>
                      <a:pt x="387" y="15"/>
                    </a:lnTo>
                    <a:lnTo>
                      <a:pt x="387" y="15"/>
                    </a:lnTo>
                    <a:lnTo>
                      <a:pt x="390" y="16"/>
                    </a:lnTo>
                    <a:lnTo>
                      <a:pt x="391" y="17"/>
                    </a:lnTo>
                    <a:lnTo>
                      <a:pt x="392" y="19"/>
                    </a:lnTo>
                    <a:lnTo>
                      <a:pt x="411" y="54"/>
                    </a:lnTo>
                    <a:lnTo>
                      <a:pt x="411" y="54"/>
                    </a:lnTo>
                    <a:lnTo>
                      <a:pt x="411" y="55"/>
                    </a:lnTo>
                    <a:lnTo>
                      <a:pt x="410" y="57"/>
                    </a:lnTo>
                    <a:lnTo>
                      <a:pt x="407" y="58"/>
                    </a:lnTo>
                    <a:lnTo>
                      <a:pt x="323" y="58"/>
                    </a:lnTo>
                    <a:lnTo>
                      <a:pt x="323" y="58"/>
                    </a:lnTo>
                    <a:lnTo>
                      <a:pt x="321" y="57"/>
                    </a:lnTo>
                    <a:lnTo>
                      <a:pt x="320" y="55"/>
                    </a:lnTo>
                    <a:lnTo>
                      <a:pt x="319" y="54"/>
                    </a:lnTo>
                    <a:lnTo>
                      <a:pt x="319" y="19"/>
                    </a:lnTo>
                    <a:close/>
                    <a:moveTo>
                      <a:pt x="319" y="71"/>
                    </a:moveTo>
                    <a:lnTo>
                      <a:pt x="319" y="71"/>
                    </a:lnTo>
                    <a:lnTo>
                      <a:pt x="320" y="69"/>
                    </a:lnTo>
                    <a:lnTo>
                      <a:pt x="321" y="68"/>
                    </a:lnTo>
                    <a:lnTo>
                      <a:pt x="323" y="67"/>
                    </a:lnTo>
                    <a:lnTo>
                      <a:pt x="387" y="67"/>
                    </a:lnTo>
                    <a:lnTo>
                      <a:pt x="387" y="67"/>
                    </a:lnTo>
                    <a:lnTo>
                      <a:pt x="390" y="68"/>
                    </a:lnTo>
                    <a:lnTo>
                      <a:pt x="391" y="69"/>
                    </a:lnTo>
                    <a:lnTo>
                      <a:pt x="392" y="71"/>
                    </a:lnTo>
                    <a:lnTo>
                      <a:pt x="411" y="106"/>
                    </a:lnTo>
                    <a:lnTo>
                      <a:pt x="411" y="106"/>
                    </a:lnTo>
                    <a:lnTo>
                      <a:pt x="411" y="107"/>
                    </a:lnTo>
                    <a:lnTo>
                      <a:pt x="410" y="108"/>
                    </a:lnTo>
                    <a:lnTo>
                      <a:pt x="407" y="110"/>
                    </a:lnTo>
                    <a:lnTo>
                      <a:pt x="323" y="110"/>
                    </a:lnTo>
                    <a:lnTo>
                      <a:pt x="323" y="110"/>
                    </a:lnTo>
                    <a:lnTo>
                      <a:pt x="321" y="108"/>
                    </a:lnTo>
                    <a:lnTo>
                      <a:pt x="320" y="107"/>
                    </a:lnTo>
                    <a:lnTo>
                      <a:pt x="319" y="106"/>
                    </a:lnTo>
                    <a:lnTo>
                      <a:pt x="319" y="71"/>
                    </a:lnTo>
                    <a:close/>
                    <a:moveTo>
                      <a:pt x="179" y="19"/>
                    </a:moveTo>
                    <a:lnTo>
                      <a:pt x="179" y="19"/>
                    </a:lnTo>
                    <a:lnTo>
                      <a:pt x="179" y="17"/>
                    </a:lnTo>
                    <a:lnTo>
                      <a:pt x="180" y="16"/>
                    </a:lnTo>
                    <a:lnTo>
                      <a:pt x="183" y="15"/>
                    </a:lnTo>
                    <a:lnTo>
                      <a:pt x="246" y="15"/>
                    </a:lnTo>
                    <a:lnTo>
                      <a:pt x="246" y="15"/>
                    </a:lnTo>
                    <a:lnTo>
                      <a:pt x="250" y="16"/>
                    </a:lnTo>
                    <a:lnTo>
                      <a:pt x="251" y="17"/>
                    </a:lnTo>
                    <a:lnTo>
                      <a:pt x="251" y="19"/>
                    </a:lnTo>
                    <a:lnTo>
                      <a:pt x="271" y="54"/>
                    </a:lnTo>
                    <a:lnTo>
                      <a:pt x="271" y="54"/>
                    </a:lnTo>
                    <a:lnTo>
                      <a:pt x="270" y="55"/>
                    </a:lnTo>
                    <a:lnTo>
                      <a:pt x="270" y="57"/>
                    </a:lnTo>
                    <a:lnTo>
                      <a:pt x="267" y="58"/>
                    </a:lnTo>
                    <a:lnTo>
                      <a:pt x="183" y="58"/>
                    </a:lnTo>
                    <a:lnTo>
                      <a:pt x="183" y="58"/>
                    </a:lnTo>
                    <a:lnTo>
                      <a:pt x="180" y="57"/>
                    </a:lnTo>
                    <a:lnTo>
                      <a:pt x="179" y="55"/>
                    </a:lnTo>
                    <a:lnTo>
                      <a:pt x="179" y="54"/>
                    </a:lnTo>
                    <a:lnTo>
                      <a:pt x="179" y="19"/>
                    </a:lnTo>
                    <a:close/>
                    <a:moveTo>
                      <a:pt x="179" y="71"/>
                    </a:moveTo>
                    <a:lnTo>
                      <a:pt x="179" y="71"/>
                    </a:lnTo>
                    <a:lnTo>
                      <a:pt x="179" y="69"/>
                    </a:lnTo>
                    <a:lnTo>
                      <a:pt x="180" y="68"/>
                    </a:lnTo>
                    <a:lnTo>
                      <a:pt x="183" y="67"/>
                    </a:lnTo>
                    <a:lnTo>
                      <a:pt x="246" y="67"/>
                    </a:lnTo>
                    <a:lnTo>
                      <a:pt x="246" y="67"/>
                    </a:lnTo>
                    <a:lnTo>
                      <a:pt x="250" y="68"/>
                    </a:lnTo>
                    <a:lnTo>
                      <a:pt x="251" y="69"/>
                    </a:lnTo>
                    <a:lnTo>
                      <a:pt x="251" y="71"/>
                    </a:lnTo>
                    <a:lnTo>
                      <a:pt x="271" y="106"/>
                    </a:lnTo>
                    <a:lnTo>
                      <a:pt x="271" y="106"/>
                    </a:lnTo>
                    <a:lnTo>
                      <a:pt x="270" y="107"/>
                    </a:lnTo>
                    <a:lnTo>
                      <a:pt x="270" y="108"/>
                    </a:lnTo>
                    <a:lnTo>
                      <a:pt x="267" y="110"/>
                    </a:lnTo>
                    <a:lnTo>
                      <a:pt x="183" y="110"/>
                    </a:lnTo>
                    <a:lnTo>
                      <a:pt x="183" y="110"/>
                    </a:lnTo>
                    <a:lnTo>
                      <a:pt x="180" y="108"/>
                    </a:lnTo>
                    <a:lnTo>
                      <a:pt x="179" y="107"/>
                    </a:lnTo>
                    <a:lnTo>
                      <a:pt x="179" y="106"/>
                    </a:lnTo>
                    <a:lnTo>
                      <a:pt x="179" y="71"/>
                    </a:lnTo>
                    <a:close/>
                    <a:moveTo>
                      <a:pt x="38" y="19"/>
                    </a:moveTo>
                    <a:lnTo>
                      <a:pt x="38" y="19"/>
                    </a:lnTo>
                    <a:lnTo>
                      <a:pt x="38" y="17"/>
                    </a:lnTo>
                    <a:lnTo>
                      <a:pt x="39" y="16"/>
                    </a:lnTo>
                    <a:lnTo>
                      <a:pt x="42" y="15"/>
                    </a:lnTo>
                    <a:lnTo>
                      <a:pt x="106" y="15"/>
                    </a:lnTo>
                    <a:lnTo>
                      <a:pt x="106" y="15"/>
                    </a:lnTo>
                    <a:lnTo>
                      <a:pt x="109" y="16"/>
                    </a:lnTo>
                    <a:lnTo>
                      <a:pt x="110" y="17"/>
                    </a:lnTo>
                    <a:lnTo>
                      <a:pt x="111" y="19"/>
                    </a:lnTo>
                    <a:lnTo>
                      <a:pt x="130" y="54"/>
                    </a:lnTo>
                    <a:lnTo>
                      <a:pt x="130" y="54"/>
                    </a:lnTo>
                    <a:lnTo>
                      <a:pt x="130" y="55"/>
                    </a:lnTo>
                    <a:lnTo>
                      <a:pt x="129" y="57"/>
                    </a:lnTo>
                    <a:lnTo>
                      <a:pt x="126" y="58"/>
                    </a:lnTo>
                    <a:lnTo>
                      <a:pt x="42" y="58"/>
                    </a:lnTo>
                    <a:lnTo>
                      <a:pt x="42" y="58"/>
                    </a:lnTo>
                    <a:lnTo>
                      <a:pt x="39" y="57"/>
                    </a:lnTo>
                    <a:lnTo>
                      <a:pt x="38" y="55"/>
                    </a:lnTo>
                    <a:lnTo>
                      <a:pt x="38" y="54"/>
                    </a:lnTo>
                    <a:lnTo>
                      <a:pt x="38" y="19"/>
                    </a:lnTo>
                    <a:close/>
                    <a:moveTo>
                      <a:pt x="38" y="71"/>
                    </a:moveTo>
                    <a:lnTo>
                      <a:pt x="38" y="71"/>
                    </a:lnTo>
                    <a:lnTo>
                      <a:pt x="38" y="69"/>
                    </a:lnTo>
                    <a:lnTo>
                      <a:pt x="39" y="68"/>
                    </a:lnTo>
                    <a:lnTo>
                      <a:pt x="42" y="67"/>
                    </a:lnTo>
                    <a:lnTo>
                      <a:pt x="106" y="67"/>
                    </a:lnTo>
                    <a:lnTo>
                      <a:pt x="106" y="67"/>
                    </a:lnTo>
                    <a:lnTo>
                      <a:pt x="109" y="68"/>
                    </a:lnTo>
                    <a:lnTo>
                      <a:pt x="110" y="69"/>
                    </a:lnTo>
                    <a:lnTo>
                      <a:pt x="111" y="71"/>
                    </a:lnTo>
                    <a:lnTo>
                      <a:pt x="130" y="106"/>
                    </a:lnTo>
                    <a:lnTo>
                      <a:pt x="130" y="106"/>
                    </a:lnTo>
                    <a:lnTo>
                      <a:pt x="130" y="107"/>
                    </a:lnTo>
                    <a:lnTo>
                      <a:pt x="129" y="108"/>
                    </a:lnTo>
                    <a:lnTo>
                      <a:pt x="126" y="110"/>
                    </a:lnTo>
                    <a:lnTo>
                      <a:pt x="42" y="110"/>
                    </a:lnTo>
                    <a:lnTo>
                      <a:pt x="42" y="110"/>
                    </a:lnTo>
                    <a:lnTo>
                      <a:pt x="39" y="108"/>
                    </a:lnTo>
                    <a:lnTo>
                      <a:pt x="38" y="107"/>
                    </a:lnTo>
                    <a:lnTo>
                      <a:pt x="38" y="106"/>
                    </a:lnTo>
                    <a:lnTo>
                      <a:pt x="38" y="71"/>
                    </a:lnTo>
                    <a:close/>
                    <a:moveTo>
                      <a:pt x="126" y="162"/>
                    </a:moveTo>
                    <a:lnTo>
                      <a:pt x="42" y="162"/>
                    </a:lnTo>
                    <a:lnTo>
                      <a:pt x="42" y="162"/>
                    </a:lnTo>
                    <a:lnTo>
                      <a:pt x="39" y="161"/>
                    </a:lnTo>
                    <a:lnTo>
                      <a:pt x="38" y="160"/>
                    </a:lnTo>
                    <a:lnTo>
                      <a:pt x="38" y="159"/>
                    </a:lnTo>
                    <a:lnTo>
                      <a:pt x="38" y="124"/>
                    </a:lnTo>
                    <a:lnTo>
                      <a:pt x="38" y="124"/>
                    </a:lnTo>
                    <a:lnTo>
                      <a:pt x="38" y="122"/>
                    </a:lnTo>
                    <a:lnTo>
                      <a:pt x="39" y="121"/>
                    </a:lnTo>
                    <a:lnTo>
                      <a:pt x="42" y="120"/>
                    </a:lnTo>
                    <a:lnTo>
                      <a:pt x="106" y="120"/>
                    </a:lnTo>
                    <a:lnTo>
                      <a:pt x="106" y="120"/>
                    </a:lnTo>
                    <a:lnTo>
                      <a:pt x="109" y="121"/>
                    </a:lnTo>
                    <a:lnTo>
                      <a:pt x="110" y="122"/>
                    </a:lnTo>
                    <a:lnTo>
                      <a:pt x="111" y="124"/>
                    </a:lnTo>
                    <a:lnTo>
                      <a:pt x="130" y="159"/>
                    </a:lnTo>
                    <a:lnTo>
                      <a:pt x="130" y="159"/>
                    </a:lnTo>
                    <a:lnTo>
                      <a:pt x="130" y="160"/>
                    </a:lnTo>
                    <a:lnTo>
                      <a:pt x="129" y="161"/>
                    </a:lnTo>
                    <a:lnTo>
                      <a:pt x="126" y="162"/>
                    </a:lnTo>
                    <a:lnTo>
                      <a:pt x="126" y="162"/>
                    </a:lnTo>
                    <a:close/>
                    <a:moveTo>
                      <a:pt x="150" y="157"/>
                    </a:moveTo>
                    <a:lnTo>
                      <a:pt x="150" y="157"/>
                    </a:lnTo>
                    <a:lnTo>
                      <a:pt x="150" y="157"/>
                    </a:lnTo>
                    <a:lnTo>
                      <a:pt x="149" y="158"/>
                    </a:lnTo>
                    <a:lnTo>
                      <a:pt x="140" y="158"/>
                    </a:lnTo>
                    <a:lnTo>
                      <a:pt x="140" y="158"/>
                    </a:lnTo>
                    <a:lnTo>
                      <a:pt x="139" y="157"/>
                    </a:lnTo>
                    <a:lnTo>
                      <a:pt x="123" y="125"/>
                    </a:lnTo>
                    <a:lnTo>
                      <a:pt x="123" y="125"/>
                    </a:lnTo>
                    <a:lnTo>
                      <a:pt x="123" y="125"/>
                    </a:lnTo>
                    <a:lnTo>
                      <a:pt x="124" y="124"/>
                    </a:lnTo>
                    <a:lnTo>
                      <a:pt x="149" y="124"/>
                    </a:lnTo>
                    <a:lnTo>
                      <a:pt x="149" y="124"/>
                    </a:lnTo>
                    <a:lnTo>
                      <a:pt x="150" y="125"/>
                    </a:lnTo>
                    <a:lnTo>
                      <a:pt x="150" y="126"/>
                    </a:lnTo>
                    <a:lnTo>
                      <a:pt x="150" y="157"/>
                    </a:lnTo>
                    <a:close/>
                    <a:moveTo>
                      <a:pt x="150" y="104"/>
                    </a:moveTo>
                    <a:lnTo>
                      <a:pt x="150" y="104"/>
                    </a:lnTo>
                    <a:lnTo>
                      <a:pt x="150" y="104"/>
                    </a:lnTo>
                    <a:lnTo>
                      <a:pt x="149" y="105"/>
                    </a:lnTo>
                    <a:lnTo>
                      <a:pt x="140" y="105"/>
                    </a:lnTo>
                    <a:lnTo>
                      <a:pt x="140" y="105"/>
                    </a:lnTo>
                    <a:lnTo>
                      <a:pt x="139" y="104"/>
                    </a:lnTo>
                    <a:lnTo>
                      <a:pt x="123" y="72"/>
                    </a:lnTo>
                    <a:lnTo>
                      <a:pt x="123" y="72"/>
                    </a:lnTo>
                    <a:lnTo>
                      <a:pt x="123" y="72"/>
                    </a:lnTo>
                    <a:lnTo>
                      <a:pt x="124" y="71"/>
                    </a:lnTo>
                    <a:lnTo>
                      <a:pt x="149" y="71"/>
                    </a:lnTo>
                    <a:lnTo>
                      <a:pt x="149" y="71"/>
                    </a:lnTo>
                    <a:lnTo>
                      <a:pt x="150" y="72"/>
                    </a:lnTo>
                    <a:lnTo>
                      <a:pt x="150" y="73"/>
                    </a:lnTo>
                    <a:lnTo>
                      <a:pt x="150" y="104"/>
                    </a:lnTo>
                    <a:close/>
                    <a:moveTo>
                      <a:pt x="150" y="52"/>
                    </a:moveTo>
                    <a:lnTo>
                      <a:pt x="150" y="52"/>
                    </a:lnTo>
                    <a:lnTo>
                      <a:pt x="150" y="52"/>
                    </a:lnTo>
                    <a:lnTo>
                      <a:pt x="149" y="53"/>
                    </a:lnTo>
                    <a:lnTo>
                      <a:pt x="140" y="53"/>
                    </a:lnTo>
                    <a:lnTo>
                      <a:pt x="140" y="53"/>
                    </a:lnTo>
                    <a:lnTo>
                      <a:pt x="139" y="52"/>
                    </a:lnTo>
                    <a:lnTo>
                      <a:pt x="123" y="21"/>
                    </a:lnTo>
                    <a:lnTo>
                      <a:pt x="123" y="21"/>
                    </a:lnTo>
                    <a:lnTo>
                      <a:pt x="123" y="20"/>
                    </a:lnTo>
                    <a:lnTo>
                      <a:pt x="124" y="20"/>
                    </a:lnTo>
                    <a:lnTo>
                      <a:pt x="149" y="20"/>
                    </a:lnTo>
                    <a:lnTo>
                      <a:pt x="149" y="20"/>
                    </a:lnTo>
                    <a:lnTo>
                      <a:pt x="150" y="20"/>
                    </a:lnTo>
                    <a:lnTo>
                      <a:pt x="150" y="21"/>
                    </a:lnTo>
                    <a:lnTo>
                      <a:pt x="150" y="52"/>
                    </a:lnTo>
                    <a:close/>
                    <a:moveTo>
                      <a:pt x="267" y="162"/>
                    </a:moveTo>
                    <a:lnTo>
                      <a:pt x="183" y="162"/>
                    </a:lnTo>
                    <a:lnTo>
                      <a:pt x="183" y="162"/>
                    </a:lnTo>
                    <a:lnTo>
                      <a:pt x="180" y="161"/>
                    </a:lnTo>
                    <a:lnTo>
                      <a:pt x="179" y="160"/>
                    </a:lnTo>
                    <a:lnTo>
                      <a:pt x="179" y="159"/>
                    </a:lnTo>
                    <a:lnTo>
                      <a:pt x="179" y="124"/>
                    </a:lnTo>
                    <a:lnTo>
                      <a:pt x="179" y="124"/>
                    </a:lnTo>
                    <a:lnTo>
                      <a:pt x="179" y="122"/>
                    </a:lnTo>
                    <a:lnTo>
                      <a:pt x="180" y="121"/>
                    </a:lnTo>
                    <a:lnTo>
                      <a:pt x="183" y="120"/>
                    </a:lnTo>
                    <a:lnTo>
                      <a:pt x="246" y="120"/>
                    </a:lnTo>
                    <a:lnTo>
                      <a:pt x="246" y="120"/>
                    </a:lnTo>
                    <a:lnTo>
                      <a:pt x="250" y="121"/>
                    </a:lnTo>
                    <a:lnTo>
                      <a:pt x="251" y="122"/>
                    </a:lnTo>
                    <a:lnTo>
                      <a:pt x="251" y="124"/>
                    </a:lnTo>
                    <a:lnTo>
                      <a:pt x="271" y="159"/>
                    </a:lnTo>
                    <a:lnTo>
                      <a:pt x="271" y="159"/>
                    </a:lnTo>
                    <a:lnTo>
                      <a:pt x="270" y="160"/>
                    </a:lnTo>
                    <a:lnTo>
                      <a:pt x="270" y="161"/>
                    </a:lnTo>
                    <a:lnTo>
                      <a:pt x="267" y="162"/>
                    </a:lnTo>
                    <a:lnTo>
                      <a:pt x="267" y="162"/>
                    </a:lnTo>
                    <a:close/>
                    <a:moveTo>
                      <a:pt x="291" y="157"/>
                    </a:moveTo>
                    <a:lnTo>
                      <a:pt x="291" y="157"/>
                    </a:lnTo>
                    <a:lnTo>
                      <a:pt x="290" y="157"/>
                    </a:lnTo>
                    <a:lnTo>
                      <a:pt x="289" y="158"/>
                    </a:lnTo>
                    <a:lnTo>
                      <a:pt x="281" y="158"/>
                    </a:lnTo>
                    <a:lnTo>
                      <a:pt x="281" y="158"/>
                    </a:lnTo>
                    <a:lnTo>
                      <a:pt x="279" y="157"/>
                    </a:lnTo>
                    <a:lnTo>
                      <a:pt x="264" y="125"/>
                    </a:lnTo>
                    <a:lnTo>
                      <a:pt x="264" y="125"/>
                    </a:lnTo>
                    <a:lnTo>
                      <a:pt x="264" y="125"/>
                    </a:lnTo>
                    <a:lnTo>
                      <a:pt x="264" y="124"/>
                    </a:lnTo>
                    <a:lnTo>
                      <a:pt x="289" y="124"/>
                    </a:lnTo>
                    <a:lnTo>
                      <a:pt x="289" y="124"/>
                    </a:lnTo>
                    <a:lnTo>
                      <a:pt x="290" y="125"/>
                    </a:lnTo>
                    <a:lnTo>
                      <a:pt x="291" y="126"/>
                    </a:lnTo>
                    <a:lnTo>
                      <a:pt x="291" y="157"/>
                    </a:lnTo>
                    <a:close/>
                    <a:moveTo>
                      <a:pt x="291" y="104"/>
                    </a:moveTo>
                    <a:lnTo>
                      <a:pt x="291" y="104"/>
                    </a:lnTo>
                    <a:lnTo>
                      <a:pt x="290" y="104"/>
                    </a:lnTo>
                    <a:lnTo>
                      <a:pt x="289" y="105"/>
                    </a:lnTo>
                    <a:lnTo>
                      <a:pt x="281" y="105"/>
                    </a:lnTo>
                    <a:lnTo>
                      <a:pt x="281" y="105"/>
                    </a:lnTo>
                    <a:lnTo>
                      <a:pt x="279" y="104"/>
                    </a:lnTo>
                    <a:lnTo>
                      <a:pt x="264" y="72"/>
                    </a:lnTo>
                    <a:lnTo>
                      <a:pt x="264" y="72"/>
                    </a:lnTo>
                    <a:lnTo>
                      <a:pt x="264" y="72"/>
                    </a:lnTo>
                    <a:lnTo>
                      <a:pt x="264" y="71"/>
                    </a:lnTo>
                    <a:lnTo>
                      <a:pt x="289" y="71"/>
                    </a:lnTo>
                    <a:lnTo>
                      <a:pt x="289" y="71"/>
                    </a:lnTo>
                    <a:lnTo>
                      <a:pt x="290" y="72"/>
                    </a:lnTo>
                    <a:lnTo>
                      <a:pt x="291" y="73"/>
                    </a:lnTo>
                    <a:lnTo>
                      <a:pt x="291" y="104"/>
                    </a:lnTo>
                    <a:close/>
                    <a:moveTo>
                      <a:pt x="291" y="52"/>
                    </a:moveTo>
                    <a:lnTo>
                      <a:pt x="291" y="52"/>
                    </a:lnTo>
                    <a:lnTo>
                      <a:pt x="290" y="52"/>
                    </a:lnTo>
                    <a:lnTo>
                      <a:pt x="289" y="53"/>
                    </a:lnTo>
                    <a:lnTo>
                      <a:pt x="281" y="53"/>
                    </a:lnTo>
                    <a:lnTo>
                      <a:pt x="281" y="53"/>
                    </a:lnTo>
                    <a:lnTo>
                      <a:pt x="279" y="52"/>
                    </a:lnTo>
                    <a:lnTo>
                      <a:pt x="264" y="21"/>
                    </a:lnTo>
                    <a:lnTo>
                      <a:pt x="264" y="21"/>
                    </a:lnTo>
                    <a:lnTo>
                      <a:pt x="264" y="20"/>
                    </a:lnTo>
                    <a:lnTo>
                      <a:pt x="264" y="20"/>
                    </a:lnTo>
                    <a:lnTo>
                      <a:pt x="289" y="20"/>
                    </a:lnTo>
                    <a:lnTo>
                      <a:pt x="289" y="20"/>
                    </a:lnTo>
                    <a:lnTo>
                      <a:pt x="290" y="20"/>
                    </a:lnTo>
                    <a:lnTo>
                      <a:pt x="291" y="21"/>
                    </a:lnTo>
                    <a:lnTo>
                      <a:pt x="291" y="52"/>
                    </a:lnTo>
                    <a:close/>
                    <a:moveTo>
                      <a:pt x="407" y="162"/>
                    </a:moveTo>
                    <a:lnTo>
                      <a:pt x="323" y="162"/>
                    </a:lnTo>
                    <a:lnTo>
                      <a:pt x="323" y="162"/>
                    </a:lnTo>
                    <a:lnTo>
                      <a:pt x="321" y="161"/>
                    </a:lnTo>
                    <a:lnTo>
                      <a:pt x="320" y="160"/>
                    </a:lnTo>
                    <a:lnTo>
                      <a:pt x="319" y="159"/>
                    </a:lnTo>
                    <a:lnTo>
                      <a:pt x="319" y="124"/>
                    </a:lnTo>
                    <a:lnTo>
                      <a:pt x="319" y="124"/>
                    </a:lnTo>
                    <a:lnTo>
                      <a:pt x="320" y="122"/>
                    </a:lnTo>
                    <a:lnTo>
                      <a:pt x="321" y="121"/>
                    </a:lnTo>
                    <a:lnTo>
                      <a:pt x="323" y="120"/>
                    </a:lnTo>
                    <a:lnTo>
                      <a:pt x="387" y="120"/>
                    </a:lnTo>
                    <a:lnTo>
                      <a:pt x="387" y="120"/>
                    </a:lnTo>
                    <a:lnTo>
                      <a:pt x="390" y="121"/>
                    </a:lnTo>
                    <a:lnTo>
                      <a:pt x="391" y="122"/>
                    </a:lnTo>
                    <a:lnTo>
                      <a:pt x="392" y="124"/>
                    </a:lnTo>
                    <a:lnTo>
                      <a:pt x="411" y="159"/>
                    </a:lnTo>
                    <a:lnTo>
                      <a:pt x="411" y="159"/>
                    </a:lnTo>
                    <a:lnTo>
                      <a:pt x="411" y="160"/>
                    </a:lnTo>
                    <a:lnTo>
                      <a:pt x="410" y="161"/>
                    </a:lnTo>
                    <a:lnTo>
                      <a:pt x="407" y="162"/>
                    </a:lnTo>
                    <a:lnTo>
                      <a:pt x="407" y="162"/>
                    </a:lnTo>
                    <a:close/>
                    <a:moveTo>
                      <a:pt x="431" y="157"/>
                    </a:moveTo>
                    <a:lnTo>
                      <a:pt x="431" y="157"/>
                    </a:lnTo>
                    <a:lnTo>
                      <a:pt x="431" y="157"/>
                    </a:lnTo>
                    <a:lnTo>
                      <a:pt x="430" y="158"/>
                    </a:lnTo>
                    <a:lnTo>
                      <a:pt x="422" y="158"/>
                    </a:lnTo>
                    <a:lnTo>
                      <a:pt x="422" y="158"/>
                    </a:lnTo>
                    <a:lnTo>
                      <a:pt x="420" y="157"/>
                    </a:lnTo>
                    <a:lnTo>
                      <a:pt x="404" y="125"/>
                    </a:lnTo>
                    <a:lnTo>
                      <a:pt x="404" y="125"/>
                    </a:lnTo>
                    <a:lnTo>
                      <a:pt x="404" y="125"/>
                    </a:lnTo>
                    <a:lnTo>
                      <a:pt x="405" y="124"/>
                    </a:lnTo>
                    <a:lnTo>
                      <a:pt x="430" y="124"/>
                    </a:lnTo>
                    <a:lnTo>
                      <a:pt x="430" y="124"/>
                    </a:lnTo>
                    <a:lnTo>
                      <a:pt x="431" y="125"/>
                    </a:lnTo>
                    <a:lnTo>
                      <a:pt x="431" y="126"/>
                    </a:lnTo>
                    <a:lnTo>
                      <a:pt x="431" y="157"/>
                    </a:lnTo>
                    <a:close/>
                    <a:moveTo>
                      <a:pt x="431" y="104"/>
                    </a:moveTo>
                    <a:lnTo>
                      <a:pt x="431" y="104"/>
                    </a:lnTo>
                    <a:lnTo>
                      <a:pt x="431" y="104"/>
                    </a:lnTo>
                    <a:lnTo>
                      <a:pt x="430" y="105"/>
                    </a:lnTo>
                    <a:lnTo>
                      <a:pt x="422" y="105"/>
                    </a:lnTo>
                    <a:lnTo>
                      <a:pt x="422" y="105"/>
                    </a:lnTo>
                    <a:lnTo>
                      <a:pt x="420" y="104"/>
                    </a:lnTo>
                    <a:lnTo>
                      <a:pt x="404" y="72"/>
                    </a:lnTo>
                    <a:lnTo>
                      <a:pt x="404" y="72"/>
                    </a:lnTo>
                    <a:lnTo>
                      <a:pt x="404" y="72"/>
                    </a:lnTo>
                    <a:lnTo>
                      <a:pt x="405" y="71"/>
                    </a:lnTo>
                    <a:lnTo>
                      <a:pt x="430" y="71"/>
                    </a:lnTo>
                    <a:lnTo>
                      <a:pt x="430" y="71"/>
                    </a:lnTo>
                    <a:lnTo>
                      <a:pt x="431" y="72"/>
                    </a:lnTo>
                    <a:lnTo>
                      <a:pt x="431" y="73"/>
                    </a:lnTo>
                    <a:lnTo>
                      <a:pt x="431" y="104"/>
                    </a:lnTo>
                    <a:close/>
                    <a:moveTo>
                      <a:pt x="431" y="52"/>
                    </a:moveTo>
                    <a:lnTo>
                      <a:pt x="431" y="52"/>
                    </a:lnTo>
                    <a:lnTo>
                      <a:pt x="431" y="52"/>
                    </a:lnTo>
                    <a:lnTo>
                      <a:pt x="430" y="53"/>
                    </a:lnTo>
                    <a:lnTo>
                      <a:pt x="422" y="53"/>
                    </a:lnTo>
                    <a:lnTo>
                      <a:pt x="422" y="53"/>
                    </a:lnTo>
                    <a:lnTo>
                      <a:pt x="420" y="52"/>
                    </a:lnTo>
                    <a:lnTo>
                      <a:pt x="404" y="21"/>
                    </a:lnTo>
                    <a:lnTo>
                      <a:pt x="404" y="21"/>
                    </a:lnTo>
                    <a:lnTo>
                      <a:pt x="404" y="20"/>
                    </a:lnTo>
                    <a:lnTo>
                      <a:pt x="405" y="20"/>
                    </a:lnTo>
                    <a:lnTo>
                      <a:pt x="430" y="20"/>
                    </a:lnTo>
                    <a:lnTo>
                      <a:pt x="430" y="20"/>
                    </a:lnTo>
                    <a:lnTo>
                      <a:pt x="431" y="20"/>
                    </a:lnTo>
                    <a:lnTo>
                      <a:pt x="431" y="21"/>
                    </a:lnTo>
                    <a:lnTo>
                      <a:pt x="431" y="52"/>
                    </a:lnTo>
                    <a:close/>
                    <a:moveTo>
                      <a:pt x="548" y="162"/>
                    </a:moveTo>
                    <a:lnTo>
                      <a:pt x="464" y="162"/>
                    </a:lnTo>
                    <a:lnTo>
                      <a:pt x="464" y="162"/>
                    </a:lnTo>
                    <a:lnTo>
                      <a:pt x="461" y="161"/>
                    </a:lnTo>
                    <a:lnTo>
                      <a:pt x="460" y="160"/>
                    </a:lnTo>
                    <a:lnTo>
                      <a:pt x="460" y="159"/>
                    </a:lnTo>
                    <a:lnTo>
                      <a:pt x="460" y="124"/>
                    </a:lnTo>
                    <a:lnTo>
                      <a:pt x="460" y="124"/>
                    </a:lnTo>
                    <a:lnTo>
                      <a:pt x="460" y="122"/>
                    </a:lnTo>
                    <a:lnTo>
                      <a:pt x="461" y="121"/>
                    </a:lnTo>
                    <a:lnTo>
                      <a:pt x="464" y="120"/>
                    </a:lnTo>
                    <a:lnTo>
                      <a:pt x="528" y="120"/>
                    </a:lnTo>
                    <a:lnTo>
                      <a:pt x="528" y="120"/>
                    </a:lnTo>
                    <a:lnTo>
                      <a:pt x="531" y="121"/>
                    </a:lnTo>
                    <a:lnTo>
                      <a:pt x="532" y="122"/>
                    </a:lnTo>
                    <a:lnTo>
                      <a:pt x="533" y="124"/>
                    </a:lnTo>
                    <a:lnTo>
                      <a:pt x="552" y="159"/>
                    </a:lnTo>
                    <a:lnTo>
                      <a:pt x="552" y="159"/>
                    </a:lnTo>
                    <a:lnTo>
                      <a:pt x="552" y="160"/>
                    </a:lnTo>
                    <a:lnTo>
                      <a:pt x="551" y="161"/>
                    </a:lnTo>
                    <a:lnTo>
                      <a:pt x="548" y="162"/>
                    </a:lnTo>
                    <a:lnTo>
                      <a:pt x="548" y="162"/>
                    </a:lnTo>
                    <a:close/>
                    <a:moveTo>
                      <a:pt x="572" y="157"/>
                    </a:moveTo>
                    <a:lnTo>
                      <a:pt x="572" y="157"/>
                    </a:lnTo>
                    <a:lnTo>
                      <a:pt x="572" y="157"/>
                    </a:lnTo>
                    <a:lnTo>
                      <a:pt x="571" y="158"/>
                    </a:lnTo>
                    <a:lnTo>
                      <a:pt x="562" y="158"/>
                    </a:lnTo>
                    <a:lnTo>
                      <a:pt x="562" y="158"/>
                    </a:lnTo>
                    <a:lnTo>
                      <a:pt x="561" y="157"/>
                    </a:lnTo>
                    <a:lnTo>
                      <a:pt x="545" y="125"/>
                    </a:lnTo>
                    <a:lnTo>
                      <a:pt x="545" y="125"/>
                    </a:lnTo>
                    <a:lnTo>
                      <a:pt x="545" y="125"/>
                    </a:lnTo>
                    <a:lnTo>
                      <a:pt x="546" y="124"/>
                    </a:lnTo>
                    <a:lnTo>
                      <a:pt x="571" y="124"/>
                    </a:lnTo>
                    <a:lnTo>
                      <a:pt x="571" y="124"/>
                    </a:lnTo>
                    <a:lnTo>
                      <a:pt x="572" y="125"/>
                    </a:lnTo>
                    <a:lnTo>
                      <a:pt x="572" y="126"/>
                    </a:lnTo>
                    <a:lnTo>
                      <a:pt x="572" y="157"/>
                    </a:lnTo>
                    <a:close/>
                    <a:moveTo>
                      <a:pt x="572" y="104"/>
                    </a:moveTo>
                    <a:lnTo>
                      <a:pt x="572" y="104"/>
                    </a:lnTo>
                    <a:lnTo>
                      <a:pt x="572" y="104"/>
                    </a:lnTo>
                    <a:lnTo>
                      <a:pt x="571" y="105"/>
                    </a:lnTo>
                    <a:lnTo>
                      <a:pt x="562" y="105"/>
                    </a:lnTo>
                    <a:lnTo>
                      <a:pt x="562" y="105"/>
                    </a:lnTo>
                    <a:lnTo>
                      <a:pt x="561" y="104"/>
                    </a:lnTo>
                    <a:lnTo>
                      <a:pt x="545" y="72"/>
                    </a:lnTo>
                    <a:lnTo>
                      <a:pt x="545" y="72"/>
                    </a:lnTo>
                    <a:lnTo>
                      <a:pt x="545" y="72"/>
                    </a:lnTo>
                    <a:lnTo>
                      <a:pt x="546" y="71"/>
                    </a:lnTo>
                    <a:lnTo>
                      <a:pt x="571" y="71"/>
                    </a:lnTo>
                    <a:lnTo>
                      <a:pt x="571" y="71"/>
                    </a:lnTo>
                    <a:lnTo>
                      <a:pt x="572" y="72"/>
                    </a:lnTo>
                    <a:lnTo>
                      <a:pt x="572" y="73"/>
                    </a:lnTo>
                    <a:lnTo>
                      <a:pt x="572" y="104"/>
                    </a:lnTo>
                    <a:close/>
                    <a:moveTo>
                      <a:pt x="572" y="52"/>
                    </a:moveTo>
                    <a:lnTo>
                      <a:pt x="572" y="52"/>
                    </a:lnTo>
                    <a:lnTo>
                      <a:pt x="572" y="52"/>
                    </a:lnTo>
                    <a:lnTo>
                      <a:pt x="571" y="53"/>
                    </a:lnTo>
                    <a:lnTo>
                      <a:pt x="562" y="53"/>
                    </a:lnTo>
                    <a:lnTo>
                      <a:pt x="562" y="53"/>
                    </a:lnTo>
                    <a:lnTo>
                      <a:pt x="561" y="52"/>
                    </a:lnTo>
                    <a:lnTo>
                      <a:pt x="545" y="21"/>
                    </a:lnTo>
                    <a:lnTo>
                      <a:pt x="545" y="21"/>
                    </a:lnTo>
                    <a:lnTo>
                      <a:pt x="545" y="20"/>
                    </a:lnTo>
                    <a:lnTo>
                      <a:pt x="546" y="20"/>
                    </a:lnTo>
                    <a:lnTo>
                      <a:pt x="571" y="20"/>
                    </a:lnTo>
                    <a:lnTo>
                      <a:pt x="571" y="20"/>
                    </a:lnTo>
                    <a:lnTo>
                      <a:pt x="572" y="20"/>
                    </a:lnTo>
                    <a:lnTo>
                      <a:pt x="572" y="21"/>
                    </a:lnTo>
                    <a:lnTo>
                      <a:pt x="572" y="52"/>
                    </a:lnTo>
                    <a:close/>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altLang="zh-CN" sz="1049" dirty="0">
                  <a:latin typeface="微软雅黑" panose="020B0503020204020204" pitchFamily="34" charset="-122"/>
                  <a:ea typeface="微软雅黑" panose="020B0503020204020204" pitchFamily="34" charset="-122"/>
                </a:endParaRPr>
              </a:p>
            </p:txBody>
          </p:sp>
          <p:sp>
            <p:nvSpPr>
              <p:cNvPr id="192" name="矩形 191"/>
              <p:cNvSpPr/>
              <p:nvPr/>
            </p:nvSpPr>
            <p:spPr>
              <a:xfrm>
                <a:off x="10482545" y="5464308"/>
                <a:ext cx="711328" cy="377727"/>
              </a:xfrm>
              <a:prstGeom prst="rect">
                <a:avLst/>
              </a:prstGeom>
            </p:spPr>
            <p:txBody>
              <a:bodyPr wrap="none" lIns="127905" tIns="63953" rIns="127905" bIns="63953">
                <a:spAutoFit/>
              </a:bodyPr>
              <a:lstStyle/>
              <a:p>
                <a:pPr defTabSz="1706663" fontAlgn="auto">
                  <a:spcBef>
                    <a:spcPts val="0"/>
                  </a:spcBef>
                  <a:spcAft>
                    <a:spcPts val="0"/>
                  </a:spcAft>
                  <a:defRPr/>
                </a:pPr>
                <a:r>
                  <a:rPr lang="en-US" altLang="zh-CN" sz="800" kern="0" dirty="0" smtClean="0">
                    <a:latin typeface="微软雅黑" panose="020B0503020204020204" pitchFamily="34" charset="-122"/>
                    <a:ea typeface="微软雅黑" panose="020B0503020204020204" pitchFamily="34" charset="-122"/>
                    <a:cs typeface="Arial" pitchFamily="34" charset="0"/>
                  </a:rPr>
                  <a:t>TOR</a:t>
                </a:r>
                <a:endParaRPr lang="en-US" altLang="zh-CN" sz="800" kern="0" dirty="0">
                  <a:latin typeface="微软雅黑" panose="020B0503020204020204" pitchFamily="34" charset="-122"/>
                  <a:ea typeface="微软雅黑" panose="020B0503020204020204" pitchFamily="34" charset="-122"/>
                  <a:cs typeface="Arial" pitchFamily="34" charset="0"/>
                </a:endParaRPr>
              </a:p>
            </p:txBody>
          </p:sp>
          <p:sp>
            <p:nvSpPr>
              <p:cNvPr id="193" name="矩形 192"/>
              <p:cNvSpPr/>
              <p:nvPr/>
            </p:nvSpPr>
            <p:spPr>
              <a:xfrm>
                <a:off x="11226744" y="5257739"/>
                <a:ext cx="1102852" cy="400769"/>
              </a:xfrm>
              <a:prstGeom prst="rect">
                <a:avLst/>
              </a:prstGeom>
            </p:spPr>
            <p:txBody>
              <a:bodyPr wrap="none" lIns="127905" tIns="63953" rIns="127905" bIns="63953">
                <a:spAutoFit/>
              </a:bodyPr>
              <a:lstStyle/>
              <a:p>
                <a:pPr defTabSz="1706663">
                  <a:defRPr/>
                </a:pPr>
                <a:r>
                  <a:rPr lang="en-US" altLang="zh-CN" sz="900" kern="0" dirty="0" smtClean="0">
                    <a:latin typeface="微软雅黑" panose="020B0503020204020204" pitchFamily="34" charset="-122"/>
                    <a:ea typeface="微软雅黑" panose="020B0503020204020204" pitchFamily="34" charset="-122"/>
                    <a:cs typeface="Arial" pitchFamily="34" charset="0"/>
                  </a:rPr>
                  <a:t>Core SW</a:t>
                </a:r>
                <a:endParaRPr lang="en-US" altLang="zh-CN" sz="900" kern="0" dirty="0">
                  <a:latin typeface="微软雅黑" panose="020B0503020204020204" pitchFamily="34" charset="-122"/>
                  <a:ea typeface="微软雅黑" panose="020B0503020204020204" pitchFamily="34" charset="-122"/>
                  <a:cs typeface="Arial" pitchFamily="34" charset="0"/>
                </a:endParaRPr>
              </a:p>
            </p:txBody>
          </p:sp>
        </p:grpSp>
        <p:sp>
          <p:nvSpPr>
            <p:cNvPr id="195" name="文本框 194"/>
            <p:cNvSpPr txBox="1"/>
            <p:nvPr/>
          </p:nvSpPr>
          <p:spPr>
            <a:xfrm>
              <a:off x="3958663" y="5172428"/>
              <a:ext cx="1673034" cy="710907"/>
            </a:xfrm>
            <a:prstGeom prst="rect">
              <a:avLst/>
            </a:prstGeom>
            <a:noFill/>
          </p:spPr>
          <p:txBody>
            <a:bodyPr wrap="square" rtlCol="0">
              <a:spAutoFit/>
            </a:bodyPr>
            <a:lstStyle/>
            <a:p>
              <a:r>
                <a:rPr lang="en-US" altLang="zh-CN" sz="3599" dirty="0" smtClean="0">
                  <a:latin typeface="微软雅黑" panose="020B0503020204020204" pitchFamily="34" charset="-122"/>
                  <a:ea typeface="微软雅黑" panose="020B0503020204020204" pitchFamily="34" charset="-122"/>
                  <a:cs typeface="Arial" panose="020B0604020202020204" pitchFamily="34" charset="0"/>
                </a:rPr>
                <a:t>300K</a:t>
              </a:r>
              <a:endParaRPr lang="en-US" altLang="zh-CN" sz="3599"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96" name="文本框 195"/>
            <p:cNvSpPr txBox="1"/>
            <p:nvPr/>
          </p:nvSpPr>
          <p:spPr>
            <a:xfrm>
              <a:off x="5229146" y="5085778"/>
              <a:ext cx="3570870" cy="372453"/>
            </a:xfrm>
            <a:prstGeom prst="rect">
              <a:avLst/>
            </a:prstGeom>
            <a:noFill/>
          </p:spPr>
          <p:txBody>
            <a:bodyPr wrap="square" rtlCol="0">
              <a:spAutoFit/>
            </a:bodyPr>
            <a:lstStyle/>
            <a:p>
              <a:r>
                <a:rPr lang="en-US" altLang="zh-CN" sz="1600" b="1" kern="1100" dirty="0">
                  <a:latin typeface="微软雅黑" panose="020B0503020204020204" pitchFamily="34" charset="-122"/>
                  <a:ea typeface="微软雅黑" panose="020B0503020204020204" pitchFamily="34" charset="-122"/>
                  <a:cs typeface="Arial" panose="020B0604020202020204" pitchFamily="34" charset="0"/>
                </a:rPr>
                <a:t>Virtual Private Cloud (</a:t>
              </a:r>
              <a:r>
                <a:rPr lang="en-US" altLang="zh-CN" sz="1600" b="1" kern="1100" dirty="0" err="1">
                  <a:latin typeface="微软雅黑" panose="020B0503020204020204" pitchFamily="34" charset="-122"/>
                  <a:ea typeface="微软雅黑" panose="020B0503020204020204" pitchFamily="34" charset="-122"/>
                  <a:cs typeface="Arial" panose="020B0604020202020204" pitchFamily="34" charset="0"/>
                </a:rPr>
                <a:t>VPC</a:t>
              </a:r>
              <a:r>
                <a:rPr lang="en-US" altLang="zh-CN" sz="1600" b="1" kern="1100" dirty="0">
                  <a:latin typeface="微软雅黑" panose="020B0503020204020204" pitchFamily="34" charset="-122"/>
                  <a:ea typeface="微软雅黑" panose="020B0503020204020204" pitchFamily="34" charset="-122"/>
                  <a:cs typeface="Arial" panose="020B0604020202020204" pitchFamily="34" charset="0"/>
                </a:rPr>
                <a:t>)</a:t>
              </a:r>
            </a:p>
          </p:txBody>
        </p:sp>
        <p:sp>
          <p:nvSpPr>
            <p:cNvPr id="197" name="文本框 196"/>
            <p:cNvSpPr txBox="1"/>
            <p:nvPr/>
          </p:nvSpPr>
          <p:spPr>
            <a:xfrm>
              <a:off x="413341" y="4069535"/>
              <a:ext cx="2306013" cy="372453"/>
            </a:xfrm>
            <a:prstGeom prst="rect">
              <a:avLst/>
            </a:prstGeom>
            <a:noFill/>
          </p:spPr>
          <p:txBody>
            <a:bodyPr wrap="square" rtlCol="0">
              <a:spAutoFit/>
            </a:bodyPr>
            <a:lstStyle/>
            <a:p>
              <a:r>
                <a:rPr lang="en-US" altLang="zh-CN" sz="1600" kern="1100" dirty="0">
                  <a:latin typeface="微软雅黑" panose="020B0503020204020204" pitchFamily="34" charset="-122"/>
                  <a:ea typeface="微软雅黑" panose="020B0503020204020204" pitchFamily="34" charset="-122"/>
                  <a:cs typeface="Arial" panose="020B0604020202020204" pitchFamily="34" charset="0"/>
                </a:rPr>
                <a:t>Physical network</a:t>
              </a:r>
            </a:p>
          </p:txBody>
        </p:sp>
        <p:sp>
          <p:nvSpPr>
            <p:cNvPr id="198" name="文本框 197"/>
            <p:cNvSpPr txBox="1"/>
            <p:nvPr/>
          </p:nvSpPr>
          <p:spPr>
            <a:xfrm>
              <a:off x="1874215" y="3135679"/>
              <a:ext cx="1989996" cy="372453"/>
            </a:xfrm>
            <a:prstGeom prst="rect">
              <a:avLst/>
            </a:prstGeom>
            <a:noFill/>
          </p:spPr>
          <p:txBody>
            <a:bodyPr wrap="square" rtlCol="0">
              <a:spAutoFit/>
            </a:bodyPr>
            <a:lstStyle/>
            <a:p>
              <a:r>
                <a:rPr lang="en-US" altLang="zh-CN" sz="1600" kern="1100" dirty="0">
                  <a:latin typeface="微软雅黑" panose="020B0503020204020204" pitchFamily="34" charset="-122"/>
                  <a:ea typeface="微软雅黑" panose="020B0503020204020204" pitchFamily="34" charset="-122"/>
                  <a:cs typeface="Arial" panose="020B0604020202020204" pitchFamily="34" charset="0"/>
                </a:rPr>
                <a:t>Virtual network</a:t>
              </a:r>
            </a:p>
          </p:txBody>
        </p:sp>
        <p:sp>
          <p:nvSpPr>
            <p:cNvPr id="199" name="文本框 198"/>
            <p:cNvSpPr txBox="1"/>
            <p:nvPr/>
          </p:nvSpPr>
          <p:spPr>
            <a:xfrm>
              <a:off x="5229144" y="5869186"/>
              <a:ext cx="4503473" cy="372453"/>
            </a:xfrm>
            <a:prstGeom prst="rect">
              <a:avLst/>
            </a:prstGeom>
            <a:noFill/>
          </p:spPr>
          <p:txBody>
            <a:bodyPr wrap="square" rtlCol="0">
              <a:spAutoFit/>
            </a:bodyPr>
            <a:lstStyle/>
            <a:p>
              <a:r>
                <a:rPr lang="en-US" altLang="zh-CN" sz="1600" b="1" kern="1100" dirty="0">
                  <a:latin typeface="微软雅黑" panose="020B0503020204020204" pitchFamily="34" charset="-122"/>
                  <a:ea typeface="微软雅黑" panose="020B0503020204020204" pitchFamily="34" charset="-122"/>
                  <a:cs typeface="Arial" panose="020B0604020202020204" pitchFamily="34" charset="0"/>
                </a:rPr>
                <a:t>Virtual network + Physical network </a:t>
              </a:r>
            </a:p>
          </p:txBody>
        </p:sp>
        <p:sp>
          <p:nvSpPr>
            <p:cNvPr id="200" name="文本框 199"/>
            <p:cNvSpPr txBox="1"/>
            <p:nvPr/>
          </p:nvSpPr>
          <p:spPr>
            <a:xfrm>
              <a:off x="9117205" y="4497682"/>
              <a:ext cx="1989996" cy="372453"/>
            </a:xfrm>
            <a:prstGeom prst="rect">
              <a:avLst/>
            </a:prstGeom>
            <a:noFill/>
          </p:spPr>
          <p:txBody>
            <a:bodyPr wrap="square" rtlCol="0">
              <a:spAutoFit/>
            </a:bodyPr>
            <a:lstStyle/>
            <a:p>
              <a:pPr algn="ctr"/>
              <a:r>
                <a:rPr lang="en-US" altLang="zh-CN" sz="1600" kern="1100" dirty="0">
                  <a:latin typeface="微软雅黑" panose="020B0503020204020204" pitchFamily="34" charset="-122"/>
                  <a:ea typeface="微软雅黑" panose="020B0503020204020204" pitchFamily="34" charset="-122"/>
                  <a:cs typeface="Arial" panose="020B0604020202020204" pitchFamily="34" charset="0"/>
                </a:rPr>
                <a:t>Hybrid network</a:t>
              </a:r>
            </a:p>
          </p:txBody>
        </p:sp>
        <p:sp>
          <p:nvSpPr>
            <p:cNvPr id="201" name="文本框 200"/>
            <p:cNvSpPr txBox="1"/>
            <p:nvPr/>
          </p:nvSpPr>
          <p:spPr>
            <a:xfrm>
              <a:off x="9227214" y="4781705"/>
              <a:ext cx="1610988" cy="349951"/>
            </a:xfrm>
            <a:prstGeom prst="rect">
              <a:avLst/>
            </a:prstGeom>
            <a:noFill/>
          </p:spPr>
          <p:txBody>
            <a:bodyPr wrap="square" rtlCol="0">
              <a:spAutoFit/>
            </a:bodyPr>
            <a:lstStyle/>
            <a:p>
              <a:pPr algn="ctr"/>
              <a:r>
                <a:rPr lang="en-US" altLang="zh-CN" sz="1467" b="1" kern="1100" dirty="0">
                  <a:latin typeface="微软雅黑" panose="020B0503020204020204" pitchFamily="34" charset="-122"/>
                  <a:ea typeface="微软雅黑" panose="020B0503020204020204" pitchFamily="34" charset="-122"/>
                  <a:cs typeface="Arial" panose="020B0604020202020204" pitchFamily="34" charset="0"/>
                </a:rPr>
                <a:t>DC B </a:t>
              </a:r>
            </a:p>
          </p:txBody>
        </p:sp>
        <p:sp>
          <p:nvSpPr>
            <p:cNvPr id="202" name="文本框 201"/>
            <p:cNvSpPr txBox="1"/>
            <p:nvPr/>
          </p:nvSpPr>
          <p:spPr>
            <a:xfrm>
              <a:off x="1376992" y="5199993"/>
              <a:ext cx="1610988" cy="349951"/>
            </a:xfrm>
            <a:prstGeom prst="rect">
              <a:avLst/>
            </a:prstGeom>
            <a:noFill/>
          </p:spPr>
          <p:txBody>
            <a:bodyPr wrap="square" rtlCol="0">
              <a:spAutoFit/>
            </a:bodyPr>
            <a:lstStyle/>
            <a:p>
              <a:pPr algn="ctr"/>
              <a:r>
                <a:rPr lang="en-US" altLang="zh-CN" sz="1467" b="1" kern="1100" dirty="0">
                  <a:latin typeface="微软雅黑" panose="020B0503020204020204" pitchFamily="34" charset="-122"/>
                  <a:ea typeface="微软雅黑" panose="020B0503020204020204" pitchFamily="34" charset="-122"/>
                  <a:cs typeface="Arial" panose="020B0604020202020204" pitchFamily="34" charset="0"/>
                </a:rPr>
                <a:t>DC A</a:t>
              </a:r>
            </a:p>
          </p:txBody>
        </p:sp>
        <p:sp>
          <p:nvSpPr>
            <p:cNvPr id="203" name="文本框 202"/>
            <p:cNvSpPr txBox="1"/>
            <p:nvPr/>
          </p:nvSpPr>
          <p:spPr>
            <a:xfrm>
              <a:off x="9207758" y="2663591"/>
              <a:ext cx="1260790" cy="338594"/>
            </a:xfrm>
            <a:prstGeom prst="rect">
              <a:avLst/>
            </a:prstGeom>
            <a:noFill/>
          </p:spPr>
          <p:txBody>
            <a:bodyPr wrap="square" rtlCol="0">
              <a:spAutoFit/>
            </a:bodyPr>
            <a:lstStyle/>
            <a:p>
              <a:r>
                <a:rPr lang="en-US" altLang="zh-CN" sz="1400" b="1" kern="1100" dirty="0">
                  <a:latin typeface="微软雅黑" panose="020B0503020204020204" pitchFamily="34" charset="-122"/>
                  <a:ea typeface="微软雅黑" panose="020B0503020204020204" pitchFamily="34" charset="-122"/>
                  <a:cs typeface="Arial" panose="020B0604020202020204" pitchFamily="34" charset="0"/>
                </a:rPr>
                <a:t>Neutron</a:t>
              </a:r>
            </a:p>
          </p:txBody>
        </p:sp>
        <p:sp>
          <p:nvSpPr>
            <p:cNvPr id="204" name="文本框 203"/>
            <p:cNvSpPr txBox="1"/>
            <p:nvPr/>
          </p:nvSpPr>
          <p:spPr>
            <a:xfrm>
              <a:off x="9762233" y="3227797"/>
              <a:ext cx="2116825" cy="372453"/>
            </a:xfrm>
            <a:prstGeom prst="rect">
              <a:avLst/>
            </a:prstGeom>
            <a:noFill/>
          </p:spPr>
          <p:txBody>
            <a:bodyPr wrap="square" rtlCol="0">
              <a:spAutoFit/>
            </a:bodyPr>
            <a:lstStyle/>
            <a:p>
              <a:r>
                <a:rPr lang="en-US" altLang="zh-CN" sz="1600" b="1" kern="1100" dirty="0">
                  <a:latin typeface="微软雅黑" panose="020B0503020204020204" pitchFamily="34" charset="-122"/>
                  <a:ea typeface="微软雅黑" panose="020B0503020204020204" pitchFamily="34" charset="-122"/>
                  <a:cs typeface="Arial" panose="020B0604020202020204" pitchFamily="34" charset="0"/>
                </a:rPr>
                <a:t>Agile Controller</a:t>
              </a:r>
            </a:p>
          </p:txBody>
        </p:sp>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7166" y="1683428"/>
              <a:ext cx="1054623" cy="921464"/>
            </a:xfrm>
            <a:prstGeom prst="rect">
              <a:avLst/>
            </a:prstGeom>
            <a:ln w="38100" cap="sq">
              <a:noFill/>
              <a:prstDash val="solid"/>
              <a:miter lim="800000"/>
            </a:ln>
            <a:effectLst>
              <a:outerShdw blurRad="50800" dist="38100" dir="2700000" algn="tl" rotWithShape="0">
                <a:srgbClr val="000000">
                  <a:alpha val="43000"/>
                </a:srgbClr>
              </a:outerShdw>
            </a:effectLst>
          </p:spPr>
        </p:pic>
      </p:grpSp>
      <p:sp>
        <p:nvSpPr>
          <p:cNvPr id="11" name="文本占位符 10"/>
          <p:cNvSpPr>
            <a:spLocks noGrp="1"/>
          </p:cNvSpPr>
          <p:nvPr>
            <p:ph type="body" sz="quarter" idx="12"/>
          </p:nvPr>
        </p:nvSpPr>
        <p:spPr>
          <a:xfrm>
            <a:off x="1595500" y="410400"/>
            <a:ext cx="9831600" cy="1024280"/>
          </a:xfrm>
        </p:spPr>
        <p:txBody>
          <a:bodyPr/>
          <a:lstStyle/>
          <a:p>
            <a:r>
              <a:rPr lang="en-US" altLang="zh-CN" sz="3000" dirty="0"/>
              <a:t>SDN Automatically and Flexibly Deploys Services Across DCs</a:t>
            </a:r>
            <a:endParaRPr lang="zh-CN" altLang="en-US" sz="3000" dirty="0"/>
          </a:p>
        </p:txBody>
      </p:sp>
      <p:sp>
        <p:nvSpPr>
          <p:cNvPr id="3" name="矩形 2"/>
          <p:cNvSpPr/>
          <p:nvPr/>
        </p:nvSpPr>
        <p:spPr>
          <a:xfrm>
            <a:off x="6545455" y="2654444"/>
            <a:ext cx="702821" cy="400110"/>
          </a:xfrm>
          <a:prstGeom prst="rect">
            <a:avLst/>
          </a:prstGeom>
        </p:spPr>
        <p:txBody>
          <a:bodyPr wrap="none">
            <a:spAutoFit/>
          </a:bodyPr>
          <a:lstStyle/>
          <a:p>
            <a:r>
              <a:rPr lang="en-US" altLang="zh-CN" sz="2000" b="1" spc="-149" dirty="0" smtClean="0">
                <a:latin typeface="微软雅黑" panose="020B0503020204020204" pitchFamily="34" charset="-122"/>
                <a:ea typeface="微软雅黑" panose="020B0503020204020204" pitchFamily="34" charset="-122"/>
                <a:cs typeface="Arial" panose="020B0604020202020204" pitchFamily="34" charset="0"/>
              </a:rPr>
              <a:t>SDN</a:t>
            </a:r>
            <a:endParaRPr lang="en-US" altLang="zh-CN" sz="2000" b="1" spc="-149" dirty="0">
              <a:latin typeface="微软雅黑" panose="020B0503020204020204" pitchFamily="34" charset="-122"/>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11620307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5"/>
          <p:cNvSpPr>
            <a:spLocks noGrp="1"/>
          </p:cNvSpPr>
          <p:nvPr>
            <p:ph type="body" sz="quarter" idx="12"/>
          </p:nvPr>
        </p:nvSpPr>
        <p:spPr/>
        <p:txBody>
          <a:bodyPr/>
          <a:lstStyle/>
          <a:p>
            <a:r>
              <a:rPr lang="en-US" altLang="zh-CN" dirty="0"/>
              <a:t>Unified Service Access Platform</a:t>
            </a:r>
            <a:endParaRPr lang="zh-CN" altLang="en-US" dirty="0"/>
          </a:p>
        </p:txBody>
      </p:sp>
      <p:grpSp>
        <p:nvGrpSpPr>
          <p:cNvPr id="14" name="组合 13"/>
          <p:cNvGrpSpPr/>
          <p:nvPr/>
        </p:nvGrpSpPr>
        <p:grpSpPr>
          <a:xfrm>
            <a:off x="1272720" y="1232756"/>
            <a:ext cx="9398800" cy="5160876"/>
            <a:chOff x="1272720" y="1232756"/>
            <a:chExt cx="9398800" cy="5160876"/>
          </a:xfrm>
        </p:grpSpPr>
        <p:sp>
          <p:nvSpPr>
            <p:cNvPr id="80" name="圆角矩形 79"/>
            <p:cNvSpPr/>
            <p:nvPr/>
          </p:nvSpPr>
          <p:spPr>
            <a:xfrm>
              <a:off x="1605289" y="1269459"/>
              <a:ext cx="8421464" cy="1623771"/>
            </a:xfrm>
            <a:prstGeom prst="roundRect">
              <a:avLst>
                <a:gd name="adj" fmla="val 11619"/>
              </a:avLst>
            </a:prstGeom>
            <a:solidFill>
              <a:srgbClr val="018FE3">
                <a:alpha val="35000"/>
              </a:srgbClr>
            </a:solidFill>
            <a:ln w="19050">
              <a:solidFill>
                <a:srgbClr val="00FAFE">
                  <a:alpha val="5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6961">
                <a:lnSpc>
                  <a:spcPct val="140000"/>
                </a:lnSpc>
                <a:buClr>
                  <a:srgbClr val="1F497D"/>
                </a:buClr>
                <a:buSzPct val="60000"/>
              </a:pPr>
              <a:endParaRPr lang="en-US" altLang="zh-CN" sz="720" b="1" dirty="0">
                <a:solidFill>
                  <a:schemeClr val="tx1"/>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1272720" y="2855346"/>
              <a:ext cx="9398800" cy="2902493"/>
              <a:chOff x="382587" y="2317945"/>
              <a:chExt cx="11292682" cy="4071744"/>
            </a:xfrm>
          </p:grpSpPr>
          <p:sp>
            <p:nvSpPr>
              <p:cNvPr id="87" name="Freeform 13"/>
              <p:cNvSpPr>
                <a:spLocks/>
              </p:cNvSpPr>
              <p:nvPr/>
            </p:nvSpPr>
            <p:spPr bwMode="auto">
              <a:xfrm>
                <a:off x="405606" y="5166625"/>
                <a:ext cx="11269663" cy="1201738"/>
              </a:xfrm>
              <a:custGeom>
                <a:avLst/>
                <a:gdLst>
                  <a:gd name="T0" fmla="*/ 737 w 7248"/>
                  <a:gd name="T1" fmla="*/ 513 h 770"/>
                  <a:gd name="T2" fmla="*/ 1673 w 7248"/>
                  <a:gd name="T3" fmla="*/ 690 h 770"/>
                  <a:gd name="T4" fmla="*/ 2374 w 7248"/>
                  <a:gd name="T5" fmla="*/ 670 h 770"/>
                  <a:gd name="T6" fmla="*/ 3542 w 7248"/>
                  <a:gd name="T7" fmla="*/ 721 h 770"/>
                  <a:gd name="T8" fmla="*/ 3743 w 7248"/>
                  <a:gd name="T9" fmla="*/ 700 h 770"/>
                  <a:gd name="T10" fmla="*/ 4691 w 7248"/>
                  <a:gd name="T11" fmla="*/ 745 h 770"/>
                  <a:gd name="T12" fmla="*/ 4937 w 7248"/>
                  <a:gd name="T13" fmla="*/ 716 h 770"/>
                  <a:gd name="T14" fmla="*/ 6046 w 7248"/>
                  <a:gd name="T15" fmla="*/ 729 h 770"/>
                  <a:gd name="T16" fmla="*/ 6312 w 7248"/>
                  <a:gd name="T17" fmla="*/ 663 h 770"/>
                  <a:gd name="T18" fmla="*/ 6918 w 7248"/>
                  <a:gd name="T19" fmla="*/ 511 h 770"/>
                  <a:gd name="T20" fmla="*/ 6879 w 7248"/>
                  <a:gd name="T21" fmla="*/ 495 h 770"/>
                  <a:gd name="T22" fmla="*/ 6677 w 7248"/>
                  <a:gd name="T23" fmla="*/ 274 h 770"/>
                  <a:gd name="T24" fmla="*/ 6164 w 7248"/>
                  <a:gd name="T25" fmla="*/ 243 h 770"/>
                  <a:gd name="T26" fmla="*/ 5219 w 7248"/>
                  <a:gd name="T27" fmla="*/ 110 h 770"/>
                  <a:gd name="T28" fmla="*/ 4731 w 7248"/>
                  <a:gd name="T29" fmla="*/ 130 h 770"/>
                  <a:gd name="T30" fmla="*/ 3367 w 7248"/>
                  <a:gd name="T31" fmla="*/ 25 h 770"/>
                  <a:gd name="T32" fmla="*/ 2775 w 7248"/>
                  <a:gd name="T33" fmla="*/ 88 h 770"/>
                  <a:gd name="T34" fmla="*/ 1059 w 7248"/>
                  <a:gd name="T35" fmla="*/ 150 h 770"/>
                  <a:gd name="T36" fmla="*/ 1046 w 7248"/>
                  <a:gd name="T37" fmla="*/ 153 h 770"/>
                  <a:gd name="T38" fmla="*/ 262 w 7248"/>
                  <a:gd name="T39" fmla="*/ 242 h 770"/>
                  <a:gd name="T40" fmla="*/ 448 w 7248"/>
                  <a:gd name="T41" fmla="*/ 322 h 770"/>
                  <a:gd name="T42" fmla="*/ 196 w 7248"/>
                  <a:gd name="T43" fmla="*/ 461 h 770"/>
                  <a:gd name="T44" fmla="*/ 731 w 7248"/>
                  <a:gd name="T45" fmla="*/ 511 h 770"/>
                  <a:gd name="T46" fmla="*/ 737 w 7248"/>
                  <a:gd name="T47" fmla="*/ 513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48" h="770">
                    <a:moveTo>
                      <a:pt x="737" y="513"/>
                    </a:moveTo>
                    <a:cubicBezTo>
                      <a:pt x="656" y="599"/>
                      <a:pt x="1075" y="678"/>
                      <a:pt x="1673" y="690"/>
                    </a:cubicBezTo>
                    <a:cubicBezTo>
                      <a:pt x="1916" y="694"/>
                      <a:pt x="2163" y="687"/>
                      <a:pt x="2374" y="670"/>
                    </a:cubicBezTo>
                    <a:cubicBezTo>
                      <a:pt x="2598" y="730"/>
                      <a:pt x="3121" y="753"/>
                      <a:pt x="3542" y="721"/>
                    </a:cubicBezTo>
                    <a:cubicBezTo>
                      <a:pt x="3616" y="715"/>
                      <a:pt x="3683" y="708"/>
                      <a:pt x="3743" y="700"/>
                    </a:cubicBezTo>
                    <a:cubicBezTo>
                      <a:pt x="3917" y="750"/>
                      <a:pt x="4341" y="770"/>
                      <a:pt x="4691" y="745"/>
                    </a:cubicBezTo>
                    <a:cubicBezTo>
                      <a:pt x="4788" y="738"/>
                      <a:pt x="4872" y="728"/>
                      <a:pt x="4937" y="716"/>
                    </a:cubicBezTo>
                    <a:cubicBezTo>
                      <a:pt x="5218" y="763"/>
                      <a:pt x="5715" y="769"/>
                      <a:pt x="6046" y="729"/>
                    </a:cubicBezTo>
                    <a:cubicBezTo>
                      <a:pt x="6186" y="712"/>
                      <a:pt x="6279" y="689"/>
                      <a:pt x="6312" y="663"/>
                    </a:cubicBezTo>
                    <a:cubicBezTo>
                      <a:pt x="6772" y="645"/>
                      <a:pt x="7044" y="577"/>
                      <a:pt x="6918" y="511"/>
                    </a:cubicBezTo>
                    <a:cubicBezTo>
                      <a:pt x="6908" y="505"/>
                      <a:pt x="6895" y="500"/>
                      <a:pt x="6879" y="495"/>
                    </a:cubicBezTo>
                    <a:cubicBezTo>
                      <a:pt x="7248" y="426"/>
                      <a:pt x="7158" y="327"/>
                      <a:pt x="6677" y="274"/>
                    </a:cubicBezTo>
                    <a:cubicBezTo>
                      <a:pt x="6527" y="257"/>
                      <a:pt x="6351" y="247"/>
                      <a:pt x="6164" y="243"/>
                    </a:cubicBezTo>
                    <a:cubicBezTo>
                      <a:pt x="6160" y="169"/>
                      <a:pt x="5737" y="109"/>
                      <a:pt x="5219" y="110"/>
                    </a:cubicBezTo>
                    <a:cubicBezTo>
                      <a:pt x="5046" y="110"/>
                      <a:pt x="4877" y="117"/>
                      <a:pt x="4731" y="130"/>
                    </a:cubicBezTo>
                    <a:cubicBezTo>
                      <a:pt x="4556" y="47"/>
                      <a:pt x="3945" y="0"/>
                      <a:pt x="3367" y="25"/>
                    </a:cubicBezTo>
                    <a:cubicBezTo>
                      <a:pt x="3125" y="36"/>
                      <a:pt x="2915" y="58"/>
                      <a:pt x="2775" y="88"/>
                    </a:cubicBezTo>
                    <a:cubicBezTo>
                      <a:pt x="2183" y="37"/>
                      <a:pt x="1415" y="65"/>
                      <a:pt x="1059" y="150"/>
                    </a:cubicBezTo>
                    <a:cubicBezTo>
                      <a:pt x="1054" y="151"/>
                      <a:pt x="1050" y="152"/>
                      <a:pt x="1046" y="153"/>
                    </a:cubicBezTo>
                    <a:cubicBezTo>
                      <a:pt x="658" y="147"/>
                      <a:pt x="307" y="186"/>
                      <a:pt x="262" y="242"/>
                    </a:cubicBezTo>
                    <a:cubicBezTo>
                      <a:pt x="238" y="271"/>
                      <a:pt x="306" y="301"/>
                      <a:pt x="448" y="322"/>
                    </a:cubicBezTo>
                    <a:cubicBezTo>
                      <a:pt x="112" y="351"/>
                      <a:pt x="0" y="413"/>
                      <a:pt x="196" y="461"/>
                    </a:cubicBezTo>
                    <a:cubicBezTo>
                      <a:pt x="309" y="489"/>
                      <a:pt x="508" y="508"/>
                      <a:pt x="731" y="511"/>
                    </a:cubicBezTo>
                    <a:cubicBezTo>
                      <a:pt x="737" y="513"/>
                      <a:pt x="737" y="513"/>
                      <a:pt x="737" y="513"/>
                    </a:cubicBezTo>
                  </a:path>
                </a:pathLst>
              </a:custGeom>
              <a:gradFill>
                <a:gsLst>
                  <a:gs pos="100000">
                    <a:srgbClr val="036EB7">
                      <a:alpha val="39000"/>
                    </a:srgbClr>
                  </a:gs>
                  <a:gs pos="0">
                    <a:srgbClr val="08C2D0">
                      <a:alpha val="0"/>
                    </a:srgbClr>
                  </a:gs>
                </a:gsLst>
                <a:lin ang="5400000" scaled="1"/>
              </a:gradFill>
              <a:ln>
                <a:noFill/>
              </a:ln>
            </p:spPr>
            <p:txBody>
              <a:bodyPr vert="horz" wrap="square" lIns="91416" tIns="45708" rIns="91416" bIns="45708" numCol="1" anchor="t" anchorCtr="0" compatLnSpc="1">
                <a:prstTxWarp prst="textNoShape">
                  <a:avLst/>
                </a:prstTxWarp>
              </a:bodyPr>
              <a:lstStyle/>
              <a:p>
                <a:endParaRPr lang="en-US" altLang="zh-CN" sz="1600" dirty="0">
                  <a:latin typeface="微软雅黑" panose="020B0503020204020204" pitchFamily="34" charset="-122"/>
                  <a:ea typeface="微软雅黑" panose="020B0503020204020204" pitchFamily="34" charset="-122"/>
                </a:endParaRPr>
              </a:p>
            </p:txBody>
          </p:sp>
          <p:pic>
            <p:nvPicPr>
              <p:cNvPr id="5" name="Picture 14" descr="C:\Users\Administrator\Desktop\黄巍\文件\用图\图片2.png"/>
              <p:cNvPicPr>
                <a:picLocks noChangeArrowheads="1"/>
              </p:cNvPicPr>
              <p:nvPr/>
            </p:nvPicPr>
            <p:blipFill>
              <a:blip r:embed="rId3" cstate="print"/>
              <a:srcRect l="26962" r="24412" b="21100"/>
              <a:stretch>
                <a:fillRect/>
              </a:stretch>
            </p:blipFill>
            <p:spPr bwMode="auto">
              <a:xfrm>
                <a:off x="1164587" y="2399998"/>
                <a:ext cx="9332722" cy="640937"/>
              </a:xfrm>
              <a:prstGeom prst="rect">
                <a:avLst/>
              </a:prstGeom>
              <a:noFill/>
            </p:spPr>
          </p:pic>
          <p:sp>
            <p:nvSpPr>
              <p:cNvPr id="10" name="文本框 9"/>
              <p:cNvSpPr txBox="1"/>
              <p:nvPr/>
            </p:nvSpPr>
            <p:spPr>
              <a:xfrm>
                <a:off x="1714997" y="2317945"/>
                <a:ext cx="8587409" cy="647644"/>
              </a:xfrm>
              <a:prstGeom prst="rect">
                <a:avLst/>
              </a:prstGeom>
              <a:noFill/>
            </p:spPr>
            <p:txBody>
              <a:bodyPr wrap="square" rtlCol="0">
                <a:spAutoFit/>
              </a:bodyPr>
              <a:lstStyle/>
              <a:p>
                <a:pPr algn="ctr"/>
                <a:r>
                  <a:rPr lang="en-US" altLang="zh-CN" sz="2400" spc="-149" dirty="0">
                    <a:latin typeface="微软雅黑" panose="020B0503020204020204" pitchFamily="34" charset="-122"/>
                    <a:ea typeface="微软雅黑" panose="020B0503020204020204" pitchFamily="34" charset="-122"/>
                    <a:cs typeface="Arial" panose="020B0604020202020204" pitchFamily="34" charset="0"/>
                  </a:rPr>
                  <a:t>ManageOne</a:t>
                </a:r>
              </a:p>
            </p:txBody>
          </p:sp>
          <p:sp>
            <p:nvSpPr>
              <p:cNvPr id="15" name="Freeform 5"/>
              <p:cNvSpPr>
                <a:spLocks/>
              </p:cNvSpPr>
              <p:nvPr/>
            </p:nvSpPr>
            <p:spPr bwMode="auto">
              <a:xfrm>
                <a:off x="2100262" y="3184525"/>
                <a:ext cx="798512" cy="984250"/>
              </a:xfrm>
              <a:custGeom>
                <a:avLst/>
                <a:gdLst>
                  <a:gd name="T0" fmla="*/ 212 w 505"/>
                  <a:gd name="T1" fmla="*/ 302 h 621"/>
                  <a:gd name="T2" fmla="*/ 83 w 505"/>
                  <a:gd name="T3" fmla="*/ 471 h 621"/>
                  <a:gd name="T4" fmla="*/ 48 w 505"/>
                  <a:gd name="T5" fmla="*/ 522 h 621"/>
                  <a:gd name="T6" fmla="*/ 33 w 505"/>
                  <a:gd name="T7" fmla="*/ 526 h 621"/>
                  <a:gd name="T8" fmla="*/ 0 w 505"/>
                  <a:gd name="T9" fmla="*/ 621 h 621"/>
                  <a:gd name="T10" fmla="*/ 107 w 505"/>
                  <a:gd name="T11" fmla="*/ 507 h 621"/>
                  <a:gd name="T12" fmla="*/ 84 w 505"/>
                  <a:gd name="T13" fmla="*/ 513 h 621"/>
                  <a:gd name="T14" fmla="*/ 152 w 505"/>
                  <a:gd name="T15" fmla="*/ 417 h 621"/>
                  <a:gd name="T16" fmla="*/ 236 w 505"/>
                  <a:gd name="T17" fmla="*/ 310 h 621"/>
                  <a:gd name="T18" fmla="*/ 414 w 505"/>
                  <a:gd name="T19" fmla="*/ 108 h 621"/>
                  <a:gd name="T20" fmla="*/ 415 w 505"/>
                  <a:gd name="T21" fmla="*/ 107 h 621"/>
                  <a:gd name="T22" fmla="*/ 420 w 505"/>
                  <a:gd name="T23" fmla="*/ 122 h 621"/>
                  <a:gd name="T24" fmla="*/ 505 w 505"/>
                  <a:gd name="T25" fmla="*/ 0 h 621"/>
                  <a:gd name="T26" fmla="*/ 402 w 505"/>
                  <a:gd name="T27" fmla="*/ 72 h 621"/>
                  <a:gd name="T28" fmla="*/ 406 w 505"/>
                  <a:gd name="T29" fmla="*/ 83 h 621"/>
                  <a:gd name="T30" fmla="*/ 402 w 505"/>
                  <a:gd name="T31" fmla="*/ 87 h 621"/>
                  <a:gd name="T32" fmla="*/ 212 w 505"/>
                  <a:gd name="T33" fmla="*/ 302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5" h="621">
                    <a:moveTo>
                      <a:pt x="212" y="302"/>
                    </a:moveTo>
                    <a:cubicBezTo>
                      <a:pt x="164" y="360"/>
                      <a:pt x="121" y="417"/>
                      <a:pt x="83" y="471"/>
                    </a:cubicBezTo>
                    <a:cubicBezTo>
                      <a:pt x="48" y="522"/>
                      <a:pt x="48" y="522"/>
                      <a:pt x="48" y="522"/>
                    </a:cubicBezTo>
                    <a:cubicBezTo>
                      <a:pt x="33" y="526"/>
                      <a:pt x="33" y="526"/>
                      <a:pt x="33" y="526"/>
                    </a:cubicBezTo>
                    <a:cubicBezTo>
                      <a:pt x="0" y="621"/>
                      <a:pt x="0" y="621"/>
                      <a:pt x="0" y="621"/>
                    </a:cubicBezTo>
                    <a:cubicBezTo>
                      <a:pt x="107" y="507"/>
                      <a:pt x="107" y="507"/>
                      <a:pt x="107" y="507"/>
                    </a:cubicBezTo>
                    <a:cubicBezTo>
                      <a:pt x="84" y="513"/>
                      <a:pt x="84" y="513"/>
                      <a:pt x="84" y="513"/>
                    </a:cubicBezTo>
                    <a:cubicBezTo>
                      <a:pt x="152" y="417"/>
                      <a:pt x="152" y="417"/>
                      <a:pt x="152" y="417"/>
                    </a:cubicBezTo>
                    <a:cubicBezTo>
                      <a:pt x="178" y="382"/>
                      <a:pt x="206" y="346"/>
                      <a:pt x="236" y="310"/>
                    </a:cubicBezTo>
                    <a:cubicBezTo>
                      <a:pt x="295" y="237"/>
                      <a:pt x="355" y="169"/>
                      <a:pt x="414" y="108"/>
                    </a:cubicBezTo>
                    <a:cubicBezTo>
                      <a:pt x="415" y="107"/>
                      <a:pt x="415" y="107"/>
                      <a:pt x="415" y="107"/>
                    </a:cubicBezTo>
                    <a:cubicBezTo>
                      <a:pt x="420" y="122"/>
                      <a:pt x="420" y="122"/>
                      <a:pt x="420" y="122"/>
                    </a:cubicBezTo>
                    <a:cubicBezTo>
                      <a:pt x="505" y="0"/>
                      <a:pt x="505" y="0"/>
                      <a:pt x="505" y="0"/>
                    </a:cubicBezTo>
                    <a:cubicBezTo>
                      <a:pt x="402" y="72"/>
                      <a:pt x="402" y="72"/>
                      <a:pt x="402" y="72"/>
                    </a:cubicBezTo>
                    <a:cubicBezTo>
                      <a:pt x="406" y="83"/>
                      <a:pt x="406" y="83"/>
                      <a:pt x="406" y="83"/>
                    </a:cubicBezTo>
                    <a:cubicBezTo>
                      <a:pt x="402" y="87"/>
                      <a:pt x="402" y="87"/>
                      <a:pt x="402" y="87"/>
                    </a:cubicBezTo>
                    <a:cubicBezTo>
                      <a:pt x="339" y="152"/>
                      <a:pt x="275" y="224"/>
                      <a:pt x="212" y="302"/>
                    </a:cubicBezTo>
                    <a:close/>
                  </a:path>
                </a:pathLst>
              </a:custGeom>
              <a:gradFill>
                <a:gsLst>
                  <a:gs pos="0">
                    <a:srgbClr val="00FAFE"/>
                  </a:gs>
                  <a:gs pos="100000">
                    <a:srgbClr val="08C2D0"/>
                  </a:gs>
                </a:gsLst>
                <a:lin ang="5400000" scaled="1"/>
              </a:gradFill>
              <a:ln>
                <a:noFill/>
              </a:ln>
            </p:spPr>
            <p:txBody>
              <a:bodyPr vert="horz" wrap="square" lIns="91416" tIns="45708" rIns="91416" bIns="45708" numCol="1" anchor="t" anchorCtr="0" compatLnSpc="1">
                <a:prstTxWarp prst="textNoShape">
                  <a:avLst/>
                </a:prstTxWarp>
              </a:bodyPr>
              <a:lstStyle/>
              <a:p>
                <a:endParaRPr lang="en-US" altLang="zh-CN" sz="1600" dirty="0">
                  <a:latin typeface="微软雅黑" panose="020B0503020204020204" pitchFamily="34" charset="-122"/>
                  <a:ea typeface="微软雅黑" panose="020B0503020204020204" pitchFamily="34" charset="-122"/>
                </a:endParaRPr>
              </a:p>
            </p:txBody>
          </p:sp>
          <p:sp>
            <p:nvSpPr>
              <p:cNvPr id="16" name="Freeform 6"/>
              <p:cNvSpPr>
                <a:spLocks/>
              </p:cNvSpPr>
              <p:nvPr/>
            </p:nvSpPr>
            <p:spPr bwMode="auto">
              <a:xfrm>
                <a:off x="9034462" y="3140077"/>
                <a:ext cx="639762" cy="1031875"/>
              </a:xfrm>
              <a:custGeom>
                <a:avLst/>
                <a:gdLst>
                  <a:gd name="T0" fmla="*/ 245 w 405"/>
                  <a:gd name="T1" fmla="*/ 319 h 651"/>
                  <a:gd name="T2" fmla="*/ 346 w 405"/>
                  <a:gd name="T3" fmla="*/ 496 h 651"/>
                  <a:gd name="T4" fmla="*/ 373 w 405"/>
                  <a:gd name="T5" fmla="*/ 549 h 651"/>
                  <a:gd name="T6" fmla="*/ 388 w 405"/>
                  <a:gd name="T7" fmla="*/ 554 h 651"/>
                  <a:gd name="T8" fmla="*/ 405 w 405"/>
                  <a:gd name="T9" fmla="*/ 651 h 651"/>
                  <a:gd name="T10" fmla="*/ 316 w 405"/>
                  <a:gd name="T11" fmla="*/ 530 h 651"/>
                  <a:gd name="T12" fmla="*/ 339 w 405"/>
                  <a:gd name="T13" fmla="*/ 538 h 651"/>
                  <a:gd name="T14" fmla="*/ 286 w 405"/>
                  <a:gd name="T15" fmla="*/ 438 h 651"/>
                  <a:gd name="T16" fmla="*/ 219 w 405"/>
                  <a:gd name="T17" fmla="*/ 326 h 651"/>
                  <a:gd name="T18" fmla="*/ 73 w 405"/>
                  <a:gd name="T19" fmla="*/ 113 h 651"/>
                  <a:gd name="T20" fmla="*/ 73 w 405"/>
                  <a:gd name="T21" fmla="*/ 112 h 651"/>
                  <a:gd name="T22" fmla="*/ 65 w 405"/>
                  <a:gd name="T23" fmla="*/ 126 h 651"/>
                  <a:gd name="T24" fmla="*/ 0 w 405"/>
                  <a:gd name="T25" fmla="*/ 0 h 651"/>
                  <a:gd name="T26" fmla="*/ 91 w 405"/>
                  <a:gd name="T27" fmla="*/ 78 h 651"/>
                  <a:gd name="T28" fmla="*/ 85 w 405"/>
                  <a:gd name="T29" fmla="*/ 88 h 651"/>
                  <a:gd name="T30" fmla="*/ 89 w 405"/>
                  <a:gd name="T31" fmla="*/ 93 h 651"/>
                  <a:gd name="T32" fmla="*/ 245 w 405"/>
                  <a:gd name="T33" fmla="*/ 319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5" h="651">
                    <a:moveTo>
                      <a:pt x="245" y="319"/>
                    </a:moveTo>
                    <a:cubicBezTo>
                      <a:pt x="282" y="380"/>
                      <a:pt x="317" y="440"/>
                      <a:pt x="346" y="496"/>
                    </a:cubicBezTo>
                    <a:cubicBezTo>
                      <a:pt x="373" y="549"/>
                      <a:pt x="373" y="549"/>
                      <a:pt x="373" y="549"/>
                    </a:cubicBezTo>
                    <a:cubicBezTo>
                      <a:pt x="388" y="554"/>
                      <a:pt x="388" y="554"/>
                      <a:pt x="388" y="554"/>
                    </a:cubicBezTo>
                    <a:cubicBezTo>
                      <a:pt x="405" y="651"/>
                      <a:pt x="405" y="651"/>
                      <a:pt x="405" y="651"/>
                    </a:cubicBezTo>
                    <a:cubicBezTo>
                      <a:pt x="316" y="530"/>
                      <a:pt x="316" y="530"/>
                      <a:pt x="316" y="530"/>
                    </a:cubicBezTo>
                    <a:cubicBezTo>
                      <a:pt x="339" y="538"/>
                      <a:pt x="339" y="538"/>
                      <a:pt x="339" y="538"/>
                    </a:cubicBezTo>
                    <a:cubicBezTo>
                      <a:pt x="286" y="438"/>
                      <a:pt x="286" y="438"/>
                      <a:pt x="286" y="438"/>
                    </a:cubicBezTo>
                    <a:cubicBezTo>
                      <a:pt x="265" y="401"/>
                      <a:pt x="243" y="364"/>
                      <a:pt x="219" y="326"/>
                    </a:cubicBezTo>
                    <a:cubicBezTo>
                      <a:pt x="172" y="249"/>
                      <a:pt x="122" y="178"/>
                      <a:pt x="73" y="113"/>
                    </a:cubicBezTo>
                    <a:cubicBezTo>
                      <a:pt x="73" y="112"/>
                      <a:pt x="73" y="112"/>
                      <a:pt x="73" y="112"/>
                    </a:cubicBezTo>
                    <a:cubicBezTo>
                      <a:pt x="65" y="126"/>
                      <a:pt x="65" y="126"/>
                      <a:pt x="65" y="126"/>
                    </a:cubicBezTo>
                    <a:cubicBezTo>
                      <a:pt x="0" y="0"/>
                      <a:pt x="0" y="0"/>
                      <a:pt x="0" y="0"/>
                    </a:cubicBezTo>
                    <a:cubicBezTo>
                      <a:pt x="91" y="78"/>
                      <a:pt x="91" y="78"/>
                      <a:pt x="91" y="78"/>
                    </a:cubicBezTo>
                    <a:cubicBezTo>
                      <a:pt x="85" y="88"/>
                      <a:pt x="85" y="88"/>
                      <a:pt x="85" y="88"/>
                    </a:cubicBezTo>
                    <a:cubicBezTo>
                      <a:pt x="89" y="93"/>
                      <a:pt x="89" y="93"/>
                      <a:pt x="89" y="93"/>
                    </a:cubicBezTo>
                    <a:cubicBezTo>
                      <a:pt x="141" y="162"/>
                      <a:pt x="194" y="238"/>
                      <a:pt x="245" y="319"/>
                    </a:cubicBezTo>
                    <a:close/>
                  </a:path>
                </a:pathLst>
              </a:custGeom>
              <a:gradFill>
                <a:gsLst>
                  <a:gs pos="0">
                    <a:srgbClr val="00FAFE"/>
                  </a:gs>
                  <a:gs pos="100000">
                    <a:srgbClr val="08C2D0"/>
                  </a:gs>
                </a:gsLst>
                <a:lin ang="5400000" scaled="1"/>
              </a:gradFill>
              <a:ln>
                <a:noFill/>
              </a:ln>
            </p:spPr>
            <p:txBody>
              <a:bodyPr vert="horz" wrap="square" lIns="91416" tIns="45708" rIns="91416" bIns="45708" numCol="1" anchor="t" anchorCtr="0" compatLnSpc="1">
                <a:prstTxWarp prst="textNoShape">
                  <a:avLst/>
                </a:prstTxWarp>
              </a:bodyPr>
              <a:lstStyle/>
              <a:p>
                <a:endParaRPr lang="en-US" altLang="zh-CN" sz="1600" dirty="0">
                  <a:latin typeface="微软雅黑" panose="020B0503020204020204" pitchFamily="34" charset="-122"/>
                  <a:ea typeface="微软雅黑" panose="020B0503020204020204" pitchFamily="34" charset="-122"/>
                </a:endParaRPr>
              </a:p>
            </p:txBody>
          </p:sp>
          <p:sp>
            <p:nvSpPr>
              <p:cNvPr id="17" name="Freeform 7"/>
              <p:cNvSpPr>
                <a:spLocks/>
              </p:cNvSpPr>
              <p:nvPr/>
            </p:nvSpPr>
            <p:spPr bwMode="auto">
              <a:xfrm>
                <a:off x="7885113" y="3448050"/>
                <a:ext cx="211137" cy="457200"/>
              </a:xfrm>
              <a:custGeom>
                <a:avLst/>
                <a:gdLst>
                  <a:gd name="T0" fmla="*/ 96 w 133"/>
                  <a:gd name="T1" fmla="*/ 140 h 289"/>
                  <a:gd name="T2" fmla="*/ 118 w 133"/>
                  <a:gd name="T3" fmla="*/ 219 h 289"/>
                  <a:gd name="T4" fmla="*/ 121 w 133"/>
                  <a:gd name="T5" fmla="*/ 243 h 289"/>
                  <a:gd name="T6" fmla="*/ 133 w 133"/>
                  <a:gd name="T7" fmla="*/ 244 h 289"/>
                  <a:gd name="T8" fmla="*/ 109 w 133"/>
                  <a:gd name="T9" fmla="*/ 289 h 289"/>
                  <a:gd name="T10" fmla="*/ 76 w 133"/>
                  <a:gd name="T11" fmla="*/ 236 h 289"/>
                  <a:gd name="T12" fmla="*/ 94 w 133"/>
                  <a:gd name="T13" fmla="*/ 239 h 289"/>
                  <a:gd name="T14" fmla="*/ 86 w 133"/>
                  <a:gd name="T15" fmla="*/ 194 h 289"/>
                  <a:gd name="T16" fmla="*/ 70 w 133"/>
                  <a:gd name="T17" fmla="*/ 144 h 289"/>
                  <a:gd name="T18" fmla="*/ 22 w 133"/>
                  <a:gd name="T19" fmla="*/ 50 h 289"/>
                  <a:gd name="T20" fmla="*/ 21 w 133"/>
                  <a:gd name="T21" fmla="*/ 50 h 289"/>
                  <a:gd name="T22" fmla="*/ 8 w 133"/>
                  <a:gd name="T23" fmla="*/ 57 h 289"/>
                  <a:gd name="T24" fmla="*/ 0 w 133"/>
                  <a:gd name="T25" fmla="*/ 0 h 289"/>
                  <a:gd name="T26" fmla="*/ 53 w 133"/>
                  <a:gd name="T27" fmla="*/ 33 h 289"/>
                  <a:gd name="T28" fmla="*/ 43 w 133"/>
                  <a:gd name="T29" fmla="*/ 38 h 289"/>
                  <a:gd name="T30" fmla="*/ 44 w 133"/>
                  <a:gd name="T31" fmla="*/ 40 h 289"/>
                  <a:gd name="T32" fmla="*/ 96 w 133"/>
                  <a:gd name="T33" fmla="*/ 14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3" h="289">
                    <a:moveTo>
                      <a:pt x="96" y="140"/>
                    </a:moveTo>
                    <a:cubicBezTo>
                      <a:pt x="107" y="167"/>
                      <a:pt x="114" y="194"/>
                      <a:pt x="118" y="219"/>
                    </a:cubicBezTo>
                    <a:cubicBezTo>
                      <a:pt x="121" y="243"/>
                      <a:pt x="121" y="243"/>
                      <a:pt x="121" y="243"/>
                    </a:cubicBezTo>
                    <a:cubicBezTo>
                      <a:pt x="133" y="244"/>
                      <a:pt x="133" y="244"/>
                      <a:pt x="133" y="244"/>
                    </a:cubicBezTo>
                    <a:cubicBezTo>
                      <a:pt x="109" y="289"/>
                      <a:pt x="109" y="289"/>
                      <a:pt x="109" y="289"/>
                    </a:cubicBezTo>
                    <a:cubicBezTo>
                      <a:pt x="76" y="236"/>
                      <a:pt x="76" y="236"/>
                      <a:pt x="76" y="236"/>
                    </a:cubicBezTo>
                    <a:cubicBezTo>
                      <a:pt x="94" y="239"/>
                      <a:pt x="94" y="239"/>
                      <a:pt x="94" y="239"/>
                    </a:cubicBezTo>
                    <a:cubicBezTo>
                      <a:pt x="86" y="194"/>
                      <a:pt x="86" y="194"/>
                      <a:pt x="86" y="194"/>
                    </a:cubicBezTo>
                    <a:cubicBezTo>
                      <a:pt x="81" y="178"/>
                      <a:pt x="76" y="161"/>
                      <a:pt x="70" y="144"/>
                    </a:cubicBezTo>
                    <a:cubicBezTo>
                      <a:pt x="57" y="110"/>
                      <a:pt x="41" y="79"/>
                      <a:pt x="22" y="50"/>
                    </a:cubicBezTo>
                    <a:cubicBezTo>
                      <a:pt x="21" y="50"/>
                      <a:pt x="21" y="50"/>
                      <a:pt x="21" y="50"/>
                    </a:cubicBezTo>
                    <a:cubicBezTo>
                      <a:pt x="8" y="57"/>
                      <a:pt x="8" y="57"/>
                      <a:pt x="8" y="57"/>
                    </a:cubicBezTo>
                    <a:cubicBezTo>
                      <a:pt x="0" y="0"/>
                      <a:pt x="0" y="0"/>
                      <a:pt x="0" y="0"/>
                    </a:cubicBezTo>
                    <a:cubicBezTo>
                      <a:pt x="53" y="33"/>
                      <a:pt x="53" y="33"/>
                      <a:pt x="53" y="33"/>
                    </a:cubicBezTo>
                    <a:cubicBezTo>
                      <a:pt x="43" y="38"/>
                      <a:pt x="43" y="38"/>
                      <a:pt x="43" y="38"/>
                    </a:cubicBezTo>
                    <a:cubicBezTo>
                      <a:pt x="44" y="40"/>
                      <a:pt x="44" y="40"/>
                      <a:pt x="44" y="40"/>
                    </a:cubicBezTo>
                    <a:cubicBezTo>
                      <a:pt x="65" y="70"/>
                      <a:pt x="83" y="104"/>
                      <a:pt x="96" y="140"/>
                    </a:cubicBezTo>
                    <a:close/>
                  </a:path>
                </a:pathLst>
              </a:custGeom>
              <a:gradFill>
                <a:gsLst>
                  <a:gs pos="0">
                    <a:srgbClr val="00FAFE"/>
                  </a:gs>
                  <a:gs pos="100000">
                    <a:srgbClr val="08C2D0"/>
                  </a:gs>
                </a:gsLst>
                <a:lin ang="5400000" scaled="1"/>
              </a:gradFill>
              <a:ln>
                <a:noFill/>
              </a:ln>
            </p:spPr>
            <p:txBody>
              <a:bodyPr vert="horz" wrap="square" lIns="91416" tIns="45708" rIns="91416" bIns="45708" numCol="1" anchor="t" anchorCtr="0" compatLnSpc="1">
                <a:prstTxWarp prst="textNoShape">
                  <a:avLst/>
                </a:prstTxWarp>
              </a:bodyPr>
              <a:lstStyle/>
              <a:p>
                <a:endParaRPr lang="en-US" altLang="zh-CN" sz="1600" dirty="0">
                  <a:latin typeface="微软雅黑" panose="020B0503020204020204" pitchFamily="34" charset="-122"/>
                  <a:ea typeface="微软雅黑" panose="020B0503020204020204" pitchFamily="34" charset="-122"/>
                </a:endParaRPr>
              </a:p>
            </p:txBody>
          </p:sp>
          <p:sp>
            <p:nvSpPr>
              <p:cNvPr id="18" name="Freeform 8"/>
              <p:cNvSpPr>
                <a:spLocks/>
              </p:cNvSpPr>
              <p:nvPr/>
            </p:nvSpPr>
            <p:spPr bwMode="auto">
              <a:xfrm>
                <a:off x="3863975" y="3436938"/>
                <a:ext cx="209550" cy="457200"/>
              </a:xfrm>
              <a:custGeom>
                <a:avLst/>
                <a:gdLst>
                  <a:gd name="T0" fmla="*/ 36 w 133"/>
                  <a:gd name="T1" fmla="*/ 140 h 289"/>
                  <a:gd name="T2" fmla="*/ 15 w 133"/>
                  <a:gd name="T3" fmla="*/ 219 h 289"/>
                  <a:gd name="T4" fmla="*/ 11 w 133"/>
                  <a:gd name="T5" fmla="*/ 242 h 289"/>
                  <a:gd name="T6" fmla="*/ 0 w 133"/>
                  <a:gd name="T7" fmla="*/ 244 h 289"/>
                  <a:gd name="T8" fmla="*/ 24 w 133"/>
                  <a:gd name="T9" fmla="*/ 289 h 289"/>
                  <a:gd name="T10" fmla="*/ 57 w 133"/>
                  <a:gd name="T11" fmla="*/ 236 h 289"/>
                  <a:gd name="T12" fmla="*/ 39 w 133"/>
                  <a:gd name="T13" fmla="*/ 238 h 289"/>
                  <a:gd name="T14" fmla="*/ 47 w 133"/>
                  <a:gd name="T15" fmla="*/ 194 h 289"/>
                  <a:gd name="T16" fmla="*/ 63 w 133"/>
                  <a:gd name="T17" fmla="*/ 144 h 289"/>
                  <a:gd name="T18" fmla="*/ 111 w 133"/>
                  <a:gd name="T19" fmla="*/ 50 h 289"/>
                  <a:gd name="T20" fmla="*/ 111 w 133"/>
                  <a:gd name="T21" fmla="*/ 49 h 289"/>
                  <a:gd name="T22" fmla="*/ 125 w 133"/>
                  <a:gd name="T23" fmla="*/ 57 h 289"/>
                  <a:gd name="T24" fmla="*/ 133 w 133"/>
                  <a:gd name="T25" fmla="*/ 0 h 289"/>
                  <a:gd name="T26" fmla="*/ 80 w 133"/>
                  <a:gd name="T27" fmla="*/ 32 h 289"/>
                  <a:gd name="T28" fmla="*/ 90 w 133"/>
                  <a:gd name="T29" fmla="*/ 38 h 289"/>
                  <a:gd name="T30" fmla="*/ 88 w 133"/>
                  <a:gd name="T31" fmla="*/ 40 h 289"/>
                  <a:gd name="T32" fmla="*/ 36 w 133"/>
                  <a:gd name="T33" fmla="*/ 14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3" h="289">
                    <a:moveTo>
                      <a:pt x="36" y="140"/>
                    </a:moveTo>
                    <a:cubicBezTo>
                      <a:pt x="26" y="167"/>
                      <a:pt x="19" y="193"/>
                      <a:pt x="15" y="219"/>
                    </a:cubicBezTo>
                    <a:cubicBezTo>
                      <a:pt x="11" y="242"/>
                      <a:pt x="11" y="242"/>
                      <a:pt x="11" y="242"/>
                    </a:cubicBezTo>
                    <a:cubicBezTo>
                      <a:pt x="0" y="244"/>
                      <a:pt x="0" y="244"/>
                      <a:pt x="0" y="244"/>
                    </a:cubicBezTo>
                    <a:cubicBezTo>
                      <a:pt x="24" y="289"/>
                      <a:pt x="24" y="289"/>
                      <a:pt x="24" y="289"/>
                    </a:cubicBezTo>
                    <a:cubicBezTo>
                      <a:pt x="57" y="236"/>
                      <a:pt x="57" y="236"/>
                      <a:pt x="57" y="236"/>
                    </a:cubicBezTo>
                    <a:cubicBezTo>
                      <a:pt x="39" y="238"/>
                      <a:pt x="39" y="238"/>
                      <a:pt x="39" y="238"/>
                    </a:cubicBezTo>
                    <a:cubicBezTo>
                      <a:pt x="47" y="194"/>
                      <a:pt x="47" y="194"/>
                      <a:pt x="47" y="194"/>
                    </a:cubicBezTo>
                    <a:cubicBezTo>
                      <a:pt x="51" y="177"/>
                      <a:pt x="57" y="161"/>
                      <a:pt x="63" y="144"/>
                    </a:cubicBezTo>
                    <a:cubicBezTo>
                      <a:pt x="76" y="110"/>
                      <a:pt x="92" y="78"/>
                      <a:pt x="111" y="50"/>
                    </a:cubicBezTo>
                    <a:cubicBezTo>
                      <a:pt x="111" y="49"/>
                      <a:pt x="111" y="49"/>
                      <a:pt x="111" y="49"/>
                    </a:cubicBezTo>
                    <a:cubicBezTo>
                      <a:pt x="125" y="57"/>
                      <a:pt x="125" y="57"/>
                      <a:pt x="125" y="57"/>
                    </a:cubicBezTo>
                    <a:cubicBezTo>
                      <a:pt x="133" y="0"/>
                      <a:pt x="133" y="0"/>
                      <a:pt x="133" y="0"/>
                    </a:cubicBezTo>
                    <a:cubicBezTo>
                      <a:pt x="80" y="32"/>
                      <a:pt x="80" y="32"/>
                      <a:pt x="80" y="32"/>
                    </a:cubicBezTo>
                    <a:cubicBezTo>
                      <a:pt x="90" y="38"/>
                      <a:pt x="90" y="38"/>
                      <a:pt x="90" y="38"/>
                    </a:cubicBezTo>
                    <a:cubicBezTo>
                      <a:pt x="88" y="40"/>
                      <a:pt x="88" y="40"/>
                      <a:pt x="88" y="40"/>
                    </a:cubicBezTo>
                    <a:cubicBezTo>
                      <a:pt x="68" y="70"/>
                      <a:pt x="50" y="103"/>
                      <a:pt x="36" y="140"/>
                    </a:cubicBezTo>
                    <a:close/>
                  </a:path>
                </a:pathLst>
              </a:custGeom>
              <a:gradFill>
                <a:gsLst>
                  <a:gs pos="0">
                    <a:srgbClr val="00FAFE"/>
                  </a:gs>
                  <a:gs pos="100000">
                    <a:srgbClr val="08C2D0"/>
                  </a:gs>
                </a:gsLst>
                <a:lin ang="5400000" scaled="1"/>
              </a:gradFill>
              <a:ln>
                <a:noFill/>
              </a:ln>
            </p:spPr>
            <p:txBody>
              <a:bodyPr vert="horz" wrap="square" lIns="91416" tIns="45708" rIns="91416" bIns="45708" numCol="1" anchor="t" anchorCtr="0" compatLnSpc="1">
                <a:prstTxWarp prst="textNoShape">
                  <a:avLst/>
                </a:prstTxWarp>
              </a:bodyPr>
              <a:lstStyle/>
              <a:p>
                <a:endParaRPr lang="en-US" altLang="zh-CN" sz="1600" dirty="0">
                  <a:latin typeface="微软雅黑" panose="020B0503020204020204" pitchFamily="34" charset="-122"/>
                  <a:ea typeface="微软雅黑" panose="020B0503020204020204" pitchFamily="34" charset="-122"/>
                </a:endParaRPr>
              </a:p>
            </p:txBody>
          </p:sp>
          <p:sp>
            <p:nvSpPr>
              <p:cNvPr id="19" name="Freeform 9"/>
              <p:cNvSpPr>
                <a:spLocks/>
              </p:cNvSpPr>
              <p:nvPr/>
            </p:nvSpPr>
            <p:spPr bwMode="auto">
              <a:xfrm>
                <a:off x="6040438" y="3286126"/>
                <a:ext cx="109537" cy="1112837"/>
              </a:xfrm>
              <a:custGeom>
                <a:avLst/>
                <a:gdLst>
                  <a:gd name="T0" fmla="*/ 63 w 69"/>
                  <a:gd name="T1" fmla="*/ 356 h 702"/>
                  <a:gd name="T2" fmla="*/ 48 w 69"/>
                  <a:gd name="T3" fmla="*/ 545 h 702"/>
                  <a:gd name="T4" fmla="*/ 41 w 69"/>
                  <a:gd name="T5" fmla="*/ 600 h 702"/>
                  <a:gd name="T6" fmla="*/ 51 w 69"/>
                  <a:gd name="T7" fmla="*/ 608 h 702"/>
                  <a:gd name="T8" fmla="*/ 8 w 69"/>
                  <a:gd name="T9" fmla="*/ 702 h 702"/>
                  <a:gd name="T10" fmla="*/ 0 w 69"/>
                  <a:gd name="T11" fmla="*/ 569 h 702"/>
                  <a:gd name="T12" fmla="*/ 16 w 69"/>
                  <a:gd name="T13" fmla="*/ 581 h 702"/>
                  <a:gd name="T14" fmla="*/ 28 w 69"/>
                  <a:gd name="T15" fmla="*/ 476 h 702"/>
                  <a:gd name="T16" fmla="*/ 35 w 69"/>
                  <a:gd name="T17" fmla="*/ 356 h 702"/>
                  <a:gd name="T18" fmla="*/ 32 w 69"/>
                  <a:gd name="T19" fmla="*/ 123 h 702"/>
                  <a:gd name="T20" fmla="*/ 32 w 69"/>
                  <a:gd name="T21" fmla="*/ 122 h 702"/>
                  <a:gd name="T22" fmla="*/ 15 w 69"/>
                  <a:gd name="T23" fmla="*/ 133 h 702"/>
                  <a:gd name="T24" fmla="*/ 33 w 69"/>
                  <a:gd name="T25" fmla="*/ 0 h 702"/>
                  <a:gd name="T26" fmla="*/ 69 w 69"/>
                  <a:gd name="T27" fmla="*/ 95 h 702"/>
                  <a:gd name="T28" fmla="*/ 57 w 69"/>
                  <a:gd name="T29" fmla="*/ 104 h 702"/>
                  <a:gd name="T30" fmla="*/ 58 w 69"/>
                  <a:gd name="T31" fmla="*/ 109 h 702"/>
                  <a:gd name="T32" fmla="*/ 63 w 69"/>
                  <a:gd name="T33" fmla="*/ 356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 h="702">
                    <a:moveTo>
                      <a:pt x="63" y="356"/>
                    </a:moveTo>
                    <a:cubicBezTo>
                      <a:pt x="60" y="422"/>
                      <a:pt x="55" y="485"/>
                      <a:pt x="48" y="545"/>
                    </a:cubicBezTo>
                    <a:cubicBezTo>
                      <a:pt x="41" y="600"/>
                      <a:pt x="41" y="600"/>
                      <a:pt x="41" y="600"/>
                    </a:cubicBezTo>
                    <a:cubicBezTo>
                      <a:pt x="51" y="608"/>
                      <a:pt x="51" y="608"/>
                      <a:pt x="51" y="608"/>
                    </a:cubicBezTo>
                    <a:cubicBezTo>
                      <a:pt x="8" y="702"/>
                      <a:pt x="8" y="702"/>
                      <a:pt x="8" y="702"/>
                    </a:cubicBezTo>
                    <a:cubicBezTo>
                      <a:pt x="0" y="569"/>
                      <a:pt x="0" y="569"/>
                      <a:pt x="0" y="569"/>
                    </a:cubicBezTo>
                    <a:cubicBezTo>
                      <a:pt x="16" y="581"/>
                      <a:pt x="16" y="581"/>
                      <a:pt x="16" y="581"/>
                    </a:cubicBezTo>
                    <a:cubicBezTo>
                      <a:pt x="28" y="476"/>
                      <a:pt x="28" y="476"/>
                      <a:pt x="28" y="476"/>
                    </a:cubicBezTo>
                    <a:cubicBezTo>
                      <a:pt x="32" y="437"/>
                      <a:pt x="34" y="397"/>
                      <a:pt x="35" y="356"/>
                    </a:cubicBezTo>
                    <a:cubicBezTo>
                      <a:pt x="38" y="274"/>
                      <a:pt x="37" y="195"/>
                      <a:pt x="32" y="123"/>
                    </a:cubicBezTo>
                    <a:cubicBezTo>
                      <a:pt x="32" y="122"/>
                      <a:pt x="32" y="122"/>
                      <a:pt x="32" y="122"/>
                    </a:cubicBezTo>
                    <a:cubicBezTo>
                      <a:pt x="15" y="133"/>
                      <a:pt x="15" y="133"/>
                      <a:pt x="15" y="133"/>
                    </a:cubicBezTo>
                    <a:cubicBezTo>
                      <a:pt x="33" y="0"/>
                      <a:pt x="33" y="0"/>
                      <a:pt x="33" y="0"/>
                    </a:cubicBezTo>
                    <a:cubicBezTo>
                      <a:pt x="69" y="95"/>
                      <a:pt x="69" y="95"/>
                      <a:pt x="69" y="95"/>
                    </a:cubicBezTo>
                    <a:cubicBezTo>
                      <a:pt x="57" y="104"/>
                      <a:pt x="57" y="104"/>
                      <a:pt x="57" y="104"/>
                    </a:cubicBezTo>
                    <a:cubicBezTo>
                      <a:pt x="58" y="109"/>
                      <a:pt x="58" y="109"/>
                      <a:pt x="58" y="109"/>
                    </a:cubicBezTo>
                    <a:cubicBezTo>
                      <a:pt x="64" y="185"/>
                      <a:pt x="66" y="269"/>
                      <a:pt x="63" y="356"/>
                    </a:cubicBezTo>
                    <a:close/>
                  </a:path>
                </a:pathLst>
              </a:custGeom>
              <a:gradFill>
                <a:gsLst>
                  <a:gs pos="0">
                    <a:srgbClr val="00FAFE"/>
                  </a:gs>
                  <a:gs pos="100000">
                    <a:srgbClr val="08C2D0"/>
                  </a:gs>
                </a:gsLst>
                <a:lin ang="5400000" scaled="1"/>
              </a:gradFill>
              <a:ln>
                <a:noFill/>
              </a:ln>
            </p:spPr>
            <p:txBody>
              <a:bodyPr vert="horz" wrap="square" lIns="91416" tIns="45708" rIns="91416" bIns="45708" numCol="1" anchor="t" anchorCtr="0" compatLnSpc="1">
                <a:prstTxWarp prst="textNoShape">
                  <a:avLst/>
                </a:prstTxWarp>
              </a:bodyPr>
              <a:lstStyle/>
              <a:p>
                <a:endParaRPr lang="en-US" altLang="zh-CN" sz="1600" dirty="0">
                  <a:latin typeface="微软雅黑" panose="020B0503020204020204" pitchFamily="34" charset="-122"/>
                  <a:ea typeface="微软雅黑" panose="020B0503020204020204" pitchFamily="34" charset="-122"/>
                </a:endParaRPr>
              </a:p>
            </p:txBody>
          </p:sp>
          <p:grpSp>
            <p:nvGrpSpPr>
              <p:cNvPr id="83" name="组合 82"/>
              <p:cNvGrpSpPr/>
              <p:nvPr/>
            </p:nvGrpSpPr>
            <p:grpSpPr>
              <a:xfrm>
                <a:off x="2763589" y="4616451"/>
                <a:ext cx="6946022" cy="1019037"/>
                <a:chOff x="2762002" y="4616450"/>
                <a:chExt cx="6946022" cy="1019037"/>
              </a:xfrm>
            </p:grpSpPr>
            <p:grpSp>
              <p:nvGrpSpPr>
                <p:cNvPr id="79" name="组合 78"/>
                <p:cNvGrpSpPr/>
                <p:nvPr/>
              </p:nvGrpSpPr>
              <p:grpSpPr>
                <a:xfrm>
                  <a:off x="2762002" y="4616450"/>
                  <a:ext cx="6946022" cy="944743"/>
                  <a:chOff x="2762002" y="4616450"/>
                  <a:chExt cx="6946022" cy="944743"/>
                </a:xfrm>
              </p:grpSpPr>
              <p:cxnSp>
                <p:nvCxnSpPr>
                  <p:cNvPr id="62" name="直接连接符 61"/>
                  <p:cNvCxnSpPr/>
                  <p:nvPr/>
                </p:nvCxnSpPr>
                <p:spPr>
                  <a:xfrm>
                    <a:off x="3862388" y="5000396"/>
                    <a:ext cx="1852612" cy="495943"/>
                  </a:xfrm>
                  <a:prstGeom prst="line">
                    <a:avLst/>
                  </a:prstGeom>
                  <a:ln>
                    <a:solidFill>
                      <a:srgbClr val="EEB900"/>
                    </a:solidFill>
                    <a:prstDash val="sysDash"/>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V="1">
                    <a:off x="2897187" y="5000396"/>
                    <a:ext cx="965201" cy="158239"/>
                  </a:xfrm>
                  <a:prstGeom prst="line">
                    <a:avLst/>
                  </a:prstGeom>
                  <a:ln>
                    <a:solidFill>
                      <a:srgbClr val="EEB900"/>
                    </a:solidFill>
                    <a:prstDash val="sysDash"/>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V="1">
                    <a:off x="4572000" y="4745109"/>
                    <a:ext cx="3687417" cy="160472"/>
                  </a:xfrm>
                  <a:prstGeom prst="line">
                    <a:avLst/>
                  </a:prstGeom>
                  <a:ln>
                    <a:solidFill>
                      <a:srgbClr val="EEB900"/>
                    </a:solidFill>
                    <a:prstDash val="sysDash"/>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3816626" y="5000396"/>
                    <a:ext cx="5605670" cy="305510"/>
                  </a:xfrm>
                  <a:prstGeom prst="line">
                    <a:avLst/>
                  </a:prstGeom>
                  <a:ln>
                    <a:solidFill>
                      <a:srgbClr val="EEB900"/>
                    </a:solidFill>
                    <a:prstDash val="sysDash"/>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V="1">
                    <a:off x="6798365" y="4657256"/>
                    <a:ext cx="1580322" cy="753149"/>
                  </a:xfrm>
                  <a:prstGeom prst="line">
                    <a:avLst/>
                  </a:prstGeom>
                  <a:ln>
                    <a:solidFill>
                      <a:srgbClr val="EEB900"/>
                    </a:solidFill>
                    <a:prstDash val="sysDash"/>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flipV="1">
                    <a:off x="7883525" y="4616450"/>
                    <a:ext cx="1824499" cy="542185"/>
                  </a:xfrm>
                  <a:prstGeom prst="line">
                    <a:avLst/>
                  </a:prstGeom>
                  <a:ln>
                    <a:solidFill>
                      <a:srgbClr val="EEB900"/>
                    </a:solidFill>
                    <a:prstDash val="sysDash"/>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V="1">
                    <a:off x="2777917" y="4745109"/>
                    <a:ext cx="5481500" cy="528108"/>
                  </a:xfrm>
                  <a:prstGeom prst="line">
                    <a:avLst/>
                  </a:prstGeom>
                  <a:ln>
                    <a:solidFill>
                      <a:srgbClr val="EEB900"/>
                    </a:solidFill>
                    <a:prstDash val="sysDash"/>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2762002" y="5258690"/>
                    <a:ext cx="6910635" cy="125652"/>
                  </a:xfrm>
                  <a:prstGeom prst="line">
                    <a:avLst/>
                  </a:prstGeom>
                  <a:ln>
                    <a:solidFill>
                      <a:srgbClr val="EEB900"/>
                    </a:solidFill>
                    <a:prstDash val="sysDash"/>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2777917" y="5384342"/>
                    <a:ext cx="2937083" cy="176851"/>
                  </a:xfrm>
                  <a:prstGeom prst="line">
                    <a:avLst/>
                  </a:prstGeom>
                  <a:ln>
                    <a:solidFill>
                      <a:srgbClr val="EEB900"/>
                    </a:solidFill>
                    <a:prstDash val="sysDash"/>
                  </a:ln>
                </p:spPr>
                <p:style>
                  <a:lnRef idx="1">
                    <a:schemeClr val="accent1"/>
                  </a:lnRef>
                  <a:fillRef idx="0">
                    <a:schemeClr val="accent1"/>
                  </a:fillRef>
                  <a:effectRef idx="0">
                    <a:schemeClr val="accent1"/>
                  </a:effectRef>
                  <a:fontRef idx="minor">
                    <a:schemeClr val="tx1"/>
                  </a:fontRef>
                </p:style>
              </p:cxnSp>
            </p:grpSp>
            <p:cxnSp>
              <p:nvCxnSpPr>
                <p:cNvPr id="82" name="直接连接符 81"/>
                <p:cNvCxnSpPr/>
                <p:nvPr/>
              </p:nvCxnSpPr>
              <p:spPr>
                <a:xfrm flipV="1">
                  <a:off x="6997148" y="5384342"/>
                  <a:ext cx="2365513" cy="251145"/>
                </a:xfrm>
                <a:prstGeom prst="line">
                  <a:avLst/>
                </a:prstGeom>
                <a:ln>
                  <a:solidFill>
                    <a:srgbClr val="EEB900"/>
                  </a:solidFill>
                  <a:prstDash val="sysDash"/>
                </a:ln>
              </p:spPr>
              <p:style>
                <a:lnRef idx="1">
                  <a:schemeClr val="accent1"/>
                </a:lnRef>
                <a:fillRef idx="0">
                  <a:schemeClr val="accent1"/>
                </a:fillRef>
                <a:effectRef idx="0">
                  <a:schemeClr val="accent1"/>
                </a:effectRef>
                <a:fontRef idx="minor">
                  <a:schemeClr val="tx1"/>
                </a:fontRef>
              </p:style>
            </p:cxnSp>
          </p:grpSp>
          <p:sp>
            <p:nvSpPr>
              <p:cNvPr id="89" name="Rectangle 15"/>
              <p:cNvSpPr>
                <a:spLocks noChangeArrowheads="1"/>
              </p:cNvSpPr>
              <p:nvPr/>
            </p:nvSpPr>
            <p:spPr bwMode="auto">
              <a:xfrm>
                <a:off x="382587" y="5227638"/>
                <a:ext cx="10898188" cy="11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altLang="zh-CN" sz="1600" dirty="0">
                  <a:latin typeface="微软雅黑" panose="020B0503020204020204" pitchFamily="34" charset="-122"/>
                  <a:ea typeface="微软雅黑" panose="020B0503020204020204" pitchFamily="34" charset="-122"/>
                </a:endParaRPr>
              </a:p>
            </p:txBody>
          </p:sp>
          <p:sp>
            <p:nvSpPr>
              <p:cNvPr id="91" name="Rectangle 17"/>
              <p:cNvSpPr>
                <a:spLocks noChangeArrowheads="1"/>
              </p:cNvSpPr>
              <p:nvPr/>
            </p:nvSpPr>
            <p:spPr bwMode="auto">
              <a:xfrm>
                <a:off x="382587" y="5227638"/>
                <a:ext cx="10898188" cy="11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altLang="zh-CN" sz="1600" dirty="0">
                  <a:latin typeface="微软雅黑" panose="020B0503020204020204" pitchFamily="34" charset="-122"/>
                  <a:ea typeface="微软雅黑" panose="020B0503020204020204" pitchFamily="34" charset="-122"/>
                </a:endParaRPr>
              </a:p>
            </p:txBody>
          </p:sp>
        </p:grpSp>
        <p:sp>
          <p:nvSpPr>
            <p:cNvPr id="40" name="文本框 5"/>
            <p:cNvSpPr txBox="1"/>
            <p:nvPr/>
          </p:nvSpPr>
          <p:spPr>
            <a:xfrm>
              <a:off x="2266995" y="1320385"/>
              <a:ext cx="1892299" cy="307777"/>
            </a:xfrm>
            <a:prstGeom prst="rect">
              <a:avLst/>
            </a:prstGeom>
            <a:noFill/>
          </p:spPr>
          <p:txBody>
            <a:bodyPr wrap="square" rtlCol="0">
              <a:spAutoFit/>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136" algn="l" rtl="0" fontAlgn="base">
                <a:spcBef>
                  <a:spcPct val="0"/>
                </a:spcBef>
                <a:spcAft>
                  <a:spcPct val="0"/>
                </a:spcAft>
                <a:defRPr kern="1200">
                  <a:solidFill>
                    <a:schemeClr val="tx1"/>
                  </a:solidFill>
                  <a:latin typeface="Calibri" pitchFamily="34" charset="0"/>
                  <a:ea typeface="宋体" charset="-122"/>
                  <a:cs typeface="+mn-cs"/>
                </a:defRPr>
              </a:lvl2pPr>
              <a:lvl3pPr marL="914270" algn="l" rtl="0" fontAlgn="base">
                <a:spcBef>
                  <a:spcPct val="0"/>
                </a:spcBef>
                <a:spcAft>
                  <a:spcPct val="0"/>
                </a:spcAft>
                <a:defRPr kern="1200">
                  <a:solidFill>
                    <a:schemeClr val="tx1"/>
                  </a:solidFill>
                  <a:latin typeface="Calibri" pitchFamily="34" charset="0"/>
                  <a:ea typeface="宋体" charset="-122"/>
                  <a:cs typeface="+mn-cs"/>
                </a:defRPr>
              </a:lvl3pPr>
              <a:lvl4pPr marL="1371406" algn="l" rtl="0" fontAlgn="base">
                <a:spcBef>
                  <a:spcPct val="0"/>
                </a:spcBef>
                <a:spcAft>
                  <a:spcPct val="0"/>
                </a:spcAft>
                <a:defRPr kern="1200">
                  <a:solidFill>
                    <a:schemeClr val="tx1"/>
                  </a:solidFill>
                  <a:latin typeface="Calibri" pitchFamily="34" charset="0"/>
                  <a:ea typeface="宋体" charset="-122"/>
                  <a:cs typeface="+mn-cs"/>
                </a:defRPr>
              </a:lvl4pPr>
              <a:lvl5pPr marL="1828541" algn="l" rtl="0" fontAlgn="base">
                <a:spcBef>
                  <a:spcPct val="0"/>
                </a:spcBef>
                <a:spcAft>
                  <a:spcPct val="0"/>
                </a:spcAft>
                <a:defRPr kern="1200">
                  <a:solidFill>
                    <a:schemeClr val="tx1"/>
                  </a:solidFill>
                  <a:latin typeface="Calibri" pitchFamily="34" charset="0"/>
                  <a:ea typeface="宋体" charset="-122"/>
                  <a:cs typeface="+mn-cs"/>
                </a:defRPr>
              </a:lvl5pPr>
              <a:lvl6pPr marL="2285676" algn="l" defTabSz="914270" rtl="0" eaLnBrk="1" latinLnBrk="0" hangingPunct="1">
                <a:defRPr kern="1200">
                  <a:solidFill>
                    <a:schemeClr val="tx1"/>
                  </a:solidFill>
                  <a:latin typeface="Calibri" pitchFamily="34" charset="0"/>
                  <a:ea typeface="宋体" charset="-122"/>
                  <a:cs typeface="+mn-cs"/>
                </a:defRPr>
              </a:lvl6pPr>
              <a:lvl7pPr marL="2742811" algn="l" defTabSz="914270" rtl="0" eaLnBrk="1" latinLnBrk="0" hangingPunct="1">
                <a:defRPr kern="1200">
                  <a:solidFill>
                    <a:schemeClr val="tx1"/>
                  </a:solidFill>
                  <a:latin typeface="Calibri" pitchFamily="34" charset="0"/>
                  <a:ea typeface="宋体" charset="-122"/>
                  <a:cs typeface="+mn-cs"/>
                </a:defRPr>
              </a:lvl7pPr>
              <a:lvl8pPr marL="3199947" algn="l" defTabSz="914270" rtl="0" eaLnBrk="1" latinLnBrk="0" hangingPunct="1">
                <a:defRPr kern="1200">
                  <a:solidFill>
                    <a:schemeClr val="tx1"/>
                  </a:solidFill>
                  <a:latin typeface="Calibri" pitchFamily="34" charset="0"/>
                  <a:ea typeface="宋体" charset="-122"/>
                  <a:cs typeface="+mn-cs"/>
                </a:defRPr>
              </a:lvl8pPr>
              <a:lvl9pPr marL="3657081" algn="l" defTabSz="914270" rtl="0" eaLnBrk="1" latinLnBrk="0" hangingPunct="1">
                <a:defRPr kern="1200">
                  <a:solidFill>
                    <a:schemeClr val="tx1"/>
                  </a:solidFill>
                  <a:latin typeface="Calibri" pitchFamily="34" charset="0"/>
                  <a:ea typeface="宋体" charset="-122"/>
                  <a:cs typeface="+mn-cs"/>
                </a:defRPr>
              </a:lvl9pPr>
            </a:lstStyle>
            <a:p>
              <a:r>
                <a:rPr lang="en-US" altLang="zh-CN" sz="1400" kern="1100" dirty="0" smtClean="0">
                  <a:latin typeface="微软雅黑" panose="020B0503020204020204" pitchFamily="34" charset="-122"/>
                  <a:ea typeface="微软雅黑" panose="020B0503020204020204" pitchFamily="34" charset="-122"/>
                  <a:cs typeface="Arial" panose="020B0604020202020204" pitchFamily="34" charset="0"/>
                </a:rPr>
                <a:t>ECS</a:t>
              </a:r>
              <a:endParaRPr lang="en-US" altLang="zh-CN" sz="1400" kern="11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48" name="文本框 18"/>
            <p:cNvSpPr txBox="1"/>
            <p:nvPr/>
          </p:nvSpPr>
          <p:spPr>
            <a:xfrm>
              <a:off x="8068912" y="2229386"/>
              <a:ext cx="1892299" cy="307777"/>
            </a:xfrm>
            <a:prstGeom prst="rect">
              <a:avLst/>
            </a:prstGeom>
            <a:noFill/>
          </p:spPr>
          <p:txBody>
            <a:bodyPr wrap="square" rtlCol="0">
              <a:spAutoFit/>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136" algn="l" rtl="0" fontAlgn="base">
                <a:spcBef>
                  <a:spcPct val="0"/>
                </a:spcBef>
                <a:spcAft>
                  <a:spcPct val="0"/>
                </a:spcAft>
                <a:defRPr kern="1200">
                  <a:solidFill>
                    <a:schemeClr val="tx1"/>
                  </a:solidFill>
                  <a:latin typeface="Calibri" pitchFamily="34" charset="0"/>
                  <a:ea typeface="宋体" charset="-122"/>
                  <a:cs typeface="+mn-cs"/>
                </a:defRPr>
              </a:lvl2pPr>
              <a:lvl3pPr marL="914270" algn="l" rtl="0" fontAlgn="base">
                <a:spcBef>
                  <a:spcPct val="0"/>
                </a:spcBef>
                <a:spcAft>
                  <a:spcPct val="0"/>
                </a:spcAft>
                <a:defRPr kern="1200">
                  <a:solidFill>
                    <a:schemeClr val="tx1"/>
                  </a:solidFill>
                  <a:latin typeface="Calibri" pitchFamily="34" charset="0"/>
                  <a:ea typeface="宋体" charset="-122"/>
                  <a:cs typeface="+mn-cs"/>
                </a:defRPr>
              </a:lvl3pPr>
              <a:lvl4pPr marL="1371406" algn="l" rtl="0" fontAlgn="base">
                <a:spcBef>
                  <a:spcPct val="0"/>
                </a:spcBef>
                <a:spcAft>
                  <a:spcPct val="0"/>
                </a:spcAft>
                <a:defRPr kern="1200">
                  <a:solidFill>
                    <a:schemeClr val="tx1"/>
                  </a:solidFill>
                  <a:latin typeface="Calibri" pitchFamily="34" charset="0"/>
                  <a:ea typeface="宋体" charset="-122"/>
                  <a:cs typeface="+mn-cs"/>
                </a:defRPr>
              </a:lvl4pPr>
              <a:lvl5pPr marL="1828541" algn="l" rtl="0" fontAlgn="base">
                <a:spcBef>
                  <a:spcPct val="0"/>
                </a:spcBef>
                <a:spcAft>
                  <a:spcPct val="0"/>
                </a:spcAft>
                <a:defRPr kern="1200">
                  <a:solidFill>
                    <a:schemeClr val="tx1"/>
                  </a:solidFill>
                  <a:latin typeface="Calibri" pitchFamily="34" charset="0"/>
                  <a:ea typeface="宋体" charset="-122"/>
                  <a:cs typeface="+mn-cs"/>
                </a:defRPr>
              </a:lvl5pPr>
              <a:lvl6pPr marL="2285676" algn="l" defTabSz="914270" rtl="0" eaLnBrk="1" latinLnBrk="0" hangingPunct="1">
                <a:defRPr kern="1200">
                  <a:solidFill>
                    <a:schemeClr val="tx1"/>
                  </a:solidFill>
                  <a:latin typeface="Calibri" pitchFamily="34" charset="0"/>
                  <a:ea typeface="宋体" charset="-122"/>
                  <a:cs typeface="+mn-cs"/>
                </a:defRPr>
              </a:lvl6pPr>
              <a:lvl7pPr marL="2742811" algn="l" defTabSz="914270" rtl="0" eaLnBrk="1" latinLnBrk="0" hangingPunct="1">
                <a:defRPr kern="1200">
                  <a:solidFill>
                    <a:schemeClr val="tx1"/>
                  </a:solidFill>
                  <a:latin typeface="Calibri" pitchFamily="34" charset="0"/>
                  <a:ea typeface="宋体" charset="-122"/>
                  <a:cs typeface="+mn-cs"/>
                </a:defRPr>
              </a:lvl7pPr>
              <a:lvl8pPr marL="3199947" algn="l" defTabSz="914270" rtl="0" eaLnBrk="1" latinLnBrk="0" hangingPunct="1">
                <a:defRPr kern="1200">
                  <a:solidFill>
                    <a:schemeClr val="tx1"/>
                  </a:solidFill>
                  <a:latin typeface="Calibri" pitchFamily="34" charset="0"/>
                  <a:ea typeface="宋体" charset="-122"/>
                  <a:cs typeface="+mn-cs"/>
                </a:defRPr>
              </a:lvl8pPr>
              <a:lvl9pPr marL="3657081" algn="l" defTabSz="914270" rtl="0" eaLnBrk="1" latinLnBrk="0" hangingPunct="1">
                <a:defRPr kern="1200">
                  <a:solidFill>
                    <a:schemeClr val="tx1"/>
                  </a:solidFill>
                  <a:latin typeface="Calibri" pitchFamily="34" charset="0"/>
                  <a:ea typeface="宋体" charset="-122"/>
                  <a:cs typeface="+mn-cs"/>
                </a:defRPr>
              </a:lvl9pPr>
            </a:lstStyle>
            <a:p>
              <a:r>
                <a:rPr lang="en-US" altLang="zh-CN" sz="1400" kern="1100" dirty="0" smtClean="0">
                  <a:latin typeface="微软雅黑" panose="020B0503020204020204" pitchFamily="34" charset="-122"/>
                  <a:ea typeface="微软雅黑" panose="020B0503020204020204" pitchFamily="34" charset="-122"/>
                  <a:cs typeface="Arial" panose="020B0604020202020204" pitchFamily="34" charset="0"/>
                </a:rPr>
                <a:t>ELB</a:t>
              </a:r>
              <a:endParaRPr lang="en-US" altLang="zh-CN" sz="1400" kern="1100" dirty="0">
                <a:latin typeface="微软雅黑" panose="020B0503020204020204" pitchFamily="34" charset="-122"/>
                <a:ea typeface="微软雅黑" panose="020B0503020204020204" pitchFamily="34" charset="-122"/>
                <a:cs typeface="Arial" panose="020B0604020202020204" pitchFamily="34" charset="0"/>
              </a:endParaRPr>
            </a:p>
          </p:txBody>
        </p:sp>
        <p:pic>
          <p:nvPicPr>
            <p:cNvPr id="51" name="图片 50"/>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801326" y="1232756"/>
              <a:ext cx="465669" cy="470280"/>
            </a:xfrm>
            <a:prstGeom prst="rect">
              <a:avLst/>
            </a:prstGeom>
          </p:spPr>
        </p:pic>
        <p:grpSp>
          <p:nvGrpSpPr>
            <p:cNvPr id="3" name="组合 2"/>
            <p:cNvGrpSpPr/>
            <p:nvPr/>
          </p:nvGrpSpPr>
          <p:grpSpPr>
            <a:xfrm>
              <a:off x="4656215" y="1253164"/>
              <a:ext cx="2312288" cy="470280"/>
              <a:chOff x="1916503" y="1854408"/>
              <a:chExt cx="2312890" cy="470402"/>
            </a:xfrm>
          </p:grpSpPr>
          <p:sp>
            <p:nvSpPr>
              <p:cNvPr id="41" name="文本框 6"/>
              <p:cNvSpPr txBox="1"/>
              <p:nvPr/>
            </p:nvSpPr>
            <p:spPr>
              <a:xfrm>
                <a:off x="2336602" y="1947811"/>
                <a:ext cx="1892791" cy="307857"/>
              </a:xfrm>
              <a:prstGeom prst="rect">
                <a:avLst/>
              </a:prstGeom>
              <a:noFill/>
            </p:spPr>
            <p:txBody>
              <a:bodyPr wrap="square" rtlCol="0">
                <a:spAutoFit/>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136" algn="l" rtl="0" fontAlgn="base">
                  <a:spcBef>
                    <a:spcPct val="0"/>
                  </a:spcBef>
                  <a:spcAft>
                    <a:spcPct val="0"/>
                  </a:spcAft>
                  <a:defRPr kern="1200">
                    <a:solidFill>
                      <a:schemeClr val="tx1"/>
                    </a:solidFill>
                    <a:latin typeface="Calibri" pitchFamily="34" charset="0"/>
                    <a:ea typeface="宋体" charset="-122"/>
                    <a:cs typeface="+mn-cs"/>
                  </a:defRPr>
                </a:lvl2pPr>
                <a:lvl3pPr marL="914270" algn="l" rtl="0" fontAlgn="base">
                  <a:spcBef>
                    <a:spcPct val="0"/>
                  </a:spcBef>
                  <a:spcAft>
                    <a:spcPct val="0"/>
                  </a:spcAft>
                  <a:defRPr kern="1200">
                    <a:solidFill>
                      <a:schemeClr val="tx1"/>
                    </a:solidFill>
                    <a:latin typeface="Calibri" pitchFamily="34" charset="0"/>
                    <a:ea typeface="宋体" charset="-122"/>
                    <a:cs typeface="+mn-cs"/>
                  </a:defRPr>
                </a:lvl3pPr>
                <a:lvl4pPr marL="1371406" algn="l" rtl="0" fontAlgn="base">
                  <a:spcBef>
                    <a:spcPct val="0"/>
                  </a:spcBef>
                  <a:spcAft>
                    <a:spcPct val="0"/>
                  </a:spcAft>
                  <a:defRPr kern="1200">
                    <a:solidFill>
                      <a:schemeClr val="tx1"/>
                    </a:solidFill>
                    <a:latin typeface="Calibri" pitchFamily="34" charset="0"/>
                    <a:ea typeface="宋体" charset="-122"/>
                    <a:cs typeface="+mn-cs"/>
                  </a:defRPr>
                </a:lvl4pPr>
                <a:lvl5pPr marL="1828541" algn="l" rtl="0" fontAlgn="base">
                  <a:spcBef>
                    <a:spcPct val="0"/>
                  </a:spcBef>
                  <a:spcAft>
                    <a:spcPct val="0"/>
                  </a:spcAft>
                  <a:defRPr kern="1200">
                    <a:solidFill>
                      <a:schemeClr val="tx1"/>
                    </a:solidFill>
                    <a:latin typeface="Calibri" pitchFamily="34" charset="0"/>
                    <a:ea typeface="宋体" charset="-122"/>
                    <a:cs typeface="+mn-cs"/>
                  </a:defRPr>
                </a:lvl5pPr>
                <a:lvl6pPr marL="2285676" algn="l" defTabSz="914270" rtl="0" eaLnBrk="1" latinLnBrk="0" hangingPunct="1">
                  <a:defRPr kern="1200">
                    <a:solidFill>
                      <a:schemeClr val="tx1"/>
                    </a:solidFill>
                    <a:latin typeface="Calibri" pitchFamily="34" charset="0"/>
                    <a:ea typeface="宋体" charset="-122"/>
                    <a:cs typeface="+mn-cs"/>
                  </a:defRPr>
                </a:lvl6pPr>
                <a:lvl7pPr marL="2742811" algn="l" defTabSz="914270" rtl="0" eaLnBrk="1" latinLnBrk="0" hangingPunct="1">
                  <a:defRPr kern="1200">
                    <a:solidFill>
                      <a:schemeClr val="tx1"/>
                    </a:solidFill>
                    <a:latin typeface="Calibri" pitchFamily="34" charset="0"/>
                    <a:ea typeface="宋体" charset="-122"/>
                    <a:cs typeface="+mn-cs"/>
                  </a:defRPr>
                </a:lvl7pPr>
                <a:lvl8pPr marL="3199947" algn="l" defTabSz="914270" rtl="0" eaLnBrk="1" latinLnBrk="0" hangingPunct="1">
                  <a:defRPr kern="1200">
                    <a:solidFill>
                      <a:schemeClr val="tx1"/>
                    </a:solidFill>
                    <a:latin typeface="Calibri" pitchFamily="34" charset="0"/>
                    <a:ea typeface="宋体" charset="-122"/>
                    <a:cs typeface="+mn-cs"/>
                  </a:defRPr>
                </a:lvl8pPr>
                <a:lvl9pPr marL="3657081" algn="l" defTabSz="914270" rtl="0" eaLnBrk="1" latinLnBrk="0" hangingPunct="1">
                  <a:defRPr kern="1200">
                    <a:solidFill>
                      <a:schemeClr val="tx1"/>
                    </a:solidFill>
                    <a:latin typeface="Calibri" pitchFamily="34" charset="0"/>
                    <a:ea typeface="宋体" charset="-122"/>
                    <a:cs typeface="+mn-cs"/>
                  </a:defRPr>
                </a:lvl9pPr>
              </a:lstStyle>
              <a:p>
                <a:r>
                  <a:rPr lang="en-US" altLang="zh-CN" sz="1400" kern="1100" dirty="0" smtClean="0">
                    <a:latin typeface="微软雅黑" panose="020B0503020204020204" pitchFamily="34" charset="-122"/>
                    <a:ea typeface="微软雅黑" panose="020B0503020204020204" pitchFamily="34" charset="-122"/>
                    <a:cs typeface="Arial" panose="020B0604020202020204" pitchFamily="34" charset="0"/>
                  </a:rPr>
                  <a:t>EIP</a:t>
                </a:r>
                <a:endParaRPr lang="en-US" altLang="zh-CN" sz="1400" kern="1100" dirty="0">
                  <a:latin typeface="微软雅黑" panose="020B0503020204020204" pitchFamily="34" charset="-122"/>
                  <a:ea typeface="微软雅黑" panose="020B0503020204020204" pitchFamily="34" charset="-122"/>
                  <a:cs typeface="Arial" panose="020B0604020202020204" pitchFamily="34" charset="0"/>
                </a:endParaRPr>
              </a:p>
            </p:txBody>
          </p:sp>
          <p:pic>
            <p:nvPicPr>
              <p:cNvPr id="53" name="图片 52"/>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916503" y="1854408"/>
                <a:ext cx="465791" cy="470402"/>
              </a:xfrm>
              <a:prstGeom prst="rect">
                <a:avLst/>
              </a:prstGeom>
            </p:spPr>
          </p:pic>
        </p:grpSp>
        <p:grpSp>
          <p:nvGrpSpPr>
            <p:cNvPr id="12" name="组合 11"/>
            <p:cNvGrpSpPr/>
            <p:nvPr/>
          </p:nvGrpSpPr>
          <p:grpSpPr>
            <a:xfrm>
              <a:off x="1790161" y="1683981"/>
              <a:ext cx="2370064" cy="470279"/>
              <a:chOff x="6140766" y="2004724"/>
              <a:chExt cx="2370681" cy="470402"/>
            </a:xfrm>
          </p:grpSpPr>
          <p:sp>
            <p:nvSpPr>
              <p:cNvPr id="45" name="文本框 15"/>
              <p:cNvSpPr txBox="1"/>
              <p:nvPr/>
            </p:nvSpPr>
            <p:spPr>
              <a:xfrm>
                <a:off x="6618656" y="2065364"/>
                <a:ext cx="1892791" cy="307857"/>
              </a:xfrm>
              <a:prstGeom prst="rect">
                <a:avLst/>
              </a:prstGeom>
              <a:noFill/>
            </p:spPr>
            <p:txBody>
              <a:bodyPr wrap="square" rtlCol="0">
                <a:spAutoFit/>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136" algn="l" rtl="0" fontAlgn="base">
                  <a:spcBef>
                    <a:spcPct val="0"/>
                  </a:spcBef>
                  <a:spcAft>
                    <a:spcPct val="0"/>
                  </a:spcAft>
                  <a:defRPr kern="1200">
                    <a:solidFill>
                      <a:schemeClr val="tx1"/>
                    </a:solidFill>
                    <a:latin typeface="Calibri" pitchFamily="34" charset="0"/>
                    <a:ea typeface="宋体" charset="-122"/>
                    <a:cs typeface="+mn-cs"/>
                  </a:defRPr>
                </a:lvl2pPr>
                <a:lvl3pPr marL="914270" algn="l" rtl="0" fontAlgn="base">
                  <a:spcBef>
                    <a:spcPct val="0"/>
                  </a:spcBef>
                  <a:spcAft>
                    <a:spcPct val="0"/>
                  </a:spcAft>
                  <a:defRPr kern="1200">
                    <a:solidFill>
                      <a:schemeClr val="tx1"/>
                    </a:solidFill>
                    <a:latin typeface="Calibri" pitchFamily="34" charset="0"/>
                    <a:ea typeface="宋体" charset="-122"/>
                    <a:cs typeface="+mn-cs"/>
                  </a:defRPr>
                </a:lvl3pPr>
                <a:lvl4pPr marL="1371406" algn="l" rtl="0" fontAlgn="base">
                  <a:spcBef>
                    <a:spcPct val="0"/>
                  </a:spcBef>
                  <a:spcAft>
                    <a:spcPct val="0"/>
                  </a:spcAft>
                  <a:defRPr kern="1200">
                    <a:solidFill>
                      <a:schemeClr val="tx1"/>
                    </a:solidFill>
                    <a:latin typeface="Calibri" pitchFamily="34" charset="0"/>
                    <a:ea typeface="宋体" charset="-122"/>
                    <a:cs typeface="+mn-cs"/>
                  </a:defRPr>
                </a:lvl4pPr>
                <a:lvl5pPr marL="1828541" algn="l" rtl="0" fontAlgn="base">
                  <a:spcBef>
                    <a:spcPct val="0"/>
                  </a:spcBef>
                  <a:spcAft>
                    <a:spcPct val="0"/>
                  </a:spcAft>
                  <a:defRPr kern="1200">
                    <a:solidFill>
                      <a:schemeClr val="tx1"/>
                    </a:solidFill>
                    <a:latin typeface="Calibri" pitchFamily="34" charset="0"/>
                    <a:ea typeface="宋体" charset="-122"/>
                    <a:cs typeface="+mn-cs"/>
                  </a:defRPr>
                </a:lvl5pPr>
                <a:lvl6pPr marL="2285676" algn="l" defTabSz="914270" rtl="0" eaLnBrk="1" latinLnBrk="0" hangingPunct="1">
                  <a:defRPr kern="1200">
                    <a:solidFill>
                      <a:schemeClr val="tx1"/>
                    </a:solidFill>
                    <a:latin typeface="Calibri" pitchFamily="34" charset="0"/>
                    <a:ea typeface="宋体" charset="-122"/>
                    <a:cs typeface="+mn-cs"/>
                  </a:defRPr>
                </a:lvl6pPr>
                <a:lvl7pPr marL="2742811" algn="l" defTabSz="914270" rtl="0" eaLnBrk="1" latinLnBrk="0" hangingPunct="1">
                  <a:defRPr kern="1200">
                    <a:solidFill>
                      <a:schemeClr val="tx1"/>
                    </a:solidFill>
                    <a:latin typeface="Calibri" pitchFamily="34" charset="0"/>
                    <a:ea typeface="宋体" charset="-122"/>
                    <a:cs typeface="+mn-cs"/>
                  </a:defRPr>
                </a:lvl7pPr>
                <a:lvl8pPr marL="3199947" algn="l" defTabSz="914270" rtl="0" eaLnBrk="1" latinLnBrk="0" hangingPunct="1">
                  <a:defRPr kern="1200">
                    <a:solidFill>
                      <a:schemeClr val="tx1"/>
                    </a:solidFill>
                    <a:latin typeface="Calibri" pitchFamily="34" charset="0"/>
                    <a:ea typeface="宋体" charset="-122"/>
                    <a:cs typeface="+mn-cs"/>
                  </a:defRPr>
                </a:lvl8pPr>
                <a:lvl9pPr marL="3657081" algn="l" defTabSz="914270" rtl="0" eaLnBrk="1" latinLnBrk="0" hangingPunct="1">
                  <a:defRPr kern="1200">
                    <a:solidFill>
                      <a:schemeClr val="tx1"/>
                    </a:solidFill>
                    <a:latin typeface="Calibri" pitchFamily="34" charset="0"/>
                    <a:ea typeface="宋体" charset="-122"/>
                    <a:cs typeface="+mn-cs"/>
                  </a:defRPr>
                </a:lvl9pPr>
              </a:lstStyle>
              <a:p>
                <a:r>
                  <a:rPr lang="en-US" altLang="zh-CN" sz="1400" kern="1100" dirty="0" smtClean="0">
                    <a:latin typeface="微软雅黑" panose="020B0503020204020204" pitchFamily="34" charset="-122"/>
                    <a:ea typeface="微软雅黑" panose="020B0503020204020204" pitchFamily="34" charset="-122"/>
                    <a:cs typeface="Arial" panose="020B0604020202020204" pitchFamily="34" charset="0"/>
                  </a:rPr>
                  <a:t>VBS</a:t>
                </a:r>
                <a:endParaRPr lang="en-US" altLang="zh-CN" sz="1400" kern="1100" dirty="0">
                  <a:latin typeface="微软雅黑" panose="020B0503020204020204" pitchFamily="34" charset="-122"/>
                  <a:ea typeface="微软雅黑" panose="020B0503020204020204" pitchFamily="34" charset="-122"/>
                  <a:cs typeface="Arial" panose="020B0604020202020204" pitchFamily="34" charset="0"/>
                </a:endParaRPr>
              </a:p>
            </p:txBody>
          </p:sp>
          <p:pic>
            <p:nvPicPr>
              <p:cNvPr id="55" name="图片 54"/>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140766" y="2004724"/>
                <a:ext cx="465791" cy="470402"/>
              </a:xfrm>
              <a:prstGeom prst="rect">
                <a:avLst/>
              </a:prstGeom>
            </p:spPr>
          </p:pic>
        </p:grpSp>
        <p:grpSp>
          <p:nvGrpSpPr>
            <p:cNvPr id="9" name="组合 8"/>
            <p:cNvGrpSpPr/>
            <p:nvPr/>
          </p:nvGrpSpPr>
          <p:grpSpPr>
            <a:xfrm>
              <a:off x="7680200" y="1683991"/>
              <a:ext cx="2291328" cy="402980"/>
              <a:chOff x="4081698" y="2516902"/>
              <a:chExt cx="2291925" cy="403085"/>
            </a:xfrm>
          </p:grpSpPr>
          <p:sp>
            <p:nvSpPr>
              <p:cNvPr id="46" name="文本框 16"/>
              <p:cNvSpPr txBox="1"/>
              <p:nvPr/>
            </p:nvSpPr>
            <p:spPr>
              <a:xfrm>
                <a:off x="4480833" y="2576674"/>
                <a:ext cx="1892790" cy="307858"/>
              </a:xfrm>
              <a:prstGeom prst="rect">
                <a:avLst/>
              </a:prstGeom>
              <a:noFill/>
            </p:spPr>
            <p:txBody>
              <a:bodyPr wrap="square" rtlCol="0">
                <a:spAutoFit/>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136" algn="l" rtl="0" fontAlgn="base">
                  <a:spcBef>
                    <a:spcPct val="0"/>
                  </a:spcBef>
                  <a:spcAft>
                    <a:spcPct val="0"/>
                  </a:spcAft>
                  <a:defRPr kern="1200">
                    <a:solidFill>
                      <a:schemeClr val="tx1"/>
                    </a:solidFill>
                    <a:latin typeface="Calibri" pitchFamily="34" charset="0"/>
                    <a:ea typeface="宋体" charset="-122"/>
                    <a:cs typeface="+mn-cs"/>
                  </a:defRPr>
                </a:lvl2pPr>
                <a:lvl3pPr marL="914270" algn="l" rtl="0" fontAlgn="base">
                  <a:spcBef>
                    <a:spcPct val="0"/>
                  </a:spcBef>
                  <a:spcAft>
                    <a:spcPct val="0"/>
                  </a:spcAft>
                  <a:defRPr kern="1200">
                    <a:solidFill>
                      <a:schemeClr val="tx1"/>
                    </a:solidFill>
                    <a:latin typeface="Calibri" pitchFamily="34" charset="0"/>
                    <a:ea typeface="宋体" charset="-122"/>
                    <a:cs typeface="+mn-cs"/>
                  </a:defRPr>
                </a:lvl3pPr>
                <a:lvl4pPr marL="1371406" algn="l" rtl="0" fontAlgn="base">
                  <a:spcBef>
                    <a:spcPct val="0"/>
                  </a:spcBef>
                  <a:spcAft>
                    <a:spcPct val="0"/>
                  </a:spcAft>
                  <a:defRPr kern="1200">
                    <a:solidFill>
                      <a:schemeClr val="tx1"/>
                    </a:solidFill>
                    <a:latin typeface="Calibri" pitchFamily="34" charset="0"/>
                    <a:ea typeface="宋体" charset="-122"/>
                    <a:cs typeface="+mn-cs"/>
                  </a:defRPr>
                </a:lvl4pPr>
                <a:lvl5pPr marL="1828541" algn="l" rtl="0" fontAlgn="base">
                  <a:spcBef>
                    <a:spcPct val="0"/>
                  </a:spcBef>
                  <a:spcAft>
                    <a:spcPct val="0"/>
                  </a:spcAft>
                  <a:defRPr kern="1200">
                    <a:solidFill>
                      <a:schemeClr val="tx1"/>
                    </a:solidFill>
                    <a:latin typeface="Calibri" pitchFamily="34" charset="0"/>
                    <a:ea typeface="宋体" charset="-122"/>
                    <a:cs typeface="+mn-cs"/>
                  </a:defRPr>
                </a:lvl5pPr>
                <a:lvl6pPr marL="2285676" algn="l" defTabSz="914270" rtl="0" eaLnBrk="1" latinLnBrk="0" hangingPunct="1">
                  <a:defRPr kern="1200">
                    <a:solidFill>
                      <a:schemeClr val="tx1"/>
                    </a:solidFill>
                    <a:latin typeface="Calibri" pitchFamily="34" charset="0"/>
                    <a:ea typeface="宋体" charset="-122"/>
                    <a:cs typeface="+mn-cs"/>
                  </a:defRPr>
                </a:lvl6pPr>
                <a:lvl7pPr marL="2742811" algn="l" defTabSz="914270" rtl="0" eaLnBrk="1" latinLnBrk="0" hangingPunct="1">
                  <a:defRPr kern="1200">
                    <a:solidFill>
                      <a:schemeClr val="tx1"/>
                    </a:solidFill>
                    <a:latin typeface="Calibri" pitchFamily="34" charset="0"/>
                    <a:ea typeface="宋体" charset="-122"/>
                    <a:cs typeface="+mn-cs"/>
                  </a:defRPr>
                </a:lvl7pPr>
                <a:lvl8pPr marL="3199947" algn="l" defTabSz="914270" rtl="0" eaLnBrk="1" latinLnBrk="0" hangingPunct="1">
                  <a:defRPr kern="1200">
                    <a:solidFill>
                      <a:schemeClr val="tx1"/>
                    </a:solidFill>
                    <a:latin typeface="Calibri" pitchFamily="34" charset="0"/>
                    <a:ea typeface="宋体" charset="-122"/>
                    <a:cs typeface="+mn-cs"/>
                  </a:defRPr>
                </a:lvl8pPr>
                <a:lvl9pPr marL="3657081" algn="l" defTabSz="914270" rtl="0" eaLnBrk="1" latinLnBrk="0" hangingPunct="1">
                  <a:defRPr kern="1200">
                    <a:solidFill>
                      <a:schemeClr val="tx1"/>
                    </a:solidFill>
                    <a:latin typeface="Calibri" pitchFamily="34" charset="0"/>
                    <a:ea typeface="宋体" charset="-122"/>
                    <a:cs typeface="+mn-cs"/>
                  </a:defRPr>
                </a:lvl9pPr>
              </a:lstStyle>
              <a:p>
                <a:r>
                  <a:rPr lang="en-US" altLang="zh-CN" sz="1400" kern="1100" dirty="0" smtClean="0">
                    <a:latin typeface="微软雅黑" panose="020B0503020204020204" pitchFamily="34" charset="-122"/>
                    <a:ea typeface="微软雅黑" panose="020B0503020204020204" pitchFamily="34" charset="-122"/>
                    <a:cs typeface="Arial" panose="020B0604020202020204" pitchFamily="34" charset="0"/>
                  </a:rPr>
                  <a:t>RDS</a:t>
                </a:r>
                <a:endParaRPr lang="en-US" altLang="zh-CN" sz="1400" kern="1100" dirty="0">
                  <a:latin typeface="微软雅黑" panose="020B0503020204020204" pitchFamily="34" charset="-122"/>
                  <a:ea typeface="微软雅黑" panose="020B0503020204020204" pitchFamily="34" charset="-122"/>
                  <a:cs typeface="Arial" panose="020B0604020202020204" pitchFamily="34" charset="0"/>
                </a:endParaRPr>
              </a:p>
            </p:txBody>
          </p:sp>
          <p:pic>
            <p:nvPicPr>
              <p:cNvPr id="63" name="图片 62"/>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081698" y="2516902"/>
                <a:ext cx="399134" cy="403085"/>
              </a:xfrm>
              <a:prstGeom prst="rect">
                <a:avLst/>
              </a:prstGeom>
            </p:spPr>
          </p:pic>
        </p:grpSp>
        <p:grpSp>
          <p:nvGrpSpPr>
            <p:cNvPr id="8" name="组合 7"/>
            <p:cNvGrpSpPr/>
            <p:nvPr/>
          </p:nvGrpSpPr>
          <p:grpSpPr>
            <a:xfrm>
              <a:off x="1780695" y="2077579"/>
              <a:ext cx="2367180" cy="470280"/>
              <a:chOff x="4662387" y="1802130"/>
              <a:chExt cx="2367797" cy="470402"/>
            </a:xfrm>
          </p:grpSpPr>
          <p:sp>
            <p:nvSpPr>
              <p:cNvPr id="47" name="文本框 17"/>
              <p:cNvSpPr txBox="1"/>
              <p:nvPr/>
            </p:nvSpPr>
            <p:spPr>
              <a:xfrm>
                <a:off x="5137393" y="1909573"/>
                <a:ext cx="1892791" cy="307857"/>
              </a:xfrm>
              <a:prstGeom prst="rect">
                <a:avLst/>
              </a:prstGeom>
              <a:noFill/>
            </p:spPr>
            <p:txBody>
              <a:bodyPr wrap="square" rtlCol="0">
                <a:spAutoFit/>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136" algn="l" rtl="0" fontAlgn="base">
                  <a:spcBef>
                    <a:spcPct val="0"/>
                  </a:spcBef>
                  <a:spcAft>
                    <a:spcPct val="0"/>
                  </a:spcAft>
                  <a:defRPr kern="1200">
                    <a:solidFill>
                      <a:schemeClr val="tx1"/>
                    </a:solidFill>
                    <a:latin typeface="Calibri" pitchFamily="34" charset="0"/>
                    <a:ea typeface="宋体" charset="-122"/>
                    <a:cs typeface="+mn-cs"/>
                  </a:defRPr>
                </a:lvl2pPr>
                <a:lvl3pPr marL="914270" algn="l" rtl="0" fontAlgn="base">
                  <a:spcBef>
                    <a:spcPct val="0"/>
                  </a:spcBef>
                  <a:spcAft>
                    <a:spcPct val="0"/>
                  </a:spcAft>
                  <a:defRPr kern="1200">
                    <a:solidFill>
                      <a:schemeClr val="tx1"/>
                    </a:solidFill>
                    <a:latin typeface="Calibri" pitchFamily="34" charset="0"/>
                    <a:ea typeface="宋体" charset="-122"/>
                    <a:cs typeface="+mn-cs"/>
                  </a:defRPr>
                </a:lvl3pPr>
                <a:lvl4pPr marL="1371406" algn="l" rtl="0" fontAlgn="base">
                  <a:spcBef>
                    <a:spcPct val="0"/>
                  </a:spcBef>
                  <a:spcAft>
                    <a:spcPct val="0"/>
                  </a:spcAft>
                  <a:defRPr kern="1200">
                    <a:solidFill>
                      <a:schemeClr val="tx1"/>
                    </a:solidFill>
                    <a:latin typeface="Calibri" pitchFamily="34" charset="0"/>
                    <a:ea typeface="宋体" charset="-122"/>
                    <a:cs typeface="+mn-cs"/>
                  </a:defRPr>
                </a:lvl4pPr>
                <a:lvl5pPr marL="1828541" algn="l" rtl="0" fontAlgn="base">
                  <a:spcBef>
                    <a:spcPct val="0"/>
                  </a:spcBef>
                  <a:spcAft>
                    <a:spcPct val="0"/>
                  </a:spcAft>
                  <a:defRPr kern="1200">
                    <a:solidFill>
                      <a:schemeClr val="tx1"/>
                    </a:solidFill>
                    <a:latin typeface="Calibri" pitchFamily="34" charset="0"/>
                    <a:ea typeface="宋体" charset="-122"/>
                    <a:cs typeface="+mn-cs"/>
                  </a:defRPr>
                </a:lvl5pPr>
                <a:lvl6pPr marL="2285676" algn="l" defTabSz="914270" rtl="0" eaLnBrk="1" latinLnBrk="0" hangingPunct="1">
                  <a:defRPr kern="1200">
                    <a:solidFill>
                      <a:schemeClr val="tx1"/>
                    </a:solidFill>
                    <a:latin typeface="Calibri" pitchFamily="34" charset="0"/>
                    <a:ea typeface="宋体" charset="-122"/>
                    <a:cs typeface="+mn-cs"/>
                  </a:defRPr>
                </a:lvl6pPr>
                <a:lvl7pPr marL="2742811" algn="l" defTabSz="914270" rtl="0" eaLnBrk="1" latinLnBrk="0" hangingPunct="1">
                  <a:defRPr kern="1200">
                    <a:solidFill>
                      <a:schemeClr val="tx1"/>
                    </a:solidFill>
                    <a:latin typeface="Calibri" pitchFamily="34" charset="0"/>
                    <a:ea typeface="宋体" charset="-122"/>
                    <a:cs typeface="+mn-cs"/>
                  </a:defRPr>
                </a:lvl7pPr>
                <a:lvl8pPr marL="3199947" algn="l" defTabSz="914270" rtl="0" eaLnBrk="1" latinLnBrk="0" hangingPunct="1">
                  <a:defRPr kern="1200">
                    <a:solidFill>
                      <a:schemeClr val="tx1"/>
                    </a:solidFill>
                    <a:latin typeface="Calibri" pitchFamily="34" charset="0"/>
                    <a:ea typeface="宋体" charset="-122"/>
                    <a:cs typeface="+mn-cs"/>
                  </a:defRPr>
                </a:lvl8pPr>
                <a:lvl9pPr marL="3657081" algn="l" defTabSz="914270" rtl="0" eaLnBrk="1" latinLnBrk="0" hangingPunct="1">
                  <a:defRPr kern="1200">
                    <a:solidFill>
                      <a:schemeClr val="tx1"/>
                    </a:solidFill>
                    <a:latin typeface="Calibri" pitchFamily="34" charset="0"/>
                    <a:ea typeface="宋体" charset="-122"/>
                    <a:cs typeface="+mn-cs"/>
                  </a:defRPr>
                </a:lvl9pPr>
              </a:lstStyle>
              <a:p>
                <a:r>
                  <a:rPr lang="en-US" altLang="zh-CN" sz="1400" kern="1100" dirty="0" smtClean="0">
                    <a:latin typeface="微软雅黑" panose="020B0503020204020204" pitchFamily="34" charset="-122"/>
                    <a:ea typeface="微软雅黑" panose="020B0503020204020204" pitchFamily="34" charset="-122"/>
                    <a:cs typeface="Arial" panose="020B0604020202020204" pitchFamily="34" charset="0"/>
                  </a:rPr>
                  <a:t>VPC</a:t>
                </a:r>
                <a:endParaRPr lang="en-US" altLang="zh-CN" sz="1400" kern="1100" dirty="0">
                  <a:latin typeface="微软雅黑" panose="020B0503020204020204" pitchFamily="34" charset="-122"/>
                  <a:ea typeface="微软雅黑" panose="020B0503020204020204" pitchFamily="34" charset="-122"/>
                  <a:cs typeface="Arial" panose="020B0604020202020204" pitchFamily="34" charset="0"/>
                </a:endParaRPr>
              </a:p>
            </p:txBody>
          </p:sp>
          <p:pic>
            <p:nvPicPr>
              <p:cNvPr id="65" name="图片 64"/>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662387" y="1802130"/>
                <a:ext cx="465791" cy="470402"/>
              </a:xfrm>
              <a:prstGeom prst="rect">
                <a:avLst/>
              </a:prstGeom>
            </p:spPr>
          </p:pic>
        </p:grpSp>
        <p:grpSp>
          <p:nvGrpSpPr>
            <p:cNvPr id="4" name="组合 3"/>
            <p:cNvGrpSpPr/>
            <p:nvPr/>
          </p:nvGrpSpPr>
          <p:grpSpPr>
            <a:xfrm>
              <a:off x="7679767" y="1264493"/>
              <a:ext cx="2304668" cy="470280"/>
              <a:chOff x="7660574" y="2279334"/>
              <a:chExt cx="2305268" cy="470402"/>
            </a:xfrm>
          </p:grpSpPr>
          <p:sp>
            <p:nvSpPr>
              <p:cNvPr id="49" name="文本框 19"/>
              <p:cNvSpPr txBox="1"/>
              <p:nvPr/>
            </p:nvSpPr>
            <p:spPr>
              <a:xfrm>
                <a:off x="8073051" y="2328317"/>
                <a:ext cx="1892791" cy="307857"/>
              </a:xfrm>
              <a:prstGeom prst="rect">
                <a:avLst/>
              </a:prstGeom>
              <a:noFill/>
            </p:spPr>
            <p:txBody>
              <a:bodyPr wrap="square" rtlCol="0">
                <a:spAutoFit/>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136" algn="l" rtl="0" fontAlgn="base">
                  <a:spcBef>
                    <a:spcPct val="0"/>
                  </a:spcBef>
                  <a:spcAft>
                    <a:spcPct val="0"/>
                  </a:spcAft>
                  <a:defRPr kern="1200">
                    <a:solidFill>
                      <a:schemeClr val="tx1"/>
                    </a:solidFill>
                    <a:latin typeface="Calibri" pitchFamily="34" charset="0"/>
                    <a:ea typeface="宋体" charset="-122"/>
                    <a:cs typeface="+mn-cs"/>
                  </a:defRPr>
                </a:lvl2pPr>
                <a:lvl3pPr marL="914270" algn="l" rtl="0" fontAlgn="base">
                  <a:spcBef>
                    <a:spcPct val="0"/>
                  </a:spcBef>
                  <a:spcAft>
                    <a:spcPct val="0"/>
                  </a:spcAft>
                  <a:defRPr kern="1200">
                    <a:solidFill>
                      <a:schemeClr val="tx1"/>
                    </a:solidFill>
                    <a:latin typeface="Calibri" pitchFamily="34" charset="0"/>
                    <a:ea typeface="宋体" charset="-122"/>
                    <a:cs typeface="+mn-cs"/>
                  </a:defRPr>
                </a:lvl3pPr>
                <a:lvl4pPr marL="1371406" algn="l" rtl="0" fontAlgn="base">
                  <a:spcBef>
                    <a:spcPct val="0"/>
                  </a:spcBef>
                  <a:spcAft>
                    <a:spcPct val="0"/>
                  </a:spcAft>
                  <a:defRPr kern="1200">
                    <a:solidFill>
                      <a:schemeClr val="tx1"/>
                    </a:solidFill>
                    <a:latin typeface="Calibri" pitchFamily="34" charset="0"/>
                    <a:ea typeface="宋体" charset="-122"/>
                    <a:cs typeface="+mn-cs"/>
                  </a:defRPr>
                </a:lvl4pPr>
                <a:lvl5pPr marL="1828541" algn="l" rtl="0" fontAlgn="base">
                  <a:spcBef>
                    <a:spcPct val="0"/>
                  </a:spcBef>
                  <a:spcAft>
                    <a:spcPct val="0"/>
                  </a:spcAft>
                  <a:defRPr kern="1200">
                    <a:solidFill>
                      <a:schemeClr val="tx1"/>
                    </a:solidFill>
                    <a:latin typeface="Calibri" pitchFamily="34" charset="0"/>
                    <a:ea typeface="宋体" charset="-122"/>
                    <a:cs typeface="+mn-cs"/>
                  </a:defRPr>
                </a:lvl5pPr>
                <a:lvl6pPr marL="2285676" algn="l" defTabSz="914270" rtl="0" eaLnBrk="1" latinLnBrk="0" hangingPunct="1">
                  <a:defRPr kern="1200">
                    <a:solidFill>
                      <a:schemeClr val="tx1"/>
                    </a:solidFill>
                    <a:latin typeface="Calibri" pitchFamily="34" charset="0"/>
                    <a:ea typeface="宋体" charset="-122"/>
                    <a:cs typeface="+mn-cs"/>
                  </a:defRPr>
                </a:lvl6pPr>
                <a:lvl7pPr marL="2742811" algn="l" defTabSz="914270" rtl="0" eaLnBrk="1" latinLnBrk="0" hangingPunct="1">
                  <a:defRPr kern="1200">
                    <a:solidFill>
                      <a:schemeClr val="tx1"/>
                    </a:solidFill>
                    <a:latin typeface="Calibri" pitchFamily="34" charset="0"/>
                    <a:ea typeface="宋体" charset="-122"/>
                    <a:cs typeface="+mn-cs"/>
                  </a:defRPr>
                </a:lvl7pPr>
                <a:lvl8pPr marL="3199947" algn="l" defTabSz="914270" rtl="0" eaLnBrk="1" latinLnBrk="0" hangingPunct="1">
                  <a:defRPr kern="1200">
                    <a:solidFill>
                      <a:schemeClr val="tx1"/>
                    </a:solidFill>
                    <a:latin typeface="Calibri" pitchFamily="34" charset="0"/>
                    <a:ea typeface="宋体" charset="-122"/>
                    <a:cs typeface="+mn-cs"/>
                  </a:defRPr>
                </a:lvl8pPr>
                <a:lvl9pPr marL="3657081" algn="l" defTabSz="914270" rtl="0" eaLnBrk="1" latinLnBrk="0" hangingPunct="1">
                  <a:defRPr kern="1200">
                    <a:solidFill>
                      <a:schemeClr val="tx1"/>
                    </a:solidFill>
                    <a:latin typeface="Calibri" pitchFamily="34" charset="0"/>
                    <a:ea typeface="宋体" charset="-122"/>
                    <a:cs typeface="+mn-cs"/>
                  </a:defRPr>
                </a:lvl9pPr>
              </a:lstStyle>
              <a:p>
                <a:r>
                  <a:rPr lang="en-US" altLang="zh-CN" sz="1400" kern="1100" dirty="0" smtClean="0">
                    <a:latin typeface="微软雅黑" panose="020B0503020204020204" pitchFamily="34" charset="-122"/>
                    <a:ea typeface="微软雅黑" panose="020B0503020204020204" pitchFamily="34" charset="-122"/>
                    <a:cs typeface="Arial" panose="020B0604020202020204" pitchFamily="34" charset="0"/>
                  </a:rPr>
                  <a:t>MRS</a:t>
                </a:r>
                <a:endParaRPr lang="en-US" altLang="zh-CN" sz="1400" kern="1100" dirty="0">
                  <a:latin typeface="微软雅黑" panose="020B0503020204020204" pitchFamily="34" charset="-122"/>
                  <a:ea typeface="微软雅黑" panose="020B0503020204020204" pitchFamily="34" charset="-122"/>
                  <a:cs typeface="Arial" panose="020B0604020202020204" pitchFamily="34" charset="0"/>
                </a:endParaRPr>
              </a:p>
            </p:txBody>
          </p:sp>
          <p:pic>
            <p:nvPicPr>
              <p:cNvPr id="67" name="图片 66"/>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660574" y="2279334"/>
                <a:ext cx="455687" cy="470402"/>
              </a:xfrm>
              <a:prstGeom prst="rect">
                <a:avLst/>
              </a:prstGeom>
            </p:spPr>
          </p:pic>
        </p:grpSp>
        <p:pic>
          <p:nvPicPr>
            <p:cNvPr id="69" name="图片 68"/>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651255" y="2146683"/>
              <a:ext cx="465669" cy="470280"/>
            </a:xfrm>
            <a:prstGeom prst="rect">
              <a:avLst/>
            </a:prstGeom>
          </p:spPr>
        </p:pic>
        <p:grpSp>
          <p:nvGrpSpPr>
            <p:cNvPr id="7" name="组合 6"/>
            <p:cNvGrpSpPr/>
            <p:nvPr/>
          </p:nvGrpSpPr>
          <p:grpSpPr>
            <a:xfrm>
              <a:off x="1848635" y="2547850"/>
              <a:ext cx="1737387" cy="307777"/>
              <a:chOff x="1847569" y="2375092"/>
              <a:chExt cx="1737840" cy="307859"/>
            </a:xfrm>
          </p:grpSpPr>
          <p:sp>
            <p:nvSpPr>
              <p:cNvPr id="50" name="文本框 20"/>
              <p:cNvSpPr txBox="1"/>
              <p:nvPr/>
            </p:nvSpPr>
            <p:spPr>
              <a:xfrm>
                <a:off x="2254614" y="2375092"/>
                <a:ext cx="1330795" cy="307859"/>
              </a:xfrm>
              <a:prstGeom prst="rect">
                <a:avLst/>
              </a:prstGeom>
              <a:noFill/>
            </p:spPr>
            <p:txBody>
              <a:bodyPr wrap="square" rtlCol="0">
                <a:spAutoFit/>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136" algn="l" rtl="0" fontAlgn="base">
                  <a:spcBef>
                    <a:spcPct val="0"/>
                  </a:spcBef>
                  <a:spcAft>
                    <a:spcPct val="0"/>
                  </a:spcAft>
                  <a:defRPr kern="1200">
                    <a:solidFill>
                      <a:schemeClr val="tx1"/>
                    </a:solidFill>
                    <a:latin typeface="Calibri" pitchFamily="34" charset="0"/>
                    <a:ea typeface="宋体" charset="-122"/>
                    <a:cs typeface="+mn-cs"/>
                  </a:defRPr>
                </a:lvl2pPr>
                <a:lvl3pPr marL="914270" algn="l" rtl="0" fontAlgn="base">
                  <a:spcBef>
                    <a:spcPct val="0"/>
                  </a:spcBef>
                  <a:spcAft>
                    <a:spcPct val="0"/>
                  </a:spcAft>
                  <a:defRPr kern="1200">
                    <a:solidFill>
                      <a:schemeClr val="tx1"/>
                    </a:solidFill>
                    <a:latin typeface="Calibri" pitchFamily="34" charset="0"/>
                    <a:ea typeface="宋体" charset="-122"/>
                    <a:cs typeface="+mn-cs"/>
                  </a:defRPr>
                </a:lvl3pPr>
                <a:lvl4pPr marL="1371406" algn="l" rtl="0" fontAlgn="base">
                  <a:spcBef>
                    <a:spcPct val="0"/>
                  </a:spcBef>
                  <a:spcAft>
                    <a:spcPct val="0"/>
                  </a:spcAft>
                  <a:defRPr kern="1200">
                    <a:solidFill>
                      <a:schemeClr val="tx1"/>
                    </a:solidFill>
                    <a:latin typeface="Calibri" pitchFamily="34" charset="0"/>
                    <a:ea typeface="宋体" charset="-122"/>
                    <a:cs typeface="+mn-cs"/>
                  </a:defRPr>
                </a:lvl4pPr>
                <a:lvl5pPr marL="1828541" algn="l" rtl="0" fontAlgn="base">
                  <a:spcBef>
                    <a:spcPct val="0"/>
                  </a:spcBef>
                  <a:spcAft>
                    <a:spcPct val="0"/>
                  </a:spcAft>
                  <a:defRPr kern="1200">
                    <a:solidFill>
                      <a:schemeClr val="tx1"/>
                    </a:solidFill>
                    <a:latin typeface="Calibri" pitchFamily="34" charset="0"/>
                    <a:ea typeface="宋体" charset="-122"/>
                    <a:cs typeface="+mn-cs"/>
                  </a:defRPr>
                </a:lvl5pPr>
                <a:lvl6pPr marL="2285676" algn="l" defTabSz="914270" rtl="0" eaLnBrk="1" latinLnBrk="0" hangingPunct="1">
                  <a:defRPr kern="1200">
                    <a:solidFill>
                      <a:schemeClr val="tx1"/>
                    </a:solidFill>
                    <a:latin typeface="Calibri" pitchFamily="34" charset="0"/>
                    <a:ea typeface="宋体" charset="-122"/>
                    <a:cs typeface="+mn-cs"/>
                  </a:defRPr>
                </a:lvl6pPr>
                <a:lvl7pPr marL="2742811" algn="l" defTabSz="914270" rtl="0" eaLnBrk="1" latinLnBrk="0" hangingPunct="1">
                  <a:defRPr kern="1200">
                    <a:solidFill>
                      <a:schemeClr val="tx1"/>
                    </a:solidFill>
                    <a:latin typeface="Calibri" pitchFamily="34" charset="0"/>
                    <a:ea typeface="宋体" charset="-122"/>
                    <a:cs typeface="+mn-cs"/>
                  </a:defRPr>
                </a:lvl7pPr>
                <a:lvl8pPr marL="3199947" algn="l" defTabSz="914270" rtl="0" eaLnBrk="1" latinLnBrk="0" hangingPunct="1">
                  <a:defRPr kern="1200">
                    <a:solidFill>
                      <a:schemeClr val="tx1"/>
                    </a:solidFill>
                    <a:latin typeface="Calibri" pitchFamily="34" charset="0"/>
                    <a:ea typeface="宋体" charset="-122"/>
                    <a:cs typeface="+mn-cs"/>
                  </a:defRPr>
                </a:lvl8pPr>
                <a:lvl9pPr marL="3657081" algn="l" defTabSz="914270" rtl="0" eaLnBrk="1" latinLnBrk="0" hangingPunct="1">
                  <a:defRPr kern="1200">
                    <a:solidFill>
                      <a:schemeClr val="tx1"/>
                    </a:solidFill>
                    <a:latin typeface="Calibri" pitchFamily="34" charset="0"/>
                    <a:ea typeface="宋体" charset="-122"/>
                    <a:cs typeface="+mn-cs"/>
                  </a:defRPr>
                </a:lvl9pPr>
              </a:lstStyle>
              <a:p>
                <a:r>
                  <a:rPr lang="en-US" altLang="zh-CN" sz="1400" kern="1100" dirty="0" smtClean="0">
                    <a:latin typeface="微软雅黑" panose="020B0503020204020204" pitchFamily="34" charset="-122"/>
                    <a:ea typeface="微软雅黑" panose="020B0503020204020204" pitchFamily="34" charset="-122"/>
                    <a:cs typeface="Arial" panose="020B0604020202020204" pitchFamily="34" charset="0"/>
                  </a:rPr>
                  <a:t>BMS</a:t>
                </a:r>
                <a:endParaRPr lang="en-US" altLang="zh-CN" sz="1400" kern="11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71" name="Freeform 260"/>
              <p:cNvSpPr>
                <a:spLocks noEditPoints="1"/>
              </p:cNvSpPr>
              <p:nvPr/>
            </p:nvSpPr>
            <p:spPr bwMode="auto">
              <a:xfrm>
                <a:off x="1847569" y="2458702"/>
                <a:ext cx="384951" cy="150553"/>
              </a:xfrm>
              <a:custGeom>
                <a:avLst/>
                <a:gdLst>
                  <a:gd name="T0" fmla="*/ 474 w 662"/>
                  <a:gd name="T1" fmla="*/ 57 h 196"/>
                  <a:gd name="T2" fmla="*/ 435 w 662"/>
                  <a:gd name="T3" fmla="*/ 31 h 196"/>
                  <a:gd name="T4" fmla="*/ 353 w 662"/>
                  <a:gd name="T5" fmla="*/ 63 h 196"/>
                  <a:gd name="T6" fmla="*/ 295 w 662"/>
                  <a:gd name="T7" fmla="*/ 56 h 196"/>
                  <a:gd name="T8" fmla="*/ 197 w 662"/>
                  <a:gd name="T9" fmla="*/ 62 h 196"/>
                  <a:gd name="T10" fmla="*/ 19 w 662"/>
                  <a:gd name="T11" fmla="*/ 0 h 196"/>
                  <a:gd name="T12" fmla="*/ 0 w 662"/>
                  <a:gd name="T13" fmla="*/ 179 h 196"/>
                  <a:gd name="T14" fmla="*/ 643 w 662"/>
                  <a:gd name="T15" fmla="*/ 196 h 196"/>
                  <a:gd name="T16" fmla="*/ 662 w 662"/>
                  <a:gd name="T17" fmla="*/ 17 h 196"/>
                  <a:gd name="T18" fmla="*/ 196 w 662"/>
                  <a:gd name="T19" fmla="*/ 78 h 196"/>
                  <a:gd name="T20" fmla="*/ 276 w 662"/>
                  <a:gd name="T21" fmla="*/ 78 h 196"/>
                  <a:gd name="T22" fmla="*/ 197 w 662"/>
                  <a:gd name="T23" fmla="*/ 120 h 196"/>
                  <a:gd name="T24" fmla="*/ 46 w 662"/>
                  <a:gd name="T25" fmla="*/ 17 h 196"/>
                  <a:gd name="T26" fmla="*/ 141 w 662"/>
                  <a:gd name="T27" fmla="*/ 61 h 196"/>
                  <a:gd name="T28" fmla="*/ 42 w 662"/>
                  <a:gd name="T29" fmla="*/ 20 h 196"/>
                  <a:gd name="T30" fmla="*/ 119 w 662"/>
                  <a:gd name="T31" fmla="*/ 76 h 196"/>
                  <a:gd name="T32" fmla="*/ 46 w 662"/>
                  <a:gd name="T33" fmla="*/ 121 h 196"/>
                  <a:gd name="T34" fmla="*/ 46 w 662"/>
                  <a:gd name="T35" fmla="*/ 179 h 196"/>
                  <a:gd name="T36" fmla="*/ 46 w 662"/>
                  <a:gd name="T37" fmla="*/ 132 h 196"/>
                  <a:gd name="T38" fmla="*/ 141 w 662"/>
                  <a:gd name="T39" fmla="*/ 177 h 196"/>
                  <a:gd name="T40" fmla="*/ 154 w 662"/>
                  <a:gd name="T41" fmla="*/ 173 h 196"/>
                  <a:gd name="T42" fmla="*/ 163 w 662"/>
                  <a:gd name="T43" fmla="*/ 137 h 196"/>
                  <a:gd name="T44" fmla="*/ 154 w 662"/>
                  <a:gd name="T45" fmla="*/ 115 h 196"/>
                  <a:gd name="T46" fmla="*/ 163 w 662"/>
                  <a:gd name="T47" fmla="*/ 79 h 196"/>
                  <a:gd name="T48" fmla="*/ 154 w 662"/>
                  <a:gd name="T49" fmla="*/ 58 h 196"/>
                  <a:gd name="T50" fmla="*/ 163 w 662"/>
                  <a:gd name="T51" fmla="*/ 22 h 196"/>
                  <a:gd name="T52" fmla="*/ 197 w 662"/>
                  <a:gd name="T53" fmla="*/ 177 h 196"/>
                  <a:gd name="T54" fmla="*/ 270 w 662"/>
                  <a:gd name="T55" fmla="*/ 132 h 196"/>
                  <a:gd name="T56" fmla="*/ 292 w 662"/>
                  <a:gd name="T57" fmla="*/ 179 h 196"/>
                  <a:gd name="T58" fmla="*/ 306 w 662"/>
                  <a:gd name="T59" fmla="*/ 172 h 196"/>
                  <a:gd name="T60" fmla="*/ 319 w 662"/>
                  <a:gd name="T61" fmla="*/ 138 h 196"/>
                  <a:gd name="T62" fmla="*/ 306 w 662"/>
                  <a:gd name="T63" fmla="*/ 114 h 196"/>
                  <a:gd name="T64" fmla="*/ 319 w 662"/>
                  <a:gd name="T65" fmla="*/ 80 h 196"/>
                  <a:gd name="T66" fmla="*/ 425 w 662"/>
                  <a:gd name="T67" fmla="*/ 75 h 196"/>
                  <a:gd name="T68" fmla="*/ 447 w 662"/>
                  <a:gd name="T69" fmla="*/ 121 h 196"/>
                  <a:gd name="T70" fmla="*/ 355 w 662"/>
                  <a:gd name="T71" fmla="*/ 179 h 196"/>
                  <a:gd name="T72" fmla="*/ 352 w 662"/>
                  <a:gd name="T73" fmla="*/ 134 h 196"/>
                  <a:gd name="T74" fmla="*/ 451 w 662"/>
                  <a:gd name="T75" fmla="*/ 174 h 196"/>
                  <a:gd name="T76" fmla="*/ 473 w 662"/>
                  <a:gd name="T77" fmla="*/ 173 h 196"/>
                  <a:gd name="T78" fmla="*/ 473 w 662"/>
                  <a:gd name="T79" fmla="*/ 137 h 196"/>
                  <a:gd name="T80" fmla="*/ 473 w 662"/>
                  <a:gd name="T81" fmla="*/ 115 h 196"/>
                  <a:gd name="T82" fmla="*/ 473 w 662"/>
                  <a:gd name="T83" fmla="*/ 79 h 196"/>
                  <a:gd name="T84" fmla="*/ 507 w 662"/>
                  <a:gd name="T85" fmla="*/ 18 h 196"/>
                  <a:gd name="T86" fmla="*/ 606 w 662"/>
                  <a:gd name="T87" fmla="*/ 59 h 196"/>
                  <a:gd name="T88" fmla="*/ 506 w 662"/>
                  <a:gd name="T89" fmla="*/ 59 h 196"/>
                  <a:gd name="T90" fmla="*/ 579 w 662"/>
                  <a:gd name="T91" fmla="*/ 75 h 196"/>
                  <a:gd name="T92" fmla="*/ 602 w 662"/>
                  <a:gd name="T93" fmla="*/ 121 h 196"/>
                  <a:gd name="T94" fmla="*/ 510 w 662"/>
                  <a:gd name="T95" fmla="*/ 179 h 196"/>
                  <a:gd name="T96" fmla="*/ 507 w 662"/>
                  <a:gd name="T97" fmla="*/ 134 h 196"/>
                  <a:gd name="T98" fmla="*/ 606 w 662"/>
                  <a:gd name="T99" fmla="*/ 174 h 196"/>
                  <a:gd name="T100" fmla="*/ 627 w 662"/>
                  <a:gd name="T101" fmla="*/ 173 h 196"/>
                  <a:gd name="T102" fmla="*/ 627 w 662"/>
                  <a:gd name="T103" fmla="*/ 137 h 196"/>
                  <a:gd name="T104" fmla="*/ 627 w 662"/>
                  <a:gd name="T105" fmla="*/ 115 h 196"/>
                  <a:gd name="T106" fmla="*/ 627 w 662"/>
                  <a:gd name="T107" fmla="*/ 79 h 196"/>
                  <a:gd name="T108" fmla="*/ 627 w 662"/>
                  <a:gd name="T109" fmla="*/ 58 h 196"/>
                  <a:gd name="T110" fmla="*/ 627 w 662"/>
                  <a:gd name="T111" fmla="*/ 2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2" h="196">
                    <a:moveTo>
                      <a:pt x="643" y="0"/>
                    </a:moveTo>
                    <a:lnTo>
                      <a:pt x="516" y="0"/>
                    </a:lnTo>
                    <a:lnTo>
                      <a:pt x="459" y="22"/>
                    </a:lnTo>
                    <a:lnTo>
                      <a:pt x="473" y="22"/>
                    </a:lnTo>
                    <a:lnTo>
                      <a:pt x="473" y="22"/>
                    </a:lnTo>
                    <a:lnTo>
                      <a:pt x="473" y="22"/>
                    </a:lnTo>
                    <a:lnTo>
                      <a:pt x="474" y="23"/>
                    </a:lnTo>
                    <a:lnTo>
                      <a:pt x="474" y="57"/>
                    </a:lnTo>
                    <a:lnTo>
                      <a:pt x="474" y="57"/>
                    </a:lnTo>
                    <a:lnTo>
                      <a:pt x="473" y="58"/>
                    </a:lnTo>
                    <a:lnTo>
                      <a:pt x="473" y="58"/>
                    </a:lnTo>
                    <a:lnTo>
                      <a:pt x="463" y="58"/>
                    </a:lnTo>
                    <a:lnTo>
                      <a:pt x="463" y="58"/>
                    </a:lnTo>
                    <a:lnTo>
                      <a:pt x="462" y="57"/>
                    </a:lnTo>
                    <a:lnTo>
                      <a:pt x="446" y="26"/>
                    </a:lnTo>
                    <a:lnTo>
                      <a:pt x="435" y="31"/>
                    </a:lnTo>
                    <a:lnTo>
                      <a:pt x="451" y="59"/>
                    </a:lnTo>
                    <a:lnTo>
                      <a:pt x="451" y="59"/>
                    </a:lnTo>
                    <a:lnTo>
                      <a:pt x="451" y="61"/>
                    </a:lnTo>
                    <a:lnTo>
                      <a:pt x="450" y="62"/>
                    </a:lnTo>
                    <a:lnTo>
                      <a:pt x="447" y="63"/>
                    </a:lnTo>
                    <a:lnTo>
                      <a:pt x="355" y="63"/>
                    </a:lnTo>
                    <a:lnTo>
                      <a:pt x="355" y="63"/>
                    </a:lnTo>
                    <a:lnTo>
                      <a:pt x="353" y="63"/>
                    </a:lnTo>
                    <a:lnTo>
                      <a:pt x="352" y="61"/>
                    </a:lnTo>
                    <a:lnTo>
                      <a:pt x="337" y="67"/>
                    </a:lnTo>
                    <a:lnTo>
                      <a:pt x="337" y="67"/>
                    </a:lnTo>
                    <a:lnTo>
                      <a:pt x="333" y="68"/>
                    </a:lnTo>
                    <a:lnTo>
                      <a:pt x="329" y="68"/>
                    </a:lnTo>
                    <a:lnTo>
                      <a:pt x="325" y="67"/>
                    </a:lnTo>
                    <a:lnTo>
                      <a:pt x="325" y="67"/>
                    </a:lnTo>
                    <a:lnTo>
                      <a:pt x="295" y="56"/>
                    </a:lnTo>
                    <a:lnTo>
                      <a:pt x="296" y="59"/>
                    </a:lnTo>
                    <a:lnTo>
                      <a:pt x="296" y="59"/>
                    </a:lnTo>
                    <a:lnTo>
                      <a:pt x="296" y="61"/>
                    </a:lnTo>
                    <a:lnTo>
                      <a:pt x="295" y="62"/>
                    </a:lnTo>
                    <a:lnTo>
                      <a:pt x="292" y="63"/>
                    </a:lnTo>
                    <a:lnTo>
                      <a:pt x="200" y="63"/>
                    </a:lnTo>
                    <a:lnTo>
                      <a:pt x="200" y="63"/>
                    </a:lnTo>
                    <a:lnTo>
                      <a:pt x="197" y="62"/>
                    </a:lnTo>
                    <a:lnTo>
                      <a:pt x="197" y="61"/>
                    </a:lnTo>
                    <a:lnTo>
                      <a:pt x="196" y="59"/>
                    </a:lnTo>
                    <a:lnTo>
                      <a:pt x="196" y="20"/>
                    </a:lnTo>
                    <a:lnTo>
                      <a:pt x="196" y="20"/>
                    </a:lnTo>
                    <a:lnTo>
                      <a:pt x="197" y="19"/>
                    </a:lnTo>
                    <a:lnTo>
                      <a:pt x="197" y="19"/>
                    </a:lnTo>
                    <a:lnTo>
                      <a:pt x="146" y="0"/>
                    </a:lnTo>
                    <a:lnTo>
                      <a:pt x="19" y="0"/>
                    </a:lnTo>
                    <a:lnTo>
                      <a:pt x="19" y="0"/>
                    </a:lnTo>
                    <a:lnTo>
                      <a:pt x="11" y="1"/>
                    </a:lnTo>
                    <a:lnTo>
                      <a:pt x="5" y="5"/>
                    </a:lnTo>
                    <a:lnTo>
                      <a:pt x="1" y="10"/>
                    </a:lnTo>
                    <a:lnTo>
                      <a:pt x="0" y="14"/>
                    </a:lnTo>
                    <a:lnTo>
                      <a:pt x="0" y="17"/>
                    </a:lnTo>
                    <a:lnTo>
                      <a:pt x="0" y="179"/>
                    </a:lnTo>
                    <a:lnTo>
                      <a:pt x="0" y="179"/>
                    </a:lnTo>
                    <a:lnTo>
                      <a:pt x="0" y="182"/>
                    </a:lnTo>
                    <a:lnTo>
                      <a:pt x="1" y="186"/>
                    </a:lnTo>
                    <a:lnTo>
                      <a:pt x="5" y="190"/>
                    </a:lnTo>
                    <a:lnTo>
                      <a:pt x="11" y="194"/>
                    </a:lnTo>
                    <a:lnTo>
                      <a:pt x="15" y="195"/>
                    </a:lnTo>
                    <a:lnTo>
                      <a:pt x="19" y="196"/>
                    </a:lnTo>
                    <a:lnTo>
                      <a:pt x="643" y="196"/>
                    </a:lnTo>
                    <a:lnTo>
                      <a:pt x="643" y="196"/>
                    </a:lnTo>
                    <a:lnTo>
                      <a:pt x="647" y="195"/>
                    </a:lnTo>
                    <a:lnTo>
                      <a:pt x="650" y="194"/>
                    </a:lnTo>
                    <a:lnTo>
                      <a:pt x="656" y="190"/>
                    </a:lnTo>
                    <a:lnTo>
                      <a:pt x="661" y="186"/>
                    </a:lnTo>
                    <a:lnTo>
                      <a:pt x="662" y="182"/>
                    </a:lnTo>
                    <a:lnTo>
                      <a:pt x="662" y="179"/>
                    </a:lnTo>
                    <a:lnTo>
                      <a:pt x="662" y="17"/>
                    </a:lnTo>
                    <a:lnTo>
                      <a:pt x="662" y="17"/>
                    </a:lnTo>
                    <a:lnTo>
                      <a:pt x="662" y="14"/>
                    </a:lnTo>
                    <a:lnTo>
                      <a:pt x="661" y="10"/>
                    </a:lnTo>
                    <a:lnTo>
                      <a:pt x="656" y="5"/>
                    </a:lnTo>
                    <a:lnTo>
                      <a:pt x="650" y="1"/>
                    </a:lnTo>
                    <a:lnTo>
                      <a:pt x="643" y="0"/>
                    </a:lnTo>
                    <a:lnTo>
                      <a:pt x="643" y="0"/>
                    </a:lnTo>
                    <a:close/>
                    <a:moveTo>
                      <a:pt x="196" y="78"/>
                    </a:moveTo>
                    <a:lnTo>
                      <a:pt x="196" y="78"/>
                    </a:lnTo>
                    <a:lnTo>
                      <a:pt x="197" y="77"/>
                    </a:lnTo>
                    <a:lnTo>
                      <a:pt x="197" y="76"/>
                    </a:lnTo>
                    <a:lnTo>
                      <a:pt x="200" y="75"/>
                    </a:lnTo>
                    <a:lnTo>
                      <a:pt x="270" y="75"/>
                    </a:lnTo>
                    <a:lnTo>
                      <a:pt x="270" y="75"/>
                    </a:lnTo>
                    <a:lnTo>
                      <a:pt x="274" y="76"/>
                    </a:lnTo>
                    <a:lnTo>
                      <a:pt x="275" y="77"/>
                    </a:lnTo>
                    <a:lnTo>
                      <a:pt x="276" y="78"/>
                    </a:lnTo>
                    <a:lnTo>
                      <a:pt x="296" y="117"/>
                    </a:lnTo>
                    <a:lnTo>
                      <a:pt x="296" y="117"/>
                    </a:lnTo>
                    <a:lnTo>
                      <a:pt x="296" y="119"/>
                    </a:lnTo>
                    <a:lnTo>
                      <a:pt x="295" y="120"/>
                    </a:lnTo>
                    <a:lnTo>
                      <a:pt x="292" y="121"/>
                    </a:lnTo>
                    <a:lnTo>
                      <a:pt x="200" y="121"/>
                    </a:lnTo>
                    <a:lnTo>
                      <a:pt x="200" y="121"/>
                    </a:lnTo>
                    <a:lnTo>
                      <a:pt x="197" y="120"/>
                    </a:lnTo>
                    <a:lnTo>
                      <a:pt x="197" y="119"/>
                    </a:lnTo>
                    <a:lnTo>
                      <a:pt x="196" y="117"/>
                    </a:lnTo>
                    <a:lnTo>
                      <a:pt x="196" y="78"/>
                    </a:lnTo>
                    <a:close/>
                    <a:moveTo>
                      <a:pt x="42" y="20"/>
                    </a:moveTo>
                    <a:lnTo>
                      <a:pt x="42" y="20"/>
                    </a:lnTo>
                    <a:lnTo>
                      <a:pt x="42" y="19"/>
                    </a:lnTo>
                    <a:lnTo>
                      <a:pt x="43" y="18"/>
                    </a:lnTo>
                    <a:lnTo>
                      <a:pt x="46" y="17"/>
                    </a:lnTo>
                    <a:lnTo>
                      <a:pt x="115" y="17"/>
                    </a:lnTo>
                    <a:lnTo>
                      <a:pt x="115" y="17"/>
                    </a:lnTo>
                    <a:lnTo>
                      <a:pt x="119" y="18"/>
                    </a:lnTo>
                    <a:lnTo>
                      <a:pt x="121" y="19"/>
                    </a:lnTo>
                    <a:lnTo>
                      <a:pt x="121" y="20"/>
                    </a:lnTo>
                    <a:lnTo>
                      <a:pt x="142" y="59"/>
                    </a:lnTo>
                    <a:lnTo>
                      <a:pt x="142" y="59"/>
                    </a:lnTo>
                    <a:lnTo>
                      <a:pt x="141" y="61"/>
                    </a:lnTo>
                    <a:lnTo>
                      <a:pt x="140" y="62"/>
                    </a:lnTo>
                    <a:lnTo>
                      <a:pt x="138" y="63"/>
                    </a:lnTo>
                    <a:lnTo>
                      <a:pt x="46" y="63"/>
                    </a:lnTo>
                    <a:lnTo>
                      <a:pt x="46" y="63"/>
                    </a:lnTo>
                    <a:lnTo>
                      <a:pt x="43" y="62"/>
                    </a:lnTo>
                    <a:lnTo>
                      <a:pt x="42" y="61"/>
                    </a:lnTo>
                    <a:lnTo>
                      <a:pt x="42" y="59"/>
                    </a:lnTo>
                    <a:lnTo>
                      <a:pt x="42" y="20"/>
                    </a:lnTo>
                    <a:close/>
                    <a:moveTo>
                      <a:pt x="42" y="78"/>
                    </a:moveTo>
                    <a:lnTo>
                      <a:pt x="42" y="78"/>
                    </a:lnTo>
                    <a:lnTo>
                      <a:pt x="42" y="77"/>
                    </a:lnTo>
                    <a:lnTo>
                      <a:pt x="43" y="76"/>
                    </a:lnTo>
                    <a:lnTo>
                      <a:pt x="46" y="75"/>
                    </a:lnTo>
                    <a:lnTo>
                      <a:pt x="115" y="75"/>
                    </a:lnTo>
                    <a:lnTo>
                      <a:pt x="115" y="75"/>
                    </a:lnTo>
                    <a:lnTo>
                      <a:pt x="119" y="76"/>
                    </a:lnTo>
                    <a:lnTo>
                      <a:pt x="121" y="77"/>
                    </a:lnTo>
                    <a:lnTo>
                      <a:pt x="121" y="78"/>
                    </a:lnTo>
                    <a:lnTo>
                      <a:pt x="142" y="117"/>
                    </a:lnTo>
                    <a:lnTo>
                      <a:pt x="142" y="117"/>
                    </a:lnTo>
                    <a:lnTo>
                      <a:pt x="141" y="119"/>
                    </a:lnTo>
                    <a:lnTo>
                      <a:pt x="140" y="120"/>
                    </a:lnTo>
                    <a:lnTo>
                      <a:pt x="138" y="121"/>
                    </a:lnTo>
                    <a:lnTo>
                      <a:pt x="46" y="121"/>
                    </a:lnTo>
                    <a:lnTo>
                      <a:pt x="46" y="121"/>
                    </a:lnTo>
                    <a:lnTo>
                      <a:pt x="43" y="120"/>
                    </a:lnTo>
                    <a:lnTo>
                      <a:pt x="42" y="119"/>
                    </a:lnTo>
                    <a:lnTo>
                      <a:pt x="42" y="117"/>
                    </a:lnTo>
                    <a:lnTo>
                      <a:pt x="42" y="78"/>
                    </a:lnTo>
                    <a:close/>
                    <a:moveTo>
                      <a:pt x="138" y="179"/>
                    </a:moveTo>
                    <a:lnTo>
                      <a:pt x="46" y="179"/>
                    </a:lnTo>
                    <a:lnTo>
                      <a:pt x="46" y="179"/>
                    </a:lnTo>
                    <a:lnTo>
                      <a:pt x="43" y="178"/>
                    </a:lnTo>
                    <a:lnTo>
                      <a:pt x="42" y="177"/>
                    </a:lnTo>
                    <a:lnTo>
                      <a:pt x="42" y="174"/>
                    </a:lnTo>
                    <a:lnTo>
                      <a:pt x="42" y="136"/>
                    </a:lnTo>
                    <a:lnTo>
                      <a:pt x="42" y="136"/>
                    </a:lnTo>
                    <a:lnTo>
                      <a:pt x="42" y="135"/>
                    </a:lnTo>
                    <a:lnTo>
                      <a:pt x="43" y="134"/>
                    </a:lnTo>
                    <a:lnTo>
                      <a:pt x="46" y="132"/>
                    </a:lnTo>
                    <a:lnTo>
                      <a:pt x="115" y="132"/>
                    </a:lnTo>
                    <a:lnTo>
                      <a:pt x="115" y="132"/>
                    </a:lnTo>
                    <a:lnTo>
                      <a:pt x="119" y="134"/>
                    </a:lnTo>
                    <a:lnTo>
                      <a:pt x="121" y="135"/>
                    </a:lnTo>
                    <a:lnTo>
                      <a:pt x="121" y="136"/>
                    </a:lnTo>
                    <a:lnTo>
                      <a:pt x="142" y="174"/>
                    </a:lnTo>
                    <a:lnTo>
                      <a:pt x="142" y="174"/>
                    </a:lnTo>
                    <a:lnTo>
                      <a:pt x="141" y="177"/>
                    </a:lnTo>
                    <a:lnTo>
                      <a:pt x="140" y="178"/>
                    </a:lnTo>
                    <a:lnTo>
                      <a:pt x="138" y="179"/>
                    </a:lnTo>
                    <a:lnTo>
                      <a:pt x="138" y="179"/>
                    </a:lnTo>
                    <a:close/>
                    <a:moveTo>
                      <a:pt x="164" y="172"/>
                    </a:moveTo>
                    <a:lnTo>
                      <a:pt x="164" y="172"/>
                    </a:lnTo>
                    <a:lnTo>
                      <a:pt x="164" y="173"/>
                    </a:lnTo>
                    <a:lnTo>
                      <a:pt x="163" y="173"/>
                    </a:lnTo>
                    <a:lnTo>
                      <a:pt x="154" y="173"/>
                    </a:lnTo>
                    <a:lnTo>
                      <a:pt x="154" y="173"/>
                    </a:lnTo>
                    <a:lnTo>
                      <a:pt x="151" y="172"/>
                    </a:lnTo>
                    <a:lnTo>
                      <a:pt x="133" y="138"/>
                    </a:lnTo>
                    <a:lnTo>
                      <a:pt x="133" y="138"/>
                    </a:lnTo>
                    <a:lnTo>
                      <a:pt x="133" y="137"/>
                    </a:lnTo>
                    <a:lnTo>
                      <a:pt x="134" y="137"/>
                    </a:lnTo>
                    <a:lnTo>
                      <a:pt x="163" y="137"/>
                    </a:lnTo>
                    <a:lnTo>
                      <a:pt x="163" y="137"/>
                    </a:lnTo>
                    <a:lnTo>
                      <a:pt x="164" y="137"/>
                    </a:lnTo>
                    <a:lnTo>
                      <a:pt x="164" y="138"/>
                    </a:lnTo>
                    <a:lnTo>
                      <a:pt x="164" y="172"/>
                    </a:lnTo>
                    <a:close/>
                    <a:moveTo>
                      <a:pt x="164" y="114"/>
                    </a:moveTo>
                    <a:lnTo>
                      <a:pt x="164" y="114"/>
                    </a:lnTo>
                    <a:lnTo>
                      <a:pt x="164" y="115"/>
                    </a:lnTo>
                    <a:lnTo>
                      <a:pt x="163" y="115"/>
                    </a:lnTo>
                    <a:lnTo>
                      <a:pt x="154" y="115"/>
                    </a:lnTo>
                    <a:lnTo>
                      <a:pt x="154" y="115"/>
                    </a:lnTo>
                    <a:lnTo>
                      <a:pt x="151" y="114"/>
                    </a:lnTo>
                    <a:lnTo>
                      <a:pt x="133" y="80"/>
                    </a:lnTo>
                    <a:lnTo>
                      <a:pt x="133" y="80"/>
                    </a:lnTo>
                    <a:lnTo>
                      <a:pt x="133" y="79"/>
                    </a:lnTo>
                    <a:lnTo>
                      <a:pt x="134" y="79"/>
                    </a:lnTo>
                    <a:lnTo>
                      <a:pt x="163" y="79"/>
                    </a:lnTo>
                    <a:lnTo>
                      <a:pt x="163" y="79"/>
                    </a:lnTo>
                    <a:lnTo>
                      <a:pt x="164" y="79"/>
                    </a:lnTo>
                    <a:lnTo>
                      <a:pt x="164" y="80"/>
                    </a:lnTo>
                    <a:lnTo>
                      <a:pt x="164" y="114"/>
                    </a:lnTo>
                    <a:close/>
                    <a:moveTo>
                      <a:pt x="164" y="57"/>
                    </a:moveTo>
                    <a:lnTo>
                      <a:pt x="164" y="57"/>
                    </a:lnTo>
                    <a:lnTo>
                      <a:pt x="164" y="58"/>
                    </a:lnTo>
                    <a:lnTo>
                      <a:pt x="163" y="58"/>
                    </a:lnTo>
                    <a:lnTo>
                      <a:pt x="154" y="58"/>
                    </a:lnTo>
                    <a:lnTo>
                      <a:pt x="154" y="58"/>
                    </a:lnTo>
                    <a:lnTo>
                      <a:pt x="151" y="57"/>
                    </a:lnTo>
                    <a:lnTo>
                      <a:pt x="133" y="23"/>
                    </a:lnTo>
                    <a:lnTo>
                      <a:pt x="133" y="23"/>
                    </a:lnTo>
                    <a:lnTo>
                      <a:pt x="133" y="22"/>
                    </a:lnTo>
                    <a:lnTo>
                      <a:pt x="134" y="22"/>
                    </a:lnTo>
                    <a:lnTo>
                      <a:pt x="163" y="22"/>
                    </a:lnTo>
                    <a:lnTo>
                      <a:pt x="163" y="22"/>
                    </a:lnTo>
                    <a:lnTo>
                      <a:pt x="164" y="22"/>
                    </a:lnTo>
                    <a:lnTo>
                      <a:pt x="164" y="23"/>
                    </a:lnTo>
                    <a:lnTo>
                      <a:pt x="164" y="57"/>
                    </a:lnTo>
                    <a:close/>
                    <a:moveTo>
                      <a:pt x="292" y="179"/>
                    </a:moveTo>
                    <a:lnTo>
                      <a:pt x="200" y="179"/>
                    </a:lnTo>
                    <a:lnTo>
                      <a:pt x="200" y="179"/>
                    </a:lnTo>
                    <a:lnTo>
                      <a:pt x="197" y="178"/>
                    </a:lnTo>
                    <a:lnTo>
                      <a:pt x="197" y="177"/>
                    </a:lnTo>
                    <a:lnTo>
                      <a:pt x="196" y="174"/>
                    </a:lnTo>
                    <a:lnTo>
                      <a:pt x="196" y="136"/>
                    </a:lnTo>
                    <a:lnTo>
                      <a:pt x="196" y="136"/>
                    </a:lnTo>
                    <a:lnTo>
                      <a:pt x="197" y="135"/>
                    </a:lnTo>
                    <a:lnTo>
                      <a:pt x="197" y="134"/>
                    </a:lnTo>
                    <a:lnTo>
                      <a:pt x="200" y="132"/>
                    </a:lnTo>
                    <a:lnTo>
                      <a:pt x="270" y="132"/>
                    </a:lnTo>
                    <a:lnTo>
                      <a:pt x="270" y="132"/>
                    </a:lnTo>
                    <a:lnTo>
                      <a:pt x="274" y="134"/>
                    </a:lnTo>
                    <a:lnTo>
                      <a:pt x="275" y="135"/>
                    </a:lnTo>
                    <a:lnTo>
                      <a:pt x="276" y="136"/>
                    </a:lnTo>
                    <a:lnTo>
                      <a:pt x="296" y="174"/>
                    </a:lnTo>
                    <a:lnTo>
                      <a:pt x="296" y="174"/>
                    </a:lnTo>
                    <a:lnTo>
                      <a:pt x="296" y="177"/>
                    </a:lnTo>
                    <a:lnTo>
                      <a:pt x="295" y="178"/>
                    </a:lnTo>
                    <a:lnTo>
                      <a:pt x="292" y="179"/>
                    </a:lnTo>
                    <a:lnTo>
                      <a:pt x="292" y="179"/>
                    </a:lnTo>
                    <a:close/>
                    <a:moveTo>
                      <a:pt x="319" y="172"/>
                    </a:moveTo>
                    <a:lnTo>
                      <a:pt x="319" y="172"/>
                    </a:lnTo>
                    <a:lnTo>
                      <a:pt x="319" y="173"/>
                    </a:lnTo>
                    <a:lnTo>
                      <a:pt x="318" y="173"/>
                    </a:lnTo>
                    <a:lnTo>
                      <a:pt x="309" y="173"/>
                    </a:lnTo>
                    <a:lnTo>
                      <a:pt x="309" y="173"/>
                    </a:lnTo>
                    <a:lnTo>
                      <a:pt x="306" y="172"/>
                    </a:lnTo>
                    <a:lnTo>
                      <a:pt x="288" y="138"/>
                    </a:lnTo>
                    <a:lnTo>
                      <a:pt x="288" y="138"/>
                    </a:lnTo>
                    <a:lnTo>
                      <a:pt x="288" y="137"/>
                    </a:lnTo>
                    <a:lnTo>
                      <a:pt x="290" y="137"/>
                    </a:lnTo>
                    <a:lnTo>
                      <a:pt x="318" y="137"/>
                    </a:lnTo>
                    <a:lnTo>
                      <a:pt x="318" y="137"/>
                    </a:lnTo>
                    <a:lnTo>
                      <a:pt x="319" y="137"/>
                    </a:lnTo>
                    <a:lnTo>
                      <a:pt x="319" y="138"/>
                    </a:lnTo>
                    <a:lnTo>
                      <a:pt x="319" y="172"/>
                    </a:lnTo>
                    <a:close/>
                    <a:moveTo>
                      <a:pt x="319" y="114"/>
                    </a:moveTo>
                    <a:lnTo>
                      <a:pt x="319" y="114"/>
                    </a:lnTo>
                    <a:lnTo>
                      <a:pt x="319" y="115"/>
                    </a:lnTo>
                    <a:lnTo>
                      <a:pt x="318" y="115"/>
                    </a:lnTo>
                    <a:lnTo>
                      <a:pt x="309" y="115"/>
                    </a:lnTo>
                    <a:lnTo>
                      <a:pt x="309" y="115"/>
                    </a:lnTo>
                    <a:lnTo>
                      <a:pt x="306" y="114"/>
                    </a:lnTo>
                    <a:lnTo>
                      <a:pt x="288" y="80"/>
                    </a:lnTo>
                    <a:lnTo>
                      <a:pt x="288" y="80"/>
                    </a:lnTo>
                    <a:lnTo>
                      <a:pt x="288" y="79"/>
                    </a:lnTo>
                    <a:lnTo>
                      <a:pt x="290" y="79"/>
                    </a:lnTo>
                    <a:lnTo>
                      <a:pt x="318" y="79"/>
                    </a:lnTo>
                    <a:lnTo>
                      <a:pt x="318" y="79"/>
                    </a:lnTo>
                    <a:lnTo>
                      <a:pt x="319" y="79"/>
                    </a:lnTo>
                    <a:lnTo>
                      <a:pt x="319" y="80"/>
                    </a:lnTo>
                    <a:lnTo>
                      <a:pt x="319" y="114"/>
                    </a:lnTo>
                    <a:close/>
                    <a:moveTo>
                      <a:pt x="351" y="78"/>
                    </a:moveTo>
                    <a:lnTo>
                      <a:pt x="351" y="78"/>
                    </a:lnTo>
                    <a:lnTo>
                      <a:pt x="351" y="77"/>
                    </a:lnTo>
                    <a:lnTo>
                      <a:pt x="352" y="76"/>
                    </a:lnTo>
                    <a:lnTo>
                      <a:pt x="355" y="75"/>
                    </a:lnTo>
                    <a:lnTo>
                      <a:pt x="425" y="75"/>
                    </a:lnTo>
                    <a:lnTo>
                      <a:pt x="425" y="75"/>
                    </a:lnTo>
                    <a:lnTo>
                      <a:pt x="429" y="76"/>
                    </a:lnTo>
                    <a:lnTo>
                      <a:pt x="430" y="77"/>
                    </a:lnTo>
                    <a:lnTo>
                      <a:pt x="431" y="78"/>
                    </a:lnTo>
                    <a:lnTo>
                      <a:pt x="451" y="117"/>
                    </a:lnTo>
                    <a:lnTo>
                      <a:pt x="451" y="117"/>
                    </a:lnTo>
                    <a:lnTo>
                      <a:pt x="451" y="119"/>
                    </a:lnTo>
                    <a:lnTo>
                      <a:pt x="450" y="120"/>
                    </a:lnTo>
                    <a:lnTo>
                      <a:pt x="447" y="121"/>
                    </a:lnTo>
                    <a:lnTo>
                      <a:pt x="355" y="121"/>
                    </a:lnTo>
                    <a:lnTo>
                      <a:pt x="355" y="121"/>
                    </a:lnTo>
                    <a:lnTo>
                      <a:pt x="352" y="120"/>
                    </a:lnTo>
                    <a:lnTo>
                      <a:pt x="351" y="119"/>
                    </a:lnTo>
                    <a:lnTo>
                      <a:pt x="351" y="117"/>
                    </a:lnTo>
                    <a:lnTo>
                      <a:pt x="351" y="78"/>
                    </a:lnTo>
                    <a:close/>
                    <a:moveTo>
                      <a:pt x="447" y="179"/>
                    </a:moveTo>
                    <a:lnTo>
                      <a:pt x="355" y="179"/>
                    </a:lnTo>
                    <a:lnTo>
                      <a:pt x="355" y="179"/>
                    </a:lnTo>
                    <a:lnTo>
                      <a:pt x="352" y="178"/>
                    </a:lnTo>
                    <a:lnTo>
                      <a:pt x="351" y="177"/>
                    </a:lnTo>
                    <a:lnTo>
                      <a:pt x="351" y="174"/>
                    </a:lnTo>
                    <a:lnTo>
                      <a:pt x="351" y="136"/>
                    </a:lnTo>
                    <a:lnTo>
                      <a:pt x="351" y="136"/>
                    </a:lnTo>
                    <a:lnTo>
                      <a:pt x="351" y="135"/>
                    </a:lnTo>
                    <a:lnTo>
                      <a:pt x="352" y="134"/>
                    </a:lnTo>
                    <a:lnTo>
                      <a:pt x="355" y="132"/>
                    </a:lnTo>
                    <a:lnTo>
                      <a:pt x="425" y="132"/>
                    </a:lnTo>
                    <a:lnTo>
                      <a:pt x="425" y="132"/>
                    </a:lnTo>
                    <a:lnTo>
                      <a:pt x="429" y="134"/>
                    </a:lnTo>
                    <a:lnTo>
                      <a:pt x="430" y="135"/>
                    </a:lnTo>
                    <a:lnTo>
                      <a:pt x="431" y="136"/>
                    </a:lnTo>
                    <a:lnTo>
                      <a:pt x="451" y="174"/>
                    </a:lnTo>
                    <a:lnTo>
                      <a:pt x="451" y="174"/>
                    </a:lnTo>
                    <a:lnTo>
                      <a:pt x="451" y="177"/>
                    </a:lnTo>
                    <a:lnTo>
                      <a:pt x="450" y="178"/>
                    </a:lnTo>
                    <a:lnTo>
                      <a:pt x="447" y="179"/>
                    </a:lnTo>
                    <a:lnTo>
                      <a:pt x="447" y="179"/>
                    </a:lnTo>
                    <a:close/>
                    <a:moveTo>
                      <a:pt x="474" y="172"/>
                    </a:moveTo>
                    <a:lnTo>
                      <a:pt x="474" y="172"/>
                    </a:lnTo>
                    <a:lnTo>
                      <a:pt x="473" y="173"/>
                    </a:lnTo>
                    <a:lnTo>
                      <a:pt x="473" y="173"/>
                    </a:lnTo>
                    <a:lnTo>
                      <a:pt x="463" y="173"/>
                    </a:lnTo>
                    <a:lnTo>
                      <a:pt x="463" y="173"/>
                    </a:lnTo>
                    <a:lnTo>
                      <a:pt x="462" y="172"/>
                    </a:lnTo>
                    <a:lnTo>
                      <a:pt x="443" y="138"/>
                    </a:lnTo>
                    <a:lnTo>
                      <a:pt x="443" y="138"/>
                    </a:lnTo>
                    <a:lnTo>
                      <a:pt x="443" y="137"/>
                    </a:lnTo>
                    <a:lnTo>
                      <a:pt x="443" y="137"/>
                    </a:lnTo>
                    <a:lnTo>
                      <a:pt x="473" y="137"/>
                    </a:lnTo>
                    <a:lnTo>
                      <a:pt x="473" y="137"/>
                    </a:lnTo>
                    <a:lnTo>
                      <a:pt x="473" y="137"/>
                    </a:lnTo>
                    <a:lnTo>
                      <a:pt x="474" y="138"/>
                    </a:lnTo>
                    <a:lnTo>
                      <a:pt x="474" y="172"/>
                    </a:lnTo>
                    <a:close/>
                    <a:moveTo>
                      <a:pt x="474" y="114"/>
                    </a:moveTo>
                    <a:lnTo>
                      <a:pt x="474" y="114"/>
                    </a:lnTo>
                    <a:lnTo>
                      <a:pt x="473" y="115"/>
                    </a:lnTo>
                    <a:lnTo>
                      <a:pt x="473" y="115"/>
                    </a:lnTo>
                    <a:lnTo>
                      <a:pt x="463" y="115"/>
                    </a:lnTo>
                    <a:lnTo>
                      <a:pt x="463" y="115"/>
                    </a:lnTo>
                    <a:lnTo>
                      <a:pt x="462" y="114"/>
                    </a:lnTo>
                    <a:lnTo>
                      <a:pt x="443" y="80"/>
                    </a:lnTo>
                    <a:lnTo>
                      <a:pt x="443" y="80"/>
                    </a:lnTo>
                    <a:lnTo>
                      <a:pt x="443" y="79"/>
                    </a:lnTo>
                    <a:lnTo>
                      <a:pt x="443" y="79"/>
                    </a:lnTo>
                    <a:lnTo>
                      <a:pt x="473" y="79"/>
                    </a:lnTo>
                    <a:lnTo>
                      <a:pt x="473" y="79"/>
                    </a:lnTo>
                    <a:lnTo>
                      <a:pt x="473" y="79"/>
                    </a:lnTo>
                    <a:lnTo>
                      <a:pt x="474" y="80"/>
                    </a:lnTo>
                    <a:lnTo>
                      <a:pt x="474" y="114"/>
                    </a:lnTo>
                    <a:close/>
                    <a:moveTo>
                      <a:pt x="506" y="20"/>
                    </a:moveTo>
                    <a:lnTo>
                      <a:pt x="506" y="20"/>
                    </a:lnTo>
                    <a:lnTo>
                      <a:pt x="506" y="19"/>
                    </a:lnTo>
                    <a:lnTo>
                      <a:pt x="507" y="18"/>
                    </a:lnTo>
                    <a:lnTo>
                      <a:pt x="510" y="17"/>
                    </a:lnTo>
                    <a:lnTo>
                      <a:pt x="579" y="17"/>
                    </a:lnTo>
                    <a:lnTo>
                      <a:pt x="579" y="17"/>
                    </a:lnTo>
                    <a:lnTo>
                      <a:pt x="583" y="18"/>
                    </a:lnTo>
                    <a:lnTo>
                      <a:pt x="585" y="19"/>
                    </a:lnTo>
                    <a:lnTo>
                      <a:pt x="585" y="20"/>
                    </a:lnTo>
                    <a:lnTo>
                      <a:pt x="606" y="59"/>
                    </a:lnTo>
                    <a:lnTo>
                      <a:pt x="606" y="59"/>
                    </a:lnTo>
                    <a:lnTo>
                      <a:pt x="605" y="61"/>
                    </a:lnTo>
                    <a:lnTo>
                      <a:pt x="604" y="62"/>
                    </a:lnTo>
                    <a:lnTo>
                      <a:pt x="602" y="63"/>
                    </a:lnTo>
                    <a:lnTo>
                      <a:pt x="510" y="63"/>
                    </a:lnTo>
                    <a:lnTo>
                      <a:pt x="510" y="63"/>
                    </a:lnTo>
                    <a:lnTo>
                      <a:pt x="507" y="62"/>
                    </a:lnTo>
                    <a:lnTo>
                      <a:pt x="506" y="61"/>
                    </a:lnTo>
                    <a:lnTo>
                      <a:pt x="506" y="59"/>
                    </a:lnTo>
                    <a:lnTo>
                      <a:pt x="506" y="20"/>
                    </a:lnTo>
                    <a:close/>
                    <a:moveTo>
                      <a:pt x="506" y="78"/>
                    </a:moveTo>
                    <a:lnTo>
                      <a:pt x="506" y="78"/>
                    </a:lnTo>
                    <a:lnTo>
                      <a:pt x="506" y="77"/>
                    </a:lnTo>
                    <a:lnTo>
                      <a:pt x="507" y="76"/>
                    </a:lnTo>
                    <a:lnTo>
                      <a:pt x="510" y="75"/>
                    </a:lnTo>
                    <a:lnTo>
                      <a:pt x="579" y="75"/>
                    </a:lnTo>
                    <a:lnTo>
                      <a:pt x="579" y="75"/>
                    </a:lnTo>
                    <a:lnTo>
                      <a:pt x="583" y="76"/>
                    </a:lnTo>
                    <a:lnTo>
                      <a:pt x="585" y="77"/>
                    </a:lnTo>
                    <a:lnTo>
                      <a:pt x="585" y="78"/>
                    </a:lnTo>
                    <a:lnTo>
                      <a:pt x="606" y="117"/>
                    </a:lnTo>
                    <a:lnTo>
                      <a:pt x="606" y="117"/>
                    </a:lnTo>
                    <a:lnTo>
                      <a:pt x="605" y="119"/>
                    </a:lnTo>
                    <a:lnTo>
                      <a:pt x="604" y="120"/>
                    </a:lnTo>
                    <a:lnTo>
                      <a:pt x="602" y="121"/>
                    </a:lnTo>
                    <a:lnTo>
                      <a:pt x="510" y="121"/>
                    </a:lnTo>
                    <a:lnTo>
                      <a:pt x="510" y="121"/>
                    </a:lnTo>
                    <a:lnTo>
                      <a:pt x="507" y="120"/>
                    </a:lnTo>
                    <a:lnTo>
                      <a:pt x="506" y="119"/>
                    </a:lnTo>
                    <a:lnTo>
                      <a:pt x="506" y="117"/>
                    </a:lnTo>
                    <a:lnTo>
                      <a:pt x="506" y="78"/>
                    </a:lnTo>
                    <a:close/>
                    <a:moveTo>
                      <a:pt x="602" y="179"/>
                    </a:moveTo>
                    <a:lnTo>
                      <a:pt x="510" y="179"/>
                    </a:lnTo>
                    <a:lnTo>
                      <a:pt x="510" y="179"/>
                    </a:lnTo>
                    <a:lnTo>
                      <a:pt x="507" y="178"/>
                    </a:lnTo>
                    <a:lnTo>
                      <a:pt x="506" y="177"/>
                    </a:lnTo>
                    <a:lnTo>
                      <a:pt x="506" y="174"/>
                    </a:lnTo>
                    <a:lnTo>
                      <a:pt x="506" y="136"/>
                    </a:lnTo>
                    <a:lnTo>
                      <a:pt x="506" y="136"/>
                    </a:lnTo>
                    <a:lnTo>
                      <a:pt x="506" y="135"/>
                    </a:lnTo>
                    <a:lnTo>
                      <a:pt x="507" y="134"/>
                    </a:lnTo>
                    <a:lnTo>
                      <a:pt x="510" y="132"/>
                    </a:lnTo>
                    <a:lnTo>
                      <a:pt x="579" y="132"/>
                    </a:lnTo>
                    <a:lnTo>
                      <a:pt x="579" y="132"/>
                    </a:lnTo>
                    <a:lnTo>
                      <a:pt x="583" y="134"/>
                    </a:lnTo>
                    <a:lnTo>
                      <a:pt x="585" y="135"/>
                    </a:lnTo>
                    <a:lnTo>
                      <a:pt x="585" y="136"/>
                    </a:lnTo>
                    <a:lnTo>
                      <a:pt x="606" y="174"/>
                    </a:lnTo>
                    <a:lnTo>
                      <a:pt x="606" y="174"/>
                    </a:lnTo>
                    <a:lnTo>
                      <a:pt x="605" y="177"/>
                    </a:lnTo>
                    <a:lnTo>
                      <a:pt x="604" y="178"/>
                    </a:lnTo>
                    <a:lnTo>
                      <a:pt x="602" y="179"/>
                    </a:lnTo>
                    <a:lnTo>
                      <a:pt x="602" y="179"/>
                    </a:lnTo>
                    <a:close/>
                    <a:moveTo>
                      <a:pt x="628" y="172"/>
                    </a:moveTo>
                    <a:lnTo>
                      <a:pt x="628" y="172"/>
                    </a:lnTo>
                    <a:lnTo>
                      <a:pt x="628" y="173"/>
                    </a:lnTo>
                    <a:lnTo>
                      <a:pt x="627" y="173"/>
                    </a:lnTo>
                    <a:lnTo>
                      <a:pt x="618" y="173"/>
                    </a:lnTo>
                    <a:lnTo>
                      <a:pt x="618" y="173"/>
                    </a:lnTo>
                    <a:lnTo>
                      <a:pt x="615" y="172"/>
                    </a:lnTo>
                    <a:lnTo>
                      <a:pt x="597" y="138"/>
                    </a:lnTo>
                    <a:lnTo>
                      <a:pt x="597" y="138"/>
                    </a:lnTo>
                    <a:lnTo>
                      <a:pt x="597" y="137"/>
                    </a:lnTo>
                    <a:lnTo>
                      <a:pt x="598" y="137"/>
                    </a:lnTo>
                    <a:lnTo>
                      <a:pt x="627" y="137"/>
                    </a:lnTo>
                    <a:lnTo>
                      <a:pt x="627" y="137"/>
                    </a:lnTo>
                    <a:lnTo>
                      <a:pt x="628" y="137"/>
                    </a:lnTo>
                    <a:lnTo>
                      <a:pt x="628" y="138"/>
                    </a:lnTo>
                    <a:lnTo>
                      <a:pt x="628" y="172"/>
                    </a:lnTo>
                    <a:close/>
                    <a:moveTo>
                      <a:pt x="628" y="114"/>
                    </a:moveTo>
                    <a:lnTo>
                      <a:pt x="628" y="114"/>
                    </a:lnTo>
                    <a:lnTo>
                      <a:pt x="628" y="115"/>
                    </a:lnTo>
                    <a:lnTo>
                      <a:pt x="627" y="115"/>
                    </a:lnTo>
                    <a:lnTo>
                      <a:pt x="618" y="115"/>
                    </a:lnTo>
                    <a:lnTo>
                      <a:pt x="618" y="115"/>
                    </a:lnTo>
                    <a:lnTo>
                      <a:pt x="615" y="114"/>
                    </a:lnTo>
                    <a:lnTo>
                      <a:pt x="597" y="80"/>
                    </a:lnTo>
                    <a:lnTo>
                      <a:pt x="597" y="80"/>
                    </a:lnTo>
                    <a:lnTo>
                      <a:pt x="597" y="79"/>
                    </a:lnTo>
                    <a:lnTo>
                      <a:pt x="598" y="79"/>
                    </a:lnTo>
                    <a:lnTo>
                      <a:pt x="627" y="79"/>
                    </a:lnTo>
                    <a:lnTo>
                      <a:pt x="627" y="79"/>
                    </a:lnTo>
                    <a:lnTo>
                      <a:pt x="628" y="79"/>
                    </a:lnTo>
                    <a:lnTo>
                      <a:pt x="628" y="80"/>
                    </a:lnTo>
                    <a:lnTo>
                      <a:pt x="628" y="114"/>
                    </a:lnTo>
                    <a:close/>
                    <a:moveTo>
                      <a:pt x="628" y="57"/>
                    </a:moveTo>
                    <a:lnTo>
                      <a:pt x="628" y="57"/>
                    </a:lnTo>
                    <a:lnTo>
                      <a:pt x="628" y="58"/>
                    </a:lnTo>
                    <a:lnTo>
                      <a:pt x="627" y="58"/>
                    </a:lnTo>
                    <a:lnTo>
                      <a:pt x="618" y="58"/>
                    </a:lnTo>
                    <a:lnTo>
                      <a:pt x="618" y="58"/>
                    </a:lnTo>
                    <a:lnTo>
                      <a:pt x="615" y="57"/>
                    </a:lnTo>
                    <a:lnTo>
                      <a:pt x="597" y="23"/>
                    </a:lnTo>
                    <a:lnTo>
                      <a:pt x="597" y="23"/>
                    </a:lnTo>
                    <a:lnTo>
                      <a:pt x="597" y="22"/>
                    </a:lnTo>
                    <a:lnTo>
                      <a:pt x="598" y="22"/>
                    </a:lnTo>
                    <a:lnTo>
                      <a:pt x="627" y="22"/>
                    </a:lnTo>
                    <a:lnTo>
                      <a:pt x="627" y="22"/>
                    </a:lnTo>
                    <a:lnTo>
                      <a:pt x="628" y="22"/>
                    </a:lnTo>
                    <a:lnTo>
                      <a:pt x="628" y="23"/>
                    </a:lnTo>
                    <a:lnTo>
                      <a:pt x="628" y="57"/>
                    </a:lnTo>
                    <a:close/>
                  </a:path>
                </a:pathLst>
              </a:custGeom>
              <a:solidFill>
                <a:srgbClr val="65A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136" algn="l" rtl="0" fontAlgn="base">
                  <a:spcBef>
                    <a:spcPct val="0"/>
                  </a:spcBef>
                  <a:spcAft>
                    <a:spcPct val="0"/>
                  </a:spcAft>
                  <a:defRPr kern="1200">
                    <a:solidFill>
                      <a:schemeClr val="tx1"/>
                    </a:solidFill>
                    <a:latin typeface="Calibri" pitchFamily="34" charset="0"/>
                    <a:ea typeface="宋体" charset="-122"/>
                    <a:cs typeface="+mn-cs"/>
                  </a:defRPr>
                </a:lvl2pPr>
                <a:lvl3pPr marL="914270" algn="l" rtl="0" fontAlgn="base">
                  <a:spcBef>
                    <a:spcPct val="0"/>
                  </a:spcBef>
                  <a:spcAft>
                    <a:spcPct val="0"/>
                  </a:spcAft>
                  <a:defRPr kern="1200">
                    <a:solidFill>
                      <a:schemeClr val="tx1"/>
                    </a:solidFill>
                    <a:latin typeface="Calibri" pitchFamily="34" charset="0"/>
                    <a:ea typeface="宋体" charset="-122"/>
                    <a:cs typeface="+mn-cs"/>
                  </a:defRPr>
                </a:lvl3pPr>
                <a:lvl4pPr marL="1371406" algn="l" rtl="0" fontAlgn="base">
                  <a:spcBef>
                    <a:spcPct val="0"/>
                  </a:spcBef>
                  <a:spcAft>
                    <a:spcPct val="0"/>
                  </a:spcAft>
                  <a:defRPr kern="1200">
                    <a:solidFill>
                      <a:schemeClr val="tx1"/>
                    </a:solidFill>
                    <a:latin typeface="Calibri" pitchFamily="34" charset="0"/>
                    <a:ea typeface="宋体" charset="-122"/>
                    <a:cs typeface="+mn-cs"/>
                  </a:defRPr>
                </a:lvl4pPr>
                <a:lvl5pPr marL="1828541" algn="l" rtl="0" fontAlgn="base">
                  <a:spcBef>
                    <a:spcPct val="0"/>
                  </a:spcBef>
                  <a:spcAft>
                    <a:spcPct val="0"/>
                  </a:spcAft>
                  <a:defRPr kern="1200">
                    <a:solidFill>
                      <a:schemeClr val="tx1"/>
                    </a:solidFill>
                    <a:latin typeface="Calibri" pitchFamily="34" charset="0"/>
                    <a:ea typeface="宋体" charset="-122"/>
                    <a:cs typeface="+mn-cs"/>
                  </a:defRPr>
                </a:lvl5pPr>
                <a:lvl6pPr marL="2285676" algn="l" defTabSz="914270" rtl="0" eaLnBrk="1" latinLnBrk="0" hangingPunct="1">
                  <a:defRPr kern="1200">
                    <a:solidFill>
                      <a:schemeClr val="tx1"/>
                    </a:solidFill>
                    <a:latin typeface="Calibri" pitchFamily="34" charset="0"/>
                    <a:ea typeface="宋体" charset="-122"/>
                    <a:cs typeface="+mn-cs"/>
                  </a:defRPr>
                </a:lvl6pPr>
                <a:lvl7pPr marL="2742811" algn="l" defTabSz="914270" rtl="0" eaLnBrk="1" latinLnBrk="0" hangingPunct="1">
                  <a:defRPr kern="1200">
                    <a:solidFill>
                      <a:schemeClr val="tx1"/>
                    </a:solidFill>
                    <a:latin typeface="Calibri" pitchFamily="34" charset="0"/>
                    <a:ea typeface="宋体" charset="-122"/>
                    <a:cs typeface="+mn-cs"/>
                  </a:defRPr>
                </a:lvl7pPr>
                <a:lvl8pPr marL="3199947" algn="l" defTabSz="914270" rtl="0" eaLnBrk="1" latinLnBrk="0" hangingPunct="1">
                  <a:defRPr kern="1200">
                    <a:solidFill>
                      <a:schemeClr val="tx1"/>
                    </a:solidFill>
                    <a:latin typeface="Calibri" pitchFamily="34" charset="0"/>
                    <a:ea typeface="宋体" charset="-122"/>
                    <a:cs typeface="+mn-cs"/>
                  </a:defRPr>
                </a:lvl8pPr>
                <a:lvl9pPr marL="3657081" algn="l" defTabSz="914270" rtl="0" eaLnBrk="1" latinLnBrk="0" hangingPunct="1">
                  <a:defRPr kern="1200">
                    <a:solidFill>
                      <a:schemeClr val="tx1"/>
                    </a:solidFill>
                    <a:latin typeface="Calibri" pitchFamily="34" charset="0"/>
                    <a:ea typeface="宋体" charset="-122"/>
                    <a:cs typeface="+mn-cs"/>
                  </a:defRPr>
                </a:lvl9pPr>
              </a:lstStyle>
              <a:p>
                <a:endParaRPr lang="en-US" altLang="zh-CN" dirty="0">
                  <a:latin typeface="微软雅黑" panose="020B0503020204020204" pitchFamily="34" charset="-122"/>
                  <a:ea typeface="微软雅黑" panose="020B0503020204020204" pitchFamily="34" charset="-122"/>
                </a:endParaRPr>
              </a:p>
            </p:txBody>
          </p:sp>
        </p:grpSp>
        <p:sp>
          <p:nvSpPr>
            <p:cNvPr id="81" name="矩形 80"/>
            <p:cNvSpPr/>
            <p:nvPr/>
          </p:nvSpPr>
          <p:spPr>
            <a:xfrm>
              <a:off x="1679509" y="5808857"/>
              <a:ext cx="8928992" cy="584775"/>
            </a:xfrm>
            <a:prstGeom prst="rect">
              <a:avLst/>
            </a:prstGeom>
          </p:spPr>
          <p:txBody>
            <a:bodyPr wrap="square">
              <a:spAutoFit/>
            </a:bodyPr>
            <a:lstStyle/>
            <a:p>
              <a:pPr algn="ctr"/>
              <a:r>
                <a:rPr lang="en-US" altLang="zh-CN" sz="1600" b="1" dirty="0" smtClean="0">
                  <a:solidFill>
                    <a:srgbClr val="F99E1A"/>
                  </a:solidFill>
                  <a:latin typeface="微软雅黑" panose="020B0503020204020204" pitchFamily="34" charset="-122"/>
                  <a:ea typeface="微软雅黑" panose="020B0503020204020204" pitchFamily="34" charset="-122"/>
                  <a:cs typeface="Arial" panose="020B0604020202020204" pitchFamily="34" charset="0"/>
                </a:rPr>
                <a:t>Rapid cloud service access and orchestration enable services to be automatically deployed across DCs within minutes.</a:t>
              </a:r>
              <a:endParaRPr lang="en-US" altLang="zh-CN" sz="1600" b="1" dirty="0">
                <a:solidFill>
                  <a:srgbClr val="F99E1A"/>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13" name="组合 12"/>
            <p:cNvGrpSpPr/>
            <p:nvPr/>
          </p:nvGrpSpPr>
          <p:grpSpPr>
            <a:xfrm>
              <a:off x="4664986" y="2303180"/>
              <a:ext cx="2018532" cy="388660"/>
              <a:chOff x="5876418" y="2348880"/>
              <a:chExt cx="2019058" cy="388761"/>
            </a:xfrm>
          </p:grpSpPr>
          <p:sp>
            <p:nvSpPr>
              <p:cNvPr id="61" name="文本框 60"/>
              <p:cNvSpPr txBox="1"/>
              <p:nvPr/>
            </p:nvSpPr>
            <p:spPr>
              <a:xfrm>
                <a:off x="6299434" y="2357043"/>
                <a:ext cx="1596042" cy="307857"/>
              </a:xfrm>
              <a:prstGeom prst="rect">
                <a:avLst/>
              </a:prstGeom>
              <a:noFill/>
            </p:spPr>
            <p:txBody>
              <a:bodyPr wrap="square" rtlCol="0">
                <a:spAutoFit/>
              </a:bodyPr>
              <a:lstStyle/>
              <a:p>
                <a:r>
                  <a:rPr lang="en-US" altLang="zh-CN" sz="1400" kern="1100" dirty="0" smtClean="0">
                    <a:latin typeface="微软雅黑" panose="020B0503020204020204" pitchFamily="34" charset="-122"/>
                    <a:ea typeface="微软雅黑" panose="020B0503020204020204" pitchFamily="34" charset="-122"/>
                    <a:cs typeface="Arial" panose="020B0604020202020204" pitchFamily="34" charset="0"/>
                  </a:rPr>
                  <a:t>Virtual firewall</a:t>
                </a:r>
                <a:endParaRPr lang="en-US" altLang="zh-CN" sz="1400" kern="1100" dirty="0">
                  <a:latin typeface="微软雅黑" panose="020B0503020204020204" pitchFamily="34" charset="-122"/>
                  <a:ea typeface="微软雅黑" panose="020B0503020204020204" pitchFamily="34" charset="-122"/>
                  <a:cs typeface="Arial" panose="020B0604020202020204" pitchFamily="34" charset="0"/>
                </a:endParaRPr>
              </a:p>
            </p:txBody>
          </p:sp>
          <p:pic>
            <p:nvPicPr>
              <p:cNvPr id="84" name="图片 83"/>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5876418" y="2348880"/>
                <a:ext cx="426515" cy="388761"/>
              </a:xfrm>
              <a:prstGeom prst="rect">
                <a:avLst/>
              </a:prstGeom>
            </p:spPr>
          </p:pic>
        </p:grpSp>
        <p:grpSp>
          <p:nvGrpSpPr>
            <p:cNvPr id="11" name="组合 10"/>
            <p:cNvGrpSpPr/>
            <p:nvPr/>
          </p:nvGrpSpPr>
          <p:grpSpPr>
            <a:xfrm>
              <a:off x="4584229" y="1755974"/>
              <a:ext cx="2519887" cy="470280"/>
              <a:chOff x="4618034" y="1430568"/>
              <a:chExt cx="2520543" cy="470402"/>
            </a:xfrm>
          </p:grpSpPr>
          <p:sp>
            <p:nvSpPr>
              <p:cNvPr id="43" name="文本框 13"/>
              <p:cNvSpPr txBox="1"/>
              <p:nvPr/>
            </p:nvSpPr>
            <p:spPr>
              <a:xfrm>
                <a:off x="5123455" y="1494923"/>
                <a:ext cx="2015122" cy="307857"/>
              </a:xfrm>
              <a:prstGeom prst="rect">
                <a:avLst/>
              </a:prstGeom>
              <a:noFill/>
            </p:spPr>
            <p:txBody>
              <a:bodyPr wrap="square" rtlCol="0">
                <a:spAutoFit/>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136" algn="l" rtl="0" fontAlgn="base">
                  <a:spcBef>
                    <a:spcPct val="0"/>
                  </a:spcBef>
                  <a:spcAft>
                    <a:spcPct val="0"/>
                  </a:spcAft>
                  <a:defRPr kern="1200">
                    <a:solidFill>
                      <a:schemeClr val="tx1"/>
                    </a:solidFill>
                    <a:latin typeface="Calibri" pitchFamily="34" charset="0"/>
                    <a:ea typeface="宋体" charset="-122"/>
                    <a:cs typeface="+mn-cs"/>
                  </a:defRPr>
                </a:lvl2pPr>
                <a:lvl3pPr marL="914270" algn="l" rtl="0" fontAlgn="base">
                  <a:spcBef>
                    <a:spcPct val="0"/>
                  </a:spcBef>
                  <a:spcAft>
                    <a:spcPct val="0"/>
                  </a:spcAft>
                  <a:defRPr kern="1200">
                    <a:solidFill>
                      <a:schemeClr val="tx1"/>
                    </a:solidFill>
                    <a:latin typeface="Calibri" pitchFamily="34" charset="0"/>
                    <a:ea typeface="宋体" charset="-122"/>
                    <a:cs typeface="+mn-cs"/>
                  </a:defRPr>
                </a:lvl3pPr>
                <a:lvl4pPr marL="1371406" algn="l" rtl="0" fontAlgn="base">
                  <a:spcBef>
                    <a:spcPct val="0"/>
                  </a:spcBef>
                  <a:spcAft>
                    <a:spcPct val="0"/>
                  </a:spcAft>
                  <a:defRPr kern="1200">
                    <a:solidFill>
                      <a:schemeClr val="tx1"/>
                    </a:solidFill>
                    <a:latin typeface="Calibri" pitchFamily="34" charset="0"/>
                    <a:ea typeface="宋体" charset="-122"/>
                    <a:cs typeface="+mn-cs"/>
                  </a:defRPr>
                </a:lvl4pPr>
                <a:lvl5pPr marL="1828541" algn="l" rtl="0" fontAlgn="base">
                  <a:spcBef>
                    <a:spcPct val="0"/>
                  </a:spcBef>
                  <a:spcAft>
                    <a:spcPct val="0"/>
                  </a:spcAft>
                  <a:defRPr kern="1200">
                    <a:solidFill>
                      <a:schemeClr val="tx1"/>
                    </a:solidFill>
                    <a:latin typeface="Calibri" pitchFamily="34" charset="0"/>
                    <a:ea typeface="宋体" charset="-122"/>
                    <a:cs typeface="+mn-cs"/>
                  </a:defRPr>
                </a:lvl5pPr>
                <a:lvl6pPr marL="2285676" algn="l" defTabSz="914270" rtl="0" eaLnBrk="1" latinLnBrk="0" hangingPunct="1">
                  <a:defRPr kern="1200">
                    <a:solidFill>
                      <a:schemeClr val="tx1"/>
                    </a:solidFill>
                    <a:latin typeface="Calibri" pitchFamily="34" charset="0"/>
                    <a:ea typeface="宋体" charset="-122"/>
                    <a:cs typeface="+mn-cs"/>
                  </a:defRPr>
                </a:lvl6pPr>
                <a:lvl7pPr marL="2742811" algn="l" defTabSz="914270" rtl="0" eaLnBrk="1" latinLnBrk="0" hangingPunct="1">
                  <a:defRPr kern="1200">
                    <a:solidFill>
                      <a:schemeClr val="tx1"/>
                    </a:solidFill>
                    <a:latin typeface="Calibri" pitchFamily="34" charset="0"/>
                    <a:ea typeface="宋体" charset="-122"/>
                    <a:cs typeface="+mn-cs"/>
                  </a:defRPr>
                </a:lvl7pPr>
                <a:lvl8pPr marL="3199947" algn="l" defTabSz="914270" rtl="0" eaLnBrk="1" latinLnBrk="0" hangingPunct="1">
                  <a:defRPr kern="1200">
                    <a:solidFill>
                      <a:schemeClr val="tx1"/>
                    </a:solidFill>
                    <a:latin typeface="Calibri" pitchFamily="34" charset="0"/>
                    <a:ea typeface="宋体" charset="-122"/>
                    <a:cs typeface="+mn-cs"/>
                  </a:defRPr>
                </a:lvl8pPr>
                <a:lvl9pPr marL="3657081" algn="l" defTabSz="914270" rtl="0" eaLnBrk="1" latinLnBrk="0" hangingPunct="1">
                  <a:defRPr kern="1200">
                    <a:solidFill>
                      <a:schemeClr val="tx1"/>
                    </a:solidFill>
                    <a:latin typeface="Calibri" pitchFamily="34" charset="0"/>
                    <a:ea typeface="宋体" charset="-122"/>
                    <a:cs typeface="+mn-cs"/>
                  </a:defRPr>
                </a:lvl9pPr>
              </a:lstStyle>
              <a:p>
                <a:r>
                  <a:rPr lang="en-US" altLang="zh-CN" sz="1400" kern="1100" dirty="0" smtClean="0">
                    <a:latin typeface="微软雅黑" panose="020B0503020204020204" pitchFamily="34" charset="-122"/>
                    <a:ea typeface="微软雅黑" panose="020B0503020204020204" pitchFamily="34" charset="-122"/>
                    <a:cs typeface="Arial" panose="020B0604020202020204" pitchFamily="34" charset="0"/>
                  </a:rPr>
                  <a:t>EVS</a:t>
                </a:r>
                <a:endParaRPr lang="en-US" altLang="zh-CN" sz="1400" kern="1100" dirty="0">
                  <a:latin typeface="微软雅黑" panose="020B0503020204020204" pitchFamily="34" charset="-122"/>
                  <a:ea typeface="微软雅黑" panose="020B0503020204020204" pitchFamily="34" charset="-122"/>
                  <a:cs typeface="Arial" panose="020B0604020202020204" pitchFamily="34" charset="0"/>
                </a:endParaRPr>
              </a:p>
            </p:txBody>
          </p:sp>
          <p:pic>
            <p:nvPicPr>
              <p:cNvPr id="85" name="图片 84"/>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4618034" y="1430568"/>
                <a:ext cx="516083" cy="470402"/>
              </a:xfrm>
              <a:prstGeom prst="rect">
                <a:avLst/>
              </a:prstGeom>
            </p:spPr>
          </p:pic>
        </p:grpSp>
        <p:grpSp>
          <p:nvGrpSpPr>
            <p:cNvPr id="86" name="组合 85"/>
            <p:cNvGrpSpPr/>
            <p:nvPr/>
          </p:nvGrpSpPr>
          <p:grpSpPr>
            <a:xfrm>
              <a:off x="5139283" y="4490971"/>
              <a:ext cx="1999629" cy="1104991"/>
              <a:chOff x="4585188" y="1672640"/>
              <a:chExt cx="8371984" cy="4564672"/>
            </a:xfrm>
          </p:grpSpPr>
          <p:pic>
            <p:nvPicPr>
              <p:cNvPr id="88" name="图片 87"/>
              <p:cNvPicPr>
                <a:picLocks noChangeAspect="1"/>
              </p:cNvPicPr>
              <p:nvPr/>
            </p:nvPicPr>
            <p:blipFill>
              <a:blip r:embed="rId13" cstate="print"/>
              <a:stretch>
                <a:fillRect/>
              </a:stretch>
            </p:blipFill>
            <p:spPr>
              <a:xfrm>
                <a:off x="4585188" y="1672640"/>
                <a:ext cx="8371984" cy="4564672"/>
              </a:xfrm>
              <a:prstGeom prst="rect">
                <a:avLst/>
              </a:prstGeom>
              <a:ln>
                <a:noFill/>
              </a:ln>
              <a:effectLst>
                <a:outerShdw blurRad="292100" dist="139700" dir="2700000" algn="tl" rotWithShape="0">
                  <a:srgbClr val="333333">
                    <a:alpha val="65000"/>
                  </a:srgbClr>
                </a:outerShdw>
              </a:effectLst>
            </p:spPr>
          </p:pic>
          <p:pic>
            <p:nvPicPr>
              <p:cNvPr id="90" name="图片 89"/>
              <p:cNvPicPr>
                <a:picLocks noChangeAspect="1"/>
              </p:cNvPicPr>
              <p:nvPr/>
            </p:nvPicPr>
            <p:blipFill>
              <a:blip r:embed="rId14" cstate="print"/>
              <a:stretch>
                <a:fillRect/>
              </a:stretch>
            </p:blipFill>
            <p:spPr>
              <a:xfrm>
                <a:off x="9701911" y="4839618"/>
                <a:ext cx="723358" cy="296055"/>
              </a:xfrm>
              <a:prstGeom prst="rect">
                <a:avLst/>
              </a:prstGeom>
            </p:spPr>
          </p:pic>
          <p:sp>
            <p:nvSpPr>
              <p:cNvPr id="92" name="文本框 91"/>
              <p:cNvSpPr txBox="1"/>
              <p:nvPr/>
            </p:nvSpPr>
            <p:spPr>
              <a:xfrm>
                <a:off x="9591240" y="4698171"/>
                <a:ext cx="1135569" cy="572134"/>
              </a:xfrm>
              <a:prstGeom prst="rect">
                <a:avLst/>
              </a:prstGeom>
              <a:noFill/>
            </p:spPr>
            <p:txBody>
              <a:bodyPr wrap="none" rtlCol="0">
                <a:spAutoFit/>
              </a:bodyPr>
              <a:lstStyle/>
              <a:p>
                <a:r>
                  <a:rPr lang="en-US" altLang="zh-CN" sz="300" dirty="0" smtClean="0">
                    <a:solidFill>
                      <a:schemeClr val="bg1"/>
                    </a:solidFill>
                    <a:latin typeface="微软雅黑" panose="020B0503020204020204" pitchFamily="34" charset="-122"/>
                    <a:ea typeface="微软雅黑" panose="020B0503020204020204" pitchFamily="34" charset="-122"/>
                  </a:rPr>
                  <a:t>KVM</a:t>
                </a:r>
                <a:endParaRPr lang="en-US" altLang="zh-CN" sz="300" dirty="0">
                  <a:solidFill>
                    <a:schemeClr val="bg1"/>
                  </a:solidFill>
                  <a:latin typeface="微软雅黑" panose="020B0503020204020204" pitchFamily="34" charset="-122"/>
                  <a:ea typeface="微软雅黑" panose="020B0503020204020204" pitchFamily="34" charset="-122"/>
                </a:endParaRPr>
              </a:p>
            </p:txBody>
          </p:sp>
        </p:grpSp>
        <p:grpSp>
          <p:nvGrpSpPr>
            <p:cNvPr id="93" name="组合 92"/>
            <p:cNvGrpSpPr/>
            <p:nvPr/>
          </p:nvGrpSpPr>
          <p:grpSpPr>
            <a:xfrm>
              <a:off x="1821353" y="4426834"/>
              <a:ext cx="1696300" cy="1006953"/>
              <a:chOff x="4585188" y="1672640"/>
              <a:chExt cx="8371984" cy="4564672"/>
            </a:xfrm>
          </p:grpSpPr>
          <p:pic>
            <p:nvPicPr>
              <p:cNvPr id="94" name="图片 93"/>
              <p:cNvPicPr>
                <a:picLocks noChangeAspect="1"/>
              </p:cNvPicPr>
              <p:nvPr/>
            </p:nvPicPr>
            <p:blipFill>
              <a:blip r:embed="rId13" cstate="print"/>
              <a:stretch>
                <a:fillRect/>
              </a:stretch>
            </p:blipFill>
            <p:spPr>
              <a:xfrm>
                <a:off x="4585188" y="1672640"/>
                <a:ext cx="8371984" cy="4564672"/>
              </a:xfrm>
              <a:prstGeom prst="rect">
                <a:avLst/>
              </a:prstGeom>
              <a:ln>
                <a:noFill/>
              </a:ln>
              <a:effectLst>
                <a:outerShdw blurRad="292100" dist="139700" dir="2700000" algn="tl" rotWithShape="0">
                  <a:srgbClr val="333333">
                    <a:alpha val="65000"/>
                  </a:srgbClr>
                </a:outerShdw>
              </a:effectLst>
            </p:spPr>
          </p:pic>
          <p:pic>
            <p:nvPicPr>
              <p:cNvPr id="95" name="图片 94"/>
              <p:cNvPicPr>
                <a:picLocks noChangeAspect="1"/>
              </p:cNvPicPr>
              <p:nvPr/>
            </p:nvPicPr>
            <p:blipFill>
              <a:blip r:embed="rId14" cstate="print"/>
              <a:stretch>
                <a:fillRect/>
              </a:stretch>
            </p:blipFill>
            <p:spPr>
              <a:xfrm>
                <a:off x="9701911" y="4839618"/>
                <a:ext cx="723358" cy="296055"/>
              </a:xfrm>
              <a:prstGeom prst="rect">
                <a:avLst/>
              </a:prstGeom>
            </p:spPr>
          </p:pic>
          <p:sp>
            <p:nvSpPr>
              <p:cNvPr id="96" name="文本框 95"/>
              <p:cNvSpPr txBox="1"/>
              <p:nvPr/>
            </p:nvSpPr>
            <p:spPr>
              <a:xfrm>
                <a:off x="9591238" y="4698175"/>
                <a:ext cx="1338629" cy="627837"/>
              </a:xfrm>
              <a:prstGeom prst="rect">
                <a:avLst/>
              </a:prstGeom>
              <a:noFill/>
            </p:spPr>
            <p:txBody>
              <a:bodyPr wrap="none" rtlCol="0">
                <a:spAutoFit/>
              </a:bodyPr>
              <a:lstStyle/>
              <a:p>
                <a:r>
                  <a:rPr lang="en-US" altLang="zh-CN" sz="300" dirty="0" smtClean="0">
                    <a:solidFill>
                      <a:schemeClr val="bg1"/>
                    </a:solidFill>
                    <a:latin typeface="微软雅黑" panose="020B0503020204020204" pitchFamily="34" charset="-122"/>
                    <a:ea typeface="微软雅黑" panose="020B0503020204020204" pitchFamily="34" charset="-122"/>
                  </a:rPr>
                  <a:t>KVM</a:t>
                </a:r>
                <a:endParaRPr lang="en-US" altLang="zh-CN" sz="300" dirty="0">
                  <a:solidFill>
                    <a:schemeClr val="bg1"/>
                  </a:solidFill>
                  <a:latin typeface="微软雅黑" panose="020B0503020204020204" pitchFamily="34" charset="-122"/>
                  <a:ea typeface="微软雅黑" panose="020B0503020204020204" pitchFamily="34" charset="-122"/>
                </a:endParaRPr>
              </a:p>
            </p:txBody>
          </p:sp>
        </p:grpSp>
        <p:grpSp>
          <p:nvGrpSpPr>
            <p:cNvPr id="97" name="组合 96"/>
            <p:cNvGrpSpPr/>
            <p:nvPr/>
          </p:nvGrpSpPr>
          <p:grpSpPr>
            <a:xfrm>
              <a:off x="8754374" y="4286384"/>
              <a:ext cx="1696300" cy="1006953"/>
              <a:chOff x="4585188" y="1672640"/>
              <a:chExt cx="8371984" cy="4564672"/>
            </a:xfrm>
          </p:grpSpPr>
          <p:pic>
            <p:nvPicPr>
              <p:cNvPr id="98" name="图片 97"/>
              <p:cNvPicPr>
                <a:picLocks noChangeAspect="1"/>
              </p:cNvPicPr>
              <p:nvPr/>
            </p:nvPicPr>
            <p:blipFill>
              <a:blip r:embed="rId13" cstate="print"/>
              <a:stretch>
                <a:fillRect/>
              </a:stretch>
            </p:blipFill>
            <p:spPr>
              <a:xfrm>
                <a:off x="4585188" y="1672640"/>
                <a:ext cx="8371984" cy="4564672"/>
              </a:xfrm>
              <a:prstGeom prst="rect">
                <a:avLst/>
              </a:prstGeom>
              <a:ln>
                <a:noFill/>
              </a:ln>
              <a:effectLst>
                <a:outerShdw blurRad="292100" dist="139700" dir="2700000" algn="tl" rotWithShape="0">
                  <a:srgbClr val="333333">
                    <a:alpha val="65000"/>
                  </a:srgbClr>
                </a:outerShdw>
              </a:effectLst>
            </p:spPr>
          </p:pic>
          <p:pic>
            <p:nvPicPr>
              <p:cNvPr id="99" name="图片 98"/>
              <p:cNvPicPr>
                <a:picLocks noChangeAspect="1"/>
              </p:cNvPicPr>
              <p:nvPr/>
            </p:nvPicPr>
            <p:blipFill>
              <a:blip r:embed="rId14" cstate="print"/>
              <a:stretch>
                <a:fillRect/>
              </a:stretch>
            </p:blipFill>
            <p:spPr>
              <a:xfrm>
                <a:off x="9701911" y="4839618"/>
                <a:ext cx="723358" cy="296055"/>
              </a:xfrm>
              <a:prstGeom prst="rect">
                <a:avLst/>
              </a:prstGeom>
            </p:spPr>
          </p:pic>
          <p:sp>
            <p:nvSpPr>
              <p:cNvPr id="100" name="文本框 99"/>
              <p:cNvSpPr txBox="1"/>
              <p:nvPr/>
            </p:nvSpPr>
            <p:spPr>
              <a:xfrm>
                <a:off x="9591238" y="4698175"/>
                <a:ext cx="1338629" cy="627837"/>
              </a:xfrm>
              <a:prstGeom prst="rect">
                <a:avLst/>
              </a:prstGeom>
              <a:noFill/>
            </p:spPr>
            <p:txBody>
              <a:bodyPr wrap="none" rtlCol="0">
                <a:spAutoFit/>
              </a:bodyPr>
              <a:lstStyle/>
              <a:p>
                <a:r>
                  <a:rPr lang="en-US" altLang="zh-CN" sz="300" dirty="0" smtClean="0">
                    <a:solidFill>
                      <a:schemeClr val="bg1"/>
                    </a:solidFill>
                    <a:latin typeface="微软雅黑" panose="020B0503020204020204" pitchFamily="34" charset="-122"/>
                    <a:ea typeface="微软雅黑" panose="020B0503020204020204" pitchFamily="34" charset="-122"/>
                  </a:rPr>
                  <a:t>KVM</a:t>
                </a:r>
                <a:endParaRPr lang="en-US" altLang="zh-CN" sz="300" dirty="0">
                  <a:solidFill>
                    <a:schemeClr val="bg1"/>
                  </a:solidFill>
                  <a:latin typeface="微软雅黑" panose="020B0503020204020204" pitchFamily="34" charset="-122"/>
                  <a:ea typeface="微软雅黑" panose="020B0503020204020204" pitchFamily="34" charset="-122"/>
                </a:endParaRPr>
              </a:p>
            </p:txBody>
          </p:sp>
        </p:grpSp>
        <p:grpSp>
          <p:nvGrpSpPr>
            <p:cNvPr id="101" name="组合 100"/>
            <p:cNvGrpSpPr/>
            <p:nvPr/>
          </p:nvGrpSpPr>
          <p:grpSpPr>
            <a:xfrm>
              <a:off x="3683114" y="4060396"/>
              <a:ext cx="1129420" cy="647275"/>
              <a:chOff x="4585188" y="1672640"/>
              <a:chExt cx="8371984" cy="4564672"/>
            </a:xfrm>
          </p:grpSpPr>
          <p:pic>
            <p:nvPicPr>
              <p:cNvPr id="102" name="图片 101"/>
              <p:cNvPicPr>
                <a:picLocks noChangeAspect="1"/>
              </p:cNvPicPr>
              <p:nvPr/>
            </p:nvPicPr>
            <p:blipFill>
              <a:blip r:embed="rId13" cstate="print"/>
              <a:stretch>
                <a:fillRect/>
              </a:stretch>
            </p:blipFill>
            <p:spPr>
              <a:xfrm>
                <a:off x="4585188" y="1672640"/>
                <a:ext cx="8371984" cy="4564672"/>
              </a:xfrm>
              <a:prstGeom prst="rect">
                <a:avLst/>
              </a:prstGeom>
              <a:ln>
                <a:noFill/>
              </a:ln>
              <a:effectLst>
                <a:outerShdw blurRad="292100" dist="139700" dir="2700000" algn="tl" rotWithShape="0">
                  <a:srgbClr val="333333">
                    <a:alpha val="65000"/>
                  </a:srgbClr>
                </a:outerShdw>
              </a:effectLst>
            </p:spPr>
          </p:pic>
          <p:pic>
            <p:nvPicPr>
              <p:cNvPr id="103" name="图片 102"/>
              <p:cNvPicPr>
                <a:picLocks noChangeAspect="1"/>
              </p:cNvPicPr>
              <p:nvPr/>
            </p:nvPicPr>
            <p:blipFill>
              <a:blip r:embed="rId14" cstate="print"/>
              <a:stretch>
                <a:fillRect/>
              </a:stretch>
            </p:blipFill>
            <p:spPr>
              <a:xfrm>
                <a:off x="9701911" y="4839618"/>
                <a:ext cx="723358" cy="296055"/>
              </a:xfrm>
              <a:prstGeom prst="rect">
                <a:avLst/>
              </a:prstGeom>
            </p:spPr>
          </p:pic>
          <p:sp>
            <p:nvSpPr>
              <p:cNvPr id="104" name="文本框 103"/>
              <p:cNvSpPr txBox="1"/>
              <p:nvPr/>
            </p:nvSpPr>
            <p:spPr>
              <a:xfrm>
                <a:off x="9591233" y="4698176"/>
                <a:ext cx="2010516" cy="976714"/>
              </a:xfrm>
              <a:prstGeom prst="rect">
                <a:avLst/>
              </a:prstGeom>
              <a:noFill/>
            </p:spPr>
            <p:txBody>
              <a:bodyPr wrap="none" rtlCol="0">
                <a:spAutoFit/>
              </a:bodyPr>
              <a:lstStyle/>
              <a:p>
                <a:r>
                  <a:rPr lang="en-US" altLang="zh-CN" sz="300" dirty="0" smtClean="0">
                    <a:solidFill>
                      <a:schemeClr val="bg1"/>
                    </a:solidFill>
                    <a:latin typeface="微软雅黑" panose="020B0503020204020204" pitchFamily="34" charset="-122"/>
                    <a:ea typeface="微软雅黑" panose="020B0503020204020204" pitchFamily="34" charset="-122"/>
                  </a:rPr>
                  <a:t>KVM</a:t>
                </a:r>
                <a:endParaRPr lang="en-US" altLang="zh-CN" sz="300" dirty="0">
                  <a:solidFill>
                    <a:schemeClr val="bg1"/>
                  </a:solidFill>
                  <a:latin typeface="微软雅黑" panose="020B0503020204020204" pitchFamily="34" charset="-122"/>
                  <a:ea typeface="微软雅黑" panose="020B0503020204020204" pitchFamily="34" charset="-122"/>
                </a:endParaRPr>
              </a:p>
            </p:txBody>
          </p:sp>
        </p:grpSp>
        <p:grpSp>
          <p:nvGrpSpPr>
            <p:cNvPr id="105" name="组合 104"/>
            <p:cNvGrpSpPr/>
            <p:nvPr/>
          </p:nvGrpSpPr>
          <p:grpSpPr>
            <a:xfrm>
              <a:off x="7246861" y="4049293"/>
              <a:ext cx="1129420" cy="647275"/>
              <a:chOff x="4585188" y="1672640"/>
              <a:chExt cx="8371984" cy="4564672"/>
            </a:xfrm>
          </p:grpSpPr>
          <p:pic>
            <p:nvPicPr>
              <p:cNvPr id="106" name="图片 105"/>
              <p:cNvPicPr>
                <a:picLocks noChangeAspect="1"/>
              </p:cNvPicPr>
              <p:nvPr/>
            </p:nvPicPr>
            <p:blipFill>
              <a:blip r:embed="rId13" cstate="print"/>
              <a:stretch>
                <a:fillRect/>
              </a:stretch>
            </p:blipFill>
            <p:spPr>
              <a:xfrm>
                <a:off x="4585188" y="1672640"/>
                <a:ext cx="8371984" cy="4564672"/>
              </a:xfrm>
              <a:prstGeom prst="rect">
                <a:avLst/>
              </a:prstGeom>
              <a:ln>
                <a:noFill/>
              </a:ln>
              <a:effectLst>
                <a:outerShdw blurRad="292100" dist="139700" dir="2700000" algn="tl" rotWithShape="0">
                  <a:srgbClr val="333333">
                    <a:alpha val="65000"/>
                  </a:srgbClr>
                </a:outerShdw>
              </a:effectLst>
            </p:spPr>
          </p:pic>
          <p:pic>
            <p:nvPicPr>
              <p:cNvPr id="107" name="图片 106"/>
              <p:cNvPicPr>
                <a:picLocks noChangeAspect="1"/>
              </p:cNvPicPr>
              <p:nvPr/>
            </p:nvPicPr>
            <p:blipFill>
              <a:blip r:embed="rId14" cstate="print"/>
              <a:stretch>
                <a:fillRect/>
              </a:stretch>
            </p:blipFill>
            <p:spPr>
              <a:xfrm>
                <a:off x="9701911" y="4839618"/>
                <a:ext cx="723358" cy="296055"/>
              </a:xfrm>
              <a:prstGeom prst="rect">
                <a:avLst/>
              </a:prstGeom>
            </p:spPr>
          </p:pic>
          <p:sp>
            <p:nvSpPr>
              <p:cNvPr id="108" name="文本框 107"/>
              <p:cNvSpPr txBox="1"/>
              <p:nvPr/>
            </p:nvSpPr>
            <p:spPr>
              <a:xfrm>
                <a:off x="9591233" y="4698176"/>
                <a:ext cx="2010516" cy="976714"/>
              </a:xfrm>
              <a:prstGeom prst="rect">
                <a:avLst/>
              </a:prstGeom>
              <a:noFill/>
            </p:spPr>
            <p:txBody>
              <a:bodyPr wrap="none" rtlCol="0">
                <a:spAutoFit/>
              </a:bodyPr>
              <a:lstStyle/>
              <a:p>
                <a:r>
                  <a:rPr lang="en-US" altLang="zh-CN" sz="300" dirty="0" smtClean="0">
                    <a:solidFill>
                      <a:schemeClr val="bg1"/>
                    </a:solidFill>
                    <a:latin typeface="微软雅黑" panose="020B0503020204020204" pitchFamily="34" charset="-122"/>
                    <a:ea typeface="微软雅黑" panose="020B0503020204020204" pitchFamily="34" charset="-122"/>
                  </a:rPr>
                  <a:t>KVM</a:t>
                </a:r>
                <a:endParaRPr lang="en-US" altLang="zh-CN" sz="300" dirty="0">
                  <a:solidFill>
                    <a:schemeClr val="bg1"/>
                  </a:solidFill>
                  <a:latin typeface="微软雅黑" panose="020B0503020204020204" pitchFamily="34" charset="-122"/>
                  <a:ea typeface="微软雅黑" panose="020B0503020204020204" pitchFamily="34" charset="-122"/>
                </a:endParaRPr>
              </a:p>
            </p:txBody>
          </p:sp>
        </p:grpSp>
      </p:grpSp>
    </p:spTree>
    <p:extLst>
      <p:ext uri="{BB962C8B-B14F-4D97-AF65-F5344CB8AC3E}">
        <p14:creationId xmlns:p14="http://schemas.microsoft.com/office/powerpoint/2010/main" val="12122638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2"/>
          </p:nvPr>
        </p:nvSpPr>
        <p:spPr/>
        <p:txBody>
          <a:bodyPr/>
          <a:lstStyle/>
          <a:p>
            <a:r>
              <a:rPr lang="en-US" altLang="zh-CN" smtClean="0"/>
              <a:t>VDCs Based on Organizations and Services</a:t>
            </a:r>
            <a:endParaRPr lang="zh-CN" altLang="en-US" dirty="0"/>
          </a:p>
        </p:txBody>
      </p:sp>
      <p:grpSp>
        <p:nvGrpSpPr>
          <p:cNvPr id="5" name="组合 4">
            <a:extLst>
              <a:ext uri="{FF2B5EF4-FFF2-40B4-BE49-F238E27FC236}">
                <a16:creationId xmlns:a16="http://schemas.microsoft.com/office/drawing/2014/main" xmlns="" id="{84B70881-4082-455B-B2AE-30715D23B2BF}"/>
              </a:ext>
            </a:extLst>
          </p:cNvPr>
          <p:cNvGrpSpPr/>
          <p:nvPr/>
        </p:nvGrpSpPr>
        <p:grpSpPr>
          <a:xfrm>
            <a:off x="2543606" y="1231457"/>
            <a:ext cx="2489493" cy="2072665"/>
            <a:chOff x="2100753" y="1856778"/>
            <a:chExt cx="1867120" cy="1554499"/>
          </a:xfrm>
        </p:grpSpPr>
        <p:sp>
          <p:nvSpPr>
            <p:cNvPr id="6" name="文本框 5"/>
            <p:cNvSpPr txBox="1"/>
            <p:nvPr/>
          </p:nvSpPr>
          <p:spPr>
            <a:xfrm>
              <a:off x="2398347" y="1856778"/>
              <a:ext cx="1271931" cy="392319"/>
            </a:xfrm>
            <a:prstGeom prst="rect">
              <a:avLst/>
            </a:prstGeom>
            <a:noFill/>
          </p:spPr>
          <p:txBody>
            <a:bodyPr wrap="square" rtlCol="0">
              <a:spAutoFit/>
            </a:bodyPr>
            <a:lstStyle/>
            <a:p>
              <a:pPr algn="ctr"/>
              <a:r>
                <a:rPr lang="en-US" altLang="zh-CN" sz="2799" spc="-149" dirty="0">
                  <a:solidFill>
                    <a:srgbClr val="F99E1A"/>
                  </a:solidFill>
                  <a:latin typeface="微软雅黑" panose="020B0503020204020204" pitchFamily="34" charset="-122"/>
                  <a:ea typeface="微软雅黑" panose="020B0503020204020204" pitchFamily="34" charset="-122"/>
                  <a:cs typeface="Arial" panose="020B0604020202020204" pitchFamily="34" charset="0"/>
                </a:rPr>
                <a:t>VDC</a:t>
              </a:r>
            </a:p>
          </p:txBody>
        </p:sp>
        <p:grpSp>
          <p:nvGrpSpPr>
            <p:cNvPr id="9" name="组合 8"/>
            <p:cNvGrpSpPr/>
            <p:nvPr/>
          </p:nvGrpSpPr>
          <p:grpSpPr>
            <a:xfrm>
              <a:off x="2100753" y="2264140"/>
              <a:ext cx="1867120" cy="1147137"/>
              <a:chOff x="2192479" y="2163339"/>
              <a:chExt cx="1634087" cy="1104113"/>
            </a:xfrm>
          </p:grpSpPr>
          <p:pic>
            <p:nvPicPr>
              <p:cNvPr id="51" name="图片 50"/>
              <p:cNvPicPr>
                <a:picLocks noChangeAspect="1"/>
              </p:cNvPicPr>
              <p:nvPr/>
            </p:nvPicPr>
            <p:blipFill>
              <a:blip r:embed="rId3" cstate="print"/>
              <a:stretch>
                <a:fillRect/>
              </a:stretch>
            </p:blipFill>
            <p:spPr>
              <a:xfrm>
                <a:off x="2192479" y="2163339"/>
                <a:ext cx="1634087" cy="1104113"/>
              </a:xfrm>
              <a:prstGeom prst="rect">
                <a:avLst/>
              </a:prstGeom>
            </p:spPr>
          </p:pic>
          <p:pic>
            <p:nvPicPr>
              <p:cNvPr id="52" name="图片 51"/>
              <p:cNvPicPr>
                <a:picLocks noChangeAspect="1"/>
              </p:cNvPicPr>
              <p:nvPr/>
            </p:nvPicPr>
            <p:blipFill>
              <a:blip r:embed="rId4" cstate="print"/>
              <a:stretch>
                <a:fillRect/>
              </a:stretch>
            </p:blipFill>
            <p:spPr>
              <a:xfrm>
                <a:off x="2582092" y="2305883"/>
                <a:ext cx="369829" cy="405291"/>
              </a:xfrm>
              <a:prstGeom prst="rect">
                <a:avLst/>
              </a:prstGeom>
            </p:spPr>
          </p:pic>
          <p:pic>
            <p:nvPicPr>
              <p:cNvPr id="53" name="Picture 14"/>
              <p:cNvPicPr>
                <a:picLocks noChangeAspect="1" noChangeArrowheads="1"/>
              </p:cNvPicPr>
              <p:nvPr/>
            </p:nvPicPr>
            <p:blipFill>
              <a:blip r:embed="rId5" cstate="email">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3181227" y="2487703"/>
                <a:ext cx="249758" cy="201480"/>
              </a:xfrm>
              <a:prstGeom prst="roundRect">
                <a:avLst>
                  <a:gd name="adj" fmla="val 16667"/>
                </a:avLst>
              </a:prstGeom>
              <a:ln>
                <a:noFill/>
              </a:ln>
              <a:effectLst/>
              <a:scene3d>
                <a:camera prst="orthographicFront"/>
                <a:lightRig rig="contrasting" dir="t">
                  <a:rot lat="0" lon="0" rev="4200000"/>
                </a:lightRig>
              </a:scene3d>
              <a:sp3d prstMaterial="plastic">
                <a:bevelT w="381000" h="114300" prst="relaxedInset"/>
                <a:contourClr>
                  <a:srgbClr val="969696"/>
                </a:contourClr>
              </a:sp3d>
            </p:spPr>
          </p:pic>
          <p:pic>
            <p:nvPicPr>
              <p:cNvPr id="54" name="droppedImage.pdf"/>
              <p:cNvPicPr>
                <a:picLocks noChangeAspect="1" noChangeArrowheads="1"/>
              </p:cNvPicPr>
              <p:nvPr/>
            </p:nvPicPr>
            <p:blipFill>
              <a:blip r:embed="rId6" cstate="print"/>
              <a:srcRect l="11136" t="-12364"/>
              <a:stretch>
                <a:fillRect/>
              </a:stretch>
            </p:blipFill>
            <p:spPr bwMode="auto">
              <a:xfrm>
                <a:off x="2432973" y="2953561"/>
                <a:ext cx="1113341" cy="199444"/>
              </a:xfrm>
              <a:prstGeom prst="rect">
                <a:avLst/>
              </a:prstGeom>
              <a:noFill/>
              <a:ln w="12700">
                <a:noFill/>
                <a:miter lim="400000"/>
                <a:headEnd/>
                <a:tailEnd/>
              </a:ln>
            </p:spPr>
          </p:pic>
          <p:grpSp>
            <p:nvGrpSpPr>
              <p:cNvPr id="55" name="组合 54"/>
              <p:cNvGrpSpPr/>
              <p:nvPr/>
            </p:nvGrpSpPr>
            <p:grpSpPr>
              <a:xfrm>
                <a:off x="2394593" y="2695398"/>
                <a:ext cx="1190102" cy="230583"/>
                <a:chOff x="1591931" y="929631"/>
                <a:chExt cx="1190102" cy="230583"/>
              </a:xfrm>
            </p:grpSpPr>
            <p:sp>
              <p:nvSpPr>
                <p:cNvPr id="56" name="圆角矩形 55"/>
                <p:cNvSpPr/>
                <p:nvPr/>
              </p:nvSpPr>
              <p:spPr>
                <a:xfrm>
                  <a:off x="1640857" y="959223"/>
                  <a:ext cx="1103244" cy="200991"/>
                </a:xfrm>
                <a:prstGeom prst="roundRect">
                  <a:avLst/>
                </a:prstGeom>
                <a:solidFill>
                  <a:srgbClr val="00B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dirty="0">
                    <a:latin typeface="微软雅黑" panose="020B0503020204020204" pitchFamily="34" charset="-122"/>
                    <a:ea typeface="微软雅黑" panose="020B0503020204020204" pitchFamily="34" charset="-122"/>
                  </a:endParaRPr>
                </a:p>
              </p:txBody>
            </p:sp>
            <p:sp>
              <p:nvSpPr>
                <p:cNvPr id="57" name="文本框 56"/>
                <p:cNvSpPr txBox="1"/>
                <p:nvPr/>
              </p:nvSpPr>
              <p:spPr>
                <a:xfrm>
                  <a:off x="1591931" y="929631"/>
                  <a:ext cx="1190102" cy="229627"/>
                </a:xfrm>
                <a:prstGeom prst="rect">
                  <a:avLst/>
                </a:prstGeom>
                <a:noFill/>
              </p:spPr>
              <p:txBody>
                <a:bodyPr wrap="square" rtlCol="0">
                  <a:spAutoFit/>
                </a:bodyPr>
                <a:lstStyle/>
                <a:p>
                  <a:pPr algn="ctr"/>
                  <a:r>
                    <a:rPr lang="en-US" altLang="zh-CN" sz="1467" kern="0" dirty="0" smtClean="0">
                      <a:latin typeface="微软雅黑" panose="020B0503020204020204" pitchFamily="34" charset="-122"/>
                      <a:ea typeface="微软雅黑" panose="020B0503020204020204" pitchFamily="34" charset="-122"/>
                      <a:cs typeface="Arial" pitchFamily="34" charset="0"/>
                    </a:rPr>
                    <a:t>Applications</a:t>
                  </a:r>
                  <a:endParaRPr lang="en-US" altLang="zh-CN" sz="1467" kern="0" dirty="0">
                    <a:latin typeface="微软雅黑" panose="020B0503020204020204" pitchFamily="34" charset="-122"/>
                    <a:ea typeface="微软雅黑" panose="020B0503020204020204" pitchFamily="34" charset="-122"/>
                    <a:cs typeface="Arial" pitchFamily="34" charset="0"/>
                  </a:endParaRPr>
                </a:p>
              </p:txBody>
            </p:sp>
          </p:grpSp>
        </p:grpSp>
      </p:grpSp>
      <p:grpSp>
        <p:nvGrpSpPr>
          <p:cNvPr id="12" name="组合 11"/>
          <p:cNvGrpSpPr/>
          <p:nvPr/>
        </p:nvGrpSpPr>
        <p:grpSpPr>
          <a:xfrm>
            <a:off x="1122797" y="3676468"/>
            <a:ext cx="10319507" cy="517493"/>
            <a:chOff x="316523" y="3947311"/>
            <a:chExt cx="11535508" cy="636178"/>
          </a:xfrm>
        </p:grpSpPr>
        <p:sp>
          <p:nvSpPr>
            <p:cNvPr id="33" name="矩形 32"/>
            <p:cNvSpPr/>
            <p:nvPr/>
          </p:nvSpPr>
          <p:spPr>
            <a:xfrm>
              <a:off x="316871" y="4255129"/>
              <a:ext cx="11534115" cy="328360"/>
            </a:xfrm>
            <a:prstGeom prst="rect">
              <a:avLst/>
            </a:prstGeom>
            <a:solidFill>
              <a:srgbClr val="036E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dirty="0">
                <a:latin typeface="微软雅黑" panose="020B0503020204020204" pitchFamily="34" charset="-122"/>
                <a:ea typeface="微软雅黑" panose="020B0503020204020204" pitchFamily="34" charset="-122"/>
              </a:endParaRPr>
            </a:p>
          </p:txBody>
        </p:sp>
        <p:grpSp>
          <p:nvGrpSpPr>
            <p:cNvPr id="34" name="Group 597"/>
            <p:cNvGrpSpPr/>
            <p:nvPr/>
          </p:nvGrpSpPr>
          <p:grpSpPr>
            <a:xfrm>
              <a:off x="316523" y="3947311"/>
              <a:ext cx="11535508" cy="301385"/>
              <a:chOff x="-1503626" y="-119862"/>
              <a:chExt cx="16681737" cy="244318"/>
            </a:xfrm>
          </p:grpSpPr>
          <p:sp>
            <p:nvSpPr>
              <p:cNvPr id="35" name="Shape 595"/>
              <p:cNvSpPr/>
              <p:nvPr/>
            </p:nvSpPr>
            <p:spPr>
              <a:xfrm>
                <a:off x="-1503626" y="124422"/>
                <a:ext cx="16681737" cy="0"/>
              </a:xfrm>
              <a:prstGeom prst="line">
                <a:avLst/>
              </a:prstGeom>
              <a:noFill/>
              <a:ln w="19050" cap="flat">
                <a:solidFill>
                  <a:srgbClr val="00B0F0"/>
                </a:solidFill>
                <a:prstDash val="solid"/>
                <a:bevel/>
              </a:ln>
              <a:effectLst/>
            </p:spPr>
            <p:txBody>
              <a:bodyPr wrap="square" lIns="13064" tIns="13064" rIns="13064" bIns="13064" numCol="1" anchor="t">
                <a:noAutofit/>
              </a:bodyPr>
              <a:lstStyle/>
              <a:p>
                <a:pPr lvl="0">
                  <a:defRPr sz="300"/>
                </a:pPr>
                <a:endParaRPr lang="en-US" sz="200" dirty="0">
                  <a:latin typeface="微软雅黑" panose="020B0503020204020204" pitchFamily="34" charset="-122"/>
                  <a:ea typeface="微软雅黑" panose="020B0503020204020204" pitchFamily="34" charset="-122"/>
                </a:endParaRPr>
              </a:p>
            </p:txBody>
          </p:sp>
          <p:sp>
            <p:nvSpPr>
              <p:cNvPr id="36" name="Shape 596"/>
              <p:cNvSpPr/>
              <p:nvPr/>
            </p:nvSpPr>
            <p:spPr>
              <a:xfrm>
                <a:off x="-1503624" y="-119862"/>
                <a:ext cx="16681735" cy="244318"/>
              </a:xfrm>
              <a:custGeom>
                <a:avLst/>
                <a:gdLst/>
                <a:ahLst/>
                <a:cxnLst>
                  <a:cxn ang="0">
                    <a:pos x="wd2" y="hd2"/>
                  </a:cxn>
                  <a:cxn ang="5400000">
                    <a:pos x="wd2" y="hd2"/>
                  </a:cxn>
                  <a:cxn ang="10800000">
                    <a:pos x="wd2" y="hd2"/>
                  </a:cxn>
                  <a:cxn ang="16200000">
                    <a:pos x="wd2" y="hd2"/>
                  </a:cxn>
                </a:cxnLst>
                <a:rect l="0" t="0" r="r" b="b"/>
                <a:pathLst>
                  <a:path w="21600" h="21600" extrusionOk="0">
                    <a:moveTo>
                      <a:pt x="19391" y="0"/>
                    </a:moveTo>
                    <a:lnTo>
                      <a:pt x="2209" y="0"/>
                    </a:lnTo>
                    <a:lnTo>
                      <a:pt x="0" y="21600"/>
                    </a:lnTo>
                    <a:lnTo>
                      <a:pt x="21600" y="21600"/>
                    </a:lnTo>
                    <a:lnTo>
                      <a:pt x="19391" y="0"/>
                    </a:lnTo>
                    <a:close/>
                  </a:path>
                </a:pathLst>
              </a:custGeom>
              <a:gradFill flip="none" rotWithShape="1">
                <a:gsLst>
                  <a:gs pos="0">
                    <a:srgbClr val="008BBC">
                      <a:alpha val="49000"/>
                    </a:srgbClr>
                  </a:gs>
                  <a:gs pos="100000">
                    <a:srgbClr val="0070C0">
                      <a:alpha val="11000"/>
                    </a:srgbClr>
                  </a:gs>
                </a:gsLst>
                <a:lin ang="16200000" scaled="0"/>
              </a:gradFill>
              <a:ln w="3175" cap="flat">
                <a:noFill/>
                <a:prstDash val="solid"/>
                <a:miter lim="800000"/>
              </a:ln>
              <a:effectLst/>
            </p:spPr>
            <p:txBody>
              <a:bodyPr wrap="square" lIns="13064" tIns="13064" rIns="13064" bIns="13064" numCol="1" anchor="t">
                <a:noAutofit/>
              </a:bodyPr>
              <a:lstStyle/>
              <a:p>
                <a:pPr defTabSz="657808">
                  <a:lnSpc>
                    <a:spcPts val="1067"/>
                  </a:lnSpc>
                  <a:defRPr sz="900">
                    <a:latin typeface="Arial"/>
                    <a:ea typeface="Arial"/>
                    <a:cs typeface="Arial"/>
                    <a:sym typeface="Arial"/>
                  </a:defRPr>
                </a:pPr>
                <a:endParaRPr lang="en-US" sz="800" dirty="0">
                  <a:latin typeface="微软雅黑" panose="020B0503020204020204" pitchFamily="34" charset="-122"/>
                  <a:ea typeface="微软雅黑" panose="020B0503020204020204" pitchFamily="34" charset="-122"/>
                </a:endParaRPr>
              </a:p>
            </p:txBody>
          </p:sp>
        </p:grpSp>
      </p:grpSp>
      <p:pic>
        <p:nvPicPr>
          <p:cNvPr id="13" name="图片 12"/>
          <p:cNvPicPr>
            <a:picLocks noChangeAspect="1"/>
          </p:cNvPicPr>
          <p:nvPr/>
        </p:nvPicPr>
        <p:blipFill>
          <a:blip r:embed="rId7" cstate="print"/>
          <a:stretch>
            <a:fillRect/>
          </a:stretch>
        </p:blipFill>
        <p:spPr>
          <a:xfrm>
            <a:off x="1121537" y="3484998"/>
            <a:ext cx="3891296" cy="394015"/>
          </a:xfrm>
          <a:prstGeom prst="rect">
            <a:avLst/>
          </a:prstGeom>
        </p:spPr>
      </p:pic>
      <p:pic>
        <p:nvPicPr>
          <p:cNvPr id="14" name="图片 13"/>
          <p:cNvPicPr>
            <a:picLocks noChangeAspect="1"/>
          </p:cNvPicPr>
          <p:nvPr/>
        </p:nvPicPr>
        <p:blipFill>
          <a:blip r:embed="rId8" cstate="print"/>
          <a:stretch>
            <a:fillRect/>
          </a:stretch>
        </p:blipFill>
        <p:spPr>
          <a:xfrm>
            <a:off x="4668767" y="3484998"/>
            <a:ext cx="3329269" cy="394015"/>
          </a:xfrm>
          <a:prstGeom prst="rect">
            <a:avLst/>
          </a:prstGeom>
        </p:spPr>
      </p:pic>
      <p:pic>
        <p:nvPicPr>
          <p:cNvPr id="15" name="图片 14"/>
          <p:cNvPicPr>
            <a:picLocks noChangeAspect="1"/>
          </p:cNvPicPr>
          <p:nvPr/>
        </p:nvPicPr>
        <p:blipFill>
          <a:blip r:embed="rId9" cstate="print"/>
          <a:stretch>
            <a:fillRect/>
          </a:stretch>
        </p:blipFill>
        <p:spPr>
          <a:xfrm>
            <a:off x="7653969" y="3484998"/>
            <a:ext cx="3818363" cy="394015"/>
          </a:xfrm>
          <a:prstGeom prst="rect">
            <a:avLst/>
          </a:prstGeom>
        </p:spPr>
      </p:pic>
      <p:sp>
        <p:nvSpPr>
          <p:cNvPr id="16" name="标题 1"/>
          <p:cNvSpPr txBox="1">
            <a:spLocks/>
          </p:cNvSpPr>
          <p:nvPr/>
        </p:nvSpPr>
        <p:spPr>
          <a:xfrm>
            <a:off x="4072303" y="3860182"/>
            <a:ext cx="4523983" cy="363313"/>
          </a:xfrm>
          <a:prstGeom prst="rect">
            <a:avLst/>
          </a:prstGeom>
        </p:spPr>
        <p:txBody>
          <a:bodyPr vert="horz" lIns="91373" tIns="45687" rIns="91373" bIns="45687" rtlCol="0" anchor="ctr">
            <a:noAutofit/>
          </a:bodyPr>
          <a:lstStyle/>
          <a:p>
            <a:pPr algn="ctr" fontAlgn="auto">
              <a:spcAft>
                <a:spcPts val="0"/>
              </a:spcAft>
              <a:defRPr/>
            </a:pPr>
            <a:r>
              <a:rPr kumimoji="1" lang="en-US" altLang="zh-CN" sz="16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Lucida Grande"/>
              </a:rPr>
              <a:t>FusionSphere OpenStack</a:t>
            </a:r>
          </a:p>
        </p:txBody>
      </p:sp>
      <p:sp>
        <p:nvSpPr>
          <p:cNvPr id="17" name="圆角矩形 16"/>
          <p:cNvSpPr/>
          <p:nvPr/>
        </p:nvSpPr>
        <p:spPr>
          <a:xfrm>
            <a:off x="1121540" y="4245096"/>
            <a:ext cx="10350792" cy="1296065"/>
          </a:xfrm>
          <a:prstGeom prst="roundRect">
            <a:avLst>
              <a:gd name="adj" fmla="val 11619"/>
            </a:avLst>
          </a:prstGeom>
          <a:solidFill>
            <a:srgbClr val="018FE3">
              <a:alpha val="35000"/>
            </a:srgbClr>
          </a:solidFill>
          <a:ln w="19050">
            <a:solidFill>
              <a:srgbClr val="00FAFE">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dirty="0">
              <a:latin typeface="微软雅黑" panose="020B0503020204020204" pitchFamily="34" charset="-122"/>
              <a:ea typeface="微软雅黑" panose="020B0503020204020204" pitchFamily="34" charset="-122"/>
            </a:endParaRPr>
          </a:p>
        </p:txBody>
      </p:sp>
      <p:sp>
        <p:nvSpPr>
          <p:cNvPr id="18" name="标题 1"/>
          <p:cNvSpPr txBox="1">
            <a:spLocks/>
          </p:cNvSpPr>
          <p:nvPr/>
        </p:nvSpPr>
        <p:spPr>
          <a:xfrm>
            <a:off x="1339870" y="4253017"/>
            <a:ext cx="1673672" cy="363313"/>
          </a:xfrm>
          <a:prstGeom prst="rect">
            <a:avLst/>
          </a:prstGeom>
        </p:spPr>
        <p:txBody>
          <a:bodyPr vert="horz" lIns="91373" tIns="45687" rIns="91373" bIns="45687" rtlCol="0" anchor="ctr">
            <a:noAutofit/>
          </a:bodyPr>
          <a:lstStyle/>
          <a:p>
            <a:pPr algn="ctr" fontAlgn="auto">
              <a:spcAft>
                <a:spcPts val="0"/>
              </a:spcAft>
              <a:defRPr/>
            </a:pPr>
            <a:r>
              <a:rPr kumimoji="1" lang="en-US" altLang="zh-CN" sz="1600" kern="0" dirty="0">
                <a:latin typeface="微软雅黑" panose="020B0503020204020204" pitchFamily="34" charset="-122"/>
                <a:ea typeface="微软雅黑" panose="020B0503020204020204" pitchFamily="34" charset="-122"/>
                <a:cs typeface="Arial" panose="020B0604020202020204" pitchFamily="34" charset="0"/>
                <a:sym typeface="Lucida Grande"/>
              </a:rPr>
              <a:t>Physical server</a:t>
            </a:r>
          </a:p>
        </p:txBody>
      </p:sp>
      <p:sp>
        <p:nvSpPr>
          <p:cNvPr id="19" name="标题 1"/>
          <p:cNvSpPr txBox="1">
            <a:spLocks/>
          </p:cNvSpPr>
          <p:nvPr/>
        </p:nvSpPr>
        <p:spPr>
          <a:xfrm>
            <a:off x="4127103" y="4253017"/>
            <a:ext cx="1475976" cy="363313"/>
          </a:xfrm>
          <a:prstGeom prst="rect">
            <a:avLst/>
          </a:prstGeom>
        </p:spPr>
        <p:txBody>
          <a:bodyPr vert="horz" lIns="91373" tIns="45687" rIns="91373" bIns="45687" rtlCol="0" anchor="ctr">
            <a:noAutofit/>
          </a:bodyPr>
          <a:lstStyle/>
          <a:p>
            <a:pPr algn="ctr" fontAlgn="auto">
              <a:spcAft>
                <a:spcPts val="0"/>
              </a:spcAft>
              <a:defRPr/>
            </a:pPr>
            <a:r>
              <a:rPr kumimoji="1" lang="en-US" altLang="zh-CN" sz="1600" kern="0" dirty="0">
                <a:latin typeface="微软雅黑" panose="020B0503020204020204" pitchFamily="34" charset="-122"/>
                <a:ea typeface="微软雅黑" panose="020B0503020204020204" pitchFamily="34" charset="-122"/>
                <a:cs typeface="Arial" panose="020B0604020202020204" pitchFamily="34" charset="0"/>
                <a:sym typeface="Lucida Grande"/>
              </a:rPr>
              <a:t>VMware</a:t>
            </a:r>
          </a:p>
        </p:txBody>
      </p:sp>
      <p:sp>
        <p:nvSpPr>
          <p:cNvPr id="20" name="标题 1"/>
          <p:cNvSpPr txBox="1">
            <a:spLocks/>
          </p:cNvSpPr>
          <p:nvPr/>
        </p:nvSpPr>
        <p:spPr>
          <a:xfrm>
            <a:off x="6723125" y="4253017"/>
            <a:ext cx="2047480" cy="363313"/>
          </a:xfrm>
          <a:prstGeom prst="rect">
            <a:avLst/>
          </a:prstGeom>
        </p:spPr>
        <p:txBody>
          <a:bodyPr vert="horz" lIns="91373" tIns="45687" rIns="91373" bIns="45687" rtlCol="0" anchor="ctr">
            <a:noAutofit/>
          </a:bodyPr>
          <a:lstStyle/>
          <a:p>
            <a:pPr algn="ctr" fontAlgn="auto">
              <a:spcAft>
                <a:spcPts val="0"/>
              </a:spcAft>
              <a:defRPr/>
            </a:pPr>
            <a:r>
              <a:rPr kumimoji="1" lang="en-US" altLang="zh-CN" sz="1600" kern="0" dirty="0">
                <a:latin typeface="微软雅黑" panose="020B0503020204020204" pitchFamily="34" charset="-122"/>
                <a:ea typeface="微软雅黑" panose="020B0503020204020204" pitchFamily="34" charset="-122"/>
                <a:cs typeface="Arial" panose="020B0604020202020204" pitchFamily="34" charset="0"/>
                <a:sym typeface="Lucida Grande"/>
              </a:rPr>
              <a:t>FusionSphere</a:t>
            </a:r>
          </a:p>
        </p:txBody>
      </p:sp>
      <p:sp>
        <p:nvSpPr>
          <p:cNvPr id="21" name="标题 1"/>
          <p:cNvSpPr txBox="1">
            <a:spLocks/>
          </p:cNvSpPr>
          <p:nvPr/>
        </p:nvSpPr>
        <p:spPr>
          <a:xfrm>
            <a:off x="9588536" y="4253017"/>
            <a:ext cx="1413736" cy="363313"/>
          </a:xfrm>
          <a:prstGeom prst="rect">
            <a:avLst/>
          </a:prstGeom>
        </p:spPr>
        <p:txBody>
          <a:bodyPr vert="horz" lIns="91373" tIns="45687" rIns="91373" bIns="45687" rtlCol="0" anchor="ctr">
            <a:noAutofit/>
          </a:bodyPr>
          <a:lstStyle/>
          <a:p>
            <a:pPr algn="ctr" fontAlgn="auto">
              <a:spcAft>
                <a:spcPts val="0"/>
              </a:spcAft>
              <a:defRPr/>
            </a:pPr>
            <a:r>
              <a:rPr kumimoji="1" lang="en-US" altLang="zh-CN" sz="1600" kern="0" dirty="0">
                <a:latin typeface="微软雅黑" panose="020B0503020204020204" pitchFamily="34" charset="-122"/>
                <a:ea typeface="微软雅黑" panose="020B0503020204020204" pitchFamily="34" charset="-122"/>
                <a:cs typeface="Arial" panose="020B0604020202020204" pitchFamily="34" charset="0"/>
                <a:sym typeface="Lucida Grande"/>
              </a:rPr>
              <a:t>KVM</a:t>
            </a:r>
          </a:p>
        </p:txBody>
      </p:sp>
      <p:grpSp>
        <p:nvGrpSpPr>
          <p:cNvPr id="24" name="组合 164"/>
          <p:cNvGrpSpPr>
            <a:grpSpLocks noChangeAspect="1"/>
          </p:cNvGrpSpPr>
          <p:nvPr/>
        </p:nvGrpSpPr>
        <p:grpSpPr>
          <a:xfrm>
            <a:off x="1600352" y="4641091"/>
            <a:ext cx="1262315" cy="779272"/>
            <a:chOff x="5117520" y="2481566"/>
            <a:chExt cx="1487869" cy="970135"/>
          </a:xfrm>
        </p:grpSpPr>
        <p:pic>
          <p:nvPicPr>
            <p:cNvPr id="29" name="Picture 5"/>
            <p:cNvPicPr>
              <a:picLocks noChangeAspect="1" noChangeArrowheads="1"/>
            </p:cNvPicPr>
            <p:nvPr/>
          </p:nvPicPr>
          <p:blipFill rotWithShape="1">
            <a:blip r:embed="rId10" cstate="email"/>
            <a:srcRect l="25568" t="10361" r="2013" b="15534"/>
            <a:stretch/>
          </p:blipFill>
          <p:spPr bwMode="auto">
            <a:xfrm>
              <a:off x="5307886" y="2487159"/>
              <a:ext cx="1297503" cy="917196"/>
            </a:xfrm>
            <a:prstGeom prst="rect">
              <a:avLst/>
            </a:prstGeom>
            <a:noFill/>
            <a:ln w="9525">
              <a:noFill/>
              <a:miter lim="800000"/>
              <a:headEnd/>
              <a:tailEnd/>
            </a:ln>
            <a:effectLst/>
          </p:spPr>
        </p:pic>
        <p:grpSp>
          <p:nvGrpSpPr>
            <p:cNvPr id="30" name="组合 166"/>
            <p:cNvGrpSpPr/>
            <p:nvPr/>
          </p:nvGrpSpPr>
          <p:grpSpPr>
            <a:xfrm>
              <a:off x="5117520" y="2481566"/>
              <a:ext cx="883081" cy="970135"/>
              <a:chOff x="4903382" y="2060680"/>
              <a:chExt cx="729817" cy="1409782"/>
            </a:xfrm>
          </p:grpSpPr>
          <p:pic>
            <p:nvPicPr>
              <p:cNvPr id="31" name="Picture 5" descr="E:\2014\01. 外部交流\23. HCC大会\IT产品线材料\01 E9000 in  cabinet.png"/>
              <p:cNvPicPr>
                <a:picLocks noChangeAspect="1" noChangeArrowheads="1"/>
              </p:cNvPicPr>
              <p:nvPr/>
            </p:nvPicPr>
            <p:blipFill>
              <a:blip r:embed="rId11" cstate="email"/>
              <a:srcRect/>
              <a:stretch>
                <a:fillRect/>
              </a:stretch>
            </p:blipFill>
            <p:spPr bwMode="auto">
              <a:xfrm>
                <a:off x="4903382" y="2097505"/>
                <a:ext cx="479098" cy="1323769"/>
              </a:xfrm>
              <a:prstGeom prst="rect">
                <a:avLst/>
              </a:prstGeom>
              <a:noFill/>
            </p:spPr>
          </p:pic>
          <p:pic>
            <p:nvPicPr>
              <p:cNvPr id="32" name="Picture 4" descr="E:\2014\01. 外部交流\23. HCC大会\IT产品线材料\02 E9000 in cabinet.png"/>
              <p:cNvPicPr>
                <a:picLocks noChangeAspect="1" noChangeArrowheads="1"/>
              </p:cNvPicPr>
              <p:nvPr/>
            </p:nvPicPr>
            <p:blipFill>
              <a:blip r:embed="rId12" cstate="email"/>
              <a:srcRect/>
              <a:stretch>
                <a:fillRect/>
              </a:stretch>
            </p:blipFill>
            <p:spPr bwMode="auto">
              <a:xfrm>
                <a:off x="5267298" y="2060680"/>
                <a:ext cx="365901" cy="1409782"/>
              </a:xfrm>
              <a:prstGeom prst="rect">
                <a:avLst/>
              </a:prstGeom>
              <a:noFill/>
            </p:spPr>
          </p:pic>
        </p:grpSp>
      </p:grpSp>
      <p:pic>
        <p:nvPicPr>
          <p:cNvPr id="25" name="图片 24"/>
          <p:cNvPicPr>
            <a:picLocks noChangeAspect="1"/>
          </p:cNvPicPr>
          <p:nvPr/>
        </p:nvPicPr>
        <p:blipFill>
          <a:blip r:embed="rId13" cstate="print"/>
          <a:stretch>
            <a:fillRect/>
          </a:stretch>
        </p:blipFill>
        <p:spPr>
          <a:xfrm>
            <a:off x="4255837" y="4743223"/>
            <a:ext cx="1210100" cy="687215"/>
          </a:xfrm>
          <a:prstGeom prst="rect">
            <a:avLst/>
          </a:prstGeom>
        </p:spPr>
      </p:pic>
      <p:pic>
        <p:nvPicPr>
          <p:cNvPr id="26" name="图片 25"/>
          <p:cNvPicPr>
            <a:picLocks noChangeAspect="1"/>
          </p:cNvPicPr>
          <p:nvPr/>
        </p:nvPicPr>
        <p:blipFill>
          <a:blip r:embed="rId13" cstate="print"/>
          <a:stretch>
            <a:fillRect/>
          </a:stretch>
        </p:blipFill>
        <p:spPr>
          <a:xfrm>
            <a:off x="7110877" y="4743223"/>
            <a:ext cx="1210100" cy="687215"/>
          </a:xfrm>
          <a:prstGeom prst="rect">
            <a:avLst/>
          </a:prstGeom>
        </p:spPr>
      </p:pic>
      <p:pic>
        <p:nvPicPr>
          <p:cNvPr id="27" name="图片 26"/>
          <p:cNvPicPr>
            <a:picLocks noChangeAspect="1"/>
          </p:cNvPicPr>
          <p:nvPr/>
        </p:nvPicPr>
        <p:blipFill>
          <a:blip r:embed="rId13" cstate="print"/>
          <a:stretch>
            <a:fillRect/>
          </a:stretch>
        </p:blipFill>
        <p:spPr>
          <a:xfrm>
            <a:off x="9690358" y="4743223"/>
            <a:ext cx="1210100" cy="687215"/>
          </a:xfrm>
          <a:prstGeom prst="rect">
            <a:avLst/>
          </a:prstGeom>
        </p:spPr>
      </p:pic>
      <p:grpSp>
        <p:nvGrpSpPr>
          <p:cNvPr id="59" name="组合 58">
            <a:extLst>
              <a:ext uri="{FF2B5EF4-FFF2-40B4-BE49-F238E27FC236}">
                <a16:creationId xmlns:a16="http://schemas.microsoft.com/office/drawing/2014/main" xmlns="" id="{40F9BBD5-9CB3-4556-8A37-FF6893FE1B91}"/>
              </a:ext>
            </a:extLst>
          </p:cNvPr>
          <p:cNvGrpSpPr/>
          <p:nvPr/>
        </p:nvGrpSpPr>
        <p:grpSpPr>
          <a:xfrm>
            <a:off x="5087888" y="1231457"/>
            <a:ext cx="2489493" cy="2072665"/>
            <a:chOff x="2100753" y="1856778"/>
            <a:chExt cx="1867120" cy="1554499"/>
          </a:xfrm>
        </p:grpSpPr>
        <p:sp>
          <p:nvSpPr>
            <p:cNvPr id="61" name="文本框 60">
              <a:extLst>
                <a:ext uri="{FF2B5EF4-FFF2-40B4-BE49-F238E27FC236}">
                  <a16:creationId xmlns:a16="http://schemas.microsoft.com/office/drawing/2014/main" xmlns="" id="{A329B60A-29F9-44B9-83DB-C55117CDE89A}"/>
                </a:ext>
              </a:extLst>
            </p:cNvPr>
            <p:cNvSpPr txBox="1"/>
            <p:nvPr/>
          </p:nvSpPr>
          <p:spPr>
            <a:xfrm>
              <a:off x="2398347" y="1856778"/>
              <a:ext cx="1271931" cy="392319"/>
            </a:xfrm>
            <a:prstGeom prst="rect">
              <a:avLst/>
            </a:prstGeom>
            <a:noFill/>
          </p:spPr>
          <p:txBody>
            <a:bodyPr wrap="square" rtlCol="0">
              <a:spAutoFit/>
            </a:bodyPr>
            <a:lstStyle/>
            <a:p>
              <a:pPr algn="ctr"/>
              <a:r>
                <a:rPr lang="en-US" altLang="zh-CN" sz="2799" spc="-149" dirty="0">
                  <a:solidFill>
                    <a:srgbClr val="F99E1A"/>
                  </a:solidFill>
                  <a:latin typeface="微软雅黑" panose="020B0503020204020204" pitchFamily="34" charset="-122"/>
                  <a:ea typeface="微软雅黑" panose="020B0503020204020204" pitchFamily="34" charset="-122"/>
                  <a:cs typeface="Arial" panose="020B0604020202020204" pitchFamily="34" charset="0"/>
                </a:rPr>
                <a:t>VDC</a:t>
              </a:r>
            </a:p>
          </p:txBody>
        </p:sp>
        <p:grpSp>
          <p:nvGrpSpPr>
            <p:cNvPr id="62" name="组合 61">
              <a:extLst>
                <a:ext uri="{FF2B5EF4-FFF2-40B4-BE49-F238E27FC236}">
                  <a16:creationId xmlns:a16="http://schemas.microsoft.com/office/drawing/2014/main" xmlns="" id="{9AF4C388-3DCE-4DC9-A506-0A58A11CAC29}"/>
                </a:ext>
              </a:extLst>
            </p:cNvPr>
            <p:cNvGrpSpPr/>
            <p:nvPr/>
          </p:nvGrpSpPr>
          <p:grpSpPr>
            <a:xfrm>
              <a:off x="2100753" y="2264140"/>
              <a:ext cx="1867120" cy="1147137"/>
              <a:chOff x="2192479" y="2163339"/>
              <a:chExt cx="1634087" cy="1104113"/>
            </a:xfrm>
          </p:grpSpPr>
          <p:pic>
            <p:nvPicPr>
              <p:cNvPr id="63" name="图片 62">
                <a:extLst>
                  <a:ext uri="{FF2B5EF4-FFF2-40B4-BE49-F238E27FC236}">
                    <a16:creationId xmlns:a16="http://schemas.microsoft.com/office/drawing/2014/main" xmlns="" id="{F51A50C3-46AC-4368-A681-98ABBC8F4180}"/>
                  </a:ext>
                </a:extLst>
              </p:cNvPr>
              <p:cNvPicPr>
                <a:picLocks noChangeAspect="1"/>
              </p:cNvPicPr>
              <p:nvPr/>
            </p:nvPicPr>
            <p:blipFill>
              <a:blip r:embed="rId3" cstate="print"/>
              <a:stretch>
                <a:fillRect/>
              </a:stretch>
            </p:blipFill>
            <p:spPr>
              <a:xfrm>
                <a:off x="2192479" y="2163339"/>
                <a:ext cx="1634087" cy="1104113"/>
              </a:xfrm>
              <a:prstGeom prst="rect">
                <a:avLst/>
              </a:prstGeom>
            </p:spPr>
          </p:pic>
          <p:pic>
            <p:nvPicPr>
              <p:cNvPr id="64" name="图片 63">
                <a:extLst>
                  <a:ext uri="{FF2B5EF4-FFF2-40B4-BE49-F238E27FC236}">
                    <a16:creationId xmlns:a16="http://schemas.microsoft.com/office/drawing/2014/main" xmlns="" id="{ADA77A90-02E6-4963-9D90-905B45807479}"/>
                  </a:ext>
                </a:extLst>
              </p:cNvPr>
              <p:cNvPicPr>
                <a:picLocks noChangeAspect="1"/>
              </p:cNvPicPr>
              <p:nvPr/>
            </p:nvPicPr>
            <p:blipFill>
              <a:blip r:embed="rId4" cstate="print"/>
              <a:stretch>
                <a:fillRect/>
              </a:stretch>
            </p:blipFill>
            <p:spPr>
              <a:xfrm>
                <a:off x="2582092" y="2305883"/>
                <a:ext cx="369829" cy="405291"/>
              </a:xfrm>
              <a:prstGeom prst="rect">
                <a:avLst/>
              </a:prstGeom>
            </p:spPr>
          </p:pic>
          <p:pic>
            <p:nvPicPr>
              <p:cNvPr id="65" name="Picture 14">
                <a:extLst>
                  <a:ext uri="{FF2B5EF4-FFF2-40B4-BE49-F238E27FC236}">
                    <a16:creationId xmlns:a16="http://schemas.microsoft.com/office/drawing/2014/main" xmlns="" id="{6C2930C0-C443-4ED2-B4B5-0B55B62F59CB}"/>
                  </a:ext>
                </a:extLst>
              </p:cNvPr>
              <p:cNvPicPr>
                <a:picLocks noChangeAspect="1" noChangeArrowheads="1"/>
              </p:cNvPicPr>
              <p:nvPr/>
            </p:nvPicPr>
            <p:blipFill>
              <a:blip r:embed="rId5" cstate="email">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3181227" y="2487703"/>
                <a:ext cx="249758" cy="201480"/>
              </a:xfrm>
              <a:prstGeom prst="roundRect">
                <a:avLst>
                  <a:gd name="adj" fmla="val 16667"/>
                </a:avLst>
              </a:prstGeom>
              <a:ln>
                <a:noFill/>
              </a:ln>
              <a:effectLst/>
              <a:scene3d>
                <a:camera prst="orthographicFront"/>
                <a:lightRig rig="contrasting" dir="t">
                  <a:rot lat="0" lon="0" rev="4200000"/>
                </a:lightRig>
              </a:scene3d>
              <a:sp3d prstMaterial="plastic">
                <a:bevelT w="381000" h="114300" prst="relaxedInset"/>
                <a:contourClr>
                  <a:srgbClr val="969696"/>
                </a:contourClr>
              </a:sp3d>
            </p:spPr>
          </p:pic>
          <p:pic>
            <p:nvPicPr>
              <p:cNvPr id="66" name="droppedImage.pdf">
                <a:extLst>
                  <a:ext uri="{FF2B5EF4-FFF2-40B4-BE49-F238E27FC236}">
                    <a16:creationId xmlns:a16="http://schemas.microsoft.com/office/drawing/2014/main" xmlns="" id="{787C61BB-4B07-436F-B4E1-4BD1E721E001}"/>
                  </a:ext>
                </a:extLst>
              </p:cNvPr>
              <p:cNvPicPr>
                <a:picLocks noChangeAspect="1" noChangeArrowheads="1"/>
              </p:cNvPicPr>
              <p:nvPr/>
            </p:nvPicPr>
            <p:blipFill>
              <a:blip r:embed="rId6" cstate="print"/>
              <a:srcRect l="11136" t="-12364"/>
              <a:stretch>
                <a:fillRect/>
              </a:stretch>
            </p:blipFill>
            <p:spPr bwMode="auto">
              <a:xfrm>
                <a:off x="2432973" y="2953561"/>
                <a:ext cx="1113341" cy="199444"/>
              </a:xfrm>
              <a:prstGeom prst="rect">
                <a:avLst/>
              </a:prstGeom>
              <a:noFill/>
              <a:ln w="12700">
                <a:noFill/>
                <a:miter lim="400000"/>
                <a:headEnd/>
                <a:tailEnd/>
              </a:ln>
            </p:spPr>
          </p:pic>
          <p:grpSp>
            <p:nvGrpSpPr>
              <p:cNvPr id="67" name="组合 66">
                <a:extLst>
                  <a:ext uri="{FF2B5EF4-FFF2-40B4-BE49-F238E27FC236}">
                    <a16:creationId xmlns:a16="http://schemas.microsoft.com/office/drawing/2014/main" xmlns="" id="{83296A54-A68C-44D4-941D-BA33AAC15088}"/>
                  </a:ext>
                </a:extLst>
              </p:cNvPr>
              <p:cNvGrpSpPr/>
              <p:nvPr/>
            </p:nvGrpSpPr>
            <p:grpSpPr>
              <a:xfrm>
                <a:off x="2394593" y="2695398"/>
                <a:ext cx="1190102" cy="230583"/>
                <a:chOff x="1591931" y="929631"/>
                <a:chExt cx="1190102" cy="230583"/>
              </a:xfrm>
            </p:grpSpPr>
            <p:sp>
              <p:nvSpPr>
                <p:cNvPr id="68" name="圆角矩形 55">
                  <a:extLst>
                    <a:ext uri="{FF2B5EF4-FFF2-40B4-BE49-F238E27FC236}">
                      <a16:creationId xmlns:a16="http://schemas.microsoft.com/office/drawing/2014/main" xmlns="" id="{15290B16-C6E3-4953-87FD-93EEB8C2E8D9}"/>
                    </a:ext>
                  </a:extLst>
                </p:cNvPr>
                <p:cNvSpPr/>
                <p:nvPr/>
              </p:nvSpPr>
              <p:spPr>
                <a:xfrm>
                  <a:off x="1640857" y="959223"/>
                  <a:ext cx="1103244" cy="200991"/>
                </a:xfrm>
                <a:prstGeom prst="roundRect">
                  <a:avLst/>
                </a:prstGeom>
                <a:solidFill>
                  <a:srgbClr val="00B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dirty="0">
                    <a:latin typeface="微软雅黑" panose="020B0503020204020204" pitchFamily="34" charset="-122"/>
                    <a:ea typeface="微软雅黑" panose="020B0503020204020204" pitchFamily="34" charset="-122"/>
                  </a:endParaRPr>
                </a:p>
              </p:txBody>
            </p:sp>
            <p:sp>
              <p:nvSpPr>
                <p:cNvPr id="69" name="文本框 68">
                  <a:extLst>
                    <a:ext uri="{FF2B5EF4-FFF2-40B4-BE49-F238E27FC236}">
                      <a16:creationId xmlns:a16="http://schemas.microsoft.com/office/drawing/2014/main" xmlns="" id="{90C46532-642C-4612-B6A5-123D4E4BC2F3}"/>
                    </a:ext>
                  </a:extLst>
                </p:cNvPr>
                <p:cNvSpPr txBox="1"/>
                <p:nvPr/>
              </p:nvSpPr>
              <p:spPr>
                <a:xfrm>
                  <a:off x="1591931" y="929631"/>
                  <a:ext cx="1190102" cy="229627"/>
                </a:xfrm>
                <a:prstGeom prst="rect">
                  <a:avLst/>
                </a:prstGeom>
                <a:noFill/>
              </p:spPr>
              <p:txBody>
                <a:bodyPr wrap="square" rtlCol="0">
                  <a:spAutoFit/>
                </a:bodyPr>
                <a:lstStyle/>
                <a:p>
                  <a:pPr algn="ctr"/>
                  <a:r>
                    <a:rPr lang="en-US" altLang="zh-CN" sz="1467" kern="0" dirty="0" smtClean="0">
                      <a:latin typeface="微软雅黑" panose="020B0503020204020204" pitchFamily="34" charset="-122"/>
                      <a:ea typeface="微软雅黑" panose="020B0503020204020204" pitchFamily="34" charset="-122"/>
                      <a:cs typeface="Arial" pitchFamily="34" charset="0"/>
                    </a:rPr>
                    <a:t>Applications</a:t>
                  </a:r>
                  <a:endParaRPr lang="en-US" altLang="zh-CN" sz="1467" kern="0" dirty="0">
                    <a:latin typeface="微软雅黑" panose="020B0503020204020204" pitchFamily="34" charset="-122"/>
                    <a:ea typeface="微软雅黑" panose="020B0503020204020204" pitchFamily="34" charset="-122"/>
                    <a:cs typeface="Arial" pitchFamily="34" charset="0"/>
                  </a:endParaRPr>
                </a:p>
              </p:txBody>
            </p:sp>
          </p:grpSp>
        </p:grpSp>
      </p:grpSp>
      <p:grpSp>
        <p:nvGrpSpPr>
          <p:cNvPr id="70" name="组合 69">
            <a:extLst>
              <a:ext uri="{FF2B5EF4-FFF2-40B4-BE49-F238E27FC236}">
                <a16:creationId xmlns:a16="http://schemas.microsoft.com/office/drawing/2014/main" xmlns="" id="{38D8271E-2002-40A9-9842-F471812E1611}"/>
              </a:ext>
            </a:extLst>
          </p:cNvPr>
          <p:cNvGrpSpPr/>
          <p:nvPr/>
        </p:nvGrpSpPr>
        <p:grpSpPr>
          <a:xfrm>
            <a:off x="7584166" y="1231457"/>
            <a:ext cx="2489493" cy="2072665"/>
            <a:chOff x="2100753" y="1856778"/>
            <a:chExt cx="1867120" cy="1554499"/>
          </a:xfrm>
        </p:grpSpPr>
        <p:sp>
          <p:nvSpPr>
            <p:cNvPr id="71" name="文本框 70">
              <a:extLst>
                <a:ext uri="{FF2B5EF4-FFF2-40B4-BE49-F238E27FC236}">
                  <a16:creationId xmlns:a16="http://schemas.microsoft.com/office/drawing/2014/main" xmlns="" id="{453D5443-B57D-4F01-878F-CD3DC4AF0FB0}"/>
                </a:ext>
              </a:extLst>
            </p:cNvPr>
            <p:cNvSpPr txBox="1"/>
            <p:nvPr/>
          </p:nvSpPr>
          <p:spPr>
            <a:xfrm>
              <a:off x="2398347" y="1856778"/>
              <a:ext cx="1271931" cy="392319"/>
            </a:xfrm>
            <a:prstGeom prst="rect">
              <a:avLst/>
            </a:prstGeom>
            <a:noFill/>
          </p:spPr>
          <p:txBody>
            <a:bodyPr wrap="square" rtlCol="0">
              <a:spAutoFit/>
            </a:bodyPr>
            <a:lstStyle/>
            <a:p>
              <a:pPr algn="ctr"/>
              <a:r>
                <a:rPr lang="en-US" altLang="zh-CN" sz="2799" spc="-149" dirty="0">
                  <a:solidFill>
                    <a:srgbClr val="F99E1A"/>
                  </a:solidFill>
                  <a:latin typeface="微软雅黑" panose="020B0503020204020204" pitchFamily="34" charset="-122"/>
                  <a:ea typeface="微软雅黑" panose="020B0503020204020204" pitchFamily="34" charset="-122"/>
                  <a:cs typeface="Arial" panose="020B0604020202020204" pitchFamily="34" charset="0"/>
                </a:rPr>
                <a:t>VDC</a:t>
              </a:r>
            </a:p>
          </p:txBody>
        </p:sp>
        <p:grpSp>
          <p:nvGrpSpPr>
            <p:cNvPr id="72" name="组合 71">
              <a:extLst>
                <a:ext uri="{FF2B5EF4-FFF2-40B4-BE49-F238E27FC236}">
                  <a16:creationId xmlns:a16="http://schemas.microsoft.com/office/drawing/2014/main" xmlns="" id="{6274A1AA-E298-4BDC-82FB-FD1D856DF2C7}"/>
                </a:ext>
              </a:extLst>
            </p:cNvPr>
            <p:cNvGrpSpPr/>
            <p:nvPr/>
          </p:nvGrpSpPr>
          <p:grpSpPr>
            <a:xfrm>
              <a:off x="2100753" y="2264140"/>
              <a:ext cx="1867120" cy="1147137"/>
              <a:chOff x="2192479" y="2163339"/>
              <a:chExt cx="1634087" cy="1104113"/>
            </a:xfrm>
          </p:grpSpPr>
          <p:pic>
            <p:nvPicPr>
              <p:cNvPr id="73" name="图片 72">
                <a:extLst>
                  <a:ext uri="{FF2B5EF4-FFF2-40B4-BE49-F238E27FC236}">
                    <a16:creationId xmlns:a16="http://schemas.microsoft.com/office/drawing/2014/main" xmlns="" id="{6B85AF31-0AEC-4793-8029-CC4F8910BBA5}"/>
                  </a:ext>
                </a:extLst>
              </p:cNvPr>
              <p:cNvPicPr>
                <a:picLocks noChangeAspect="1"/>
              </p:cNvPicPr>
              <p:nvPr/>
            </p:nvPicPr>
            <p:blipFill>
              <a:blip r:embed="rId3" cstate="print"/>
              <a:stretch>
                <a:fillRect/>
              </a:stretch>
            </p:blipFill>
            <p:spPr>
              <a:xfrm>
                <a:off x="2192479" y="2163339"/>
                <a:ext cx="1634087" cy="1104113"/>
              </a:xfrm>
              <a:prstGeom prst="rect">
                <a:avLst/>
              </a:prstGeom>
            </p:spPr>
          </p:pic>
          <p:pic>
            <p:nvPicPr>
              <p:cNvPr id="74" name="图片 73">
                <a:extLst>
                  <a:ext uri="{FF2B5EF4-FFF2-40B4-BE49-F238E27FC236}">
                    <a16:creationId xmlns:a16="http://schemas.microsoft.com/office/drawing/2014/main" xmlns="" id="{A6CD93EF-CAB3-4895-A2CE-312DA42BCB19}"/>
                  </a:ext>
                </a:extLst>
              </p:cNvPr>
              <p:cNvPicPr>
                <a:picLocks noChangeAspect="1"/>
              </p:cNvPicPr>
              <p:nvPr/>
            </p:nvPicPr>
            <p:blipFill>
              <a:blip r:embed="rId4" cstate="print"/>
              <a:stretch>
                <a:fillRect/>
              </a:stretch>
            </p:blipFill>
            <p:spPr>
              <a:xfrm>
                <a:off x="2582092" y="2305883"/>
                <a:ext cx="369829" cy="405291"/>
              </a:xfrm>
              <a:prstGeom prst="rect">
                <a:avLst/>
              </a:prstGeom>
            </p:spPr>
          </p:pic>
          <p:pic>
            <p:nvPicPr>
              <p:cNvPr id="75" name="Picture 14">
                <a:extLst>
                  <a:ext uri="{FF2B5EF4-FFF2-40B4-BE49-F238E27FC236}">
                    <a16:creationId xmlns:a16="http://schemas.microsoft.com/office/drawing/2014/main" xmlns="" id="{D082A5B1-CCFC-4B38-AECC-490B5497D92A}"/>
                  </a:ext>
                </a:extLst>
              </p:cNvPr>
              <p:cNvPicPr>
                <a:picLocks noChangeAspect="1" noChangeArrowheads="1"/>
              </p:cNvPicPr>
              <p:nvPr/>
            </p:nvPicPr>
            <p:blipFill>
              <a:blip r:embed="rId5" cstate="email">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3181227" y="2487703"/>
                <a:ext cx="249758" cy="201480"/>
              </a:xfrm>
              <a:prstGeom prst="roundRect">
                <a:avLst>
                  <a:gd name="adj" fmla="val 16667"/>
                </a:avLst>
              </a:prstGeom>
              <a:ln>
                <a:noFill/>
              </a:ln>
              <a:effectLst/>
              <a:scene3d>
                <a:camera prst="orthographicFront"/>
                <a:lightRig rig="contrasting" dir="t">
                  <a:rot lat="0" lon="0" rev="4200000"/>
                </a:lightRig>
              </a:scene3d>
              <a:sp3d prstMaterial="plastic">
                <a:bevelT w="381000" h="114300" prst="relaxedInset"/>
                <a:contourClr>
                  <a:srgbClr val="969696"/>
                </a:contourClr>
              </a:sp3d>
            </p:spPr>
          </p:pic>
          <p:pic>
            <p:nvPicPr>
              <p:cNvPr id="76" name="droppedImage.pdf">
                <a:extLst>
                  <a:ext uri="{FF2B5EF4-FFF2-40B4-BE49-F238E27FC236}">
                    <a16:creationId xmlns:a16="http://schemas.microsoft.com/office/drawing/2014/main" xmlns="" id="{3608AD78-6402-4E19-863D-C1C98AA8D7DA}"/>
                  </a:ext>
                </a:extLst>
              </p:cNvPr>
              <p:cNvPicPr>
                <a:picLocks noChangeAspect="1" noChangeArrowheads="1"/>
              </p:cNvPicPr>
              <p:nvPr/>
            </p:nvPicPr>
            <p:blipFill>
              <a:blip r:embed="rId6" cstate="print"/>
              <a:srcRect l="11136" t="-12364"/>
              <a:stretch>
                <a:fillRect/>
              </a:stretch>
            </p:blipFill>
            <p:spPr bwMode="auto">
              <a:xfrm>
                <a:off x="2432973" y="2953561"/>
                <a:ext cx="1113341" cy="199444"/>
              </a:xfrm>
              <a:prstGeom prst="rect">
                <a:avLst/>
              </a:prstGeom>
              <a:noFill/>
              <a:ln w="12700">
                <a:noFill/>
                <a:miter lim="400000"/>
                <a:headEnd/>
                <a:tailEnd/>
              </a:ln>
            </p:spPr>
          </p:pic>
          <p:grpSp>
            <p:nvGrpSpPr>
              <p:cNvPr id="77" name="组合 76">
                <a:extLst>
                  <a:ext uri="{FF2B5EF4-FFF2-40B4-BE49-F238E27FC236}">
                    <a16:creationId xmlns:a16="http://schemas.microsoft.com/office/drawing/2014/main" xmlns="" id="{A312F35F-D083-4FB8-B764-062E97E0671C}"/>
                  </a:ext>
                </a:extLst>
              </p:cNvPr>
              <p:cNvGrpSpPr/>
              <p:nvPr/>
            </p:nvGrpSpPr>
            <p:grpSpPr>
              <a:xfrm>
                <a:off x="2394593" y="2695398"/>
                <a:ext cx="1190102" cy="230583"/>
                <a:chOff x="1591931" y="929631"/>
                <a:chExt cx="1190102" cy="230583"/>
              </a:xfrm>
            </p:grpSpPr>
            <p:sp>
              <p:nvSpPr>
                <p:cNvPr id="78" name="圆角矩形 55">
                  <a:extLst>
                    <a:ext uri="{FF2B5EF4-FFF2-40B4-BE49-F238E27FC236}">
                      <a16:creationId xmlns:a16="http://schemas.microsoft.com/office/drawing/2014/main" xmlns="" id="{A22BF3DC-046E-4EB8-B288-F7B89807F095}"/>
                    </a:ext>
                  </a:extLst>
                </p:cNvPr>
                <p:cNvSpPr/>
                <p:nvPr/>
              </p:nvSpPr>
              <p:spPr>
                <a:xfrm>
                  <a:off x="1640857" y="959223"/>
                  <a:ext cx="1103244" cy="200991"/>
                </a:xfrm>
                <a:prstGeom prst="roundRect">
                  <a:avLst/>
                </a:prstGeom>
                <a:solidFill>
                  <a:srgbClr val="00B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dirty="0">
                    <a:latin typeface="微软雅黑" panose="020B0503020204020204" pitchFamily="34" charset="-122"/>
                    <a:ea typeface="微软雅黑" panose="020B0503020204020204" pitchFamily="34" charset="-122"/>
                  </a:endParaRPr>
                </a:p>
              </p:txBody>
            </p:sp>
            <p:sp>
              <p:nvSpPr>
                <p:cNvPr id="79" name="文本框 78">
                  <a:extLst>
                    <a:ext uri="{FF2B5EF4-FFF2-40B4-BE49-F238E27FC236}">
                      <a16:creationId xmlns:a16="http://schemas.microsoft.com/office/drawing/2014/main" xmlns="" id="{1EE3C962-3A79-4DFF-8104-5DDD6AED0CD8}"/>
                    </a:ext>
                  </a:extLst>
                </p:cNvPr>
                <p:cNvSpPr txBox="1"/>
                <p:nvPr/>
              </p:nvSpPr>
              <p:spPr>
                <a:xfrm>
                  <a:off x="1591931" y="929631"/>
                  <a:ext cx="1190102" cy="229627"/>
                </a:xfrm>
                <a:prstGeom prst="rect">
                  <a:avLst/>
                </a:prstGeom>
                <a:noFill/>
              </p:spPr>
              <p:txBody>
                <a:bodyPr wrap="square" rtlCol="0">
                  <a:spAutoFit/>
                </a:bodyPr>
                <a:lstStyle/>
                <a:p>
                  <a:pPr algn="ctr"/>
                  <a:r>
                    <a:rPr lang="en-US" altLang="zh-CN" sz="1467" kern="0" dirty="0" smtClean="0">
                      <a:latin typeface="微软雅黑" panose="020B0503020204020204" pitchFamily="34" charset="-122"/>
                      <a:ea typeface="微软雅黑" panose="020B0503020204020204" pitchFamily="34" charset="-122"/>
                      <a:cs typeface="Arial" pitchFamily="34" charset="0"/>
                    </a:rPr>
                    <a:t>Applications</a:t>
                  </a:r>
                  <a:endParaRPr lang="en-US" altLang="zh-CN" sz="1467" kern="0" dirty="0">
                    <a:latin typeface="微软雅黑" panose="020B0503020204020204" pitchFamily="34" charset="-122"/>
                    <a:ea typeface="微软雅黑" panose="020B0503020204020204" pitchFamily="34" charset="-122"/>
                    <a:cs typeface="Arial" pitchFamily="34" charset="0"/>
                  </a:endParaRPr>
                </a:p>
              </p:txBody>
            </p:sp>
          </p:grpSp>
        </p:grpSp>
      </p:grpSp>
    </p:spTree>
    <p:extLst>
      <p:ext uri="{BB962C8B-B14F-4D97-AF65-F5344CB8AC3E}">
        <p14:creationId xmlns:p14="http://schemas.microsoft.com/office/powerpoint/2010/main" val="3703234780"/>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1005654" y="1340768"/>
            <a:ext cx="10466682" cy="5040983"/>
            <a:chOff x="1029412" y="1184751"/>
            <a:chExt cx="10442924" cy="5195906"/>
          </a:xfrm>
        </p:grpSpPr>
        <p:sp>
          <p:nvSpPr>
            <p:cNvPr id="61" name="矩形 60"/>
            <p:cNvSpPr/>
            <p:nvPr/>
          </p:nvSpPr>
          <p:spPr>
            <a:xfrm>
              <a:off x="1029412" y="1718359"/>
              <a:ext cx="1494255" cy="276999"/>
            </a:xfrm>
            <a:prstGeom prst="rect">
              <a:avLst/>
            </a:prstGeom>
          </p:spPr>
          <p:txBody>
            <a:bodyPr wrap="none">
              <a:spAutoFit/>
            </a:bodyPr>
            <a:lstStyle/>
            <a:p>
              <a:pPr algn="l">
                <a:buClr>
                  <a:srgbClr val="CC9900"/>
                </a:buClr>
                <a:buFont typeface="Wingdings" pitchFamily="2" charset="2"/>
                <a:buNone/>
              </a:pPr>
              <a:r>
                <a:rPr lang="en-US" altLang="zh-CN" sz="1200" b="1" dirty="0" smtClean="0">
                  <a:solidFill>
                    <a:srgbClr val="C00000"/>
                  </a:solidFill>
                  <a:latin typeface="微软雅黑" panose="020B0503020204020204" pitchFamily="34" charset="-122"/>
                  <a:ea typeface="微软雅黑" panose="020B0503020204020204" pitchFamily="34" charset="-122"/>
                </a:rPr>
                <a:t>Application layer</a:t>
              </a:r>
              <a:endParaRPr lang="en-US" altLang="zh-CN" sz="1200" b="1" dirty="0">
                <a:solidFill>
                  <a:srgbClr val="C00000"/>
                </a:solidFill>
                <a:latin typeface="微软雅黑" panose="020B0503020204020204" pitchFamily="34" charset="-122"/>
                <a:ea typeface="微软雅黑" panose="020B0503020204020204" pitchFamily="34" charset="-122"/>
              </a:endParaRPr>
            </a:p>
          </p:txBody>
        </p:sp>
        <p:sp>
          <p:nvSpPr>
            <p:cNvPr id="62" name="矩形 61"/>
            <p:cNvSpPr/>
            <p:nvPr/>
          </p:nvSpPr>
          <p:spPr>
            <a:xfrm>
              <a:off x="1352158" y="2914458"/>
              <a:ext cx="1164229" cy="276999"/>
            </a:xfrm>
            <a:prstGeom prst="rect">
              <a:avLst/>
            </a:prstGeom>
          </p:spPr>
          <p:txBody>
            <a:bodyPr wrap="none">
              <a:spAutoFit/>
            </a:bodyPr>
            <a:lstStyle/>
            <a:p>
              <a:pPr algn="l">
                <a:buClr>
                  <a:srgbClr val="CC9900"/>
                </a:buClr>
                <a:buFont typeface="Wingdings" pitchFamily="2" charset="2"/>
                <a:buNone/>
              </a:pPr>
              <a:r>
                <a:rPr lang="en-US" altLang="zh-CN" sz="1200" b="1" dirty="0" smtClean="0">
                  <a:solidFill>
                    <a:srgbClr val="C00000"/>
                  </a:solidFill>
                  <a:latin typeface="微软雅黑" panose="020B0503020204020204" pitchFamily="34" charset="-122"/>
                  <a:ea typeface="微软雅黑" panose="020B0503020204020204" pitchFamily="34" charset="-122"/>
                </a:rPr>
                <a:t>Service layer</a:t>
              </a:r>
              <a:endParaRPr lang="en-US" altLang="zh-CN" sz="1200" b="1" dirty="0">
                <a:solidFill>
                  <a:srgbClr val="C00000"/>
                </a:solidFill>
                <a:latin typeface="微软雅黑" panose="020B0503020204020204" pitchFamily="34" charset="-122"/>
                <a:ea typeface="微软雅黑" panose="020B0503020204020204" pitchFamily="34" charset="-122"/>
              </a:endParaRPr>
            </a:p>
          </p:txBody>
        </p:sp>
        <p:sp>
          <p:nvSpPr>
            <p:cNvPr id="63" name="矩形 62"/>
            <p:cNvSpPr/>
            <p:nvPr/>
          </p:nvSpPr>
          <p:spPr>
            <a:xfrm>
              <a:off x="1226053" y="4360316"/>
              <a:ext cx="1284134" cy="276999"/>
            </a:xfrm>
            <a:prstGeom prst="rect">
              <a:avLst/>
            </a:prstGeom>
          </p:spPr>
          <p:txBody>
            <a:bodyPr wrap="none">
              <a:spAutoFit/>
            </a:bodyPr>
            <a:lstStyle/>
            <a:p>
              <a:pPr algn="l">
                <a:buClr>
                  <a:srgbClr val="CC9900"/>
                </a:buClr>
                <a:buFont typeface="Wingdings" pitchFamily="2" charset="2"/>
                <a:buNone/>
              </a:pPr>
              <a:r>
                <a:rPr lang="en-US" altLang="zh-CN" sz="1200" b="1" dirty="0" smtClean="0">
                  <a:solidFill>
                    <a:srgbClr val="C00000"/>
                  </a:solidFill>
                  <a:latin typeface="微软雅黑" panose="020B0503020204020204" pitchFamily="34" charset="-122"/>
                  <a:ea typeface="微软雅黑" panose="020B0503020204020204" pitchFamily="34" charset="-122"/>
                </a:rPr>
                <a:t>Resource pool</a:t>
              </a:r>
              <a:endParaRPr lang="en-US" altLang="zh-CN" sz="1200" b="1" dirty="0">
                <a:solidFill>
                  <a:srgbClr val="C00000"/>
                </a:solidFill>
                <a:latin typeface="微软雅黑" panose="020B0503020204020204" pitchFamily="34" charset="-122"/>
                <a:ea typeface="微软雅黑" panose="020B0503020204020204" pitchFamily="34" charset="-122"/>
              </a:endParaRPr>
            </a:p>
          </p:txBody>
        </p:sp>
        <p:sp>
          <p:nvSpPr>
            <p:cNvPr id="64" name="矩形 63"/>
            <p:cNvSpPr/>
            <p:nvPr/>
          </p:nvSpPr>
          <p:spPr>
            <a:xfrm>
              <a:off x="1360703" y="5641063"/>
              <a:ext cx="1120756" cy="276999"/>
            </a:xfrm>
            <a:prstGeom prst="rect">
              <a:avLst/>
            </a:prstGeom>
          </p:spPr>
          <p:txBody>
            <a:bodyPr wrap="none">
              <a:spAutoFit/>
            </a:bodyPr>
            <a:lstStyle/>
            <a:p>
              <a:pPr algn="l">
                <a:buClr>
                  <a:srgbClr val="CC9900"/>
                </a:buClr>
                <a:buFont typeface="Wingdings" pitchFamily="2" charset="2"/>
                <a:buNone/>
              </a:pPr>
              <a:r>
                <a:rPr lang="en-US" altLang="zh-CN" sz="1200" b="1" dirty="0" smtClean="0">
                  <a:solidFill>
                    <a:srgbClr val="C00000"/>
                  </a:solidFill>
                  <a:latin typeface="微软雅黑" panose="020B0503020204020204" pitchFamily="34" charset="-122"/>
                  <a:ea typeface="微软雅黑" panose="020B0503020204020204" pitchFamily="34" charset="-122"/>
                </a:rPr>
                <a:t>Device layer</a:t>
              </a:r>
              <a:endParaRPr lang="en-US" altLang="zh-CN" sz="1200" b="1" dirty="0">
                <a:solidFill>
                  <a:srgbClr val="C00000"/>
                </a:solidFill>
                <a:latin typeface="微软雅黑" panose="020B0503020204020204" pitchFamily="34" charset="-122"/>
                <a:ea typeface="微软雅黑" panose="020B0503020204020204" pitchFamily="34" charset="-122"/>
              </a:endParaRPr>
            </a:p>
          </p:txBody>
        </p:sp>
        <p:grpSp>
          <p:nvGrpSpPr>
            <p:cNvPr id="42" name="组合 41">
              <a:extLst>
                <a:ext uri="{FF2B5EF4-FFF2-40B4-BE49-F238E27FC236}">
                  <a16:creationId xmlns:a16="http://schemas.microsoft.com/office/drawing/2014/main" xmlns="" id="{49A0BB51-8E2E-46AA-8A8C-6335D591A4D7}"/>
                </a:ext>
              </a:extLst>
            </p:cNvPr>
            <p:cNvGrpSpPr/>
            <p:nvPr/>
          </p:nvGrpSpPr>
          <p:grpSpPr>
            <a:xfrm>
              <a:off x="2433521" y="1184751"/>
              <a:ext cx="9038815" cy="5195906"/>
              <a:chOff x="1412302" y="1924633"/>
              <a:chExt cx="6683621" cy="3584750"/>
            </a:xfrm>
          </p:grpSpPr>
          <p:sp>
            <p:nvSpPr>
              <p:cNvPr id="85" name="圆角矩形 84"/>
              <p:cNvSpPr/>
              <p:nvPr/>
            </p:nvSpPr>
            <p:spPr>
              <a:xfrm>
                <a:off x="1686829" y="2747701"/>
                <a:ext cx="6409094" cy="1069054"/>
              </a:xfrm>
              <a:prstGeom prst="roundRect">
                <a:avLst>
                  <a:gd name="adj" fmla="val 11619"/>
                </a:avLst>
              </a:prstGeom>
              <a:solidFill>
                <a:srgbClr val="018FE3">
                  <a:alpha val="35000"/>
                </a:srgbClr>
              </a:solidFill>
              <a:ln w="19050">
                <a:solidFill>
                  <a:srgbClr val="00FAFE">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136" algn="l" rtl="0" fontAlgn="base">
                  <a:spcBef>
                    <a:spcPct val="0"/>
                  </a:spcBef>
                  <a:spcAft>
                    <a:spcPct val="0"/>
                  </a:spcAft>
                  <a:defRPr kern="1200">
                    <a:solidFill>
                      <a:schemeClr val="lt1"/>
                    </a:solidFill>
                    <a:latin typeface="+mn-lt"/>
                    <a:ea typeface="+mn-ea"/>
                    <a:cs typeface="+mn-cs"/>
                  </a:defRPr>
                </a:lvl2pPr>
                <a:lvl3pPr marL="914270" algn="l" rtl="0" fontAlgn="base">
                  <a:spcBef>
                    <a:spcPct val="0"/>
                  </a:spcBef>
                  <a:spcAft>
                    <a:spcPct val="0"/>
                  </a:spcAft>
                  <a:defRPr kern="1200">
                    <a:solidFill>
                      <a:schemeClr val="lt1"/>
                    </a:solidFill>
                    <a:latin typeface="+mn-lt"/>
                    <a:ea typeface="+mn-ea"/>
                    <a:cs typeface="+mn-cs"/>
                  </a:defRPr>
                </a:lvl3pPr>
                <a:lvl4pPr marL="1371406" algn="l" rtl="0" fontAlgn="base">
                  <a:spcBef>
                    <a:spcPct val="0"/>
                  </a:spcBef>
                  <a:spcAft>
                    <a:spcPct val="0"/>
                  </a:spcAft>
                  <a:defRPr kern="1200">
                    <a:solidFill>
                      <a:schemeClr val="lt1"/>
                    </a:solidFill>
                    <a:latin typeface="+mn-lt"/>
                    <a:ea typeface="+mn-ea"/>
                    <a:cs typeface="+mn-cs"/>
                  </a:defRPr>
                </a:lvl4pPr>
                <a:lvl5pPr marL="1828541" algn="l" rtl="0" fontAlgn="base">
                  <a:spcBef>
                    <a:spcPct val="0"/>
                  </a:spcBef>
                  <a:spcAft>
                    <a:spcPct val="0"/>
                  </a:spcAft>
                  <a:defRPr kern="1200">
                    <a:solidFill>
                      <a:schemeClr val="lt1"/>
                    </a:solidFill>
                    <a:latin typeface="+mn-lt"/>
                    <a:ea typeface="+mn-ea"/>
                    <a:cs typeface="+mn-cs"/>
                  </a:defRPr>
                </a:lvl5pPr>
                <a:lvl6pPr marL="2285676" algn="l" defTabSz="914270" rtl="0" eaLnBrk="1" latinLnBrk="0" hangingPunct="1">
                  <a:defRPr kern="1200">
                    <a:solidFill>
                      <a:schemeClr val="lt1"/>
                    </a:solidFill>
                    <a:latin typeface="+mn-lt"/>
                    <a:ea typeface="+mn-ea"/>
                    <a:cs typeface="+mn-cs"/>
                  </a:defRPr>
                </a:lvl6pPr>
                <a:lvl7pPr marL="2742811" algn="l" defTabSz="914270" rtl="0" eaLnBrk="1" latinLnBrk="0" hangingPunct="1">
                  <a:defRPr kern="1200">
                    <a:solidFill>
                      <a:schemeClr val="lt1"/>
                    </a:solidFill>
                    <a:latin typeface="+mn-lt"/>
                    <a:ea typeface="+mn-ea"/>
                    <a:cs typeface="+mn-cs"/>
                  </a:defRPr>
                </a:lvl7pPr>
                <a:lvl8pPr marL="3199947" algn="l" defTabSz="914270" rtl="0" eaLnBrk="1" latinLnBrk="0" hangingPunct="1">
                  <a:defRPr kern="1200">
                    <a:solidFill>
                      <a:schemeClr val="lt1"/>
                    </a:solidFill>
                    <a:latin typeface="+mn-lt"/>
                    <a:ea typeface="+mn-ea"/>
                    <a:cs typeface="+mn-cs"/>
                  </a:defRPr>
                </a:lvl8pPr>
                <a:lvl9pPr marL="3657081" algn="l" defTabSz="914270" rtl="0" eaLnBrk="1" latinLnBrk="0" hangingPunct="1">
                  <a:defRPr kern="1200">
                    <a:solidFill>
                      <a:schemeClr val="lt1"/>
                    </a:solidFill>
                    <a:latin typeface="+mn-lt"/>
                    <a:ea typeface="+mn-ea"/>
                    <a:cs typeface="+mn-cs"/>
                  </a:defRPr>
                </a:lvl9pPr>
              </a:lstStyle>
              <a:p>
                <a:pPr algn="ctr"/>
                <a:endParaRPr lang="en-US" altLang="zh-CN" sz="1600" dirty="0">
                  <a:latin typeface="微软雅黑" panose="020B0503020204020204" pitchFamily="34" charset="-122"/>
                  <a:ea typeface="微软雅黑" panose="020B0503020204020204" pitchFamily="34" charset="-122"/>
                </a:endParaRPr>
              </a:p>
            </p:txBody>
          </p:sp>
          <p:sp>
            <p:nvSpPr>
              <p:cNvPr id="2" name="圆角矩形 1"/>
              <p:cNvSpPr/>
              <p:nvPr/>
            </p:nvSpPr>
            <p:spPr bwMode="auto">
              <a:xfrm>
                <a:off x="1686828" y="4754761"/>
                <a:ext cx="1541887" cy="367977"/>
              </a:xfrm>
              <a:prstGeom prst="roundRect">
                <a:avLst>
                  <a:gd name="adj" fmla="val 7781"/>
                </a:avLst>
              </a:prstGeom>
              <a:solidFill>
                <a:srgbClr val="ACCBF9">
                  <a:lumMod val="90000"/>
                </a:srgbClr>
              </a:solidFill>
              <a:ln w="9525" cap="flat" cmpd="sng" algn="ctr">
                <a:noFill/>
                <a:prstDash val="solid"/>
                <a:round/>
                <a:headEnd type="none" w="med" len="med"/>
                <a:tailEnd type="none" w="med" len="med"/>
              </a:ln>
              <a:effectLst/>
            </p:spPr>
            <p:txBody>
              <a:bodyPr vert="horz" wrap="square" lIns="0" tIns="25697" rIns="0" bIns="25697" numCol="1" rtlCol="0" anchor="ctr" anchorCtr="0" compatLnSpc="1">
                <a:prstTxWarp prst="textNoShape">
                  <a:avLst/>
                </a:prstTxWarp>
              </a:bodyPr>
              <a:lstStyle/>
              <a:p>
                <a:pPr marL="47999" fontAlgn="auto">
                  <a:lnSpc>
                    <a:spcPct val="120000"/>
                  </a:lnSpc>
                  <a:spcBef>
                    <a:spcPts val="0"/>
                  </a:spcBef>
                  <a:spcAft>
                    <a:spcPts val="0"/>
                  </a:spcAft>
                  <a:defRPr/>
                </a:pPr>
                <a:r>
                  <a:rPr lang="en-US" altLang="zh-CN" sz="1200" b="1" kern="0" dirty="0">
                    <a:solidFill>
                      <a:prstClr val="white"/>
                    </a:solidFill>
                    <a:latin typeface="微软雅黑" panose="020B0503020204020204" pitchFamily="34" charset="-122"/>
                    <a:ea typeface="微软雅黑" panose="020B0503020204020204" pitchFamily="34" charset="-122"/>
                  </a:rPr>
                  <a:t>Converged architecture</a:t>
                </a:r>
              </a:p>
              <a:p>
                <a:pPr marL="47999" fontAlgn="auto">
                  <a:lnSpc>
                    <a:spcPct val="120000"/>
                  </a:lnSpc>
                  <a:spcBef>
                    <a:spcPts val="0"/>
                  </a:spcBef>
                  <a:spcAft>
                    <a:spcPts val="0"/>
                  </a:spcAft>
                  <a:defRPr/>
                </a:pPr>
                <a:r>
                  <a:rPr lang="en-US" altLang="zh-CN" sz="1200" b="1" kern="0" dirty="0" err="1">
                    <a:solidFill>
                      <a:prstClr val="white"/>
                    </a:solidFill>
                    <a:latin typeface="微软雅黑" panose="020B0503020204020204" pitchFamily="34" charset="-122"/>
                    <a:ea typeface="微软雅黑" panose="020B0503020204020204" pitchFamily="34" charset="-122"/>
                  </a:rPr>
                  <a:t>FusionCube</a:t>
                </a:r>
                <a:endParaRPr lang="en-US" altLang="zh-CN" sz="1200" b="1" kern="0" dirty="0">
                  <a:solidFill>
                    <a:prstClr val="white"/>
                  </a:solidFill>
                  <a:latin typeface="微软雅黑" panose="020B0503020204020204" pitchFamily="34" charset="-122"/>
                  <a:ea typeface="微软雅黑" panose="020B0503020204020204" pitchFamily="34" charset="-122"/>
                </a:endParaRPr>
              </a:p>
            </p:txBody>
          </p:sp>
          <p:sp>
            <p:nvSpPr>
              <p:cNvPr id="3" name="圆角矩形 2"/>
              <p:cNvSpPr/>
              <p:nvPr/>
            </p:nvSpPr>
            <p:spPr bwMode="auto">
              <a:xfrm>
                <a:off x="3309230" y="4754761"/>
                <a:ext cx="1541887" cy="367977"/>
              </a:xfrm>
              <a:prstGeom prst="roundRect">
                <a:avLst>
                  <a:gd name="adj" fmla="val 7781"/>
                </a:avLst>
              </a:prstGeom>
              <a:solidFill>
                <a:srgbClr val="ACCBF9">
                  <a:lumMod val="75000"/>
                </a:srgbClr>
              </a:solidFill>
              <a:ln w="9525" cap="flat" cmpd="sng" algn="ctr">
                <a:noFill/>
                <a:prstDash val="solid"/>
                <a:round/>
                <a:headEnd type="none" w="med" len="med"/>
                <a:tailEnd type="none" w="med" len="med"/>
              </a:ln>
              <a:effectLst/>
            </p:spPr>
            <p:txBody>
              <a:bodyPr vert="horz" wrap="square" lIns="0" tIns="25697" rIns="0" bIns="25697" numCol="1" rtlCol="0" anchor="ctr" anchorCtr="0" compatLnSpc="1">
                <a:prstTxWarp prst="textNoShape">
                  <a:avLst/>
                </a:prstTxWarp>
              </a:bodyPr>
              <a:lstStyle/>
              <a:p>
                <a:pPr marL="47999" fontAlgn="auto">
                  <a:lnSpc>
                    <a:spcPct val="120000"/>
                  </a:lnSpc>
                  <a:spcBef>
                    <a:spcPts val="0"/>
                  </a:spcBef>
                  <a:spcAft>
                    <a:spcPts val="0"/>
                  </a:spcAft>
                  <a:defRPr/>
                </a:pPr>
                <a:r>
                  <a:rPr lang="en-US" altLang="zh-CN" sz="1200" b="1" kern="0" dirty="0">
                    <a:solidFill>
                      <a:prstClr val="white"/>
                    </a:solidFill>
                    <a:latin typeface="微软雅黑" panose="020B0503020204020204" pitchFamily="34" charset="-122"/>
                    <a:ea typeface="微软雅黑" panose="020B0503020204020204" pitchFamily="34" charset="-122"/>
                  </a:rPr>
                  <a:t>High performance</a:t>
                </a:r>
              </a:p>
              <a:p>
                <a:pPr marL="47999" fontAlgn="auto">
                  <a:lnSpc>
                    <a:spcPct val="120000"/>
                  </a:lnSpc>
                  <a:spcBef>
                    <a:spcPts val="0"/>
                  </a:spcBef>
                  <a:spcAft>
                    <a:spcPts val="0"/>
                  </a:spcAft>
                  <a:defRPr/>
                </a:pPr>
                <a:r>
                  <a:rPr lang="en-US" altLang="zh-CN" sz="1200" b="1" kern="0" dirty="0">
                    <a:solidFill>
                      <a:prstClr val="white"/>
                    </a:solidFill>
                    <a:latin typeface="微软雅黑" panose="020B0503020204020204" pitchFamily="34" charset="-122"/>
                    <a:ea typeface="微软雅黑" panose="020B0503020204020204" pitchFamily="34" charset="-122"/>
                  </a:rPr>
                  <a:t>5585 + 18000</a:t>
                </a:r>
              </a:p>
            </p:txBody>
          </p:sp>
          <p:sp>
            <p:nvSpPr>
              <p:cNvPr id="4" name="圆角矩形 3"/>
              <p:cNvSpPr/>
              <p:nvPr/>
            </p:nvSpPr>
            <p:spPr bwMode="auto">
              <a:xfrm>
                <a:off x="4931632" y="4754761"/>
                <a:ext cx="1541887" cy="367977"/>
              </a:xfrm>
              <a:prstGeom prst="roundRect">
                <a:avLst>
                  <a:gd name="adj" fmla="val 7781"/>
                </a:avLst>
              </a:prstGeom>
              <a:solidFill>
                <a:srgbClr val="ACCBF9">
                  <a:lumMod val="50000"/>
                </a:srgbClr>
              </a:solidFill>
              <a:ln w="9525" cap="flat" cmpd="sng" algn="ctr">
                <a:noFill/>
                <a:prstDash val="solid"/>
                <a:round/>
                <a:headEnd type="none" w="med" len="med"/>
                <a:tailEnd type="none" w="med" len="med"/>
              </a:ln>
              <a:effectLst/>
            </p:spPr>
            <p:txBody>
              <a:bodyPr vert="horz" wrap="square" lIns="0" tIns="25697" rIns="0" bIns="25697" numCol="1" rtlCol="0" anchor="ctr" anchorCtr="0" compatLnSpc="1">
                <a:prstTxWarp prst="textNoShape">
                  <a:avLst/>
                </a:prstTxWarp>
              </a:bodyPr>
              <a:lstStyle/>
              <a:p>
                <a:pPr marL="47999" fontAlgn="auto">
                  <a:lnSpc>
                    <a:spcPct val="120000"/>
                  </a:lnSpc>
                  <a:spcBef>
                    <a:spcPts val="0"/>
                  </a:spcBef>
                  <a:spcAft>
                    <a:spcPts val="0"/>
                  </a:spcAft>
                  <a:defRPr/>
                </a:pPr>
                <a:r>
                  <a:rPr lang="en-US" altLang="zh-CN" sz="1200" b="1" kern="0" dirty="0">
                    <a:solidFill>
                      <a:prstClr val="white"/>
                    </a:solidFill>
                    <a:latin typeface="微软雅黑" panose="020B0503020204020204" pitchFamily="34" charset="-122"/>
                    <a:ea typeface="微软雅黑" panose="020B0503020204020204" pitchFamily="34" charset="-122"/>
                  </a:rPr>
                  <a:t>General standards</a:t>
                </a:r>
              </a:p>
              <a:p>
                <a:pPr marL="47999" fontAlgn="auto">
                  <a:lnSpc>
                    <a:spcPct val="120000"/>
                  </a:lnSpc>
                  <a:spcBef>
                    <a:spcPts val="0"/>
                  </a:spcBef>
                  <a:spcAft>
                    <a:spcPts val="0"/>
                  </a:spcAft>
                  <a:defRPr/>
                </a:pPr>
                <a:r>
                  <a:rPr lang="en-US" altLang="zh-CN" sz="1200" b="1" kern="0" dirty="0" err="1">
                    <a:solidFill>
                      <a:prstClr val="white"/>
                    </a:solidFill>
                    <a:latin typeface="微软雅黑" panose="020B0503020204020204" pitchFamily="34" charset="-122"/>
                    <a:ea typeface="微软雅黑" panose="020B0503020204020204" pitchFamily="34" charset="-122"/>
                  </a:rPr>
                  <a:t>E9000</a:t>
                </a:r>
                <a:r>
                  <a:rPr lang="en-US" altLang="zh-CN" sz="1200" b="1" kern="0" dirty="0">
                    <a:solidFill>
                      <a:prstClr val="white"/>
                    </a:solidFill>
                    <a:latin typeface="微软雅黑" panose="020B0503020204020204" pitchFamily="34" charset="-122"/>
                    <a:ea typeface="微软雅黑" panose="020B0503020204020204" pitchFamily="34" charset="-122"/>
                  </a:rPr>
                  <a:t> + </a:t>
                </a:r>
                <a:r>
                  <a:rPr lang="en-US" altLang="zh-CN" sz="1200" b="1" kern="0" dirty="0" err="1">
                    <a:solidFill>
                      <a:prstClr val="white"/>
                    </a:solidFill>
                    <a:latin typeface="微软雅黑" panose="020B0503020204020204" pitchFamily="34" charset="-122"/>
                    <a:ea typeface="微软雅黑" panose="020B0503020204020204" pitchFamily="34" charset="-122"/>
                  </a:rPr>
                  <a:t>FusionStorage</a:t>
                </a:r>
                <a:endParaRPr lang="en-US" altLang="zh-CN" sz="1200" b="1" kern="0" dirty="0">
                  <a:solidFill>
                    <a:prstClr val="white"/>
                  </a:solidFill>
                  <a:latin typeface="微软雅黑" panose="020B0503020204020204" pitchFamily="34" charset="-122"/>
                  <a:ea typeface="微软雅黑" panose="020B0503020204020204" pitchFamily="34" charset="-122"/>
                </a:endParaRPr>
              </a:p>
            </p:txBody>
          </p:sp>
          <p:sp>
            <p:nvSpPr>
              <p:cNvPr id="5" name="圆角矩形 4"/>
              <p:cNvSpPr/>
              <p:nvPr/>
            </p:nvSpPr>
            <p:spPr bwMode="auto">
              <a:xfrm>
                <a:off x="6554036" y="4754761"/>
                <a:ext cx="1541887" cy="367977"/>
              </a:xfrm>
              <a:prstGeom prst="roundRect">
                <a:avLst>
                  <a:gd name="adj" fmla="val 7781"/>
                </a:avLst>
              </a:prstGeom>
              <a:solidFill>
                <a:srgbClr val="00B0F0"/>
              </a:solidFill>
              <a:ln>
                <a:solidFill>
                  <a:sysClr val="window" lastClr="FFFFFF"/>
                </a:solidFill>
              </a:ln>
              <a:effectLst/>
            </p:spPr>
            <p:txBody>
              <a:bodyPr vert="horz" wrap="square" lIns="0" tIns="34272" rIns="0" bIns="34272" numCol="1" rtlCol="0" anchor="ctr" anchorCtr="0" compatLnSpc="1">
                <a:prstTxWarp prst="textNoShape">
                  <a:avLst/>
                </a:prstTxWarp>
              </a:bodyPr>
              <a:lstStyle/>
              <a:p>
                <a:pPr marL="47999" fontAlgn="auto">
                  <a:spcBef>
                    <a:spcPts val="0"/>
                  </a:spcBef>
                  <a:spcAft>
                    <a:spcPts val="0"/>
                  </a:spcAft>
                  <a:buClr>
                    <a:srgbClr val="CC9900"/>
                  </a:buClr>
                </a:pPr>
                <a:r>
                  <a:rPr lang="en-US" altLang="zh-CN" sz="1200" kern="0" dirty="0">
                    <a:solidFill>
                      <a:prstClr val="white"/>
                    </a:solidFill>
                    <a:latin typeface="微软雅黑" panose="020B0503020204020204" pitchFamily="34" charset="-122"/>
                    <a:ea typeface="微软雅黑" panose="020B0503020204020204" pitchFamily="34" charset="-122"/>
                  </a:rPr>
                  <a:t>Massive storage</a:t>
                </a:r>
              </a:p>
            </p:txBody>
          </p:sp>
          <p:sp>
            <p:nvSpPr>
              <p:cNvPr id="6" name="圆角矩形 5"/>
              <p:cNvSpPr/>
              <p:nvPr/>
            </p:nvSpPr>
            <p:spPr bwMode="auto">
              <a:xfrm>
                <a:off x="1686829" y="4327416"/>
                <a:ext cx="6409094" cy="383374"/>
              </a:xfrm>
              <a:prstGeom prst="roundRect">
                <a:avLst>
                  <a:gd name="adj" fmla="val 7781"/>
                </a:avLst>
              </a:prstGeom>
              <a:solidFill>
                <a:srgbClr val="018FE3">
                  <a:alpha val="35000"/>
                </a:srgbClr>
              </a:solidFill>
              <a:ln w="19050">
                <a:solidFill>
                  <a:srgbClr val="00FAFE">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solidFill>
                      <a:schemeClr val="tx1"/>
                    </a:solidFill>
                    <a:latin typeface="微软雅黑" panose="020B0503020204020204" pitchFamily="34" charset="-122"/>
                    <a:ea typeface="微软雅黑" panose="020B0503020204020204" pitchFamily="34" charset="-122"/>
                  </a:rPr>
                  <a:t>SDN network resource pool</a:t>
                </a:r>
                <a:endParaRPr lang="en-US" altLang="zh-CN" sz="1600" b="1" dirty="0">
                  <a:solidFill>
                    <a:schemeClr val="tx1"/>
                  </a:solidFill>
                  <a:latin typeface="微软雅黑" panose="020B0503020204020204" pitchFamily="34" charset="-122"/>
                  <a:ea typeface="微软雅黑" panose="020B0503020204020204" pitchFamily="34" charset="-122"/>
                </a:endParaRPr>
              </a:p>
            </p:txBody>
          </p:sp>
          <p:sp>
            <p:nvSpPr>
              <p:cNvPr id="7" name="圆角矩形 6"/>
              <p:cNvSpPr/>
              <p:nvPr/>
            </p:nvSpPr>
            <p:spPr bwMode="auto">
              <a:xfrm>
                <a:off x="2741420" y="4017243"/>
                <a:ext cx="808080" cy="377998"/>
              </a:xfrm>
              <a:prstGeom prst="roundRect">
                <a:avLst>
                  <a:gd name="adj" fmla="val 7781"/>
                </a:avLst>
              </a:prstGeom>
              <a:solidFill>
                <a:srgbClr val="ACCBF9">
                  <a:lumMod val="75000"/>
                </a:srgbClr>
              </a:solidFill>
              <a:ln>
                <a:solidFill>
                  <a:sysClr val="window" lastClr="FFFFFF"/>
                </a:solidFill>
              </a:ln>
              <a:effectLst/>
            </p:spPr>
            <p:txBody>
              <a:bodyPr vert="horz" wrap="square" lIns="0" tIns="34272" rIns="0" bIns="34272" numCol="1" rtlCol="0" anchor="ctr" anchorCtr="0" compatLnSpc="1">
                <a:prstTxWarp prst="textNoShape">
                  <a:avLst/>
                </a:prstTxWarp>
              </a:bodyPr>
              <a:lstStyle/>
              <a:p>
                <a:pPr marL="47999" fontAlgn="auto">
                  <a:spcBef>
                    <a:spcPts val="0"/>
                  </a:spcBef>
                  <a:spcAft>
                    <a:spcPts val="0"/>
                  </a:spcAft>
                  <a:buClr>
                    <a:srgbClr val="CC9900"/>
                  </a:buClr>
                  <a:defRPr/>
                </a:pPr>
                <a:r>
                  <a:rPr lang="en-US" altLang="zh-CN" sz="933" kern="0" dirty="0" smtClean="0">
                    <a:solidFill>
                      <a:prstClr val="white"/>
                    </a:solidFill>
                    <a:latin typeface="微软雅黑" panose="020B0503020204020204" pitchFamily="34" charset="-122"/>
                    <a:ea typeface="微软雅黑" panose="020B0503020204020204" pitchFamily="34" charset="-122"/>
                  </a:rPr>
                  <a:t>OLTP physical server resource pool</a:t>
                </a:r>
                <a:endParaRPr lang="en-US" altLang="zh-CN" sz="933" kern="0" dirty="0">
                  <a:solidFill>
                    <a:prstClr val="white"/>
                  </a:solidFill>
                  <a:latin typeface="微软雅黑" panose="020B0503020204020204" pitchFamily="34" charset="-122"/>
                  <a:ea typeface="微软雅黑" panose="020B0503020204020204" pitchFamily="34" charset="-122"/>
                </a:endParaRPr>
              </a:p>
            </p:txBody>
          </p:sp>
          <p:sp>
            <p:nvSpPr>
              <p:cNvPr id="8" name="圆角矩形 7"/>
              <p:cNvSpPr/>
              <p:nvPr/>
            </p:nvSpPr>
            <p:spPr bwMode="auto">
              <a:xfrm>
                <a:off x="1851807" y="4017243"/>
                <a:ext cx="730113" cy="377998"/>
              </a:xfrm>
              <a:prstGeom prst="roundRect">
                <a:avLst>
                  <a:gd name="adj" fmla="val 7781"/>
                </a:avLst>
              </a:prstGeom>
              <a:solidFill>
                <a:srgbClr val="ACCBF9">
                  <a:lumMod val="90000"/>
                </a:srgbClr>
              </a:solidFill>
              <a:ln>
                <a:solidFill>
                  <a:sysClr val="window" lastClr="FFFFFF"/>
                </a:solidFill>
              </a:ln>
              <a:effectLst/>
            </p:spPr>
            <p:txBody>
              <a:bodyPr vert="horz" wrap="square" lIns="0" tIns="34272" rIns="0" bIns="34272" numCol="1" rtlCol="0" anchor="ctr" anchorCtr="0" compatLnSpc="1">
                <a:prstTxWarp prst="textNoShape">
                  <a:avLst/>
                </a:prstTxWarp>
              </a:bodyPr>
              <a:lstStyle/>
              <a:p>
                <a:pPr marL="47999" fontAlgn="auto">
                  <a:spcBef>
                    <a:spcPts val="0"/>
                  </a:spcBef>
                  <a:spcAft>
                    <a:spcPts val="0"/>
                  </a:spcAft>
                  <a:buClr>
                    <a:srgbClr val="CC9900"/>
                  </a:buClr>
                  <a:defRPr/>
                </a:pPr>
                <a:r>
                  <a:rPr lang="en-US" altLang="zh-CN" sz="933" kern="0" dirty="0" smtClean="0">
                    <a:solidFill>
                      <a:prstClr val="white"/>
                    </a:solidFill>
                    <a:latin typeface="微软雅黑" panose="020B0503020204020204" pitchFamily="34" charset="-122"/>
                    <a:ea typeface="微软雅黑" panose="020B0503020204020204" pitchFamily="34" charset="-122"/>
                  </a:rPr>
                  <a:t>OLAP physical server resource pool</a:t>
                </a:r>
                <a:endParaRPr lang="en-US" altLang="zh-CN" sz="933" kern="0" dirty="0">
                  <a:solidFill>
                    <a:prstClr val="white"/>
                  </a:solidFill>
                  <a:latin typeface="微软雅黑" panose="020B0503020204020204" pitchFamily="34" charset="-122"/>
                  <a:ea typeface="微软雅黑" panose="020B0503020204020204" pitchFamily="34" charset="-122"/>
                </a:endParaRPr>
              </a:p>
            </p:txBody>
          </p:sp>
          <p:sp>
            <p:nvSpPr>
              <p:cNvPr id="9" name="圆角矩形 8"/>
              <p:cNvSpPr/>
              <p:nvPr/>
            </p:nvSpPr>
            <p:spPr bwMode="auto">
              <a:xfrm>
                <a:off x="3631033" y="4017243"/>
                <a:ext cx="778204" cy="377998"/>
              </a:xfrm>
              <a:prstGeom prst="roundRect">
                <a:avLst>
                  <a:gd name="adj" fmla="val 7781"/>
                </a:avLst>
              </a:prstGeom>
              <a:solidFill>
                <a:srgbClr val="ACCBF9">
                  <a:lumMod val="50000"/>
                </a:srgbClr>
              </a:solidFill>
              <a:ln>
                <a:solidFill>
                  <a:sysClr val="window" lastClr="FFFFFF"/>
                </a:solidFill>
              </a:ln>
              <a:effectLst/>
            </p:spPr>
            <p:txBody>
              <a:bodyPr vert="horz" wrap="square" lIns="0" tIns="34272" rIns="0" bIns="34272" numCol="1" rtlCol="0" anchor="ctr" anchorCtr="0" compatLnSpc="1">
                <a:prstTxWarp prst="textNoShape">
                  <a:avLst/>
                </a:prstTxWarp>
              </a:bodyPr>
              <a:lstStyle/>
              <a:p>
                <a:pPr marL="47999" fontAlgn="auto">
                  <a:spcBef>
                    <a:spcPts val="0"/>
                  </a:spcBef>
                  <a:spcAft>
                    <a:spcPts val="0"/>
                  </a:spcAft>
                  <a:buClr>
                    <a:srgbClr val="CC9900"/>
                  </a:buClr>
                  <a:defRPr/>
                </a:pPr>
                <a:r>
                  <a:rPr lang="en-US" altLang="zh-CN" sz="933" kern="0" dirty="0" smtClean="0">
                    <a:solidFill>
                      <a:prstClr val="white"/>
                    </a:solidFill>
                    <a:latin typeface="微软雅黑" panose="020B0503020204020204" pitchFamily="34" charset="-122"/>
                    <a:ea typeface="微软雅黑" panose="020B0503020204020204" pitchFamily="34" charset="-122"/>
                  </a:rPr>
                  <a:t>General-purpose physical server resource pool</a:t>
                </a:r>
                <a:endParaRPr lang="en-US" altLang="zh-CN" sz="933" kern="0" dirty="0">
                  <a:solidFill>
                    <a:prstClr val="white"/>
                  </a:solidFill>
                  <a:latin typeface="微软雅黑" panose="020B0503020204020204" pitchFamily="34" charset="-122"/>
                  <a:ea typeface="微软雅黑" panose="020B0503020204020204" pitchFamily="34" charset="-122"/>
                </a:endParaRPr>
              </a:p>
            </p:txBody>
          </p:sp>
          <p:sp>
            <p:nvSpPr>
              <p:cNvPr id="10" name="圆角矩形 9"/>
              <p:cNvSpPr/>
              <p:nvPr/>
            </p:nvSpPr>
            <p:spPr bwMode="auto">
              <a:xfrm>
                <a:off x="4520648" y="4017243"/>
                <a:ext cx="730113" cy="377998"/>
              </a:xfrm>
              <a:prstGeom prst="roundRect">
                <a:avLst>
                  <a:gd name="adj" fmla="val 7781"/>
                </a:avLst>
              </a:prstGeom>
              <a:solidFill>
                <a:srgbClr val="ACCBF9">
                  <a:lumMod val="50000"/>
                </a:srgbClr>
              </a:solidFill>
              <a:ln>
                <a:solidFill>
                  <a:sysClr val="window" lastClr="FFFFFF"/>
                </a:solidFill>
              </a:ln>
              <a:effectLst/>
            </p:spPr>
            <p:txBody>
              <a:bodyPr vert="horz" wrap="square" lIns="0" tIns="34272" rIns="0" bIns="34272" numCol="1" rtlCol="0" anchor="ctr" anchorCtr="0" compatLnSpc="1">
                <a:prstTxWarp prst="textNoShape">
                  <a:avLst/>
                </a:prstTxWarp>
              </a:bodyPr>
              <a:lstStyle/>
              <a:p>
                <a:pPr marL="47999" fontAlgn="auto">
                  <a:spcBef>
                    <a:spcPts val="0"/>
                  </a:spcBef>
                  <a:spcAft>
                    <a:spcPts val="0"/>
                  </a:spcAft>
                  <a:buClr>
                    <a:srgbClr val="CC9900"/>
                  </a:buClr>
                  <a:defRPr/>
                </a:pPr>
                <a:r>
                  <a:rPr lang="en-US" altLang="zh-CN" sz="933" kern="0" dirty="0" smtClean="0">
                    <a:solidFill>
                      <a:prstClr val="white"/>
                    </a:solidFill>
                    <a:latin typeface="微软雅黑" panose="020B0503020204020204" pitchFamily="34" charset="-122"/>
                    <a:ea typeface="微软雅黑" panose="020B0503020204020204" pitchFamily="34" charset="-122"/>
                  </a:rPr>
                  <a:t>Flexible VM resource pool</a:t>
                </a:r>
                <a:endParaRPr lang="en-US" altLang="zh-CN" sz="933" kern="0" dirty="0">
                  <a:solidFill>
                    <a:prstClr val="white"/>
                  </a:solidFill>
                  <a:latin typeface="微软雅黑" panose="020B0503020204020204" pitchFamily="34" charset="-122"/>
                  <a:ea typeface="微软雅黑" panose="020B0503020204020204" pitchFamily="34" charset="-122"/>
                </a:endParaRPr>
              </a:p>
            </p:txBody>
          </p:sp>
          <p:sp>
            <p:nvSpPr>
              <p:cNvPr id="11" name="圆角矩形 10"/>
              <p:cNvSpPr/>
              <p:nvPr/>
            </p:nvSpPr>
            <p:spPr bwMode="auto">
              <a:xfrm>
                <a:off x="5410261" y="4017243"/>
                <a:ext cx="730113" cy="377998"/>
              </a:xfrm>
              <a:prstGeom prst="roundRect">
                <a:avLst>
                  <a:gd name="adj" fmla="val 7781"/>
                </a:avLst>
              </a:prstGeom>
              <a:solidFill>
                <a:srgbClr val="00B0F0"/>
              </a:solidFill>
              <a:ln>
                <a:solidFill>
                  <a:sysClr val="window" lastClr="FFFFFF"/>
                </a:solidFill>
              </a:ln>
              <a:effectLst/>
            </p:spPr>
            <p:txBody>
              <a:bodyPr vert="horz" wrap="square" lIns="0" tIns="34272" rIns="0" bIns="34272" numCol="1" rtlCol="0" anchor="ctr" anchorCtr="0" compatLnSpc="1">
                <a:prstTxWarp prst="textNoShape">
                  <a:avLst/>
                </a:prstTxWarp>
              </a:bodyPr>
              <a:lstStyle/>
              <a:p>
                <a:pPr marL="47999" fontAlgn="auto">
                  <a:spcBef>
                    <a:spcPts val="0"/>
                  </a:spcBef>
                  <a:spcAft>
                    <a:spcPts val="0"/>
                  </a:spcAft>
                  <a:buClr>
                    <a:srgbClr val="CC9900"/>
                  </a:buClr>
                  <a:defRPr/>
                </a:pPr>
                <a:r>
                  <a:rPr lang="en-US" altLang="zh-CN" sz="933" kern="0" dirty="0" smtClean="0">
                    <a:solidFill>
                      <a:prstClr val="white"/>
                    </a:solidFill>
                    <a:latin typeface="微软雅黑" panose="020B0503020204020204" pitchFamily="34" charset="-122"/>
                    <a:ea typeface="微软雅黑" panose="020B0503020204020204" pitchFamily="34" charset="-122"/>
                  </a:rPr>
                  <a:t>Elastic block storage resource pool</a:t>
                </a:r>
                <a:endParaRPr lang="en-US" altLang="zh-CN" sz="933" kern="0" dirty="0">
                  <a:solidFill>
                    <a:prstClr val="white"/>
                  </a:solidFill>
                  <a:latin typeface="微软雅黑" panose="020B0503020204020204" pitchFamily="34" charset="-122"/>
                  <a:ea typeface="微软雅黑" panose="020B0503020204020204" pitchFamily="34" charset="-122"/>
                </a:endParaRPr>
              </a:p>
            </p:txBody>
          </p:sp>
          <p:sp>
            <p:nvSpPr>
              <p:cNvPr id="12" name="圆角矩形 11"/>
              <p:cNvSpPr/>
              <p:nvPr/>
            </p:nvSpPr>
            <p:spPr bwMode="auto">
              <a:xfrm>
                <a:off x="6299875" y="4017243"/>
                <a:ext cx="730113" cy="377998"/>
              </a:xfrm>
              <a:prstGeom prst="roundRect">
                <a:avLst>
                  <a:gd name="adj" fmla="val 7781"/>
                </a:avLst>
              </a:prstGeom>
              <a:solidFill>
                <a:srgbClr val="00B0F0"/>
              </a:solidFill>
              <a:ln>
                <a:solidFill>
                  <a:sysClr val="window" lastClr="FFFFFF"/>
                </a:solidFill>
              </a:ln>
              <a:effectLst/>
            </p:spPr>
            <p:txBody>
              <a:bodyPr vert="horz" wrap="square" lIns="0" tIns="34272" rIns="0" bIns="34272" numCol="1" rtlCol="0" anchor="ctr" anchorCtr="0" compatLnSpc="1">
                <a:prstTxWarp prst="textNoShape">
                  <a:avLst/>
                </a:prstTxWarp>
              </a:bodyPr>
              <a:lstStyle/>
              <a:p>
                <a:pPr marL="47999" fontAlgn="auto">
                  <a:spcBef>
                    <a:spcPts val="0"/>
                  </a:spcBef>
                  <a:spcAft>
                    <a:spcPts val="0"/>
                  </a:spcAft>
                  <a:buClr>
                    <a:srgbClr val="CC9900"/>
                  </a:buClr>
                </a:pPr>
                <a:r>
                  <a:rPr lang="en-US" altLang="zh-CN" sz="933" kern="0" dirty="0" smtClean="0">
                    <a:solidFill>
                      <a:prstClr val="white"/>
                    </a:solidFill>
                    <a:latin typeface="微软雅黑" panose="020B0503020204020204" pitchFamily="34" charset="-122"/>
                    <a:ea typeface="微软雅黑" panose="020B0503020204020204" pitchFamily="34" charset="-122"/>
                  </a:rPr>
                  <a:t>File storage resource pool</a:t>
                </a:r>
                <a:endParaRPr lang="en-US" altLang="zh-CN" sz="933" kern="0" dirty="0">
                  <a:solidFill>
                    <a:prstClr val="white"/>
                  </a:solidFill>
                  <a:latin typeface="微软雅黑" panose="020B0503020204020204" pitchFamily="34" charset="-122"/>
                  <a:ea typeface="微软雅黑" panose="020B0503020204020204" pitchFamily="34" charset="-122"/>
                </a:endParaRPr>
              </a:p>
            </p:txBody>
          </p:sp>
          <p:sp>
            <p:nvSpPr>
              <p:cNvPr id="13" name="圆角矩形 12"/>
              <p:cNvSpPr/>
              <p:nvPr/>
            </p:nvSpPr>
            <p:spPr bwMode="auto">
              <a:xfrm>
                <a:off x="7189488" y="4017243"/>
                <a:ext cx="730113" cy="377998"/>
              </a:xfrm>
              <a:prstGeom prst="roundRect">
                <a:avLst>
                  <a:gd name="adj" fmla="val 7781"/>
                </a:avLst>
              </a:prstGeom>
              <a:solidFill>
                <a:srgbClr val="00B0F0"/>
              </a:solidFill>
              <a:ln>
                <a:solidFill>
                  <a:sysClr val="window" lastClr="FFFFFF"/>
                </a:solidFill>
              </a:ln>
              <a:effectLst/>
            </p:spPr>
            <p:txBody>
              <a:bodyPr vert="horz" wrap="square" lIns="0" tIns="34272" rIns="0" bIns="34272" numCol="1" rtlCol="0" anchor="ctr" anchorCtr="0" compatLnSpc="1">
                <a:prstTxWarp prst="textNoShape">
                  <a:avLst/>
                </a:prstTxWarp>
              </a:bodyPr>
              <a:lstStyle/>
              <a:p>
                <a:pPr marL="47999" fontAlgn="auto">
                  <a:spcBef>
                    <a:spcPts val="0"/>
                  </a:spcBef>
                  <a:spcAft>
                    <a:spcPts val="0"/>
                  </a:spcAft>
                  <a:buClr>
                    <a:srgbClr val="CC9900"/>
                  </a:buClr>
                </a:pPr>
                <a:r>
                  <a:rPr lang="en-US" altLang="zh-CN" sz="933" kern="0" dirty="0" smtClean="0">
                    <a:solidFill>
                      <a:prstClr val="white"/>
                    </a:solidFill>
                    <a:latin typeface="微软雅黑" panose="020B0503020204020204" pitchFamily="34" charset="-122"/>
                    <a:ea typeface="微软雅黑" panose="020B0503020204020204" pitchFamily="34" charset="-122"/>
                  </a:rPr>
                  <a:t>Object storage resource pool</a:t>
                </a:r>
                <a:endParaRPr lang="en-US" altLang="zh-CN" sz="933" kern="0" dirty="0">
                  <a:solidFill>
                    <a:prstClr val="white"/>
                  </a:solidFill>
                  <a:latin typeface="微软雅黑" panose="020B0503020204020204" pitchFamily="34" charset="-122"/>
                  <a:ea typeface="微软雅黑" panose="020B0503020204020204" pitchFamily="34" charset="-122"/>
                </a:endParaRPr>
              </a:p>
            </p:txBody>
          </p:sp>
          <p:sp>
            <p:nvSpPr>
              <p:cNvPr id="14" name="圆角矩形 13"/>
              <p:cNvSpPr/>
              <p:nvPr/>
            </p:nvSpPr>
            <p:spPr bwMode="auto">
              <a:xfrm>
                <a:off x="1851806" y="3762846"/>
                <a:ext cx="730113" cy="237702"/>
              </a:xfrm>
              <a:prstGeom prst="roundRect">
                <a:avLst>
                  <a:gd name="adj" fmla="val 23280"/>
                </a:avLst>
              </a:prstGeom>
              <a:solidFill>
                <a:schemeClr val="accent5">
                  <a:lumMod val="50000"/>
                </a:schemeClr>
              </a:solidFill>
              <a:ln>
                <a:noFill/>
              </a:ln>
              <a:effectLst/>
              <a:extLst/>
            </p:spPr>
            <p:txBody>
              <a:bodyPr vert="horz" wrap="square" lIns="68544" tIns="34272" rIns="68544" bIns="34272" numCol="1" rtlCol="0" anchor="ctr" anchorCtr="0" compatLnSpc="1">
                <a:prstTxWarp prst="textNoShape">
                  <a:avLst/>
                </a:prstTxWarp>
              </a:bodyPr>
              <a:lstStyle/>
              <a:p>
                <a:pPr>
                  <a:buClr>
                    <a:srgbClr val="CC9900"/>
                  </a:buClr>
                </a:pPr>
                <a:r>
                  <a:rPr lang="en-US" altLang="zh-CN" sz="800" dirty="0" smtClean="0">
                    <a:solidFill>
                      <a:schemeClr val="bg1"/>
                    </a:solidFill>
                    <a:latin typeface="微软雅黑" panose="020B0503020204020204" pitchFamily="34" charset="-122"/>
                    <a:ea typeface="微软雅黑" panose="020B0503020204020204" pitchFamily="34" charset="-122"/>
                  </a:rPr>
                  <a:t>SLA: Computing/I/</a:t>
                </a:r>
                <a:r>
                  <a:rPr lang="en-US" altLang="zh-CN" sz="800" dirty="0" err="1" smtClean="0">
                    <a:solidFill>
                      <a:schemeClr val="bg1"/>
                    </a:solidFill>
                    <a:latin typeface="微软雅黑" panose="020B0503020204020204" pitchFamily="34" charset="-122"/>
                    <a:ea typeface="微软雅黑" panose="020B0503020204020204" pitchFamily="34" charset="-122"/>
                  </a:rPr>
                  <a:t>Os</a:t>
                </a:r>
                <a:endParaRPr lang="en-US" altLang="zh-CN" sz="800" dirty="0">
                  <a:solidFill>
                    <a:schemeClr val="bg1"/>
                  </a:solidFill>
                  <a:latin typeface="微软雅黑" panose="020B0503020204020204" pitchFamily="34" charset="-122"/>
                  <a:ea typeface="微软雅黑" panose="020B0503020204020204" pitchFamily="34" charset="-122"/>
                </a:endParaRPr>
              </a:p>
            </p:txBody>
          </p:sp>
          <p:sp>
            <p:nvSpPr>
              <p:cNvPr id="15" name="圆角矩形 14"/>
              <p:cNvSpPr/>
              <p:nvPr/>
            </p:nvSpPr>
            <p:spPr bwMode="auto">
              <a:xfrm>
                <a:off x="2741419" y="3762846"/>
                <a:ext cx="808080" cy="237702"/>
              </a:xfrm>
              <a:prstGeom prst="roundRect">
                <a:avLst>
                  <a:gd name="adj" fmla="val 23280"/>
                </a:avLst>
              </a:prstGeom>
              <a:solidFill>
                <a:schemeClr val="accent5">
                  <a:lumMod val="50000"/>
                </a:schemeClr>
              </a:solidFill>
              <a:ln>
                <a:noFill/>
              </a:ln>
              <a:effectLst/>
              <a:extLst/>
            </p:spPr>
            <p:txBody>
              <a:bodyPr vert="horz" wrap="square" lIns="68544" tIns="34272" rIns="68544" bIns="34272" numCol="1" rtlCol="0" anchor="ctr" anchorCtr="0" compatLnSpc="1">
                <a:prstTxWarp prst="textNoShape">
                  <a:avLst/>
                </a:prstTxWarp>
              </a:bodyPr>
              <a:lstStyle/>
              <a:p>
                <a:pPr>
                  <a:buClr>
                    <a:srgbClr val="CC9900"/>
                  </a:buClr>
                </a:pPr>
                <a:r>
                  <a:rPr lang="en-US" altLang="zh-CN" sz="800" dirty="0" smtClean="0">
                    <a:solidFill>
                      <a:schemeClr val="bg1"/>
                    </a:solidFill>
                    <a:latin typeface="微软雅黑" panose="020B0503020204020204" pitchFamily="34" charset="-122"/>
                    <a:ea typeface="微软雅黑" panose="020B0503020204020204" pitchFamily="34" charset="-122"/>
                  </a:rPr>
                  <a:t>SLA: Computing/</a:t>
                </a:r>
                <a:br>
                  <a:rPr lang="en-US" altLang="zh-CN" sz="800" dirty="0" smtClean="0">
                    <a:solidFill>
                      <a:schemeClr val="bg1"/>
                    </a:solidFill>
                    <a:latin typeface="微软雅黑" panose="020B0503020204020204" pitchFamily="34" charset="-122"/>
                    <a:ea typeface="微软雅黑" panose="020B0503020204020204" pitchFamily="34" charset="-122"/>
                  </a:rPr>
                </a:br>
                <a:r>
                  <a:rPr lang="en-US" altLang="zh-CN" sz="800" dirty="0" smtClean="0">
                    <a:solidFill>
                      <a:schemeClr val="bg1"/>
                    </a:solidFill>
                    <a:latin typeface="微软雅黑" panose="020B0503020204020204" pitchFamily="34" charset="-122"/>
                    <a:ea typeface="微软雅黑" panose="020B0503020204020204" pitchFamily="34" charset="-122"/>
                  </a:rPr>
                  <a:t>Memory</a:t>
                </a:r>
                <a:endParaRPr lang="en-US" altLang="zh-CN" sz="800" dirty="0">
                  <a:solidFill>
                    <a:schemeClr val="bg1"/>
                  </a:solidFill>
                  <a:latin typeface="微软雅黑" panose="020B0503020204020204" pitchFamily="34" charset="-122"/>
                  <a:ea typeface="微软雅黑" panose="020B0503020204020204" pitchFamily="34" charset="-122"/>
                </a:endParaRPr>
              </a:p>
            </p:txBody>
          </p:sp>
          <p:sp>
            <p:nvSpPr>
              <p:cNvPr id="16" name="圆角矩形 15"/>
              <p:cNvSpPr/>
              <p:nvPr/>
            </p:nvSpPr>
            <p:spPr bwMode="auto">
              <a:xfrm>
                <a:off x="3631031" y="3762846"/>
                <a:ext cx="773416" cy="237702"/>
              </a:xfrm>
              <a:prstGeom prst="roundRect">
                <a:avLst>
                  <a:gd name="adj" fmla="val 23280"/>
                </a:avLst>
              </a:prstGeom>
              <a:solidFill>
                <a:schemeClr val="accent5">
                  <a:lumMod val="50000"/>
                </a:schemeClr>
              </a:solidFill>
              <a:ln>
                <a:noFill/>
              </a:ln>
              <a:effectLst/>
              <a:extLst/>
            </p:spPr>
            <p:txBody>
              <a:bodyPr vert="horz" wrap="square" lIns="36000" tIns="34272" rIns="36000" bIns="34272" numCol="1" rtlCol="0" anchor="ctr" anchorCtr="0" compatLnSpc="1">
                <a:prstTxWarp prst="textNoShape">
                  <a:avLst/>
                </a:prstTxWarp>
              </a:bodyPr>
              <a:lstStyle/>
              <a:p>
                <a:pPr>
                  <a:buClr>
                    <a:srgbClr val="CC9900"/>
                  </a:buClr>
                </a:pPr>
                <a:r>
                  <a:rPr lang="en-US" altLang="zh-CN" sz="800" dirty="0" smtClean="0">
                    <a:solidFill>
                      <a:schemeClr val="bg1"/>
                    </a:solidFill>
                    <a:latin typeface="微软雅黑" panose="020B0503020204020204" pitchFamily="34" charset="-122"/>
                    <a:ea typeface="微软雅黑" panose="020B0503020204020204" pitchFamily="34" charset="-122"/>
                  </a:rPr>
                  <a:t>SLA: Computing/</a:t>
                </a:r>
                <a:br>
                  <a:rPr lang="en-US" altLang="zh-CN" sz="800" dirty="0" smtClean="0">
                    <a:solidFill>
                      <a:schemeClr val="bg1"/>
                    </a:solidFill>
                    <a:latin typeface="微软雅黑" panose="020B0503020204020204" pitchFamily="34" charset="-122"/>
                    <a:ea typeface="微软雅黑" panose="020B0503020204020204" pitchFamily="34" charset="-122"/>
                  </a:rPr>
                </a:br>
                <a:r>
                  <a:rPr lang="en-US" altLang="zh-CN" sz="800" dirty="0" smtClean="0">
                    <a:solidFill>
                      <a:schemeClr val="bg1"/>
                    </a:solidFill>
                    <a:latin typeface="微软雅黑" panose="020B0503020204020204" pitchFamily="34" charset="-122"/>
                    <a:ea typeface="微软雅黑" panose="020B0503020204020204" pitchFamily="34" charset="-122"/>
                  </a:rPr>
                  <a:t>Memory</a:t>
                </a:r>
                <a:endParaRPr lang="en-US" altLang="zh-CN" sz="800" dirty="0">
                  <a:solidFill>
                    <a:schemeClr val="bg1"/>
                  </a:solidFill>
                  <a:latin typeface="微软雅黑" panose="020B0503020204020204" pitchFamily="34" charset="-122"/>
                  <a:ea typeface="微软雅黑" panose="020B0503020204020204" pitchFamily="34" charset="-122"/>
                </a:endParaRPr>
              </a:p>
            </p:txBody>
          </p:sp>
          <p:sp>
            <p:nvSpPr>
              <p:cNvPr id="17" name="圆角矩形 16"/>
              <p:cNvSpPr/>
              <p:nvPr/>
            </p:nvSpPr>
            <p:spPr bwMode="auto">
              <a:xfrm>
                <a:off x="4520647" y="3762846"/>
                <a:ext cx="806718" cy="237702"/>
              </a:xfrm>
              <a:prstGeom prst="roundRect">
                <a:avLst>
                  <a:gd name="adj" fmla="val 23280"/>
                </a:avLst>
              </a:prstGeom>
              <a:solidFill>
                <a:schemeClr val="accent5">
                  <a:lumMod val="50000"/>
                </a:schemeClr>
              </a:solidFill>
              <a:ln>
                <a:noFill/>
              </a:ln>
              <a:effectLst/>
              <a:extLst/>
            </p:spPr>
            <p:txBody>
              <a:bodyPr vert="horz" wrap="square" lIns="68544" tIns="34272" rIns="68544" bIns="34272" numCol="1" rtlCol="0" anchor="ctr" anchorCtr="0" compatLnSpc="1">
                <a:prstTxWarp prst="textNoShape">
                  <a:avLst/>
                </a:prstTxWarp>
              </a:bodyPr>
              <a:lstStyle/>
              <a:p>
                <a:pPr>
                  <a:buClr>
                    <a:srgbClr val="CC9900"/>
                  </a:buClr>
                </a:pPr>
                <a:r>
                  <a:rPr lang="en-US" altLang="zh-CN" sz="800" dirty="0" smtClean="0">
                    <a:solidFill>
                      <a:schemeClr val="bg1"/>
                    </a:solidFill>
                    <a:latin typeface="微软雅黑" panose="020B0503020204020204" pitchFamily="34" charset="-122"/>
                    <a:ea typeface="微软雅黑" panose="020B0503020204020204" pitchFamily="34" charset="-122"/>
                  </a:rPr>
                  <a:t>SLA: Computing/</a:t>
                </a:r>
                <a:br>
                  <a:rPr lang="en-US" altLang="zh-CN" sz="800" dirty="0" smtClean="0">
                    <a:solidFill>
                      <a:schemeClr val="bg1"/>
                    </a:solidFill>
                    <a:latin typeface="微软雅黑" panose="020B0503020204020204" pitchFamily="34" charset="-122"/>
                    <a:ea typeface="微软雅黑" panose="020B0503020204020204" pitchFamily="34" charset="-122"/>
                  </a:rPr>
                </a:br>
                <a:r>
                  <a:rPr lang="en-US" altLang="zh-CN" sz="800" dirty="0" smtClean="0">
                    <a:solidFill>
                      <a:schemeClr val="bg1"/>
                    </a:solidFill>
                    <a:latin typeface="微软雅黑" panose="020B0503020204020204" pitchFamily="34" charset="-122"/>
                    <a:ea typeface="微软雅黑" panose="020B0503020204020204" pitchFamily="34" charset="-122"/>
                  </a:rPr>
                  <a:t>Network</a:t>
                </a:r>
                <a:endParaRPr lang="en-US" altLang="zh-CN" sz="800" dirty="0">
                  <a:solidFill>
                    <a:schemeClr val="bg1"/>
                  </a:solidFill>
                  <a:latin typeface="微软雅黑" panose="020B0503020204020204" pitchFamily="34" charset="-122"/>
                  <a:ea typeface="微软雅黑" panose="020B0503020204020204" pitchFamily="34" charset="-122"/>
                </a:endParaRPr>
              </a:p>
            </p:txBody>
          </p:sp>
          <p:sp>
            <p:nvSpPr>
              <p:cNvPr id="18" name="圆角矩形 17"/>
              <p:cNvSpPr/>
              <p:nvPr/>
            </p:nvSpPr>
            <p:spPr bwMode="auto">
              <a:xfrm>
                <a:off x="5410260" y="3762846"/>
                <a:ext cx="730113" cy="237702"/>
              </a:xfrm>
              <a:prstGeom prst="roundRect">
                <a:avLst>
                  <a:gd name="adj" fmla="val 23280"/>
                </a:avLst>
              </a:prstGeom>
              <a:solidFill>
                <a:schemeClr val="accent5">
                  <a:lumMod val="50000"/>
                </a:schemeClr>
              </a:solidFill>
              <a:ln>
                <a:noFill/>
              </a:ln>
              <a:effectLst/>
              <a:extLst/>
            </p:spPr>
            <p:txBody>
              <a:bodyPr vert="horz" wrap="square" lIns="68544" tIns="34272" rIns="68544" bIns="34272" numCol="1" rtlCol="0" anchor="ctr" anchorCtr="0" compatLnSpc="1">
                <a:prstTxWarp prst="textNoShape">
                  <a:avLst/>
                </a:prstTxWarp>
              </a:bodyPr>
              <a:lstStyle/>
              <a:p>
                <a:pPr>
                  <a:buClr>
                    <a:srgbClr val="CC9900"/>
                  </a:buClr>
                </a:pPr>
                <a:r>
                  <a:rPr lang="en-US" altLang="zh-CN" sz="800" dirty="0" smtClean="0">
                    <a:solidFill>
                      <a:schemeClr val="bg1"/>
                    </a:solidFill>
                    <a:latin typeface="微软雅黑" panose="020B0503020204020204" pitchFamily="34" charset="-122"/>
                    <a:ea typeface="微软雅黑" panose="020B0503020204020204" pitchFamily="34" charset="-122"/>
                  </a:rPr>
                  <a:t>SLA: I/</a:t>
                </a:r>
                <a:r>
                  <a:rPr lang="en-US" altLang="zh-CN" sz="800" dirty="0" err="1" smtClean="0">
                    <a:solidFill>
                      <a:schemeClr val="bg1"/>
                    </a:solidFill>
                    <a:latin typeface="微软雅黑" panose="020B0503020204020204" pitchFamily="34" charset="-122"/>
                    <a:ea typeface="微软雅黑" panose="020B0503020204020204" pitchFamily="34" charset="-122"/>
                  </a:rPr>
                  <a:t>Os</a:t>
                </a:r>
                <a:endParaRPr lang="en-US" altLang="zh-CN" sz="800" dirty="0">
                  <a:solidFill>
                    <a:schemeClr val="bg1"/>
                  </a:solidFill>
                  <a:latin typeface="微软雅黑" panose="020B0503020204020204" pitchFamily="34" charset="-122"/>
                  <a:ea typeface="微软雅黑" panose="020B0503020204020204" pitchFamily="34" charset="-122"/>
                </a:endParaRPr>
              </a:p>
            </p:txBody>
          </p:sp>
          <p:sp>
            <p:nvSpPr>
              <p:cNvPr id="19" name="圆角矩形 18"/>
              <p:cNvSpPr/>
              <p:nvPr/>
            </p:nvSpPr>
            <p:spPr bwMode="auto">
              <a:xfrm>
                <a:off x="6299874" y="3762846"/>
                <a:ext cx="730113" cy="237702"/>
              </a:xfrm>
              <a:prstGeom prst="roundRect">
                <a:avLst>
                  <a:gd name="adj" fmla="val 23280"/>
                </a:avLst>
              </a:prstGeom>
              <a:solidFill>
                <a:schemeClr val="accent5">
                  <a:lumMod val="50000"/>
                </a:schemeClr>
              </a:solidFill>
              <a:ln>
                <a:noFill/>
              </a:ln>
              <a:effectLst/>
              <a:extLst/>
            </p:spPr>
            <p:txBody>
              <a:bodyPr vert="horz" wrap="square" lIns="68544" tIns="34272" rIns="68544" bIns="34272" numCol="1" rtlCol="0" anchor="ctr" anchorCtr="0" compatLnSpc="1">
                <a:prstTxWarp prst="textNoShape">
                  <a:avLst/>
                </a:prstTxWarp>
              </a:bodyPr>
              <a:lstStyle/>
              <a:p>
                <a:pPr>
                  <a:buClr>
                    <a:srgbClr val="CC9900"/>
                  </a:buClr>
                </a:pPr>
                <a:r>
                  <a:rPr lang="en-US" altLang="zh-CN" sz="800" dirty="0" smtClean="0">
                    <a:solidFill>
                      <a:schemeClr val="bg1"/>
                    </a:solidFill>
                    <a:latin typeface="微软雅黑" panose="020B0503020204020204" pitchFamily="34" charset="-122"/>
                    <a:ea typeface="微软雅黑" panose="020B0503020204020204" pitchFamily="34" charset="-122"/>
                  </a:rPr>
                  <a:t>SLA: I/</a:t>
                </a:r>
                <a:r>
                  <a:rPr lang="en-US" altLang="zh-CN" sz="800" dirty="0" err="1" smtClean="0">
                    <a:solidFill>
                      <a:schemeClr val="bg1"/>
                    </a:solidFill>
                    <a:latin typeface="微软雅黑" panose="020B0503020204020204" pitchFamily="34" charset="-122"/>
                    <a:ea typeface="微软雅黑" panose="020B0503020204020204" pitchFamily="34" charset="-122"/>
                  </a:rPr>
                  <a:t>Os</a:t>
                </a:r>
                <a:endParaRPr lang="en-US" altLang="zh-CN" sz="800" dirty="0">
                  <a:solidFill>
                    <a:schemeClr val="bg1"/>
                  </a:solidFill>
                  <a:latin typeface="微软雅黑" panose="020B0503020204020204" pitchFamily="34" charset="-122"/>
                  <a:ea typeface="微软雅黑" panose="020B0503020204020204" pitchFamily="34" charset="-122"/>
                </a:endParaRPr>
              </a:p>
            </p:txBody>
          </p:sp>
          <p:sp>
            <p:nvSpPr>
              <p:cNvPr id="20" name="圆角矩形 19"/>
              <p:cNvSpPr/>
              <p:nvPr/>
            </p:nvSpPr>
            <p:spPr bwMode="auto">
              <a:xfrm>
                <a:off x="7189487" y="3762846"/>
                <a:ext cx="730113" cy="237702"/>
              </a:xfrm>
              <a:prstGeom prst="roundRect">
                <a:avLst>
                  <a:gd name="adj" fmla="val 23280"/>
                </a:avLst>
              </a:prstGeom>
              <a:solidFill>
                <a:schemeClr val="accent5">
                  <a:lumMod val="50000"/>
                </a:schemeClr>
              </a:solidFill>
              <a:ln>
                <a:noFill/>
              </a:ln>
              <a:effectLst/>
              <a:extLst/>
            </p:spPr>
            <p:txBody>
              <a:bodyPr vert="horz" wrap="square" lIns="68544" tIns="34272" rIns="68544" bIns="34272" numCol="1" rtlCol="0" anchor="ctr" anchorCtr="0" compatLnSpc="1">
                <a:prstTxWarp prst="textNoShape">
                  <a:avLst/>
                </a:prstTxWarp>
              </a:bodyPr>
              <a:lstStyle/>
              <a:p>
                <a:pPr>
                  <a:buClr>
                    <a:srgbClr val="CC9900"/>
                  </a:buClr>
                </a:pPr>
                <a:r>
                  <a:rPr lang="en-US" altLang="zh-CN" sz="800" dirty="0" smtClean="0">
                    <a:solidFill>
                      <a:schemeClr val="bg1"/>
                    </a:solidFill>
                    <a:latin typeface="微软雅黑" panose="020B0503020204020204" pitchFamily="34" charset="-122"/>
                    <a:ea typeface="微软雅黑" panose="020B0503020204020204" pitchFamily="34" charset="-122"/>
                  </a:rPr>
                  <a:t>SLA: Reliability</a:t>
                </a:r>
                <a:endParaRPr lang="en-US" altLang="zh-CN" sz="800" dirty="0">
                  <a:solidFill>
                    <a:schemeClr val="bg1"/>
                  </a:solidFill>
                  <a:latin typeface="微软雅黑" panose="020B0503020204020204" pitchFamily="34" charset="-122"/>
                  <a:ea typeface="微软雅黑" panose="020B0503020204020204" pitchFamily="34" charset="-122"/>
                </a:endParaRPr>
              </a:p>
            </p:txBody>
          </p:sp>
          <p:sp>
            <p:nvSpPr>
              <p:cNvPr id="21" name="圆角矩形 20"/>
              <p:cNvSpPr/>
              <p:nvPr/>
            </p:nvSpPr>
            <p:spPr bwMode="auto">
              <a:xfrm>
                <a:off x="1686829" y="5166709"/>
                <a:ext cx="6409094" cy="342674"/>
              </a:xfrm>
              <a:prstGeom prst="roundRect">
                <a:avLst>
                  <a:gd name="adj" fmla="val 12433"/>
                </a:avLst>
              </a:prstGeom>
              <a:solidFill>
                <a:srgbClr val="018FE3">
                  <a:alpha val="35000"/>
                </a:srgbClr>
              </a:solidFill>
              <a:ln w="19050">
                <a:solidFill>
                  <a:srgbClr val="00FAFE">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solidFill>
                      <a:schemeClr val="tx1"/>
                    </a:solidFill>
                    <a:latin typeface="微软雅黑" panose="020B0503020204020204" pitchFamily="34" charset="-122"/>
                    <a:ea typeface="微软雅黑" panose="020B0503020204020204" pitchFamily="34" charset="-122"/>
                  </a:rPr>
                  <a:t>Network device</a:t>
                </a:r>
                <a:endParaRPr lang="en-US" altLang="zh-CN" sz="1600" b="1" dirty="0">
                  <a:solidFill>
                    <a:schemeClr val="tx1"/>
                  </a:solidFill>
                  <a:latin typeface="微软雅黑" panose="020B0503020204020204" pitchFamily="34" charset="-122"/>
                  <a:ea typeface="微软雅黑" panose="020B0503020204020204" pitchFamily="34" charset="-122"/>
                </a:endParaRPr>
              </a:p>
            </p:txBody>
          </p:sp>
          <p:sp>
            <p:nvSpPr>
              <p:cNvPr id="23" name="圆角矩形 22"/>
              <p:cNvSpPr/>
              <p:nvPr/>
            </p:nvSpPr>
            <p:spPr bwMode="auto">
              <a:xfrm>
                <a:off x="1888052" y="2909088"/>
                <a:ext cx="1894211" cy="179341"/>
              </a:xfrm>
              <a:prstGeom prst="roundRect">
                <a:avLst>
                  <a:gd name="adj" fmla="val 7849"/>
                </a:avLst>
              </a:prstGeom>
              <a:noFill/>
              <a:ln>
                <a:noFill/>
              </a:ln>
              <a:effectLst/>
              <a:extLst/>
            </p:spPr>
            <p:txBody>
              <a:bodyPr vert="horz" wrap="square" lIns="68544" tIns="34272" rIns="68544" bIns="34272" numCol="1" rtlCol="0" anchor="ctr" anchorCtr="0" compatLnSpc="1">
                <a:prstTxWarp prst="textNoShape">
                  <a:avLst/>
                </a:prstTxWarp>
              </a:bodyPr>
              <a:lstStyle/>
              <a:p>
                <a:pPr>
                  <a:buClr>
                    <a:srgbClr val="CC9900"/>
                  </a:buClr>
                </a:pPr>
                <a:r>
                  <a:rPr lang="en-US" altLang="zh-CN" sz="1400" b="1" dirty="0" smtClean="0">
                    <a:latin typeface="微软雅黑" panose="020B0503020204020204" pitchFamily="34" charset="-122"/>
                    <a:ea typeface="微软雅黑" panose="020B0503020204020204" pitchFamily="34" charset="-122"/>
                  </a:rPr>
                  <a:t>Computing service</a:t>
                </a:r>
                <a:endParaRPr lang="en-US" altLang="zh-CN" sz="1400" b="1" dirty="0">
                  <a:latin typeface="微软雅黑" panose="020B0503020204020204" pitchFamily="34" charset="-122"/>
                  <a:ea typeface="微软雅黑" panose="020B0503020204020204" pitchFamily="34" charset="-122"/>
                </a:endParaRPr>
              </a:p>
            </p:txBody>
          </p:sp>
          <p:sp>
            <p:nvSpPr>
              <p:cNvPr id="24" name="圆角矩形 23"/>
              <p:cNvSpPr/>
              <p:nvPr/>
            </p:nvSpPr>
            <p:spPr bwMode="auto">
              <a:xfrm>
                <a:off x="4000958" y="2892184"/>
                <a:ext cx="1879927" cy="213148"/>
              </a:xfrm>
              <a:prstGeom prst="roundRect">
                <a:avLst>
                  <a:gd name="adj" fmla="val 7849"/>
                </a:avLst>
              </a:prstGeom>
              <a:noFill/>
              <a:ln>
                <a:noFill/>
              </a:ln>
              <a:effectLst/>
              <a:extLst/>
            </p:spPr>
            <p:txBody>
              <a:bodyPr vert="horz" wrap="square" lIns="68544" tIns="34272" rIns="68544" bIns="34272" numCol="1" rtlCol="0" anchor="ctr" anchorCtr="0" compatLnSpc="1">
                <a:prstTxWarp prst="textNoShape">
                  <a:avLst/>
                </a:prstTxWarp>
              </a:bodyPr>
              <a:lstStyle/>
              <a:p>
                <a:pPr>
                  <a:buClr>
                    <a:srgbClr val="CC9900"/>
                  </a:buClr>
                </a:pPr>
                <a:r>
                  <a:rPr lang="en-US" altLang="zh-CN" sz="1400" b="1" dirty="0" smtClean="0">
                    <a:latin typeface="微软雅黑" panose="020B0503020204020204" pitchFamily="34" charset="-122"/>
                    <a:ea typeface="微软雅黑" panose="020B0503020204020204" pitchFamily="34" charset="-122"/>
                  </a:rPr>
                  <a:t>Storage service</a:t>
                </a:r>
                <a:endParaRPr lang="en-US" altLang="zh-CN" sz="1400" b="1" dirty="0">
                  <a:latin typeface="微软雅黑" panose="020B0503020204020204" pitchFamily="34" charset="-122"/>
                  <a:ea typeface="微软雅黑" panose="020B0503020204020204" pitchFamily="34" charset="-122"/>
                </a:endParaRPr>
              </a:p>
            </p:txBody>
          </p:sp>
          <p:sp>
            <p:nvSpPr>
              <p:cNvPr id="25" name="圆角矩形 24"/>
              <p:cNvSpPr/>
              <p:nvPr/>
            </p:nvSpPr>
            <p:spPr bwMode="auto">
              <a:xfrm>
                <a:off x="6099579" y="2895895"/>
                <a:ext cx="1879927" cy="205725"/>
              </a:xfrm>
              <a:prstGeom prst="roundRect">
                <a:avLst>
                  <a:gd name="adj" fmla="val 7849"/>
                </a:avLst>
              </a:prstGeom>
              <a:noFill/>
              <a:ln>
                <a:noFill/>
              </a:ln>
              <a:effectLst/>
              <a:extLst/>
            </p:spPr>
            <p:txBody>
              <a:bodyPr vert="horz" wrap="square" lIns="68544" tIns="34272" rIns="68544" bIns="34272" numCol="1" rtlCol="0" anchor="ctr" anchorCtr="0" compatLnSpc="1">
                <a:prstTxWarp prst="textNoShape">
                  <a:avLst/>
                </a:prstTxWarp>
              </a:bodyPr>
              <a:lstStyle/>
              <a:p>
                <a:pPr>
                  <a:buClr>
                    <a:srgbClr val="CC9900"/>
                  </a:buClr>
                </a:pPr>
                <a:r>
                  <a:rPr lang="en-US" altLang="zh-CN" sz="1400" b="1" dirty="0" smtClean="0">
                    <a:latin typeface="微软雅黑" panose="020B0503020204020204" pitchFamily="34" charset="-122"/>
                    <a:ea typeface="微软雅黑" panose="020B0503020204020204" pitchFamily="34" charset="-122"/>
                  </a:rPr>
                  <a:t>Cyber security service</a:t>
                </a:r>
                <a:endParaRPr lang="en-US" altLang="zh-CN" sz="1400" b="1" dirty="0">
                  <a:latin typeface="微软雅黑" panose="020B0503020204020204" pitchFamily="34" charset="-122"/>
                  <a:ea typeface="微软雅黑" panose="020B0503020204020204" pitchFamily="34" charset="-122"/>
                </a:endParaRPr>
              </a:p>
            </p:txBody>
          </p:sp>
          <p:grpSp>
            <p:nvGrpSpPr>
              <p:cNvPr id="27" name="组合 266"/>
              <p:cNvGrpSpPr/>
              <p:nvPr/>
            </p:nvGrpSpPr>
            <p:grpSpPr>
              <a:xfrm>
                <a:off x="2324150" y="2434203"/>
                <a:ext cx="235657" cy="170583"/>
                <a:chOff x="6072018" y="3617649"/>
                <a:chExt cx="1136109" cy="865719"/>
              </a:xfrm>
            </p:grpSpPr>
            <p:sp>
              <p:nvSpPr>
                <p:cNvPr id="28" name="Freeform 14"/>
                <p:cNvSpPr>
                  <a:spLocks noEditPoints="1"/>
                </p:cNvSpPr>
                <p:nvPr/>
              </p:nvSpPr>
              <p:spPr bwMode="auto">
                <a:xfrm>
                  <a:off x="6072018" y="3617649"/>
                  <a:ext cx="1136109" cy="865719"/>
                </a:xfrm>
                <a:custGeom>
                  <a:avLst/>
                  <a:gdLst/>
                  <a:ahLst/>
                  <a:cxnLst>
                    <a:cxn ang="0">
                      <a:pos x="3845" y="13163"/>
                    </a:cxn>
                    <a:cxn ang="0">
                      <a:pos x="7457" y="13163"/>
                    </a:cxn>
                    <a:cxn ang="0">
                      <a:pos x="7457" y="11165"/>
                    </a:cxn>
                    <a:cxn ang="0">
                      <a:pos x="0" y="11165"/>
                    </a:cxn>
                    <a:cxn ang="0">
                      <a:pos x="0" y="0"/>
                    </a:cxn>
                    <a:cxn ang="0">
                      <a:pos x="16812" y="0"/>
                    </a:cxn>
                    <a:cxn ang="0">
                      <a:pos x="16812" y="11165"/>
                    </a:cxn>
                    <a:cxn ang="0">
                      <a:pos x="10277" y="11165"/>
                    </a:cxn>
                    <a:cxn ang="0">
                      <a:pos x="10277" y="13163"/>
                    </a:cxn>
                    <a:cxn ang="0">
                      <a:pos x="13890" y="13163"/>
                    </a:cxn>
                    <a:cxn ang="0">
                      <a:pos x="13890" y="13572"/>
                    </a:cxn>
                    <a:cxn ang="0">
                      <a:pos x="3845" y="13572"/>
                    </a:cxn>
                    <a:cxn ang="0">
                      <a:pos x="3845" y="13163"/>
                    </a:cxn>
                    <a:cxn ang="0">
                      <a:pos x="829" y="863"/>
                    </a:cxn>
                    <a:cxn ang="0">
                      <a:pos x="15983" y="863"/>
                    </a:cxn>
                    <a:cxn ang="0">
                      <a:pos x="15983" y="10067"/>
                    </a:cxn>
                    <a:cxn ang="0">
                      <a:pos x="829" y="10067"/>
                    </a:cxn>
                    <a:cxn ang="0">
                      <a:pos x="829" y="863"/>
                    </a:cxn>
                  </a:cxnLst>
                  <a:rect l="0" t="0" r="r" b="b"/>
                  <a:pathLst>
                    <a:path w="16812" h="13572">
                      <a:moveTo>
                        <a:pt x="3845" y="13163"/>
                      </a:moveTo>
                      <a:lnTo>
                        <a:pt x="7457" y="13163"/>
                      </a:lnTo>
                      <a:lnTo>
                        <a:pt x="7457" y="11165"/>
                      </a:lnTo>
                      <a:lnTo>
                        <a:pt x="0" y="11165"/>
                      </a:lnTo>
                      <a:lnTo>
                        <a:pt x="0" y="0"/>
                      </a:lnTo>
                      <a:lnTo>
                        <a:pt x="16812" y="0"/>
                      </a:lnTo>
                      <a:lnTo>
                        <a:pt x="16812" y="11165"/>
                      </a:lnTo>
                      <a:lnTo>
                        <a:pt x="10277" y="11165"/>
                      </a:lnTo>
                      <a:lnTo>
                        <a:pt x="10277" y="13163"/>
                      </a:lnTo>
                      <a:lnTo>
                        <a:pt x="13890" y="13163"/>
                      </a:lnTo>
                      <a:lnTo>
                        <a:pt x="13890" y="13572"/>
                      </a:lnTo>
                      <a:lnTo>
                        <a:pt x="3845" y="13572"/>
                      </a:lnTo>
                      <a:lnTo>
                        <a:pt x="3845" y="13163"/>
                      </a:lnTo>
                      <a:close/>
                      <a:moveTo>
                        <a:pt x="829" y="863"/>
                      </a:moveTo>
                      <a:lnTo>
                        <a:pt x="15983" y="863"/>
                      </a:lnTo>
                      <a:lnTo>
                        <a:pt x="15983" y="10067"/>
                      </a:lnTo>
                      <a:lnTo>
                        <a:pt x="829" y="10067"/>
                      </a:lnTo>
                      <a:lnTo>
                        <a:pt x="829" y="863"/>
                      </a:lnTo>
                      <a:close/>
                    </a:path>
                  </a:pathLst>
                </a:custGeom>
                <a:solidFill>
                  <a:sysClr val="windowText" lastClr="000000">
                    <a:lumMod val="50000"/>
                    <a:lumOff val="50000"/>
                  </a:sysClr>
                </a:solidFill>
                <a:ln w="9525">
                  <a:noFill/>
                  <a:round/>
                  <a:headEnd/>
                  <a:tailEnd/>
                </a:ln>
              </p:spPr>
              <p:txBody>
                <a:bodyPr vert="horz" wrap="square" lIns="68544" tIns="34272" rIns="68544" bIns="34272" numCol="1" anchor="t" anchorCtr="0" compatLnSpc="1">
                  <a:prstTxWarp prst="textNoShape">
                    <a:avLst/>
                  </a:prstTxWarp>
                </a:bodyPr>
                <a:lstStyle/>
                <a:p>
                  <a:pPr fontAlgn="auto">
                    <a:spcBef>
                      <a:spcPts val="0"/>
                    </a:spcBef>
                    <a:spcAft>
                      <a:spcPts val="0"/>
                    </a:spcAft>
                    <a:buClr>
                      <a:srgbClr val="CC9900"/>
                    </a:buClr>
                    <a:buFont typeface="Wingdings" pitchFamily="2" charset="2"/>
                    <a:buChar char="n"/>
                    <a:defRPr/>
                  </a:pPr>
                  <a:endParaRPr lang="en-US" altLang="zh-CN" sz="1600" b="1" kern="0" dirty="0">
                    <a:solidFill>
                      <a:prstClr val="black"/>
                    </a:solidFill>
                    <a:latin typeface="微软雅黑" panose="020B0503020204020204" pitchFamily="34" charset="-122"/>
                    <a:ea typeface="微软雅黑" panose="020B0503020204020204" pitchFamily="34" charset="-122"/>
                    <a:cs typeface="Arial" pitchFamily="34" charset="0"/>
                  </a:endParaRPr>
                </a:p>
              </p:txBody>
            </p:sp>
            <p:grpSp>
              <p:nvGrpSpPr>
                <p:cNvPr id="29" name="组合 386"/>
                <p:cNvGrpSpPr/>
                <p:nvPr/>
              </p:nvGrpSpPr>
              <p:grpSpPr>
                <a:xfrm>
                  <a:off x="6656490" y="3718560"/>
                  <a:ext cx="439435" cy="505545"/>
                  <a:chOff x="3356610" y="2839692"/>
                  <a:chExt cx="781050" cy="898553"/>
                </a:xfrm>
                <a:solidFill>
                  <a:sysClr val="windowText" lastClr="000000">
                    <a:lumMod val="50000"/>
                    <a:lumOff val="50000"/>
                  </a:sysClr>
                </a:solidFill>
              </p:grpSpPr>
              <p:sp>
                <p:nvSpPr>
                  <p:cNvPr id="34" name="Freeform 103"/>
                  <p:cNvSpPr>
                    <a:spLocks/>
                  </p:cNvSpPr>
                  <p:nvPr/>
                </p:nvSpPr>
                <p:spPr bwMode="auto">
                  <a:xfrm>
                    <a:off x="3356610" y="3689861"/>
                    <a:ext cx="781050" cy="48384"/>
                  </a:xfrm>
                  <a:custGeom>
                    <a:avLst/>
                    <a:gdLst/>
                    <a:ahLst/>
                    <a:cxnLst>
                      <a:cxn ang="0">
                        <a:pos x="226" y="8"/>
                      </a:cxn>
                      <a:cxn ang="0">
                        <a:pos x="226" y="8"/>
                      </a:cxn>
                      <a:cxn ang="0">
                        <a:pos x="224" y="12"/>
                      </a:cxn>
                      <a:cxn ang="0">
                        <a:pos x="222" y="14"/>
                      </a:cxn>
                      <a:cxn ang="0">
                        <a:pos x="4" y="14"/>
                      </a:cxn>
                      <a:cxn ang="0">
                        <a:pos x="4" y="14"/>
                      </a:cxn>
                      <a:cxn ang="0">
                        <a:pos x="2" y="12"/>
                      </a:cxn>
                      <a:cxn ang="0">
                        <a:pos x="0" y="8"/>
                      </a:cxn>
                      <a:cxn ang="0">
                        <a:pos x="0" y="8"/>
                      </a:cxn>
                      <a:cxn ang="0">
                        <a:pos x="0" y="8"/>
                      </a:cxn>
                      <a:cxn ang="0">
                        <a:pos x="2" y="2"/>
                      </a:cxn>
                      <a:cxn ang="0">
                        <a:pos x="4" y="0"/>
                      </a:cxn>
                      <a:cxn ang="0">
                        <a:pos x="222" y="0"/>
                      </a:cxn>
                      <a:cxn ang="0">
                        <a:pos x="222" y="0"/>
                      </a:cxn>
                      <a:cxn ang="0">
                        <a:pos x="224" y="2"/>
                      </a:cxn>
                      <a:cxn ang="0">
                        <a:pos x="226" y="8"/>
                      </a:cxn>
                      <a:cxn ang="0">
                        <a:pos x="226" y="8"/>
                      </a:cxn>
                    </a:cxnLst>
                    <a:rect l="0" t="0" r="r" b="b"/>
                    <a:pathLst>
                      <a:path w="226" h="14">
                        <a:moveTo>
                          <a:pt x="226" y="8"/>
                        </a:moveTo>
                        <a:lnTo>
                          <a:pt x="226" y="8"/>
                        </a:lnTo>
                        <a:lnTo>
                          <a:pt x="224" y="12"/>
                        </a:lnTo>
                        <a:lnTo>
                          <a:pt x="222" y="14"/>
                        </a:lnTo>
                        <a:lnTo>
                          <a:pt x="4" y="14"/>
                        </a:lnTo>
                        <a:lnTo>
                          <a:pt x="4" y="14"/>
                        </a:lnTo>
                        <a:lnTo>
                          <a:pt x="2" y="12"/>
                        </a:lnTo>
                        <a:lnTo>
                          <a:pt x="0" y="8"/>
                        </a:lnTo>
                        <a:lnTo>
                          <a:pt x="0" y="8"/>
                        </a:lnTo>
                        <a:lnTo>
                          <a:pt x="0" y="8"/>
                        </a:lnTo>
                        <a:lnTo>
                          <a:pt x="2" y="2"/>
                        </a:lnTo>
                        <a:lnTo>
                          <a:pt x="4" y="0"/>
                        </a:lnTo>
                        <a:lnTo>
                          <a:pt x="222" y="0"/>
                        </a:lnTo>
                        <a:lnTo>
                          <a:pt x="222" y="0"/>
                        </a:lnTo>
                        <a:lnTo>
                          <a:pt x="224" y="2"/>
                        </a:lnTo>
                        <a:lnTo>
                          <a:pt x="226" y="8"/>
                        </a:lnTo>
                        <a:lnTo>
                          <a:pt x="226" y="8"/>
                        </a:lnTo>
                        <a:close/>
                      </a:path>
                    </a:pathLst>
                  </a:custGeom>
                  <a:grpFill/>
                  <a:ln w="9525">
                    <a:noFill/>
                    <a:round/>
                    <a:headEnd/>
                    <a:tailEnd/>
                  </a:ln>
                </p:spPr>
                <p:txBody>
                  <a:bodyPr vert="horz" wrap="square" lIns="68544" tIns="34272" rIns="68544" bIns="34272" numCol="1" anchor="t" anchorCtr="0" compatLnSpc="1">
                    <a:prstTxWarp prst="textNoShape">
                      <a:avLst/>
                    </a:prstTxWarp>
                  </a:bodyPr>
                  <a:lstStyle/>
                  <a:p>
                    <a:pPr fontAlgn="auto">
                      <a:spcBef>
                        <a:spcPts val="0"/>
                      </a:spcBef>
                      <a:spcAft>
                        <a:spcPts val="0"/>
                      </a:spcAft>
                      <a:buClr>
                        <a:srgbClr val="CC9900"/>
                      </a:buClr>
                      <a:buFont typeface="Wingdings" pitchFamily="2" charset="2"/>
                      <a:buChar char="n"/>
                      <a:defRPr/>
                    </a:pPr>
                    <a:endParaRPr lang="en-US" altLang="zh-CN" sz="1600" b="1" kern="0" dirty="0">
                      <a:solidFill>
                        <a:prstClr val="black"/>
                      </a:solidFill>
                      <a:latin typeface="微软雅黑" panose="020B0503020204020204" pitchFamily="34" charset="-122"/>
                      <a:ea typeface="微软雅黑" panose="020B0503020204020204" pitchFamily="34" charset="-122"/>
                    </a:endParaRPr>
                  </a:p>
                </p:txBody>
              </p:sp>
              <p:sp>
                <p:nvSpPr>
                  <p:cNvPr id="35" name="Freeform 104"/>
                  <p:cNvSpPr>
                    <a:spLocks/>
                  </p:cNvSpPr>
                  <p:nvPr/>
                </p:nvSpPr>
                <p:spPr bwMode="auto">
                  <a:xfrm>
                    <a:off x="3577792" y="2839692"/>
                    <a:ext cx="338685" cy="338685"/>
                  </a:xfrm>
                  <a:custGeom>
                    <a:avLst/>
                    <a:gdLst/>
                    <a:ahLst/>
                    <a:cxnLst>
                      <a:cxn ang="0">
                        <a:pos x="98" y="50"/>
                      </a:cxn>
                      <a:cxn ang="0">
                        <a:pos x="98" y="50"/>
                      </a:cxn>
                      <a:cxn ang="0">
                        <a:pos x="98" y="60"/>
                      </a:cxn>
                      <a:cxn ang="0">
                        <a:pos x="94" y="68"/>
                      </a:cxn>
                      <a:cxn ang="0">
                        <a:pos x="90" y="76"/>
                      </a:cxn>
                      <a:cxn ang="0">
                        <a:pos x="84" y="84"/>
                      </a:cxn>
                      <a:cxn ang="0">
                        <a:pos x="76" y="90"/>
                      </a:cxn>
                      <a:cxn ang="0">
                        <a:pos x="68" y="94"/>
                      </a:cxn>
                      <a:cxn ang="0">
                        <a:pos x="58" y="98"/>
                      </a:cxn>
                      <a:cxn ang="0">
                        <a:pos x="48" y="98"/>
                      </a:cxn>
                      <a:cxn ang="0">
                        <a:pos x="48" y="98"/>
                      </a:cxn>
                      <a:cxn ang="0">
                        <a:pos x="38" y="98"/>
                      </a:cxn>
                      <a:cxn ang="0">
                        <a:pos x="30" y="94"/>
                      </a:cxn>
                      <a:cxn ang="0">
                        <a:pos x="22" y="90"/>
                      </a:cxn>
                      <a:cxn ang="0">
                        <a:pos x="14" y="84"/>
                      </a:cxn>
                      <a:cxn ang="0">
                        <a:pos x="8" y="76"/>
                      </a:cxn>
                      <a:cxn ang="0">
                        <a:pos x="4" y="68"/>
                      </a:cxn>
                      <a:cxn ang="0">
                        <a:pos x="0" y="60"/>
                      </a:cxn>
                      <a:cxn ang="0">
                        <a:pos x="0" y="50"/>
                      </a:cxn>
                      <a:cxn ang="0">
                        <a:pos x="0" y="50"/>
                      </a:cxn>
                      <a:cxn ang="0">
                        <a:pos x="0" y="40"/>
                      </a:cxn>
                      <a:cxn ang="0">
                        <a:pos x="4" y="30"/>
                      </a:cxn>
                      <a:cxn ang="0">
                        <a:pos x="8" y="22"/>
                      </a:cxn>
                      <a:cxn ang="0">
                        <a:pos x="14" y="14"/>
                      </a:cxn>
                      <a:cxn ang="0">
                        <a:pos x="22" y="8"/>
                      </a:cxn>
                      <a:cxn ang="0">
                        <a:pos x="30" y="4"/>
                      </a:cxn>
                      <a:cxn ang="0">
                        <a:pos x="38" y="0"/>
                      </a:cxn>
                      <a:cxn ang="0">
                        <a:pos x="48" y="0"/>
                      </a:cxn>
                      <a:cxn ang="0">
                        <a:pos x="48" y="0"/>
                      </a:cxn>
                      <a:cxn ang="0">
                        <a:pos x="58" y="0"/>
                      </a:cxn>
                      <a:cxn ang="0">
                        <a:pos x="68" y="4"/>
                      </a:cxn>
                      <a:cxn ang="0">
                        <a:pos x="76" y="8"/>
                      </a:cxn>
                      <a:cxn ang="0">
                        <a:pos x="84" y="14"/>
                      </a:cxn>
                      <a:cxn ang="0">
                        <a:pos x="90" y="22"/>
                      </a:cxn>
                      <a:cxn ang="0">
                        <a:pos x="94" y="30"/>
                      </a:cxn>
                      <a:cxn ang="0">
                        <a:pos x="98" y="40"/>
                      </a:cxn>
                      <a:cxn ang="0">
                        <a:pos x="98" y="50"/>
                      </a:cxn>
                      <a:cxn ang="0">
                        <a:pos x="98" y="50"/>
                      </a:cxn>
                    </a:cxnLst>
                    <a:rect l="0" t="0" r="r" b="b"/>
                    <a:pathLst>
                      <a:path w="98" h="98">
                        <a:moveTo>
                          <a:pt x="98" y="50"/>
                        </a:moveTo>
                        <a:lnTo>
                          <a:pt x="98" y="50"/>
                        </a:lnTo>
                        <a:lnTo>
                          <a:pt x="98" y="60"/>
                        </a:lnTo>
                        <a:lnTo>
                          <a:pt x="94" y="68"/>
                        </a:lnTo>
                        <a:lnTo>
                          <a:pt x="90" y="76"/>
                        </a:lnTo>
                        <a:lnTo>
                          <a:pt x="84" y="84"/>
                        </a:lnTo>
                        <a:lnTo>
                          <a:pt x="76" y="90"/>
                        </a:lnTo>
                        <a:lnTo>
                          <a:pt x="68" y="94"/>
                        </a:lnTo>
                        <a:lnTo>
                          <a:pt x="58" y="98"/>
                        </a:lnTo>
                        <a:lnTo>
                          <a:pt x="48" y="98"/>
                        </a:lnTo>
                        <a:lnTo>
                          <a:pt x="48" y="98"/>
                        </a:lnTo>
                        <a:lnTo>
                          <a:pt x="38" y="98"/>
                        </a:lnTo>
                        <a:lnTo>
                          <a:pt x="30" y="94"/>
                        </a:lnTo>
                        <a:lnTo>
                          <a:pt x="22" y="90"/>
                        </a:lnTo>
                        <a:lnTo>
                          <a:pt x="14" y="84"/>
                        </a:lnTo>
                        <a:lnTo>
                          <a:pt x="8" y="76"/>
                        </a:lnTo>
                        <a:lnTo>
                          <a:pt x="4" y="68"/>
                        </a:lnTo>
                        <a:lnTo>
                          <a:pt x="0" y="60"/>
                        </a:lnTo>
                        <a:lnTo>
                          <a:pt x="0" y="50"/>
                        </a:lnTo>
                        <a:lnTo>
                          <a:pt x="0" y="50"/>
                        </a:lnTo>
                        <a:lnTo>
                          <a:pt x="0" y="40"/>
                        </a:lnTo>
                        <a:lnTo>
                          <a:pt x="4" y="30"/>
                        </a:lnTo>
                        <a:lnTo>
                          <a:pt x="8" y="22"/>
                        </a:lnTo>
                        <a:lnTo>
                          <a:pt x="14" y="14"/>
                        </a:lnTo>
                        <a:lnTo>
                          <a:pt x="22" y="8"/>
                        </a:lnTo>
                        <a:lnTo>
                          <a:pt x="30" y="4"/>
                        </a:lnTo>
                        <a:lnTo>
                          <a:pt x="38" y="0"/>
                        </a:lnTo>
                        <a:lnTo>
                          <a:pt x="48" y="0"/>
                        </a:lnTo>
                        <a:lnTo>
                          <a:pt x="48" y="0"/>
                        </a:lnTo>
                        <a:lnTo>
                          <a:pt x="58" y="0"/>
                        </a:lnTo>
                        <a:lnTo>
                          <a:pt x="68" y="4"/>
                        </a:lnTo>
                        <a:lnTo>
                          <a:pt x="76" y="8"/>
                        </a:lnTo>
                        <a:lnTo>
                          <a:pt x="84" y="14"/>
                        </a:lnTo>
                        <a:lnTo>
                          <a:pt x="90" y="22"/>
                        </a:lnTo>
                        <a:lnTo>
                          <a:pt x="94" y="30"/>
                        </a:lnTo>
                        <a:lnTo>
                          <a:pt x="98" y="40"/>
                        </a:lnTo>
                        <a:lnTo>
                          <a:pt x="98" y="50"/>
                        </a:lnTo>
                        <a:lnTo>
                          <a:pt x="98" y="50"/>
                        </a:lnTo>
                        <a:close/>
                      </a:path>
                    </a:pathLst>
                  </a:custGeom>
                  <a:grpFill/>
                  <a:ln w="9525">
                    <a:noFill/>
                    <a:round/>
                    <a:headEnd/>
                    <a:tailEnd/>
                  </a:ln>
                </p:spPr>
                <p:txBody>
                  <a:bodyPr vert="horz" wrap="square" lIns="68544" tIns="34272" rIns="68544" bIns="34272" numCol="1" anchor="t" anchorCtr="0" compatLnSpc="1">
                    <a:prstTxWarp prst="textNoShape">
                      <a:avLst/>
                    </a:prstTxWarp>
                  </a:bodyPr>
                  <a:lstStyle/>
                  <a:p>
                    <a:pPr fontAlgn="auto">
                      <a:spcBef>
                        <a:spcPts val="0"/>
                      </a:spcBef>
                      <a:spcAft>
                        <a:spcPts val="0"/>
                      </a:spcAft>
                      <a:buClr>
                        <a:srgbClr val="CC9900"/>
                      </a:buClr>
                      <a:buFont typeface="Wingdings" pitchFamily="2" charset="2"/>
                      <a:buChar char="n"/>
                      <a:defRPr/>
                    </a:pPr>
                    <a:endParaRPr lang="en-US" altLang="zh-CN" sz="1600" b="1" kern="0" dirty="0">
                      <a:solidFill>
                        <a:prstClr val="black"/>
                      </a:solidFill>
                      <a:latin typeface="微软雅黑" panose="020B0503020204020204" pitchFamily="34" charset="-122"/>
                      <a:ea typeface="微软雅黑" panose="020B0503020204020204" pitchFamily="34" charset="-122"/>
                    </a:endParaRPr>
                  </a:p>
                </p:txBody>
              </p:sp>
              <p:sp>
                <p:nvSpPr>
                  <p:cNvPr id="36" name="Freeform 106"/>
                  <p:cNvSpPr>
                    <a:spLocks/>
                  </p:cNvSpPr>
                  <p:nvPr/>
                </p:nvSpPr>
                <p:spPr bwMode="auto">
                  <a:xfrm>
                    <a:off x="3446465" y="3212937"/>
                    <a:ext cx="601339" cy="442365"/>
                  </a:xfrm>
                  <a:custGeom>
                    <a:avLst/>
                    <a:gdLst/>
                    <a:ahLst/>
                    <a:cxnLst>
                      <a:cxn ang="0">
                        <a:pos x="138" y="0"/>
                      </a:cxn>
                      <a:cxn ang="0">
                        <a:pos x="124" y="0"/>
                      </a:cxn>
                      <a:cxn ang="0">
                        <a:pos x="88" y="62"/>
                      </a:cxn>
                      <a:cxn ang="0">
                        <a:pos x="50" y="0"/>
                      </a:cxn>
                      <a:cxn ang="0">
                        <a:pos x="36" y="0"/>
                      </a:cxn>
                      <a:cxn ang="0">
                        <a:pos x="36" y="0"/>
                      </a:cxn>
                      <a:cxn ang="0">
                        <a:pos x="28" y="0"/>
                      </a:cxn>
                      <a:cxn ang="0">
                        <a:pos x="22" y="2"/>
                      </a:cxn>
                      <a:cxn ang="0">
                        <a:pos x="16" y="6"/>
                      </a:cxn>
                      <a:cxn ang="0">
                        <a:pos x="10" y="10"/>
                      </a:cxn>
                      <a:cxn ang="0">
                        <a:pos x="6" y="14"/>
                      </a:cxn>
                      <a:cxn ang="0">
                        <a:pos x="4" y="20"/>
                      </a:cxn>
                      <a:cxn ang="0">
                        <a:pos x="2" y="28"/>
                      </a:cxn>
                      <a:cxn ang="0">
                        <a:pos x="0" y="34"/>
                      </a:cxn>
                      <a:cxn ang="0">
                        <a:pos x="0" y="128"/>
                      </a:cxn>
                      <a:cxn ang="0">
                        <a:pos x="174" y="128"/>
                      </a:cxn>
                      <a:cxn ang="0">
                        <a:pos x="174" y="34"/>
                      </a:cxn>
                      <a:cxn ang="0">
                        <a:pos x="174" y="34"/>
                      </a:cxn>
                      <a:cxn ang="0">
                        <a:pos x="172" y="28"/>
                      </a:cxn>
                      <a:cxn ang="0">
                        <a:pos x="170" y="20"/>
                      </a:cxn>
                      <a:cxn ang="0">
                        <a:pos x="168" y="14"/>
                      </a:cxn>
                      <a:cxn ang="0">
                        <a:pos x="164" y="10"/>
                      </a:cxn>
                      <a:cxn ang="0">
                        <a:pos x="158" y="6"/>
                      </a:cxn>
                      <a:cxn ang="0">
                        <a:pos x="152" y="2"/>
                      </a:cxn>
                      <a:cxn ang="0">
                        <a:pos x="146" y="0"/>
                      </a:cxn>
                      <a:cxn ang="0">
                        <a:pos x="138" y="0"/>
                      </a:cxn>
                      <a:cxn ang="0">
                        <a:pos x="138" y="0"/>
                      </a:cxn>
                    </a:cxnLst>
                    <a:rect l="0" t="0" r="r" b="b"/>
                    <a:pathLst>
                      <a:path w="174" h="128">
                        <a:moveTo>
                          <a:pt x="138" y="0"/>
                        </a:moveTo>
                        <a:lnTo>
                          <a:pt x="124" y="0"/>
                        </a:lnTo>
                        <a:lnTo>
                          <a:pt x="88" y="62"/>
                        </a:lnTo>
                        <a:lnTo>
                          <a:pt x="50" y="0"/>
                        </a:lnTo>
                        <a:lnTo>
                          <a:pt x="36" y="0"/>
                        </a:lnTo>
                        <a:lnTo>
                          <a:pt x="36" y="0"/>
                        </a:lnTo>
                        <a:lnTo>
                          <a:pt x="28" y="0"/>
                        </a:lnTo>
                        <a:lnTo>
                          <a:pt x="22" y="2"/>
                        </a:lnTo>
                        <a:lnTo>
                          <a:pt x="16" y="6"/>
                        </a:lnTo>
                        <a:lnTo>
                          <a:pt x="10" y="10"/>
                        </a:lnTo>
                        <a:lnTo>
                          <a:pt x="6" y="14"/>
                        </a:lnTo>
                        <a:lnTo>
                          <a:pt x="4" y="20"/>
                        </a:lnTo>
                        <a:lnTo>
                          <a:pt x="2" y="28"/>
                        </a:lnTo>
                        <a:lnTo>
                          <a:pt x="0" y="34"/>
                        </a:lnTo>
                        <a:lnTo>
                          <a:pt x="0" y="128"/>
                        </a:lnTo>
                        <a:lnTo>
                          <a:pt x="174" y="128"/>
                        </a:lnTo>
                        <a:lnTo>
                          <a:pt x="174" y="34"/>
                        </a:lnTo>
                        <a:lnTo>
                          <a:pt x="174" y="34"/>
                        </a:lnTo>
                        <a:lnTo>
                          <a:pt x="172" y="28"/>
                        </a:lnTo>
                        <a:lnTo>
                          <a:pt x="170" y="20"/>
                        </a:lnTo>
                        <a:lnTo>
                          <a:pt x="168" y="14"/>
                        </a:lnTo>
                        <a:lnTo>
                          <a:pt x="164" y="10"/>
                        </a:lnTo>
                        <a:lnTo>
                          <a:pt x="158" y="6"/>
                        </a:lnTo>
                        <a:lnTo>
                          <a:pt x="152" y="2"/>
                        </a:lnTo>
                        <a:lnTo>
                          <a:pt x="146" y="0"/>
                        </a:lnTo>
                        <a:lnTo>
                          <a:pt x="138" y="0"/>
                        </a:lnTo>
                        <a:lnTo>
                          <a:pt x="138" y="0"/>
                        </a:lnTo>
                        <a:close/>
                      </a:path>
                    </a:pathLst>
                  </a:custGeom>
                  <a:grpFill/>
                  <a:ln w="9525">
                    <a:noFill/>
                    <a:round/>
                    <a:headEnd/>
                    <a:tailEnd/>
                  </a:ln>
                </p:spPr>
                <p:txBody>
                  <a:bodyPr vert="horz" wrap="square" lIns="68544" tIns="34272" rIns="68544" bIns="34272" numCol="1" anchor="t" anchorCtr="0" compatLnSpc="1">
                    <a:prstTxWarp prst="textNoShape">
                      <a:avLst/>
                    </a:prstTxWarp>
                  </a:bodyPr>
                  <a:lstStyle/>
                  <a:p>
                    <a:pPr fontAlgn="auto">
                      <a:spcBef>
                        <a:spcPts val="0"/>
                      </a:spcBef>
                      <a:spcAft>
                        <a:spcPts val="0"/>
                      </a:spcAft>
                      <a:buClr>
                        <a:srgbClr val="CC9900"/>
                      </a:buClr>
                      <a:buFont typeface="Wingdings" pitchFamily="2" charset="2"/>
                      <a:buChar char="n"/>
                      <a:defRPr/>
                    </a:pPr>
                    <a:endParaRPr lang="en-US" altLang="zh-CN" sz="1600" b="1" kern="0" dirty="0">
                      <a:solidFill>
                        <a:prstClr val="black"/>
                      </a:solidFill>
                      <a:latin typeface="微软雅黑" panose="020B0503020204020204" pitchFamily="34" charset="-122"/>
                      <a:ea typeface="微软雅黑" panose="020B0503020204020204" pitchFamily="34" charset="-122"/>
                    </a:endParaRPr>
                  </a:p>
                </p:txBody>
              </p:sp>
              <p:sp>
                <p:nvSpPr>
                  <p:cNvPr id="37" name="Freeform 107"/>
                  <p:cNvSpPr>
                    <a:spLocks/>
                  </p:cNvSpPr>
                  <p:nvPr/>
                </p:nvSpPr>
                <p:spPr bwMode="auto">
                  <a:xfrm>
                    <a:off x="3716031" y="3219849"/>
                    <a:ext cx="62208" cy="131327"/>
                  </a:xfrm>
                  <a:custGeom>
                    <a:avLst/>
                    <a:gdLst/>
                    <a:ahLst/>
                    <a:cxnLst>
                      <a:cxn ang="0">
                        <a:pos x="18" y="38"/>
                      </a:cxn>
                      <a:cxn ang="0">
                        <a:pos x="18" y="38"/>
                      </a:cxn>
                      <a:cxn ang="0">
                        <a:pos x="8" y="0"/>
                      </a:cxn>
                      <a:cxn ang="0">
                        <a:pos x="0" y="38"/>
                      </a:cxn>
                      <a:cxn ang="0">
                        <a:pos x="0" y="38"/>
                      </a:cxn>
                      <a:cxn ang="0">
                        <a:pos x="18" y="38"/>
                      </a:cxn>
                    </a:cxnLst>
                    <a:rect l="0" t="0" r="r" b="b"/>
                    <a:pathLst>
                      <a:path w="18" h="38">
                        <a:moveTo>
                          <a:pt x="18" y="38"/>
                        </a:moveTo>
                        <a:lnTo>
                          <a:pt x="18" y="38"/>
                        </a:lnTo>
                        <a:lnTo>
                          <a:pt x="8" y="0"/>
                        </a:lnTo>
                        <a:lnTo>
                          <a:pt x="0" y="38"/>
                        </a:lnTo>
                        <a:lnTo>
                          <a:pt x="0" y="38"/>
                        </a:lnTo>
                        <a:lnTo>
                          <a:pt x="18" y="38"/>
                        </a:lnTo>
                        <a:close/>
                      </a:path>
                    </a:pathLst>
                  </a:custGeom>
                  <a:grpFill/>
                  <a:ln w="9525">
                    <a:noFill/>
                    <a:round/>
                    <a:headEnd/>
                    <a:tailEnd/>
                  </a:ln>
                </p:spPr>
                <p:txBody>
                  <a:bodyPr vert="horz" wrap="square" lIns="68544" tIns="34272" rIns="68544" bIns="34272" numCol="1" anchor="t" anchorCtr="0" compatLnSpc="1">
                    <a:prstTxWarp prst="textNoShape">
                      <a:avLst/>
                    </a:prstTxWarp>
                  </a:bodyPr>
                  <a:lstStyle/>
                  <a:p>
                    <a:pPr fontAlgn="auto">
                      <a:spcBef>
                        <a:spcPts val="0"/>
                      </a:spcBef>
                      <a:spcAft>
                        <a:spcPts val="0"/>
                      </a:spcAft>
                      <a:buClr>
                        <a:srgbClr val="CC9900"/>
                      </a:buClr>
                      <a:buFont typeface="Wingdings" pitchFamily="2" charset="2"/>
                      <a:buChar char="n"/>
                      <a:defRPr/>
                    </a:pPr>
                    <a:endParaRPr lang="en-US" altLang="zh-CN" sz="1600" b="1" kern="0" dirty="0">
                      <a:solidFill>
                        <a:prstClr val="black"/>
                      </a:solidFill>
                      <a:latin typeface="微软雅黑" panose="020B0503020204020204" pitchFamily="34" charset="-122"/>
                      <a:ea typeface="微软雅黑" panose="020B0503020204020204" pitchFamily="34" charset="-122"/>
                    </a:endParaRPr>
                  </a:p>
                </p:txBody>
              </p:sp>
              <p:sp>
                <p:nvSpPr>
                  <p:cNvPr id="38" name="Freeform 108"/>
                  <p:cNvSpPr>
                    <a:spLocks/>
                  </p:cNvSpPr>
                  <p:nvPr/>
                </p:nvSpPr>
                <p:spPr bwMode="auto">
                  <a:xfrm>
                    <a:off x="3716031" y="3351176"/>
                    <a:ext cx="62208" cy="20736"/>
                  </a:xfrm>
                  <a:custGeom>
                    <a:avLst/>
                    <a:gdLst/>
                    <a:ahLst/>
                    <a:cxnLst>
                      <a:cxn ang="0">
                        <a:pos x="0" y="0"/>
                      </a:cxn>
                      <a:cxn ang="0">
                        <a:pos x="0" y="0"/>
                      </a:cxn>
                      <a:cxn ang="0">
                        <a:pos x="10" y="6"/>
                      </a:cxn>
                      <a:cxn ang="0">
                        <a:pos x="18" y="0"/>
                      </a:cxn>
                      <a:cxn ang="0">
                        <a:pos x="18" y="0"/>
                      </a:cxn>
                      <a:cxn ang="0">
                        <a:pos x="0" y="0"/>
                      </a:cxn>
                    </a:cxnLst>
                    <a:rect l="0" t="0" r="r" b="b"/>
                    <a:pathLst>
                      <a:path w="18" h="6">
                        <a:moveTo>
                          <a:pt x="0" y="0"/>
                        </a:moveTo>
                        <a:lnTo>
                          <a:pt x="0" y="0"/>
                        </a:lnTo>
                        <a:lnTo>
                          <a:pt x="10" y="6"/>
                        </a:lnTo>
                        <a:lnTo>
                          <a:pt x="18" y="0"/>
                        </a:lnTo>
                        <a:lnTo>
                          <a:pt x="18" y="0"/>
                        </a:lnTo>
                        <a:lnTo>
                          <a:pt x="0" y="0"/>
                        </a:lnTo>
                        <a:close/>
                      </a:path>
                    </a:pathLst>
                  </a:custGeom>
                  <a:grpFill/>
                  <a:ln w="9525">
                    <a:noFill/>
                    <a:round/>
                    <a:headEnd/>
                    <a:tailEnd/>
                  </a:ln>
                </p:spPr>
                <p:txBody>
                  <a:bodyPr vert="horz" wrap="square" lIns="68544" tIns="34272" rIns="68544" bIns="34272" numCol="1" anchor="t" anchorCtr="0" compatLnSpc="1">
                    <a:prstTxWarp prst="textNoShape">
                      <a:avLst/>
                    </a:prstTxWarp>
                  </a:bodyPr>
                  <a:lstStyle/>
                  <a:p>
                    <a:pPr fontAlgn="auto">
                      <a:spcBef>
                        <a:spcPts val="0"/>
                      </a:spcBef>
                      <a:spcAft>
                        <a:spcPts val="0"/>
                      </a:spcAft>
                      <a:buClr>
                        <a:srgbClr val="CC9900"/>
                      </a:buClr>
                      <a:buFont typeface="Wingdings" pitchFamily="2" charset="2"/>
                      <a:buChar char="n"/>
                      <a:defRPr/>
                    </a:pPr>
                    <a:endParaRPr lang="en-US" altLang="zh-CN" sz="1600" b="1" kern="0" dirty="0">
                      <a:solidFill>
                        <a:prstClr val="black"/>
                      </a:solidFill>
                      <a:latin typeface="微软雅黑" panose="020B0503020204020204" pitchFamily="34" charset="-122"/>
                      <a:ea typeface="微软雅黑" panose="020B0503020204020204" pitchFamily="34" charset="-122"/>
                    </a:endParaRPr>
                  </a:p>
                </p:txBody>
              </p:sp>
              <p:sp>
                <p:nvSpPr>
                  <p:cNvPr id="39" name="Freeform 109"/>
                  <p:cNvSpPr>
                    <a:spLocks/>
                  </p:cNvSpPr>
                  <p:nvPr/>
                </p:nvSpPr>
                <p:spPr bwMode="auto">
                  <a:xfrm>
                    <a:off x="3736767" y="3212937"/>
                    <a:ext cx="20736" cy="20736"/>
                  </a:xfrm>
                  <a:custGeom>
                    <a:avLst/>
                    <a:gdLst/>
                    <a:ahLst/>
                    <a:cxnLst>
                      <a:cxn ang="0">
                        <a:pos x="6" y="2"/>
                      </a:cxn>
                      <a:cxn ang="0">
                        <a:pos x="4" y="6"/>
                      </a:cxn>
                      <a:cxn ang="0">
                        <a:pos x="0" y="2"/>
                      </a:cxn>
                      <a:cxn ang="0">
                        <a:pos x="4" y="0"/>
                      </a:cxn>
                      <a:cxn ang="0">
                        <a:pos x="6" y="2"/>
                      </a:cxn>
                    </a:cxnLst>
                    <a:rect l="0" t="0" r="r" b="b"/>
                    <a:pathLst>
                      <a:path w="6" h="6">
                        <a:moveTo>
                          <a:pt x="6" y="2"/>
                        </a:moveTo>
                        <a:lnTo>
                          <a:pt x="4" y="6"/>
                        </a:lnTo>
                        <a:lnTo>
                          <a:pt x="0" y="2"/>
                        </a:lnTo>
                        <a:lnTo>
                          <a:pt x="4" y="0"/>
                        </a:lnTo>
                        <a:lnTo>
                          <a:pt x="6" y="2"/>
                        </a:lnTo>
                        <a:close/>
                      </a:path>
                    </a:pathLst>
                  </a:custGeom>
                  <a:grpFill/>
                  <a:ln w="9525">
                    <a:noFill/>
                    <a:round/>
                    <a:headEnd/>
                    <a:tailEnd/>
                  </a:ln>
                </p:spPr>
                <p:txBody>
                  <a:bodyPr vert="horz" wrap="square" lIns="68544" tIns="34272" rIns="68544" bIns="34272" numCol="1" anchor="t" anchorCtr="0" compatLnSpc="1">
                    <a:prstTxWarp prst="textNoShape">
                      <a:avLst/>
                    </a:prstTxWarp>
                  </a:bodyPr>
                  <a:lstStyle/>
                  <a:p>
                    <a:pPr fontAlgn="auto">
                      <a:spcBef>
                        <a:spcPts val="0"/>
                      </a:spcBef>
                      <a:spcAft>
                        <a:spcPts val="0"/>
                      </a:spcAft>
                      <a:buClr>
                        <a:srgbClr val="CC9900"/>
                      </a:buClr>
                      <a:buFont typeface="Wingdings" pitchFamily="2" charset="2"/>
                      <a:buChar char="n"/>
                      <a:defRPr/>
                    </a:pPr>
                    <a:endParaRPr lang="en-US" altLang="zh-CN" sz="1600" b="1" kern="0" dirty="0">
                      <a:solidFill>
                        <a:prstClr val="black"/>
                      </a:solidFill>
                      <a:latin typeface="微软雅黑" panose="020B0503020204020204" pitchFamily="34" charset="-122"/>
                      <a:ea typeface="微软雅黑" panose="020B0503020204020204" pitchFamily="34" charset="-122"/>
                    </a:endParaRPr>
                  </a:p>
                </p:txBody>
              </p:sp>
            </p:grpSp>
            <p:grpSp>
              <p:nvGrpSpPr>
                <p:cNvPr id="30" name="组合 387"/>
                <p:cNvGrpSpPr/>
                <p:nvPr/>
              </p:nvGrpSpPr>
              <p:grpSpPr>
                <a:xfrm>
                  <a:off x="6208139" y="3749040"/>
                  <a:ext cx="425252" cy="430438"/>
                  <a:chOff x="10766425" y="2717800"/>
                  <a:chExt cx="260350" cy="263525"/>
                </a:xfrm>
                <a:solidFill>
                  <a:sysClr val="windowText" lastClr="000000">
                    <a:lumMod val="50000"/>
                    <a:lumOff val="50000"/>
                  </a:sysClr>
                </a:solidFill>
              </p:grpSpPr>
              <p:sp>
                <p:nvSpPr>
                  <p:cNvPr id="31" name="Freeform 16"/>
                  <p:cNvSpPr>
                    <a:spLocks/>
                  </p:cNvSpPr>
                  <p:nvPr/>
                </p:nvSpPr>
                <p:spPr bwMode="auto">
                  <a:xfrm>
                    <a:off x="10912475" y="2762250"/>
                    <a:ext cx="114300" cy="203200"/>
                  </a:xfrm>
                  <a:custGeom>
                    <a:avLst/>
                    <a:gdLst/>
                    <a:ahLst/>
                    <a:cxnLst>
                      <a:cxn ang="0">
                        <a:pos x="72" y="60"/>
                      </a:cxn>
                      <a:cxn ang="0">
                        <a:pos x="72" y="60"/>
                      </a:cxn>
                      <a:cxn ang="0">
                        <a:pos x="72" y="56"/>
                      </a:cxn>
                      <a:cxn ang="0">
                        <a:pos x="72" y="56"/>
                      </a:cxn>
                      <a:cxn ang="0">
                        <a:pos x="72" y="52"/>
                      </a:cxn>
                      <a:cxn ang="0">
                        <a:pos x="72" y="52"/>
                      </a:cxn>
                      <a:cxn ang="0">
                        <a:pos x="70" y="38"/>
                      </a:cxn>
                      <a:cxn ang="0">
                        <a:pos x="66" y="24"/>
                      </a:cxn>
                      <a:cxn ang="0">
                        <a:pos x="58" y="12"/>
                      </a:cxn>
                      <a:cxn ang="0">
                        <a:pos x="50" y="0"/>
                      </a:cxn>
                      <a:cxn ang="0">
                        <a:pos x="4" y="52"/>
                      </a:cxn>
                      <a:cxn ang="0">
                        <a:pos x="0" y="56"/>
                      </a:cxn>
                      <a:cxn ang="0">
                        <a:pos x="0" y="60"/>
                      </a:cxn>
                      <a:cxn ang="0">
                        <a:pos x="28" y="128"/>
                      </a:cxn>
                      <a:cxn ang="0">
                        <a:pos x="28" y="128"/>
                      </a:cxn>
                      <a:cxn ang="0">
                        <a:pos x="36" y="124"/>
                      </a:cxn>
                      <a:cxn ang="0">
                        <a:pos x="44" y="116"/>
                      </a:cxn>
                      <a:cxn ang="0">
                        <a:pos x="52" y="110"/>
                      </a:cxn>
                      <a:cxn ang="0">
                        <a:pos x="58" y="100"/>
                      </a:cxn>
                      <a:cxn ang="0">
                        <a:pos x="64" y="92"/>
                      </a:cxn>
                      <a:cxn ang="0">
                        <a:pos x="68" y="82"/>
                      </a:cxn>
                      <a:cxn ang="0">
                        <a:pos x="72" y="72"/>
                      </a:cxn>
                      <a:cxn ang="0">
                        <a:pos x="72" y="60"/>
                      </a:cxn>
                      <a:cxn ang="0">
                        <a:pos x="72" y="60"/>
                      </a:cxn>
                    </a:cxnLst>
                    <a:rect l="0" t="0" r="r" b="b"/>
                    <a:pathLst>
                      <a:path w="72" h="128">
                        <a:moveTo>
                          <a:pt x="72" y="60"/>
                        </a:moveTo>
                        <a:lnTo>
                          <a:pt x="72" y="60"/>
                        </a:lnTo>
                        <a:lnTo>
                          <a:pt x="72" y="56"/>
                        </a:lnTo>
                        <a:lnTo>
                          <a:pt x="72" y="56"/>
                        </a:lnTo>
                        <a:lnTo>
                          <a:pt x="72" y="52"/>
                        </a:lnTo>
                        <a:lnTo>
                          <a:pt x="72" y="52"/>
                        </a:lnTo>
                        <a:lnTo>
                          <a:pt x="70" y="38"/>
                        </a:lnTo>
                        <a:lnTo>
                          <a:pt x="66" y="24"/>
                        </a:lnTo>
                        <a:lnTo>
                          <a:pt x="58" y="12"/>
                        </a:lnTo>
                        <a:lnTo>
                          <a:pt x="50" y="0"/>
                        </a:lnTo>
                        <a:lnTo>
                          <a:pt x="4" y="52"/>
                        </a:lnTo>
                        <a:lnTo>
                          <a:pt x="0" y="56"/>
                        </a:lnTo>
                        <a:lnTo>
                          <a:pt x="0" y="60"/>
                        </a:lnTo>
                        <a:lnTo>
                          <a:pt x="28" y="128"/>
                        </a:lnTo>
                        <a:lnTo>
                          <a:pt x="28" y="128"/>
                        </a:lnTo>
                        <a:lnTo>
                          <a:pt x="36" y="124"/>
                        </a:lnTo>
                        <a:lnTo>
                          <a:pt x="44" y="116"/>
                        </a:lnTo>
                        <a:lnTo>
                          <a:pt x="52" y="110"/>
                        </a:lnTo>
                        <a:lnTo>
                          <a:pt x="58" y="100"/>
                        </a:lnTo>
                        <a:lnTo>
                          <a:pt x="64" y="92"/>
                        </a:lnTo>
                        <a:lnTo>
                          <a:pt x="68" y="82"/>
                        </a:lnTo>
                        <a:lnTo>
                          <a:pt x="72" y="72"/>
                        </a:lnTo>
                        <a:lnTo>
                          <a:pt x="72" y="60"/>
                        </a:lnTo>
                        <a:lnTo>
                          <a:pt x="72" y="60"/>
                        </a:lnTo>
                        <a:close/>
                      </a:path>
                    </a:pathLst>
                  </a:custGeom>
                  <a:grpFill/>
                  <a:ln w="9525">
                    <a:noFill/>
                    <a:round/>
                    <a:headEnd/>
                    <a:tailEnd/>
                  </a:ln>
                </p:spPr>
                <p:txBody>
                  <a:bodyPr vert="horz" wrap="square" lIns="68544" tIns="34272" rIns="68544" bIns="34272" numCol="1" anchor="t" anchorCtr="0" compatLnSpc="1">
                    <a:prstTxWarp prst="textNoShape">
                      <a:avLst/>
                    </a:prstTxWarp>
                  </a:bodyPr>
                  <a:lstStyle/>
                  <a:p>
                    <a:pPr fontAlgn="auto">
                      <a:spcBef>
                        <a:spcPts val="0"/>
                      </a:spcBef>
                      <a:spcAft>
                        <a:spcPts val="0"/>
                      </a:spcAft>
                      <a:buClr>
                        <a:srgbClr val="CC9900"/>
                      </a:buClr>
                      <a:buFont typeface="Wingdings" pitchFamily="2" charset="2"/>
                      <a:buChar char="n"/>
                      <a:defRPr/>
                    </a:pPr>
                    <a:endParaRPr lang="en-US" altLang="zh-CN" sz="1600" b="1" kern="0" dirty="0">
                      <a:solidFill>
                        <a:prstClr val="black"/>
                      </a:solidFill>
                      <a:latin typeface="微软雅黑" panose="020B0503020204020204" pitchFamily="34" charset="-122"/>
                      <a:ea typeface="微软雅黑" panose="020B0503020204020204" pitchFamily="34" charset="-122"/>
                    </a:endParaRPr>
                  </a:p>
                </p:txBody>
              </p:sp>
              <p:sp>
                <p:nvSpPr>
                  <p:cNvPr id="32" name="Freeform 17"/>
                  <p:cNvSpPr>
                    <a:spLocks/>
                  </p:cNvSpPr>
                  <p:nvPr/>
                </p:nvSpPr>
                <p:spPr bwMode="auto">
                  <a:xfrm>
                    <a:off x="10766425" y="2860675"/>
                    <a:ext cx="171450" cy="120650"/>
                  </a:xfrm>
                  <a:custGeom>
                    <a:avLst/>
                    <a:gdLst/>
                    <a:ahLst/>
                    <a:cxnLst>
                      <a:cxn ang="0">
                        <a:pos x="108" y="70"/>
                      </a:cxn>
                      <a:cxn ang="0">
                        <a:pos x="82" y="2"/>
                      </a:cxn>
                      <a:cxn ang="0">
                        <a:pos x="80" y="0"/>
                      </a:cxn>
                      <a:cxn ang="0">
                        <a:pos x="72" y="0"/>
                      </a:cxn>
                      <a:cxn ang="0">
                        <a:pos x="0" y="0"/>
                      </a:cxn>
                      <a:cxn ang="0">
                        <a:pos x="0" y="0"/>
                      </a:cxn>
                      <a:cxn ang="0">
                        <a:pos x="2" y="14"/>
                      </a:cxn>
                      <a:cxn ang="0">
                        <a:pos x="8" y="28"/>
                      </a:cxn>
                      <a:cxn ang="0">
                        <a:pos x="16" y="42"/>
                      </a:cxn>
                      <a:cxn ang="0">
                        <a:pos x="24" y="52"/>
                      </a:cxn>
                      <a:cxn ang="0">
                        <a:pos x="24" y="52"/>
                      </a:cxn>
                      <a:cxn ang="0">
                        <a:pos x="32" y="58"/>
                      </a:cxn>
                      <a:cxn ang="0">
                        <a:pos x="32" y="58"/>
                      </a:cxn>
                      <a:cxn ang="0">
                        <a:pos x="42" y="66"/>
                      </a:cxn>
                      <a:cxn ang="0">
                        <a:pos x="54" y="70"/>
                      </a:cxn>
                      <a:cxn ang="0">
                        <a:pos x="66" y="74"/>
                      </a:cxn>
                      <a:cxn ang="0">
                        <a:pos x="80" y="76"/>
                      </a:cxn>
                      <a:cxn ang="0">
                        <a:pos x="80" y="76"/>
                      </a:cxn>
                      <a:cxn ang="0">
                        <a:pos x="94" y="74"/>
                      </a:cxn>
                      <a:cxn ang="0">
                        <a:pos x="108" y="70"/>
                      </a:cxn>
                      <a:cxn ang="0">
                        <a:pos x="108" y="70"/>
                      </a:cxn>
                    </a:cxnLst>
                    <a:rect l="0" t="0" r="r" b="b"/>
                    <a:pathLst>
                      <a:path w="108" h="76">
                        <a:moveTo>
                          <a:pt x="108" y="70"/>
                        </a:moveTo>
                        <a:lnTo>
                          <a:pt x="82" y="2"/>
                        </a:lnTo>
                        <a:lnTo>
                          <a:pt x="80" y="0"/>
                        </a:lnTo>
                        <a:lnTo>
                          <a:pt x="72" y="0"/>
                        </a:lnTo>
                        <a:lnTo>
                          <a:pt x="0" y="0"/>
                        </a:lnTo>
                        <a:lnTo>
                          <a:pt x="0" y="0"/>
                        </a:lnTo>
                        <a:lnTo>
                          <a:pt x="2" y="14"/>
                        </a:lnTo>
                        <a:lnTo>
                          <a:pt x="8" y="28"/>
                        </a:lnTo>
                        <a:lnTo>
                          <a:pt x="16" y="42"/>
                        </a:lnTo>
                        <a:lnTo>
                          <a:pt x="24" y="52"/>
                        </a:lnTo>
                        <a:lnTo>
                          <a:pt x="24" y="52"/>
                        </a:lnTo>
                        <a:lnTo>
                          <a:pt x="32" y="58"/>
                        </a:lnTo>
                        <a:lnTo>
                          <a:pt x="32" y="58"/>
                        </a:lnTo>
                        <a:lnTo>
                          <a:pt x="42" y="66"/>
                        </a:lnTo>
                        <a:lnTo>
                          <a:pt x="54" y="70"/>
                        </a:lnTo>
                        <a:lnTo>
                          <a:pt x="66" y="74"/>
                        </a:lnTo>
                        <a:lnTo>
                          <a:pt x="80" y="76"/>
                        </a:lnTo>
                        <a:lnTo>
                          <a:pt x="80" y="76"/>
                        </a:lnTo>
                        <a:lnTo>
                          <a:pt x="94" y="74"/>
                        </a:lnTo>
                        <a:lnTo>
                          <a:pt x="108" y="70"/>
                        </a:lnTo>
                        <a:lnTo>
                          <a:pt x="108" y="70"/>
                        </a:lnTo>
                        <a:close/>
                      </a:path>
                    </a:pathLst>
                  </a:custGeom>
                  <a:grpFill/>
                  <a:ln w="9525">
                    <a:noFill/>
                    <a:round/>
                    <a:headEnd/>
                    <a:tailEnd/>
                  </a:ln>
                </p:spPr>
                <p:txBody>
                  <a:bodyPr vert="horz" wrap="square" lIns="68544" tIns="34272" rIns="68544" bIns="34272" numCol="1" anchor="t" anchorCtr="0" compatLnSpc="1">
                    <a:prstTxWarp prst="textNoShape">
                      <a:avLst/>
                    </a:prstTxWarp>
                  </a:bodyPr>
                  <a:lstStyle/>
                  <a:p>
                    <a:pPr fontAlgn="auto">
                      <a:spcBef>
                        <a:spcPts val="0"/>
                      </a:spcBef>
                      <a:spcAft>
                        <a:spcPts val="0"/>
                      </a:spcAft>
                      <a:buClr>
                        <a:srgbClr val="CC9900"/>
                      </a:buClr>
                      <a:buFont typeface="Wingdings" pitchFamily="2" charset="2"/>
                      <a:buChar char="n"/>
                      <a:defRPr/>
                    </a:pPr>
                    <a:endParaRPr lang="en-US" altLang="zh-CN" sz="1600" b="1" kern="0" dirty="0">
                      <a:solidFill>
                        <a:prstClr val="black"/>
                      </a:solidFill>
                      <a:latin typeface="微软雅黑" panose="020B0503020204020204" pitchFamily="34" charset="-122"/>
                      <a:ea typeface="微软雅黑" panose="020B0503020204020204" pitchFamily="34" charset="-122"/>
                    </a:endParaRPr>
                  </a:p>
                </p:txBody>
              </p:sp>
              <p:sp>
                <p:nvSpPr>
                  <p:cNvPr id="33" name="Freeform 18"/>
                  <p:cNvSpPr>
                    <a:spLocks/>
                  </p:cNvSpPr>
                  <p:nvPr/>
                </p:nvSpPr>
                <p:spPr bwMode="auto">
                  <a:xfrm>
                    <a:off x="10769600" y="2717800"/>
                    <a:ext cx="209550" cy="120650"/>
                  </a:xfrm>
                  <a:custGeom>
                    <a:avLst/>
                    <a:gdLst/>
                    <a:ahLst/>
                    <a:cxnLst>
                      <a:cxn ang="0">
                        <a:pos x="80" y="0"/>
                      </a:cxn>
                      <a:cxn ang="0">
                        <a:pos x="80" y="0"/>
                      </a:cxn>
                      <a:cxn ang="0">
                        <a:pos x="68" y="2"/>
                      </a:cxn>
                      <a:cxn ang="0">
                        <a:pos x="58" y="4"/>
                      </a:cxn>
                      <a:cxn ang="0">
                        <a:pos x="58" y="4"/>
                      </a:cxn>
                      <a:cxn ang="0">
                        <a:pos x="50" y="8"/>
                      </a:cxn>
                      <a:cxn ang="0">
                        <a:pos x="50" y="8"/>
                      </a:cxn>
                      <a:cxn ang="0">
                        <a:pos x="38" y="14"/>
                      </a:cxn>
                      <a:cxn ang="0">
                        <a:pos x="26" y="22"/>
                      </a:cxn>
                      <a:cxn ang="0">
                        <a:pos x="18" y="30"/>
                      </a:cxn>
                      <a:cxn ang="0">
                        <a:pos x="10" y="42"/>
                      </a:cxn>
                      <a:cxn ang="0">
                        <a:pos x="72" y="42"/>
                      </a:cxn>
                      <a:cxn ang="0">
                        <a:pos x="72" y="42"/>
                      </a:cxn>
                      <a:cxn ang="0">
                        <a:pos x="74" y="42"/>
                      </a:cxn>
                      <a:cxn ang="0">
                        <a:pos x="76" y="44"/>
                      </a:cxn>
                      <a:cxn ang="0">
                        <a:pos x="76" y="48"/>
                      </a:cxn>
                      <a:cxn ang="0">
                        <a:pos x="76" y="48"/>
                      </a:cxn>
                      <a:cxn ang="0">
                        <a:pos x="74" y="48"/>
                      </a:cxn>
                      <a:cxn ang="0">
                        <a:pos x="72" y="50"/>
                      </a:cxn>
                      <a:cxn ang="0">
                        <a:pos x="6" y="50"/>
                      </a:cxn>
                      <a:cxn ang="0">
                        <a:pos x="6" y="50"/>
                      </a:cxn>
                      <a:cxn ang="0">
                        <a:pos x="4" y="56"/>
                      </a:cxn>
                      <a:cxn ang="0">
                        <a:pos x="66" y="56"/>
                      </a:cxn>
                      <a:cxn ang="0">
                        <a:pos x="66" y="56"/>
                      </a:cxn>
                      <a:cxn ang="0">
                        <a:pos x="68" y="56"/>
                      </a:cxn>
                      <a:cxn ang="0">
                        <a:pos x="70" y="58"/>
                      </a:cxn>
                      <a:cxn ang="0">
                        <a:pos x="70" y="62"/>
                      </a:cxn>
                      <a:cxn ang="0">
                        <a:pos x="70" y="62"/>
                      </a:cxn>
                      <a:cxn ang="0">
                        <a:pos x="68" y="62"/>
                      </a:cxn>
                      <a:cxn ang="0">
                        <a:pos x="66" y="64"/>
                      </a:cxn>
                      <a:cxn ang="0">
                        <a:pos x="2" y="64"/>
                      </a:cxn>
                      <a:cxn ang="0">
                        <a:pos x="2" y="64"/>
                      </a:cxn>
                      <a:cxn ang="0">
                        <a:pos x="0" y="76"/>
                      </a:cxn>
                      <a:cxn ang="0">
                        <a:pos x="76" y="76"/>
                      </a:cxn>
                      <a:cxn ang="0">
                        <a:pos x="80" y="76"/>
                      </a:cxn>
                      <a:cxn ang="0">
                        <a:pos x="84" y="74"/>
                      </a:cxn>
                      <a:cxn ang="0">
                        <a:pos x="132" y="20"/>
                      </a:cxn>
                      <a:cxn ang="0">
                        <a:pos x="132" y="20"/>
                      </a:cxn>
                      <a:cxn ang="0">
                        <a:pos x="120" y="12"/>
                      </a:cxn>
                      <a:cxn ang="0">
                        <a:pos x="108" y="6"/>
                      </a:cxn>
                      <a:cxn ang="0">
                        <a:pos x="94" y="2"/>
                      </a:cxn>
                      <a:cxn ang="0">
                        <a:pos x="80" y="0"/>
                      </a:cxn>
                      <a:cxn ang="0">
                        <a:pos x="80" y="0"/>
                      </a:cxn>
                    </a:cxnLst>
                    <a:rect l="0" t="0" r="r" b="b"/>
                    <a:pathLst>
                      <a:path w="132" h="76">
                        <a:moveTo>
                          <a:pt x="80" y="0"/>
                        </a:moveTo>
                        <a:lnTo>
                          <a:pt x="80" y="0"/>
                        </a:lnTo>
                        <a:lnTo>
                          <a:pt x="68" y="2"/>
                        </a:lnTo>
                        <a:lnTo>
                          <a:pt x="58" y="4"/>
                        </a:lnTo>
                        <a:lnTo>
                          <a:pt x="58" y="4"/>
                        </a:lnTo>
                        <a:lnTo>
                          <a:pt x="50" y="8"/>
                        </a:lnTo>
                        <a:lnTo>
                          <a:pt x="50" y="8"/>
                        </a:lnTo>
                        <a:lnTo>
                          <a:pt x="38" y="14"/>
                        </a:lnTo>
                        <a:lnTo>
                          <a:pt x="26" y="22"/>
                        </a:lnTo>
                        <a:lnTo>
                          <a:pt x="18" y="30"/>
                        </a:lnTo>
                        <a:lnTo>
                          <a:pt x="10" y="42"/>
                        </a:lnTo>
                        <a:lnTo>
                          <a:pt x="72" y="42"/>
                        </a:lnTo>
                        <a:lnTo>
                          <a:pt x="72" y="42"/>
                        </a:lnTo>
                        <a:lnTo>
                          <a:pt x="74" y="42"/>
                        </a:lnTo>
                        <a:lnTo>
                          <a:pt x="76" y="44"/>
                        </a:lnTo>
                        <a:lnTo>
                          <a:pt x="76" y="48"/>
                        </a:lnTo>
                        <a:lnTo>
                          <a:pt x="76" y="48"/>
                        </a:lnTo>
                        <a:lnTo>
                          <a:pt x="74" y="48"/>
                        </a:lnTo>
                        <a:lnTo>
                          <a:pt x="72" y="50"/>
                        </a:lnTo>
                        <a:lnTo>
                          <a:pt x="6" y="50"/>
                        </a:lnTo>
                        <a:lnTo>
                          <a:pt x="6" y="50"/>
                        </a:lnTo>
                        <a:lnTo>
                          <a:pt x="4" y="56"/>
                        </a:lnTo>
                        <a:lnTo>
                          <a:pt x="66" y="56"/>
                        </a:lnTo>
                        <a:lnTo>
                          <a:pt x="66" y="56"/>
                        </a:lnTo>
                        <a:lnTo>
                          <a:pt x="68" y="56"/>
                        </a:lnTo>
                        <a:lnTo>
                          <a:pt x="70" y="58"/>
                        </a:lnTo>
                        <a:lnTo>
                          <a:pt x="70" y="62"/>
                        </a:lnTo>
                        <a:lnTo>
                          <a:pt x="70" y="62"/>
                        </a:lnTo>
                        <a:lnTo>
                          <a:pt x="68" y="62"/>
                        </a:lnTo>
                        <a:lnTo>
                          <a:pt x="66" y="64"/>
                        </a:lnTo>
                        <a:lnTo>
                          <a:pt x="2" y="64"/>
                        </a:lnTo>
                        <a:lnTo>
                          <a:pt x="2" y="64"/>
                        </a:lnTo>
                        <a:lnTo>
                          <a:pt x="0" y="76"/>
                        </a:lnTo>
                        <a:lnTo>
                          <a:pt x="76" y="76"/>
                        </a:lnTo>
                        <a:lnTo>
                          <a:pt x="80" y="76"/>
                        </a:lnTo>
                        <a:lnTo>
                          <a:pt x="84" y="74"/>
                        </a:lnTo>
                        <a:lnTo>
                          <a:pt x="132" y="20"/>
                        </a:lnTo>
                        <a:lnTo>
                          <a:pt x="132" y="20"/>
                        </a:lnTo>
                        <a:lnTo>
                          <a:pt x="120" y="12"/>
                        </a:lnTo>
                        <a:lnTo>
                          <a:pt x="108" y="6"/>
                        </a:lnTo>
                        <a:lnTo>
                          <a:pt x="94" y="2"/>
                        </a:lnTo>
                        <a:lnTo>
                          <a:pt x="80" y="0"/>
                        </a:lnTo>
                        <a:lnTo>
                          <a:pt x="80" y="0"/>
                        </a:lnTo>
                        <a:close/>
                      </a:path>
                    </a:pathLst>
                  </a:custGeom>
                  <a:grpFill/>
                  <a:ln w="9525">
                    <a:noFill/>
                    <a:round/>
                    <a:headEnd/>
                    <a:tailEnd/>
                  </a:ln>
                </p:spPr>
                <p:txBody>
                  <a:bodyPr vert="horz" wrap="square" lIns="68544" tIns="34272" rIns="68544" bIns="34272" numCol="1" anchor="t" anchorCtr="0" compatLnSpc="1">
                    <a:prstTxWarp prst="textNoShape">
                      <a:avLst/>
                    </a:prstTxWarp>
                  </a:bodyPr>
                  <a:lstStyle/>
                  <a:p>
                    <a:pPr fontAlgn="auto">
                      <a:spcBef>
                        <a:spcPts val="0"/>
                      </a:spcBef>
                      <a:spcAft>
                        <a:spcPts val="0"/>
                      </a:spcAft>
                      <a:buClr>
                        <a:srgbClr val="CC9900"/>
                      </a:buClr>
                      <a:buFont typeface="Wingdings" pitchFamily="2" charset="2"/>
                      <a:buChar char="n"/>
                      <a:defRPr/>
                    </a:pPr>
                    <a:endParaRPr lang="en-US" altLang="zh-CN" sz="1600" b="1" kern="0" dirty="0">
                      <a:solidFill>
                        <a:prstClr val="black"/>
                      </a:solidFill>
                      <a:latin typeface="微软雅黑" panose="020B0503020204020204" pitchFamily="34" charset="-122"/>
                      <a:ea typeface="微软雅黑" panose="020B0503020204020204" pitchFamily="34" charset="-122"/>
                    </a:endParaRPr>
                  </a:p>
                </p:txBody>
              </p:sp>
            </p:grpSp>
          </p:grpSp>
          <p:sp>
            <p:nvSpPr>
              <p:cNvPr id="40" name="矩形 39"/>
              <p:cNvSpPr/>
              <p:nvPr/>
            </p:nvSpPr>
            <p:spPr>
              <a:xfrm>
                <a:off x="2529275" y="2335764"/>
                <a:ext cx="942678" cy="318511"/>
              </a:xfrm>
              <a:prstGeom prst="rect">
                <a:avLst/>
              </a:prstGeom>
            </p:spPr>
            <p:txBody>
              <a:bodyPr wrap="square">
                <a:spAutoFit/>
              </a:bodyPr>
              <a:lstStyle/>
              <a:p>
                <a:pPr algn="l">
                  <a:buClr>
                    <a:srgbClr val="CC9900"/>
                  </a:buClr>
                  <a:buFont typeface="Wingdings" pitchFamily="2" charset="2"/>
                  <a:buNone/>
                </a:pPr>
                <a:r>
                  <a:rPr lang="en-US" altLang="zh-CN" sz="1200" dirty="0" smtClean="0">
                    <a:solidFill>
                      <a:prstClr val="black">
                        <a:lumMod val="50000"/>
                        <a:lumOff val="50000"/>
                      </a:prstClr>
                    </a:solidFill>
                    <a:latin typeface="微软雅黑" panose="020B0503020204020204" pitchFamily="34" charset="-122"/>
                    <a:ea typeface="微软雅黑" panose="020B0503020204020204" pitchFamily="34" charset="-122"/>
                  </a:rPr>
                  <a:t>Financial analysis</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43" name="矩形 42"/>
              <p:cNvSpPr/>
              <p:nvPr/>
            </p:nvSpPr>
            <p:spPr>
              <a:xfrm>
                <a:off x="5605058" y="2371049"/>
                <a:ext cx="288269" cy="233575"/>
              </a:xfrm>
              <a:prstGeom prst="rect">
                <a:avLst/>
              </a:prstGeom>
            </p:spPr>
            <p:txBody>
              <a:bodyPr wrap="none">
                <a:spAutoFit/>
              </a:bodyPr>
              <a:lstStyle/>
              <a:p>
                <a:pPr algn="l">
                  <a:buClr>
                    <a:srgbClr val="CC9900"/>
                  </a:buClr>
                  <a:buFont typeface="Wingdings" pitchFamily="2" charset="2"/>
                  <a:buNone/>
                </a:pPr>
                <a:r>
                  <a:rPr lang="en-US" altLang="zh-CN" sz="1600" b="1" dirty="0" smtClean="0">
                    <a:solidFill>
                      <a:srgbClr val="FF9933"/>
                    </a:solidFill>
                    <a:latin typeface="微软雅黑" panose="020B0503020204020204" pitchFamily="34" charset="-122"/>
                    <a:ea typeface="微软雅黑" panose="020B0503020204020204" pitchFamily="34" charset="-122"/>
                  </a:rPr>
                  <a:t>…</a:t>
                </a:r>
                <a:endParaRPr lang="en-US" altLang="zh-CN" sz="1600" b="1" dirty="0">
                  <a:solidFill>
                    <a:srgbClr val="FF9933"/>
                  </a:solidFill>
                  <a:latin typeface="微软雅黑" panose="020B0503020204020204" pitchFamily="34" charset="-122"/>
                  <a:ea typeface="微软雅黑" panose="020B0503020204020204" pitchFamily="34" charset="-122"/>
                </a:endParaRPr>
              </a:p>
            </p:txBody>
          </p:sp>
          <p:grpSp>
            <p:nvGrpSpPr>
              <p:cNvPr id="44" name="组合 328"/>
              <p:cNvGrpSpPr/>
              <p:nvPr/>
            </p:nvGrpSpPr>
            <p:grpSpPr>
              <a:xfrm>
                <a:off x="4060141" y="2424513"/>
                <a:ext cx="301006" cy="170583"/>
                <a:chOff x="5138738" y="4391025"/>
                <a:chExt cx="1177925" cy="742950"/>
              </a:xfrm>
              <a:solidFill>
                <a:sysClr val="windowText" lastClr="000000">
                  <a:lumMod val="50000"/>
                  <a:lumOff val="50000"/>
                </a:sysClr>
              </a:solidFill>
            </p:grpSpPr>
            <p:sp>
              <p:nvSpPr>
                <p:cNvPr id="45" name="Freeform 62"/>
                <p:cNvSpPr>
                  <a:spLocks noEditPoints="1"/>
                </p:cNvSpPr>
                <p:nvPr/>
              </p:nvSpPr>
              <p:spPr bwMode="auto">
                <a:xfrm>
                  <a:off x="5543551" y="4498975"/>
                  <a:ext cx="328613" cy="460375"/>
                </a:xfrm>
                <a:custGeom>
                  <a:avLst/>
                  <a:gdLst/>
                  <a:ahLst/>
                  <a:cxnLst>
                    <a:cxn ang="0">
                      <a:pos x="3696" y="1636"/>
                    </a:cxn>
                    <a:cxn ang="0">
                      <a:pos x="3408" y="1264"/>
                    </a:cxn>
                    <a:cxn ang="0">
                      <a:pos x="2949" y="947"/>
                    </a:cxn>
                    <a:cxn ang="0">
                      <a:pos x="2461" y="818"/>
                    </a:cxn>
                    <a:cxn ang="0">
                      <a:pos x="3258" y="2742"/>
                    </a:cxn>
                    <a:cxn ang="0">
                      <a:pos x="3918" y="3094"/>
                    </a:cxn>
                    <a:cxn ang="0">
                      <a:pos x="4283" y="3417"/>
                    </a:cxn>
                    <a:cxn ang="0">
                      <a:pos x="4449" y="3676"/>
                    </a:cxn>
                    <a:cxn ang="0">
                      <a:pos x="4535" y="3970"/>
                    </a:cxn>
                    <a:cxn ang="0">
                      <a:pos x="4535" y="4336"/>
                    </a:cxn>
                    <a:cxn ang="0">
                      <a:pos x="4442" y="4673"/>
                    </a:cxn>
                    <a:cxn ang="0">
                      <a:pos x="4269" y="4946"/>
                    </a:cxn>
                    <a:cxn ang="0">
                      <a:pos x="4032" y="5161"/>
                    </a:cxn>
                    <a:cxn ang="0">
                      <a:pos x="3401" y="5449"/>
                    </a:cxn>
                    <a:cxn ang="0">
                      <a:pos x="2655" y="5607"/>
                    </a:cxn>
                    <a:cxn ang="0">
                      <a:pos x="1902" y="5629"/>
                    </a:cxn>
                    <a:cxn ang="0">
                      <a:pos x="1055" y="5542"/>
                    </a:cxn>
                    <a:cxn ang="0">
                      <a:pos x="180" y="4135"/>
                    </a:cxn>
                    <a:cxn ang="0">
                      <a:pos x="618" y="4616"/>
                    </a:cxn>
                    <a:cxn ang="0">
                      <a:pos x="969" y="5040"/>
                    </a:cxn>
                    <a:cxn ang="0">
                      <a:pos x="1363" y="5277"/>
                    </a:cxn>
                    <a:cxn ang="0">
                      <a:pos x="1780" y="5391"/>
                    </a:cxn>
                    <a:cxn ang="0">
                      <a:pos x="1442" y="3352"/>
                    </a:cxn>
                    <a:cxn ang="0">
                      <a:pos x="819" y="3051"/>
                    </a:cxn>
                    <a:cxn ang="0">
                      <a:pos x="294" y="2627"/>
                    </a:cxn>
                    <a:cxn ang="0">
                      <a:pos x="115" y="2369"/>
                    </a:cxn>
                    <a:cxn ang="0">
                      <a:pos x="15" y="2074"/>
                    </a:cxn>
                    <a:cxn ang="0">
                      <a:pos x="15" y="1744"/>
                    </a:cxn>
                    <a:cxn ang="0">
                      <a:pos x="100" y="1464"/>
                    </a:cxn>
                    <a:cxn ang="0">
                      <a:pos x="266" y="1220"/>
                    </a:cxn>
                    <a:cxn ang="0">
                      <a:pos x="625" y="926"/>
                    </a:cxn>
                    <a:cxn ang="0">
                      <a:pos x="1241" y="682"/>
                    </a:cxn>
                    <a:cxn ang="0">
                      <a:pos x="1902" y="589"/>
                    </a:cxn>
                    <a:cxn ang="0">
                      <a:pos x="2806" y="610"/>
                    </a:cxn>
                    <a:cxn ang="0">
                      <a:pos x="3710" y="811"/>
                    </a:cxn>
                    <a:cxn ang="0">
                      <a:pos x="4091" y="2017"/>
                    </a:cxn>
                    <a:cxn ang="0">
                      <a:pos x="1572" y="868"/>
                    </a:cxn>
                    <a:cxn ang="0">
                      <a:pos x="1278" y="990"/>
                    </a:cxn>
                    <a:cxn ang="0">
                      <a:pos x="1062" y="1184"/>
                    </a:cxn>
                    <a:cxn ang="0">
                      <a:pos x="976" y="1479"/>
                    </a:cxn>
                    <a:cxn ang="0">
                      <a:pos x="1011" y="1665"/>
                    </a:cxn>
                    <a:cxn ang="0">
                      <a:pos x="1234" y="1938"/>
                    </a:cxn>
                    <a:cxn ang="0">
                      <a:pos x="1550" y="2118"/>
                    </a:cxn>
                    <a:cxn ang="0">
                      <a:pos x="1887" y="796"/>
                    </a:cxn>
                    <a:cxn ang="0">
                      <a:pos x="2806" y="5341"/>
                    </a:cxn>
                    <a:cxn ang="0">
                      <a:pos x="3121" y="5191"/>
                    </a:cxn>
                    <a:cxn ang="0">
                      <a:pos x="3351" y="4910"/>
                    </a:cxn>
                    <a:cxn ang="0">
                      <a:pos x="3415" y="4501"/>
                    </a:cxn>
                    <a:cxn ang="0">
                      <a:pos x="3315" y="4243"/>
                    </a:cxn>
                    <a:cxn ang="0">
                      <a:pos x="3100" y="4049"/>
                    </a:cxn>
                    <a:cxn ang="0">
                      <a:pos x="2461" y="3755"/>
                    </a:cxn>
                  </a:cxnLst>
                  <a:rect l="0" t="0" r="r" b="b"/>
                  <a:pathLst>
                    <a:path w="4543" h="6375">
                      <a:moveTo>
                        <a:pt x="3875" y="2017"/>
                      </a:moveTo>
                      <a:lnTo>
                        <a:pt x="3824" y="1887"/>
                      </a:lnTo>
                      <a:lnTo>
                        <a:pt x="3746" y="1723"/>
                      </a:lnTo>
                      <a:lnTo>
                        <a:pt x="3696" y="1636"/>
                      </a:lnTo>
                      <a:lnTo>
                        <a:pt x="3638" y="1543"/>
                      </a:lnTo>
                      <a:lnTo>
                        <a:pt x="3573" y="1449"/>
                      </a:lnTo>
                      <a:lnTo>
                        <a:pt x="3495" y="1356"/>
                      </a:lnTo>
                      <a:lnTo>
                        <a:pt x="3408" y="1264"/>
                      </a:lnTo>
                      <a:lnTo>
                        <a:pt x="3315" y="1177"/>
                      </a:lnTo>
                      <a:lnTo>
                        <a:pt x="3208" y="1091"/>
                      </a:lnTo>
                      <a:lnTo>
                        <a:pt x="3086" y="1011"/>
                      </a:lnTo>
                      <a:lnTo>
                        <a:pt x="2949" y="947"/>
                      </a:lnTo>
                      <a:lnTo>
                        <a:pt x="2799" y="890"/>
                      </a:lnTo>
                      <a:lnTo>
                        <a:pt x="2641" y="847"/>
                      </a:lnTo>
                      <a:lnTo>
                        <a:pt x="2555" y="833"/>
                      </a:lnTo>
                      <a:lnTo>
                        <a:pt x="2461" y="818"/>
                      </a:lnTo>
                      <a:lnTo>
                        <a:pt x="2461" y="2433"/>
                      </a:lnTo>
                      <a:lnTo>
                        <a:pt x="2870" y="2585"/>
                      </a:lnTo>
                      <a:lnTo>
                        <a:pt x="3064" y="2663"/>
                      </a:lnTo>
                      <a:lnTo>
                        <a:pt x="3258" y="2742"/>
                      </a:lnTo>
                      <a:lnTo>
                        <a:pt x="3438" y="2829"/>
                      </a:lnTo>
                      <a:lnTo>
                        <a:pt x="3609" y="2914"/>
                      </a:lnTo>
                      <a:lnTo>
                        <a:pt x="3767" y="3001"/>
                      </a:lnTo>
                      <a:lnTo>
                        <a:pt x="3918" y="3094"/>
                      </a:lnTo>
                      <a:lnTo>
                        <a:pt x="4054" y="3194"/>
                      </a:lnTo>
                      <a:lnTo>
                        <a:pt x="4176" y="3302"/>
                      </a:lnTo>
                      <a:lnTo>
                        <a:pt x="4233" y="3359"/>
                      </a:lnTo>
                      <a:lnTo>
                        <a:pt x="4283" y="3417"/>
                      </a:lnTo>
                      <a:lnTo>
                        <a:pt x="4334" y="3482"/>
                      </a:lnTo>
                      <a:lnTo>
                        <a:pt x="4377" y="3539"/>
                      </a:lnTo>
                      <a:lnTo>
                        <a:pt x="4413" y="3603"/>
                      </a:lnTo>
                      <a:lnTo>
                        <a:pt x="4449" y="3676"/>
                      </a:lnTo>
                      <a:lnTo>
                        <a:pt x="4477" y="3747"/>
                      </a:lnTo>
                      <a:lnTo>
                        <a:pt x="4499" y="3819"/>
                      </a:lnTo>
                      <a:lnTo>
                        <a:pt x="4521" y="3891"/>
                      </a:lnTo>
                      <a:lnTo>
                        <a:pt x="4535" y="3970"/>
                      </a:lnTo>
                      <a:lnTo>
                        <a:pt x="4543" y="4049"/>
                      </a:lnTo>
                      <a:lnTo>
                        <a:pt x="4543" y="4135"/>
                      </a:lnTo>
                      <a:lnTo>
                        <a:pt x="4543" y="4235"/>
                      </a:lnTo>
                      <a:lnTo>
                        <a:pt x="4535" y="4336"/>
                      </a:lnTo>
                      <a:lnTo>
                        <a:pt x="4521" y="4422"/>
                      </a:lnTo>
                      <a:lnTo>
                        <a:pt x="4499" y="4508"/>
                      </a:lnTo>
                      <a:lnTo>
                        <a:pt x="4470" y="4595"/>
                      </a:lnTo>
                      <a:lnTo>
                        <a:pt x="4442" y="4673"/>
                      </a:lnTo>
                      <a:lnTo>
                        <a:pt x="4406" y="4745"/>
                      </a:lnTo>
                      <a:lnTo>
                        <a:pt x="4363" y="4817"/>
                      </a:lnTo>
                      <a:lnTo>
                        <a:pt x="4320" y="4882"/>
                      </a:lnTo>
                      <a:lnTo>
                        <a:pt x="4269" y="4946"/>
                      </a:lnTo>
                      <a:lnTo>
                        <a:pt x="4219" y="5004"/>
                      </a:lnTo>
                      <a:lnTo>
                        <a:pt x="4162" y="5054"/>
                      </a:lnTo>
                      <a:lnTo>
                        <a:pt x="4098" y="5111"/>
                      </a:lnTo>
                      <a:lnTo>
                        <a:pt x="4032" y="5161"/>
                      </a:lnTo>
                      <a:lnTo>
                        <a:pt x="3890" y="5248"/>
                      </a:lnTo>
                      <a:lnTo>
                        <a:pt x="3739" y="5327"/>
                      </a:lnTo>
                      <a:lnTo>
                        <a:pt x="3573" y="5391"/>
                      </a:lnTo>
                      <a:lnTo>
                        <a:pt x="3401" y="5449"/>
                      </a:lnTo>
                      <a:lnTo>
                        <a:pt x="3222" y="5499"/>
                      </a:lnTo>
                      <a:lnTo>
                        <a:pt x="3043" y="5542"/>
                      </a:lnTo>
                      <a:lnTo>
                        <a:pt x="2849" y="5578"/>
                      </a:lnTo>
                      <a:lnTo>
                        <a:pt x="2655" y="5607"/>
                      </a:lnTo>
                      <a:lnTo>
                        <a:pt x="2461" y="5629"/>
                      </a:lnTo>
                      <a:lnTo>
                        <a:pt x="2461" y="6375"/>
                      </a:lnTo>
                      <a:lnTo>
                        <a:pt x="1902" y="6375"/>
                      </a:lnTo>
                      <a:lnTo>
                        <a:pt x="1902" y="5629"/>
                      </a:lnTo>
                      <a:lnTo>
                        <a:pt x="1657" y="5622"/>
                      </a:lnTo>
                      <a:lnTo>
                        <a:pt x="1442" y="5599"/>
                      </a:lnTo>
                      <a:lnTo>
                        <a:pt x="1241" y="5578"/>
                      </a:lnTo>
                      <a:lnTo>
                        <a:pt x="1055" y="5542"/>
                      </a:lnTo>
                      <a:lnTo>
                        <a:pt x="861" y="5499"/>
                      </a:lnTo>
                      <a:lnTo>
                        <a:pt x="660" y="5449"/>
                      </a:lnTo>
                      <a:lnTo>
                        <a:pt x="180" y="5305"/>
                      </a:lnTo>
                      <a:lnTo>
                        <a:pt x="180" y="4135"/>
                      </a:lnTo>
                      <a:lnTo>
                        <a:pt x="395" y="4150"/>
                      </a:lnTo>
                      <a:lnTo>
                        <a:pt x="467" y="4322"/>
                      </a:lnTo>
                      <a:lnTo>
                        <a:pt x="538" y="4479"/>
                      </a:lnTo>
                      <a:lnTo>
                        <a:pt x="618" y="4616"/>
                      </a:lnTo>
                      <a:lnTo>
                        <a:pt x="703" y="4745"/>
                      </a:lnTo>
                      <a:lnTo>
                        <a:pt x="789" y="4853"/>
                      </a:lnTo>
                      <a:lnTo>
                        <a:pt x="876" y="4953"/>
                      </a:lnTo>
                      <a:lnTo>
                        <a:pt x="969" y="5040"/>
                      </a:lnTo>
                      <a:lnTo>
                        <a:pt x="1070" y="5111"/>
                      </a:lnTo>
                      <a:lnTo>
                        <a:pt x="1162" y="5176"/>
                      </a:lnTo>
                      <a:lnTo>
                        <a:pt x="1263" y="5227"/>
                      </a:lnTo>
                      <a:lnTo>
                        <a:pt x="1363" y="5277"/>
                      </a:lnTo>
                      <a:lnTo>
                        <a:pt x="1472" y="5312"/>
                      </a:lnTo>
                      <a:lnTo>
                        <a:pt x="1572" y="5341"/>
                      </a:lnTo>
                      <a:lnTo>
                        <a:pt x="1679" y="5370"/>
                      </a:lnTo>
                      <a:lnTo>
                        <a:pt x="1780" y="5391"/>
                      </a:lnTo>
                      <a:lnTo>
                        <a:pt x="1887" y="5406"/>
                      </a:lnTo>
                      <a:lnTo>
                        <a:pt x="1887" y="3518"/>
                      </a:lnTo>
                      <a:lnTo>
                        <a:pt x="1600" y="3409"/>
                      </a:lnTo>
                      <a:lnTo>
                        <a:pt x="1442" y="3352"/>
                      </a:lnTo>
                      <a:lnTo>
                        <a:pt x="1285" y="3288"/>
                      </a:lnTo>
                      <a:lnTo>
                        <a:pt x="1127" y="3216"/>
                      </a:lnTo>
                      <a:lnTo>
                        <a:pt x="969" y="3137"/>
                      </a:lnTo>
                      <a:lnTo>
                        <a:pt x="819" y="3051"/>
                      </a:lnTo>
                      <a:lnTo>
                        <a:pt x="675" y="2957"/>
                      </a:lnTo>
                      <a:lnTo>
                        <a:pt x="531" y="2857"/>
                      </a:lnTo>
                      <a:lnTo>
                        <a:pt x="409" y="2749"/>
                      </a:lnTo>
                      <a:lnTo>
                        <a:pt x="294" y="2627"/>
                      </a:lnTo>
                      <a:lnTo>
                        <a:pt x="244" y="2570"/>
                      </a:lnTo>
                      <a:lnTo>
                        <a:pt x="194" y="2505"/>
                      </a:lnTo>
                      <a:lnTo>
                        <a:pt x="150" y="2441"/>
                      </a:lnTo>
                      <a:lnTo>
                        <a:pt x="115" y="2369"/>
                      </a:lnTo>
                      <a:lnTo>
                        <a:pt x="79" y="2297"/>
                      </a:lnTo>
                      <a:lnTo>
                        <a:pt x="50" y="2225"/>
                      </a:lnTo>
                      <a:lnTo>
                        <a:pt x="29" y="2154"/>
                      </a:lnTo>
                      <a:lnTo>
                        <a:pt x="15" y="2074"/>
                      </a:lnTo>
                      <a:lnTo>
                        <a:pt x="8" y="1988"/>
                      </a:lnTo>
                      <a:lnTo>
                        <a:pt x="0" y="1910"/>
                      </a:lnTo>
                      <a:lnTo>
                        <a:pt x="8" y="1823"/>
                      </a:lnTo>
                      <a:lnTo>
                        <a:pt x="15" y="1744"/>
                      </a:lnTo>
                      <a:lnTo>
                        <a:pt x="29" y="1672"/>
                      </a:lnTo>
                      <a:lnTo>
                        <a:pt x="50" y="1600"/>
                      </a:lnTo>
                      <a:lnTo>
                        <a:pt x="72" y="1529"/>
                      </a:lnTo>
                      <a:lnTo>
                        <a:pt x="100" y="1464"/>
                      </a:lnTo>
                      <a:lnTo>
                        <a:pt x="136" y="1392"/>
                      </a:lnTo>
                      <a:lnTo>
                        <a:pt x="180" y="1335"/>
                      </a:lnTo>
                      <a:lnTo>
                        <a:pt x="223" y="1271"/>
                      </a:lnTo>
                      <a:lnTo>
                        <a:pt x="266" y="1220"/>
                      </a:lnTo>
                      <a:lnTo>
                        <a:pt x="323" y="1162"/>
                      </a:lnTo>
                      <a:lnTo>
                        <a:pt x="373" y="1112"/>
                      </a:lnTo>
                      <a:lnTo>
                        <a:pt x="495" y="1011"/>
                      </a:lnTo>
                      <a:lnTo>
                        <a:pt x="625" y="926"/>
                      </a:lnTo>
                      <a:lnTo>
                        <a:pt x="768" y="854"/>
                      </a:lnTo>
                      <a:lnTo>
                        <a:pt x="919" y="782"/>
                      </a:lnTo>
                      <a:lnTo>
                        <a:pt x="1077" y="724"/>
                      </a:lnTo>
                      <a:lnTo>
                        <a:pt x="1241" y="682"/>
                      </a:lnTo>
                      <a:lnTo>
                        <a:pt x="1406" y="646"/>
                      </a:lnTo>
                      <a:lnTo>
                        <a:pt x="1572" y="617"/>
                      </a:lnTo>
                      <a:lnTo>
                        <a:pt x="1737" y="596"/>
                      </a:lnTo>
                      <a:lnTo>
                        <a:pt x="1902" y="589"/>
                      </a:lnTo>
                      <a:lnTo>
                        <a:pt x="1902" y="0"/>
                      </a:lnTo>
                      <a:lnTo>
                        <a:pt x="2461" y="0"/>
                      </a:lnTo>
                      <a:lnTo>
                        <a:pt x="2461" y="566"/>
                      </a:lnTo>
                      <a:lnTo>
                        <a:pt x="2806" y="610"/>
                      </a:lnTo>
                      <a:lnTo>
                        <a:pt x="3093" y="660"/>
                      </a:lnTo>
                      <a:lnTo>
                        <a:pt x="3337" y="703"/>
                      </a:lnTo>
                      <a:lnTo>
                        <a:pt x="3538" y="753"/>
                      </a:lnTo>
                      <a:lnTo>
                        <a:pt x="3710" y="811"/>
                      </a:lnTo>
                      <a:lnTo>
                        <a:pt x="3853" y="861"/>
                      </a:lnTo>
                      <a:lnTo>
                        <a:pt x="3982" y="911"/>
                      </a:lnTo>
                      <a:lnTo>
                        <a:pt x="4091" y="961"/>
                      </a:lnTo>
                      <a:lnTo>
                        <a:pt x="4091" y="2017"/>
                      </a:lnTo>
                      <a:lnTo>
                        <a:pt x="3875" y="2017"/>
                      </a:lnTo>
                      <a:close/>
                      <a:moveTo>
                        <a:pt x="1887" y="796"/>
                      </a:moveTo>
                      <a:lnTo>
                        <a:pt x="1730" y="826"/>
                      </a:lnTo>
                      <a:lnTo>
                        <a:pt x="1572" y="868"/>
                      </a:lnTo>
                      <a:lnTo>
                        <a:pt x="1493" y="890"/>
                      </a:lnTo>
                      <a:lnTo>
                        <a:pt x="1413" y="918"/>
                      </a:lnTo>
                      <a:lnTo>
                        <a:pt x="1342" y="947"/>
                      </a:lnTo>
                      <a:lnTo>
                        <a:pt x="1278" y="990"/>
                      </a:lnTo>
                      <a:lnTo>
                        <a:pt x="1212" y="1027"/>
                      </a:lnTo>
                      <a:lnTo>
                        <a:pt x="1155" y="1077"/>
                      </a:lnTo>
                      <a:lnTo>
                        <a:pt x="1105" y="1127"/>
                      </a:lnTo>
                      <a:lnTo>
                        <a:pt x="1062" y="1184"/>
                      </a:lnTo>
                      <a:lnTo>
                        <a:pt x="1027" y="1249"/>
                      </a:lnTo>
                      <a:lnTo>
                        <a:pt x="997" y="1321"/>
                      </a:lnTo>
                      <a:lnTo>
                        <a:pt x="983" y="1392"/>
                      </a:lnTo>
                      <a:lnTo>
                        <a:pt x="976" y="1479"/>
                      </a:lnTo>
                      <a:lnTo>
                        <a:pt x="976" y="1529"/>
                      </a:lnTo>
                      <a:lnTo>
                        <a:pt x="983" y="1572"/>
                      </a:lnTo>
                      <a:lnTo>
                        <a:pt x="997" y="1622"/>
                      </a:lnTo>
                      <a:lnTo>
                        <a:pt x="1011" y="1665"/>
                      </a:lnTo>
                      <a:lnTo>
                        <a:pt x="1048" y="1744"/>
                      </a:lnTo>
                      <a:lnTo>
                        <a:pt x="1105" y="1816"/>
                      </a:lnTo>
                      <a:lnTo>
                        <a:pt x="1162" y="1880"/>
                      </a:lnTo>
                      <a:lnTo>
                        <a:pt x="1234" y="1938"/>
                      </a:lnTo>
                      <a:lnTo>
                        <a:pt x="1313" y="1996"/>
                      </a:lnTo>
                      <a:lnTo>
                        <a:pt x="1392" y="2038"/>
                      </a:lnTo>
                      <a:lnTo>
                        <a:pt x="1472" y="2081"/>
                      </a:lnTo>
                      <a:lnTo>
                        <a:pt x="1550" y="2118"/>
                      </a:lnTo>
                      <a:lnTo>
                        <a:pt x="1701" y="2168"/>
                      </a:lnTo>
                      <a:lnTo>
                        <a:pt x="1815" y="2204"/>
                      </a:lnTo>
                      <a:lnTo>
                        <a:pt x="1887" y="2225"/>
                      </a:lnTo>
                      <a:lnTo>
                        <a:pt x="1887" y="796"/>
                      </a:lnTo>
                      <a:close/>
                      <a:moveTo>
                        <a:pt x="2461" y="5406"/>
                      </a:moveTo>
                      <a:lnTo>
                        <a:pt x="2584" y="5391"/>
                      </a:lnTo>
                      <a:lnTo>
                        <a:pt x="2726" y="5355"/>
                      </a:lnTo>
                      <a:lnTo>
                        <a:pt x="2806" y="5341"/>
                      </a:lnTo>
                      <a:lnTo>
                        <a:pt x="2885" y="5312"/>
                      </a:lnTo>
                      <a:lnTo>
                        <a:pt x="2963" y="5277"/>
                      </a:lnTo>
                      <a:lnTo>
                        <a:pt x="3043" y="5241"/>
                      </a:lnTo>
                      <a:lnTo>
                        <a:pt x="3121" y="5191"/>
                      </a:lnTo>
                      <a:lnTo>
                        <a:pt x="3186" y="5140"/>
                      </a:lnTo>
                      <a:lnTo>
                        <a:pt x="3251" y="5076"/>
                      </a:lnTo>
                      <a:lnTo>
                        <a:pt x="3308" y="4997"/>
                      </a:lnTo>
                      <a:lnTo>
                        <a:pt x="3351" y="4910"/>
                      </a:lnTo>
                      <a:lnTo>
                        <a:pt x="3387" y="4817"/>
                      </a:lnTo>
                      <a:lnTo>
                        <a:pt x="3408" y="4702"/>
                      </a:lnTo>
                      <a:lnTo>
                        <a:pt x="3415" y="4580"/>
                      </a:lnTo>
                      <a:lnTo>
                        <a:pt x="3415" y="4501"/>
                      </a:lnTo>
                      <a:lnTo>
                        <a:pt x="3401" y="4429"/>
                      </a:lnTo>
                      <a:lnTo>
                        <a:pt x="3379" y="4365"/>
                      </a:lnTo>
                      <a:lnTo>
                        <a:pt x="3351" y="4300"/>
                      </a:lnTo>
                      <a:lnTo>
                        <a:pt x="3315" y="4243"/>
                      </a:lnTo>
                      <a:lnTo>
                        <a:pt x="3272" y="4193"/>
                      </a:lnTo>
                      <a:lnTo>
                        <a:pt x="3222" y="4143"/>
                      </a:lnTo>
                      <a:lnTo>
                        <a:pt x="3164" y="4100"/>
                      </a:lnTo>
                      <a:lnTo>
                        <a:pt x="3100" y="4049"/>
                      </a:lnTo>
                      <a:lnTo>
                        <a:pt x="3028" y="4006"/>
                      </a:lnTo>
                      <a:lnTo>
                        <a:pt x="2863" y="3927"/>
                      </a:lnTo>
                      <a:lnTo>
                        <a:pt x="2676" y="3840"/>
                      </a:lnTo>
                      <a:lnTo>
                        <a:pt x="2461" y="3755"/>
                      </a:lnTo>
                      <a:lnTo>
                        <a:pt x="2461" y="5406"/>
                      </a:lnTo>
                      <a:close/>
                    </a:path>
                  </a:pathLst>
                </a:custGeom>
                <a:grpFill/>
                <a:ln w="9525">
                  <a:noFill/>
                  <a:round/>
                  <a:headEnd/>
                  <a:tailEnd/>
                </a:ln>
              </p:spPr>
              <p:txBody>
                <a:bodyPr vert="horz" wrap="square" lIns="68544" tIns="34272" rIns="68544" bIns="34272" numCol="1" anchor="t" anchorCtr="0" compatLnSpc="1">
                  <a:prstTxWarp prst="textNoShape">
                    <a:avLst/>
                  </a:prstTxWarp>
                </a:bodyPr>
                <a:lstStyle/>
                <a:p>
                  <a:pPr fontAlgn="auto">
                    <a:spcBef>
                      <a:spcPts val="0"/>
                    </a:spcBef>
                    <a:spcAft>
                      <a:spcPts val="0"/>
                    </a:spcAft>
                    <a:buClr>
                      <a:srgbClr val="CC9900"/>
                    </a:buClr>
                    <a:buFont typeface="Wingdings" pitchFamily="2" charset="2"/>
                    <a:buChar char="n"/>
                    <a:defRPr/>
                  </a:pPr>
                  <a:endParaRPr lang="en-US" altLang="zh-CN" sz="1600" b="1" kern="0" dirty="0">
                    <a:solidFill>
                      <a:prstClr val="black"/>
                    </a:solidFill>
                    <a:latin typeface="微软雅黑" panose="020B0503020204020204" pitchFamily="34" charset="-122"/>
                    <a:ea typeface="微软雅黑" panose="020B0503020204020204" pitchFamily="34" charset="-122"/>
                  </a:endParaRPr>
                </a:p>
              </p:txBody>
            </p:sp>
            <p:sp>
              <p:nvSpPr>
                <p:cNvPr id="46" name="Freeform 63"/>
                <p:cNvSpPr>
                  <a:spLocks noEditPoints="1"/>
                </p:cNvSpPr>
                <p:nvPr/>
              </p:nvSpPr>
              <p:spPr bwMode="auto">
                <a:xfrm>
                  <a:off x="5253038" y="4391025"/>
                  <a:ext cx="920750" cy="676275"/>
                </a:xfrm>
                <a:custGeom>
                  <a:avLst/>
                  <a:gdLst/>
                  <a:ahLst/>
                  <a:cxnLst>
                    <a:cxn ang="0">
                      <a:pos x="12759" y="8767"/>
                    </a:cxn>
                    <a:cxn ang="0">
                      <a:pos x="12730" y="8896"/>
                    </a:cxn>
                    <a:cxn ang="0">
                      <a:pos x="12673" y="9018"/>
                    </a:cxn>
                    <a:cxn ang="0">
                      <a:pos x="12593" y="9126"/>
                    </a:cxn>
                    <a:cxn ang="0">
                      <a:pos x="12493" y="9212"/>
                    </a:cxn>
                    <a:cxn ang="0">
                      <a:pos x="12371" y="9283"/>
                    </a:cxn>
                    <a:cxn ang="0">
                      <a:pos x="12241" y="9334"/>
                    </a:cxn>
                    <a:cxn ang="0">
                      <a:pos x="12098" y="9363"/>
                    </a:cxn>
                    <a:cxn ang="0">
                      <a:pos x="740" y="9363"/>
                    </a:cxn>
                    <a:cxn ang="0">
                      <a:pos x="589" y="9349"/>
                    </a:cxn>
                    <a:cxn ang="0">
                      <a:pos x="452" y="9313"/>
                    </a:cxn>
                    <a:cxn ang="0">
                      <a:pos x="324" y="9248"/>
                    </a:cxn>
                    <a:cxn ang="0">
                      <a:pos x="216" y="9169"/>
                    </a:cxn>
                    <a:cxn ang="0">
                      <a:pos x="130" y="9068"/>
                    </a:cxn>
                    <a:cxn ang="0">
                      <a:pos x="57" y="8961"/>
                    </a:cxn>
                    <a:cxn ang="0">
                      <a:pos x="15" y="8838"/>
                    </a:cxn>
                    <a:cxn ang="0">
                      <a:pos x="0" y="8702"/>
                    </a:cxn>
                    <a:cxn ang="0">
                      <a:pos x="0" y="589"/>
                    </a:cxn>
                    <a:cxn ang="0">
                      <a:pos x="36" y="467"/>
                    </a:cxn>
                    <a:cxn ang="0">
                      <a:pos x="87" y="345"/>
                    </a:cxn>
                    <a:cxn ang="0">
                      <a:pos x="166" y="237"/>
                    </a:cxn>
                    <a:cxn ang="0">
                      <a:pos x="266" y="151"/>
                    </a:cxn>
                    <a:cxn ang="0">
                      <a:pos x="388" y="79"/>
                    </a:cxn>
                    <a:cxn ang="0">
                      <a:pos x="518" y="29"/>
                    </a:cxn>
                    <a:cxn ang="0">
                      <a:pos x="660" y="0"/>
                    </a:cxn>
                    <a:cxn ang="0">
                      <a:pos x="12019" y="0"/>
                    </a:cxn>
                    <a:cxn ang="0">
                      <a:pos x="12170" y="14"/>
                    </a:cxn>
                    <a:cxn ang="0">
                      <a:pos x="12307" y="50"/>
                    </a:cxn>
                    <a:cxn ang="0">
                      <a:pos x="12435" y="115"/>
                    </a:cxn>
                    <a:cxn ang="0">
                      <a:pos x="12543" y="194"/>
                    </a:cxn>
                    <a:cxn ang="0">
                      <a:pos x="12636" y="287"/>
                    </a:cxn>
                    <a:cxn ang="0">
                      <a:pos x="12701" y="402"/>
                    </a:cxn>
                    <a:cxn ang="0">
                      <a:pos x="12744" y="524"/>
                    </a:cxn>
                    <a:cxn ang="0">
                      <a:pos x="12759" y="661"/>
                    </a:cxn>
                    <a:cxn ang="0">
                      <a:pos x="11840" y="8236"/>
                    </a:cxn>
                    <a:cxn ang="0">
                      <a:pos x="11819" y="8322"/>
                    </a:cxn>
                    <a:cxn ang="0">
                      <a:pos x="11768" y="8386"/>
                    </a:cxn>
                    <a:cxn ang="0">
                      <a:pos x="11682" y="8429"/>
                    </a:cxn>
                    <a:cxn ang="0">
                      <a:pos x="11581" y="8451"/>
                    </a:cxn>
                    <a:cxn ang="0">
                      <a:pos x="977" y="8444"/>
                    </a:cxn>
                    <a:cxn ang="0">
                      <a:pos x="890" y="8414"/>
                    </a:cxn>
                    <a:cxn ang="0">
                      <a:pos x="819" y="8357"/>
                    </a:cxn>
                    <a:cxn ang="0">
                      <a:pos x="783" y="8279"/>
                    </a:cxn>
                    <a:cxn ang="0">
                      <a:pos x="776" y="1070"/>
                    </a:cxn>
                    <a:cxn ang="0">
                      <a:pos x="797" y="983"/>
                    </a:cxn>
                    <a:cxn ang="0">
                      <a:pos x="847" y="919"/>
                    </a:cxn>
                    <a:cxn ang="0">
                      <a:pos x="934" y="869"/>
                    </a:cxn>
                    <a:cxn ang="0">
                      <a:pos x="1034" y="855"/>
                    </a:cxn>
                    <a:cxn ang="0">
                      <a:pos x="11632" y="862"/>
                    </a:cxn>
                    <a:cxn ang="0">
                      <a:pos x="11725" y="890"/>
                    </a:cxn>
                    <a:cxn ang="0">
                      <a:pos x="11796" y="947"/>
                    </a:cxn>
                    <a:cxn ang="0">
                      <a:pos x="11833" y="1027"/>
                    </a:cxn>
                    <a:cxn ang="0">
                      <a:pos x="11840" y="8236"/>
                    </a:cxn>
                  </a:cxnLst>
                  <a:rect l="0" t="0" r="r" b="b"/>
                  <a:pathLst>
                    <a:path w="12759" h="9363">
                      <a:moveTo>
                        <a:pt x="12759" y="8702"/>
                      </a:moveTo>
                      <a:lnTo>
                        <a:pt x="12759" y="8767"/>
                      </a:lnTo>
                      <a:lnTo>
                        <a:pt x="12744" y="8838"/>
                      </a:lnTo>
                      <a:lnTo>
                        <a:pt x="12730" y="8896"/>
                      </a:lnTo>
                      <a:lnTo>
                        <a:pt x="12701" y="8961"/>
                      </a:lnTo>
                      <a:lnTo>
                        <a:pt x="12673" y="9018"/>
                      </a:lnTo>
                      <a:lnTo>
                        <a:pt x="12636" y="9068"/>
                      </a:lnTo>
                      <a:lnTo>
                        <a:pt x="12593" y="9126"/>
                      </a:lnTo>
                      <a:lnTo>
                        <a:pt x="12543" y="9169"/>
                      </a:lnTo>
                      <a:lnTo>
                        <a:pt x="12493" y="9212"/>
                      </a:lnTo>
                      <a:lnTo>
                        <a:pt x="12435" y="9248"/>
                      </a:lnTo>
                      <a:lnTo>
                        <a:pt x="12371" y="9283"/>
                      </a:lnTo>
                      <a:lnTo>
                        <a:pt x="12307" y="9313"/>
                      </a:lnTo>
                      <a:lnTo>
                        <a:pt x="12241" y="9334"/>
                      </a:lnTo>
                      <a:lnTo>
                        <a:pt x="12170" y="9349"/>
                      </a:lnTo>
                      <a:lnTo>
                        <a:pt x="12098" y="9363"/>
                      </a:lnTo>
                      <a:lnTo>
                        <a:pt x="12019" y="9363"/>
                      </a:lnTo>
                      <a:lnTo>
                        <a:pt x="740" y="9363"/>
                      </a:lnTo>
                      <a:lnTo>
                        <a:pt x="660" y="9363"/>
                      </a:lnTo>
                      <a:lnTo>
                        <a:pt x="589" y="9349"/>
                      </a:lnTo>
                      <a:lnTo>
                        <a:pt x="518" y="9334"/>
                      </a:lnTo>
                      <a:lnTo>
                        <a:pt x="452" y="9313"/>
                      </a:lnTo>
                      <a:lnTo>
                        <a:pt x="388" y="9283"/>
                      </a:lnTo>
                      <a:lnTo>
                        <a:pt x="324" y="9248"/>
                      </a:lnTo>
                      <a:lnTo>
                        <a:pt x="266" y="9212"/>
                      </a:lnTo>
                      <a:lnTo>
                        <a:pt x="216" y="9169"/>
                      </a:lnTo>
                      <a:lnTo>
                        <a:pt x="166" y="9126"/>
                      </a:lnTo>
                      <a:lnTo>
                        <a:pt x="130" y="9068"/>
                      </a:lnTo>
                      <a:lnTo>
                        <a:pt x="87" y="9018"/>
                      </a:lnTo>
                      <a:lnTo>
                        <a:pt x="57" y="8961"/>
                      </a:lnTo>
                      <a:lnTo>
                        <a:pt x="36" y="8896"/>
                      </a:lnTo>
                      <a:lnTo>
                        <a:pt x="15" y="8838"/>
                      </a:lnTo>
                      <a:lnTo>
                        <a:pt x="0" y="8767"/>
                      </a:lnTo>
                      <a:lnTo>
                        <a:pt x="0" y="8702"/>
                      </a:lnTo>
                      <a:lnTo>
                        <a:pt x="0" y="661"/>
                      </a:lnTo>
                      <a:lnTo>
                        <a:pt x="0" y="589"/>
                      </a:lnTo>
                      <a:lnTo>
                        <a:pt x="15" y="524"/>
                      </a:lnTo>
                      <a:lnTo>
                        <a:pt x="36" y="467"/>
                      </a:lnTo>
                      <a:lnTo>
                        <a:pt x="57" y="402"/>
                      </a:lnTo>
                      <a:lnTo>
                        <a:pt x="87" y="345"/>
                      </a:lnTo>
                      <a:lnTo>
                        <a:pt x="130" y="287"/>
                      </a:lnTo>
                      <a:lnTo>
                        <a:pt x="166" y="237"/>
                      </a:lnTo>
                      <a:lnTo>
                        <a:pt x="216" y="194"/>
                      </a:lnTo>
                      <a:lnTo>
                        <a:pt x="266" y="151"/>
                      </a:lnTo>
                      <a:lnTo>
                        <a:pt x="324" y="115"/>
                      </a:lnTo>
                      <a:lnTo>
                        <a:pt x="388" y="79"/>
                      </a:lnTo>
                      <a:lnTo>
                        <a:pt x="452" y="50"/>
                      </a:lnTo>
                      <a:lnTo>
                        <a:pt x="518" y="29"/>
                      </a:lnTo>
                      <a:lnTo>
                        <a:pt x="589" y="14"/>
                      </a:lnTo>
                      <a:lnTo>
                        <a:pt x="660" y="0"/>
                      </a:lnTo>
                      <a:lnTo>
                        <a:pt x="740" y="0"/>
                      </a:lnTo>
                      <a:lnTo>
                        <a:pt x="12019" y="0"/>
                      </a:lnTo>
                      <a:lnTo>
                        <a:pt x="12098" y="0"/>
                      </a:lnTo>
                      <a:lnTo>
                        <a:pt x="12170" y="14"/>
                      </a:lnTo>
                      <a:lnTo>
                        <a:pt x="12241" y="29"/>
                      </a:lnTo>
                      <a:lnTo>
                        <a:pt x="12307" y="50"/>
                      </a:lnTo>
                      <a:lnTo>
                        <a:pt x="12371" y="79"/>
                      </a:lnTo>
                      <a:lnTo>
                        <a:pt x="12435" y="115"/>
                      </a:lnTo>
                      <a:lnTo>
                        <a:pt x="12493" y="151"/>
                      </a:lnTo>
                      <a:lnTo>
                        <a:pt x="12543" y="194"/>
                      </a:lnTo>
                      <a:lnTo>
                        <a:pt x="12593" y="237"/>
                      </a:lnTo>
                      <a:lnTo>
                        <a:pt x="12636" y="287"/>
                      </a:lnTo>
                      <a:lnTo>
                        <a:pt x="12673" y="345"/>
                      </a:lnTo>
                      <a:lnTo>
                        <a:pt x="12701" y="402"/>
                      </a:lnTo>
                      <a:lnTo>
                        <a:pt x="12730" y="467"/>
                      </a:lnTo>
                      <a:lnTo>
                        <a:pt x="12744" y="524"/>
                      </a:lnTo>
                      <a:lnTo>
                        <a:pt x="12759" y="589"/>
                      </a:lnTo>
                      <a:lnTo>
                        <a:pt x="12759" y="661"/>
                      </a:lnTo>
                      <a:lnTo>
                        <a:pt x="12759" y="8702"/>
                      </a:lnTo>
                      <a:close/>
                      <a:moveTo>
                        <a:pt x="11840" y="8236"/>
                      </a:moveTo>
                      <a:lnTo>
                        <a:pt x="11833" y="8279"/>
                      </a:lnTo>
                      <a:lnTo>
                        <a:pt x="11819" y="8322"/>
                      </a:lnTo>
                      <a:lnTo>
                        <a:pt x="11796" y="8357"/>
                      </a:lnTo>
                      <a:lnTo>
                        <a:pt x="11768" y="8386"/>
                      </a:lnTo>
                      <a:lnTo>
                        <a:pt x="11725" y="8414"/>
                      </a:lnTo>
                      <a:lnTo>
                        <a:pt x="11682" y="8429"/>
                      </a:lnTo>
                      <a:lnTo>
                        <a:pt x="11632" y="8444"/>
                      </a:lnTo>
                      <a:lnTo>
                        <a:pt x="11581" y="8451"/>
                      </a:lnTo>
                      <a:lnTo>
                        <a:pt x="1034" y="8451"/>
                      </a:lnTo>
                      <a:lnTo>
                        <a:pt x="977" y="8444"/>
                      </a:lnTo>
                      <a:lnTo>
                        <a:pt x="934" y="8429"/>
                      </a:lnTo>
                      <a:lnTo>
                        <a:pt x="890" y="8414"/>
                      </a:lnTo>
                      <a:lnTo>
                        <a:pt x="847" y="8386"/>
                      </a:lnTo>
                      <a:lnTo>
                        <a:pt x="819" y="8357"/>
                      </a:lnTo>
                      <a:lnTo>
                        <a:pt x="797" y="8322"/>
                      </a:lnTo>
                      <a:lnTo>
                        <a:pt x="783" y="8279"/>
                      </a:lnTo>
                      <a:lnTo>
                        <a:pt x="776" y="8236"/>
                      </a:lnTo>
                      <a:lnTo>
                        <a:pt x="776" y="1070"/>
                      </a:lnTo>
                      <a:lnTo>
                        <a:pt x="783" y="1027"/>
                      </a:lnTo>
                      <a:lnTo>
                        <a:pt x="797" y="983"/>
                      </a:lnTo>
                      <a:lnTo>
                        <a:pt x="819" y="947"/>
                      </a:lnTo>
                      <a:lnTo>
                        <a:pt x="847" y="919"/>
                      </a:lnTo>
                      <a:lnTo>
                        <a:pt x="890" y="890"/>
                      </a:lnTo>
                      <a:lnTo>
                        <a:pt x="934" y="869"/>
                      </a:lnTo>
                      <a:lnTo>
                        <a:pt x="977" y="862"/>
                      </a:lnTo>
                      <a:lnTo>
                        <a:pt x="1034" y="855"/>
                      </a:lnTo>
                      <a:lnTo>
                        <a:pt x="11581" y="855"/>
                      </a:lnTo>
                      <a:lnTo>
                        <a:pt x="11632" y="862"/>
                      </a:lnTo>
                      <a:lnTo>
                        <a:pt x="11682" y="869"/>
                      </a:lnTo>
                      <a:lnTo>
                        <a:pt x="11725" y="890"/>
                      </a:lnTo>
                      <a:lnTo>
                        <a:pt x="11768" y="919"/>
                      </a:lnTo>
                      <a:lnTo>
                        <a:pt x="11796" y="947"/>
                      </a:lnTo>
                      <a:lnTo>
                        <a:pt x="11819" y="983"/>
                      </a:lnTo>
                      <a:lnTo>
                        <a:pt x="11833" y="1027"/>
                      </a:lnTo>
                      <a:lnTo>
                        <a:pt x="11840" y="1070"/>
                      </a:lnTo>
                      <a:lnTo>
                        <a:pt x="11840" y="8236"/>
                      </a:lnTo>
                      <a:close/>
                    </a:path>
                  </a:pathLst>
                </a:custGeom>
                <a:grpFill/>
                <a:ln w="9525">
                  <a:noFill/>
                  <a:round/>
                  <a:headEnd/>
                  <a:tailEnd/>
                </a:ln>
              </p:spPr>
              <p:txBody>
                <a:bodyPr vert="horz" wrap="square" lIns="68544" tIns="34272" rIns="68544" bIns="34272" numCol="1" anchor="t" anchorCtr="0" compatLnSpc="1">
                  <a:prstTxWarp prst="textNoShape">
                    <a:avLst/>
                  </a:prstTxWarp>
                </a:bodyPr>
                <a:lstStyle/>
                <a:p>
                  <a:pPr fontAlgn="auto">
                    <a:spcBef>
                      <a:spcPts val="0"/>
                    </a:spcBef>
                    <a:spcAft>
                      <a:spcPts val="0"/>
                    </a:spcAft>
                    <a:buClr>
                      <a:srgbClr val="CC9900"/>
                    </a:buClr>
                    <a:buFont typeface="Wingdings" pitchFamily="2" charset="2"/>
                    <a:buChar char="n"/>
                    <a:defRPr/>
                  </a:pPr>
                  <a:endParaRPr lang="en-US" altLang="zh-CN" sz="1600" b="1" kern="0" dirty="0">
                    <a:solidFill>
                      <a:prstClr val="black"/>
                    </a:solidFill>
                    <a:latin typeface="微软雅黑" panose="020B0503020204020204" pitchFamily="34" charset="-122"/>
                    <a:ea typeface="微软雅黑" panose="020B0503020204020204" pitchFamily="34" charset="-122"/>
                  </a:endParaRPr>
                </a:p>
              </p:txBody>
            </p:sp>
            <p:sp>
              <p:nvSpPr>
                <p:cNvPr id="47" name="Freeform 64"/>
                <p:cNvSpPr>
                  <a:spLocks noEditPoints="1"/>
                </p:cNvSpPr>
                <p:nvPr/>
              </p:nvSpPr>
              <p:spPr bwMode="auto">
                <a:xfrm>
                  <a:off x="5138738" y="5022850"/>
                  <a:ext cx="1177925" cy="111125"/>
                </a:xfrm>
                <a:custGeom>
                  <a:avLst/>
                  <a:gdLst/>
                  <a:ahLst/>
                  <a:cxnLst>
                    <a:cxn ang="0">
                      <a:pos x="36" y="92"/>
                    </a:cxn>
                    <a:cxn ang="0">
                      <a:pos x="0" y="286"/>
                    </a:cxn>
                    <a:cxn ang="0">
                      <a:pos x="0" y="509"/>
                    </a:cxn>
                    <a:cxn ang="0">
                      <a:pos x="14" y="732"/>
                    </a:cxn>
                    <a:cxn ang="0">
                      <a:pos x="50" y="933"/>
                    </a:cxn>
                    <a:cxn ang="0">
                      <a:pos x="107" y="1119"/>
                    </a:cxn>
                    <a:cxn ang="0">
                      <a:pos x="194" y="1271"/>
                    </a:cxn>
                    <a:cxn ang="0">
                      <a:pos x="308" y="1392"/>
                    </a:cxn>
                    <a:cxn ang="0">
                      <a:pos x="459" y="1479"/>
                    </a:cxn>
                    <a:cxn ang="0">
                      <a:pos x="646" y="1529"/>
                    </a:cxn>
                    <a:cxn ang="0">
                      <a:pos x="15534" y="1536"/>
                    </a:cxn>
                    <a:cxn ang="0">
                      <a:pos x="15742" y="1507"/>
                    </a:cxn>
                    <a:cxn ang="0">
                      <a:pos x="15908" y="1443"/>
                    </a:cxn>
                    <a:cxn ang="0">
                      <a:pos x="16052" y="1335"/>
                    </a:cxn>
                    <a:cxn ang="0">
                      <a:pos x="16152" y="1198"/>
                    </a:cxn>
                    <a:cxn ang="0">
                      <a:pos x="16231" y="1034"/>
                    </a:cxn>
                    <a:cxn ang="0">
                      <a:pos x="16281" y="840"/>
                    </a:cxn>
                    <a:cxn ang="0">
                      <a:pos x="16317" y="624"/>
                    </a:cxn>
                    <a:cxn ang="0">
                      <a:pos x="16324" y="395"/>
                    </a:cxn>
                    <a:cxn ang="0">
                      <a:pos x="16303" y="193"/>
                    </a:cxn>
                    <a:cxn ang="0">
                      <a:pos x="16260" y="0"/>
                    </a:cxn>
                    <a:cxn ang="0">
                      <a:pos x="9924" y="767"/>
                    </a:cxn>
                    <a:cxn ang="0">
                      <a:pos x="9903" y="883"/>
                    </a:cxn>
                    <a:cxn ang="0">
                      <a:pos x="9830" y="983"/>
                    </a:cxn>
                    <a:cxn ang="0">
                      <a:pos x="9723" y="1048"/>
                    </a:cxn>
                    <a:cxn ang="0">
                      <a:pos x="9593" y="1069"/>
                    </a:cxn>
                    <a:cxn ang="0">
                      <a:pos x="6257" y="1062"/>
                    </a:cxn>
                    <a:cxn ang="0">
                      <a:pos x="6135" y="1019"/>
                    </a:cxn>
                    <a:cxn ang="0">
                      <a:pos x="6049" y="933"/>
                    </a:cxn>
                    <a:cxn ang="0">
                      <a:pos x="5999" y="825"/>
                    </a:cxn>
                    <a:cxn ang="0">
                      <a:pos x="5999" y="703"/>
                    </a:cxn>
                    <a:cxn ang="0">
                      <a:pos x="6049" y="596"/>
                    </a:cxn>
                    <a:cxn ang="0">
                      <a:pos x="6135" y="516"/>
                    </a:cxn>
                    <a:cxn ang="0">
                      <a:pos x="6257" y="466"/>
                    </a:cxn>
                    <a:cxn ang="0">
                      <a:pos x="9593" y="459"/>
                    </a:cxn>
                    <a:cxn ang="0">
                      <a:pos x="9723" y="488"/>
                    </a:cxn>
                    <a:cxn ang="0">
                      <a:pos x="9830" y="553"/>
                    </a:cxn>
                    <a:cxn ang="0">
                      <a:pos x="9903" y="646"/>
                    </a:cxn>
                    <a:cxn ang="0">
                      <a:pos x="9924" y="767"/>
                    </a:cxn>
                  </a:cxnLst>
                  <a:rect l="0" t="0" r="r" b="b"/>
                  <a:pathLst>
                    <a:path w="16324" h="1536">
                      <a:moveTo>
                        <a:pt x="64" y="0"/>
                      </a:moveTo>
                      <a:lnTo>
                        <a:pt x="36" y="92"/>
                      </a:lnTo>
                      <a:lnTo>
                        <a:pt x="14" y="193"/>
                      </a:lnTo>
                      <a:lnTo>
                        <a:pt x="0" y="286"/>
                      </a:lnTo>
                      <a:lnTo>
                        <a:pt x="0" y="395"/>
                      </a:lnTo>
                      <a:lnTo>
                        <a:pt x="0" y="509"/>
                      </a:lnTo>
                      <a:lnTo>
                        <a:pt x="7" y="624"/>
                      </a:lnTo>
                      <a:lnTo>
                        <a:pt x="14" y="732"/>
                      </a:lnTo>
                      <a:lnTo>
                        <a:pt x="29" y="840"/>
                      </a:lnTo>
                      <a:lnTo>
                        <a:pt x="50" y="933"/>
                      </a:lnTo>
                      <a:lnTo>
                        <a:pt x="79" y="1034"/>
                      </a:lnTo>
                      <a:lnTo>
                        <a:pt x="107" y="1119"/>
                      </a:lnTo>
                      <a:lnTo>
                        <a:pt x="151" y="1198"/>
                      </a:lnTo>
                      <a:lnTo>
                        <a:pt x="194" y="1271"/>
                      </a:lnTo>
                      <a:lnTo>
                        <a:pt x="251" y="1335"/>
                      </a:lnTo>
                      <a:lnTo>
                        <a:pt x="308" y="1392"/>
                      </a:lnTo>
                      <a:lnTo>
                        <a:pt x="381" y="1443"/>
                      </a:lnTo>
                      <a:lnTo>
                        <a:pt x="459" y="1479"/>
                      </a:lnTo>
                      <a:lnTo>
                        <a:pt x="546" y="1507"/>
                      </a:lnTo>
                      <a:lnTo>
                        <a:pt x="646" y="1529"/>
                      </a:lnTo>
                      <a:lnTo>
                        <a:pt x="753" y="1536"/>
                      </a:lnTo>
                      <a:lnTo>
                        <a:pt x="15534" y="1536"/>
                      </a:lnTo>
                      <a:lnTo>
                        <a:pt x="15642" y="1529"/>
                      </a:lnTo>
                      <a:lnTo>
                        <a:pt x="15742" y="1507"/>
                      </a:lnTo>
                      <a:lnTo>
                        <a:pt x="15829" y="1479"/>
                      </a:lnTo>
                      <a:lnTo>
                        <a:pt x="15908" y="1443"/>
                      </a:lnTo>
                      <a:lnTo>
                        <a:pt x="15986" y="1392"/>
                      </a:lnTo>
                      <a:lnTo>
                        <a:pt x="16052" y="1335"/>
                      </a:lnTo>
                      <a:lnTo>
                        <a:pt x="16102" y="1271"/>
                      </a:lnTo>
                      <a:lnTo>
                        <a:pt x="16152" y="1198"/>
                      </a:lnTo>
                      <a:lnTo>
                        <a:pt x="16194" y="1119"/>
                      </a:lnTo>
                      <a:lnTo>
                        <a:pt x="16231" y="1034"/>
                      </a:lnTo>
                      <a:lnTo>
                        <a:pt x="16260" y="933"/>
                      </a:lnTo>
                      <a:lnTo>
                        <a:pt x="16281" y="840"/>
                      </a:lnTo>
                      <a:lnTo>
                        <a:pt x="16303" y="732"/>
                      </a:lnTo>
                      <a:lnTo>
                        <a:pt x="16317" y="624"/>
                      </a:lnTo>
                      <a:lnTo>
                        <a:pt x="16324" y="509"/>
                      </a:lnTo>
                      <a:lnTo>
                        <a:pt x="16324" y="395"/>
                      </a:lnTo>
                      <a:lnTo>
                        <a:pt x="16317" y="286"/>
                      </a:lnTo>
                      <a:lnTo>
                        <a:pt x="16303" y="193"/>
                      </a:lnTo>
                      <a:lnTo>
                        <a:pt x="16288" y="92"/>
                      </a:lnTo>
                      <a:lnTo>
                        <a:pt x="16260" y="0"/>
                      </a:lnTo>
                      <a:lnTo>
                        <a:pt x="64" y="0"/>
                      </a:lnTo>
                      <a:close/>
                      <a:moveTo>
                        <a:pt x="9924" y="767"/>
                      </a:moveTo>
                      <a:lnTo>
                        <a:pt x="9917" y="825"/>
                      </a:lnTo>
                      <a:lnTo>
                        <a:pt x="9903" y="883"/>
                      </a:lnTo>
                      <a:lnTo>
                        <a:pt x="9866" y="933"/>
                      </a:lnTo>
                      <a:lnTo>
                        <a:pt x="9830" y="983"/>
                      </a:lnTo>
                      <a:lnTo>
                        <a:pt x="9780" y="1019"/>
                      </a:lnTo>
                      <a:lnTo>
                        <a:pt x="9723" y="1048"/>
                      </a:lnTo>
                      <a:lnTo>
                        <a:pt x="9658" y="1062"/>
                      </a:lnTo>
                      <a:lnTo>
                        <a:pt x="9593" y="1069"/>
                      </a:lnTo>
                      <a:lnTo>
                        <a:pt x="6321" y="1069"/>
                      </a:lnTo>
                      <a:lnTo>
                        <a:pt x="6257" y="1062"/>
                      </a:lnTo>
                      <a:lnTo>
                        <a:pt x="6192" y="1048"/>
                      </a:lnTo>
                      <a:lnTo>
                        <a:pt x="6135" y="1019"/>
                      </a:lnTo>
                      <a:lnTo>
                        <a:pt x="6085" y="983"/>
                      </a:lnTo>
                      <a:lnTo>
                        <a:pt x="6049" y="933"/>
                      </a:lnTo>
                      <a:lnTo>
                        <a:pt x="6013" y="883"/>
                      </a:lnTo>
                      <a:lnTo>
                        <a:pt x="5999" y="825"/>
                      </a:lnTo>
                      <a:lnTo>
                        <a:pt x="5992" y="767"/>
                      </a:lnTo>
                      <a:lnTo>
                        <a:pt x="5999" y="703"/>
                      </a:lnTo>
                      <a:lnTo>
                        <a:pt x="6013" y="646"/>
                      </a:lnTo>
                      <a:lnTo>
                        <a:pt x="6049" y="596"/>
                      </a:lnTo>
                      <a:lnTo>
                        <a:pt x="6085" y="553"/>
                      </a:lnTo>
                      <a:lnTo>
                        <a:pt x="6135" y="516"/>
                      </a:lnTo>
                      <a:lnTo>
                        <a:pt x="6192" y="488"/>
                      </a:lnTo>
                      <a:lnTo>
                        <a:pt x="6257" y="466"/>
                      </a:lnTo>
                      <a:lnTo>
                        <a:pt x="6321" y="459"/>
                      </a:lnTo>
                      <a:lnTo>
                        <a:pt x="9593" y="459"/>
                      </a:lnTo>
                      <a:lnTo>
                        <a:pt x="9658" y="466"/>
                      </a:lnTo>
                      <a:lnTo>
                        <a:pt x="9723" y="488"/>
                      </a:lnTo>
                      <a:lnTo>
                        <a:pt x="9780" y="516"/>
                      </a:lnTo>
                      <a:lnTo>
                        <a:pt x="9830" y="553"/>
                      </a:lnTo>
                      <a:lnTo>
                        <a:pt x="9866" y="596"/>
                      </a:lnTo>
                      <a:lnTo>
                        <a:pt x="9903" y="646"/>
                      </a:lnTo>
                      <a:lnTo>
                        <a:pt x="9917" y="703"/>
                      </a:lnTo>
                      <a:lnTo>
                        <a:pt x="9924" y="767"/>
                      </a:lnTo>
                      <a:close/>
                    </a:path>
                  </a:pathLst>
                </a:custGeom>
                <a:grpFill/>
                <a:ln w="9525">
                  <a:noFill/>
                  <a:round/>
                  <a:headEnd/>
                  <a:tailEnd/>
                </a:ln>
              </p:spPr>
              <p:txBody>
                <a:bodyPr vert="horz" wrap="square" lIns="68544" tIns="34272" rIns="68544" bIns="34272" numCol="1" anchor="t" anchorCtr="0" compatLnSpc="1">
                  <a:prstTxWarp prst="textNoShape">
                    <a:avLst/>
                  </a:prstTxWarp>
                </a:bodyPr>
                <a:lstStyle/>
                <a:p>
                  <a:pPr fontAlgn="auto">
                    <a:spcBef>
                      <a:spcPts val="0"/>
                    </a:spcBef>
                    <a:spcAft>
                      <a:spcPts val="0"/>
                    </a:spcAft>
                    <a:buClr>
                      <a:srgbClr val="CC9900"/>
                    </a:buClr>
                    <a:buFont typeface="Wingdings" pitchFamily="2" charset="2"/>
                    <a:buChar char="n"/>
                    <a:defRPr/>
                  </a:pPr>
                  <a:endParaRPr lang="en-US" altLang="zh-CN" sz="1600" b="1" kern="0" dirty="0">
                    <a:solidFill>
                      <a:prstClr val="black"/>
                    </a:solidFill>
                    <a:latin typeface="微软雅黑" panose="020B0503020204020204" pitchFamily="34" charset="-122"/>
                    <a:ea typeface="微软雅黑" panose="020B0503020204020204" pitchFamily="34" charset="-122"/>
                  </a:endParaRPr>
                </a:p>
              </p:txBody>
            </p:sp>
          </p:grpSp>
          <p:sp>
            <p:nvSpPr>
              <p:cNvPr id="48" name="矩形 47"/>
              <p:cNvSpPr/>
              <p:nvPr/>
            </p:nvSpPr>
            <p:spPr>
              <a:xfrm>
                <a:off x="4288241" y="2407683"/>
                <a:ext cx="754336" cy="191107"/>
              </a:xfrm>
              <a:prstGeom prst="rect">
                <a:avLst/>
              </a:prstGeom>
            </p:spPr>
            <p:txBody>
              <a:bodyPr wrap="none">
                <a:spAutoFit/>
              </a:bodyPr>
              <a:lstStyle/>
              <a:p>
                <a:pPr algn="l">
                  <a:buClr>
                    <a:srgbClr val="CC9900"/>
                  </a:buClr>
                  <a:buFont typeface="Wingdings" pitchFamily="2" charset="2"/>
                  <a:buNone/>
                </a:pPr>
                <a:r>
                  <a:rPr lang="en-US" altLang="zh-CN" sz="1200" dirty="0" smtClean="0">
                    <a:solidFill>
                      <a:prstClr val="black">
                        <a:lumMod val="50000"/>
                        <a:lumOff val="50000"/>
                      </a:prstClr>
                    </a:solidFill>
                    <a:latin typeface="微软雅黑" panose="020B0503020204020204" pitchFamily="34" charset="-122"/>
                    <a:ea typeface="微软雅黑" panose="020B0503020204020204" pitchFamily="34" charset="-122"/>
                  </a:rPr>
                  <a:t>ERP system</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nvGrpSpPr>
              <p:cNvPr id="49" name="组合 195"/>
              <p:cNvGrpSpPr/>
              <p:nvPr/>
            </p:nvGrpSpPr>
            <p:grpSpPr>
              <a:xfrm>
                <a:off x="6553312" y="2395233"/>
                <a:ext cx="291448" cy="201993"/>
                <a:chOff x="15097125" y="4749800"/>
                <a:chExt cx="552450" cy="412750"/>
              </a:xfrm>
              <a:solidFill>
                <a:sysClr val="windowText" lastClr="000000">
                  <a:lumMod val="50000"/>
                  <a:lumOff val="50000"/>
                </a:sysClr>
              </a:solidFill>
            </p:grpSpPr>
            <p:sp>
              <p:nvSpPr>
                <p:cNvPr id="50" name="Freeform 340"/>
                <p:cNvSpPr>
                  <a:spLocks/>
                </p:cNvSpPr>
                <p:nvPr/>
              </p:nvSpPr>
              <p:spPr bwMode="auto">
                <a:xfrm>
                  <a:off x="15097125" y="4756150"/>
                  <a:ext cx="149225" cy="400050"/>
                </a:xfrm>
                <a:custGeom>
                  <a:avLst/>
                  <a:gdLst/>
                  <a:ahLst/>
                  <a:cxnLst>
                    <a:cxn ang="0">
                      <a:pos x="94" y="252"/>
                    </a:cxn>
                    <a:cxn ang="0">
                      <a:pos x="94" y="252"/>
                    </a:cxn>
                    <a:cxn ang="0">
                      <a:pos x="74" y="244"/>
                    </a:cxn>
                    <a:cxn ang="0">
                      <a:pos x="56" y="232"/>
                    </a:cxn>
                    <a:cxn ang="0">
                      <a:pos x="40" y="218"/>
                    </a:cxn>
                    <a:cxn ang="0">
                      <a:pos x="26" y="204"/>
                    </a:cxn>
                    <a:cxn ang="0">
                      <a:pos x="14" y="186"/>
                    </a:cxn>
                    <a:cxn ang="0">
                      <a:pos x="6" y="168"/>
                    </a:cxn>
                    <a:cxn ang="0">
                      <a:pos x="2" y="148"/>
                    </a:cxn>
                    <a:cxn ang="0">
                      <a:pos x="0" y="126"/>
                    </a:cxn>
                    <a:cxn ang="0">
                      <a:pos x="0" y="126"/>
                    </a:cxn>
                    <a:cxn ang="0">
                      <a:pos x="2" y="106"/>
                    </a:cxn>
                    <a:cxn ang="0">
                      <a:pos x="6" y="86"/>
                    </a:cxn>
                    <a:cxn ang="0">
                      <a:pos x="14" y="68"/>
                    </a:cxn>
                    <a:cxn ang="0">
                      <a:pos x="26" y="50"/>
                    </a:cxn>
                    <a:cxn ang="0">
                      <a:pos x="40" y="34"/>
                    </a:cxn>
                    <a:cxn ang="0">
                      <a:pos x="56" y="22"/>
                    </a:cxn>
                    <a:cxn ang="0">
                      <a:pos x="74" y="10"/>
                    </a:cxn>
                    <a:cxn ang="0">
                      <a:pos x="94" y="0"/>
                    </a:cxn>
                    <a:cxn ang="0">
                      <a:pos x="94" y="0"/>
                    </a:cxn>
                    <a:cxn ang="0">
                      <a:pos x="82" y="12"/>
                    </a:cxn>
                    <a:cxn ang="0">
                      <a:pos x="72" y="24"/>
                    </a:cxn>
                    <a:cxn ang="0">
                      <a:pos x="62" y="38"/>
                    </a:cxn>
                    <a:cxn ang="0">
                      <a:pos x="54" y="54"/>
                    </a:cxn>
                    <a:cxn ang="0">
                      <a:pos x="46" y="70"/>
                    </a:cxn>
                    <a:cxn ang="0">
                      <a:pos x="42" y="88"/>
                    </a:cxn>
                    <a:cxn ang="0">
                      <a:pos x="38" y="108"/>
                    </a:cxn>
                    <a:cxn ang="0">
                      <a:pos x="38" y="126"/>
                    </a:cxn>
                    <a:cxn ang="0">
                      <a:pos x="38" y="126"/>
                    </a:cxn>
                    <a:cxn ang="0">
                      <a:pos x="38" y="146"/>
                    </a:cxn>
                    <a:cxn ang="0">
                      <a:pos x="42" y="166"/>
                    </a:cxn>
                    <a:cxn ang="0">
                      <a:pos x="46" y="184"/>
                    </a:cxn>
                    <a:cxn ang="0">
                      <a:pos x="54" y="200"/>
                    </a:cxn>
                    <a:cxn ang="0">
                      <a:pos x="62" y="216"/>
                    </a:cxn>
                    <a:cxn ang="0">
                      <a:pos x="72" y="230"/>
                    </a:cxn>
                    <a:cxn ang="0">
                      <a:pos x="82" y="242"/>
                    </a:cxn>
                    <a:cxn ang="0">
                      <a:pos x="94" y="252"/>
                    </a:cxn>
                    <a:cxn ang="0">
                      <a:pos x="94" y="252"/>
                    </a:cxn>
                  </a:cxnLst>
                  <a:rect l="0" t="0" r="r" b="b"/>
                  <a:pathLst>
                    <a:path w="94" h="252">
                      <a:moveTo>
                        <a:pt x="94" y="252"/>
                      </a:moveTo>
                      <a:lnTo>
                        <a:pt x="94" y="252"/>
                      </a:lnTo>
                      <a:lnTo>
                        <a:pt x="74" y="244"/>
                      </a:lnTo>
                      <a:lnTo>
                        <a:pt x="56" y="232"/>
                      </a:lnTo>
                      <a:lnTo>
                        <a:pt x="40" y="218"/>
                      </a:lnTo>
                      <a:lnTo>
                        <a:pt x="26" y="204"/>
                      </a:lnTo>
                      <a:lnTo>
                        <a:pt x="14" y="186"/>
                      </a:lnTo>
                      <a:lnTo>
                        <a:pt x="6" y="168"/>
                      </a:lnTo>
                      <a:lnTo>
                        <a:pt x="2" y="148"/>
                      </a:lnTo>
                      <a:lnTo>
                        <a:pt x="0" y="126"/>
                      </a:lnTo>
                      <a:lnTo>
                        <a:pt x="0" y="126"/>
                      </a:lnTo>
                      <a:lnTo>
                        <a:pt x="2" y="106"/>
                      </a:lnTo>
                      <a:lnTo>
                        <a:pt x="6" y="86"/>
                      </a:lnTo>
                      <a:lnTo>
                        <a:pt x="14" y="68"/>
                      </a:lnTo>
                      <a:lnTo>
                        <a:pt x="26" y="50"/>
                      </a:lnTo>
                      <a:lnTo>
                        <a:pt x="40" y="34"/>
                      </a:lnTo>
                      <a:lnTo>
                        <a:pt x="56" y="22"/>
                      </a:lnTo>
                      <a:lnTo>
                        <a:pt x="74" y="10"/>
                      </a:lnTo>
                      <a:lnTo>
                        <a:pt x="94" y="0"/>
                      </a:lnTo>
                      <a:lnTo>
                        <a:pt x="94" y="0"/>
                      </a:lnTo>
                      <a:lnTo>
                        <a:pt x="82" y="12"/>
                      </a:lnTo>
                      <a:lnTo>
                        <a:pt x="72" y="24"/>
                      </a:lnTo>
                      <a:lnTo>
                        <a:pt x="62" y="38"/>
                      </a:lnTo>
                      <a:lnTo>
                        <a:pt x="54" y="54"/>
                      </a:lnTo>
                      <a:lnTo>
                        <a:pt x="46" y="70"/>
                      </a:lnTo>
                      <a:lnTo>
                        <a:pt x="42" y="88"/>
                      </a:lnTo>
                      <a:lnTo>
                        <a:pt x="38" y="108"/>
                      </a:lnTo>
                      <a:lnTo>
                        <a:pt x="38" y="126"/>
                      </a:lnTo>
                      <a:lnTo>
                        <a:pt x="38" y="126"/>
                      </a:lnTo>
                      <a:lnTo>
                        <a:pt x="38" y="146"/>
                      </a:lnTo>
                      <a:lnTo>
                        <a:pt x="42" y="166"/>
                      </a:lnTo>
                      <a:lnTo>
                        <a:pt x="46" y="184"/>
                      </a:lnTo>
                      <a:lnTo>
                        <a:pt x="54" y="200"/>
                      </a:lnTo>
                      <a:lnTo>
                        <a:pt x="62" y="216"/>
                      </a:lnTo>
                      <a:lnTo>
                        <a:pt x="72" y="230"/>
                      </a:lnTo>
                      <a:lnTo>
                        <a:pt x="82" y="242"/>
                      </a:lnTo>
                      <a:lnTo>
                        <a:pt x="94" y="252"/>
                      </a:lnTo>
                      <a:lnTo>
                        <a:pt x="94" y="252"/>
                      </a:lnTo>
                      <a:close/>
                    </a:path>
                  </a:pathLst>
                </a:custGeom>
                <a:grpFill/>
                <a:ln w="9525">
                  <a:noFill/>
                  <a:round/>
                  <a:headEnd/>
                  <a:tailEnd/>
                </a:ln>
              </p:spPr>
              <p:txBody>
                <a:bodyPr vert="horz" wrap="square" lIns="68544" tIns="34272" rIns="68544" bIns="34272" numCol="1" anchor="t" anchorCtr="0" compatLnSpc="1">
                  <a:prstTxWarp prst="textNoShape">
                    <a:avLst/>
                  </a:prstTxWarp>
                </a:bodyPr>
                <a:lstStyle/>
                <a:p>
                  <a:pPr fontAlgn="auto">
                    <a:spcBef>
                      <a:spcPts val="0"/>
                    </a:spcBef>
                    <a:spcAft>
                      <a:spcPts val="0"/>
                    </a:spcAft>
                    <a:buClr>
                      <a:srgbClr val="CC9900"/>
                    </a:buClr>
                    <a:buFont typeface="Wingdings" pitchFamily="2" charset="2"/>
                    <a:buChar char="n"/>
                    <a:defRPr/>
                  </a:pPr>
                  <a:endParaRPr lang="en-US" altLang="zh-CN" sz="1600" b="1" kern="0" dirty="0">
                    <a:solidFill>
                      <a:prstClr val="black"/>
                    </a:solidFill>
                    <a:latin typeface="微软雅黑" panose="020B0503020204020204" pitchFamily="34" charset="-122"/>
                    <a:ea typeface="微软雅黑" panose="020B0503020204020204" pitchFamily="34" charset="-122"/>
                  </a:endParaRPr>
                </a:p>
              </p:txBody>
            </p:sp>
            <p:sp>
              <p:nvSpPr>
                <p:cNvPr id="51" name="Rectangle 341"/>
                <p:cNvSpPr>
                  <a:spLocks noChangeArrowheads="1"/>
                </p:cNvSpPr>
                <p:nvPr/>
              </p:nvSpPr>
              <p:spPr bwMode="auto">
                <a:xfrm>
                  <a:off x="15297150" y="4749800"/>
                  <a:ext cx="12700" cy="412750"/>
                </a:xfrm>
                <a:prstGeom prst="rect">
                  <a:avLst/>
                </a:prstGeom>
                <a:grpFill/>
                <a:ln w="9525">
                  <a:noFill/>
                  <a:miter lim="800000"/>
                  <a:headEnd/>
                  <a:tailEnd/>
                </a:ln>
              </p:spPr>
              <p:txBody>
                <a:bodyPr vert="horz" wrap="square" lIns="68544" tIns="34272" rIns="68544" bIns="34272" numCol="1" anchor="t" anchorCtr="0" compatLnSpc="1">
                  <a:prstTxWarp prst="textNoShape">
                    <a:avLst/>
                  </a:prstTxWarp>
                </a:bodyPr>
                <a:lstStyle/>
                <a:p>
                  <a:pPr fontAlgn="auto">
                    <a:spcBef>
                      <a:spcPts val="0"/>
                    </a:spcBef>
                    <a:spcAft>
                      <a:spcPts val="0"/>
                    </a:spcAft>
                    <a:buClr>
                      <a:srgbClr val="CC9900"/>
                    </a:buClr>
                    <a:buFont typeface="Wingdings" pitchFamily="2" charset="2"/>
                    <a:buChar char="n"/>
                    <a:defRPr/>
                  </a:pPr>
                  <a:endParaRPr lang="en-US" altLang="zh-CN" sz="1600" b="1" kern="0" dirty="0">
                    <a:solidFill>
                      <a:prstClr val="black"/>
                    </a:solidFill>
                    <a:latin typeface="微软雅黑" panose="020B0503020204020204" pitchFamily="34" charset="-122"/>
                    <a:ea typeface="微软雅黑" panose="020B0503020204020204" pitchFamily="34" charset="-122"/>
                  </a:endParaRPr>
                </a:p>
              </p:txBody>
            </p:sp>
            <p:sp>
              <p:nvSpPr>
                <p:cNvPr id="52" name="Freeform 342"/>
                <p:cNvSpPr>
                  <a:spLocks noEditPoints="1"/>
                </p:cNvSpPr>
                <p:nvPr/>
              </p:nvSpPr>
              <p:spPr bwMode="auto">
                <a:xfrm>
                  <a:off x="15163800" y="4749800"/>
                  <a:ext cx="339725" cy="412750"/>
                </a:xfrm>
                <a:custGeom>
                  <a:avLst/>
                  <a:gdLst/>
                  <a:ahLst/>
                  <a:cxnLst>
                    <a:cxn ang="0">
                      <a:pos x="200" y="166"/>
                    </a:cxn>
                    <a:cxn ang="0">
                      <a:pos x="166" y="186"/>
                    </a:cxn>
                    <a:cxn ang="0">
                      <a:pos x="176" y="144"/>
                    </a:cxn>
                    <a:cxn ang="0">
                      <a:pos x="162" y="164"/>
                    </a:cxn>
                    <a:cxn ang="0">
                      <a:pos x="20" y="186"/>
                    </a:cxn>
                    <a:cxn ang="0">
                      <a:pos x="160" y="134"/>
                    </a:cxn>
                    <a:cxn ang="0">
                      <a:pos x="10" y="126"/>
                    </a:cxn>
                    <a:cxn ang="0">
                      <a:pos x="20" y="74"/>
                    </a:cxn>
                    <a:cxn ang="0">
                      <a:pos x="150" y="66"/>
                    </a:cxn>
                    <a:cxn ang="0">
                      <a:pos x="28" y="54"/>
                    </a:cxn>
                    <a:cxn ang="0">
                      <a:pos x="50" y="24"/>
                    </a:cxn>
                    <a:cxn ang="0">
                      <a:pos x="78" y="10"/>
                    </a:cxn>
                    <a:cxn ang="0">
                      <a:pos x="88" y="8"/>
                    </a:cxn>
                    <a:cxn ang="0">
                      <a:pos x="108" y="12"/>
                    </a:cxn>
                    <a:cxn ang="0">
                      <a:pos x="132" y="32"/>
                    </a:cxn>
                    <a:cxn ang="0">
                      <a:pos x="152" y="62"/>
                    </a:cxn>
                    <a:cxn ang="0">
                      <a:pos x="160" y="54"/>
                    </a:cxn>
                    <a:cxn ang="0">
                      <a:pos x="132" y="16"/>
                    </a:cxn>
                    <a:cxn ang="0">
                      <a:pos x="154" y="28"/>
                    </a:cxn>
                    <a:cxn ang="0">
                      <a:pos x="174" y="46"/>
                    </a:cxn>
                    <a:cxn ang="0">
                      <a:pos x="174" y="34"/>
                    </a:cxn>
                    <a:cxn ang="0">
                      <a:pos x="142" y="12"/>
                    </a:cxn>
                    <a:cxn ang="0">
                      <a:pos x="104" y="0"/>
                    </a:cxn>
                    <a:cxn ang="0">
                      <a:pos x="88" y="0"/>
                    </a:cxn>
                    <a:cxn ang="0">
                      <a:pos x="88" y="0"/>
                    </a:cxn>
                    <a:cxn ang="0">
                      <a:pos x="86" y="0"/>
                    </a:cxn>
                    <a:cxn ang="0">
                      <a:pos x="78" y="0"/>
                    </a:cxn>
                    <a:cxn ang="0">
                      <a:pos x="38" y="22"/>
                    </a:cxn>
                    <a:cxn ang="0">
                      <a:pos x="8" y="80"/>
                    </a:cxn>
                    <a:cxn ang="0">
                      <a:pos x="0" y="130"/>
                    </a:cxn>
                    <a:cxn ang="0">
                      <a:pos x="16" y="202"/>
                    </a:cxn>
                    <a:cxn ang="0">
                      <a:pos x="54" y="250"/>
                    </a:cxn>
                    <a:cxn ang="0">
                      <a:pos x="80" y="260"/>
                    </a:cxn>
                    <a:cxn ang="0">
                      <a:pos x="98" y="260"/>
                    </a:cxn>
                    <a:cxn ang="0">
                      <a:pos x="140" y="248"/>
                    </a:cxn>
                    <a:cxn ang="0">
                      <a:pos x="192" y="206"/>
                    </a:cxn>
                    <a:cxn ang="0">
                      <a:pos x="214" y="142"/>
                    </a:cxn>
                    <a:cxn ang="0">
                      <a:pos x="206" y="146"/>
                    </a:cxn>
                    <a:cxn ang="0">
                      <a:pos x="90" y="250"/>
                    </a:cxn>
                    <a:cxn ang="0">
                      <a:pos x="86" y="252"/>
                    </a:cxn>
                    <a:cxn ang="0">
                      <a:pos x="66" y="246"/>
                    </a:cxn>
                    <a:cxn ang="0">
                      <a:pos x="42" y="228"/>
                    </a:cxn>
                    <a:cxn ang="0">
                      <a:pos x="24" y="196"/>
                    </a:cxn>
                    <a:cxn ang="0">
                      <a:pos x="142" y="216"/>
                    </a:cxn>
                    <a:cxn ang="0">
                      <a:pos x="120" y="240"/>
                    </a:cxn>
                    <a:cxn ang="0">
                      <a:pos x="96" y="250"/>
                    </a:cxn>
                    <a:cxn ang="0">
                      <a:pos x="132" y="242"/>
                    </a:cxn>
                    <a:cxn ang="0">
                      <a:pos x="158" y="210"/>
                    </a:cxn>
                    <a:cxn ang="0">
                      <a:pos x="188" y="196"/>
                    </a:cxn>
                    <a:cxn ang="0">
                      <a:pos x="148" y="234"/>
                    </a:cxn>
                  </a:cxnLst>
                  <a:rect l="0" t="0" r="r" b="b"/>
                  <a:pathLst>
                    <a:path w="214" h="260">
                      <a:moveTo>
                        <a:pt x="206" y="146"/>
                      </a:moveTo>
                      <a:lnTo>
                        <a:pt x="206" y="146"/>
                      </a:lnTo>
                      <a:lnTo>
                        <a:pt x="200" y="166"/>
                      </a:lnTo>
                      <a:lnTo>
                        <a:pt x="192" y="186"/>
                      </a:lnTo>
                      <a:lnTo>
                        <a:pt x="166" y="186"/>
                      </a:lnTo>
                      <a:lnTo>
                        <a:pt x="166" y="186"/>
                      </a:lnTo>
                      <a:lnTo>
                        <a:pt x="172" y="166"/>
                      </a:lnTo>
                      <a:lnTo>
                        <a:pt x="176" y="144"/>
                      </a:lnTo>
                      <a:lnTo>
                        <a:pt x="176" y="144"/>
                      </a:lnTo>
                      <a:lnTo>
                        <a:pt x="166" y="138"/>
                      </a:lnTo>
                      <a:lnTo>
                        <a:pt x="166" y="138"/>
                      </a:lnTo>
                      <a:lnTo>
                        <a:pt x="162" y="164"/>
                      </a:lnTo>
                      <a:lnTo>
                        <a:pt x="156" y="186"/>
                      </a:lnTo>
                      <a:lnTo>
                        <a:pt x="20" y="186"/>
                      </a:lnTo>
                      <a:lnTo>
                        <a:pt x="20" y="186"/>
                      </a:lnTo>
                      <a:lnTo>
                        <a:pt x="14" y="162"/>
                      </a:lnTo>
                      <a:lnTo>
                        <a:pt x="10" y="134"/>
                      </a:lnTo>
                      <a:lnTo>
                        <a:pt x="160" y="134"/>
                      </a:lnTo>
                      <a:lnTo>
                        <a:pt x="160" y="134"/>
                      </a:lnTo>
                      <a:lnTo>
                        <a:pt x="152" y="126"/>
                      </a:lnTo>
                      <a:lnTo>
                        <a:pt x="10" y="126"/>
                      </a:lnTo>
                      <a:lnTo>
                        <a:pt x="10" y="126"/>
                      </a:lnTo>
                      <a:lnTo>
                        <a:pt x="14" y="98"/>
                      </a:lnTo>
                      <a:lnTo>
                        <a:pt x="20" y="74"/>
                      </a:lnTo>
                      <a:lnTo>
                        <a:pt x="144" y="74"/>
                      </a:lnTo>
                      <a:lnTo>
                        <a:pt x="144" y="74"/>
                      </a:lnTo>
                      <a:lnTo>
                        <a:pt x="150" y="66"/>
                      </a:lnTo>
                      <a:lnTo>
                        <a:pt x="22" y="66"/>
                      </a:lnTo>
                      <a:lnTo>
                        <a:pt x="22" y="66"/>
                      </a:lnTo>
                      <a:lnTo>
                        <a:pt x="28" y="54"/>
                      </a:lnTo>
                      <a:lnTo>
                        <a:pt x="34" y="42"/>
                      </a:lnTo>
                      <a:lnTo>
                        <a:pt x="42" y="32"/>
                      </a:lnTo>
                      <a:lnTo>
                        <a:pt x="50" y="24"/>
                      </a:lnTo>
                      <a:lnTo>
                        <a:pt x="58" y="18"/>
                      </a:lnTo>
                      <a:lnTo>
                        <a:pt x="68" y="12"/>
                      </a:lnTo>
                      <a:lnTo>
                        <a:pt x="78" y="10"/>
                      </a:lnTo>
                      <a:lnTo>
                        <a:pt x="88" y="8"/>
                      </a:lnTo>
                      <a:lnTo>
                        <a:pt x="88" y="8"/>
                      </a:lnTo>
                      <a:lnTo>
                        <a:pt x="88" y="8"/>
                      </a:lnTo>
                      <a:lnTo>
                        <a:pt x="88" y="8"/>
                      </a:lnTo>
                      <a:lnTo>
                        <a:pt x="98" y="10"/>
                      </a:lnTo>
                      <a:lnTo>
                        <a:pt x="108" y="12"/>
                      </a:lnTo>
                      <a:lnTo>
                        <a:pt x="116" y="18"/>
                      </a:lnTo>
                      <a:lnTo>
                        <a:pt x="126" y="24"/>
                      </a:lnTo>
                      <a:lnTo>
                        <a:pt x="132" y="32"/>
                      </a:lnTo>
                      <a:lnTo>
                        <a:pt x="140" y="40"/>
                      </a:lnTo>
                      <a:lnTo>
                        <a:pt x="146" y="50"/>
                      </a:lnTo>
                      <a:lnTo>
                        <a:pt x="152" y="62"/>
                      </a:lnTo>
                      <a:lnTo>
                        <a:pt x="152" y="62"/>
                      </a:lnTo>
                      <a:lnTo>
                        <a:pt x="160" y="54"/>
                      </a:lnTo>
                      <a:lnTo>
                        <a:pt x="160" y="54"/>
                      </a:lnTo>
                      <a:lnTo>
                        <a:pt x="146" y="34"/>
                      </a:lnTo>
                      <a:lnTo>
                        <a:pt x="140" y="24"/>
                      </a:lnTo>
                      <a:lnTo>
                        <a:pt x="132" y="16"/>
                      </a:lnTo>
                      <a:lnTo>
                        <a:pt x="132" y="16"/>
                      </a:lnTo>
                      <a:lnTo>
                        <a:pt x="144" y="22"/>
                      </a:lnTo>
                      <a:lnTo>
                        <a:pt x="154" y="28"/>
                      </a:lnTo>
                      <a:lnTo>
                        <a:pt x="164" y="36"/>
                      </a:lnTo>
                      <a:lnTo>
                        <a:pt x="174" y="46"/>
                      </a:lnTo>
                      <a:lnTo>
                        <a:pt x="174" y="46"/>
                      </a:lnTo>
                      <a:lnTo>
                        <a:pt x="184" y="44"/>
                      </a:lnTo>
                      <a:lnTo>
                        <a:pt x="184" y="44"/>
                      </a:lnTo>
                      <a:lnTo>
                        <a:pt x="174" y="34"/>
                      </a:lnTo>
                      <a:lnTo>
                        <a:pt x="164" y="26"/>
                      </a:lnTo>
                      <a:lnTo>
                        <a:pt x="154" y="18"/>
                      </a:lnTo>
                      <a:lnTo>
                        <a:pt x="142" y="12"/>
                      </a:lnTo>
                      <a:lnTo>
                        <a:pt x="130" y="6"/>
                      </a:lnTo>
                      <a:lnTo>
                        <a:pt x="118" y="2"/>
                      </a:lnTo>
                      <a:lnTo>
                        <a:pt x="104" y="0"/>
                      </a:lnTo>
                      <a:lnTo>
                        <a:pt x="90" y="0"/>
                      </a:lnTo>
                      <a:lnTo>
                        <a:pt x="90" y="0"/>
                      </a:lnTo>
                      <a:lnTo>
                        <a:pt x="88" y="0"/>
                      </a:lnTo>
                      <a:lnTo>
                        <a:pt x="88" y="0"/>
                      </a:lnTo>
                      <a:lnTo>
                        <a:pt x="88" y="0"/>
                      </a:lnTo>
                      <a:lnTo>
                        <a:pt x="88" y="0"/>
                      </a:lnTo>
                      <a:lnTo>
                        <a:pt x="88" y="0"/>
                      </a:lnTo>
                      <a:lnTo>
                        <a:pt x="88" y="0"/>
                      </a:lnTo>
                      <a:lnTo>
                        <a:pt x="86" y="0"/>
                      </a:lnTo>
                      <a:lnTo>
                        <a:pt x="86" y="0"/>
                      </a:lnTo>
                      <a:lnTo>
                        <a:pt x="86" y="0"/>
                      </a:lnTo>
                      <a:lnTo>
                        <a:pt x="78" y="0"/>
                      </a:lnTo>
                      <a:lnTo>
                        <a:pt x="68" y="2"/>
                      </a:lnTo>
                      <a:lnTo>
                        <a:pt x="52" y="10"/>
                      </a:lnTo>
                      <a:lnTo>
                        <a:pt x="38" y="22"/>
                      </a:lnTo>
                      <a:lnTo>
                        <a:pt x="26" y="38"/>
                      </a:lnTo>
                      <a:lnTo>
                        <a:pt x="16" y="58"/>
                      </a:lnTo>
                      <a:lnTo>
                        <a:pt x="8" y="80"/>
                      </a:lnTo>
                      <a:lnTo>
                        <a:pt x="2" y="104"/>
                      </a:lnTo>
                      <a:lnTo>
                        <a:pt x="0" y="130"/>
                      </a:lnTo>
                      <a:lnTo>
                        <a:pt x="0" y="130"/>
                      </a:lnTo>
                      <a:lnTo>
                        <a:pt x="2" y="156"/>
                      </a:lnTo>
                      <a:lnTo>
                        <a:pt x="8" y="180"/>
                      </a:lnTo>
                      <a:lnTo>
                        <a:pt x="16" y="202"/>
                      </a:lnTo>
                      <a:lnTo>
                        <a:pt x="26" y="222"/>
                      </a:lnTo>
                      <a:lnTo>
                        <a:pt x="40" y="238"/>
                      </a:lnTo>
                      <a:lnTo>
                        <a:pt x="54" y="250"/>
                      </a:lnTo>
                      <a:lnTo>
                        <a:pt x="62" y="254"/>
                      </a:lnTo>
                      <a:lnTo>
                        <a:pt x="70" y="258"/>
                      </a:lnTo>
                      <a:lnTo>
                        <a:pt x="80" y="260"/>
                      </a:lnTo>
                      <a:lnTo>
                        <a:pt x="88" y="260"/>
                      </a:lnTo>
                      <a:lnTo>
                        <a:pt x="88" y="260"/>
                      </a:lnTo>
                      <a:lnTo>
                        <a:pt x="98" y="260"/>
                      </a:lnTo>
                      <a:lnTo>
                        <a:pt x="98" y="260"/>
                      </a:lnTo>
                      <a:lnTo>
                        <a:pt x="120" y="256"/>
                      </a:lnTo>
                      <a:lnTo>
                        <a:pt x="140" y="248"/>
                      </a:lnTo>
                      <a:lnTo>
                        <a:pt x="160" y="238"/>
                      </a:lnTo>
                      <a:lnTo>
                        <a:pt x="176" y="224"/>
                      </a:lnTo>
                      <a:lnTo>
                        <a:pt x="192" y="206"/>
                      </a:lnTo>
                      <a:lnTo>
                        <a:pt x="202" y="186"/>
                      </a:lnTo>
                      <a:lnTo>
                        <a:pt x="210" y="166"/>
                      </a:lnTo>
                      <a:lnTo>
                        <a:pt x="214" y="142"/>
                      </a:lnTo>
                      <a:lnTo>
                        <a:pt x="214" y="142"/>
                      </a:lnTo>
                      <a:lnTo>
                        <a:pt x="206" y="146"/>
                      </a:lnTo>
                      <a:lnTo>
                        <a:pt x="206" y="146"/>
                      </a:lnTo>
                      <a:close/>
                      <a:moveTo>
                        <a:pt x="96" y="250"/>
                      </a:moveTo>
                      <a:lnTo>
                        <a:pt x="96" y="250"/>
                      </a:lnTo>
                      <a:lnTo>
                        <a:pt x="90" y="250"/>
                      </a:lnTo>
                      <a:lnTo>
                        <a:pt x="90" y="250"/>
                      </a:lnTo>
                      <a:lnTo>
                        <a:pt x="86" y="250"/>
                      </a:lnTo>
                      <a:lnTo>
                        <a:pt x="86" y="252"/>
                      </a:lnTo>
                      <a:lnTo>
                        <a:pt x="86" y="252"/>
                      </a:lnTo>
                      <a:lnTo>
                        <a:pt x="76" y="250"/>
                      </a:lnTo>
                      <a:lnTo>
                        <a:pt x="66" y="246"/>
                      </a:lnTo>
                      <a:lnTo>
                        <a:pt x="58" y="242"/>
                      </a:lnTo>
                      <a:lnTo>
                        <a:pt x="50" y="236"/>
                      </a:lnTo>
                      <a:lnTo>
                        <a:pt x="42" y="228"/>
                      </a:lnTo>
                      <a:lnTo>
                        <a:pt x="34" y="218"/>
                      </a:lnTo>
                      <a:lnTo>
                        <a:pt x="28" y="208"/>
                      </a:lnTo>
                      <a:lnTo>
                        <a:pt x="24" y="196"/>
                      </a:lnTo>
                      <a:lnTo>
                        <a:pt x="154" y="196"/>
                      </a:lnTo>
                      <a:lnTo>
                        <a:pt x="154" y="196"/>
                      </a:lnTo>
                      <a:lnTo>
                        <a:pt x="142" y="216"/>
                      </a:lnTo>
                      <a:lnTo>
                        <a:pt x="136" y="226"/>
                      </a:lnTo>
                      <a:lnTo>
                        <a:pt x="128" y="234"/>
                      </a:lnTo>
                      <a:lnTo>
                        <a:pt x="120" y="240"/>
                      </a:lnTo>
                      <a:lnTo>
                        <a:pt x="112" y="246"/>
                      </a:lnTo>
                      <a:lnTo>
                        <a:pt x="104" y="248"/>
                      </a:lnTo>
                      <a:lnTo>
                        <a:pt x="96" y="250"/>
                      </a:lnTo>
                      <a:lnTo>
                        <a:pt x="96" y="250"/>
                      </a:lnTo>
                      <a:close/>
                      <a:moveTo>
                        <a:pt x="132" y="242"/>
                      </a:moveTo>
                      <a:lnTo>
                        <a:pt x="132" y="242"/>
                      </a:lnTo>
                      <a:lnTo>
                        <a:pt x="142" y="234"/>
                      </a:lnTo>
                      <a:lnTo>
                        <a:pt x="150" y="222"/>
                      </a:lnTo>
                      <a:lnTo>
                        <a:pt x="158" y="210"/>
                      </a:lnTo>
                      <a:lnTo>
                        <a:pt x="164" y="196"/>
                      </a:lnTo>
                      <a:lnTo>
                        <a:pt x="188" y="196"/>
                      </a:lnTo>
                      <a:lnTo>
                        <a:pt x="188" y="196"/>
                      </a:lnTo>
                      <a:lnTo>
                        <a:pt x="176" y="210"/>
                      </a:lnTo>
                      <a:lnTo>
                        <a:pt x="164" y="224"/>
                      </a:lnTo>
                      <a:lnTo>
                        <a:pt x="148" y="234"/>
                      </a:lnTo>
                      <a:lnTo>
                        <a:pt x="132" y="242"/>
                      </a:lnTo>
                      <a:lnTo>
                        <a:pt x="132" y="242"/>
                      </a:lnTo>
                      <a:close/>
                    </a:path>
                  </a:pathLst>
                </a:custGeom>
                <a:grpFill/>
                <a:ln w="9525">
                  <a:noFill/>
                  <a:round/>
                  <a:headEnd/>
                  <a:tailEnd/>
                </a:ln>
              </p:spPr>
              <p:txBody>
                <a:bodyPr vert="horz" wrap="square" lIns="68544" tIns="34272" rIns="68544" bIns="34272" numCol="1" anchor="t" anchorCtr="0" compatLnSpc="1">
                  <a:prstTxWarp prst="textNoShape">
                    <a:avLst/>
                  </a:prstTxWarp>
                </a:bodyPr>
                <a:lstStyle/>
                <a:p>
                  <a:pPr fontAlgn="auto">
                    <a:spcBef>
                      <a:spcPts val="0"/>
                    </a:spcBef>
                    <a:spcAft>
                      <a:spcPts val="0"/>
                    </a:spcAft>
                    <a:buClr>
                      <a:srgbClr val="CC9900"/>
                    </a:buClr>
                    <a:buFont typeface="Wingdings" pitchFamily="2" charset="2"/>
                    <a:buChar char="n"/>
                    <a:defRPr/>
                  </a:pPr>
                  <a:endParaRPr lang="en-US" altLang="zh-CN" sz="1600" b="1" kern="0" dirty="0">
                    <a:solidFill>
                      <a:prstClr val="black"/>
                    </a:solidFill>
                    <a:latin typeface="微软雅黑" panose="020B0503020204020204" pitchFamily="34" charset="-122"/>
                    <a:ea typeface="微软雅黑" panose="020B0503020204020204" pitchFamily="34" charset="-122"/>
                  </a:endParaRPr>
                </a:p>
              </p:txBody>
            </p:sp>
            <p:sp>
              <p:nvSpPr>
                <p:cNvPr id="53" name="Freeform 343"/>
                <p:cNvSpPr>
                  <a:spLocks/>
                </p:cNvSpPr>
                <p:nvPr/>
              </p:nvSpPr>
              <p:spPr bwMode="auto">
                <a:xfrm>
                  <a:off x="15541625" y="4978400"/>
                  <a:ext cx="107950" cy="107950"/>
                </a:xfrm>
                <a:custGeom>
                  <a:avLst/>
                  <a:gdLst/>
                  <a:ahLst/>
                  <a:cxnLst>
                    <a:cxn ang="0">
                      <a:pos x="20" y="0"/>
                    </a:cxn>
                    <a:cxn ang="0">
                      <a:pos x="64" y="42"/>
                    </a:cxn>
                    <a:cxn ang="0">
                      <a:pos x="64" y="42"/>
                    </a:cxn>
                    <a:cxn ang="0">
                      <a:pos x="66" y="48"/>
                    </a:cxn>
                    <a:cxn ang="0">
                      <a:pos x="68" y="52"/>
                    </a:cxn>
                    <a:cxn ang="0">
                      <a:pos x="68" y="58"/>
                    </a:cxn>
                    <a:cxn ang="0">
                      <a:pos x="64" y="62"/>
                    </a:cxn>
                    <a:cxn ang="0">
                      <a:pos x="64" y="62"/>
                    </a:cxn>
                    <a:cxn ang="0">
                      <a:pos x="60" y="66"/>
                    </a:cxn>
                    <a:cxn ang="0">
                      <a:pos x="54" y="68"/>
                    </a:cxn>
                    <a:cxn ang="0">
                      <a:pos x="48" y="66"/>
                    </a:cxn>
                    <a:cxn ang="0">
                      <a:pos x="44" y="64"/>
                    </a:cxn>
                    <a:cxn ang="0">
                      <a:pos x="0" y="20"/>
                    </a:cxn>
                    <a:cxn ang="0">
                      <a:pos x="20" y="0"/>
                    </a:cxn>
                  </a:cxnLst>
                  <a:rect l="0" t="0" r="r" b="b"/>
                  <a:pathLst>
                    <a:path w="68" h="68">
                      <a:moveTo>
                        <a:pt x="20" y="0"/>
                      </a:moveTo>
                      <a:lnTo>
                        <a:pt x="64" y="42"/>
                      </a:lnTo>
                      <a:lnTo>
                        <a:pt x="64" y="42"/>
                      </a:lnTo>
                      <a:lnTo>
                        <a:pt x="66" y="48"/>
                      </a:lnTo>
                      <a:lnTo>
                        <a:pt x="68" y="52"/>
                      </a:lnTo>
                      <a:lnTo>
                        <a:pt x="68" y="58"/>
                      </a:lnTo>
                      <a:lnTo>
                        <a:pt x="64" y="62"/>
                      </a:lnTo>
                      <a:lnTo>
                        <a:pt x="64" y="62"/>
                      </a:lnTo>
                      <a:lnTo>
                        <a:pt x="60" y="66"/>
                      </a:lnTo>
                      <a:lnTo>
                        <a:pt x="54" y="68"/>
                      </a:lnTo>
                      <a:lnTo>
                        <a:pt x="48" y="66"/>
                      </a:lnTo>
                      <a:lnTo>
                        <a:pt x="44" y="64"/>
                      </a:lnTo>
                      <a:lnTo>
                        <a:pt x="0" y="20"/>
                      </a:lnTo>
                      <a:lnTo>
                        <a:pt x="20" y="0"/>
                      </a:lnTo>
                      <a:close/>
                    </a:path>
                  </a:pathLst>
                </a:custGeom>
                <a:grpFill/>
                <a:ln w="9525">
                  <a:noFill/>
                  <a:round/>
                  <a:headEnd/>
                  <a:tailEnd/>
                </a:ln>
              </p:spPr>
              <p:txBody>
                <a:bodyPr vert="horz" wrap="square" lIns="68544" tIns="34272" rIns="68544" bIns="34272" numCol="1" anchor="t" anchorCtr="0" compatLnSpc="1">
                  <a:prstTxWarp prst="textNoShape">
                    <a:avLst/>
                  </a:prstTxWarp>
                </a:bodyPr>
                <a:lstStyle/>
                <a:p>
                  <a:pPr fontAlgn="auto">
                    <a:spcBef>
                      <a:spcPts val="0"/>
                    </a:spcBef>
                    <a:spcAft>
                      <a:spcPts val="0"/>
                    </a:spcAft>
                    <a:buClr>
                      <a:srgbClr val="CC9900"/>
                    </a:buClr>
                    <a:buFont typeface="Wingdings" pitchFamily="2" charset="2"/>
                    <a:buChar char="n"/>
                    <a:defRPr/>
                  </a:pPr>
                  <a:endParaRPr lang="en-US" altLang="zh-CN" sz="1600" b="1" kern="0" dirty="0">
                    <a:solidFill>
                      <a:prstClr val="black"/>
                    </a:solidFill>
                    <a:latin typeface="微软雅黑" panose="020B0503020204020204" pitchFamily="34" charset="-122"/>
                    <a:ea typeface="微软雅黑" panose="020B0503020204020204" pitchFamily="34" charset="-122"/>
                  </a:endParaRPr>
                </a:p>
              </p:txBody>
            </p:sp>
            <p:sp>
              <p:nvSpPr>
                <p:cNvPr id="54" name="Freeform 344"/>
                <p:cNvSpPr>
                  <a:spLocks noEditPoints="1"/>
                </p:cNvSpPr>
                <p:nvPr/>
              </p:nvSpPr>
              <p:spPr bwMode="auto">
                <a:xfrm>
                  <a:off x="15392400" y="4819650"/>
                  <a:ext cx="165100" cy="174625"/>
                </a:xfrm>
                <a:custGeom>
                  <a:avLst/>
                  <a:gdLst/>
                  <a:ahLst/>
                  <a:cxnLst>
                    <a:cxn ang="0">
                      <a:pos x="88" y="84"/>
                    </a:cxn>
                    <a:cxn ang="0">
                      <a:pos x="92" y="76"/>
                    </a:cxn>
                    <a:cxn ang="0">
                      <a:pos x="98" y="60"/>
                    </a:cxn>
                    <a:cxn ang="0">
                      <a:pos x="100" y="50"/>
                    </a:cxn>
                    <a:cxn ang="0">
                      <a:pos x="96" y="32"/>
                    </a:cxn>
                    <a:cxn ang="0">
                      <a:pos x="84" y="16"/>
                    </a:cxn>
                    <a:cxn ang="0">
                      <a:pos x="68" y="4"/>
                    </a:cxn>
                    <a:cxn ang="0">
                      <a:pos x="50" y="0"/>
                    </a:cxn>
                    <a:cxn ang="0">
                      <a:pos x="40" y="2"/>
                    </a:cxn>
                    <a:cxn ang="0">
                      <a:pos x="22" y="8"/>
                    </a:cxn>
                    <a:cxn ang="0">
                      <a:pos x="8" y="22"/>
                    </a:cxn>
                    <a:cxn ang="0">
                      <a:pos x="0" y="40"/>
                    </a:cxn>
                    <a:cxn ang="0">
                      <a:pos x="0" y="50"/>
                    </a:cxn>
                    <a:cxn ang="0">
                      <a:pos x="2" y="70"/>
                    </a:cxn>
                    <a:cxn ang="0">
                      <a:pos x="14" y="86"/>
                    </a:cxn>
                    <a:cxn ang="0">
                      <a:pos x="30" y="96"/>
                    </a:cxn>
                    <a:cxn ang="0">
                      <a:pos x="50" y="100"/>
                    </a:cxn>
                    <a:cxn ang="0">
                      <a:pos x="62" y="98"/>
                    </a:cxn>
                    <a:cxn ang="0">
                      <a:pos x="92" y="110"/>
                    </a:cxn>
                    <a:cxn ang="0">
                      <a:pos x="14" y="50"/>
                    </a:cxn>
                    <a:cxn ang="0">
                      <a:pos x="14" y="44"/>
                    </a:cxn>
                    <a:cxn ang="0">
                      <a:pos x="20" y="30"/>
                    </a:cxn>
                    <a:cxn ang="0">
                      <a:pos x="30" y="20"/>
                    </a:cxn>
                    <a:cxn ang="0">
                      <a:pos x="42" y="16"/>
                    </a:cxn>
                    <a:cxn ang="0">
                      <a:pos x="50" y="14"/>
                    </a:cxn>
                    <a:cxn ang="0">
                      <a:pos x="64" y="18"/>
                    </a:cxn>
                    <a:cxn ang="0">
                      <a:pos x="74" y="26"/>
                    </a:cxn>
                    <a:cxn ang="0">
                      <a:pos x="82" y="36"/>
                    </a:cxn>
                    <a:cxn ang="0">
                      <a:pos x="86" y="50"/>
                    </a:cxn>
                    <a:cxn ang="0">
                      <a:pos x="84" y="58"/>
                    </a:cxn>
                    <a:cxn ang="0">
                      <a:pos x="80" y="70"/>
                    </a:cxn>
                    <a:cxn ang="0">
                      <a:pos x="70" y="80"/>
                    </a:cxn>
                    <a:cxn ang="0">
                      <a:pos x="56" y="86"/>
                    </a:cxn>
                    <a:cxn ang="0">
                      <a:pos x="50" y="86"/>
                    </a:cxn>
                    <a:cxn ang="0">
                      <a:pos x="36" y="84"/>
                    </a:cxn>
                    <a:cxn ang="0">
                      <a:pos x="24" y="76"/>
                    </a:cxn>
                    <a:cxn ang="0">
                      <a:pos x="16" y="64"/>
                    </a:cxn>
                    <a:cxn ang="0">
                      <a:pos x="14" y="50"/>
                    </a:cxn>
                  </a:cxnLst>
                  <a:rect l="0" t="0" r="r" b="b"/>
                  <a:pathLst>
                    <a:path w="104" h="110">
                      <a:moveTo>
                        <a:pt x="104" y="98"/>
                      </a:moveTo>
                      <a:lnTo>
                        <a:pt x="88" y="84"/>
                      </a:lnTo>
                      <a:lnTo>
                        <a:pt x="88" y="84"/>
                      </a:lnTo>
                      <a:lnTo>
                        <a:pt x="92" y="76"/>
                      </a:lnTo>
                      <a:lnTo>
                        <a:pt x="96" y="68"/>
                      </a:lnTo>
                      <a:lnTo>
                        <a:pt x="98" y="60"/>
                      </a:lnTo>
                      <a:lnTo>
                        <a:pt x="100" y="50"/>
                      </a:lnTo>
                      <a:lnTo>
                        <a:pt x="100" y="50"/>
                      </a:lnTo>
                      <a:lnTo>
                        <a:pt x="98" y="40"/>
                      </a:lnTo>
                      <a:lnTo>
                        <a:pt x="96" y="32"/>
                      </a:lnTo>
                      <a:lnTo>
                        <a:pt x="92" y="22"/>
                      </a:lnTo>
                      <a:lnTo>
                        <a:pt x="84" y="16"/>
                      </a:lnTo>
                      <a:lnTo>
                        <a:pt x="78" y="8"/>
                      </a:lnTo>
                      <a:lnTo>
                        <a:pt x="68" y="4"/>
                      </a:lnTo>
                      <a:lnTo>
                        <a:pt x="60" y="2"/>
                      </a:lnTo>
                      <a:lnTo>
                        <a:pt x="50" y="0"/>
                      </a:lnTo>
                      <a:lnTo>
                        <a:pt x="50" y="0"/>
                      </a:lnTo>
                      <a:lnTo>
                        <a:pt x="40" y="2"/>
                      </a:lnTo>
                      <a:lnTo>
                        <a:pt x="30" y="4"/>
                      </a:lnTo>
                      <a:lnTo>
                        <a:pt x="22" y="8"/>
                      </a:lnTo>
                      <a:lnTo>
                        <a:pt x="14" y="16"/>
                      </a:lnTo>
                      <a:lnTo>
                        <a:pt x="8" y="22"/>
                      </a:lnTo>
                      <a:lnTo>
                        <a:pt x="2" y="32"/>
                      </a:lnTo>
                      <a:lnTo>
                        <a:pt x="0" y="40"/>
                      </a:lnTo>
                      <a:lnTo>
                        <a:pt x="0" y="50"/>
                      </a:lnTo>
                      <a:lnTo>
                        <a:pt x="0" y="50"/>
                      </a:lnTo>
                      <a:lnTo>
                        <a:pt x="0" y="60"/>
                      </a:lnTo>
                      <a:lnTo>
                        <a:pt x="2" y="70"/>
                      </a:lnTo>
                      <a:lnTo>
                        <a:pt x="8" y="78"/>
                      </a:lnTo>
                      <a:lnTo>
                        <a:pt x="14" y="86"/>
                      </a:lnTo>
                      <a:lnTo>
                        <a:pt x="22" y="92"/>
                      </a:lnTo>
                      <a:lnTo>
                        <a:pt x="30" y="96"/>
                      </a:lnTo>
                      <a:lnTo>
                        <a:pt x="40" y="100"/>
                      </a:lnTo>
                      <a:lnTo>
                        <a:pt x="50" y="100"/>
                      </a:lnTo>
                      <a:lnTo>
                        <a:pt x="50" y="100"/>
                      </a:lnTo>
                      <a:lnTo>
                        <a:pt x="62" y="98"/>
                      </a:lnTo>
                      <a:lnTo>
                        <a:pt x="76" y="94"/>
                      </a:lnTo>
                      <a:lnTo>
                        <a:pt x="92" y="110"/>
                      </a:lnTo>
                      <a:lnTo>
                        <a:pt x="104" y="98"/>
                      </a:lnTo>
                      <a:close/>
                      <a:moveTo>
                        <a:pt x="14" y="50"/>
                      </a:moveTo>
                      <a:lnTo>
                        <a:pt x="14" y="50"/>
                      </a:lnTo>
                      <a:lnTo>
                        <a:pt x="14" y="44"/>
                      </a:lnTo>
                      <a:lnTo>
                        <a:pt x="16" y="36"/>
                      </a:lnTo>
                      <a:lnTo>
                        <a:pt x="20" y="30"/>
                      </a:lnTo>
                      <a:lnTo>
                        <a:pt x="24" y="26"/>
                      </a:lnTo>
                      <a:lnTo>
                        <a:pt x="30" y="20"/>
                      </a:lnTo>
                      <a:lnTo>
                        <a:pt x="36" y="18"/>
                      </a:lnTo>
                      <a:lnTo>
                        <a:pt x="42" y="16"/>
                      </a:lnTo>
                      <a:lnTo>
                        <a:pt x="50" y="14"/>
                      </a:lnTo>
                      <a:lnTo>
                        <a:pt x="50" y="14"/>
                      </a:lnTo>
                      <a:lnTo>
                        <a:pt x="56" y="16"/>
                      </a:lnTo>
                      <a:lnTo>
                        <a:pt x="64" y="18"/>
                      </a:lnTo>
                      <a:lnTo>
                        <a:pt x="70" y="20"/>
                      </a:lnTo>
                      <a:lnTo>
                        <a:pt x="74" y="26"/>
                      </a:lnTo>
                      <a:lnTo>
                        <a:pt x="80" y="30"/>
                      </a:lnTo>
                      <a:lnTo>
                        <a:pt x="82" y="36"/>
                      </a:lnTo>
                      <a:lnTo>
                        <a:pt x="84" y="44"/>
                      </a:lnTo>
                      <a:lnTo>
                        <a:pt x="86" y="50"/>
                      </a:lnTo>
                      <a:lnTo>
                        <a:pt x="86" y="50"/>
                      </a:lnTo>
                      <a:lnTo>
                        <a:pt x="84" y="58"/>
                      </a:lnTo>
                      <a:lnTo>
                        <a:pt x="82" y="64"/>
                      </a:lnTo>
                      <a:lnTo>
                        <a:pt x="80" y="70"/>
                      </a:lnTo>
                      <a:lnTo>
                        <a:pt x="74" y="76"/>
                      </a:lnTo>
                      <a:lnTo>
                        <a:pt x="70" y="80"/>
                      </a:lnTo>
                      <a:lnTo>
                        <a:pt x="64" y="84"/>
                      </a:lnTo>
                      <a:lnTo>
                        <a:pt x="56" y="86"/>
                      </a:lnTo>
                      <a:lnTo>
                        <a:pt x="50" y="86"/>
                      </a:lnTo>
                      <a:lnTo>
                        <a:pt x="50" y="86"/>
                      </a:lnTo>
                      <a:lnTo>
                        <a:pt x="42" y="86"/>
                      </a:lnTo>
                      <a:lnTo>
                        <a:pt x="36" y="84"/>
                      </a:lnTo>
                      <a:lnTo>
                        <a:pt x="30" y="80"/>
                      </a:lnTo>
                      <a:lnTo>
                        <a:pt x="24" y="76"/>
                      </a:lnTo>
                      <a:lnTo>
                        <a:pt x="20" y="70"/>
                      </a:lnTo>
                      <a:lnTo>
                        <a:pt x="16" y="64"/>
                      </a:lnTo>
                      <a:lnTo>
                        <a:pt x="14" y="58"/>
                      </a:lnTo>
                      <a:lnTo>
                        <a:pt x="14" y="50"/>
                      </a:lnTo>
                      <a:lnTo>
                        <a:pt x="14" y="50"/>
                      </a:lnTo>
                      <a:close/>
                    </a:path>
                  </a:pathLst>
                </a:custGeom>
                <a:grpFill/>
                <a:ln w="9525">
                  <a:noFill/>
                  <a:round/>
                  <a:headEnd/>
                  <a:tailEnd/>
                </a:ln>
              </p:spPr>
              <p:txBody>
                <a:bodyPr vert="horz" wrap="square" lIns="68544" tIns="34272" rIns="68544" bIns="34272" numCol="1" anchor="t" anchorCtr="0" compatLnSpc="1">
                  <a:prstTxWarp prst="textNoShape">
                    <a:avLst/>
                  </a:prstTxWarp>
                </a:bodyPr>
                <a:lstStyle/>
                <a:p>
                  <a:pPr fontAlgn="auto">
                    <a:spcBef>
                      <a:spcPts val="0"/>
                    </a:spcBef>
                    <a:spcAft>
                      <a:spcPts val="0"/>
                    </a:spcAft>
                    <a:buClr>
                      <a:srgbClr val="CC9900"/>
                    </a:buClr>
                    <a:buFont typeface="Wingdings" pitchFamily="2" charset="2"/>
                    <a:buChar char="n"/>
                    <a:defRPr/>
                  </a:pPr>
                  <a:endParaRPr lang="en-US" altLang="zh-CN" sz="1600" b="1" kern="0" dirty="0">
                    <a:solidFill>
                      <a:prstClr val="black"/>
                    </a:solidFill>
                    <a:latin typeface="微软雅黑" panose="020B0503020204020204" pitchFamily="34" charset="-122"/>
                    <a:ea typeface="微软雅黑" panose="020B0503020204020204" pitchFamily="34" charset="-122"/>
                  </a:endParaRPr>
                </a:p>
              </p:txBody>
            </p:sp>
            <p:sp>
              <p:nvSpPr>
                <p:cNvPr id="55" name="Freeform 345"/>
                <p:cNvSpPr>
                  <a:spLocks/>
                </p:cNvSpPr>
                <p:nvPr/>
              </p:nvSpPr>
              <p:spPr bwMode="auto">
                <a:xfrm>
                  <a:off x="15433675" y="4864100"/>
                  <a:ext cx="73025" cy="73025"/>
                </a:xfrm>
                <a:custGeom>
                  <a:avLst/>
                  <a:gdLst/>
                  <a:ahLst/>
                  <a:cxnLst>
                    <a:cxn ang="0">
                      <a:pos x="42" y="18"/>
                    </a:cxn>
                    <a:cxn ang="0">
                      <a:pos x="28" y="18"/>
                    </a:cxn>
                    <a:cxn ang="0">
                      <a:pos x="28" y="4"/>
                    </a:cxn>
                    <a:cxn ang="0">
                      <a:pos x="28" y="4"/>
                    </a:cxn>
                    <a:cxn ang="0">
                      <a:pos x="26" y="0"/>
                    </a:cxn>
                    <a:cxn ang="0">
                      <a:pos x="24" y="0"/>
                    </a:cxn>
                    <a:cxn ang="0">
                      <a:pos x="24" y="0"/>
                    </a:cxn>
                    <a:cxn ang="0">
                      <a:pos x="20" y="0"/>
                    </a:cxn>
                    <a:cxn ang="0">
                      <a:pos x="20" y="4"/>
                    </a:cxn>
                    <a:cxn ang="0">
                      <a:pos x="20" y="18"/>
                    </a:cxn>
                    <a:cxn ang="0">
                      <a:pos x="4" y="18"/>
                    </a:cxn>
                    <a:cxn ang="0">
                      <a:pos x="4" y="18"/>
                    </a:cxn>
                    <a:cxn ang="0">
                      <a:pos x="2" y="20"/>
                    </a:cxn>
                    <a:cxn ang="0">
                      <a:pos x="0" y="22"/>
                    </a:cxn>
                    <a:cxn ang="0">
                      <a:pos x="0" y="22"/>
                    </a:cxn>
                    <a:cxn ang="0">
                      <a:pos x="2" y="26"/>
                    </a:cxn>
                    <a:cxn ang="0">
                      <a:pos x="4" y="26"/>
                    </a:cxn>
                    <a:cxn ang="0">
                      <a:pos x="20" y="26"/>
                    </a:cxn>
                    <a:cxn ang="0">
                      <a:pos x="20" y="42"/>
                    </a:cxn>
                    <a:cxn ang="0">
                      <a:pos x="20" y="42"/>
                    </a:cxn>
                    <a:cxn ang="0">
                      <a:pos x="20" y="44"/>
                    </a:cxn>
                    <a:cxn ang="0">
                      <a:pos x="24" y="46"/>
                    </a:cxn>
                    <a:cxn ang="0">
                      <a:pos x="24" y="46"/>
                    </a:cxn>
                    <a:cxn ang="0">
                      <a:pos x="26" y="44"/>
                    </a:cxn>
                    <a:cxn ang="0">
                      <a:pos x="28" y="42"/>
                    </a:cxn>
                    <a:cxn ang="0">
                      <a:pos x="28" y="26"/>
                    </a:cxn>
                    <a:cxn ang="0">
                      <a:pos x="42" y="26"/>
                    </a:cxn>
                    <a:cxn ang="0">
                      <a:pos x="42" y="26"/>
                    </a:cxn>
                    <a:cxn ang="0">
                      <a:pos x="46" y="26"/>
                    </a:cxn>
                    <a:cxn ang="0">
                      <a:pos x="46" y="22"/>
                    </a:cxn>
                    <a:cxn ang="0">
                      <a:pos x="46" y="22"/>
                    </a:cxn>
                    <a:cxn ang="0">
                      <a:pos x="46" y="20"/>
                    </a:cxn>
                    <a:cxn ang="0">
                      <a:pos x="42" y="18"/>
                    </a:cxn>
                    <a:cxn ang="0">
                      <a:pos x="42" y="18"/>
                    </a:cxn>
                  </a:cxnLst>
                  <a:rect l="0" t="0" r="r" b="b"/>
                  <a:pathLst>
                    <a:path w="46" h="46">
                      <a:moveTo>
                        <a:pt x="42" y="18"/>
                      </a:moveTo>
                      <a:lnTo>
                        <a:pt x="28" y="18"/>
                      </a:lnTo>
                      <a:lnTo>
                        <a:pt x="28" y="4"/>
                      </a:lnTo>
                      <a:lnTo>
                        <a:pt x="28" y="4"/>
                      </a:lnTo>
                      <a:lnTo>
                        <a:pt x="26" y="0"/>
                      </a:lnTo>
                      <a:lnTo>
                        <a:pt x="24" y="0"/>
                      </a:lnTo>
                      <a:lnTo>
                        <a:pt x="24" y="0"/>
                      </a:lnTo>
                      <a:lnTo>
                        <a:pt x="20" y="0"/>
                      </a:lnTo>
                      <a:lnTo>
                        <a:pt x="20" y="4"/>
                      </a:lnTo>
                      <a:lnTo>
                        <a:pt x="20" y="18"/>
                      </a:lnTo>
                      <a:lnTo>
                        <a:pt x="4" y="18"/>
                      </a:lnTo>
                      <a:lnTo>
                        <a:pt x="4" y="18"/>
                      </a:lnTo>
                      <a:lnTo>
                        <a:pt x="2" y="20"/>
                      </a:lnTo>
                      <a:lnTo>
                        <a:pt x="0" y="22"/>
                      </a:lnTo>
                      <a:lnTo>
                        <a:pt x="0" y="22"/>
                      </a:lnTo>
                      <a:lnTo>
                        <a:pt x="2" y="26"/>
                      </a:lnTo>
                      <a:lnTo>
                        <a:pt x="4" y="26"/>
                      </a:lnTo>
                      <a:lnTo>
                        <a:pt x="20" y="26"/>
                      </a:lnTo>
                      <a:lnTo>
                        <a:pt x="20" y="42"/>
                      </a:lnTo>
                      <a:lnTo>
                        <a:pt x="20" y="42"/>
                      </a:lnTo>
                      <a:lnTo>
                        <a:pt x="20" y="44"/>
                      </a:lnTo>
                      <a:lnTo>
                        <a:pt x="24" y="46"/>
                      </a:lnTo>
                      <a:lnTo>
                        <a:pt x="24" y="46"/>
                      </a:lnTo>
                      <a:lnTo>
                        <a:pt x="26" y="44"/>
                      </a:lnTo>
                      <a:lnTo>
                        <a:pt x="28" y="42"/>
                      </a:lnTo>
                      <a:lnTo>
                        <a:pt x="28" y="26"/>
                      </a:lnTo>
                      <a:lnTo>
                        <a:pt x="42" y="26"/>
                      </a:lnTo>
                      <a:lnTo>
                        <a:pt x="42" y="26"/>
                      </a:lnTo>
                      <a:lnTo>
                        <a:pt x="46" y="26"/>
                      </a:lnTo>
                      <a:lnTo>
                        <a:pt x="46" y="22"/>
                      </a:lnTo>
                      <a:lnTo>
                        <a:pt x="46" y="22"/>
                      </a:lnTo>
                      <a:lnTo>
                        <a:pt x="46" y="20"/>
                      </a:lnTo>
                      <a:lnTo>
                        <a:pt x="42" y="18"/>
                      </a:lnTo>
                      <a:lnTo>
                        <a:pt x="42" y="18"/>
                      </a:lnTo>
                      <a:close/>
                    </a:path>
                  </a:pathLst>
                </a:custGeom>
                <a:grpFill/>
                <a:ln w="9525">
                  <a:noFill/>
                  <a:round/>
                  <a:headEnd/>
                  <a:tailEnd/>
                </a:ln>
              </p:spPr>
              <p:txBody>
                <a:bodyPr vert="horz" wrap="square" lIns="68544" tIns="34272" rIns="68544" bIns="34272" numCol="1" anchor="t" anchorCtr="0" compatLnSpc="1">
                  <a:prstTxWarp prst="textNoShape">
                    <a:avLst/>
                  </a:prstTxWarp>
                </a:bodyPr>
                <a:lstStyle/>
                <a:p>
                  <a:pPr fontAlgn="auto">
                    <a:spcBef>
                      <a:spcPts val="0"/>
                    </a:spcBef>
                    <a:spcAft>
                      <a:spcPts val="0"/>
                    </a:spcAft>
                    <a:buClr>
                      <a:srgbClr val="CC9900"/>
                    </a:buClr>
                    <a:buFont typeface="Wingdings" pitchFamily="2" charset="2"/>
                    <a:buChar char="n"/>
                    <a:defRPr/>
                  </a:pPr>
                  <a:endParaRPr lang="en-US" altLang="zh-CN" sz="1600" b="1" kern="0" dirty="0">
                    <a:solidFill>
                      <a:prstClr val="black"/>
                    </a:solidFill>
                    <a:latin typeface="微软雅黑" panose="020B0503020204020204" pitchFamily="34" charset="-122"/>
                    <a:ea typeface="微软雅黑" panose="020B0503020204020204" pitchFamily="34" charset="-122"/>
                  </a:endParaRPr>
                </a:p>
              </p:txBody>
            </p:sp>
          </p:grpSp>
          <p:sp>
            <p:nvSpPr>
              <p:cNvPr id="56" name="矩形 55"/>
              <p:cNvSpPr/>
              <p:nvPr/>
            </p:nvSpPr>
            <p:spPr>
              <a:xfrm>
                <a:off x="6803349" y="2396695"/>
                <a:ext cx="1023783" cy="191107"/>
              </a:xfrm>
              <a:prstGeom prst="rect">
                <a:avLst/>
              </a:prstGeom>
            </p:spPr>
            <p:txBody>
              <a:bodyPr wrap="none">
                <a:spAutoFit/>
              </a:bodyPr>
              <a:lstStyle/>
              <a:p>
                <a:pPr algn="l">
                  <a:buClr>
                    <a:srgbClr val="CC9900"/>
                  </a:buClr>
                  <a:buFont typeface="Wingdings" pitchFamily="2" charset="2"/>
                  <a:buNone/>
                </a:pPr>
                <a:r>
                  <a:rPr lang="en-US" altLang="zh-CN" sz="1200" dirty="0" smtClean="0">
                    <a:solidFill>
                      <a:prstClr val="black">
                        <a:lumMod val="50000"/>
                        <a:lumOff val="50000"/>
                      </a:prstClr>
                    </a:solidFill>
                    <a:latin typeface="微软雅黑" panose="020B0503020204020204" pitchFamily="34" charset="-122"/>
                    <a:ea typeface="微软雅黑" panose="020B0503020204020204" pitchFamily="34" charset="-122"/>
                  </a:rPr>
                  <a:t>Web application</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57" name="左大括号 56"/>
              <p:cNvSpPr/>
              <p:nvPr/>
            </p:nvSpPr>
            <p:spPr bwMode="auto">
              <a:xfrm>
                <a:off x="1412302" y="4725950"/>
                <a:ext cx="164018" cy="779924"/>
              </a:xfrm>
              <a:prstGeom prst="leftBrace">
                <a:avLst>
                  <a:gd name="adj1" fmla="val 34699"/>
                  <a:gd name="adj2" fmla="val 50000"/>
                </a:avLst>
              </a:prstGeom>
              <a:ln>
                <a:solidFill>
                  <a:schemeClr val="tx1"/>
                </a:solidFill>
              </a:ln>
              <a:extLst/>
            </p:spPr>
            <p:style>
              <a:lnRef idx="1">
                <a:schemeClr val="accent3"/>
              </a:lnRef>
              <a:fillRef idx="0">
                <a:schemeClr val="accent3"/>
              </a:fillRef>
              <a:effectRef idx="0">
                <a:schemeClr val="accent3"/>
              </a:effectRef>
              <a:fontRef idx="minor">
                <a:schemeClr val="tx1"/>
              </a:fontRef>
            </p:style>
            <p:txBody>
              <a:bodyPr vert="horz" wrap="square" lIns="68544" tIns="34272" rIns="68544" bIns="34272" numCol="1" rtlCol="0" anchor="t" anchorCtr="0" compatLnSpc="1">
                <a:prstTxWarp prst="textNoShape">
                  <a:avLst/>
                </a:prstTxWarp>
              </a:bodyPr>
              <a:lstStyle/>
              <a:p>
                <a:pPr>
                  <a:buClr>
                    <a:srgbClr val="CC9900"/>
                  </a:buClr>
                  <a:buFont typeface="Wingdings" pitchFamily="2" charset="2"/>
                  <a:buChar char="n"/>
                </a:pP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58" name="左大括号 57"/>
              <p:cNvSpPr/>
              <p:nvPr/>
            </p:nvSpPr>
            <p:spPr bwMode="auto">
              <a:xfrm>
                <a:off x="1412302" y="3864121"/>
                <a:ext cx="167219" cy="715124"/>
              </a:xfrm>
              <a:prstGeom prst="leftBrace">
                <a:avLst>
                  <a:gd name="adj1" fmla="val 34699"/>
                  <a:gd name="adj2" fmla="val 50000"/>
                </a:avLst>
              </a:prstGeom>
              <a:ln>
                <a:solidFill>
                  <a:schemeClr val="tx1"/>
                </a:solidFill>
              </a:ln>
              <a:extLst/>
            </p:spPr>
            <p:style>
              <a:lnRef idx="1">
                <a:schemeClr val="accent3"/>
              </a:lnRef>
              <a:fillRef idx="0">
                <a:schemeClr val="accent3"/>
              </a:fillRef>
              <a:effectRef idx="0">
                <a:schemeClr val="accent3"/>
              </a:effectRef>
              <a:fontRef idx="minor">
                <a:schemeClr val="tx1"/>
              </a:fontRef>
            </p:style>
            <p:txBody>
              <a:bodyPr vert="horz" wrap="square" lIns="68544" tIns="34272" rIns="68544" bIns="34272" numCol="1" rtlCol="0" anchor="t" anchorCtr="0" compatLnSpc="1">
                <a:prstTxWarp prst="textNoShape">
                  <a:avLst/>
                </a:prstTxWarp>
              </a:bodyPr>
              <a:lstStyle/>
              <a:p>
                <a:pPr>
                  <a:buClr>
                    <a:srgbClr val="CC9900"/>
                  </a:buClr>
                  <a:buFont typeface="Wingdings" pitchFamily="2" charset="2"/>
                  <a:buChar char="n"/>
                </a:pP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59" name="左大括号 58"/>
              <p:cNvSpPr/>
              <p:nvPr/>
            </p:nvSpPr>
            <p:spPr bwMode="auto">
              <a:xfrm>
                <a:off x="1412302" y="2759309"/>
                <a:ext cx="167219" cy="958108"/>
              </a:xfrm>
              <a:prstGeom prst="leftBrace">
                <a:avLst>
                  <a:gd name="adj1" fmla="val 34699"/>
                  <a:gd name="adj2" fmla="val 50000"/>
                </a:avLst>
              </a:prstGeom>
              <a:ln>
                <a:solidFill>
                  <a:schemeClr val="tx1"/>
                </a:solidFill>
              </a:ln>
              <a:extLst/>
            </p:spPr>
            <p:style>
              <a:lnRef idx="1">
                <a:schemeClr val="accent3"/>
              </a:lnRef>
              <a:fillRef idx="0">
                <a:schemeClr val="accent3"/>
              </a:fillRef>
              <a:effectRef idx="0">
                <a:schemeClr val="accent3"/>
              </a:effectRef>
              <a:fontRef idx="minor">
                <a:schemeClr val="tx1"/>
              </a:fontRef>
            </p:style>
            <p:txBody>
              <a:bodyPr vert="horz" wrap="square" lIns="68544" tIns="34272" rIns="68544" bIns="34272" numCol="1" rtlCol="0" anchor="t" anchorCtr="0" compatLnSpc="1">
                <a:prstTxWarp prst="textNoShape">
                  <a:avLst/>
                </a:prstTxWarp>
              </a:bodyPr>
              <a:lstStyle/>
              <a:p>
                <a:pPr>
                  <a:buClr>
                    <a:srgbClr val="CC9900"/>
                  </a:buClr>
                  <a:buFont typeface="Wingdings" pitchFamily="2" charset="2"/>
                  <a:buChar char="n"/>
                </a:pP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60" name="左大括号 59"/>
              <p:cNvSpPr/>
              <p:nvPr/>
            </p:nvSpPr>
            <p:spPr bwMode="auto">
              <a:xfrm>
                <a:off x="1412302" y="2078252"/>
                <a:ext cx="167219" cy="624735"/>
              </a:xfrm>
              <a:prstGeom prst="leftBrace">
                <a:avLst>
                  <a:gd name="adj1" fmla="val 34699"/>
                  <a:gd name="adj2" fmla="val 50000"/>
                </a:avLst>
              </a:prstGeom>
              <a:ln>
                <a:solidFill>
                  <a:schemeClr val="tx1"/>
                </a:solidFill>
              </a:ln>
              <a:extLst/>
            </p:spPr>
            <p:style>
              <a:lnRef idx="1">
                <a:schemeClr val="accent3"/>
              </a:lnRef>
              <a:fillRef idx="0">
                <a:schemeClr val="accent3"/>
              </a:fillRef>
              <a:effectRef idx="0">
                <a:schemeClr val="accent3"/>
              </a:effectRef>
              <a:fontRef idx="minor">
                <a:schemeClr val="tx1"/>
              </a:fontRef>
            </p:style>
            <p:txBody>
              <a:bodyPr vert="horz" wrap="square" lIns="68544" tIns="34272" rIns="68544" bIns="34272" numCol="1" rtlCol="0" anchor="t" anchorCtr="0" compatLnSpc="1">
                <a:prstTxWarp prst="textNoShape">
                  <a:avLst/>
                </a:prstTxWarp>
              </a:bodyPr>
              <a:lstStyle/>
              <a:p>
                <a:pPr algn="l">
                  <a:buClr>
                    <a:srgbClr val="CC9900"/>
                  </a:buClr>
                  <a:buFont typeface="Wingdings" pitchFamily="2" charset="2"/>
                  <a:buChar char="n"/>
                </a:pP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65" name="圆角矩形 64"/>
              <p:cNvSpPr/>
              <p:nvPr/>
            </p:nvSpPr>
            <p:spPr bwMode="auto">
              <a:xfrm>
                <a:off x="1888052" y="3172320"/>
                <a:ext cx="1894211" cy="492739"/>
              </a:xfrm>
              <a:prstGeom prst="roundRect">
                <a:avLst>
                  <a:gd name="adj" fmla="val 7849"/>
                </a:avLst>
              </a:prstGeom>
              <a:solidFill>
                <a:schemeClr val="accent1"/>
              </a:solidFill>
              <a:ln>
                <a:noFill/>
              </a:ln>
              <a:effectLst/>
              <a:extLst/>
            </p:spPr>
            <p:txBody>
              <a:bodyPr vert="horz" wrap="square" lIns="68544" tIns="34272" rIns="68544" bIns="34272" numCol="1" rtlCol="0" anchor="t" anchorCtr="0" compatLnSpc="1">
                <a:prstTxWarp prst="textNoShape">
                  <a:avLst/>
                </a:prstTxWarp>
              </a:bodyPr>
              <a:lstStyle/>
              <a:p>
                <a:pPr>
                  <a:buClr>
                    <a:srgbClr val="CC9900"/>
                  </a:buClr>
                </a:pP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66" name="圆角矩形 65"/>
              <p:cNvSpPr/>
              <p:nvPr/>
            </p:nvSpPr>
            <p:spPr bwMode="auto">
              <a:xfrm>
                <a:off x="3986673" y="3172320"/>
                <a:ext cx="1894211" cy="492739"/>
              </a:xfrm>
              <a:prstGeom prst="roundRect">
                <a:avLst>
                  <a:gd name="adj" fmla="val 7849"/>
                </a:avLst>
              </a:prstGeom>
              <a:solidFill>
                <a:schemeClr val="accent1"/>
              </a:solidFill>
              <a:ln>
                <a:noFill/>
              </a:ln>
              <a:effectLst/>
              <a:extLst/>
            </p:spPr>
            <p:txBody>
              <a:bodyPr vert="horz" wrap="square" lIns="68544" tIns="34272" rIns="68544" bIns="34272" numCol="1" rtlCol="0" anchor="t" anchorCtr="0" compatLnSpc="1">
                <a:prstTxWarp prst="textNoShape">
                  <a:avLst/>
                </a:prstTxWarp>
              </a:bodyPr>
              <a:lstStyle/>
              <a:p>
                <a:pPr>
                  <a:buClr>
                    <a:srgbClr val="CC9900"/>
                  </a:buClr>
                </a:pP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67" name="圆角矩形 66"/>
              <p:cNvSpPr/>
              <p:nvPr/>
            </p:nvSpPr>
            <p:spPr bwMode="auto">
              <a:xfrm>
                <a:off x="6110110" y="3172320"/>
                <a:ext cx="1894211" cy="492739"/>
              </a:xfrm>
              <a:prstGeom prst="roundRect">
                <a:avLst>
                  <a:gd name="adj" fmla="val 7849"/>
                </a:avLst>
              </a:prstGeom>
              <a:solidFill>
                <a:schemeClr val="accent1"/>
              </a:solidFill>
              <a:ln>
                <a:noFill/>
              </a:ln>
              <a:effectLst/>
              <a:extLst/>
            </p:spPr>
            <p:txBody>
              <a:bodyPr vert="horz" wrap="square" lIns="68544" tIns="34272" rIns="68544" bIns="34272" numCol="1" rtlCol="0" anchor="t" anchorCtr="0" compatLnSpc="1">
                <a:prstTxWarp prst="textNoShape">
                  <a:avLst/>
                </a:prstTxWarp>
              </a:bodyPr>
              <a:lstStyle/>
              <a:p>
                <a:pPr>
                  <a:buClr>
                    <a:srgbClr val="CC9900"/>
                  </a:buClr>
                </a:pP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68" name="圆角矩形 67"/>
              <p:cNvSpPr/>
              <p:nvPr/>
            </p:nvSpPr>
            <p:spPr bwMode="auto">
              <a:xfrm>
                <a:off x="2230541" y="3241666"/>
                <a:ext cx="1192350" cy="161077"/>
              </a:xfrm>
              <a:prstGeom prst="roundRect">
                <a:avLst/>
              </a:prstGeom>
              <a:solidFill>
                <a:schemeClr val="accent5">
                  <a:lumMod val="50000"/>
                </a:schemeClr>
              </a:solidFill>
              <a:ln>
                <a:noFill/>
              </a:ln>
              <a:effectLst/>
              <a:extLst/>
            </p:spPr>
            <p:txBody>
              <a:bodyPr vert="horz" wrap="square" lIns="68544" tIns="34272" rIns="68544" bIns="34272" numCol="1" rtlCol="0" anchor="ctr" anchorCtr="0" compatLnSpc="1">
                <a:prstTxWarp prst="textNoShape">
                  <a:avLst/>
                </a:prstTxWarp>
              </a:bodyPr>
              <a:lstStyle/>
              <a:p>
                <a:pPr>
                  <a:buClr>
                    <a:srgbClr val="CC9900"/>
                  </a:buClr>
                </a:pPr>
                <a:r>
                  <a:rPr lang="en-US" altLang="zh-CN" sz="1200" dirty="0" smtClean="0">
                    <a:solidFill>
                      <a:prstClr val="white"/>
                    </a:solidFill>
                    <a:latin typeface="微软雅黑" panose="020B0503020204020204" pitchFamily="34" charset="-122"/>
                    <a:ea typeface="微软雅黑" panose="020B0503020204020204" pitchFamily="34" charset="-122"/>
                  </a:rPr>
                  <a:t>Specifications/SLA</a:t>
                </a:r>
                <a:endParaRPr lang="en-US" altLang="zh-CN" sz="1200" dirty="0">
                  <a:solidFill>
                    <a:prstClr val="white"/>
                  </a:solidFill>
                  <a:latin typeface="微软雅黑" panose="020B0503020204020204" pitchFamily="34" charset="-122"/>
                  <a:ea typeface="微软雅黑" panose="020B0503020204020204" pitchFamily="34" charset="-122"/>
                </a:endParaRPr>
              </a:p>
            </p:txBody>
          </p:sp>
          <p:sp>
            <p:nvSpPr>
              <p:cNvPr id="69" name="圆角矩形 68"/>
              <p:cNvSpPr/>
              <p:nvPr/>
            </p:nvSpPr>
            <p:spPr bwMode="auto">
              <a:xfrm>
                <a:off x="2230541" y="3420625"/>
                <a:ext cx="1192350" cy="161077"/>
              </a:xfrm>
              <a:prstGeom prst="roundRect">
                <a:avLst/>
              </a:prstGeom>
              <a:solidFill>
                <a:schemeClr val="accent5">
                  <a:lumMod val="50000"/>
                </a:schemeClr>
              </a:solidFill>
              <a:ln>
                <a:noFill/>
              </a:ln>
              <a:effectLst/>
              <a:extLst/>
            </p:spPr>
            <p:txBody>
              <a:bodyPr vert="horz" wrap="square" lIns="68544" tIns="34272" rIns="68544" bIns="34272" numCol="1" rtlCol="0" anchor="ctr" anchorCtr="0" compatLnSpc="1">
                <a:prstTxWarp prst="textNoShape">
                  <a:avLst/>
                </a:prstTxWarp>
              </a:bodyPr>
              <a:lstStyle/>
              <a:p>
                <a:pPr>
                  <a:buClr>
                    <a:srgbClr val="CC9900"/>
                  </a:buClr>
                </a:pPr>
                <a:r>
                  <a:rPr lang="en-US" altLang="zh-CN" sz="1200" dirty="0" smtClean="0">
                    <a:solidFill>
                      <a:prstClr val="white"/>
                    </a:solidFill>
                    <a:latin typeface="微软雅黑" panose="020B0503020204020204" pitchFamily="34" charset="-122"/>
                    <a:ea typeface="微软雅黑" panose="020B0503020204020204" pitchFamily="34" charset="-122"/>
                  </a:rPr>
                  <a:t>Specifications/SLA</a:t>
                </a:r>
                <a:endParaRPr lang="en-US" altLang="zh-CN" sz="1200" dirty="0">
                  <a:solidFill>
                    <a:prstClr val="white"/>
                  </a:solidFill>
                  <a:latin typeface="微软雅黑" panose="020B0503020204020204" pitchFamily="34" charset="-122"/>
                  <a:ea typeface="微软雅黑" panose="020B0503020204020204" pitchFamily="34" charset="-122"/>
                </a:endParaRPr>
              </a:p>
            </p:txBody>
          </p:sp>
          <p:sp>
            <p:nvSpPr>
              <p:cNvPr id="70" name="圆角矩形 69"/>
              <p:cNvSpPr/>
              <p:nvPr/>
            </p:nvSpPr>
            <p:spPr bwMode="auto">
              <a:xfrm>
                <a:off x="4339977" y="3243549"/>
                <a:ext cx="1192350" cy="161077"/>
              </a:xfrm>
              <a:prstGeom prst="roundRect">
                <a:avLst/>
              </a:prstGeom>
              <a:solidFill>
                <a:schemeClr val="accent5">
                  <a:lumMod val="50000"/>
                </a:schemeClr>
              </a:solidFill>
              <a:ln>
                <a:noFill/>
              </a:ln>
              <a:effectLst/>
              <a:extLst/>
            </p:spPr>
            <p:txBody>
              <a:bodyPr vert="horz" wrap="square" lIns="68544" tIns="34272" rIns="68544" bIns="34272" numCol="1" rtlCol="0" anchor="ctr" anchorCtr="0" compatLnSpc="1">
                <a:prstTxWarp prst="textNoShape">
                  <a:avLst/>
                </a:prstTxWarp>
              </a:bodyPr>
              <a:lstStyle/>
              <a:p>
                <a:pPr>
                  <a:buClr>
                    <a:srgbClr val="CC9900"/>
                  </a:buClr>
                </a:pPr>
                <a:r>
                  <a:rPr lang="en-US" altLang="zh-CN" sz="1200" dirty="0" smtClean="0">
                    <a:solidFill>
                      <a:prstClr val="white"/>
                    </a:solidFill>
                    <a:latin typeface="微软雅黑" panose="020B0503020204020204" pitchFamily="34" charset="-122"/>
                    <a:ea typeface="微软雅黑" panose="020B0503020204020204" pitchFamily="34" charset="-122"/>
                  </a:rPr>
                  <a:t>Specifications/SLA</a:t>
                </a:r>
                <a:endParaRPr lang="en-US" altLang="zh-CN" sz="1200" dirty="0">
                  <a:solidFill>
                    <a:prstClr val="white"/>
                  </a:solidFill>
                  <a:latin typeface="微软雅黑" panose="020B0503020204020204" pitchFamily="34" charset="-122"/>
                  <a:ea typeface="微软雅黑" panose="020B0503020204020204" pitchFamily="34" charset="-122"/>
                </a:endParaRPr>
              </a:p>
            </p:txBody>
          </p:sp>
          <p:sp>
            <p:nvSpPr>
              <p:cNvPr id="71" name="圆角矩形 70"/>
              <p:cNvSpPr/>
              <p:nvPr/>
            </p:nvSpPr>
            <p:spPr bwMode="auto">
              <a:xfrm>
                <a:off x="4339977" y="3422506"/>
                <a:ext cx="1192350" cy="161077"/>
              </a:xfrm>
              <a:prstGeom prst="roundRect">
                <a:avLst/>
              </a:prstGeom>
              <a:solidFill>
                <a:schemeClr val="accent5">
                  <a:lumMod val="50000"/>
                </a:schemeClr>
              </a:solidFill>
              <a:ln>
                <a:noFill/>
              </a:ln>
              <a:effectLst/>
              <a:extLst/>
            </p:spPr>
            <p:txBody>
              <a:bodyPr vert="horz" wrap="square" lIns="68544" tIns="34272" rIns="68544" bIns="34272" numCol="1" rtlCol="0" anchor="ctr" anchorCtr="0" compatLnSpc="1">
                <a:prstTxWarp prst="textNoShape">
                  <a:avLst/>
                </a:prstTxWarp>
              </a:bodyPr>
              <a:lstStyle/>
              <a:p>
                <a:pPr>
                  <a:buClr>
                    <a:srgbClr val="CC9900"/>
                  </a:buClr>
                </a:pPr>
                <a:r>
                  <a:rPr lang="en-US" altLang="zh-CN" sz="1200" dirty="0" smtClean="0">
                    <a:solidFill>
                      <a:prstClr val="white"/>
                    </a:solidFill>
                    <a:latin typeface="微软雅黑" panose="020B0503020204020204" pitchFamily="34" charset="-122"/>
                    <a:ea typeface="微软雅黑" panose="020B0503020204020204" pitchFamily="34" charset="-122"/>
                  </a:rPr>
                  <a:t>Specifications/SLA</a:t>
                </a:r>
                <a:endParaRPr lang="en-US" altLang="zh-CN" sz="1200" dirty="0">
                  <a:solidFill>
                    <a:prstClr val="white"/>
                  </a:solidFill>
                  <a:latin typeface="微软雅黑" panose="020B0503020204020204" pitchFamily="34" charset="-122"/>
                  <a:ea typeface="微软雅黑" panose="020B0503020204020204" pitchFamily="34" charset="-122"/>
                </a:endParaRPr>
              </a:p>
            </p:txBody>
          </p:sp>
          <p:sp>
            <p:nvSpPr>
              <p:cNvPr id="72" name="圆角矩形 71"/>
              <p:cNvSpPr/>
              <p:nvPr/>
            </p:nvSpPr>
            <p:spPr bwMode="auto">
              <a:xfrm>
                <a:off x="6425372" y="3233169"/>
                <a:ext cx="1192350" cy="161077"/>
              </a:xfrm>
              <a:prstGeom prst="roundRect">
                <a:avLst/>
              </a:prstGeom>
              <a:solidFill>
                <a:schemeClr val="accent5">
                  <a:lumMod val="50000"/>
                </a:schemeClr>
              </a:solidFill>
              <a:ln>
                <a:noFill/>
              </a:ln>
              <a:effectLst/>
              <a:extLst/>
            </p:spPr>
            <p:txBody>
              <a:bodyPr vert="horz" wrap="square" lIns="68544" tIns="34272" rIns="68544" bIns="34272" numCol="1" rtlCol="0" anchor="ctr" anchorCtr="0" compatLnSpc="1">
                <a:prstTxWarp prst="textNoShape">
                  <a:avLst/>
                </a:prstTxWarp>
              </a:bodyPr>
              <a:lstStyle/>
              <a:p>
                <a:pPr>
                  <a:buClr>
                    <a:srgbClr val="CC9900"/>
                  </a:buClr>
                </a:pPr>
                <a:r>
                  <a:rPr lang="en-US" altLang="zh-CN" sz="1200" dirty="0" smtClean="0">
                    <a:solidFill>
                      <a:prstClr val="white"/>
                    </a:solidFill>
                    <a:latin typeface="微软雅黑" panose="020B0503020204020204" pitchFamily="34" charset="-122"/>
                    <a:ea typeface="微软雅黑" panose="020B0503020204020204" pitchFamily="34" charset="-122"/>
                  </a:rPr>
                  <a:t>Specifications/SLA</a:t>
                </a:r>
                <a:endParaRPr lang="en-US" altLang="zh-CN" sz="1200" dirty="0">
                  <a:solidFill>
                    <a:prstClr val="white"/>
                  </a:solidFill>
                  <a:latin typeface="微软雅黑" panose="020B0503020204020204" pitchFamily="34" charset="-122"/>
                  <a:ea typeface="微软雅黑" panose="020B0503020204020204" pitchFamily="34" charset="-122"/>
                </a:endParaRPr>
              </a:p>
            </p:txBody>
          </p:sp>
          <p:sp>
            <p:nvSpPr>
              <p:cNvPr id="73" name="圆角矩形 72"/>
              <p:cNvSpPr/>
              <p:nvPr/>
            </p:nvSpPr>
            <p:spPr bwMode="auto">
              <a:xfrm>
                <a:off x="6425372" y="3412127"/>
                <a:ext cx="1192350" cy="161077"/>
              </a:xfrm>
              <a:prstGeom prst="roundRect">
                <a:avLst/>
              </a:prstGeom>
              <a:solidFill>
                <a:schemeClr val="accent5">
                  <a:lumMod val="50000"/>
                </a:schemeClr>
              </a:solidFill>
              <a:ln>
                <a:noFill/>
              </a:ln>
              <a:effectLst/>
              <a:extLst/>
            </p:spPr>
            <p:txBody>
              <a:bodyPr vert="horz" wrap="square" lIns="68544" tIns="34272" rIns="68544" bIns="34272" numCol="1" rtlCol="0" anchor="ctr" anchorCtr="0" compatLnSpc="1">
                <a:prstTxWarp prst="textNoShape">
                  <a:avLst/>
                </a:prstTxWarp>
              </a:bodyPr>
              <a:lstStyle/>
              <a:p>
                <a:pPr>
                  <a:buClr>
                    <a:srgbClr val="CC9900"/>
                  </a:buClr>
                </a:pPr>
                <a:r>
                  <a:rPr lang="en-US" altLang="zh-CN" sz="1200" dirty="0" smtClean="0">
                    <a:solidFill>
                      <a:prstClr val="white"/>
                    </a:solidFill>
                    <a:latin typeface="微软雅黑" panose="020B0503020204020204" pitchFamily="34" charset="-122"/>
                    <a:ea typeface="微软雅黑" panose="020B0503020204020204" pitchFamily="34" charset="-122"/>
                  </a:rPr>
                  <a:t>Specifications/SLA</a:t>
                </a:r>
                <a:endParaRPr lang="en-US" altLang="zh-CN" sz="1200" dirty="0">
                  <a:solidFill>
                    <a:prstClr val="white"/>
                  </a:solidFill>
                  <a:latin typeface="微软雅黑" panose="020B0503020204020204" pitchFamily="34" charset="-122"/>
                  <a:ea typeface="微软雅黑" panose="020B0503020204020204" pitchFamily="34" charset="-122"/>
                </a:endParaRPr>
              </a:p>
            </p:txBody>
          </p:sp>
          <p:grpSp>
            <p:nvGrpSpPr>
              <p:cNvPr id="77" name="组合 76"/>
              <p:cNvGrpSpPr/>
              <p:nvPr/>
            </p:nvGrpSpPr>
            <p:grpSpPr>
              <a:xfrm>
                <a:off x="2145400" y="1930152"/>
                <a:ext cx="1319389" cy="762953"/>
                <a:chOff x="3095774" y="1165445"/>
                <a:chExt cx="1515061" cy="988018"/>
              </a:xfrm>
            </p:grpSpPr>
            <p:pic>
              <p:nvPicPr>
                <p:cNvPr id="75" name="图片 74"/>
                <p:cNvPicPr>
                  <a:picLocks noChangeAspect="1"/>
                </p:cNvPicPr>
                <p:nvPr/>
              </p:nvPicPr>
              <p:blipFill>
                <a:blip r:embed="rId3" cstate="print"/>
                <a:stretch>
                  <a:fillRect/>
                </a:stretch>
              </p:blipFill>
              <p:spPr>
                <a:xfrm>
                  <a:off x="3095774" y="1165445"/>
                  <a:ext cx="1515061" cy="988018"/>
                </a:xfrm>
                <a:prstGeom prst="rect">
                  <a:avLst/>
                </a:prstGeom>
              </p:spPr>
            </p:pic>
            <p:sp>
              <p:nvSpPr>
                <p:cNvPr id="76" name="矩形 75"/>
                <p:cNvSpPr/>
                <p:nvPr/>
              </p:nvSpPr>
              <p:spPr>
                <a:xfrm>
                  <a:off x="3333456" y="1424354"/>
                  <a:ext cx="754629" cy="302477"/>
                </a:xfrm>
                <a:prstGeom prst="rect">
                  <a:avLst/>
                </a:prstGeom>
              </p:spPr>
              <p:txBody>
                <a:bodyPr wrap="square">
                  <a:spAutoFit/>
                </a:bodyPr>
                <a:lstStyle/>
                <a:p>
                  <a:pPr fontAlgn="auto">
                    <a:spcBef>
                      <a:spcPts val="0"/>
                    </a:spcBef>
                    <a:spcAft>
                      <a:spcPts val="0"/>
                    </a:spcAft>
                    <a:defRPr/>
                  </a:pPr>
                  <a:r>
                    <a:rPr lang="en-US" altLang="zh-CN" sz="1600" b="1" kern="0" dirty="0" smtClean="0">
                      <a:solidFill>
                        <a:srgbClr val="FF9933"/>
                      </a:solidFill>
                      <a:latin typeface="微软雅黑" panose="020B0503020204020204" pitchFamily="34" charset="-122"/>
                      <a:ea typeface="微软雅黑" panose="020B0503020204020204" pitchFamily="34" charset="-122"/>
                    </a:rPr>
                    <a:t>VDC 1</a:t>
                  </a:r>
                  <a:endParaRPr lang="en-US" altLang="zh-CN" sz="1600" b="1" kern="0" dirty="0">
                    <a:solidFill>
                      <a:srgbClr val="FF9933"/>
                    </a:solidFill>
                    <a:latin typeface="微软雅黑" panose="020B0503020204020204" pitchFamily="34" charset="-122"/>
                    <a:ea typeface="微软雅黑" panose="020B0503020204020204" pitchFamily="34" charset="-122"/>
                  </a:endParaRPr>
                </a:p>
              </p:txBody>
            </p:sp>
          </p:grpSp>
          <p:grpSp>
            <p:nvGrpSpPr>
              <p:cNvPr id="78" name="组合 77"/>
              <p:cNvGrpSpPr/>
              <p:nvPr/>
            </p:nvGrpSpPr>
            <p:grpSpPr>
              <a:xfrm>
                <a:off x="6442410" y="1924633"/>
                <a:ext cx="1446130" cy="762953"/>
                <a:chOff x="3136089" y="1165445"/>
                <a:chExt cx="1660599" cy="988018"/>
              </a:xfrm>
            </p:grpSpPr>
            <p:pic>
              <p:nvPicPr>
                <p:cNvPr id="79" name="图片 78"/>
                <p:cNvPicPr>
                  <a:picLocks noChangeAspect="1"/>
                </p:cNvPicPr>
                <p:nvPr/>
              </p:nvPicPr>
              <p:blipFill>
                <a:blip r:embed="rId3" cstate="print"/>
                <a:stretch>
                  <a:fillRect/>
                </a:stretch>
              </p:blipFill>
              <p:spPr>
                <a:xfrm>
                  <a:off x="3136089" y="1165445"/>
                  <a:ext cx="1660599" cy="988018"/>
                </a:xfrm>
                <a:prstGeom prst="rect">
                  <a:avLst/>
                </a:prstGeom>
              </p:spPr>
            </p:pic>
            <p:sp>
              <p:nvSpPr>
                <p:cNvPr id="80" name="矩形 79"/>
                <p:cNvSpPr/>
                <p:nvPr/>
              </p:nvSpPr>
              <p:spPr>
                <a:xfrm>
                  <a:off x="3333456" y="1424354"/>
                  <a:ext cx="754629" cy="302477"/>
                </a:xfrm>
                <a:prstGeom prst="rect">
                  <a:avLst/>
                </a:prstGeom>
              </p:spPr>
              <p:txBody>
                <a:bodyPr wrap="square">
                  <a:spAutoFit/>
                </a:bodyPr>
                <a:lstStyle/>
                <a:p>
                  <a:pPr fontAlgn="auto">
                    <a:spcBef>
                      <a:spcPts val="0"/>
                    </a:spcBef>
                    <a:spcAft>
                      <a:spcPts val="0"/>
                    </a:spcAft>
                    <a:defRPr/>
                  </a:pPr>
                  <a:r>
                    <a:rPr lang="en-US" altLang="zh-CN" sz="1600" b="1" kern="0" dirty="0" smtClean="0">
                      <a:solidFill>
                        <a:srgbClr val="FF9933"/>
                      </a:solidFill>
                      <a:latin typeface="微软雅黑" panose="020B0503020204020204" pitchFamily="34" charset="-122"/>
                      <a:ea typeface="微软雅黑" panose="020B0503020204020204" pitchFamily="34" charset="-122"/>
                    </a:rPr>
                    <a:t>VDC n</a:t>
                  </a:r>
                  <a:endParaRPr lang="en-US" altLang="zh-CN" sz="1600" b="1" kern="0" dirty="0">
                    <a:solidFill>
                      <a:srgbClr val="FF9933"/>
                    </a:solidFill>
                    <a:latin typeface="微软雅黑" panose="020B0503020204020204" pitchFamily="34" charset="-122"/>
                    <a:ea typeface="微软雅黑" panose="020B0503020204020204" pitchFamily="34" charset="-122"/>
                  </a:endParaRPr>
                </a:p>
              </p:txBody>
            </p:sp>
          </p:grpSp>
          <p:grpSp>
            <p:nvGrpSpPr>
              <p:cNvPr id="81" name="组合 80"/>
              <p:cNvGrpSpPr/>
              <p:nvPr/>
            </p:nvGrpSpPr>
            <p:grpSpPr>
              <a:xfrm>
                <a:off x="3850379" y="1947342"/>
                <a:ext cx="1319389" cy="762953"/>
                <a:chOff x="2934492" y="1165445"/>
                <a:chExt cx="1515061" cy="988018"/>
              </a:xfrm>
            </p:grpSpPr>
            <p:pic>
              <p:nvPicPr>
                <p:cNvPr id="82" name="图片 81"/>
                <p:cNvPicPr>
                  <a:picLocks noChangeAspect="1"/>
                </p:cNvPicPr>
                <p:nvPr/>
              </p:nvPicPr>
              <p:blipFill>
                <a:blip r:embed="rId3" cstate="print"/>
                <a:stretch>
                  <a:fillRect/>
                </a:stretch>
              </p:blipFill>
              <p:spPr>
                <a:xfrm>
                  <a:off x="2934492" y="1165445"/>
                  <a:ext cx="1515061" cy="988018"/>
                </a:xfrm>
                <a:prstGeom prst="rect">
                  <a:avLst/>
                </a:prstGeom>
              </p:spPr>
            </p:pic>
            <p:sp>
              <p:nvSpPr>
                <p:cNvPr id="83" name="矩形 82"/>
                <p:cNvSpPr/>
                <p:nvPr/>
              </p:nvSpPr>
              <p:spPr>
                <a:xfrm>
                  <a:off x="3333456" y="1424354"/>
                  <a:ext cx="754629" cy="302477"/>
                </a:xfrm>
                <a:prstGeom prst="rect">
                  <a:avLst/>
                </a:prstGeom>
              </p:spPr>
              <p:txBody>
                <a:bodyPr wrap="square">
                  <a:spAutoFit/>
                </a:bodyPr>
                <a:lstStyle/>
                <a:p>
                  <a:pPr fontAlgn="auto">
                    <a:spcBef>
                      <a:spcPts val="0"/>
                    </a:spcBef>
                    <a:spcAft>
                      <a:spcPts val="0"/>
                    </a:spcAft>
                    <a:defRPr/>
                  </a:pPr>
                  <a:r>
                    <a:rPr lang="en-US" altLang="zh-CN" sz="1600" b="1" kern="0" dirty="0" smtClean="0">
                      <a:solidFill>
                        <a:srgbClr val="FF9933"/>
                      </a:solidFill>
                      <a:latin typeface="微软雅黑" panose="020B0503020204020204" pitchFamily="34" charset="-122"/>
                      <a:ea typeface="微软雅黑" panose="020B0503020204020204" pitchFamily="34" charset="-122"/>
                    </a:rPr>
                    <a:t>VDC 2</a:t>
                  </a:r>
                  <a:endParaRPr lang="en-US" altLang="zh-CN" sz="1600" b="1" kern="0" dirty="0">
                    <a:solidFill>
                      <a:srgbClr val="FF9933"/>
                    </a:solidFill>
                    <a:latin typeface="微软雅黑" panose="020B0503020204020204" pitchFamily="34" charset="-122"/>
                    <a:ea typeface="微软雅黑" panose="020B0503020204020204" pitchFamily="34" charset="-122"/>
                  </a:endParaRPr>
                </a:p>
              </p:txBody>
            </p:sp>
          </p:grpSp>
        </p:grpSp>
      </p:grpSp>
      <p:sp>
        <p:nvSpPr>
          <p:cNvPr id="22" name="文本占位符 21"/>
          <p:cNvSpPr>
            <a:spLocks noGrp="1"/>
          </p:cNvSpPr>
          <p:nvPr>
            <p:ph type="body" sz="quarter" idx="12"/>
          </p:nvPr>
        </p:nvSpPr>
        <p:spPr>
          <a:xfrm>
            <a:off x="1595500" y="410400"/>
            <a:ext cx="9831600" cy="1024280"/>
          </a:xfrm>
        </p:spPr>
        <p:txBody>
          <a:bodyPr/>
          <a:lstStyle/>
          <a:p>
            <a:r>
              <a:rPr lang="en-US" altLang="zh-CN" sz="3000" dirty="0"/>
              <a:t>SLA Policy-based Scheduling Meets Diversified Service Needs</a:t>
            </a:r>
            <a:endParaRPr lang="zh-CN" altLang="en-US" sz="3000" dirty="0"/>
          </a:p>
        </p:txBody>
      </p:sp>
    </p:spTree>
    <p:extLst>
      <p:ext uri="{BB962C8B-B14F-4D97-AF65-F5344CB8AC3E}">
        <p14:creationId xmlns:p14="http://schemas.microsoft.com/office/powerpoint/2010/main" val="27305560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2"/>
          </p:nvPr>
        </p:nvSpPr>
        <p:spPr>
          <a:xfrm>
            <a:off x="1595500" y="410400"/>
            <a:ext cx="10596500" cy="1024280"/>
          </a:xfrm>
        </p:spPr>
        <p:txBody>
          <a:bodyPr/>
          <a:lstStyle/>
          <a:p>
            <a:r>
              <a:rPr lang="en-US" altLang="zh-CN" sz="3000" dirty="0"/>
              <a:t>Service-Driven Auto Scaling and Service Scheduling</a:t>
            </a:r>
            <a:endParaRPr lang="zh-CN" altLang="en-US" sz="3000" dirty="0"/>
          </a:p>
        </p:txBody>
      </p:sp>
      <p:grpSp>
        <p:nvGrpSpPr>
          <p:cNvPr id="4" name="组合 3"/>
          <p:cNvGrpSpPr/>
          <p:nvPr/>
        </p:nvGrpSpPr>
        <p:grpSpPr>
          <a:xfrm>
            <a:off x="1007435" y="1369642"/>
            <a:ext cx="10417081" cy="4911889"/>
            <a:chOff x="1007435" y="1369642"/>
            <a:chExt cx="10417081" cy="4911889"/>
          </a:xfrm>
        </p:grpSpPr>
        <p:sp>
          <p:nvSpPr>
            <p:cNvPr id="244" name="圆角矩形 243"/>
            <p:cNvSpPr/>
            <p:nvPr/>
          </p:nvSpPr>
          <p:spPr>
            <a:xfrm>
              <a:off x="6594427" y="4141308"/>
              <a:ext cx="4809519" cy="1934576"/>
            </a:xfrm>
            <a:prstGeom prst="roundRect">
              <a:avLst>
                <a:gd name="adj" fmla="val 0"/>
              </a:avLst>
            </a:prstGeom>
            <a:solidFill>
              <a:srgbClr val="018FE3">
                <a:alpha val="35000"/>
              </a:srgbClr>
            </a:solidFill>
            <a:ln w="19050">
              <a:solidFill>
                <a:srgbClr val="00FAFE">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136" algn="l" rtl="0" fontAlgn="base">
                <a:spcBef>
                  <a:spcPct val="0"/>
                </a:spcBef>
                <a:spcAft>
                  <a:spcPct val="0"/>
                </a:spcAft>
                <a:defRPr kern="1200">
                  <a:solidFill>
                    <a:schemeClr val="lt1"/>
                  </a:solidFill>
                  <a:latin typeface="+mn-lt"/>
                  <a:ea typeface="+mn-ea"/>
                  <a:cs typeface="+mn-cs"/>
                </a:defRPr>
              </a:lvl2pPr>
              <a:lvl3pPr marL="914270" algn="l" rtl="0" fontAlgn="base">
                <a:spcBef>
                  <a:spcPct val="0"/>
                </a:spcBef>
                <a:spcAft>
                  <a:spcPct val="0"/>
                </a:spcAft>
                <a:defRPr kern="1200">
                  <a:solidFill>
                    <a:schemeClr val="lt1"/>
                  </a:solidFill>
                  <a:latin typeface="+mn-lt"/>
                  <a:ea typeface="+mn-ea"/>
                  <a:cs typeface="+mn-cs"/>
                </a:defRPr>
              </a:lvl3pPr>
              <a:lvl4pPr marL="1371406" algn="l" rtl="0" fontAlgn="base">
                <a:spcBef>
                  <a:spcPct val="0"/>
                </a:spcBef>
                <a:spcAft>
                  <a:spcPct val="0"/>
                </a:spcAft>
                <a:defRPr kern="1200">
                  <a:solidFill>
                    <a:schemeClr val="lt1"/>
                  </a:solidFill>
                  <a:latin typeface="+mn-lt"/>
                  <a:ea typeface="+mn-ea"/>
                  <a:cs typeface="+mn-cs"/>
                </a:defRPr>
              </a:lvl4pPr>
              <a:lvl5pPr marL="1828541" algn="l" rtl="0" fontAlgn="base">
                <a:spcBef>
                  <a:spcPct val="0"/>
                </a:spcBef>
                <a:spcAft>
                  <a:spcPct val="0"/>
                </a:spcAft>
                <a:defRPr kern="1200">
                  <a:solidFill>
                    <a:schemeClr val="lt1"/>
                  </a:solidFill>
                  <a:latin typeface="+mn-lt"/>
                  <a:ea typeface="+mn-ea"/>
                  <a:cs typeface="+mn-cs"/>
                </a:defRPr>
              </a:lvl5pPr>
              <a:lvl6pPr marL="2285676" algn="l" defTabSz="914270" rtl="0" eaLnBrk="1" latinLnBrk="0" hangingPunct="1">
                <a:defRPr kern="1200">
                  <a:solidFill>
                    <a:schemeClr val="lt1"/>
                  </a:solidFill>
                  <a:latin typeface="+mn-lt"/>
                  <a:ea typeface="+mn-ea"/>
                  <a:cs typeface="+mn-cs"/>
                </a:defRPr>
              </a:lvl6pPr>
              <a:lvl7pPr marL="2742811" algn="l" defTabSz="914270" rtl="0" eaLnBrk="1" latinLnBrk="0" hangingPunct="1">
                <a:defRPr kern="1200">
                  <a:solidFill>
                    <a:schemeClr val="lt1"/>
                  </a:solidFill>
                  <a:latin typeface="+mn-lt"/>
                  <a:ea typeface="+mn-ea"/>
                  <a:cs typeface="+mn-cs"/>
                </a:defRPr>
              </a:lvl7pPr>
              <a:lvl8pPr marL="3199947" algn="l" defTabSz="914270" rtl="0" eaLnBrk="1" latinLnBrk="0" hangingPunct="1">
                <a:defRPr kern="1200">
                  <a:solidFill>
                    <a:schemeClr val="lt1"/>
                  </a:solidFill>
                  <a:latin typeface="+mn-lt"/>
                  <a:ea typeface="+mn-ea"/>
                  <a:cs typeface="+mn-cs"/>
                </a:defRPr>
              </a:lvl8pPr>
              <a:lvl9pPr marL="3657081" algn="l" defTabSz="914270" rtl="0" eaLnBrk="1" latinLnBrk="0" hangingPunct="1">
                <a:defRPr kern="1200">
                  <a:solidFill>
                    <a:schemeClr val="lt1"/>
                  </a:solidFill>
                  <a:latin typeface="+mn-lt"/>
                  <a:ea typeface="+mn-ea"/>
                  <a:cs typeface="+mn-cs"/>
                </a:defRPr>
              </a:lvl9pPr>
            </a:lstStyle>
            <a:p>
              <a:pPr algn="ctr"/>
              <a:endParaRPr lang="en-US" altLang="zh-CN" dirty="0">
                <a:latin typeface="微软雅黑" panose="020B0503020204020204" pitchFamily="34" charset="-122"/>
                <a:ea typeface="微软雅黑" panose="020B0503020204020204" pitchFamily="34" charset="-122"/>
              </a:endParaRPr>
            </a:p>
          </p:txBody>
        </p:sp>
        <p:sp>
          <p:nvSpPr>
            <p:cNvPr id="243" name="圆角矩形 242"/>
            <p:cNvSpPr/>
            <p:nvPr/>
          </p:nvSpPr>
          <p:spPr>
            <a:xfrm>
              <a:off x="6553025" y="1484779"/>
              <a:ext cx="4850921" cy="2003475"/>
            </a:xfrm>
            <a:prstGeom prst="roundRect">
              <a:avLst>
                <a:gd name="adj" fmla="val 0"/>
              </a:avLst>
            </a:prstGeom>
            <a:solidFill>
              <a:srgbClr val="018FE3">
                <a:alpha val="35000"/>
              </a:srgbClr>
            </a:solidFill>
            <a:ln w="19050">
              <a:solidFill>
                <a:srgbClr val="00FAFE">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latin typeface="微软雅黑" panose="020B0503020204020204" pitchFamily="34" charset="-122"/>
                <a:ea typeface="微软雅黑" panose="020B0503020204020204" pitchFamily="34" charset="-122"/>
              </a:endParaRPr>
            </a:p>
          </p:txBody>
        </p:sp>
        <p:sp>
          <p:nvSpPr>
            <p:cNvPr id="242" name="圆角矩形 241"/>
            <p:cNvSpPr/>
            <p:nvPr/>
          </p:nvSpPr>
          <p:spPr>
            <a:xfrm>
              <a:off x="1087899" y="1537025"/>
              <a:ext cx="4483733" cy="2562604"/>
            </a:xfrm>
            <a:prstGeom prst="roundRect">
              <a:avLst>
                <a:gd name="adj" fmla="val 0"/>
              </a:avLst>
            </a:prstGeom>
            <a:solidFill>
              <a:srgbClr val="018FE3">
                <a:alpha val="35000"/>
              </a:srgbClr>
            </a:solidFill>
            <a:ln w="19050">
              <a:solidFill>
                <a:srgbClr val="00FAFE">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微软雅黑" panose="020B0503020204020204" pitchFamily="34" charset="-122"/>
                <a:ea typeface="微软雅黑" panose="020B0503020204020204" pitchFamily="34" charset="-122"/>
              </a:endParaRPr>
            </a:p>
          </p:txBody>
        </p:sp>
        <p:grpSp>
          <p:nvGrpSpPr>
            <p:cNvPr id="36" name="Group 105"/>
            <p:cNvGrpSpPr>
              <a:grpSpLocks/>
            </p:cNvGrpSpPr>
            <p:nvPr/>
          </p:nvGrpSpPr>
          <p:grpSpPr bwMode="auto">
            <a:xfrm>
              <a:off x="9766755" y="1718404"/>
              <a:ext cx="527459" cy="464400"/>
              <a:chOff x="3255" y="2722"/>
              <a:chExt cx="409" cy="540"/>
            </a:xfrm>
          </p:grpSpPr>
          <p:sp>
            <p:nvSpPr>
              <p:cNvPr id="219" name="AutoShape 106"/>
              <p:cNvSpPr>
                <a:spLocks noChangeArrowheads="1"/>
              </p:cNvSpPr>
              <p:nvPr/>
            </p:nvSpPr>
            <p:spPr bwMode="auto">
              <a:xfrm>
                <a:off x="3255" y="2722"/>
                <a:ext cx="409" cy="494"/>
              </a:xfrm>
              <a:prstGeom prst="roundRect">
                <a:avLst>
                  <a:gd name="adj" fmla="val 5727"/>
                </a:avLst>
              </a:prstGeom>
              <a:solidFill>
                <a:srgbClr val="99CCFF">
                  <a:alpha val="39999"/>
                </a:srgbClr>
              </a:solidFill>
              <a:ln w="22225" algn="ctr">
                <a:solidFill>
                  <a:srgbClr val="3366FF"/>
                </a:solidFill>
                <a:round/>
                <a:headEnd/>
                <a:tailEnd/>
              </a:ln>
            </p:spPr>
            <p:txBody>
              <a:bodyPr wrap="none" lIns="87795" tIns="43896" rIns="87795" bIns="43896" anchor="ctr"/>
              <a:lstStyle/>
              <a:p>
                <a:pPr fontAlgn="auto">
                  <a:spcBef>
                    <a:spcPts val="0"/>
                  </a:spcBef>
                  <a:spcAft>
                    <a:spcPts val="0"/>
                  </a:spcAft>
                  <a:defRPr/>
                </a:pPr>
                <a:endParaRPr lang="en-US" altLang="zh-CN" sz="900" dirty="0">
                  <a:solidFill>
                    <a:prstClr val="black"/>
                  </a:solidFill>
                  <a:latin typeface="微软雅黑" panose="020B0503020204020204" pitchFamily="34" charset="-122"/>
                  <a:ea typeface="微软雅黑" panose="020B0503020204020204" pitchFamily="34" charset="-122"/>
                </a:endParaRPr>
              </a:p>
            </p:txBody>
          </p:sp>
          <p:sp>
            <p:nvSpPr>
              <p:cNvPr id="220" name="AutoShape 107"/>
              <p:cNvSpPr>
                <a:spLocks noChangeArrowheads="1"/>
              </p:cNvSpPr>
              <p:nvPr/>
            </p:nvSpPr>
            <p:spPr bwMode="auto">
              <a:xfrm>
                <a:off x="3300" y="2767"/>
                <a:ext cx="318" cy="207"/>
              </a:xfrm>
              <a:prstGeom prst="roundRect">
                <a:avLst>
                  <a:gd name="adj" fmla="val 5727"/>
                </a:avLst>
              </a:prstGeom>
              <a:solidFill>
                <a:srgbClr val="FF6600">
                  <a:alpha val="50195"/>
                </a:srgbClr>
              </a:solidFill>
              <a:ln w="9525" algn="ctr">
                <a:solidFill>
                  <a:schemeClr val="tx1"/>
                </a:solidFill>
                <a:round/>
                <a:headEnd/>
                <a:tailEnd/>
              </a:ln>
            </p:spPr>
            <p:txBody>
              <a:bodyPr wrap="none" lIns="87795" tIns="43896" rIns="87795" bIns="43896" anchor="ctr"/>
              <a:lstStyle/>
              <a:p>
                <a:pPr fontAlgn="auto">
                  <a:spcBef>
                    <a:spcPts val="0"/>
                  </a:spcBef>
                  <a:spcAft>
                    <a:spcPts val="0"/>
                  </a:spcAft>
                  <a:defRPr/>
                </a:pPr>
                <a:endParaRPr lang="en-US" altLang="zh-CN" sz="900" dirty="0">
                  <a:solidFill>
                    <a:prstClr val="black"/>
                  </a:solidFill>
                  <a:latin typeface="微软雅黑" panose="020B0503020204020204" pitchFamily="34" charset="-122"/>
                  <a:ea typeface="微软雅黑" panose="020B0503020204020204" pitchFamily="34" charset="-122"/>
                </a:endParaRPr>
              </a:p>
            </p:txBody>
          </p:sp>
          <p:sp>
            <p:nvSpPr>
              <p:cNvPr id="221" name="Text Box 108"/>
              <p:cNvSpPr txBox="1">
                <a:spLocks noChangeArrowheads="1"/>
              </p:cNvSpPr>
              <p:nvPr/>
            </p:nvSpPr>
            <p:spPr bwMode="auto">
              <a:xfrm>
                <a:off x="3288" y="2784"/>
                <a:ext cx="321" cy="26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auto">
                  <a:spcBef>
                    <a:spcPts val="0"/>
                  </a:spcBef>
                  <a:spcAft>
                    <a:spcPts val="0"/>
                  </a:spcAft>
                  <a:defRPr/>
                </a:pPr>
                <a:r>
                  <a:rPr lang="en-US" altLang="zh-CN" sz="900" dirty="0">
                    <a:solidFill>
                      <a:prstClr val="black"/>
                    </a:solidFill>
                    <a:latin typeface="微软雅黑" panose="020B0503020204020204" pitchFamily="34" charset="-122"/>
                    <a:ea typeface="微软雅黑" panose="020B0503020204020204" pitchFamily="34" charset="-122"/>
                  </a:rPr>
                  <a:t>App</a:t>
                </a:r>
              </a:p>
            </p:txBody>
          </p:sp>
          <p:sp>
            <p:nvSpPr>
              <p:cNvPr id="222" name="AutoShape 109"/>
              <p:cNvSpPr>
                <a:spLocks noChangeArrowheads="1"/>
              </p:cNvSpPr>
              <p:nvPr/>
            </p:nvSpPr>
            <p:spPr bwMode="auto">
              <a:xfrm>
                <a:off x="3300" y="2981"/>
                <a:ext cx="318" cy="205"/>
              </a:xfrm>
              <a:prstGeom prst="roundRect">
                <a:avLst>
                  <a:gd name="adj" fmla="val 5727"/>
                </a:avLst>
              </a:prstGeom>
              <a:solidFill>
                <a:srgbClr val="3366FF">
                  <a:alpha val="50195"/>
                </a:srgbClr>
              </a:solidFill>
              <a:ln w="9525" algn="ctr">
                <a:solidFill>
                  <a:schemeClr val="tx1"/>
                </a:solidFill>
                <a:round/>
                <a:headEnd/>
                <a:tailEnd/>
              </a:ln>
            </p:spPr>
            <p:txBody>
              <a:bodyPr wrap="none" lIns="87795" tIns="43896" rIns="87795" bIns="43896" anchor="ctr"/>
              <a:lstStyle/>
              <a:p>
                <a:pPr fontAlgn="auto">
                  <a:spcBef>
                    <a:spcPts val="0"/>
                  </a:spcBef>
                  <a:spcAft>
                    <a:spcPts val="0"/>
                  </a:spcAft>
                  <a:defRPr/>
                </a:pPr>
                <a:endParaRPr lang="en-US" altLang="zh-CN" sz="900" dirty="0">
                  <a:solidFill>
                    <a:prstClr val="black"/>
                  </a:solidFill>
                  <a:latin typeface="微软雅黑" panose="020B0503020204020204" pitchFamily="34" charset="-122"/>
                  <a:ea typeface="微软雅黑" panose="020B0503020204020204" pitchFamily="34" charset="-122"/>
                </a:endParaRPr>
              </a:p>
            </p:txBody>
          </p:sp>
          <p:sp>
            <p:nvSpPr>
              <p:cNvPr id="223" name="Text Box 110"/>
              <p:cNvSpPr txBox="1">
                <a:spLocks noChangeArrowheads="1"/>
              </p:cNvSpPr>
              <p:nvPr/>
            </p:nvSpPr>
            <p:spPr bwMode="auto">
              <a:xfrm>
                <a:off x="3300" y="2994"/>
                <a:ext cx="272" cy="26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auto">
                  <a:spcBef>
                    <a:spcPts val="0"/>
                  </a:spcBef>
                  <a:spcAft>
                    <a:spcPts val="0"/>
                  </a:spcAft>
                  <a:defRPr/>
                </a:pPr>
                <a:r>
                  <a:rPr lang="en-US" altLang="zh-CN" sz="900" dirty="0">
                    <a:solidFill>
                      <a:prstClr val="black"/>
                    </a:solidFill>
                    <a:latin typeface="微软雅黑" panose="020B0503020204020204" pitchFamily="34" charset="-122"/>
                    <a:ea typeface="微软雅黑" panose="020B0503020204020204" pitchFamily="34" charset="-122"/>
                  </a:rPr>
                  <a:t>OS</a:t>
                </a:r>
              </a:p>
            </p:txBody>
          </p:sp>
        </p:grpSp>
        <p:sp>
          <p:nvSpPr>
            <p:cNvPr id="40" name="Text Box 10"/>
            <p:cNvSpPr txBox="1">
              <a:spLocks noChangeArrowheads="1"/>
            </p:cNvSpPr>
            <p:nvPr/>
          </p:nvSpPr>
          <p:spPr bwMode="auto">
            <a:xfrm>
              <a:off x="6891430" y="2480592"/>
              <a:ext cx="1083289" cy="222728"/>
            </a:xfrm>
            <a:prstGeom prst="rect">
              <a:avLst/>
            </a:prstGeom>
            <a:noFill/>
            <a:ln w="9525">
              <a:noFill/>
              <a:miter lim="800000"/>
              <a:headEnd/>
              <a:tailEnd/>
            </a:ln>
            <a:effectLst>
              <a:prstShdw prst="shdw17" dist="17961" dir="2700000">
                <a:schemeClr val="accent1">
                  <a:gamma/>
                  <a:shade val="60000"/>
                  <a:invGamma/>
                </a:schemeClr>
              </a:prstShdw>
            </a:effectLst>
          </p:spPr>
          <p:txBody>
            <a:bodyPr lIns="83411" tIns="41707" rIns="83411" bIns="41707">
              <a:spAutoFit/>
            </a:bodyPr>
            <a:lstStyle/>
            <a:p>
              <a:pPr fontAlgn="auto">
                <a:spcBef>
                  <a:spcPts val="0"/>
                </a:spcBef>
                <a:spcAft>
                  <a:spcPts val="0"/>
                </a:spcAft>
                <a:defRPr/>
              </a:pPr>
              <a:r>
                <a:rPr lang="en-US" altLang="zh-CN" sz="900" dirty="0">
                  <a:solidFill>
                    <a:prstClr val="black"/>
                  </a:solidFill>
                  <a:latin typeface="微软雅黑" panose="020B0503020204020204" pitchFamily="34" charset="-122"/>
                  <a:ea typeface="微软雅黑" panose="020B0503020204020204" pitchFamily="34" charset="-122"/>
                </a:rPr>
                <a:t>UVP Server</a:t>
              </a:r>
            </a:p>
          </p:txBody>
        </p:sp>
        <p:sp>
          <p:nvSpPr>
            <p:cNvPr id="41" name="AutoShape 12"/>
            <p:cNvSpPr>
              <a:spLocks noChangeArrowheads="1"/>
            </p:cNvSpPr>
            <p:nvPr/>
          </p:nvSpPr>
          <p:spPr bwMode="auto">
            <a:xfrm>
              <a:off x="6667664" y="1939446"/>
              <a:ext cx="1344344" cy="779431"/>
            </a:xfrm>
            <a:prstGeom prst="roundRect">
              <a:avLst>
                <a:gd name="adj" fmla="val 5727"/>
              </a:avLst>
            </a:prstGeom>
            <a:noFill/>
            <a:ln w="12700" algn="ctr">
              <a:solidFill>
                <a:schemeClr val="tx1"/>
              </a:solidFill>
              <a:prstDash val="sysDot"/>
              <a:round/>
              <a:headEnd/>
              <a:tailEnd/>
            </a:ln>
          </p:spPr>
          <p:txBody>
            <a:bodyPr wrap="none" lIns="80107" tIns="40052" rIns="80107" bIns="40052" anchor="ctr"/>
            <a:lstStyle/>
            <a:p>
              <a:pPr fontAlgn="auto">
                <a:spcBef>
                  <a:spcPts val="0"/>
                </a:spcBef>
                <a:spcAft>
                  <a:spcPts val="0"/>
                </a:spcAft>
                <a:defRPr/>
              </a:pPr>
              <a:endParaRPr lang="en-US" altLang="zh-CN" sz="900" dirty="0">
                <a:solidFill>
                  <a:prstClr val="black"/>
                </a:solidFill>
                <a:latin typeface="微软雅黑" panose="020B0503020204020204" pitchFamily="34" charset="-122"/>
                <a:ea typeface="微软雅黑" panose="020B0503020204020204" pitchFamily="34" charset="-122"/>
              </a:endParaRPr>
            </a:p>
          </p:txBody>
        </p:sp>
        <p:sp>
          <p:nvSpPr>
            <p:cNvPr id="42" name="AutoShape 13"/>
            <p:cNvSpPr>
              <a:spLocks noChangeArrowheads="1"/>
            </p:cNvSpPr>
            <p:nvPr/>
          </p:nvSpPr>
          <p:spPr bwMode="auto">
            <a:xfrm>
              <a:off x="6752905" y="2451888"/>
              <a:ext cx="1170307" cy="212441"/>
            </a:xfrm>
            <a:prstGeom prst="roundRect">
              <a:avLst>
                <a:gd name="adj" fmla="val 16667"/>
              </a:avLst>
            </a:prstGeom>
            <a:solidFill>
              <a:srgbClr val="FFFFFF"/>
            </a:solidFill>
            <a:ln>
              <a:noFill/>
              <a:headEnd/>
              <a:tailEnd/>
            </a:ln>
          </p:spPr>
          <p:style>
            <a:lnRef idx="2">
              <a:schemeClr val="accent2"/>
            </a:lnRef>
            <a:fillRef idx="1">
              <a:schemeClr val="lt1"/>
            </a:fillRef>
            <a:effectRef idx="0">
              <a:schemeClr val="accent2"/>
            </a:effectRef>
            <a:fontRef idx="minor">
              <a:schemeClr val="dk1"/>
            </a:fontRef>
          </p:style>
          <p:txBody>
            <a:bodyPr wrap="none" lIns="91380" tIns="45689" rIns="91380" bIns="45689" anchor="ctr"/>
            <a:lstStyle/>
            <a:p>
              <a:pPr fontAlgn="auto">
                <a:spcBef>
                  <a:spcPts val="0"/>
                </a:spcBef>
                <a:spcAft>
                  <a:spcPts val="0"/>
                </a:spcAft>
              </a:pPr>
              <a:endParaRPr lang="en-US" altLang="zh-CN" sz="2400" dirty="0">
                <a:solidFill>
                  <a:srgbClr val="000000"/>
                </a:solidFill>
                <a:latin typeface="微软雅黑" panose="020B0503020204020204" pitchFamily="34" charset="-122"/>
                <a:ea typeface="微软雅黑" panose="020B0503020204020204" pitchFamily="34" charset="-122"/>
              </a:endParaRPr>
            </a:p>
          </p:txBody>
        </p:sp>
        <p:sp>
          <p:nvSpPr>
            <p:cNvPr id="43" name="Text Box 14"/>
            <p:cNvSpPr txBox="1">
              <a:spLocks noChangeArrowheads="1"/>
            </p:cNvSpPr>
            <p:nvPr/>
          </p:nvSpPr>
          <p:spPr bwMode="auto">
            <a:xfrm>
              <a:off x="6822166" y="2420306"/>
              <a:ext cx="968607" cy="26889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83411" tIns="41707" rIns="83411" bIns="41707">
              <a:spAutoFit/>
            </a:bodyPr>
            <a:lstStyle/>
            <a:p>
              <a:pPr fontAlgn="auto">
                <a:spcBef>
                  <a:spcPts val="0"/>
                </a:spcBef>
                <a:spcAft>
                  <a:spcPts val="0"/>
                </a:spcAft>
                <a:defRPr/>
              </a:pPr>
              <a:r>
                <a:rPr lang="en-US" altLang="zh-CN" sz="1200" dirty="0">
                  <a:solidFill>
                    <a:prstClr val="black"/>
                  </a:solidFill>
                  <a:latin typeface="微软雅黑" panose="020B0503020204020204" pitchFamily="34" charset="-122"/>
                  <a:ea typeface="微软雅黑" panose="020B0503020204020204" pitchFamily="34" charset="-122"/>
                </a:rPr>
                <a:t>Hypervisor</a:t>
              </a:r>
            </a:p>
          </p:txBody>
        </p:sp>
        <p:sp>
          <p:nvSpPr>
            <p:cNvPr id="44" name="AutoShape 16"/>
            <p:cNvSpPr>
              <a:spLocks noChangeArrowheads="1"/>
            </p:cNvSpPr>
            <p:nvPr/>
          </p:nvSpPr>
          <p:spPr bwMode="auto">
            <a:xfrm>
              <a:off x="7358489" y="1991119"/>
              <a:ext cx="527436" cy="424884"/>
            </a:xfrm>
            <a:prstGeom prst="roundRect">
              <a:avLst>
                <a:gd name="adj" fmla="val 5727"/>
              </a:avLst>
            </a:prstGeom>
            <a:solidFill>
              <a:srgbClr val="99CCFF"/>
            </a:solidFill>
            <a:ln w="22225" algn="ctr">
              <a:solidFill>
                <a:srgbClr val="3366FF"/>
              </a:solidFill>
              <a:round/>
              <a:headEnd/>
              <a:tailEnd/>
            </a:ln>
          </p:spPr>
          <p:txBody>
            <a:bodyPr wrap="none" lIns="80107" tIns="40052" rIns="80107" bIns="40052" anchor="ctr"/>
            <a:lstStyle/>
            <a:p>
              <a:pPr fontAlgn="auto">
                <a:spcBef>
                  <a:spcPts val="0"/>
                </a:spcBef>
                <a:spcAft>
                  <a:spcPts val="0"/>
                </a:spcAft>
                <a:defRPr/>
              </a:pPr>
              <a:endParaRPr lang="en-US" altLang="zh-CN" sz="900" dirty="0">
                <a:solidFill>
                  <a:prstClr val="black"/>
                </a:solidFill>
                <a:latin typeface="微软雅黑" panose="020B0503020204020204" pitchFamily="34" charset="-122"/>
                <a:ea typeface="微软雅黑" panose="020B0503020204020204" pitchFamily="34" charset="-122"/>
              </a:endParaRPr>
            </a:p>
          </p:txBody>
        </p:sp>
        <p:sp>
          <p:nvSpPr>
            <p:cNvPr id="45" name="AutoShape 17"/>
            <p:cNvSpPr>
              <a:spLocks noChangeArrowheads="1"/>
            </p:cNvSpPr>
            <p:nvPr/>
          </p:nvSpPr>
          <p:spPr bwMode="auto">
            <a:xfrm>
              <a:off x="7417087" y="2029871"/>
              <a:ext cx="410229" cy="177992"/>
            </a:xfrm>
            <a:prstGeom prst="roundRect">
              <a:avLst>
                <a:gd name="adj" fmla="val 5727"/>
              </a:avLst>
            </a:prstGeom>
            <a:solidFill>
              <a:srgbClr val="FF6600"/>
            </a:solidFill>
            <a:ln w="9525" algn="ctr">
              <a:solidFill>
                <a:schemeClr val="tx1"/>
              </a:solidFill>
              <a:round/>
              <a:headEnd/>
              <a:tailEnd/>
            </a:ln>
          </p:spPr>
          <p:txBody>
            <a:bodyPr wrap="none" lIns="80107" tIns="40052" rIns="80107" bIns="40052" anchor="ctr"/>
            <a:lstStyle/>
            <a:p>
              <a:pPr fontAlgn="auto">
                <a:spcBef>
                  <a:spcPts val="0"/>
                </a:spcBef>
                <a:spcAft>
                  <a:spcPts val="0"/>
                </a:spcAft>
                <a:defRPr/>
              </a:pPr>
              <a:endParaRPr lang="en-US" altLang="zh-CN" sz="900" dirty="0">
                <a:solidFill>
                  <a:prstClr val="black"/>
                </a:solidFill>
                <a:latin typeface="微软雅黑" panose="020B0503020204020204" pitchFamily="34" charset="-122"/>
                <a:ea typeface="微软雅黑" panose="020B0503020204020204" pitchFamily="34" charset="-122"/>
              </a:endParaRPr>
            </a:p>
          </p:txBody>
        </p:sp>
        <p:sp>
          <p:nvSpPr>
            <p:cNvPr id="46" name="Text Box 18"/>
            <p:cNvSpPr txBox="1">
              <a:spLocks noChangeArrowheads="1"/>
            </p:cNvSpPr>
            <p:nvPr/>
          </p:nvSpPr>
          <p:spPr bwMode="auto">
            <a:xfrm>
              <a:off x="7401104" y="2002599"/>
              <a:ext cx="397681" cy="22272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83411" tIns="41707" rIns="83411" bIns="41707">
              <a:spAutoFit/>
            </a:bodyPr>
            <a:lstStyle/>
            <a:p>
              <a:pPr fontAlgn="auto">
                <a:spcBef>
                  <a:spcPts val="0"/>
                </a:spcBef>
                <a:spcAft>
                  <a:spcPts val="0"/>
                </a:spcAft>
                <a:defRPr/>
              </a:pPr>
              <a:r>
                <a:rPr lang="en-US" altLang="zh-CN" sz="900" dirty="0">
                  <a:solidFill>
                    <a:prstClr val="black"/>
                  </a:solidFill>
                  <a:latin typeface="微软雅黑" panose="020B0503020204020204" pitchFamily="34" charset="-122"/>
                  <a:ea typeface="微软雅黑" panose="020B0503020204020204" pitchFamily="34" charset="-122"/>
                </a:rPr>
                <a:t>App</a:t>
              </a:r>
            </a:p>
          </p:txBody>
        </p:sp>
        <p:sp>
          <p:nvSpPr>
            <p:cNvPr id="47" name="AutoShape 19"/>
            <p:cNvSpPr>
              <a:spLocks noChangeArrowheads="1"/>
            </p:cNvSpPr>
            <p:nvPr/>
          </p:nvSpPr>
          <p:spPr bwMode="auto">
            <a:xfrm>
              <a:off x="7417087" y="2207861"/>
              <a:ext cx="410229" cy="177992"/>
            </a:xfrm>
            <a:prstGeom prst="roundRect">
              <a:avLst>
                <a:gd name="adj" fmla="val 5727"/>
              </a:avLst>
            </a:prstGeom>
            <a:solidFill>
              <a:srgbClr val="3366FF"/>
            </a:solidFill>
            <a:ln w="9525" algn="ctr">
              <a:solidFill>
                <a:schemeClr val="tx1"/>
              </a:solidFill>
              <a:round/>
              <a:headEnd/>
              <a:tailEnd/>
            </a:ln>
          </p:spPr>
          <p:txBody>
            <a:bodyPr wrap="none" lIns="80107" tIns="40052" rIns="80107" bIns="40052" anchor="ctr"/>
            <a:lstStyle/>
            <a:p>
              <a:pPr fontAlgn="auto">
                <a:spcBef>
                  <a:spcPts val="0"/>
                </a:spcBef>
                <a:spcAft>
                  <a:spcPts val="0"/>
                </a:spcAft>
                <a:defRPr/>
              </a:pPr>
              <a:endParaRPr lang="en-US" altLang="zh-CN" sz="900" dirty="0">
                <a:solidFill>
                  <a:prstClr val="black"/>
                </a:solidFill>
                <a:latin typeface="微软雅黑" panose="020B0503020204020204" pitchFamily="34" charset="-122"/>
                <a:ea typeface="微软雅黑" panose="020B0503020204020204" pitchFamily="34" charset="-122"/>
              </a:endParaRPr>
            </a:p>
          </p:txBody>
        </p:sp>
        <p:sp>
          <p:nvSpPr>
            <p:cNvPr id="48" name="Text Box 20"/>
            <p:cNvSpPr txBox="1">
              <a:spLocks noChangeArrowheads="1"/>
            </p:cNvSpPr>
            <p:nvPr/>
          </p:nvSpPr>
          <p:spPr bwMode="auto">
            <a:xfrm>
              <a:off x="7438397" y="2197815"/>
              <a:ext cx="335163" cy="22272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83411" tIns="41707" rIns="83411" bIns="41707">
              <a:spAutoFit/>
            </a:bodyPr>
            <a:lstStyle/>
            <a:p>
              <a:pPr fontAlgn="auto">
                <a:spcBef>
                  <a:spcPts val="0"/>
                </a:spcBef>
                <a:spcAft>
                  <a:spcPts val="0"/>
                </a:spcAft>
                <a:defRPr/>
              </a:pPr>
              <a:r>
                <a:rPr lang="en-US" altLang="zh-CN" sz="900" dirty="0">
                  <a:solidFill>
                    <a:prstClr val="black"/>
                  </a:solidFill>
                  <a:latin typeface="微软雅黑" panose="020B0503020204020204" pitchFamily="34" charset="-122"/>
                  <a:ea typeface="微软雅黑" panose="020B0503020204020204" pitchFamily="34" charset="-122"/>
                </a:rPr>
                <a:t>OS</a:t>
              </a:r>
            </a:p>
          </p:txBody>
        </p:sp>
        <p:sp>
          <p:nvSpPr>
            <p:cNvPr id="49" name="AutoShape 22"/>
            <p:cNvSpPr>
              <a:spLocks noChangeArrowheads="1"/>
            </p:cNvSpPr>
            <p:nvPr/>
          </p:nvSpPr>
          <p:spPr bwMode="auto">
            <a:xfrm>
              <a:off x="6772447" y="1991119"/>
              <a:ext cx="527436" cy="424884"/>
            </a:xfrm>
            <a:prstGeom prst="roundRect">
              <a:avLst>
                <a:gd name="adj" fmla="val 5727"/>
              </a:avLst>
            </a:prstGeom>
            <a:solidFill>
              <a:srgbClr val="99CCFF"/>
            </a:solidFill>
            <a:ln w="22225" algn="ctr">
              <a:solidFill>
                <a:srgbClr val="3366FF"/>
              </a:solidFill>
              <a:round/>
              <a:headEnd/>
              <a:tailEnd/>
            </a:ln>
          </p:spPr>
          <p:txBody>
            <a:bodyPr wrap="none" lIns="80107" tIns="40052" rIns="80107" bIns="40052" anchor="ctr"/>
            <a:lstStyle/>
            <a:p>
              <a:pPr fontAlgn="auto">
                <a:spcBef>
                  <a:spcPts val="0"/>
                </a:spcBef>
                <a:spcAft>
                  <a:spcPts val="0"/>
                </a:spcAft>
                <a:defRPr/>
              </a:pPr>
              <a:endParaRPr lang="en-US" altLang="zh-CN" sz="900" dirty="0">
                <a:solidFill>
                  <a:prstClr val="black"/>
                </a:solidFill>
                <a:latin typeface="微软雅黑" panose="020B0503020204020204" pitchFamily="34" charset="-122"/>
                <a:ea typeface="微软雅黑" panose="020B0503020204020204" pitchFamily="34" charset="-122"/>
              </a:endParaRPr>
            </a:p>
          </p:txBody>
        </p:sp>
        <p:sp>
          <p:nvSpPr>
            <p:cNvPr id="80" name="AutoShape 23"/>
            <p:cNvSpPr>
              <a:spLocks noChangeArrowheads="1"/>
            </p:cNvSpPr>
            <p:nvPr/>
          </p:nvSpPr>
          <p:spPr bwMode="auto">
            <a:xfrm>
              <a:off x="6832826" y="2029871"/>
              <a:ext cx="410228" cy="177992"/>
            </a:xfrm>
            <a:prstGeom prst="roundRect">
              <a:avLst>
                <a:gd name="adj" fmla="val 5727"/>
              </a:avLst>
            </a:prstGeom>
            <a:solidFill>
              <a:srgbClr val="FF6600"/>
            </a:solidFill>
            <a:ln w="9525" algn="ctr">
              <a:solidFill>
                <a:schemeClr val="tx1"/>
              </a:solidFill>
              <a:round/>
              <a:headEnd/>
              <a:tailEnd/>
            </a:ln>
          </p:spPr>
          <p:txBody>
            <a:bodyPr wrap="none" lIns="80107" tIns="40052" rIns="80107" bIns="40052" anchor="ctr"/>
            <a:lstStyle/>
            <a:p>
              <a:pPr fontAlgn="auto">
                <a:spcBef>
                  <a:spcPts val="0"/>
                </a:spcBef>
                <a:spcAft>
                  <a:spcPts val="0"/>
                </a:spcAft>
                <a:defRPr/>
              </a:pPr>
              <a:endParaRPr lang="en-US" altLang="zh-CN" sz="900" dirty="0">
                <a:solidFill>
                  <a:prstClr val="black"/>
                </a:solidFill>
                <a:latin typeface="微软雅黑" panose="020B0503020204020204" pitchFamily="34" charset="-122"/>
                <a:ea typeface="微软雅黑" panose="020B0503020204020204" pitchFamily="34" charset="-122"/>
              </a:endParaRPr>
            </a:p>
          </p:txBody>
        </p:sp>
        <p:sp>
          <p:nvSpPr>
            <p:cNvPr id="81" name="Text Box 24"/>
            <p:cNvSpPr txBox="1">
              <a:spLocks noChangeArrowheads="1"/>
            </p:cNvSpPr>
            <p:nvPr/>
          </p:nvSpPr>
          <p:spPr bwMode="auto">
            <a:xfrm>
              <a:off x="6831044" y="1996856"/>
              <a:ext cx="397681" cy="22272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83411" tIns="41707" rIns="83411" bIns="41707">
              <a:spAutoFit/>
            </a:bodyPr>
            <a:lstStyle/>
            <a:p>
              <a:pPr fontAlgn="auto">
                <a:spcBef>
                  <a:spcPts val="0"/>
                </a:spcBef>
                <a:spcAft>
                  <a:spcPts val="0"/>
                </a:spcAft>
                <a:defRPr/>
              </a:pPr>
              <a:r>
                <a:rPr lang="en-US" altLang="zh-CN" sz="900" dirty="0">
                  <a:solidFill>
                    <a:prstClr val="black"/>
                  </a:solidFill>
                  <a:latin typeface="微软雅黑" panose="020B0503020204020204" pitchFamily="34" charset="-122"/>
                  <a:ea typeface="微软雅黑" panose="020B0503020204020204" pitchFamily="34" charset="-122"/>
                </a:rPr>
                <a:t>App</a:t>
              </a:r>
            </a:p>
          </p:txBody>
        </p:sp>
        <p:sp>
          <p:nvSpPr>
            <p:cNvPr id="82" name="AutoShape 25"/>
            <p:cNvSpPr>
              <a:spLocks noChangeArrowheads="1"/>
            </p:cNvSpPr>
            <p:nvPr/>
          </p:nvSpPr>
          <p:spPr bwMode="auto">
            <a:xfrm>
              <a:off x="6832826" y="2207861"/>
              <a:ext cx="410228" cy="177992"/>
            </a:xfrm>
            <a:prstGeom prst="roundRect">
              <a:avLst>
                <a:gd name="adj" fmla="val 5727"/>
              </a:avLst>
            </a:prstGeom>
            <a:solidFill>
              <a:srgbClr val="3366FF"/>
            </a:solidFill>
            <a:ln w="9525" algn="ctr">
              <a:solidFill>
                <a:schemeClr val="tx1"/>
              </a:solidFill>
              <a:round/>
              <a:headEnd/>
              <a:tailEnd/>
            </a:ln>
          </p:spPr>
          <p:txBody>
            <a:bodyPr wrap="none" lIns="80107" tIns="40052" rIns="80107" bIns="40052" anchor="ctr"/>
            <a:lstStyle/>
            <a:p>
              <a:pPr fontAlgn="auto">
                <a:spcBef>
                  <a:spcPts val="0"/>
                </a:spcBef>
                <a:spcAft>
                  <a:spcPts val="0"/>
                </a:spcAft>
                <a:defRPr/>
              </a:pPr>
              <a:endParaRPr lang="en-US" altLang="zh-CN" sz="900" dirty="0">
                <a:solidFill>
                  <a:prstClr val="black"/>
                </a:solidFill>
                <a:latin typeface="微软雅黑" panose="020B0503020204020204" pitchFamily="34" charset="-122"/>
                <a:ea typeface="微软雅黑" panose="020B0503020204020204" pitchFamily="34" charset="-122"/>
              </a:endParaRPr>
            </a:p>
          </p:txBody>
        </p:sp>
        <p:sp>
          <p:nvSpPr>
            <p:cNvPr id="83" name="Text Box 26"/>
            <p:cNvSpPr txBox="1">
              <a:spLocks noChangeArrowheads="1"/>
            </p:cNvSpPr>
            <p:nvPr/>
          </p:nvSpPr>
          <p:spPr bwMode="auto">
            <a:xfrm>
              <a:off x="6852356" y="2199250"/>
              <a:ext cx="335163" cy="22272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83411" tIns="41707" rIns="83411" bIns="41707">
              <a:spAutoFit/>
            </a:bodyPr>
            <a:lstStyle/>
            <a:p>
              <a:pPr fontAlgn="auto">
                <a:spcBef>
                  <a:spcPts val="0"/>
                </a:spcBef>
                <a:spcAft>
                  <a:spcPts val="0"/>
                </a:spcAft>
                <a:defRPr/>
              </a:pPr>
              <a:r>
                <a:rPr lang="en-US" altLang="zh-CN" sz="900" dirty="0">
                  <a:solidFill>
                    <a:prstClr val="black"/>
                  </a:solidFill>
                  <a:latin typeface="微软雅黑" panose="020B0503020204020204" pitchFamily="34" charset="-122"/>
                  <a:ea typeface="微软雅黑" panose="020B0503020204020204" pitchFamily="34" charset="-122"/>
                </a:rPr>
                <a:t>OS</a:t>
              </a:r>
            </a:p>
          </p:txBody>
        </p:sp>
        <p:sp>
          <p:nvSpPr>
            <p:cNvPr id="84" name="Text Box 30"/>
            <p:cNvSpPr txBox="1">
              <a:spLocks noChangeArrowheads="1"/>
            </p:cNvSpPr>
            <p:nvPr/>
          </p:nvSpPr>
          <p:spPr bwMode="auto">
            <a:xfrm>
              <a:off x="8306810" y="2482028"/>
              <a:ext cx="1083289" cy="222728"/>
            </a:xfrm>
            <a:prstGeom prst="rect">
              <a:avLst/>
            </a:prstGeom>
            <a:noFill/>
            <a:ln w="9525">
              <a:noFill/>
              <a:miter lim="800000"/>
              <a:headEnd/>
              <a:tailEnd/>
            </a:ln>
            <a:effectLst>
              <a:prstShdw prst="shdw17" dist="17961" dir="2700000">
                <a:schemeClr val="accent1">
                  <a:gamma/>
                  <a:shade val="60000"/>
                  <a:invGamma/>
                </a:schemeClr>
              </a:prstShdw>
            </a:effectLst>
          </p:spPr>
          <p:txBody>
            <a:bodyPr lIns="83411" tIns="41707" rIns="83411" bIns="41707">
              <a:spAutoFit/>
            </a:bodyPr>
            <a:lstStyle/>
            <a:p>
              <a:pPr fontAlgn="auto">
                <a:spcBef>
                  <a:spcPts val="0"/>
                </a:spcBef>
                <a:spcAft>
                  <a:spcPts val="0"/>
                </a:spcAft>
                <a:defRPr/>
              </a:pPr>
              <a:r>
                <a:rPr lang="en-US" altLang="zh-CN" sz="900" dirty="0">
                  <a:solidFill>
                    <a:prstClr val="black"/>
                  </a:solidFill>
                  <a:latin typeface="微软雅黑" panose="020B0503020204020204" pitchFamily="34" charset="-122"/>
                  <a:ea typeface="微软雅黑" panose="020B0503020204020204" pitchFamily="34" charset="-122"/>
                </a:rPr>
                <a:t>UVP Server</a:t>
              </a:r>
            </a:p>
          </p:txBody>
        </p:sp>
        <p:sp>
          <p:nvSpPr>
            <p:cNvPr id="85" name="AutoShape 31"/>
            <p:cNvSpPr>
              <a:spLocks noChangeArrowheads="1"/>
            </p:cNvSpPr>
            <p:nvPr/>
          </p:nvSpPr>
          <p:spPr bwMode="auto">
            <a:xfrm>
              <a:off x="8083047" y="1939446"/>
              <a:ext cx="1344343" cy="779431"/>
            </a:xfrm>
            <a:prstGeom prst="roundRect">
              <a:avLst>
                <a:gd name="adj" fmla="val 5727"/>
              </a:avLst>
            </a:prstGeom>
            <a:noFill/>
            <a:ln w="12700" algn="ctr">
              <a:solidFill>
                <a:schemeClr val="tx1"/>
              </a:solidFill>
              <a:prstDash val="sysDot"/>
              <a:round/>
              <a:headEnd/>
              <a:tailEnd/>
            </a:ln>
          </p:spPr>
          <p:txBody>
            <a:bodyPr wrap="none" lIns="80107" tIns="40052" rIns="80107" bIns="40052" anchor="ctr"/>
            <a:lstStyle/>
            <a:p>
              <a:pPr fontAlgn="auto">
                <a:spcBef>
                  <a:spcPts val="0"/>
                </a:spcBef>
                <a:spcAft>
                  <a:spcPts val="0"/>
                </a:spcAft>
                <a:defRPr/>
              </a:pPr>
              <a:endParaRPr lang="en-US" altLang="zh-CN" sz="900" dirty="0">
                <a:solidFill>
                  <a:prstClr val="black"/>
                </a:solidFill>
                <a:latin typeface="微软雅黑" panose="020B0503020204020204" pitchFamily="34" charset="-122"/>
                <a:ea typeface="微软雅黑" panose="020B0503020204020204" pitchFamily="34" charset="-122"/>
              </a:endParaRPr>
            </a:p>
          </p:txBody>
        </p:sp>
        <p:sp>
          <p:nvSpPr>
            <p:cNvPr id="86" name="AutoShape 32"/>
            <p:cNvSpPr>
              <a:spLocks noChangeArrowheads="1"/>
            </p:cNvSpPr>
            <p:nvPr/>
          </p:nvSpPr>
          <p:spPr bwMode="auto">
            <a:xfrm>
              <a:off x="8168284" y="2451888"/>
              <a:ext cx="1170307" cy="212441"/>
            </a:xfrm>
            <a:prstGeom prst="roundRect">
              <a:avLst>
                <a:gd name="adj" fmla="val 16667"/>
              </a:avLst>
            </a:prstGeom>
            <a:solidFill>
              <a:srgbClr val="FFFFFF"/>
            </a:solidFill>
            <a:ln>
              <a:noFill/>
              <a:headEnd/>
              <a:tailEnd/>
            </a:ln>
          </p:spPr>
          <p:style>
            <a:lnRef idx="2">
              <a:schemeClr val="accent2"/>
            </a:lnRef>
            <a:fillRef idx="1">
              <a:schemeClr val="lt1"/>
            </a:fillRef>
            <a:effectRef idx="0">
              <a:schemeClr val="accent2"/>
            </a:effectRef>
            <a:fontRef idx="minor">
              <a:schemeClr val="dk1"/>
            </a:fontRef>
          </p:style>
          <p:txBody>
            <a:bodyPr wrap="none" lIns="91380" tIns="45689" rIns="91380" bIns="45689" anchor="ctr"/>
            <a:lstStyle/>
            <a:p>
              <a:pPr fontAlgn="auto">
                <a:spcBef>
                  <a:spcPts val="0"/>
                </a:spcBef>
                <a:spcAft>
                  <a:spcPts val="0"/>
                </a:spcAft>
              </a:pPr>
              <a:endParaRPr lang="en-US" altLang="zh-CN" sz="2400" dirty="0">
                <a:solidFill>
                  <a:srgbClr val="000000"/>
                </a:solidFill>
                <a:latin typeface="微软雅黑" panose="020B0503020204020204" pitchFamily="34" charset="-122"/>
                <a:ea typeface="微软雅黑" panose="020B0503020204020204" pitchFamily="34" charset="-122"/>
              </a:endParaRPr>
            </a:p>
          </p:txBody>
        </p:sp>
        <p:sp>
          <p:nvSpPr>
            <p:cNvPr id="87" name="Text Box 33"/>
            <p:cNvSpPr txBox="1">
              <a:spLocks noChangeArrowheads="1"/>
            </p:cNvSpPr>
            <p:nvPr/>
          </p:nvSpPr>
          <p:spPr bwMode="auto">
            <a:xfrm>
              <a:off x="8237545" y="2420306"/>
              <a:ext cx="968607" cy="26889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83411" tIns="41707" rIns="83411" bIns="41707">
              <a:spAutoFit/>
            </a:bodyPr>
            <a:lstStyle/>
            <a:p>
              <a:pPr fontAlgn="auto">
                <a:spcBef>
                  <a:spcPts val="0"/>
                </a:spcBef>
                <a:spcAft>
                  <a:spcPts val="0"/>
                </a:spcAft>
                <a:defRPr/>
              </a:pPr>
              <a:r>
                <a:rPr lang="en-US" altLang="zh-CN" sz="1200" dirty="0">
                  <a:solidFill>
                    <a:prstClr val="black"/>
                  </a:solidFill>
                  <a:latin typeface="微软雅黑" panose="020B0503020204020204" pitchFamily="34" charset="-122"/>
                  <a:ea typeface="微软雅黑" panose="020B0503020204020204" pitchFamily="34" charset="-122"/>
                </a:rPr>
                <a:t>Hypervisor</a:t>
              </a:r>
            </a:p>
          </p:txBody>
        </p:sp>
        <p:sp>
          <p:nvSpPr>
            <p:cNvPr id="88" name="AutoShape 41"/>
            <p:cNvSpPr>
              <a:spLocks noChangeArrowheads="1"/>
            </p:cNvSpPr>
            <p:nvPr/>
          </p:nvSpPr>
          <p:spPr bwMode="auto">
            <a:xfrm>
              <a:off x="8187819" y="1991119"/>
              <a:ext cx="527437" cy="424884"/>
            </a:xfrm>
            <a:prstGeom prst="roundRect">
              <a:avLst>
                <a:gd name="adj" fmla="val 5727"/>
              </a:avLst>
            </a:prstGeom>
            <a:solidFill>
              <a:srgbClr val="99CCFF"/>
            </a:solidFill>
            <a:ln w="22225" algn="ctr">
              <a:solidFill>
                <a:srgbClr val="3366FF"/>
              </a:solidFill>
              <a:round/>
              <a:headEnd/>
              <a:tailEnd/>
            </a:ln>
          </p:spPr>
          <p:txBody>
            <a:bodyPr wrap="none" lIns="80107" tIns="40052" rIns="80107" bIns="40052" anchor="ctr"/>
            <a:lstStyle/>
            <a:p>
              <a:pPr fontAlgn="auto">
                <a:spcBef>
                  <a:spcPts val="0"/>
                </a:spcBef>
                <a:spcAft>
                  <a:spcPts val="0"/>
                </a:spcAft>
                <a:defRPr/>
              </a:pPr>
              <a:endParaRPr lang="en-US" altLang="zh-CN" sz="900" dirty="0">
                <a:solidFill>
                  <a:prstClr val="black"/>
                </a:solidFill>
                <a:latin typeface="微软雅黑" panose="020B0503020204020204" pitchFamily="34" charset="-122"/>
                <a:ea typeface="微软雅黑" panose="020B0503020204020204" pitchFamily="34" charset="-122"/>
              </a:endParaRPr>
            </a:p>
          </p:txBody>
        </p:sp>
        <p:sp>
          <p:nvSpPr>
            <p:cNvPr id="89" name="AutoShape 42"/>
            <p:cNvSpPr>
              <a:spLocks noChangeArrowheads="1"/>
            </p:cNvSpPr>
            <p:nvPr/>
          </p:nvSpPr>
          <p:spPr bwMode="auto">
            <a:xfrm>
              <a:off x="8246429" y="2029871"/>
              <a:ext cx="410228" cy="177992"/>
            </a:xfrm>
            <a:prstGeom prst="roundRect">
              <a:avLst>
                <a:gd name="adj" fmla="val 5727"/>
              </a:avLst>
            </a:prstGeom>
            <a:solidFill>
              <a:srgbClr val="FF6600"/>
            </a:solidFill>
            <a:ln w="9525" algn="ctr">
              <a:solidFill>
                <a:schemeClr val="tx1"/>
              </a:solidFill>
              <a:round/>
              <a:headEnd/>
              <a:tailEnd/>
            </a:ln>
          </p:spPr>
          <p:txBody>
            <a:bodyPr wrap="none" lIns="80107" tIns="40052" rIns="80107" bIns="40052" anchor="ctr"/>
            <a:lstStyle/>
            <a:p>
              <a:pPr fontAlgn="auto">
                <a:spcBef>
                  <a:spcPts val="0"/>
                </a:spcBef>
                <a:spcAft>
                  <a:spcPts val="0"/>
                </a:spcAft>
                <a:defRPr/>
              </a:pPr>
              <a:endParaRPr lang="en-US" altLang="zh-CN" sz="900" dirty="0">
                <a:solidFill>
                  <a:prstClr val="black"/>
                </a:solidFill>
                <a:latin typeface="微软雅黑" panose="020B0503020204020204" pitchFamily="34" charset="-122"/>
                <a:ea typeface="微软雅黑" panose="020B0503020204020204" pitchFamily="34" charset="-122"/>
              </a:endParaRPr>
            </a:p>
          </p:txBody>
        </p:sp>
        <p:sp>
          <p:nvSpPr>
            <p:cNvPr id="90" name="Text Box 43"/>
            <p:cNvSpPr txBox="1">
              <a:spLocks noChangeArrowheads="1"/>
            </p:cNvSpPr>
            <p:nvPr/>
          </p:nvSpPr>
          <p:spPr bwMode="auto">
            <a:xfrm>
              <a:off x="8228664" y="1996856"/>
              <a:ext cx="397681" cy="22272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83411" tIns="41707" rIns="83411" bIns="41707">
              <a:spAutoFit/>
            </a:bodyPr>
            <a:lstStyle/>
            <a:p>
              <a:pPr fontAlgn="auto">
                <a:spcBef>
                  <a:spcPts val="0"/>
                </a:spcBef>
                <a:spcAft>
                  <a:spcPts val="0"/>
                </a:spcAft>
                <a:defRPr/>
              </a:pPr>
              <a:r>
                <a:rPr lang="en-US" altLang="zh-CN" sz="900" dirty="0">
                  <a:solidFill>
                    <a:prstClr val="black"/>
                  </a:solidFill>
                  <a:latin typeface="微软雅黑" panose="020B0503020204020204" pitchFamily="34" charset="-122"/>
                  <a:ea typeface="微软雅黑" panose="020B0503020204020204" pitchFamily="34" charset="-122"/>
                </a:rPr>
                <a:t>App</a:t>
              </a:r>
            </a:p>
          </p:txBody>
        </p:sp>
        <p:sp>
          <p:nvSpPr>
            <p:cNvPr id="91" name="AutoShape 44"/>
            <p:cNvSpPr>
              <a:spLocks noChangeArrowheads="1"/>
            </p:cNvSpPr>
            <p:nvPr/>
          </p:nvSpPr>
          <p:spPr bwMode="auto">
            <a:xfrm>
              <a:off x="8246429" y="2207861"/>
              <a:ext cx="410228" cy="177992"/>
            </a:xfrm>
            <a:prstGeom prst="roundRect">
              <a:avLst>
                <a:gd name="adj" fmla="val 5727"/>
              </a:avLst>
            </a:prstGeom>
            <a:solidFill>
              <a:srgbClr val="3366FF"/>
            </a:solidFill>
            <a:ln w="9525" algn="ctr">
              <a:solidFill>
                <a:schemeClr val="tx1"/>
              </a:solidFill>
              <a:round/>
              <a:headEnd/>
              <a:tailEnd/>
            </a:ln>
          </p:spPr>
          <p:txBody>
            <a:bodyPr wrap="none" lIns="80107" tIns="40052" rIns="80107" bIns="40052" anchor="ctr"/>
            <a:lstStyle/>
            <a:p>
              <a:pPr fontAlgn="auto">
                <a:spcBef>
                  <a:spcPts val="0"/>
                </a:spcBef>
                <a:spcAft>
                  <a:spcPts val="0"/>
                </a:spcAft>
                <a:defRPr/>
              </a:pPr>
              <a:endParaRPr lang="en-US" altLang="zh-CN" sz="900" dirty="0">
                <a:solidFill>
                  <a:prstClr val="black"/>
                </a:solidFill>
                <a:latin typeface="微软雅黑" panose="020B0503020204020204" pitchFamily="34" charset="-122"/>
                <a:ea typeface="微软雅黑" panose="020B0503020204020204" pitchFamily="34" charset="-122"/>
              </a:endParaRPr>
            </a:p>
          </p:txBody>
        </p:sp>
        <p:sp>
          <p:nvSpPr>
            <p:cNvPr id="92" name="Text Box 45"/>
            <p:cNvSpPr txBox="1">
              <a:spLocks noChangeArrowheads="1"/>
            </p:cNvSpPr>
            <p:nvPr/>
          </p:nvSpPr>
          <p:spPr bwMode="auto">
            <a:xfrm>
              <a:off x="8267733" y="2199250"/>
              <a:ext cx="335163" cy="22272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83411" tIns="41707" rIns="83411" bIns="41707">
              <a:spAutoFit/>
            </a:bodyPr>
            <a:lstStyle/>
            <a:p>
              <a:pPr fontAlgn="auto">
                <a:spcBef>
                  <a:spcPts val="0"/>
                </a:spcBef>
                <a:spcAft>
                  <a:spcPts val="0"/>
                </a:spcAft>
                <a:defRPr/>
              </a:pPr>
              <a:r>
                <a:rPr lang="en-US" altLang="zh-CN" sz="900" dirty="0">
                  <a:solidFill>
                    <a:prstClr val="black"/>
                  </a:solidFill>
                  <a:latin typeface="微软雅黑" panose="020B0503020204020204" pitchFamily="34" charset="-122"/>
                  <a:ea typeface="微软雅黑" panose="020B0503020204020204" pitchFamily="34" charset="-122"/>
                </a:rPr>
                <a:t>OS</a:t>
              </a:r>
            </a:p>
          </p:txBody>
        </p:sp>
        <p:sp>
          <p:nvSpPr>
            <p:cNvPr id="93" name="Text Box 47"/>
            <p:cNvSpPr txBox="1">
              <a:spLocks noChangeArrowheads="1"/>
            </p:cNvSpPr>
            <p:nvPr/>
          </p:nvSpPr>
          <p:spPr bwMode="auto">
            <a:xfrm>
              <a:off x="10048949" y="2482028"/>
              <a:ext cx="1083289" cy="222728"/>
            </a:xfrm>
            <a:prstGeom prst="rect">
              <a:avLst/>
            </a:prstGeom>
            <a:noFill/>
            <a:ln w="9525">
              <a:noFill/>
              <a:miter lim="800000"/>
              <a:headEnd/>
              <a:tailEnd/>
            </a:ln>
            <a:effectLst>
              <a:prstShdw prst="shdw17" dist="17961" dir="2700000">
                <a:schemeClr val="accent1">
                  <a:gamma/>
                  <a:shade val="60000"/>
                  <a:invGamma/>
                </a:schemeClr>
              </a:prstShdw>
            </a:effectLst>
          </p:spPr>
          <p:txBody>
            <a:bodyPr lIns="83411" tIns="41707" rIns="83411" bIns="41707">
              <a:spAutoFit/>
            </a:bodyPr>
            <a:lstStyle/>
            <a:p>
              <a:pPr fontAlgn="auto">
                <a:spcBef>
                  <a:spcPts val="0"/>
                </a:spcBef>
                <a:spcAft>
                  <a:spcPts val="0"/>
                </a:spcAft>
                <a:defRPr/>
              </a:pPr>
              <a:r>
                <a:rPr lang="en-US" altLang="zh-CN" sz="900" dirty="0">
                  <a:solidFill>
                    <a:prstClr val="black"/>
                  </a:solidFill>
                  <a:latin typeface="微软雅黑" panose="020B0503020204020204" pitchFamily="34" charset="-122"/>
                  <a:ea typeface="微软雅黑" panose="020B0503020204020204" pitchFamily="34" charset="-122"/>
                </a:rPr>
                <a:t>UVP Server</a:t>
              </a:r>
            </a:p>
          </p:txBody>
        </p:sp>
        <p:sp>
          <p:nvSpPr>
            <p:cNvPr id="94" name="AutoShape 48"/>
            <p:cNvSpPr>
              <a:spLocks noChangeArrowheads="1"/>
            </p:cNvSpPr>
            <p:nvPr/>
          </p:nvSpPr>
          <p:spPr bwMode="auto">
            <a:xfrm>
              <a:off x="9825183" y="1939446"/>
              <a:ext cx="1344344" cy="779431"/>
            </a:xfrm>
            <a:prstGeom prst="roundRect">
              <a:avLst>
                <a:gd name="adj" fmla="val 5727"/>
              </a:avLst>
            </a:prstGeom>
            <a:noFill/>
            <a:ln w="12700" algn="ctr">
              <a:solidFill>
                <a:schemeClr val="tx1"/>
              </a:solidFill>
              <a:prstDash val="sysDot"/>
              <a:round/>
              <a:headEnd/>
              <a:tailEnd/>
            </a:ln>
          </p:spPr>
          <p:txBody>
            <a:bodyPr wrap="none" lIns="80107" tIns="40052" rIns="80107" bIns="40052" anchor="ctr"/>
            <a:lstStyle/>
            <a:p>
              <a:pPr fontAlgn="auto">
                <a:spcBef>
                  <a:spcPts val="0"/>
                </a:spcBef>
                <a:spcAft>
                  <a:spcPts val="0"/>
                </a:spcAft>
                <a:defRPr/>
              </a:pPr>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95" name="AutoShape 49"/>
            <p:cNvSpPr>
              <a:spLocks noChangeArrowheads="1"/>
            </p:cNvSpPr>
            <p:nvPr/>
          </p:nvSpPr>
          <p:spPr bwMode="auto">
            <a:xfrm>
              <a:off x="9910424" y="2451888"/>
              <a:ext cx="1170307" cy="212441"/>
            </a:xfrm>
            <a:prstGeom prst="roundRect">
              <a:avLst>
                <a:gd name="adj" fmla="val 16667"/>
              </a:avLst>
            </a:prstGeom>
            <a:solidFill>
              <a:srgbClr val="FFFFFF"/>
            </a:solidFill>
            <a:ln>
              <a:noFill/>
              <a:headEnd/>
              <a:tailEnd/>
            </a:ln>
          </p:spPr>
          <p:style>
            <a:lnRef idx="2">
              <a:schemeClr val="accent2"/>
            </a:lnRef>
            <a:fillRef idx="1">
              <a:schemeClr val="lt1"/>
            </a:fillRef>
            <a:effectRef idx="0">
              <a:schemeClr val="accent2"/>
            </a:effectRef>
            <a:fontRef idx="minor">
              <a:schemeClr val="dk1"/>
            </a:fontRef>
          </p:style>
          <p:txBody>
            <a:bodyPr wrap="none" lIns="91380" tIns="45689" rIns="91380" bIns="45689" anchor="ctr"/>
            <a:lstStyle/>
            <a:p>
              <a:pPr fontAlgn="auto">
                <a:spcBef>
                  <a:spcPts val="0"/>
                </a:spcBef>
                <a:spcAft>
                  <a:spcPts val="0"/>
                </a:spcAft>
              </a:pPr>
              <a:endParaRPr lang="en-US" altLang="zh-CN" sz="2400" dirty="0">
                <a:solidFill>
                  <a:srgbClr val="000000"/>
                </a:solidFill>
                <a:latin typeface="微软雅黑" panose="020B0503020204020204" pitchFamily="34" charset="-122"/>
                <a:ea typeface="微软雅黑" panose="020B0503020204020204" pitchFamily="34" charset="-122"/>
              </a:endParaRPr>
            </a:p>
          </p:txBody>
        </p:sp>
        <p:sp>
          <p:nvSpPr>
            <p:cNvPr id="96" name="Text Box 50"/>
            <p:cNvSpPr txBox="1">
              <a:spLocks noChangeArrowheads="1"/>
            </p:cNvSpPr>
            <p:nvPr/>
          </p:nvSpPr>
          <p:spPr bwMode="auto">
            <a:xfrm>
              <a:off x="9979685" y="2420306"/>
              <a:ext cx="968607" cy="26889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83411" tIns="41707" rIns="83411" bIns="41707">
              <a:spAutoFit/>
            </a:bodyPr>
            <a:lstStyle/>
            <a:p>
              <a:pPr fontAlgn="auto">
                <a:spcBef>
                  <a:spcPts val="0"/>
                </a:spcBef>
                <a:spcAft>
                  <a:spcPts val="0"/>
                </a:spcAft>
                <a:defRPr/>
              </a:pPr>
              <a:r>
                <a:rPr lang="en-US" altLang="zh-CN" sz="1200" dirty="0">
                  <a:solidFill>
                    <a:prstClr val="black"/>
                  </a:solidFill>
                  <a:latin typeface="微软雅黑" panose="020B0503020204020204" pitchFamily="34" charset="-122"/>
                  <a:ea typeface="微软雅黑" panose="020B0503020204020204" pitchFamily="34" charset="-122"/>
                </a:rPr>
                <a:t>Hypervisor</a:t>
              </a:r>
            </a:p>
          </p:txBody>
        </p:sp>
        <p:grpSp>
          <p:nvGrpSpPr>
            <p:cNvPr id="97" name="Group 67"/>
            <p:cNvGrpSpPr>
              <a:grpSpLocks/>
            </p:cNvGrpSpPr>
            <p:nvPr/>
          </p:nvGrpSpPr>
          <p:grpSpPr bwMode="auto">
            <a:xfrm>
              <a:off x="6794332" y="2853087"/>
              <a:ext cx="1060421" cy="116525"/>
              <a:chOff x="714" y="2586"/>
              <a:chExt cx="914" cy="183"/>
            </a:xfrm>
          </p:grpSpPr>
          <p:sp>
            <p:nvSpPr>
              <p:cNvPr id="217" name="Rectangle 65"/>
              <p:cNvSpPr>
                <a:spLocks noChangeArrowheads="1"/>
              </p:cNvSpPr>
              <p:nvPr/>
            </p:nvSpPr>
            <p:spPr bwMode="auto">
              <a:xfrm>
                <a:off x="714" y="2586"/>
                <a:ext cx="771" cy="183"/>
              </a:xfrm>
              <a:prstGeom prst="rect">
                <a:avLst/>
              </a:prstGeom>
              <a:gradFill rotWithShape="1">
                <a:gsLst>
                  <a:gs pos="0">
                    <a:srgbClr val="66FF33"/>
                  </a:gs>
                  <a:gs pos="100000">
                    <a:srgbClr val="FF0000"/>
                  </a:gs>
                </a:gsLst>
                <a:lin ang="0" scaled="1"/>
              </a:gradFill>
              <a:ln w="9525" algn="ctr">
                <a:noFill/>
                <a:miter lim="800000"/>
                <a:headEnd/>
                <a:tailEnd/>
              </a:ln>
            </p:spPr>
            <p:txBody>
              <a:bodyPr wrap="none" lIns="87795" tIns="43896" rIns="87795" bIns="43896" anchor="ctr"/>
              <a:lstStyle/>
              <a:p>
                <a:pPr fontAlgn="auto">
                  <a:spcBef>
                    <a:spcPts val="0"/>
                  </a:spcBef>
                  <a:spcAft>
                    <a:spcPts val="0"/>
                  </a:spcAft>
                  <a:defRPr/>
                </a:pPr>
                <a:endParaRPr lang="en-US" altLang="zh-CN" sz="900" dirty="0">
                  <a:solidFill>
                    <a:prstClr val="black"/>
                  </a:solidFill>
                  <a:latin typeface="微软雅黑" panose="020B0503020204020204" pitchFamily="34" charset="-122"/>
                  <a:ea typeface="微软雅黑" panose="020B0503020204020204" pitchFamily="34" charset="-122"/>
                </a:endParaRPr>
              </a:p>
            </p:txBody>
          </p:sp>
          <p:sp>
            <p:nvSpPr>
              <p:cNvPr id="218" name="Rectangle 66"/>
              <p:cNvSpPr>
                <a:spLocks noChangeArrowheads="1"/>
              </p:cNvSpPr>
              <p:nvPr/>
            </p:nvSpPr>
            <p:spPr bwMode="auto">
              <a:xfrm>
                <a:off x="714" y="2586"/>
                <a:ext cx="914" cy="183"/>
              </a:xfrm>
              <a:prstGeom prst="rect">
                <a:avLst/>
              </a:prstGeom>
              <a:noFill/>
              <a:ln w="9525" algn="ctr">
                <a:solidFill>
                  <a:srgbClr val="808080"/>
                </a:solidFill>
                <a:miter lim="800000"/>
                <a:headEnd/>
                <a:tailEnd/>
              </a:ln>
            </p:spPr>
            <p:txBody>
              <a:bodyPr wrap="none" lIns="87795" tIns="43896" rIns="87795" bIns="43896" anchor="ctr"/>
              <a:lstStyle/>
              <a:p>
                <a:pPr fontAlgn="auto">
                  <a:spcBef>
                    <a:spcPts val="0"/>
                  </a:spcBef>
                  <a:spcAft>
                    <a:spcPts val="0"/>
                  </a:spcAft>
                  <a:defRPr/>
                </a:pPr>
                <a:endParaRPr lang="en-US" altLang="zh-CN" sz="900" dirty="0">
                  <a:solidFill>
                    <a:prstClr val="black"/>
                  </a:solidFill>
                  <a:latin typeface="微软雅黑" panose="020B0503020204020204" pitchFamily="34" charset="-122"/>
                  <a:ea typeface="微软雅黑" panose="020B0503020204020204" pitchFamily="34" charset="-122"/>
                </a:endParaRPr>
              </a:p>
            </p:txBody>
          </p:sp>
        </p:grpSp>
        <p:grpSp>
          <p:nvGrpSpPr>
            <p:cNvPr id="98" name="Group 68"/>
            <p:cNvGrpSpPr>
              <a:grpSpLocks/>
            </p:cNvGrpSpPr>
            <p:nvPr/>
          </p:nvGrpSpPr>
          <p:grpSpPr bwMode="auto">
            <a:xfrm>
              <a:off x="8228090" y="2853087"/>
              <a:ext cx="1053460" cy="116525"/>
              <a:chOff x="714" y="2586"/>
              <a:chExt cx="908" cy="183"/>
            </a:xfrm>
          </p:grpSpPr>
          <p:sp>
            <p:nvSpPr>
              <p:cNvPr id="215" name="Rectangle 69"/>
              <p:cNvSpPr>
                <a:spLocks noChangeArrowheads="1"/>
              </p:cNvSpPr>
              <p:nvPr/>
            </p:nvSpPr>
            <p:spPr bwMode="auto">
              <a:xfrm>
                <a:off x="714" y="2586"/>
                <a:ext cx="771" cy="183"/>
              </a:xfrm>
              <a:prstGeom prst="rect">
                <a:avLst/>
              </a:prstGeom>
              <a:gradFill rotWithShape="1">
                <a:gsLst>
                  <a:gs pos="0">
                    <a:srgbClr val="66FF33"/>
                  </a:gs>
                  <a:gs pos="100000">
                    <a:srgbClr val="FF0000"/>
                  </a:gs>
                </a:gsLst>
                <a:lin ang="0" scaled="1"/>
              </a:gradFill>
              <a:ln w="9525" algn="ctr">
                <a:noFill/>
                <a:miter lim="800000"/>
                <a:headEnd/>
                <a:tailEnd/>
              </a:ln>
            </p:spPr>
            <p:txBody>
              <a:bodyPr wrap="none" lIns="87795" tIns="43896" rIns="87795" bIns="43896" anchor="ctr"/>
              <a:lstStyle/>
              <a:p>
                <a:pPr fontAlgn="auto">
                  <a:spcBef>
                    <a:spcPts val="0"/>
                  </a:spcBef>
                  <a:spcAft>
                    <a:spcPts val="0"/>
                  </a:spcAft>
                  <a:defRPr/>
                </a:pPr>
                <a:endParaRPr lang="en-US" altLang="zh-CN" sz="900" dirty="0">
                  <a:solidFill>
                    <a:prstClr val="black"/>
                  </a:solidFill>
                  <a:latin typeface="微软雅黑" panose="020B0503020204020204" pitchFamily="34" charset="-122"/>
                  <a:ea typeface="微软雅黑" panose="020B0503020204020204" pitchFamily="34" charset="-122"/>
                </a:endParaRPr>
              </a:p>
            </p:txBody>
          </p:sp>
          <p:sp>
            <p:nvSpPr>
              <p:cNvPr id="216" name="Rectangle 70"/>
              <p:cNvSpPr>
                <a:spLocks noChangeArrowheads="1"/>
              </p:cNvSpPr>
              <p:nvPr/>
            </p:nvSpPr>
            <p:spPr bwMode="auto">
              <a:xfrm>
                <a:off x="714" y="2586"/>
                <a:ext cx="908" cy="183"/>
              </a:xfrm>
              <a:prstGeom prst="rect">
                <a:avLst/>
              </a:prstGeom>
              <a:noFill/>
              <a:ln w="9525" algn="ctr">
                <a:solidFill>
                  <a:srgbClr val="808080"/>
                </a:solidFill>
                <a:miter lim="800000"/>
                <a:headEnd/>
                <a:tailEnd/>
              </a:ln>
            </p:spPr>
            <p:txBody>
              <a:bodyPr wrap="none" lIns="87795" tIns="43896" rIns="87795" bIns="43896" anchor="ctr"/>
              <a:lstStyle/>
              <a:p>
                <a:pPr fontAlgn="auto">
                  <a:spcBef>
                    <a:spcPts val="0"/>
                  </a:spcBef>
                  <a:spcAft>
                    <a:spcPts val="0"/>
                  </a:spcAft>
                  <a:defRPr/>
                </a:pPr>
                <a:endParaRPr lang="en-US" altLang="zh-CN" sz="900" dirty="0">
                  <a:solidFill>
                    <a:prstClr val="black"/>
                  </a:solidFill>
                  <a:latin typeface="微软雅黑" panose="020B0503020204020204" pitchFamily="34" charset="-122"/>
                  <a:ea typeface="微软雅黑" panose="020B0503020204020204" pitchFamily="34" charset="-122"/>
                </a:endParaRPr>
              </a:p>
            </p:txBody>
          </p:sp>
        </p:grpSp>
        <p:grpSp>
          <p:nvGrpSpPr>
            <p:cNvPr id="99" name="Group 74"/>
            <p:cNvGrpSpPr>
              <a:grpSpLocks/>
            </p:cNvGrpSpPr>
            <p:nvPr/>
          </p:nvGrpSpPr>
          <p:grpSpPr bwMode="auto">
            <a:xfrm>
              <a:off x="9963458" y="2853096"/>
              <a:ext cx="1049425" cy="115889"/>
              <a:chOff x="1835" y="2631"/>
              <a:chExt cx="814" cy="136"/>
            </a:xfrm>
          </p:grpSpPr>
          <p:sp>
            <p:nvSpPr>
              <p:cNvPr id="213" name="Rectangle 72"/>
              <p:cNvSpPr>
                <a:spLocks noChangeArrowheads="1"/>
              </p:cNvSpPr>
              <p:nvPr/>
            </p:nvSpPr>
            <p:spPr bwMode="auto">
              <a:xfrm>
                <a:off x="1835" y="2631"/>
                <a:ext cx="331" cy="136"/>
              </a:xfrm>
              <a:prstGeom prst="rect">
                <a:avLst/>
              </a:prstGeom>
              <a:gradFill rotWithShape="1">
                <a:gsLst>
                  <a:gs pos="0">
                    <a:srgbClr val="66FF33"/>
                  </a:gs>
                  <a:gs pos="100000">
                    <a:srgbClr val="CCFF33"/>
                  </a:gs>
                </a:gsLst>
                <a:lin ang="0" scaled="1"/>
              </a:gradFill>
              <a:ln w="9525" algn="ctr">
                <a:noFill/>
                <a:miter lim="800000"/>
                <a:headEnd/>
                <a:tailEnd/>
              </a:ln>
            </p:spPr>
            <p:txBody>
              <a:bodyPr wrap="none" lIns="87795" tIns="43896" rIns="87795" bIns="43896" anchor="ctr"/>
              <a:lstStyle/>
              <a:p>
                <a:pPr fontAlgn="auto">
                  <a:spcBef>
                    <a:spcPts val="0"/>
                  </a:spcBef>
                  <a:spcAft>
                    <a:spcPts val="0"/>
                  </a:spcAft>
                  <a:defRPr/>
                </a:pPr>
                <a:endParaRPr lang="en-US" altLang="zh-CN" sz="900" dirty="0">
                  <a:solidFill>
                    <a:prstClr val="black"/>
                  </a:solidFill>
                  <a:latin typeface="微软雅黑" panose="020B0503020204020204" pitchFamily="34" charset="-122"/>
                  <a:ea typeface="微软雅黑" panose="020B0503020204020204" pitchFamily="34" charset="-122"/>
                </a:endParaRPr>
              </a:p>
            </p:txBody>
          </p:sp>
          <p:sp>
            <p:nvSpPr>
              <p:cNvPr id="214" name="Rectangle 73"/>
              <p:cNvSpPr>
                <a:spLocks noChangeArrowheads="1"/>
              </p:cNvSpPr>
              <p:nvPr/>
            </p:nvSpPr>
            <p:spPr bwMode="auto">
              <a:xfrm>
                <a:off x="1835" y="2631"/>
                <a:ext cx="814" cy="135"/>
              </a:xfrm>
              <a:prstGeom prst="rect">
                <a:avLst/>
              </a:prstGeom>
              <a:noFill/>
              <a:ln w="9525" algn="ctr">
                <a:solidFill>
                  <a:srgbClr val="808080"/>
                </a:solidFill>
                <a:miter lim="800000"/>
                <a:headEnd/>
                <a:tailEnd/>
              </a:ln>
            </p:spPr>
            <p:txBody>
              <a:bodyPr wrap="none" lIns="87795" tIns="43896" rIns="87795" bIns="43896" anchor="ctr"/>
              <a:lstStyle/>
              <a:p>
                <a:pPr fontAlgn="auto">
                  <a:spcBef>
                    <a:spcPts val="0"/>
                  </a:spcBef>
                  <a:spcAft>
                    <a:spcPts val="0"/>
                  </a:spcAft>
                  <a:defRPr/>
                </a:pPr>
                <a:endParaRPr lang="en-US" altLang="zh-CN" sz="900" dirty="0">
                  <a:solidFill>
                    <a:prstClr val="black"/>
                  </a:solidFill>
                  <a:latin typeface="微软雅黑" panose="020B0503020204020204" pitchFamily="34" charset="-122"/>
                  <a:ea typeface="微软雅黑" panose="020B0503020204020204" pitchFamily="34" charset="-122"/>
                </a:endParaRPr>
              </a:p>
            </p:txBody>
          </p:sp>
        </p:grpSp>
        <p:grpSp>
          <p:nvGrpSpPr>
            <p:cNvPr id="100" name="Group 92"/>
            <p:cNvGrpSpPr>
              <a:grpSpLocks/>
            </p:cNvGrpSpPr>
            <p:nvPr/>
          </p:nvGrpSpPr>
          <p:grpSpPr bwMode="auto">
            <a:xfrm>
              <a:off x="8775602" y="1989329"/>
              <a:ext cx="523589" cy="464032"/>
              <a:chOff x="3257" y="2724"/>
              <a:chExt cx="406" cy="541"/>
            </a:xfrm>
          </p:grpSpPr>
          <p:sp>
            <p:nvSpPr>
              <p:cNvPr id="208" name="AutoShape 86"/>
              <p:cNvSpPr>
                <a:spLocks noChangeArrowheads="1"/>
              </p:cNvSpPr>
              <p:nvPr/>
            </p:nvSpPr>
            <p:spPr bwMode="auto">
              <a:xfrm>
                <a:off x="3257" y="2724"/>
                <a:ext cx="406" cy="492"/>
              </a:xfrm>
              <a:prstGeom prst="roundRect">
                <a:avLst>
                  <a:gd name="adj" fmla="val 5727"/>
                </a:avLst>
              </a:prstGeom>
              <a:solidFill>
                <a:srgbClr val="99CCFF">
                  <a:alpha val="39999"/>
                </a:srgbClr>
              </a:solidFill>
              <a:ln w="22225" algn="ctr">
                <a:solidFill>
                  <a:srgbClr val="3366FF"/>
                </a:solidFill>
                <a:round/>
                <a:headEnd/>
                <a:tailEnd/>
              </a:ln>
            </p:spPr>
            <p:txBody>
              <a:bodyPr wrap="none" lIns="87795" tIns="43896" rIns="87795" bIns="43896" anchor="ctr"/>
              <a:lstStyle/>
              <a:p>
                <a:pPr fontAlgn="auto">
                  <a:spcBef>
                    <a:spcPts val="0"/>
                  </a:spcBef>
                  <a:spcAft>
                    <a:spcPts val="0"/>
                  </a:spcAft>
                  <a:defRPr/>
                </a:pPr>
                <a:endParaRPr lang="en-US" altLang="zh-CN" sz="900" dirty="0">
                  <a:solidFill>
                    <a:prstClr val="black"/>
                  </a:solidFill>
                  <a:latin typeface="微软雅黑" panose="020B0503020204020204" pitchFamily="34" charset="-122"/>
                  <a:ea typeface="微软雅黑" panose="020B0503020204020204" pitchFamily="34" charset="-122"/>
                </a:endParaRPr>
              </a:p>
            </p:txBody>
          </p:sp>
          <p:sp>
            <p:nvSpPr>
              <p:cNvPr id="209" name="AutoShape 87"/>
              <p:cNvSpPr>
                <a:spLocks noChangeArrowheads="1"/>
              </p:cNvSpPr>
              <p:nvPr/>
            </p:nvSpPr>
            <p:spPr bwMode="auto">
              <a:xfrm>
                <a:off x="3301" y="2768"/>
                <a:ext cx="317" cy="206"/>
              </a:xfrm>
              <a:prstGeom prst="roundRect">
                <a:avLst>
                  <a:gd name="adj" fmla="val 5727"/>
                </a:avLst>
              </a:prstGeom>
              <a:solidFill>
                <a:srgbClr val="FF6600">
                  <a:alpha val="50195"/>
                </a:srgbClr>
              </a:solidFill>
              <a:ln w="9525" algn="ctr">
                <a:solidFill>
                  <a:schemeClr val="tx1"/>
                </a:solidFill>
                <a:round/>
                <a:headEnd/>
                <a:tailEnd/>
              </a:ln>
            </p:spPr>
            <p:txBody>
              <a:bodyPr wrap="none" lIns="87795" tIns="43896" rIns="87795" bIns="43896" anchor="ctr"/>
              <a:lstStyle/>
              <a:p>
                <a:pPr fontAlgn="auto">
                  <a:spcBef>
                    <a:spcPts val="0"/>
                  </a:spcBef>
                  <a:spcAft>
                    <a:spcPts val="0"/>
                  </a:spcAft>
                  <a:defRPr/>
                </a:pPr>
                <a:endParaRPr lang="en-US" altLang="zh-CN" sz="900" dirty="0">
                  <a:solidFill>
                    <a:prstClr val="black"/>
                  </a:solidFill>
                  <a:latin typeface="微软雅黑" panose="020B0503020204020204" pitchFamily="34" charset="-122"/>
                  <a:ea typeface="微软雅黑" panose="020B0503020204020204" pitchFamily="34" charset="-122"/>
                </a:endParaRPr>
              </a:p>
            </p:txBody>
          </p:sp>
          <p:sp>
            <p:nvSpPr>
              <p:cNvPr id="210" name="Text Box 88"/>
              <p:cNvSpPr txBox="1">
                <a:spLocks noChangeArrowheads="1"/>
              </p:cNvSpPr>
              <p:nvPr/>
            </p:nvSpPr>
            <p:spPr bwMode="auto">
              <a:xfrm>
                <a:off x="3290" y="2786"/>
                <a:ext cx="321" cy="269"/>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auto">
                  <a:spcBef>
                    <a:spcPts val="0"/>
                  </a:spcBef>
                  <a:spcAft>
                    <a:spcPts val="0"/>
                  </a:spcAft>
                  <a:defRPr/>
                </a:pPr>
                <a:r>
                  <a:rPr lang="en-US" altLang="zh-CN" sz="900" dirty="0">
                    <a:solidFill>
                      <a:prstClr val="black"/>
                    </a:solidFill>
                    <a:latin typeface="微软雅黑" panose="020B0503020204020204" pitchFamily="34" charset="-122"/>
                    <a:ea typeface="微软雅黑" panose="020B0503020204020204" pitchFamily="34" charset="-122"/>
                  </a:rPr>
                  <a:t>App</a:t>
                </a:r>
              </a:p>
            </p:txBody>
          </p:sp>
          <p:sp>
            <p:nvSpPr>
              <p:cNvPr id="211" name="AutoShape 89"/>
              <p:cNvSpPr>
                <a:spLocks noChangeArrowheads="1"/>
              </p:cNvSpPr>
              <p:nvPr/>
            </p:nvSpPr>
            <p:spPr bwMode="auto">
              <a:xfrm>
                <a:off x="3301" y="2980"/>
                <a:ext cx="317" cy="206"/>
              </a:xfrm>
              <a:prstGeom prst="roundRect">
                <a:avLst>
                  <a:gd name="adj" fmla="val 5727"/>
                </a:avLst>
              </a:prstGeom>
              <a:solidFill>
                <a:srgbClr val="3366FF">
                  <a:alpha val="50195"/>
                </a:srgbClr>
              </a:solidFill>
              <a:ln w="9525" algn="ctr">
                <a:solidFill>
                  <a:schemeClr val="tx1"/>
                </a:solidFill>
                <a:round/>
                <a:headEnd/>
                <a:tailEnd/>
              </a:ln>
            </p:spPr>
            <p:txBody>
              <a:bodyPr wrap="none" lIns="87795" tIns="43896" rIns="87795" bIns="43896" anchor="ctr"/>
              <a:lstStyle/>
              <a:p>
                <a:pPr fontAlgn="auto">
                  <a:spcBef>
                    <a:spcPts val="0"/>
                  </a:spcBef>
                  <a:spcAft>
                    <a:spcPts val="0"/>
                  </a:spcAft>
                  <a:defRPr/>
                </a:pPr>
                <a:endParaRPr lang="en-US" altLang="zh-CN" sz="900" dirty="0">
                  <a:solidFill>
                    <a:prstClr val="black"/>
                  </a:solidFill>
                  <a:latin typeface="微软雅黑" panose="020B0503020204020204" pitchFamily="34" charset="-122"/>
                  <a:ea typeface="微软雅黑" panose="020B0503020204020204" pitchFamily="34" charset="-122"/>
                </a:endParaRPr>
              </a:p>
            </p:txBody>
          </p:sp>
          <p:sp>
            <p:nvSpPr>
              <p:cNvPr id="212" name="Text Box 90"/>
              <p:cNvSpPr txBox="1">
                <a:spLocks noChangeArrowheads="1"/>
              </p:cNvSpPr>
              <p:nvPr/>
            </p:nvSpPr>
            <p:spPr bwMode="auto">
              <a:xfrm>
                <a:off x="3301" y="2996"/>
                <a:ext cx="272" cy="269"/>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auto">
                  <a:spcBef>
                    <a:spcPts val="0"/>
                  </a:spcBef>
                  <a:spcAft>
                    <a:spcPts val="0"/>
                  </a:spcAft>
                  <a:defRPr/>
                </a:pPr>
                <a:r>
                  <a:rPr lang="en-US" altLang="zh-CN" sz="900" dirty="0">
                    <a:solidFill>
                      <a:prstClr val="black"/>
                    </a:solidFill>
                    <a:latin typeface="微软雅黑" panose="020B0503020204020204" pitchFamily="34" charset="-122"/>
                    <a:ea typeface="微软雅黑" panose="020B0503020204020204" pitchFamily="34" charset="-122"/>
                  </a:rPr>
                  <a:t>OS</a:t>
                </a:r>
              </a:p>
            </p:txBody>
          </p:sp>
        </p:grpSp>
        <p:grpSp>
          <p:nvGrpSpPr>
            <p:cNvPr id="101" name="Group 93"/>
            <p:cNvGrpSpPr>
              <a:grpSpLocks/>
            </p:cNvGrpSpPr>
            <p:nvPr/>
          </p:nvGrpSpPr>
          <p:grpSpPr bwMode="auto">
            <a:xfrm>
              <a:off x="9006166" y="1718404"/>
              <a:ext cx="527459" cy="464400"/>
              <a:chOff x="3255" y="2722"/>
              <a:chExt cx="409" cy="540"/>
            </a:xfrm>
          </p:grpSpPr>
          <p:sp>
            <p:nvSpPr>
              <p:cNvPr id="203" name="AutoShape 94"/>
              <p:cNvSpPr>
                <a:spLocks noChangeArrowheads="1"/>
              </p:cNvSpPr>
              <p:nvPr/>
            </p:nvSpPr>
            <p:spPr bwMode="auto">
              <a:xfrm>
                <a:off x="3255" y="2722"/>
                <a:ext cx="409" cy="494"/>
              </a:xfrm>
              <a:prstGeom prst="roundRect">
                <a:avLst>
                  <a:gd name="adj" fmla="val 5727"/>
                </a:avLst>
              </a:prstGeom>
              <a:solidFill>
                <a:srgbClr val="99CCFF">
                  <a:alpha val="39999"/>
                </a:srgbClr>
              </a:solidFill>
              <a:ln w="22225" algn="ctr">
                <a:solidFill>
                  <a:srgbClr val="3366FF"/>
                </a:solidFill>
                <a:round/>
                <a:headEnd/>
                <a:tailEnd/>
              </a:ln>
            </p:spPr>
            <p:txBody>
              <a:bodyPr wrap="none" lIns="87795" tIns="43896" rIns="87795" bIns="43896" anchor="ctr"/>
              <a:lstStyle/>
              <a:p>
                <a:pPr fontAlgn="auto">
                  <a:spcBef>
                    <a:spcPts val="0"/>
                  </a:spcBef>
                  <a:spcAft>
                    <a:spcPts val="0"/>
                  </a:spcAft>
                  <a:defRPr/>
                </a:pPr>
                <a:endParaRPr lang="en-US" altLang="zh-CN" sz="900" dirty="0">
                  <a:solidFill>
                    <a:prstClr val="black"/>
                  </a:solidFill>
                  <a:latin typeface="微软雅黑" panose="020B0503020204020204" pitchFamily="34" charset="-122"/>
                  <a:ea typeface="微软雅黑" panose="020B0503020204020204" pitchFamily="34" charset="-122"/>
                </a:endParaRPr>
              </a:p>
            </p:txBody>
          </p:sp>
          <p:sp>
            <p:nvSpPr>
              <p:cNvPr id="204" name="AutoShape 95"/>
              <p:cNvSpPr>
                <a:spLocks noChangeArrowheads="1"/>
              </p:cNvSpPr>
              <p:nvPr/>
            </p:nvSpPr>
            <p:spPr bwMode="auto">
              <a:xfrm>
                <a:off x="3301" y="2767"/>
                <a:ext cx="318" cy="207"/>
              </a:xfrm>
              <a:prstGeom prst="roundRect">
                <a:avLst>
                  <a:gd name="adj" fmla="val 5727"/>
                </a:avLst>
              </a:prstGeom>
              <a:solidFill>
                <a:srgbClr val="FF6600">
                  <a:alpha val="50195"/>
                </a:srgbClr>
              </a:solidFill>
              <a:ln w="9525" algn="ctr">
                <a:solidFill>
                  <a:schemeClr val="tx1"/>
                </a:solidFill>
                <a:round/>
                <a:headEnd/>
                <a:tailEnd/>
              </a:ln>
            </p:spPr>
            <p:txBody>
              <a:bodyPr wrap="none" lIns="87795" tIns="43896" rIns="87795" bIns="43896" anchor="ctr"/>
              <a:lstStyle/>
              <a:p>
                <a:pPr fontAlgn="auto">
                  <a:spcBef>
                    <a:spcPts val="0"/>
                  </a:spcBef>
                  <a:spcAft>
                    <a:spcPts val="0"/>
                  </a:spcAft>
                  <a:defRPr/>
                </a:pPr>
                <a:endParaRPr lang="en-US" altLang="zh-CN" sz="900" dirty="0">
                  <a:solidFill>
                    <a:prstClr val="black"/>
                  </a:solidFill>
                  <a:latin typeface="微软雅黑" panose="020B0503020204020204" pitchFamily="34" charset="-122"/>
                  <a:ea typeface="微软雅黑" panose="020B0503020204020204" pitchFamily="34" charset="-122"/>
                </a:endParaRPr>
              </a:p>
            </p:txBody>
          </p:sp>
          <p:sp>
            <p:nvSpPr>
              <p:cNvPr id="205" name="Text Box 96"/>
              <p:cNvSpPr txBox="1">
                <a:spLocks noChangeArrowheads="1"/>
              </p:cNvSpPr>
              <p:nvPr/>
            </p:nvSpPr>
            <p:spPr bwMode="auto">
              <a:xfrm>
                <a:off x="3288" y="2784"/>
                <a:ext cx="321" cy="26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auto">
                  <a:spcBef>
                    <a:spcPts val="0"/>
                  </a:spcBef>
                  <a:spcAft>
                    <a:spcPts val="0"/>
                  </a:spcAft>
                  <a:defRPr/>
                </a:pPr>
                <a:r>
                  <a:rPr lang="en-US" altLang="zh-CN" sz="900" dirty="0">
                    <a:solidFill>
                      <a:prstClr val="black"/>
                    </a:solidFill>
                    <a:latin typeface="微软雅黑" panose="020B0503020204020204" pitchFamily="34" charset="-122"/>
                    <a:ea typeface="微软雅黑" panose="020B0503020204020204" pitchFamily="34" charset="-122"/>
                  </a:rPr>
                  <a:t>App</a:t>
                </a:r>
              </a:p>
            </p:txBody>
          </p:sp>
          <p:sp>
            <p:nvSpPr>
              <p:cNvPr id="206" name="AutoShape 97"/>
              <p:cNvSpPr>
                <a:spLocks noChangeArrowheads="1"/>
              </p:cNvSpPr>
              <p:nvPr/>
            </p:nvSpPr>
            <p:spPr bwMode="auto">
              <a:xfrm>
                <a:off x="3301" y="2981"/>
                <a:ext cx="318" cy="205"/>
              </a:xfrm>
              <a:prstGeom prst="roundRect">
                <a:avLst>
                  <a:gd name="adj" fmla="val 5727"/>
                </a:avLst>
              </a:prstGeom>
              <a:solidFill>
                <a:srgbClr val="3366FF">
                  <a:alpha val="50195"/>
                </a:srgbClr>
              </a:solidFill>
              <a:ln w="9525" algn="ctr">
                <a:solidFill>
                  <a:schemeClr val="tx1"/>
                </a:solidFill>
                <a:round/>
                <a:headEnd/>
                <a:tailEnd/>
              </a:ln>
            </p:spPr>
            <p:txBody>
              <a:bodyPr wrap="none" lIns="87795" tIns="43896" rIns="87795" bIns="43896" anchor="ctr"/>
              <a:lstStyle/>
              <a:p>
                <a:pPr fontAlgn="auto">
                  <a:spcBef>
                    <a:spcPts val="0"/>
                  </a:spcBef>
                  <a:spcAft>
                    <a:spcPts val="0"/>
                  </a:spcAft>
                  <a:defRPr/>
                </a:pPr>
                <a:endParaRPr lang="en-US" altLang="zh-CN" sz="900" dirty="0">
                  <a:solidFill>
                    <a:prstClr val="black"/>
                  </a:solidFill>
                  <a:latin typeface="微软雅黑" panose="020B0503020204020204" pitchFamily="34" charset="-122"/>
                  <a:ea typeface="微软雅黑" panose="020B0503020204020204" pitchFamily="34" charset="-122"/>
                </a:endParaRPr>
              </a:p>
            </p:txBody>
          </p:sp>
          <p:sp>
            <p:nvSpPr>
              <p:cNvPr id="207" name="Text Box 98"/>
              <p:cNvSpPr txBox="1">
                <a:spLocks noChangeArrowheads="1"/>
              </p:cNvSpPr>
              <p:nvPr/>
            </p:nvSpPr>
            <p:spPr bwMode="auto">
              <a:xfrm>
                <a:off x="3301" y="2994"/>
                <a:ext cx="272" cy="26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auto">
                  <a:spcBef>
                    <a:spcPts val="0"/>
                  </a:spcBef>
                  <a:spcAft>
                    <a:spcPts val="0"/>
                  </a:spcAft>
                  <a:defRPr/>
                </a:pPr>
                <a:r>
                  <a:rPr lang="en-US" altLang="zh-CN" sz="900" dirty="0">
                    <a:solidFill>
                      <a:prstClr val="black"/>
                    </a:solidFill>
                    <a:latin typeface="微软雅黑" panose="020B0503020204020204" pitchFamily="34" charset="-122"/>
                    <a:ea typeface="微软雅黑" panose="020B0503020204020204" pitchFamily="34" charset="-122"/>
                  </a:rPr>
                  <a:t>OS</a:t>
                </a:r>
              </a:p>
            </p:txBody>
          </p:sp>
        </p:grpSp>
        <p:grpSp>
          <p:nvGrpSpPr>
            <p:cNvPr id="102" name="Group 99"/>
            <p:cNvGrpSpPr>
              <a:grpSpLocks/>
            </p:cNvGrpSpPr>
            <p:nvPr/>
          </p:nvGrpSpPr>
          <p:grpSpPr bwMode="auto">
            <a:xfrm>
              <a:off x="9299036" y="1597685"/>
              <a:ext cx="527459" cy="464400"/>
              <a:chOff x="3255" y="2722"/>
              <a:chExt cx="409" cy="540"/>
            </a:xfrm>
          </p:grpSpPr>
          <p:sp>
            <p:nvSpPr>
              <p:cNvPr id="198" name="AutoShape 100"/>
              <p:cNvSpPr>
                <a:spLocks noChangeArrowheads="1"/>
              </p:cNvSpPr>
              <p:nvPr/>
            </p:nvSpPr>
            <p:spPr bwMode="auto">
              <a:xfrm>
                <a:off x="3255" y="2722"/>
                <a:ext cx="409" cy="494"/>
              </a:xfrm>
              <a:prstGeom prst="roundRect">
                <a:avLst>
                  <a:gd name="adj" fmla="val 5727"/>
                </a:avLst>
              </a:prstGeom>
              <a:solidFill>
                <a:srgbClr val="99CCFF">
                  <a:alpha val="39999"/>
                </a:srgbClr>
              </a:solidFill>
              <a:ln w="22225" algn="ctr">
                <a:solidFill>
                  <a:srgbClr val="3366FF"/>
                </a:solidFill>
                <a:round/>
                <a:headEnd/>
                <a:tailEnd/>
              </a:ln>
            </p:spPr>
            <p:txBody>
              <a:bodyPr wrap="none" lIns="87795" tIns="43896" rIns="87795" bIns="43896" anchor="ctr"/>
              <a:lstStyle/>
              <a:p>
                <a:pPr fontAlgn="auto">
                  <a:spcBef>
                    <a:spcPts val="0"/>
                  </a:spcBef>
                  <a:spcAft>
                    <a:spcPts val="0"/>
                  </a:spcAft>
                  <a:defRPr/>
                </a:pPr>
                <a:endParaRPr lang="en-US" altLang="zh-CN" sz="900" dirty="0">
                  <a:solidFill>
                    <a:prstClr val="black"/>
                  </a:solidFill>
                  <a:latin typeface="微软雅黑" panose="020B0503020204020204" pitchFamily="34" charset="-122"/>
                  <a:ea typeface="微软雅黑" panose="020B0503020204020204" pitchFamily="34" charset="-122"/>
                </a:endParaRPr>
              </a:p>
            </p:txBody>
          </p:sp>
          <p:sp>
            <p:nvSpPr>
              <p:cNvPr id="199" name="AutoShape 101"/>
              <p:cNvSpPr>
                <a:spLocks noChangeArrowheads="1"/>
              </p:cNvSpPr>
              <p:nvPr/>
            </p:nvSpPr>
            <p:spPr bwMode="auto">
              <a:xfrm>
                <a:off x="3301" y="2767"/>
                <a:ext cx="318" cy="207"/>
              </a:xfrm>
              <a:prstGeom prst="roundRect">
                <a:avLst>
                  <a:gd name="adj" fmla="val 5727"/>
                </a:avLst>
              </a:prstGeom>
              <a:solidFill>
                <a:srgbClr val="FF6600">
                  <a:alpha val="50195"/>
                </a:srgbClr>
              </a:solidFill>
              <a:ln w="9525" algn="ctr">
                <a:solidFill>
                  <a:schemeClr val="tx1"/>
                </a:solidFill>
                <a:round/>
                <a:headEnd/>
                <a:tailEnd/>
              </a:ln>
            </p:spPr>
            <p:txBody>
              <a:bodyPr wrap="none" lIns="87795" tIns="43896" rIns="87795" bIns="43896" anchor="ctr"/>
              <a:lstStyle/>
              <a:p>
                <a:pPr fontAlgn="auto">
                  <a:spcBef>
                    <a:spcPts val="0"/>
                  </a:spcBef>
                  <a:spcAft>
                    <a:spcPts val="0"/>
                  </a:spcAft>
                  <a:defRPr/>
                </a:pPr>
                <a:endParaRPr lang="en-US" altLang="zh-CN" sz="900" dirty="0">
                  <a:solidFill>
                    <a:prstClr val="black"/>
                  </a:solidFill>
                  <a:latin typeface="微软雅黑" panose="020B0503020204020204" pitchFamily="34" charset="-122"/>
                  <a:ea typeface="微软雅黑" panose="020B0503020204020204" pitchFamily="34" charset="-122"/>
                </a:endParaRPr>
              </a:p>
            </p:txBody>
          </p:sp>
          <p:sp>
            <p:nvSpPr>
              <p:cNvPr id="200" name="Text Box 102"/>
              <p:cNvSpPr txBox="1">
                <a:spLocks noChangeArrowheads="1"/>
              </p:cNvSpPr>
              <p:nvPr/>
            </p:nvSpPr>
            <p:spPr bwMode="auto">
              <a:xfrm>
                <a:off x="3288" y="2782"/>
                <a:ext cx="321" cy="26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auto">
                  <a:spcBef>
                    <a:spcPts val="0"/>
                  </a:spcBef>
                  <a:spcAft>
                    <a:spcPts val="0"/>
                  </a:spcAft>
                  <a:defRPr/>
                </a:pPr>
                <a:r>
                  <a:rPr lang="en-US" altLang="zh-CN" sz="900" dirty="0">
                    <a:solidFill>
                      <a:prstClr val="black"/>
                    </a:solidFill>
                    <a:latin typeface="微软雅黑" panose="020B0503020204020204" pitchFamily="34" charset="-122"/>
                    <a:ea typeface="微软雅黑" panose="020B0503020204020204" pitchFamily="34" charset="-122"/>
                  </a:rPr>
                  <a:t>App</a:t>
                </a:r>
              </a:p>
            </p:txBody>
          </p:sp>
          <p:sp>
            <p:nvSpPr>
              <p:cNvPr id="201" name="AutoShape 103"/>
              <p:cNvSpPr>
                <a:spLocks noChangeArrowheads="1"/>
              </p:cNvSpPr>
              <p:nvPr/>
            </p:nvSpPr>
            <p:spPr bwMode="auto">
              <a:xfrm>
                <a:off x="3301" y="2981"/>
                <a:ext cx="318" cy="205"/>
              </a:xfrm>
              <a:prstGeom prst="roundRect">
                <a:avLst>
                  <a:gd name="adj" fmla="val 5727"/>
                </a:avLst>
              </a:prstGeom>
              <a:solidFill>
                <a:srgbClr val="3366FF">
                  <a:alpha val="50195"/>
                </a:srgbClr>
              </a:solidFill>
              <a:ln w="9525" algn="ctr">
                <a:solidFill>
                  <a:schemeClr val="tx1"/>
                </a:solidFill>
                <a:round/>
                <a:headEnd/>
                <a:tailEnd/>
              </a:ln>
            </p:spPr>
            <p:txBody>
              <a:bodyPr wrap="none" lIns="87795" tIns="43896" rIns="87795" bIns="43896" anchor="ctr"/>
              <a:lstStyle/>
              <a:p>
                <a:pPr fontAlgn="auto">
                  <a:spcBef>
                    <a:spcPts val="0"/>
                  </a:spcBef>
                  <a:spcAft>
                    <a:spcPts val="0"/>
                  </a:spcAft>
                  <a:defRPr/>
                </a:pPr>
                <a:endParaRPr lang="en-US" altLang="zh-CN" sz="900" dirty="0">
                  <a:solidFill>
                    <a:prstClr val="black"/>
                  </a:solidFill>
                  <a:latin typeface="微软雅黑" panose="020B0503020204020204" pitchFamily="34" charset="-122"/>
                  <a:ea typeface="微软雅黑" panose="020B0503020204020204" pitchFamily="34" charset="-122"/>
                </a:endParaRPr>
              </a:p>
            </p:txBody>
          </p:sp>
          <p:sp>
            <p:nvSpPr>
              <p:cNvPr id="202" name="Text Box 104"/>
              <p:cNvSpPr txBox="1">
                <a:spLocks noChangeArrowheads="1"/>
              </p:cNvSpPr>
              <p:nvPr/>
            </p:nvSpPr>
            <p:spPr bwMode="auto">
              <a:xfrm>
                <a:off x="3301" y="2994"/>
                <a:ext cx="272" cy="26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auto">
                  <a:spcBef>
                    <a:spcPts val="0"/>
                  </a:spcBef>
                  <a:spcAft>
                    <a:spcPts val="0"/>
                  </a:spcAft>
                  <a:defRPr/>
                </a:pPr>
                <a:r>
                  <a:rPr lang="en-US" altLang="zh-CN" sz="900" dirty="0">
                    <a:solidFill>
                      <a:prstClr val="black"/>
                    </a:solidFill>
                    <a:latin typeface="微软雅黑" panose="020B0503020204020204" pitchFamily="34" charset="-122"/>
                    <a:ea typeface="微软雅黑" panose="020B0503020204020204" pitchFamily="34" charset="-122"/>
                  </a:rPr>
                  <a:t>OS</a:t>
                </a:r>
              </a:p>
            </p:txBody>
          </p:sp>
        </p:grpSp>
        <p:grpSp>
          <p:nvGrpSpPr>
            <p:cNvPr id="103" name="Group 111"/>
            <p:cNvGrpSpPr>
              <a:grpSpLocks/>
            </p:cNvGrpSpPr>
            <p:nvPr/>
          </p:nvGrpSpPr>
          <p:grpSpPr bwMode="auto">
            <a:xfrm>
              <a:off x="9940484" y="1976739"/>
              <a:ext cx="528575" cy="464400"/>
              <a:chOff x="3253" y="2722"/>
              <a:chExt cx="411" cy="540"/>
            </a:xfrm>
          </p:grpSpPr>
          <p:sp>
            <p:nvSpPr>
              <p:cNvPr id="193" name="AutoShape 112"/>
              <p:cNvSpPr>
                <a:spLocks noChangeArrowheads="1"/>
              </p:cNvSpPr>
              <p:nvPr/>
            </p:nvSpPr>
            <p:spPr bwMode="auto">
              <a:xfrm>
                <a:off x="3253" y="2722"/>
                <a:ext cx="411" cy="494"/>
              </a:xfrm>
              <a:prstGeom prst="roundRect">
                <a:avLst>
                  <a:gd name="adj" fmla="val 5727"/>
                </a:avLst>
              </a:prstGeom>
              <a:solidFill>
                <a:srgbClr val="99CCFF">
                  <a:alpha val="39999"/>
                </a:srgbClr>
              </a:solidFill>
              <a:ln w="22225" algn="ctr">
                <a:solidFill>
                  <a:srgbClr val="3366FF"/>
                </a:solidFill>
                <a:round/>
                <a:headEnd/>
                <a:tailEnd/>
              </a:ln>
            </p:spPr>
            <p:txBody>
              <a:bodyPr wrap="none" lIns="87795" tIns="43896" rIns="87795" bIns="43896" anchor="ctr"/>
              <a:lstStyle/>
              <a:p>
                <a:pPr fontAlgn="auto">
                  <a:spcBef>
                    <a:spcPts val="0"/>
                  </a:spcBef>
                  <a:spcAft>
                    <a:spcPts val="0"/>
                  </a:spcAft>
                  <a:defRPr/>
                </a:pPr>
                <a:endParaRPr lang="en-US" altLang="zh-CN" sz="900" dirty="0">
                  <a:solidFill>
                    <a:prstClr val="black"/>
                  </a:solidFill>
                  <a:latin typeface="微软雅黑" panose="020B0503020204020204" pitchFamily="34" charset="-122"/>
                  <a:ea typeface="微软雅黑" panose="020B0503020204020204" pitchFamily="34" charset="-122"/>
                </a:endParaRPr>
              </a:p>
            </p:txBody>
          </p:sp>
          <p:sp>
            <p:nvSpPr>
              <p:cNvPr id="194" name="AutoShape 113"/>
              <p:cNvSpPr>
                <a:spLocks noChangeArrowheads="1"/>
              </p:cNvSpPr>
              <p:nvPr/>
            </p:nvSpPr>
            <p:spPr bwMode="auto">
              <a:xfrm>
                <a:off x="3300" y="2767"/>
                <a:ext cx="318" cy="207"/>
              </a:xfrm>
              <a:prstGeom prst="roundRect">
                <a:avLst>
                  <a:gd name="adj" fmla="val 5727"/>
                </a:avLst>
              </a:prstGeom>
              <a:solidFill>
                <a:srgbClr val="FF6600">
                  <a:alpha val="50195"/>
                </a:srgbClr>
              </a:solidFill>
              <a:ln w="9525" algn="ctr">
                <a:solidFill>
                  <a:schemeClr val="tx1"/>
                </a:solidFill>
                <a:round/>
                <a:headEnd/>
                <a:tailEnd/>
              </a:ln>
            </p:spPr>
            <p:txBody>
              <a:bodyPr wrap="none" lIns="87795" tIns="43896" rIns="87795" bIns="43896" anchor="ctr"/>
              <a:lstStyle/>
              <a:p>
                <a:pPr fontAlgn="auto">
                  <a:spcBef>
                    <a:spcPts val="0"/>
                  </a:spcBef>
                  <a:spcAft>
                    <a:spcPts val="0"/>
                  </a:spcAft>
                  <a:defRPr/>
                </a:pPr>
                <a:endParaRPr lang="en-US" altLang="zh-CN" sz="900" dirty="0">
                  <a:solidFill>
                    <a:prstClr val="black"/>
                  </a:solidFill>
                  <a:latin typeface="微软雅黑" panose="020B0503020204020204" pitchFamily="34" charset="-122"/>
                  <a:ea typeface="微软雅黑" panose="020B0503020204020204" pitchFamily="34" charset="-122"/>
                </a:endParaRPr>
              </a:p>
            </p:txBody>
          </p:sp>
          <p:sp>
            <p:nvSpPr>
              <p:cNvPr id="195" name="Text Box 114"/>
              <p:cNvSpPr txBox="1">
                <a:spLocks noChangeArrowheads="1"/>
              </p:cNvSpPr>
              <p:nvPr/>
            </p:nvSpPr>
            <p:spPr bwMode="auto">
              <a:xfrm>
                <a:off x="3288" y="2780"/>
                <a:ext cx="322" cy="26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auto">
                  <a:spcBef>
                    <a:spcPts val="0"/>
                  </a:spcBef>
                  <a:spcAft>
                    <a:spcPts val="0"/>
                  </a:spcAft>
                  <a:defRPr/>
                </a:pPr>
                <a:r>
                  <a:rPr lang="en-US" altLang="zh-CN" sz="900" dirty="0">
                    <a:solidFill>
                      <a:prstClr val="black"/>
                    </a:solidFill>
                    <a:latin typeface="微软雅黑" panose="020B0503020204020204" pitchFamily="34" charset="-122"/>
                    <a:ea typeface="微软雅黑" panose="020B0503020204020204" pitchFamily="34" charset="-122"/>
                  </a:rPr>
                  <a:t>App</a:t>
                </a:r>
              </a:p>
            </p:txBody>
          </p:sp>
          <p:sp>
            <p:nvSpPr>
              <p:cNvPr id="196" name="AutoShape 115"/>
              <p:cNvSpPr>
                <a:spLocks noChangeArrowheads="1"/>
              </p:cNvSpPr>
              <p:nvPr/>
            </p:nvSpPr>
            <p:spPr bwMode="auto">
              <a:xfrm>
                <a:off x="3300" y="2981"/>
                <a:ext cx="318" cy="205"/>
              </a:xfrm>
              <a:prstGeom prst="roundRect">
                <a:avLst>
                  <a:gd name="adj" fmla="val 5727"/>
                </a:avLst>
              </a:prstGeom>
              <a:solidFill>
                <a:srgbClr val="3366FF">
                  <a:alpha val="50195"/>
                </a:srgbClr>
              </a:solidFill>
              <a:ln w="9525" algn="ctr">
                <a:solidFill>
                  <a:schemeClr val="tx1"/>
                </a:solidFill>
                <a:round/>
                <a:headEnd/>
                <a:tailEnd/>
              </a:ln>
            </p:spPr>
            <p:txBody>
              <a:bodyPr wrap="none" lIns="87795" tIns="43896" rIns="87795" bIns="43896" anchor="ctr"/>
              <a:lstStyle/>
              <a:p>
                <a:pPr fontAlgn="auto">
                  <a:spcBef>
                    <a:spcPts val="0"/>
                  </a:spcBef>
                  <a:spcAft>
                    <a:spcPts val="0"/>
                  </a:spcAft>
                  <a:defRPr/>
                </a:pPr>
                <a:endParaRPr lang="en-US" altLang="zh-CN" sz="900" dirty="0">
                  <a:solidFill>
                    <a:prstClr val="black"/>
                  </a:solidFill>
                  <a:latin typeface="微软雅黑" panose="020B0503020204020204" pitchFamily="34" charset="-122"/>
                  <a:ea typeface="微软雅黑" panose="020B0503020204020204" pitchFamily="34" charset="-122"/>
                </a:endParaRPr>
              </a:p>
            </p:txBody>
          </p:sp>
          <p:sp>
            <p:nvSpPr>
              <p:cNvPr id="197" name="Text Box 116"/>
              <p:cNvSpPr txBox="1">
                <a:spLocks noChangeArrowheads="1"/>
              </p:cNvSpPr>
              <p:nvPr/>
            </p:nvSpPr>
            <p:spPr bwMode="auto">
              <a:xfrm>
                <a:off x="3300" y="2994"/>
                <a:ext cx="273" cy="26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auto">
                  <a:spcBef>
                    <a:spcPts val="0"/>
                  </a:spcBef>
                  <a:spcAft>
                    <a:spcPts val="0"/>
                  </a:spcAft>
                  <a:defRPr/>
                </a:pPr>
                <a:r>
                  <a:rPr lang="en-US" altLang="zh-CN" sz="900" dirty="0">
                    <a:solidFill>
                      <a:prstClr val="black"/>
                    </a:solidFill>
                    <a:latin typeface="微软雅黑" panose="020B0503020204020204" pitchFamily="34" charset="-122"/>
                    <a:ea typeface="微软雅黑" panose="020B0503020204020204" pitchFamily="34" charset="-122"/>
                  </a:rPr>
                  <a:t>OS</a:t>
                </a:r>
              </a:p>
            </p:txBody>
          </p:sp>
        </p:grpSp>
        <p:sp>
          <p:nvSpPr>
            <p:cNvPr id="104" name="AutoShape 120"/>
            <p:cNvSpPr>
              <a:spLocks noChangeArrowheads="1"/>
            </p:cNvSpPr>
            <p:nvPr/>
          </p:nvSpPr>
          <p:spPr bwMode="auto">
            <a:xfrm>
              <a:off x="9006501" y="1782983"/>
              <a:ext cx="1285739" cy="661727"/>
            </a:xfrm>
            <a:prstGeom prst="curvedDownArrow">
              <a:avLst>
                <a:gd name="adj1" fmla="val 30008"/>
                <a:gd name="adj2" fmla="val 49785"/>
                <a:gd name="adj3" fmla="val 16208"/>
              </a:avLst>
            </a:prstGeom>
            <a:solidFill>
              <a:srgbClr val="FF0000">
                <a:alpha val="65097"/>
              </a:srgbClr>
            </a:solidFill>
            <a:ln w="9525">
              <a:noFill/>
              <a:miter lim="800000"/>
              <a:headEnd/>
              <a:tailEnd/>
            </a:ln>
          </p:spPr>
          <p:txBody>
            <a:bodyPr wrap="none" lIns="80107" tIns="40052" rIns="80107" bIns="40052" anchor="ctr"/>
            <a:lstStyle/>
            <a:p>
              <a:pPr fontAlgn="auto">
                <a:spcBef>
                  <a:spcPts val="0"/>
                </a:spcBef>
                <a:spcAft>
                  <a:spcPts val="0"/>
                </a:spcAft>
                <a:defRPr/>
              </a:pPr>
              <a:endParaRPr lang="en-US" altLang="zh-CN" sz="900" dirty="0">
                <a:solidFill>
                  <a:prstClr val="black"/>
                </a:solidFill>
                <a:latin typeface="微软雅黑" panose="020B0503020204020204" pitchFamily="34" charset="-122"/>
                <a:ea typeface="微软雅黑" panose="020B0503020204020204" pitchFamily="34" charset="-122"/>
              </a:endParaRPr>
            </a:p>
          </p:txBody>
        </p:sp>
        <p:pic>
          <p:nvPicPr>
            <p:cNvPr id="106" name="Picture 125"/>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77228" y1="43860" x2="77228" y2="43860"/>
                          <a14:foregroundMark x1="58416" y1="35965" x2="58416" y2="35965"/>
                          <a14:foregroundMark x1="59406" y1="36842" x2="58416" y2="81579"/>
                          <a14:backgroundMark x1="990" y1="27193" x2="990" y2="27193"/>
                          <a14:backgroundMark x1="16832" y1="91228" x2="16832" y2="91228"/>
                          <a14:backgroundMark x1="87129" y1="6140" x2="87129" y2="6140"/>
                        </a14:backgroundRemoval>
                      </a14:imgEffect>
                    </a14:imgLayer>
                  </a14:imgProps>
                </a:ext>
              </a:extLst>
            </a:blip>
            <a:srcRect/>
            <a:stretch>
              <a:fillRect/>
            </a:stretch>
          </p:blipFill>
          <p:spPr bwMode="auto">
            <a:xfrm>
              <a:off x="8518044" y="3040275"/>
              <a:ext cx="467720" cy="428548"/>
            </a:xfrm>
            <a:prstGeom prst="rect">
              <a:avLst/>
            </a:prstGeom>
            <a:noFill/>
            <a:ln w="9525">
              <a:noFill/>
              <a:miter lim="800000"/>
              <a:headEnd/>
              <a:tailEnd/>
            </a:ln>
          </p:spPr>
        </p:pic>
        <p:sp>
          <p:nvSpPr>
            <p:cNvPr id="111" name="Text Box 217"/>
            <p:cNvSpPr txBox="1">
              <a:spLocks noChangeArrowheads="1"/>
            </p:cNvSpPr>
            <p:nvPr/>
          </p:nvSpPr>
          <p:spPr bwMode="auto">
            <a:xfrm>
              <a:off x="6912000" y="5039214"/>
              <a:ext cx="1083289" cy="222728"/>
            </a:xfrm>
            <a:prstGeom prst="rect">
              <a:avLst/>
            </a:prstGeom>
            <a:noFill/>
            <a:ln w="9525">
              <a:noFill/>
              <a:miter lim="800000"/>
              <a:headEnd/>
              <a:tailEnd/>
            </a:ln>
            <a:effectLst>
              <a:prstShdw prst="shdw17" dist="17961" dir="2700000">
                <a:schemeClr val="accent1">
                  <a:gamma/>
                  <a:shade val="60000"/>
                  <a:invGamma/>
                </a:schemeClr>
              </a:prstShdw>
            </a:effectLst>
          </p:spPr>
          <p:txBody>
            <a:bodyPr lIns="83411" tIns="41707" rIns="83411" bIns="41707">
              <a:spAutoFit/>
            </a:bodyPr>
            <a:lstStyle/>
            <a:p>
              <a:pPr fontAlgn="auto">
                <a:spcBef>
                  <a:spcPts val="0"/>
                </a:spcBef>
                <a:spcAft>
                  <a:spcPts val="0"/>
                </a:spcAft>
                <a:defRPr/>
              </a:pPr>
              <a:r>
                <a:rPr lang="en-US" altLang="zh-CN" sz="900" dirty="0">
                  <a:solidFill>
                    <a:prstClr val="black"/>
                  </a:solidFill>
                  <a:latin typeface="微软雅黑" panose="020B0503020204020204" pitchFamily="34" charset="-122"/>
                  <a:ea typeface="微软雅黑" panose="020B0503020204020204" pitchFamily="34" charset="-122"/>
                </a:rPr>
                <a:t>UVP Server</a:t>
              </a:r>
            </a:p>
          </p:txBody>
        </p:sp>
        <p:sp>
          <p:nvSpPr>
            <p:cNvPr id="112" name="AutoShape 218"/>
            <p:cNvSpPr>
              <a:spLocks noChangeArrowheads="1"/>
            </p:cNvSpPr>
            <p:nvPr/>
          </p:nvSpPr>
          <p:spPr bwMode="auto">
            <a:xfrm>
              <a:off x="6688232" y="4498065"/>
              <a:ext cx="1344344" cy="779431"/>
            </a:xfrm>
            <a:prstGeom prst="roundRect">
              <a:avLst>
                <a:gd name="adj" fmla="val 5727"/>
              </a:avLst>
            </a:prstGeom>
            <a:noFill/>
            <a:ln w="12700" algn="ctr">
              <a:solidFill>
                <a:schemeClr val="tx1"/>
              </a:solidFill>
              <a:prstDash val="sysDot"/>
              <a:round/>
              <a:headEnd/>
              <a:tailEnd/>
            </a:ln>
          </p:spPr>
          <p:txBody>
            <a:bodyPr wrap="none" lIns="80107" tIns="40052" rIns="80107" bIns="40052" anchor="ctr"/>
            <a:lstStyle/>
            <a:p>
              <a:pPr fontAlgn="auto">
                <a:spcBef>
                  <a:spcPts val="0"/>
                </a:spcBef>
                <a:spcAft>
                  <a:spcPts val="0"/>
                </a:spcAft>
                <a:defRPr/>
              </a:pPr>
              <a:endParaRPr lang="en-US" altLang="zh-CN" sz="900" dirty="0">
                <a:solidFill>
                  <a:prstClr val="black"/>
                </a:solidFill>
                <a:latin typeface="微软雅黑" panose="020B0503020204020204" pitchFamily="34" charset="-122"/>
                <a:ea typeface="微软雅黑" panose="020B0503020204020204" pitchFamily="34" charset="-122"/>
              </a:endParaRPr>
            </a:p>
          </p:txBody>
        </p:sp>
        <p:sp>
          <p:nvSpPr>
            <p:cNvPr id="113" name="AutoShape 219"/>
            <p:cNvSpPr>
              <a:spLocks noChangeArrowheads="1"/>
            </p:cNvSpPr>
            <p:nvPr/>
          </p:nvSpPr>
          <p:spPr bwMode="auto">
            <a:xfrm>
              <a:off x="6773475" y="5010510"/>
              <a:ext cx="1170307" cy="212441"/>
            </a:xfrm>
            <a:prstGeom prst="roundRect">
              <a:avLst>
                <a:gd name="adj" fmla="val 16667"/>
              </a:avLst>
            </a:prstGeom>
            <a:solidFill>
              <a:srgbClr val="FFFFFF"/>
            </a:solidFill>
            <a:ln>
              <a:noFill/>
              <a:headEnd/>
              <a:tailEnd/>
            </a:ln>
          </p:spPr>
          <p:style>
            <a:lnRef idx="2">
              <a:schemeClr val="accent2"/>
            </a:lnRef>
            <a:fillRef idx="1">
              <a:schemeClr val="lt1"/>
            </a:fillRef>
            <a:effectRef idx="0">
              <a:schemeClr val="accent2"/>
            </a:effectRef>
            <a:fontRef idx="minor">
              <a:schemeClr val="dk1"/>
            </a:fontRef>
          </p:style>
          <p:txBody>
            <a:bodyPr wrap="none" lIns="91380" tIns="45689" rIns="91380" bIns="45689" anchor="ctr"/>
            <a:lstStyle/>
            <a:p>
              <a:pPr fontAlgn="auto">
                <a:spcBef>
                  <a:spcPts val="0"/>
                </a:spcBef>
                <a:spcAft>
                  <a:spcPts val="0"/>
                </a:spcAft>
              </a:pPr>
              <a:endParaRPr lang="en-US" altLang="zh-CN" sz="2400" dirty="0">
                <a:solidFill>
                  <a:srgbClr val="000000"/>
                </a:solidFill>
                <a:latin typeface="微软雅黑" panose="020B0503020204020204" pitchFamily="34" charset="-122"/>
                <a:ea typeface="微软雅黑" panose="020B0503020204020204" pitchFamily="34" charset="-122"/>
              </a:endParaRPr>
            </a:p>
          </p:txBody>
        </p:sp>
        <p:sp>
          <p:nvSpPr>
            <p:cNvPr id="114" name="Text Box 220"/>
            <p:cNvSpPr txBox="1">
              <a:spLocks noChangeArrowheads="1"/>
            </p:cNvSpPr>
            <p:nvPr/>
          </p:nvSpPr>
          <p:spPr bwMode="auto">
            <a:xfrm>
              <a:off x="6842735" y="4981798"/>
              <a:ext cx="968607" cy="26889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83411" tIns="41707" rIns="83411" bIns="41707">
              <a:spAutoFit/>
            </a:bodyPr>
            <a:lstStyle/>
            <a:p>
              <a:pPr fontAlgn="auto">
                <a:spcBef>
                  <a:spcPts val="0"/>
                </a:spcBef>
                <a:spcAft>
                  <a:spcPts val="0"/>
                </a:spcAft>
                <a:defRPr/>
              </a:pPr>
              <a:r>
                <a:rPr lang="en-US" altLang="zh-CN" sz="1200" dirty="0">
                  <a:solidFill>
                    <a:prstClr val="black"/>
                  </a:solidFill>
                  <a:latin typeface="微软雅黑" panose="020B0503020204020204" pitchFamily="34" charset="-122"/>
                  <a:ea typeface="微软雅黑" panose="020B0503020204020204" pitchFamily="34" charset="-122"/>
                </a:rPr>
                <a:t>Hypervisor</a:t>
              </a:r>
            </a:p>
          </p:txBody>
        </p:sp>
        <p:sp>
          <p:nvSpPr>
            <p:cNvPr id="115" name="AutoShape 222"/>
            <p:cNvSpPr>
              <a:spLocks noChangeArrowheads="1"/>
            </p:cNvSpPr>
            <p:nvPr/>
          </p:nvSpPr>
          <p:spPr bwMode="auto">
            <a:xfrm>
              <a:off x="7379057" y="4549739"/>
              <a:ext cx="527436" cy="424884"/>
            </a:xfrm>
            <a:prstGeom prst="roundRect">
              <a:avLst>
                <a:gd name="adj" fmla="val 5727"/>
              </a:avLst>
            </a:prstGeom>
            <a:solidFill>
              <a:srgbClr val="99CCFF"/>
            </a:solidFill>
            <a:ln w="22225" algn="ctr">
              <a:solidFill>
                <a:srgbClr val="3366FF"/>
              </a:solidFill>
              <a:round/>
              <a:headEnd/>
              <a:tailEnd/>
            </a:ln>
          </p:spPr>
          <p:txBody>
            <a:bodyPr wrap="none" lIns="80107" tIns="40052" rIns="80107" bIns="40052" anchor="ctr"/>
            <a:lstStyle/>
            <a:p>
              <a:pPr fontAlgn="auto">
                <a:spcBef>
                  <a:spcPts val="0"/>
                </a:spcBef>
                <a:spcAft>
                  <a:spcPts val="0"/>
                </a:spcAft>
                <a:defRPr/>
              </a:pPr>
              <a:endParaRPr lang="en-US" altLang="zh-CN" sz="900" dirty="0">
                <a:solidFill>
                  <a:prstClr val="black"/>
                </a:solidFill>
                <a:latin typeface="微软雅黑" panose="020B0503020204020204" pitchFamily="34" charset="-122"/>
                <a:ea typeface="微软雅黑" panose="020B0503020204020204" pitchFamily="34" charset="-122"/>
              </a:endParaRPr>
            </a:p>
          </p:txBody>
        </p:sp>
        <p:sp>
          <p:nvSpPr>
            <p:cNvPr id="116" name="AutoShape 223"/>
            <p:cNvSpPr>
              <a:spLocks noChangeArrowheads="1"/>
            </p:cNvSpPr>
            <p:nvPr/>
          </p:nvSpPr>
          <p:spPr bwMode="auto">
            <a:xfrm>
              <a:off x="7437656" y="4588492"/>
              <a:ext cx="410229" cy="177992"/>
            </a:xfrm>
            <a:prstGeom prst="roundRect">
              <a:avLst>
                <a:gd name="adj" fmla="val 5727"/>
              </a:avLst>
            </a:prstGeom>
            <a:solidFill>
              <a:srgbClr val="FF6600"/>
            </a:solidFill>
            <a:ln w="9525" algn="ctr">
              <a:solidFill>
                <a:schemeClr val="tx1"/>
              </a:solidFill>
              <a:round/>
              <a:headEnd/>
              <a:tailEnd/>
            </a:ln>
          </p:spPr>
          <p:txBody>
            <a:bodyPr wrap="none" lIns="80107" tIns="40052" rIns="80107" bIns="40052" anchor="ctr"/>
            <a:lstStyle/>
            <a:p>
              <a:pPr fontAlgn="auto">
                <a:spcBef>
                  <a:spcPts val="0"/>
                </a:spcBef>
                <a:spcAft>
                  <a:spcPts val="0"/>
                </a:spcAft>
                <a:defRPr/>
              </a:pPr>
              <a:endParaRPr lang="en-US" altLang="zh-CN" sz="900" dirty="0">
                <a:solidFill>
                  <a:prstClr val="black"/>
                </a:solidFill>
                <a:latin typeface="微软雅黑" panose="020B0503020204020204" pitchFamily="34" charset="-122"/>
                <a:ea typeface="微软雅黑" panose="020B0503020204020204" pitchFamily="34" charset="-122"/>
              </a:endParaRPr>
            </a:p>
          </p:txBody>
        </p:sp>
        <p:sp>
          <p:nvSpPr>
            <p:cNvPr id="117" name="Text Box 224"/>
            <p:cNvSpPr txBox="1">
              <a:spLocks noChangeArrowheads="1"/>
            </p:cNvSpPr>
            <p:nvPr/>
          </p:nvSpPr>
          <p:spPr bwMode="auto">
            <a:xfrm>
              <a:off x="7421672" y="4555478"/>
              <a:ext cx="397681" cy="22272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83411" tIns="41707" rIns="83411" bIns="41707">
              <a:spAutoFit/>
            </a:bodyPr>
            <a:lstStyle/>
            <a:p>
              <a:pPr fontAlgn="auto">
                <a:spcBef>
                  <a:spcPts val="0"/>
                </a:spcBef>
                <a:spcAft>
                  <a:spcPts val="0"/>
                </a:spcAft>
                <a:defRPr/>
              </a:pPr>
              <a:r>
                <a:rPr lang="en-US" altLang="zh-CN" sz="900" dirty="0">
                  <a:solidFill>
                    <a:prstClr val="black"/>
                  </a:solidFill>
                  <a:latin typeface="微软雅黑" panose="020B0503020204020204" pitchFamily="34" charset="-122"/>
                  <a:ea typeface="微软雅黑" panose="020B0503020204020204" pitchFamily="34" charset="-122"/>
                </a:rPr>
                <a:t>App</a:t>
              </a:r>
            </a:p>
          </p:txBody>
        </p:sp>
        <p:sp>
          <p:nvSpPr>
            <p:cNvPr id="118" name="AutoShape 225"/>
            <p:cNvSpPr>
              <a:spLocks noChangeArrowheads="1"/>
            </p:cNvSpPr>
            <p:nvPr/>
          </p:nvSpPr>
          <p:spPr bwMode="auto">
            <a:xfrm>
              <a:off x="7437656" y="4766484"/>
              <a:ext cx="410229" cy="176555"/>
            </a:xfrm>
            <a:prstGeom prst="roundRect">
              <a:avLst>
                <a:gd name="adj" fmla="val 5727"/>
              </a:avLst>
            </a:prstGeom>
            <a:solidFill>
              <a:srgbClr val="3366FF"/>
            </a:solidFill>
            <a:ln w="9525" algn="ctr">
              <a:solidFill>
                <a:schemeClr val="tx1"/>
              </a:solidFill>
              <a:round/>
              <a:headEnd/>
              <a:tailEnd/>
            </a:ln>
          </p:spPr>
          <p:txBody>
            <a:bodyPr wrap="none" lIns="80107" tIns="40052" rIns="80107" bIns="40052" anchor="ctr"/>
            <a:lstStyle/>
            <a:p>
              <a:pPr fontAlgn="auto">
                <a:spcBef>
                  <a:spcPts val="0"/>
                </a:spcBef>
                <a:spcAft>
                  <a:spcPts val="0"/>
                </a:spcAft>
                <a:defRPr/>
              </a:pPr>
              <a:endParaRPr lang="en-US" altLang="zh-CN" sz="900" dirty="0">
                <a:solidFill>
                  <a:prstClr val="black"/>
                </a:solidFill>
                <a:latin typeface="微软雅黑" panose="020B0503020204020204" pitchFamily="34" charset="-122"/>
                <a:ea typeface="微软雅黑" panose="020B0503020204020204" pitchFamily="34" charset="-122"/>
              </a:endParaRPr>
            </a:p>
          </p:txBody>
        </p:sp>
        <p:sp>
          <p:nvSpPr>
            <p:cNvPr id="119" name="Text Box 226"/>
            <p:cNvSpPr txBox="1">
              <a:spLocks noChangeArrowheads="1"/>
            </p:cNvSpPr>
            <p:nvPr/>
          </p:nvSpPr>
          <p:spPr bwMode="auto">
            <a:xfrm>
              <a:off x="7458965" y="4750694"/>
              <a:ext cx="335163" cy="22272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83411" tIns="41707" rIns="83411" bIns="41707">
              <a:spAutoFit/>
            </a:bodyPr>
            <a:lstStyle/>
            <a:p>
              <a:pPr fontAlgn="auto">
                <a:spcBef>
                  <a:spcPts val="0"/>
                </a:spcBef>
                <a:spcAft>
                  <a:spcPts val="0"/>
                </a:spcAft>
                <a:defRPr/>
              </a:pPr>
              <a:r>
                <a:rPr lang="en-US" altLang="zh-CN" sz="900" dirty="0">
                  <a:solidFill>
                    <a:prstClr val="black"/>
                  </a:solidFill>
                  <a:latin typeface="微软雅黑" panose="020B0503020204020204" pitchFamily="34" charset="-122"/>
                  <a:ea typeface="微软雅黑" panose="020B0503020204020204" pitchFamily="34" charset="-122"/>
                </a:rPr>
                <a:t>OS</a:t>
              </a:r>
            </a:p>
          </p:txBody>
        </p:sp>
        <p:sp>
          <p:nvSpPr>
            <p:cNvPr id="120" name="AutoShape 228"/>
            <p:cNvSpPr>
              <a:spLocks noChangeArrowheads="1"/>
            </p:cNvSpPr>
            <p:nvPr/>
          </p:nvSpPr>
          <p:spPr bwMode="auto">
            <a:xfrm>
              <a:off x="6793015" y="4549739"/>
              <a:ext cx="527436" cy="424884"/>
            </a:xfrm>
            <a:prstGeom prst="roundRect">
              <a:avLst>
                <a:gd name="adj" fmla="val 5727"/>
              </a:avLst>
            </a:prstGeom>
            <a:solidFill>
              <a:srgbClr val="99CCFF"/>
            </a:solidFill>
            <a:ln w="22225" algn="ctr">
              <a:solidFill>
                <a:srgbClr val="3366FF"/>
              </a:solidFill>
              <a:round/>
              <a:headEnd/>
              <a:tailEnd/>
            </a:ln>
          </p:spPr>
          <p:txBody>
            <a:bodyPr wrap="none" lIns="80107" tIns="40052" rIns="80107" bIns="40052" anchor="ctr"/>
            <a:lstStyle/>
            <a:p>
              <a:pPr fontAlgn="auto">
                <a:spcBef>
                  <a:spcPts val="0"/>
                </a:spcBef>
                <a:spcAft>
                  <a:spcPts val="0"/>
                </a:spcAft>
                <a:defRPr/>
              </a:pPr>
              <a:endParaRPr lang="en-US" altLang="zh-CN" sz="900" dirty="0">
                <a:solidFill>
                  <a:prstClr val="black"/>
                </a:solidFill>
                <a:latin typeface="微软雅黑" panose="020B0503020204020204" pitchFamily="34" charset="-122"/>
                <a:ea typeface="微软雅黑" panose="020B0503020204020204" pitchFamily="34" charset="-122"/>
              </a:endParaRPr>
            </a:p>
          </p:txBody>
        </p:sp>
        <p:sp>
          <p:nvSpPr>
            <p:cNvPr id="121" name="AutoShape 229"/>
            <p:cNvSpPr>
              <a:spLocks noChangeArrowheads="1"/>
            </p:cNvSpPr>
            <p:nvPr/>
          </p:nvSpPr>
          <p:spPr bwMode="auto">
            <a:xfrm>
              <a:off x="6853395" y="4588492"/>
              <a:ext cx="410228" cy="177992"/>
            </a:xfrm>
            <a:prstGeom prst="roundRect">
              <a:avLst>
                <a:gd name="adj" fmla="val 5727"/>
              </a:avLst>
            </a:prstGeom>
            <a:solidFill>
              <a:srgbClr val="FF6600"/>
            </a:solidFill>
            <a:ln w="9525" algn="ctr">
              <a:solidFill>
                <a:schemeClr val="tx1"/>
              </a:solidFill>
              <a:round/>
              <a:headEnd/>
              <a:tailEnd/>
            </a:ln>
          </p:spPr>
          <p:txBody>
            <a:bodyPr wrap="none" lIns="80107" tIns="40052" rIns="80107" bIns="40052" anchor="ctr"/>
            <a:lstStyle/>
            <a:p>
              <a:pPr fontAlgn="auto">
                <a:spcBef>
                  <a:spcPts val="0"/>
                </a:spcBef>
                <a:spcAft>
                  <a:spcPts val="0"/>
                </a:spcAft>
                <a:defRPr/>
              </a:pPr>
              <a:endParaRPr lang="en-US" altLang="zh-CN" sz="900" dirty="0">
                <a:solidFill>
                  <a:prstClr val="black"/>
                </a:solidFill>
                <a:latin typeface="微软雅黑" panose="020B0503020204020204" pitchFamily="34" charset="-122"/>
                <a:ea typeface="微软雅黑" panose="020B0503020204020204" pitchFamily="34" charset="-122"/>
              </a:endParaRPr>
            </a:p>
          </p:txBody>
        </p:sp>
        <p:sp>
          <p:nvSpPr>
            <p:cNvPr id="122" name="Text Box 230"/>
            <p:cNvSpPr txBox="1">
              <a:spLocks noChangeArrowheads="1"/>
            </p:cNvSpPr>
            <p:nvPr/>
          </p:nvSpPr>
          <p:spPr bwMode="auto">
            <a:xfrm>
              <a:off x="6837407" y="4559784"/>
              <a:ext cx="397681" cy="22272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83411" tIns="41707" rIns="83411" bIns="41707">
              <a:spAutoFit/>
            </a:bodyPr>
            <a:lstStyle/>
            <a:p>
              <a:pPr fontAlgn="auto">
                <a:spcBef>
                  <a:spcPts val="0"/>
                </a:spcBef>
                <a:spcAft>
                  <a:spcPts val="0"/>
                </a:spcAft>
                <a:defRPr/>
              </a:pPr>
              <a:r>
                <a:rPr lang="en-US" altLang="zh-CN" sz="900" dirty="0">
                  <a:solidFill>
                    <a:prstClr val="black"/>
                  </a:solidFill>
                  <a:latin typeface="微软雅黑" panose="020B0503020204020204" pitchFamily="34" charset="-122"/>
                  <a:ea typeface="微软雅黑" panose="020B0503020204020204" pitchFamily="34" charset="-122"/>
                </a:rPr>
                <a:t>App</a:t>
              </a:r>
            </a:p>
          </p:txBody>
        </p:sp>
        <p:sp>
          <p:nvSpPr>
            <p:cNvPr id="123" name="AutoShape 231"/>
            <p:cNvSpPr>
              <a:spLocks noChangeArrowheads="1"/>
            </p:cNvSpPr>
            <p:nvPr/>
          </p:nvSpPr>
          <p:spPr bwMode="auto">
            <a:xfrm>
              <a:off x="6853395" y="4766484"/>
              <a:ext cx="410228" cy="176555"/>
            </a:xfrm>
            <a:prstGeom prst="roundRect">
              <a:avLst>
                <a:gd name="adj" fmla="val 5727"/>
              </a:avLst>
            </a:prstGeom>
            <a:solidFill>
              <a:srgbClr val="3366FF"/>
            </a:solidFill>
            <a:ln w="9525" algn="ctr">
              <a:solidFill>
                <a:schemeClr val="tx1"/>
              </a:solidFill>
              <a:round/>
              <a:headEnd/>
              <a:tailEnd/>
            </a:ln>
          </p:spPr>
          <p:txBody>
            <a:bodyPr wrap="none" lIns="80107" tIns="40052" rIns="80107" bIns="40052" anchor="ctr"/>
            <a:lstStyle/>
            <a:p>
              <a:pPr fontAlgn="auto">
                <a:spcBef>
                  <a:spcPts val="0"/>
                </a:spcBef>
                <a:spcAft>
                  <a:spcPts val="0"/>
                </a:spcAft>
                <a:defRPr/>
              </a:pPr>
              <a:endParaRPr lang="en-US" altLang="zh-CN" sz="900" dirty="0">
                <a:solidFill>
                  <a:prstClr val="black"/>
                </a:solidFill>
                <a:latin typeface="微软雅黑" panose="020B0503020204020204" pitchFamily="34" charset="-122"/>
                <a:ea typeface="微软雅黑" panose="020B0503020204020204" pitchFamily="34" charset="-122"/>
              </a:endParaRPr>
            </a:p>
          </p:txBody>
        </p:sp>
        <p:sp>
          <p:nvSpPr>
            <p:cNvPr id="124" name="Text Box 232"/>
            <p:cNvSpPr txBox="1">
              <a:spLocks noChangeArrowheads="1"/>
            </p:cNvSpPr>
            <p:nvPr/>
          </p:nvSpPr>
          <p:spPr bwMode="auto">
            <a:xfrm>
              <a:off x="6872924" y="4757871"/>
              <a:ext cx="335163" cy="22272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83411" tIns="41707" rIns="83411" bIns="41707">
              <a:spAutoFit/>
            </a:bodyPr>
            <a:lstStyle/>
            <a:p>
              <a:pPr fontAlgn="auto">
                <a:spcBef>
                  <a:spcPts val="0"/>
                </a:spcBef>
                <a:spcAft>
                  <a:spcPts val="0"/>
                </a:spcAft>
                <a:defRPr/>
              </a:pPr>
              <a:r>
                <a:rPr lang="en-US" altLang="zh-CN" sz="900" dirty="0">
                  <a:solidFill>
                    <a:prstClr val="black"/>
                  </a:solidFill>
                  <a:latin typeface="微软雅黑" panose="020B0503020204020204" pitchFamily="34" charset="-122"/>
                  <a:ea typeface="微软雅黑" panose="020B0503020204020204" pitchFamily="34" charset="-122"/>
                </a:rPr>
                <a:t>OS</a:t>
              </a:r>
            </a:p>
          </p:txBody>
        </p:sp>
        <p:sp>
          <p:nvSpPr>
            <p:cNvPr id="125" name="Text Box 233"/>
            <p:cNvSpPr txBox="1">
              <a:spLocks noChangeArrowheads="1"/>
            </p:cNvSpPr>
            <p:nvPr/>
          </p:nvSpPr>
          <p:spPr bwMode="auto">
            <a:xfrm>
              <a:off x="8327378" y="5039214"/>
              <a:ext cx="1083289" cy="222728"/>
            </a:xfrm>
            <a:prstGeom prst="rect">
              <a:avLst/>
            </a:prstGeom>
            <a:noFill/>
            <a:ln w="9525">
              <a:noFill/>
              <a:miter lim="800000"/>
              <a:headEnd/>
              <a:tailEnd/>
            </a:ln>
            <a:effectLst>
              <a:prstShdw prst="shdw17" dist="17961" dir="2700000">
                <a:schemeClr val="accent1">
                  <a:gamma/>
                  <a:shade val="60000"/>
                  <a:invGamma/>
                </a:schemeClr>
              </a:prstShdw>
            </a:effectLst>
          </p:spPr>
          <p:txBody>
            <a:bodyPr lIns="83411" tIns="41707" rIns="83411" bIns="41707">
              <a:spAutoFit/>
            </a:bodyPr>
            <a:lstStyle/>
            <a:p>
              <a:pPr fontAlgn="auto">
                <a:spcBef>
                  <a:spcPts val="0"/>
                </a:spcBef>
                <a:spcAft>
                  <a:spcPts val="0"/>
                </a:spcAft>
                <a:defRPr/>
              </a:pPr>
              <a:r>
                <a:rPr lang="en-US" altLang="zh-CN" sz="900" dirty="0">
                  <a:solidFill>
                    <a:prstClr val="black"/>
                  </a:solidFill>
                  <a:latin typeface="微软雅黑" panose="020B0503020204020204" pitchFamily="34" charset="-122"/>
                  <a:ea typeface="微软雅黑" panose="020B0503020204020204" pitchFamily="34" charset="-122"/>
                </a:rPr>
                <a:t>UVP Server</a:t>
              </a:r>
            </a:p>
          </p:txBody>
        </p:sp>
        <p:sp>
          <p:nvSpPr>
            <p:cNvPr id="126" name="AutoShape 234"/>
            <p:cNvSpPr>
              <a:spLocks noChangeArrowheads="1"/>
            </p:cNvSpPr>
            <p:nvPr/>
          </p:nvSpPr>
          <p:spPr bwMode="auto">
            <a:xfrm>
              <a:off x="8103617" y="4498065"/>
              <a:ext cx="1344343" cy="779431"/>
            </a:xfrm>
            <a:prstGeom prst="roundRect">
              <a:avLst>
                <a:gd name="adj" fmla="val 5727"/>
              </a:avLst>
            </a:prstGeom>
            <a:noFill/>
            <a:ln w="12700" algn="ctr">
              <a:solidFill>
                <a:schemeClr val="tx1"/>
              </a:solidFill>
              <a:prstDash val="sysDot"/>
              <a:round/>
              <a:headEnd/>
              <a:tailEnd/>
            </a:ln>
          </p:spPr>
          <p:txBody>
            <a:bodyPr wrap="none" lIns="80107" tIns="40052" rIns="80107" bIns="40052" anchor="ctr"/>
            <a:lstStyle/>
            <a:p>
              <a:pPr fontAlgn="auto">
                <a:spcBef>
                  <a:spcPts val="0"/>
                </a:spcBef>
                <a:spcAft>
                  <a:spcPts val="0"/>
                </a:spcAft>
                <a:defRPr/>
              </a:pPr>
              <a:endParaRPr lang="en-US" altLang="zh-CN" sz="900" dirty="0">
                <a:solidFill>
                  <a:prstClr val="black"/>
                </a:solidFill>
                <a:latin typeface="微软雅黑" panose="020B0503020204020204" pitchFamily="34" charset="-122"/>
                <a:ea typeface="微软雅黑" panose="020B0503020204020204" pitchFamily="34" charset="-122"/>
              </a:endParaRPr>
            </a:p>
          </p:txBody>
        </p:sp>
        <p:sp>
          <p:nvSpPr>
            <p:cNvPr id="127" name="AutoShape 235"/>
            <p:cNvSpPr>
              <a:spLocks noChangeArrowheads="1"/>
            </p:cNvSpPr>
            <p:nvPr/>
          </p:nvSpPr>
          <p:spPr bwMode="auto">
            <a:xfrm>
              <a:off x="8188852" y="5010510"/>
              <a:ext cx="1170307" cy="212441"/>
            </a:xfrm>
            <a:prstGeom prst="roundRect">
              <a:avLst>
                <a:gd name="adj" fmla="val 16667"/>
              </a:avLst>
            </a:prstGeom>
            <a:solidFill>
              <a:srgbClr val="FFFFFF"/>
            </a:solidFill>
            <a:ln>
              <a:noFill/>
              <a:headEnd/>
              <a:tailEnd/>
            </a:ln>
          </p:spPr>
          <p:style>
            <a:lnRef idx="2">
              <a:schemeClr val="accent2"/>
            </a:lnRef>
            <a:fillRef idx="1">
              <a:schemeClr val="lt1"/>
            </a:fillRef>
            <a:effectRef idx="0">
              <a:schemeClr val="accent2"/>
            </a:effectRef>
            <a:fontRef idx="minor">
              <a:schemeClr val="dk1"/>
            </a:fontRef>
          </p:style>
          <p:txBody>
            <a:bodyPr wrap="none" lIns="91380" tIns="45689" rIns="91380" bIns="45689" anchor="ctr"/>
            <a:lstStyle/>
            <a:p>
              <a:pPr fontAlgn="auto">
                <a:spcBef>
                  <a:spcPts val="0"/>
                </a:spcBef>
                <a:spcAft>
                  <a:spcPts val="0"/>
                </a:spcAft>
              </a:pPr>
              <a:endParaRPr lang="en-US" altLang="zh-CN" sz="2400" dirty="0">
                <a:solidFill>
                  <a:srgbClr val="000000"/>
                </a:solidFill>
                <a:latin typeface="微软雅黑" panose="020B0503020204020204" pitchFamily="34" charset="-122"/>
                <a:ea typeface="微软雅黑" panose="020B0503020204020204" pitchFamily="34" charset="-122"/>
              </a:endParaRPr>
            </a:p>
          </p:txBody>
        </p:sp>
        <p:sp>
          <p:nvSpPr>
            <p:cNvPr id="128" name="Text Box 236"/>
            <p:cNvSpPr txBox="1">
              <a:spLocks noChangeArrowheads="1"/>
            </p:cNvSpPr>
            <p:nvPr/>
          </p:nvSpPr>
          <p:spPr bwMode="auto">
            <a:xfrm>
              <a:off x="8258113" y="4981798"/>
              <a:ext cx="968607" cy="26889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83411" tIns="41707" rIns="83411" bIns="41707">
              <a:spAutoFit/>
            </a:bodyPr>
            <a:lstStyle/>
            <a:p>
              <a:pPr fontAlgn="auto">
                <a:spcBef>
                  <a:spcPts val="0"/>
                </a:spcBef>
                <a:spcAft>
                  <a:spcPts val="0"/>
                </a:spcAft>
                <a:defRPr/>
              </a:pPr>
              <a:r>
                <a:rPr lang="en-US" altLang="zh-CN" sz="1200" dirty="0">
                  <a:solidFill>
                    <a:prstClr val="black"/>
                  </a:solidFill>
                  <a:latin typeface="微软雅黑" panose="020B0503020204020204" pitchFamily="34" charset="-122"/>
                  <a:ea typeface="微软雅黑" panose="020B0503020204020204" pitchFamily="34" charset="-122"/>
                </a:rPr>
                <a:t>Hypervisor</a:t>
              </a:r>
            </a:p>
          </p:txBody>
        </p:sp>
        <p:sp>
          <p:nvSpPr>
            <p:cNvPr id="129" name="AutoShape 238"/>
            <p:cNvSpPr>
              <a:spLocks noChangeArrowheads="1"/>
            </p:cNvSpPr>
            <p:nvPr/>
          </p:nvSpPr>
          <p:spPr bwMode="auto">
            <a:xfrm>
              <a:off x="8208390" y="4549739"/>
              <a:ext cx="527437" cy="424884"/>
            </a:xfrm>
            <a:prstGeom prst="roundRect">
              <a:avLst>
                <a:gd name="adj" fmla="val 5727"/>
              </a:avLst>
            </a:prstGeom>
            <a:solidFill>
              <a:srgbClr val="99CCFF"/>
            </a:solidFill>
            <a:ln w="22225" algn="ctr">
              <a:solidFill>
                <a:srgbClr val="3366FF"/>
              </a:solidFill>
              <a:round/>
              <a:headEnd/>
              <a:tailEnd/>
            </a:ln>
          </p:spPr>
          <p:txBody>
            <a:bodyPr wrap="none" lIns="80107" tIns="40052" rIns="80107" bIns="40052" anchor="ctr"/>
            <a:lstStyle/>
            <a:p>
              <a:pPr fontAlgn="auto">
                <a:spcBef>
                  <a:spcPts val="0"/>
                </a:spcBef>
                <a:spcAft>
                  <a:spcPts val="0"/>
                </a:spcAft>
                <a:defRPr/>
              </a:pPr>
              <a:endParaRPr lang="en-US" altLang="zh-CN" sz="900" dirty="0">
                <a:solidFill>
                  <a:prstClr val="black"/>
                </a:solidFill>
                <a:latin typeface="微软雅黑" panose="020B0503020204020204" pitchFamily="34" charset="-122"/>
                <a:ea typeface="微软雅黑" panose="020B0503020204020204" pitchFamily="34" charset="-122"/>
              </a:endParaRPr>
            </a:p>
          </p:txBody>
        </p:sp>
        <p:sp>
          <p:nvSpPr>
            <p:cNvPr id="130" name="AutoShape 239"/>
            <p:cNvSpPr>
              <a:spLocks noChangeArrowheads="1"/>
            </p:cNvSpPr>
            <p:nvPr/>
          </p:nvSpPr>
          <p:spPr bwMode="auto">
            <a:xfrm>
              <a:off x="8266998" y="4588492"/>
              <a:ext cx="410228" cy="177992"/>
            </a:xfrm>
            <a:prstGeom prst="roundRect">
              <a:avLst>
                <a:gd name="adj" fmla="val 5727"/>
              </a:avLst>
            </a:prstGeom>
            <a:solidFill>
              <a:srgbClr val="FF6600"/>
            </a:solidFill>
            <a:ln w="9525" algn="ctr">
              <a:solidFill>
                <a:schemeClr val="tx1"/>
              </a:solidFill>
              <a:round/>
              <a:headEnd/>
              <a:tailEnd/>
            </a:ln>
          </p:spPr>
          <p:txBody>
            <a:bodyPr wrap="none" lIns="80107" tIns="40052" rIns="80107" bIns="40052" anchor="ctr"/>
            <a:lstStyle/>
            <a:p>
              <a:pPr fontAlgn="auto">
                <a:spcBef>
                  <a:spcPts val="0"/>
                </a:spcBef>
                <a:spcAft>
                  <a:spcPts val="0"/>
                </a:spcAft>
                <a:defRPr/>
              </a:pPr>
              <a:endParaRPr lang="en-US" altLang="zh-CN" sz="900" dirty="0">
                <a:solidFill>
                  <a:prstClr val="black"/>
                </a:solidFill>
                <a:latin typeface="微软雅黑" panose="020B0503020204020204" pitchFamily="34" charset="-122"/>
                <a:ea typeface="微软雅黑" panose="020B0503020204020204" pitchFamily="34" charset="-122"/>
              </a:endParaRPr>
            </a:p>
          </p:txBody>
        </p:sp>
        <p:sp>
          <p:nvSpPr>
            <p:cNvPr id="131" name="Text Box 240"/>
            <p:cNvSpPr txBox="1">
              <a:spLocks noChangeArrowheads="1"/>
            </p:cNvSpPr>
            <p:nvPr/>
          </p:nvSpPr>
          <p:spPr bwMode="auto">
            <a:xfrm>
              <a:off x="8249233" y="4561219"/>
              <a:ext cx="397681" cy="22272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83411" tIns="41707" rIns="83411" bIns="41707">
              <a:spAutoFit/>
            </a:bodyPr>
            <a:lstStyle/>
            <a:p>
              <a:pPr fontAlgn="auto">
                <a:spcBef>
                  <a:spcPts val="0"/>
                </a:spcBef>
                <a:spcAft>
                  <a:spcPts val="0"/>
                </a:spcAft>
                <a:defRPr/>
              </a:pPr>
              <a:r>
                <a:rPr lang="en-US" altLang="zh-CN" sz="900" dirty="0">
                  <a:solidFill>
                    <a:prstClr val="black"/>
                  </a:solidFill>
                  <a:latin typeface="微软雅黑" panose="020B0503020204020204" pitchFamily="34" charset="-122"/>
                  <a:ea typeface="微软雅黑" panose="020B0503020204020204" pitchFamily="34" charset="-122"/>
                </a:rPr>
                <a:t>App</a:t>
              </a:r>
            </a:p>
          </p:txBody>
        </p:sp>
        <p:sp>
          <p:nvSpPr>
            <p:cNvPr id="132" name="AutoShape 241"/>
            <p:cNvSpPr>
              <a:spLocks noChangeArrowheads="1"/>
            </p:cNvSpPr>
            <p:nvPr/>
          </p:nvSpPr>
          <p:spPr bwMode="auto">
            <a:xfrm>
              <a:off x="8266998" y="4766484"/>
              <a:ext cx="410228" cy="176555"/>
            </a:xfrm>
            <a:prstGeom prst="roundRect">
              <a:avLst>
                <a:gd name="adj" fmla="val 5727"/>
              </a:avLst>
            </a:prstGeom>
            <a:solidFill>
              <a:srgbClr val="3366FF"/>
            </a:solidFill>
            <a:ln w="9525" algn="ctr">
              <a:solidFill>
                <a:schemeClr val="tx1"/>
              </a:solidFill>
              <a:round/>
              <a:headEnd/>
              <a:tailEnd/>
            </a:ln>
          </p:spPr>
          <p:txBody>
            <a:bodyPr wrap="none" lIns="80107" tIns="40052" rIns="80107" bIns="40052" anchor="ctr"/>
            <a:lstStyle/>
            <a:p>
              <a:pPr fontAlgn="auto">
                <a:spcBef>
                  <a:spcPts val="0"/>
                </a:spcBef>
                <a:spcAft>
                  <a:spcPts val="0"/>
                </a:spcAft>
                <a:defRPr/>
              </a:pPr>
              <a:endParaRPr lang="en-US" altLang="zh-CN" sz="900" dirty="0">
                <a:solidFill>
                  <a:prstClr val="black"/>
                </a:solidFill>
                <a:latin typeface="微软雅黑" panose="020B0503020204020204" pitchFamily="34" charset="-122"/>
                <a:ea typeface="微软雅黑" panose="020B0503020204020204" pitchFamily="34" charset="-122"/>
              </a:endParaRPr>
            </a:p>
          </p:txBody>
        </p:sp>
        <p:sp>
          <p:nvSpPr>
            <p:cNvPr id="133" name="Text Box 242"/>
            <p:cNvSpPr txBox="1">
              <a:spLocks noChangeArrowheads="1"/>
            </p:cNvSpPr>
            <p:nvPr/>
          </p:nvSpPr>
          <p:spPr bwMode="auto">
            <a:xfrm>
              <a:off x="8288304" y="4757871"/>
              <a:ext cx="335163" cy="22272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83411" tIns="41707" rIns="83411" bIns="41707">
              <a:spAutoFit/>
            </a:bodyPr>
            <a:lstStyle/>
            <a:p>
              <a:pPr fontAlgn="auto">
                <a:spcBef>
                  <a:spcPts val="0"/>
                </a:spcBef>
                <a:spcAft>
                  <a:spcPts val="0"/>
                </a:spcAft>
                <a:defRPr/>
              </a:pPr>
              <a:r>
                <a:rPr lang="en-US" altLang="zh-CN" sz="900" dirty="0">
                  <a:solidFill>
                    <a:prstClr val="black"/>
                  </a:solidFill>
                  <a:latin typeface="微软雅黑" panose="020B0503020204020204" pitchFamily="34" charset="-122"/>
                  <a:ea typeface="微软雅黑" panose="020B0503020204020204" pitchFamily="34" charset="-122"/>
                </a:rPr>
                <a:t>OS</a:t>
              </a:r>
            </a:p>
          </p:txBody>
        </p:sp>
        <p:sp>
          <p:nvSpPr>
            <p:cNvPr id="134" name="Text Box 243"/>
            <p:cNvSpPr txBox="1">
              <a:spLocks noChangeArrowheads="1"/>
            </p:cNvSpPr>
            <p:nvPr/>
          </p:nvSpPr>
          <p:spPr bwMode="auto">
            <a:xfrm>
              <a:off x="10069518" y="5039214"/>
              <a:ext cx="1083289" cy="222728"/>
            </a:xfrm>
            <a:prstGeom prst="rect">
              <a:avLst/>
            </a:prstGeom>
            <a:noFill/>
            <a:ln w="9525">
              <a:noFill/>
              <a:miter lim="800000"/>
              <a:headEnd/>
              <a:tailEnd/>
            </a:ln>
            <a:effectLst>
              <a:prstShdw prst="shdw17" dist="17961" dir="2700000">
                <a:schemeClr val="accent1">
                  <a:gamma/>
                  <a:shade val="60000"/>
                  <a:invGamma/>
                </a:schemeClr>
              </a:prstShdw>
            </a:effectLst>
          </p:spPr>
          <p:txBody>
            <a:bodyPr lIns="83411" tIns="41707" rIns="83411" bIns="41707">
              <a:spAutoFit/>
            </a:bodyPr>
            <a:lstStyle/>
            <a:p>
              <a:pPr fontAlgn="auto">
                <a:spcBef>
                  <a:spcPts val="0"/>
                </a:spcBef>
                <a:spcAft>
                  <a:spcPts val="0"/>
                </a:spcAft>
                <a:defRPr/>
              </a:pPr>
              <a:r>
                <a:rPr lang="en-US" altLang="zh-CN" sz="900" dirty="0">
                  <a:solidFill>
                    <a:prstClr val="black"/>
                  </a:solidFill>
                  <a:latin typeface="微软雅黑" panose="020B0503020204020204" pitchFamily="34" charset="-122"/>
                  <a:ea typeface="微软雅黑" panose="020B0503020204020204" pitchFamily="34" charset="-122"/>
                </a:rPr>
                <a:t>UVP Server</a:t>
              </a:r>
            </a:p>
          </p:txBody>
        </p:sp>
        <p:sp>
          <p:nvSpPr>
            <p:cNvPr id="135" name="AutoShape 244"/>
            <p:cNvSpPr>
              <a:spLocks noChangeArrowheads="1"/>
            </p:cNvSpPr>
            <p:nvPr/>
          </p:nvSpPr>
          <p:spPr bwMode="auto">
            <a:xfrm>
              <a:off x="9845751" y="4498065"/>
              <a:ext cx="1344344" cy="779431"/>
            </a:xfrm>
            <a:prstGeom prst="roundRect">
              <a:avLst>
                <a:gd name="adj" fmla="val 5727"/>
              </a:avLst>
            </a:prstGeom>
            <a:noFill/>
            <a:ln w="12700" algn="ctr">
              <a:solidFill>
                <a:schemeClr val="tx1"/>
              </a:solidFill>
              <a:prstDash val="sysDot"/>
              <a:round/>
              <a:headEnd/>
              <a:tailEnd/>
            </a:ln>
          </p:spPr>
          <p:txBody>
            <a:bodyPr wrap="none" lIns="80107" tIns="40052" rIns="80107" bIns="40052" anchor="ctr"/>
            <a:lstStyle/>
            <a:p>
              <a:pPr fontAlgn="auto">
                <a:spcBef>
                  <a:spcPts val="0"/>
                </a:spcBef>
                <a:spcAft>
                  <a:spcPts val="0"/>
                </a:spcAft>
                <a:defRPr/>
              </a:pPr>
              <a:endParaRPr lang="en-US" altLang="zh-CN" sz="900" dirty="0">
                <a:solidFill>
                  <a:prstClr val="black"/>
                </a:solidFill>
                <a:latin typeface="微软雅黑" panose="020B0503020204020204" pitchFamily="34" charset="-122"/>
                <a:ea typeface="微软雅黑" panose="020B0503020204020204" pitchFamily="34" charset="-122"/>
              </a:endParaRPr>
            </a:p>
          </p:txBody>
        </p:sp>
        <p:sp>
          <p:nvSpPr>
            <p:cNvPr id="136" name="AutoShape 245"/>
            <p:cNvSpPr>
              <a:spLocks noChangeArrowheads="1"/>
            </p:cNvSpPr>
            <p:nvPr/>
          </p:nvSpPr>
          <p:spPr bwMode="auto">
            <a:xfrm>
              <a:off x="9930993" y="5010510"/>
              <a:ext cx="1170307" cy="212441"/>
            </a:xfrm>
            <a:prstGeom prst="roundRect">
              <a:avLst>
                <a:gd name="adj" fmla="val 16667"/>
              </a:avLst>
            </a:prstGeom>
            <a:solidFill>
              <a:srgbClr val="FF9933"/>
            </a:solidFill>
            <a:ln w="9525" algn="ctr">
              <a:solidFill>
                <a:srgbClr val="808080"/>
              </a:solidFill>
              <a:round/>
              <a:headEnd/>
              <a:tailEnd/>
            </a:ln>
          </p:spPr>
          <p:txBody>
            <a:bodyPr wrap="none" lIns="80107" tIns="40052" rIns="80107" bIns="40052" anchor="ctr"/>
            <a:lstStyle/>
            <a:p>
              <a:pPr fontAlgn="auto">
                <a:spcBef>
                  <a:spcPts val="0"/>
                </a:spcBef>
                <a:spcAft>
                  <a:spcPts val="0"/>
                </a:spcAft>
                <a:defRPr/>
              </a:pPr>
              <a:endParaRPr lang="en-US" altLang="zh-CN" sz="900" dirty="0">
                <a:solidFill>
                  <a:prstClr val="black"/>
                </a:solidFill>
                <a:latin typeface="微软雅黑" panose="020B0503020204020204" pitchFamily="34" charset="-122"/>
                <a:ea typeface="微软雅黑" panose="020B0503020204020204" pitchFamily="34" charset="-122"/>
              </a:endParaRPr>
            </a:p>
          </p:txBody>
        </p:sp>
        <p:sp>
          <p:nvSpPr>
            <p:cNvPr id="137" name="Text Box 246"/>
            <p:cNvSpPr txBox="1">
              <a:spLocks noChangeArrowheads="1"/>
            </p:cNvSpPr>
            <p:nvPr/>
          </p:nvSpPr>
          <p:spPr bwMode="auto">
            <a:xfrm>
              <a:off x="10000253" y="4981798"/>
              <a:ext cx="968607" cy="26889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83411" tIns="41707" rIns="83411" bIns="41707">
              <a:spAutoFit/>
            </a:bodyPr>
            <a:lstStyle/>
            <a:p>
              <a:pPr fontAlgn="auto">
                <a:spcBef>
                  <a:spcPts val="0"/>
                </a:spcBef>
                <a:spcAft>
                  <a:spcPts val="0"/>
                </a:spcAft>
                <a:defRPr/>
              </a:pPr>
              <a:r>
                <a:rPr lang="en-US" altLang="zh-CN" sz="1200" dirty="0">
                  <a:solidFill>
                    <a:prstClr val="black"/>
                  </a:solidFill>
                  <a:latin typeface="微软雅黑" panose="020B0503020204020204" pitchFamily="34" charset="-122"/>
                  <a:ea typeface="微软雅黑" panose="020B0503020204020204" pitchFamily="34" charset="-122"/>
                </a:rPr>
                <a:t>Hypervisor</a:t>
              </a:r>
            </a:p>
          </p:txBody>
        </p:sp>
        <p:grpSp>
          <p:nvGrpSpPr>
            <p:cNvPr id="138" name="Group 315"/>
            <p:cNvGrpSpPr>
              <a:grpSpLocks/>
            </p:cNvGrpSpPr>
            <p:nvPr/>
          </p:nvGrpSpPr>
          <p:grpSpPr bwMode="auto">
            <a:xfrm>
              <a:off x="9984028" y="5400805"/>
              <a:ext cx="1049425" cy="115889"/>
              <a:chOff x="3044" y="3402"/>
              <a:chExt cx="814" cy="101"/>
            </a:xfrm>
          </p:grpSpPr>
          <p:sp>
            <p:nvSpPr>
              <p:cNvPr id="191" name="Rectangle 254"/>
              <p:cNvSpPr>
                <a:spLocks noChangeArrowheads="1"/>
              </p:cNvSpPr>
              <p:nvPr/>
            </p:nvSpPr>
            <p:spPr bwMode="auto">
              <a:xfrm>
                <a:off x="3044" y="3402"/>
                <a:ext cx="331" cy="101"/>
              </a:xfrm>
              <a:prstGeom prst="rect">
                <a:avLst/>
              </a:prstGeom>
              <a:gradFill rotWithShape="1">
                <a:gsLst>
                  <a:gs pos="0">
                    <a:srgbClr val="C0C0C0"/>
                  </a:gs>
                  <a:gs pos="100000">
                    <a:srgbClr val="969696"/>
                  </a:gs>
                </a:gsLst>
                <a:lin ang="0" scaled="1"/>
              </a:gradFill>
              <a:ln w="9525" algn="ctr">
                <a:noFill/>
                <a:miter lim="800000"/>
                <a:headEnd/>
                <a:tailEnd/>
              </a:ln>
            </p:spPr>
            <p:txBody>
              <a:bodyPr wrap="none" lIns="87795" tIns="43896" rIns="87795" bIns="43896" anchor="ctr"/>
              <a:lstStyle/>
              <a:p>
                <a:pPr fontAlgn="auto">
                  <a:spcBef>
                    <a:spcPts val="0"/>
                  </a:spcBef>
                  <a:spcAft>
                    <a:spcPts val="0"/>
                  </a:spcAft>
                  <a:defRPr/>
                </a:pPr>
                <a:endParaRPr lang="en-US" altLang="zh-CN" sz="900" dirty="0">
                  <a:solidFill>
                    <a:prstClr val="black"/>
                  </a:solidFill>
                  <a:latin typeface="微软雅黑" panose="020B0503020204020204" pitchFamily="34" charset="-122"/>
                  <a:ea typeface="微软雅黑" panose="020B0503020204020204" pitchFamily="34" charset="-122"/>
                </a:endParaRPr>
              </a:p>
            </p:txBody>
          </p:sp>
          <p:sp>
            <p:nvSpPr>
              <p:cNvPr id="192" name="Rectangle 255"/>
              <p:cNvSpPr>
                <a:spLocks noChangeArrowheads="1"/>
              </p:cNvSpPr>
              <p:nvPr/>
            </p:nvSpPr>
            <p:spPr bwMode="auto">
              <a:xfrm>
                <a:off x="3044" y="3402"/>
                <a:ext cx="814" cy="100"/>
              </a:xfrm>
              <a:prstGeom prst="rect">
                <a:avLst/>
              </a:prstGeom>
              <a:noFill/>
              <a:ln w="9525" algn="ctr">
                <a:solidFill>
                  <a:srgbClr val="808080"/>
                </a:solidFill>
                <a:miter lim="800000"/>
                <a:headEnd/>
                <a:tailEnd/>
              </a:ln>
            </p:spPr>
            <p:txBody>
              <a:bodyPr wrap="none" lIns="87795" tIns="43896" rIns="87795" bIns="43896" anchor="ctr"/>
              <a:lstStyle/>
              <a:p>
                <a:pPr fontAlgn="auto">
                  <a:spcBef>
                    <a:spcPts val="0"/>
                  </a:spcBef>
                  <a:spcAft>
                    <a:spcPts val="0"/>
                  </a:spcAft>
                  <a:defRPr/>
                </a:pPr>
                <a:endParaRPr lang="en-US" altLang="zh-CN" sz="900" dirty="0">
                  <a:solidFill>
                    <a:prstClr val="black"/>
                  </a:solidFill>
                  <a:latin typeface="微软雅黑" panose="020B0503020204020204" pitchFamily="34" charset="-122"/>
                  <a:ea typeface="微软雅黑" panose="020B0503020204020204" pitchFamily="34" charset="-122"/>
                </a:endParaRPr>
              </a:p>
            </p:txBody>
          </p:sp>
        </p:grpSp>
        <p:grpSp>
          <p:nvGrpSpPr>
            <p:cNvPr id="139" name="Group 256"/>
            <p:cNvGrpSpPr>
              <a:grpSpLocks/>
            </p:cNvGrpSpPr>
            <p:nvPr/>
          </p:nvGrpSpPr>
          <p:grpSpPr bwMode="auto">
            <a:xfrm>
              <a:off x="8796170" y="4548066"/>
              <a:ext cx="523589" cy="463176"/>
              <a:chOff x="3257" y="2724"/>
              <a:chExt cx="406" cy="540"/>
            </a:xfrm>
          </p:grpSpPr>
          <p:sp>
            <p:nvSpPr>
              <p:cNvPr id="186" name="AutoShape 257"/>
              <p:cNvSpPr>
                <a:spLocks noChangeArrowheads="1"/>
              </p:cNvSpPr>
              <p:nvPr/>
            </p:nvSpPr>
            <p:spPr bwMode="auto">
              <a:xfrm>
                <a:off x="3257" y="2724"/>
                <a:ext cx="406" cy="492"/>
              </a:xfrm>
              <a:prstGeom prst="roundRect">
                <a:avLst>
                  <a:gd name="adj" fmla="val 5727"/>
                </a:avLst>
              </a:prstGeom>
              <a:solidFill>
                <a:srgbClr val="99CCFF">
                  <a:alpha val="39999"/>
                </a:srgbClr>
              </a:solidFill>
              <a:ln w="22225" algn="ctr">
                <a:solidFill>
                  <a:srgbClr val="3366FF"/>
                </a:solidFill>
                <a:round/>
                <a:headEnd/>
                <a:tailEnd/>
              </a:ln>
            </p:spPr>
            <p:txBody>
              <a:bodyPr wrap="none" lIns="87795" tIns="43896" rIns="87795" bIns="43896" anchor="ctr"/>
              <a:lstStyle/>
              <a:p>
                <a:pPr fontAlgn="auto">
                  <a:spcBef>
                    <a:spcPts val="0"/>
                  </a:spcBef>
                  <a:spcAft>
                    <a:spcPts val="0"/>
                  </a:spcAft>
                  <a:defRPr/>
                </a:pPr>
                <a:endParaRPr lang="en-US" altLang="zh-CN" sz="900" dirty="0">
                  <a:solidFill>
                    <a:prstClr val="black"/>
                  </a:solidFill>
                  <a:latin typeface="微软雅黑" panose="020B0503020204020204" pitchFamily="34" charset="-122"/>
                  <a:ea typeface="微软雅黑" panose="020B0503020204020204" pitchFamily="34" charset="-122"/>
                </a:endParaRPr>
              </a:p>
            </p:txBody>
          </p:sp>
          <p:sp>
            <p:nvSpPr>
              <p:cNvPr id="187" name="AutoShape 258"/>
              <p:cNvSpPr>
                <a:spLocks noChangeArrowheads="1"/>
              </p:cNvSpPr>
              <p:nvPr/>
            </p:nvSpPr>
            <p:spPr bwMode="auto">
              <a:xfrm>
                <a:off x="3301" y="2768"/>
                <a:ext cx="317" cy="206"/>
              </a:xfrm>
              <a:prstGeom prst="roundRect">
                <a:avLst>
                  <a:gd name="adj" fmla="val 5727"/>
                </a:avLst>
              </a:prstGeom>
              <a:solidFill>
                <a:srgbClr val="FF6600">
                  <a:alpha val="50195"/>
                </a:srgbClr>
              </a:solidFill>
              <a:ln w="9525" algn="ctr">
                <a:solidFill>
                  <a:schemeClr val="tx1"/>
                </a:solidFill>
                <a:round/>
                <a:headEnd/>
                <a:tailEnd/>
              </a:ln>
            </p:spPr>
            <p:txBody>
              <a:bodyPr wrap="none" lIns="87795" tIns="43896" rIns="87795" bIns="43896" anchor="ctr"/>
              <a:lstStyle/>
              <a:p>
                <a:pPr fontAlgn="auto">
                  <a:spcBef>
                    <a:spcPts val="0"/>
                  </a:spcBef>
                  <a:spcAft>
                    <a:spcPts val="0"/>
                  </a:spcAft>
                  <a:defRPr/>
                </a:pPr>
                <a:endParaRPr lang="en-US" altLang="zh-CN" sz="900" dirty="0">
                  <a:solidFill>
                    <a:prstClr val="black"/>
                  </a:solidFill>
                  <a:latin typeface="微软雅黑" panose="020B0503020204020204" pitchFamily="34" charset="-122"/>
                  <a:ea typeface="微软雅黑" panose="020B0503020204020204" pitchFamily="34" charset="-122"/>
                </a:endParaRPr>
              </a:p>
            </p:txBody>
          </p:sp>
          <p:sp>
            <p:nvSpPr>
              <p:cNvPr id="188" name="Text Box 259"/>
              <p:cNvSpPr txBox="1">
                <a:spLocks noChangeArrowheads="1"/>
              </p:cNvSpPr>
              <p:nvPr/>
            </p:nvSpPr>
            <p:spPr bwMode="auto">
              <a:xfrm>
                <a:off x="3290" y="2786"/>
                <a:ext cx="321" cy="269"/>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auto">
                  <a:spcBef>
                    <a:spcPts val="0"/>
                  </a:spcBef>
                  <a:spcAft>
                    <a:spcPts val="0"/>
                  </a:spcAft>
                  <a:defRPr/>
                </a:pPr>
                <a:r>
                  <a:rPr lang="en-US" altLang="zh-CN" sz="900" dirty="0">
                    <a:solidFill>
                      <a:prstClr val="black"/>
                    </a:solidFill>
                    <a:latin typeface="微软雅黑" panose="020B0503020204020204" pitchFamily="34" charset="-122"/>
                    <a:ea typeface="微软雅黑" panose="020B0503020204020204" pitchFamily="34" charset="-122"/>
                  </a:rPr>
                  <a:t>App</a:t>
                </a:r>
              </a:p>
            </p:txBody>
          </p:sp>
          <p:sp>
            <p:nvSpPr>
              <p:cNvPr id="189" name="AutoShape 260"/>
              <p:cNvSpPr>
                <a:spLocks noChangeArrowheads="1"/>
              </p:cNvSpPr>
              <p:nvPr/>
            </p:nvSpPr>
            <p:spPr bwMode="auto">
              <a:xfrm>
                <a:off x="3301" y="2980"/>
                <a:ext cx="317" cy="206"/>
              </a:xfrm>
              <a:prstGeom prst="roundRect">
                <a:avLst>
                  <a:gd name="adj" fmla="val 5727"/>
                </a:avLst>
              </a:prstGeom>
              <a:solidFill>
                <a:srgbClr val="3366FF">
                  <a:alpha val="50195"/>
                </a:srgbClr>
              </a:solidFill>
              <a:ln w="9525" algn="ctr">
                <a:solidFill>
                  <a:schemeClr val="tx1"/>
                </a:solidFill>
                <a:round/>
                <a:headEnd/>
                <a:tailEnd/>
              </a:ln>
            </p:spPr>
            <p:txBody>
              <a:bodyPr wrap="none" lIns="87795" tIns="43896" rIns="87795" bIns="43896" anchor="ctr"/>
              <a:lstStyle/>
              <a:p>
                <a:pPr fontAlgn="auto">
                  <a:spcBef>
                    <a:spcPts val="0"/>
                  </a:spcBef>
                  <a:spcAft>
                    <a:spcPts val="0"/>
                  </a:spcAft>
                  <a:defRPr/>
                </a:pPr>
                <a:endParaRPr lang="en-US" altLang="zh-CN" sz="900" dirty="0">
                  <a:solidFill>
                    <a:prstClr val="black"/>
                  </a:solidFill>
                  <a:latin typeface="微软雅黑" panose="020B0503020204020204" pitchFamily="34" charset="-122"/>
                  <a:ea typeface="微软雅黑" panose="020B0503020204020204" pitchFamily="34" charset="-122"/>
                </a:endParaRPr>
              </a:p>
            </p:txBody>
          </p:sp>
          <p:sp>
            <p:nvSpPr>
              <p:cNvPr id="190" name="Text Box 261"/>
              <p:cNvSpPr txBox="1">
                <a:spLocks noChangeArrowheads="1"/>
              </p:cNvSpPr>
              <p:nvPr/>
            </p:nvSpPr>
            <p:spPr bwMode="auto">
              <a:xfrm>
                <a:off x="3301" y="2995"/>
                <a:ext cx="272" cy="269"/>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auto">
                  <a:spcBef>
                    <a:spcPts val="0"/>
                  </a:spcBef>
                  <a:spcAft>
                    <a:spcPts val="0"/>
                  </a:spcAft>
                  <a:defRPr/>
                </a:pPr>
                <a:r>
                  <a:rPr lang="en-US" altLang="zh-CN" sz="900" dirty="0">
                    <a:solidFill>
                      <a:prstClr val="black"/>
                    </a:solidFill>
                    <a:latin typeface="微软雅黑" panose="020B0503020204020204" pitchFamily="34" charset="-122"/>
                    <a:ea typeface="微软雅黑" panose="020B0503020204020204" pitchFamily="34" charset="-122"/>
                  </a:rPr>
                  <a:t>OS</a:t>
                </a:r>
              </a:p>
            </p:txBody>
          </p:sp>
        </p:grpSp>
        <p:grpSp>
          <p:nvGrpSpPr>
            <p:cNvPr id="140" name="Group 262"/>
            <p:cNvGrpSpPr>
              <a:grpSpLocks/>
            </p:cNvGrpSpPr>
            <p:nvPr/>
          </p:nvGrpSpPr>
          <p:grpSpPr bwMode="auto">
            <a:xfrm>
              <a:off x="9026734" y="4277142"/>
              <a:ext cx="527459" cy="464891"/>
              <a:chOff x="3255" y="2722"/>
              <a:chExt cx="409" cy="542"/>
            </a:xfrm>
          </p:grpSpPr>
          <p:sp>
            <p:nvSpPr>
              <p:cNvPr id="181" name="AutoShape 263"/>
              <p:cNvSpPr>
                <a:spLocks noChangeArrowheads="1"/>
              </p:cNvSpPr>
              <p:nvPr/>
            </p:nvSpPr>
            <p:spPr bwMode="auto">
              <a:xfrm>
                <a:off x="3255" y="2722"/>
                <a:ext cx="409" cy="495"/>
              </a:xfrm>
              <a:prstGeom prst="roundRect">
                <a:avLst>
                  <a:gd name="adj" fmla="val 5727"/>
                </a:avLst>
              </a:prstGeom>
              <a:solidFill>
                <a:srgbClr val="99CCFF">
                  <a:alpha val="39999"/>
                </a:srgbClr>
              </a:solidFill>
              <a:ln w="22225" algn="ctr">
                <a:solidFill>
                  <a:srgbClr val="3366FF"/>
                </a:solidFill>
                <a:round/>
                <a:headEnd/>
                <a:tailEnd/>
              </a:ln>
            </p:spPr>
            <p:txBody>
              <a:bodyPr wrap="none" lIns="87795" tIns="43896" rIns="87795" bIns="43896" anchor="ctr"/>
              <a:lstStyle/>
              <a:p>
                <a:pPr fontAlgn="auto">
                  <a:spcBef>
                    <a:spcPts val="0"/>
                  </a:spcBef>
                  <a:spcAft>
                    <a:spcPts val="0"/>
                  </a:spcAft>
                  <a:defRPr/>
                </a:pPr>
                <a:endParaRPr lang="en-US" altLang="zh-CN" sz="900" dirty="0">
                  <a:solidFill>
                    <a:prstClr val="black"/>
                  </a:solidFill>
                  <a:latin typeface="微软雅黑" panose="020B0503020204020204" pitchFamily="34" charset="-122"/>
                  <a:ea typeface="微软雅黑" panose="020B0503020204020204" pitchFamily="34" charset="-122"/>
                </a:endParaRPr>
              </a:p>
            </p:txBody>
          </p:sp>
          <p:sp>
            <p:nvSpPr>
              <p:cNvPr id="182" name="AutoShape 264"/>
              <p:cNvSpPr>
                <a:spLocks noChangeArrowheads="1"/>
              </p:cNvSpPr>
              <p:nvPr/>
            </p:nvSpPr>
            <p:spPr bwMode="auto">
              <a:xfrm>
                <a:off x="3301" y="2767"/>
                <a:ext cx="318" cy="208"/>
              </a:xfrm>
              <a:prstGeom prst="roundRect">
                <a:avLst>
                  <a:gd name="adj" fmla="val 5727"/>
                </a:avLst>
              </a:prstGeom>
              <a:solidFill>
                <a:srgbClr val="FF6600">
                  <a:alpha val="50195"/>
                </a:srgbClr>
              </a:solidFill>
              <a:ln w="9525" algn="ctr">
                <a:solidFill>
                  <a:schemeClr val="tx1"/>
                </a:solidFill>
                <a:round/>
                <a:headEnd/>
                <a:tailEnd/>
              </a:ln>
            </p:spPr>
            <p:txBody>
              <a:bodyPr wrap="none" lIns="87795" tIns="43896" rIns="87795" bIns="43896" anchor="ctr"/>
              <a:lstStyle/>
              <a:p>
                <a:pPr fontAlgn="auto">
                  <a:spcBef>
                    <a:spcPts val="0"/>
                  </a:spcBef>
                  <a:spcAft>
                    <a:spcPts val="0"/>
                  </a:spcAft>
                  <a:defRPr/>
                </a:pPr>
                <a:endParaRPr lang="en-US" altLang="zh-CN" sz="900" dirty="0">
                  <a:solidFill>
                    <a:prstClr val="black"/>
                  </a:solidFill>
                  <a:latin typeface="微软雅黑" panose="020B0503020204020204" pitchFamily="34" charset="-122"/>
                  <a:ea typeface="微软雅黑" panose="020B0503020204020204" pitchFamily="34" charset="-122"/>
                </a:endParaRPr>
              </a:p>
            </p:txBody>
          </p:sp>
          <p:sp>
            <p:nvSpPr>
              <p:cNvPr id="183" name="Text Box 265"/>
              <p:cNvSpPr txBox="1">
                <a:spLocks noChangeArrowheads="1"/>
              </p:cNvSpPr>
              <p:nvPr/>
            </p:nvSpPr>
            <p:spPr bwMode="auto">
              <a:xfrm>
                <a:off x="3288" y="2784"/>
                <a:ext cx="321" cy="269"/>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auto">
                  <a:spcBef>
                    <a:spcPts val="0"/>
                  </a:spcBef>
                  <a:spcAft>
                    <a:spcPts val="0"/>
                  </a:spcAft>
                  <a:defRPr/>
                </a:pPr>
                <a:r>
                  <a:rPr lang="en-US" altLang="zh-CN" sz="900" dirty="0">
                    <a:solidFill>
                      <a:prstClr val="black"/>
                    </a:solidFill>
                    <a:latin typeface="微软雅黑" panose="020B0503020204020204" pitchFamily="34" charset="-122"/>
                    <a:ea typeface="微软雅黑" panose="020B0503020204020204" pitchFamily="34" charset="-122"/>
                  </a:rPr>
                  <a:t>App</a:t>
                </a:r>
              </a:p>
            </p:txBody>
          </p:sp>
          <p:sp>
            <p:nvSpPr>
              <p:cNvPr id="184" name="AutoShape 266"/>
              <p:cNvSpPr>
                <a:spLocks noChangeArrowheads="1"/>
              </p:cNvSpPr>
              <p:nvPr/>
            </p:nvSpPr>
            <p:spPr bwMode="auto">
              <a:xfrm>
                <a:off x="3301" y="2980"/>
                <a:ext cx="318" cy="209"/>
              </a:xfrm>
              <a:prstGeom prst="roundRect">
                <a:avLst>
                  <a:gd name="adj" fmla="val 5727"/>
                </a:avLst>
              </a:prstGeom>
              <a:solidFill>
                <a:srgbClr val="3366FF">
                  <a:alpha val="50195"/>
                </a:srgbClr>
              </a:solidFill>
              <a:ln w="9525" algn="ctr">
                <a:solidFill>
                  <a:schemeClr val="tx1"/>
                </a:solidFill>
                <a:round/>
                <a:headEnd/>
                <a:tailEnd/>
              </a:ln>
            </p:spPr>
            <p:txBody>
              <a:bodyPr wrap="none" lIns="87795" tIns="43896" rIns="87795" bIns="43896" anchor="ctr"/>
              <a:lstStyle/>
              <a:p>
                <a:pPr fontAlgn="auto">
                  <a:spcBef>
                    <a:spcPts val="0"/>
                  </a:spcBef>
                  <a:spcAft>
                    <a:spcPts val="0"/>
                  </a:spcAft>
                  <a:defRPr/>
                </a:pPr>
                <a:endParaRPr lang="en-US" altLang="zh-CN" sz="900" dirty="0">
                  <a:solidFill>
                    <a:prstClr val="black"/>
                  </a:solidFill>
                  <a:latin typeface="微软雅黑" panose="020B0503020204020204" pitchFamily="34" charset="-122"/>
                  <a:ea typeface="微软雅黑" panose="020B0503020204020204" pitchFamily="34" charset="-122"/>
                </a:endParaRPr>
              </a:p>
            </p:txBody>
          </p:sp>
          <p:sp>
            <p:nvSpPr>
              <p:cNvPr id="185" name="Text Box 267"/>
              <p:cNvSpPr txBox="1">
                <a:spLocks noChangeArrowheads="1"/>
              </p:cNvSpPr>
              <p:nvPr/>
            </p:nvSpPr>
            <p:spPr bwMode="auto">
              <a:xfrm>
                <a:off x="3301" y="2995"/>
                <a:ext cx="272" cy="269"/>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auto">
                  <a:spcBef>
                    <a:spcPts val="0"/>
                  </a:spcBef>
                  <a:spcAft>
                    <a:spcPts val="0"/>
                  </a:spcAft>
                  <a:defRPr/>
                </a:pPr>
                <a:r>
                  <a:rPr lang="en-US" altLang="zh-CN" sz="900" dirty="0">
                    <a:solidFill>
                      <a:prstClr val="black"/>
                    </a:solidFill>
                    <a:latin typeface="微软雅黑" panose="020B0503020204020204" pitchFamily="34" charset="-122"/>
                    <a:ea typeface="微软雅黑" panose="020B0503020204020204" pitchFamily="34" charset="-122"/>
                  </a:rPr>
                  <a:t>OS</a:t>
                </a:r>
              </a:p>
            </p:txBody>
          </p:sp>
        </p:grpSp>
        <p:grpSp>
          <p:nvGrpSpPr>
            <p:cNvPr id="141" name="Group 268"/>
            <p:cNvGrpSpPr>
              <a:grpSpLocks/>
            </p:cNvGrpSpPr>
            <p:nvPr/>
          </p:nvGrpSpPr>
          <p:grpSpPr bwMode="auto">
            <a:xfrm>
              <a:off x="9319604" y="4156425"/>
              <a:ext cx="527459" cy="464400"/>
              <a:chOff x="3255" y="2722"/>
              <a:chExt cx="409" cy="540"/>
            </a:xfrm>
          </p:grpSpPr>
          <p:sp>
            <p:nvSpPr>
              <p:cNvPr id="176" name="AutoShape 269"/>
              <p:cNvSpPr>
                <a:spLocks noChangeArrowheads="1"/>
              </p:cNvSpPr>
              <p:nvPr/>
            </p:nvSpPr>
            <p:spPr bwMode="auto">
              <a:xfrm>
                <a:off x="3255" y="2722"/>
                <a:ext cx="409" cy="494"/>
              </a:xfrm>
              <a:prstGeom prst="roundRect">
                <a:avLst>
                  <a:gd name="adj" fmla="val 5727"/>
                </a:avLst>
              </a:prstGeom>
              <a:solidFill>
                <a:srgbClr val="99CCFF">
                  <a:alpha val="39999"/>
                </a:srgbClr>
              </a:solidFill>
              <a:ln w="22225" algn="ctr">
                <a:solidFill>
                  <a:srgbClr val="3366FF"/>
                </a:solidFill>
                <a:round/>
                <a:headEnd/>
                <a:tailEnd/>
              </a:ln>
            </p:spPr>
            <p:txBody>
              <a:bodyPr wrap="none" lIns="87795" tIns="43896" rIns="87795" bIns="43896" anchor="ctr"/>
              <a:lstStyle/>
              <a:p>
                <a:pPr fontAlgn="auto">
                  <a:spcBef>
                    <a:spcPts val="0"/>
                  </a:spcBef>
                  <a:spcAft>
                    <a:spcPts val="0"/>
                  </a:spcAft>
                  <a:defRPr/>
                </a:pPr>
                <a:endParaRPr lang="en-US" altLang="zh-CN" sz="900" dirty="0">
                  <a:solidFill>
                    <a:prstClr val="black"/>
                  </a:solidFill>
                  <a:latin typeface="微软雅黑" panose="020B0503020204020204" pitchFamily="34" charset="-122"/>
                  <a:ea typeface="微软雅黑" panose="020B0503020204020204" pitchFamily="34" charset="-122"/>
                </a:endParaRPr>
              </a:p>
            </p:txBody>
          </p:sp>
          <p:sp>
            <p:nvSpPr>
              <p:cNvPr id="177" name="AutoShape 270"/>
              <p:cNvSpPr>
                <a:spLocks noChangeArrowheads="1"/>
              </p:cNvSpPr>
              <p:nvPr/>
            </p:nvSpPr>
            <p:spPr bwMode="auto">
              <a:xfrm>
                <a:off x="3301" y="2767"/>
                <a:ext cx="318" cy="207"/>
              </a:xfrm>
              <a:prstGeom prst="roundRect">
                <a:avLst>
                  <a:gd name="adj" fmla="val 5727"/>
                </a:avLst>
              </a:prstGeom>
              <a:solidFill>
                <a:srgbClr val="FF6600">
                  <a:alpha val="50195"/>
                </a:srgbClr>
              </a:solidFill>
              <a:ln w="9525" algn="ctr">
                <a:solidFill>
                  <a:schemeClr val="tx1"/>
                </a:solidFill>
                <a:round/>
                <a:headEnd/>
                <a:tailEnd/>
              </a:ln>
            </p:spPr>
            <p:txBody>
              <a:bodyPr wrap="none" lIns="87795" tIns="43896" rIns="87795" bIns="43896" anchor="ctr"/>
              <a:lstStyle/>
              <a:p>
                <a:pPr fontAlgn="auto">
                  <a:spcBef>
                    <a:spcPts val="0"/>
                  </a:spcBef>
                  <a:spcAft>
                    <a:spcPts val="0"/>
                  </a:spcAft>
                  <a:defRPr/>
                </a:pPr>
                <a:endParaRPr lang="en-US" altLang="zh-CN" sz="900" dirty="0">
                  <a:solidFill>
                    <a:prstClr val="black"/>
                  </a:solidFill>
                  <a:latin typeface="微软雅黑" panose="020B0503020204020204" pitchFamily="34" charset="-122"/>
                  <a:ea typeface="微软雅黑" panose="020B0503020204020204" pitchFamily="34" charset="-122"/>
                </a:endParaRPr>
              </a:p>
            </p:txBody>
          </p:sp>
          <p:sp>
            <p:nvSpPr>
              <p:cNvPr id="178" name="Text Box 271"/>
              <p:cNvSpPr txBox="1">
                <a:spLocks noChangeArrowheads="1"/>
              </p:cNvSpPr>
              <p:nvPr/>
            </p:nvSpPr>
            <p:spPr bwMode="auto">
              <a:xfrm>
                <a:off x="3288" y="2782"/>
                <a:ext cx="321" cy="26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auto">
                  <a:spcBef>
                    <a:spcPts val="0"/>
                  </a:spcBef>
                  <a:spcAft>
                    <a:spcPts val="0"/>
                  </a:spcAft>
                  <a:defRPr/>
                </a:pPr>
                <a:r>
                  <a:rPr lang="en-US" altLang="zh-CN" sz="900" dirty="0">
                    <a:solidFill>
                      <a:prstClr val="black"/>
                    </a:solidFill>
                    <a:latin typeface="微软雅黑" panose="020B0503020204020204" pitchFamily="34" charset="-122"/>
                    <a:ea typeface="微软雅黑" panose="020B0503020204020204" pitchFamily="34" charset="-122"/>
                  </a:rPr>
                  <a:t>App</a:t>
                </a:r>
              </a:p>
            </p:txBody>
          </p:sp>
          <p:sp>
            <p:nvSpPr>
              <p:cNvPr id="179" name="AutoShape 272"/>
              <p:cNvSpPr>
                <a:spLocks noChangeArrowheads="1"/>
              </p:cNvSpPr>
              <p:nvPr/>
            </p:nvSpPr>
            <p:spPr bwMode="auto">
              <a:xfrm>
                <a:off x="3301" y="2981"/>
                <a:ext cx="318" cy="205"/>
              </a:xfrm>
              <a:prstGeom prst="roundRect">
                <a:avLst>
                  <a:gd name="adj" fmla="val 5727"/>
                </a:avLst>
              </a:prstGeom>
              <a:solidFill>
                <a:srgbClr val="3366FF">
                  <a:alpha val="50195"/>
                </a:srgbClr>
              </a:solidFill>
              <a:ln w="9525" algn="ctr">
                <a:solidFill>
                  <a:schemeClr val="tx1"/>
                </a:solidFill>
                <a:round/>
                <a:headEnd/>
                <a:tailEnd/>
              </a:ln>
            </p:spPr>
            <p:txBody>
              <a:bodyPr wrap="none" lIns="87795" tIns="43896" rIns="87795" bIns="43896" anchor="ctr"/>
              <a:lstStyle/>
              <a:p>
                <a:pPr fontAlgn="auto">
                  <a:spcBef>
                    <a:spcPts val="0"/>
                  </a:spcBef>
                  <a:spcAft>
                    <a:spcPts val="0"/>
                  </a:spcAft>
                  <a:defRPr/>
                </a:pPr>
                <a:endParaRPr lang="en-US" altLang="zh-CN" sz="900" dirty="0">
                  <a:solidFill>
                    <a:prstClr val="black"/>
                  </a:solidFill>
                  <a:latin typeface="微软雅黑" panose="020B0503020204020204" pitchFamily="34" charset="-122"/>
                  <a:ea typeface="微软雅黑" panose="020B0503020204020204" pitchFamily="34" charset="-122"/>
                </a:endParaRPr>
              </a:p>
            </p:txBody>
          </p:sp>
          <p:sp>
            <p:nvSpPr>
              <p:cNvPr id="180" name="Text Box 273"/>
              <p:cNvSpPr txBox="1">
                <a:spLocks noChangeArrowheads="1"/>
              </p:cNvSpPr>
              <p:nvPr/>
            </p:nvSpPr>
            <p:spPr bwMode="auto">
              <a:xfrm>
                <a:off x="3301" y="2994"/>
                <a:ext cx="272" cy="26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auto">
                  <a:spcBef>
                    <a:spcPts val="0"/>
                  </a:spcBef>
                  <a:spcAft>
                    <a:spcPts val="0"/>
                  </a:spcAft>
                  <a:defRPr/>
                </a:pPr>
                <a:r>
                  <a:rPr lang="en-US" altLang="zh-CN" sz="900" dirty="0">
                    <a:solidFill>
                      <a:prstClr val="black"/>
                    </a:solidFill>
                    <a:latin typeface="微软雅黑" panose="020B0503020204020204" pitchFamily="34" charset="-122"/>
                    <a:ea typeface="微软雅黑" panose="020B0503020204020204" pitchFamily="34" charset="-122"/>
                  </a:rPr>
                  <a:t>OS</a:t>
                </a:r>
              </a:p>
            </p:txBody>
          </p:sp>
        </p:grpSp>
        <p:grpSp>
          <p:nvGrpSpPr>
            <p:cNvPr id="142" name="Group 274"/>
            <p:cNvGrpSpPr>
              <a:grpSpLocks/>
            </p:cNvGrpSpPr>
            <p:nvPr/>
          </p:nvGrpSpPr>
          <p:grpSpPr bwMode="auto">
            <a:xfrm>
              <a:off x="9787326" y="4277142"/>
              <a:ext cx="527459" cy="464891"/>
              <a:chOff x="3255" y="2722"/>
              <a:chExt cx="409" cy="542"/>
            </a:xfrm>
          </p:grpSpPr>
          <p:sp>
            <p:nvSpPr>
              <p:cNvPr id="171" name="AutoShape 275"/>
              <p:cNvSpPr>
                <a:spLocks noChangeArrowheads="1"/>
              </p:cNvSpPr>
              <p:nvPr/>
            </p:nvSpPr>
            <p:spPr bwMode="auto">
              <a:xfrm>
                <a:off x="3255" y="2722"/>
                <a:ext cx="409" cy="495"/>
              </a:xfrm>
              <a:prstGeom prst="roundRect">
                <a:avLst>
                  <a:gd name="adj" fmla="val 5727"/>
                </a:avLst>
              </a:prstGeom>
              <a:solidFill>
                <a:srgbClr val="99CCFF">
                  <a:alpha val="39999"/>
                </a:srgbClr>
              </a:solidFill>
              <a:ln w="22225" algn="ctr">
                <a:solidFill>
                  <a:srgbClr val="3366FF"/>
                </a:solidFill>
                <a:round/>
                <a:headEnd/>
                <a:tailEnd/>
              </a:ln>
            </p:spPr>
            <p:txBody>
              <a:bodyPr wrap="none" lIns="87795" tIns="43896" rIns="87795" bIns="43896" anchor="ctr"/>
              <a:lstStyle/>
              <a:p>
                <a:pPr fontAlgn="auto">
                  <a:spcBef>
                    <a:spcPts val="0"/>
                  </a:spcBef>
                  <a:spcAft>
                    <a:spcPts val="0"/>
                  </a:spcAft>
                  <a:defRPr/>
                </a:pPr>
                <a:endParaRPr lang="en-US" altLang="zh-CN" sz="900" dirty="0">
                  <a:solidFill>
                    <a:prstClr val="black"/>
                  </a:solidFill>
                  <a:latin typeface="微软雅黑" panose="020B0503020204020204" pitchFamily="34" charset="-122"/>
                  <a:ea typeface="微软雅黑" panose="020B0503020204020204" pitchFamily="34" charset="-122"/>
                </a:endParaRPr>
              </a:p>
            </p:txBody>
          </p:sp>
          <p:sp>
            <p:nvSpPr>
              <p:cNvPr id="172" name="AutoShape 276"/>
              <p:cNvSpPr>
                <a:spLocks noChangeArrowheads="1"/>
              </p:cNvSpPr>
              <p:nvPr/>
            </p:nvSpPr>
            <p:spPr bwMode="auto">
              <a:xfrm>
                <a:off x="3300" y="2767"/>
                <a:ext cx="318" cy="208"/>
              </a:xfrm>
              <a:prstGeom prst="roundRect">
                <a:avLst>
                  <a:gd name="adj" fmla="val 5727"/>
                </a:avLst>
              </a:prstGeom>
              <a:solidFill>
                <a:srgbClr val="FF6600">
                  <a:alpha val="50195"/>
                </a:srgbClr>
              </a:solidFill>
              <a:ln w="9525" algn="ctr">
                <a:solidFill>
                  <a:schemeClr val="tx1"/>
                </a:solidFill>
                <a:round/>
                <a:headEnd/>
                <a:tailEnd/>
              </a:ln>
            </p:spPr>
            <p:txBody>
              <a:bodyPr wrap="none" lIns="87795" tIns="43896" rIns="87795" bIns="43896" anchor="ctr"/>
              <a:lstStyle/>
              <a:p>
                <a:pPr fontAlgn="auto">
                  <a:spcBef>
                    <a:spcPts val="0"/>
                  </a:spcBef>
                  <a:spcAft>
                    <a:spcPts val="0"/>
                  </a:spcAft>
                  <a:defRPr/>
                </a:pPr>
                <a:endParaRPr lang="en-US" altLang="zh-CN" sz="900" dirty="0">
                  <a:solidFill>
                    <a:prstClr val="black"/>
                  </a:solidFill>
                  <a:latin typeface="微软雅黑" panose="020B0503020204020204" pitchFamily="34" charset="-122"/>
                  <a:ea typeface="微软雅黑" panose="020B0503020204020204" pitchFamily="34" charset="-122"/>
                </a:endParaRPr>
              </a:p>
            </p:txBody>
          </p:sp>
          <p:sp>
            <p:nvSpPr>
              <p:cNvPr id="173" name="Text Box 277"/>
              <p:cNvSpPr txBox="1">
                <a:spLocks noChangeArrowheads="1"/>
              </p:cNvSpPr>
              <p:nvPr/>
            </p:nvSpPr>
            <p:spPr bwMode="auto">
              <a:xfrm>
                <a:off x="3288" y="2784"/>
                <a:ext cx="321" cy="269"/>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auto">
                  <a:spcBef>
                    <a:spcPts val="0"/>
                  </a:spcBef>
                  <a:spcAft>
                    <a:spcPts val="0"/>
                  </a:spcAft>
                  <a:defRPr/>
                </a:pPr>
                <a:r>
                  <a:rPr lang="en-US" altLang="zh-CN" sz="900" dirty="0">
                    <a:solidFill>
                      <a:prstClr val="black"/>
                    </a:solidFill>
                    <a:latin typeface="微软雅黑" panose="020B0503020204020204" pitchFamily="34" charset="-122"/>
                    <a:ea typeface="微软雅黑" panose="020B0503020204020204" pitchFamily="34" charset="-122"/>
                  </a:rPr>
                  <a:t>App</a:t>
                </a:r>
              </a:p>
            </p:txBody>
          </p:sp>
          <p:sp>
            <p:nvSpPr>
              <p:cNvPr id="174" name="AutoShape 278"/>
              <p:cNvSpPr>
                <a:spLocks noChangeArrowheads="1"/>
              </p:cNvSpPr>
              <p:nvPr/>
            </p:nvSpPr>
            <p:spPr bwMode="auto">
              <a:xfrm>
                <a:off x="3300" y="2980"/>
                <a:ext cx="318" cy="209"/>
              </a:xfrm>
              <a:prstGeom prst="roundRect">
                <a:avLst>
                  <a:gd name="adj" fmla="val 5727"/>
                </a:avLst>
              </a:prstGeom>
              <a:solidFill>
                <a:srgbClr val="3366FF">
                  <a:alpha val="50195"/>
                </a:srgbClr>
              </a:solidFill>
              <a:ln w="9525" algn="ctr">
                <a:solidFill>
                  <a:schemeClr val="tx1"/>
                </a:solidFill>
                <a:round/>
                <a:headEnd/>
                <a:tailEnd/>
              </a:ln>
            </p:spPr>
            <p:txBody>
              <a:bodyPr wrap="none" lIns="87795" tIns="43896" rIns="87795" bIns="43896" anchor="ctr"/>
              <a:lstStyle/>
              <a:p>
                <a:pPr fontAlgn="auto">
                  <a:spcBef>
                    <a:spcPts val="0"/>
                  </a:spcBef>
                  <a:spcAft>
                    <a:spcPts val="0"/>
                  </a:spcAft>
                  <a:defRPr/>
                </a:pPr>
                <a:endParaRPr lang="en-US" altLang="zh-CN" sz="900" dirty="0">
                  <a:solidFill>
                    <a:prstClr val="black"/>
                  </a:solidFill>
                  <a:latin typeface="微软雅黑" panose="020B0503020204020204" pitchFamily="34" charset="-122"/>
                  <a:ea typeface="微软雅黑" panose="020B0503020204020204" pitchFamily="34" charset="-122"/>
                </a:endParaRPr>
              </a:p>
            </p:txBody>
          </p:sp>
          <p:sp>
            <p:nvSpPr>
              <p:cNvPr id="175" name="Text Box 279"/>
              <p:cNvSpPr txBox="1">
                <a:spLocks noChangeArrowheads="1"/>
              </p:cNvSpPr>
              <p:nvPr/>
            </p:nvSpPr>
            <p:spPr bwMode="auto">
              <a:xfrm>
                <a:off x="3300" y="2995"/>
                <a:ext cx="272" cy="269"/>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auto">
                  <a:spcBef>
                    <a:spcPts val="0"/>
                  </a:spcBef>
                  <a:spcAft>
                    <a:spcPts val="0"/>
                  </a:spcAft>
                  <a:defRPr/>
                </a:pPr>
                <a:r>
                  <a:rPr lang="en-US" altLang="zh-CN" sz="900" dirty="0">
                    <a:solidFill>
                      <a:prstClr val="black"/>
                    </a:solidFill>
                    <a:latin typeface="微软雅黑" panose="020B0503020204020204" pitchFamily="34" charset="-122"/>
                    <a:ea typeface="微软雅黑" panose="020B0503020204020204" pitchFamily="34" charset="-122"/>
                  </a:rPr>
                  <a:t>OS</a:t>
                </a:r>
              </a:p>
            </p:txBody>
          </p:sp>
        </p:grpSp>
        <p:sp>
          <p:nvSpPr>
            <p:cNvPr id="143" name="AutoShape 286"/>
            <p:cNvSpPr>
              <a:spLocks noChangeArrowheads="1"/>
            </p:cNvSpPr>
            <p:nvPr/>
          </p:nvSpPr>
          <p:spPr bwMode="auto">
            <a:xfrm flipH="1">
              <a:off x="8909867" y="4325815"/>
              <a:ext cx="1344343" cy="677516"/>
            </a:xfrm>
            <a:prstGeom prst="curvedDownArrow">
              <a:avLst>
                <a:gd name="adj1" fmla="val 30634"/>
                <a:gd name="adj2" fmla="val 50829"/>
                <a:gd name="adj3" fmla="val 16208"/>
              </a:avLst>
            </a:prstGeom>
            <a:solidFill>
              <a:srgbClr val="FF0000">
                <a:alpha val="65097"/>
              </a:srgbClr>
            </a:solidFill>
            <a:ln w="9525">
              <a:noFill/>
              <a:miter lim="800000"/>
              <a:headEnd/>
              <a:tailEnd/>
            </a:ln>
          </p:spPr>
          <p:txBody>
            <a:bodyPr wrap="none" lIns="80107" tIns="40052" rIns="80107" bIns="40052" anchor="ctr"/>
            <a:lstStyle/>
            <a:p>
              <a:pPr fontAlgn="auto">
                <a:spcBef>
                  <a:spcPts val="0"/>
                </a:spcBef>
                <a:spcAft>
                  <a:spcPts val="0"/>
                </a:spcAft>
                <a:defRPr/>
              </a:pPr>
              <a:endParaRPr lang="en-US" altLang="zh-CN" sz="900" dirty="0">
                <a:solidFill>
                  <a:prstClr val="black"/>
                </a:solidFill>
                <a:latin typeface="微软雅黑" panose="020B0503020204020204" pitchFamily="34" charset="-122"/>
                <a:ea typeface="微软雅黑" panose="020B0503020204020204" pitchFamily="34" charset="-122"/>
              </a:endParaRPr>
            </a:p>
          </p:txBody>
        </p:sp>
        <p:sp>
          <p:nvSpPr>
            <p:cNvPr id="147" name="Text Box 290"/>
            <p:cNvSpPr txBox="1">
              <a:spLocks noChangeArrowheads="1"/>
            </p:cNvSpPr>
            <p:nvPr/>
          </p:nvSpPr>
          <p:spPr bwMode="auto">
            <a:xfrm>
              <a:off x="10724351" y="4156419"/>
              <a:ext cx="615689" cy="26889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83411" tIns="41707" rIns="83411" bIns="41707">
              <a:spAutoFit/>
            </a:bodyPr>
            <a:lstStyle>
              <a:defPPr>
                <a:defRPr lang="en-US"/>
              </a:defPPr>
              <a:lvl1pPr algn="l" fontAlgn="auto">
                <a:spcBef>
                  <a:spcPts val="0"/>
                </a:spcBef>
                <a:spcAft>
                  <a:spcPts val="0"/>
                </a:spcAft>
                <a:defRPr sz="1000">
                  <a:solidFill>
                    <a:prstClr val="black"/>
                  </a:solidFill>
                  <a:latin typeface="宋体"/>
                  <a:ea typeface="宋体"/>
                </a:defRPr>
              </a:lvl1pPr>
            </a:lstStyle>
            <a:p>
              <a:r>
                <a:rPr lang="en-US" altLang="zh-CN" sz="1200" dirty="0" smtClean="0">
                  <a:solidFill>
                    <a:schemeClr val="bg1"/>
                  </a:solidFill>
                  <a:latin typeface="微软雅黑" panose="020B0503020204020204" pitchFamily="34" charset="-122"/>
                  <a:ea typeface="微软雅黑" panose="020B0503020204020204" pitchFamily="34" charset="-122"/>
                </a:rPr>
                <a:t>VDC x</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149" name="Rectangle 296"/>
            <p:cNvSpPr>
              <a:spLocks noChangeArrowheads="1"/>
            </p:cNvSpPr>
            <p:nvPr/>
          </p:nvSpPr>
          <p:spPr bwMode="auto">
            <a:xfrm>
              <a:off x="6548685" y="1505950"/>
              <a:ext cx="4855263" cy="1982308"/>
            </a:xfrm>
            <a:prstGeom prst="rect">
              <a:avLst/>
            </a:prstGeom>
            <a:noFill/>
            <a:ln w="9525" algn="ctr">
              <a:solidFill>
                <a:srgbClr val="808080"/>
              </a:solidFill>
              <a:prstDash val="sysDot"/>
              <a:miter lim="800000"/>
              <a:headEnd/>
              <a:tailEnd/>
            </a:ln>
          </p:spPr>
          <p:txBody>
            <a:bodyPr wrap="none" lIns="80107" tIns="40052" rIns="80107" bIns="40052" anchor="ctr"/>
            <a:lstStyle/>
            <a:p>
              <a:pPr fontAlgn="auto">
                <a:spcBef>
                  <a:spcPts val="0"/>
                </a:spcBef>
                <a:spcAft>
                  <a:spcPts val="0"/>
                </a:spcAft>
                <a:defRPr/>
              </a:pPr>
              <a:endParaRPr lang="en-US" altLang="zh-CN" sz="900" dirty="0">
                <a:solidFill>
                  <a:prstClr val="black"/>
                </a:solidFill>
                <a:latin typeface="微软雅黑" panose="020B0503020204020204" pitchFamily="34" charset="-122"/>
                <a:ea typeface="微软雅黑" panose="020B0503020204020204" pitchFamily="34" charset="-122"/>
              </a:endParaRPr>
            </a:p>
          </p:txBody>
        </p:sp>
        <p:sp>
          <p:nvSpPr>
            <p:cNvPr id="150" name="Rectangle 297"/>
            <p:cNvSpPr>
              <a:spLocks noChangeArrowheads="1"/>
            </p:cNvSpPr>
            <p:nvPr/>
          </p:nvSpPr>
          <p:spPr bwMode="auto">
            <a:xfrm>
              <a:off x="6569253" y="4117681"/>
              <a:ext cx="4855263" cy="1982308"/>
            </a:xfrm>
            <a:prstGeom prst="rect">
              <a:avLst/>
            </a:prstGeom>
            <a:noFill/>
            <a:ln w="9525" algn="ctr">
              <a:solidFill>
                <a:srgbClr val="808080"/>
              </a:solidFill>
              <a:prstDash val="sysDot"/>
              <a:miter lim="800000"/>
              <a:headEnd/>
              <a:tailEnd/>
            </a:ln>
          </p:spPr>
          <p:txBody>
            <a:bodyPr wrap="none" lIns="80107" tIns="40052" rIns="80107" bIns="40052" anchor="ctr"/>
            <a:lstStyle/>
            <a:p>
              <a:pPr fontAlgn="auto">
                <a:spcBef>
                  <a:spcPts val="0"/>
                </a:spcBef>
                <a:spcAft>
                  <a:spcPts val="0"/>
                </a:spcAft>
                <a:defRPr/>
              </a:pPr>
              <a:endParaRPr lang="en-US" altLang="zh-CN" sz="900" dirty="0">
                <a:solidFill>
                  <a:prstClr val="black"/>
                </a:solidFill>
                <a:latin typeface="微软雅黑" panose="020B0503020204020204" pitchFamily="34" charset="-122"/>
                <a:ea typeface="微软雅黑" panose="020B0503020204020204" pitchFamily="34" charset="-122"/>
              </a:endParaRPr>
            </a:p>
          </p:txBody>
        </p:sp>
        <p:grpSp>
          <p:nvGrpSpPr>
            <p:cNvPr id="152" name="Group 302"/>
            <p:cNvGrpSpPr>
              <a:grpSpLocks/>
            </p:cNvGrpSpPr>
            <p:nvPr/>
          </p:nvGrpSpPr>
          <p:grpSpPr bwMode="auto">
            <a:xfrm>
              <a:off x="8267602" y="5400805"/>
              <a:ext cx="1054583" cy="115889"/>
              <a:chOff x="1835" y="2631"/>
              <a:chExt cx="818" cy="136"/>
            </a:xfrm>
          </p:grpSpPr>
          <p:sp>
            <p:nvSpPr>
              <p:cNvPr id="167" name="Rectangle 303"/>
              <p:cNvSpPr>
                <a:spLocks noChangeArrowheads="1"/>
              </p:cNvSpPr>
              <p:nvPr/>
            </p:nvSpPr>
            <p:spPr bwMode="auto">
              <a:xfrm>
                <a:off x="1835" y="2631"/>
                <a:ext cx="332" cy="136"/>
              </a:xfrm>
              <a:prstGeom prst="rect">
                <a:avLst/>
              </a:prstGeom>
              <a:gradFill rotWithShape="1">
                <a:gsLst>
                  <a:gs pos="0">
                    <a:srgbClr val="66FF33"/>
                  </a:gs>
                  <a:gs pos="100000">
                    <a:srgbClr val="CCFF33"/>
                  </a:gs>
                </a:gsLst>
                <a:lin ang="0" scaled="1"/>
              </a:gradFill>
              <a:ln w="9525" algn="ctr">
                <a:noFill/>
                <a:miter lim="800000"/>
                <a:headEnd/>
                <a:tailEnd/>
              </a:ln>
            </p:spPr>
            <p:txBody>
              <a:bodyPr wrap="none" lIns="87795" tIns="43896" rIns="87795" bIns="43896" anchor="ctr"/>
              <a:lstStyle/>
              <a:p>
                <a:pPr fontAlgn="auto">
                  <a:spcBef>
                    <a:spcPts val="0"/>
                  </a:spcBef>
                  <a:spcAft>
                    <a:spcPts val="0"/>
                  </a:spcAft>
                  <a:defRPr/>
                </a:pPr>
                <a:endParaRPr lang="en-US" altLang="zh-CN" sz="900" dirty="0">
                  <a:solidFill>
                    <a:prstClr val="black"/>
                  </a:solidFill>
                  <a:latin typeface="微软雅黑" panose="020B0503020204020204" pitchFamily="34" charset="-122"/>
                  <a:ea typeface="微软雅黑" panose="020B0503020204020204" pitchFamily="34" charset="-122"/>
                </a:endParaRPr>
              </a:p>
            </p:txBody>
          </p:sp>
          <p:sp>
            <p:nvSpPr>
              <p:cNvPr id="168" name="Rectangle 304"/>
              <p:cNvSpPr>
                <a:spLocks noChangeArrowheads="1"/>
              </p:cNvSpPr>
              <p:nvPr/>
            </p:nvSpPr>
            <p:spPr bwMode="auto">
              <a:xfrm>
                <a:off x="1835" y="2631"/>
                <a:ext cx="818" cy="135"/>
              </a:xfrm>
              <a:prstGeom prst="rect">
                <a:avLst/>
              </a:prstGeom>
              <a:noFill/>
              <a:ln w="9525" algn="ctr">
                <a:solidFill>
                  <a:srgbClr val="808080"/>
                </a:solidFill>
                <a:miter lim="800000"/>
                <a:headEnd/>
                <a:tailEnd/>
              </a:ln>
            </p:spPr>
            <p:txBody>
              <a:bodyPr wrap="none" lIns="87795" tIns="43896" rIns="87795" bIns="43896" anchor="ctr"/>
              <a:lstStyle/>
              <a:p>
                <a:pPr fontAlgn="auto">
                  <a:spcBef>
                    <a:spcPts val="0"/>
                  </a:spcBef>
                  <a:spcAft>
                    <a:spcPts val="0"/>
                  </a:spcAft>
                  <a:defRPr/>
                </a:pPr>
                <a:endParaRPr lang="en-US" altLang="zh-CN" sz="900" dirty="0">
                  <a:solidFill>
                    <a:prstClr val="black"/>
                  </a:solidFill>
                  <a:latin typeface="微软雅黑" panose="020B0503020204020204" pitchFamily="34" charset="-122"/>
                  <a:ea typeface="微软雅黑" panose="020B0503020204020204" pitchFamily="34" charset="-122"/>
                </a:endParaRPr>
              </a:p>
            </p:txBody>
          </p:sp>
        </p:grpSp>
        <p:grpSp>
          <p:nvGrpSpPr>
            <p:cNvPr id="153" name="Group 305"/>
            <p:cNvGrpSpPr>
              <a:grpSpLocks/>
            </p:cNvGrpSpPr>
            <p:nvPr/>
          </p:nvGrpSpPr>
          <p:grpSpPr bwMode="auto">
            <a:xfrm>
              <a:off x="6832390" y="5404415"/>
              <a:ext cx="1054583" cy="110776"/>
              <a:chOff x="1835" y="2631"/>
              <a:chExt cx="818" cy="130"/>
            </a:xfrm>
          </p:grpSpPr>
          <p:sp>
            <p:nvSpPr>
              <p:cNvPr id="165" name="Rectangle 306"/>
              <p:cNvSpPr>
                <a:spLocks noChangeArrowheads="1"/>
              </p:cNvSpPr>
              <p:nvPr/>
            </p:nvSpPr>
            <p:spPr bwMode="auto">
              <a:xfrm>
                <a:off x="1835" y="2631"/>
                <a:ext cx="332" cy="130"/>
              </a:xfrm>
              <a:prstGeom prst="rect">
                <a:avLst/>
              </a:prstGeom>
              <a:gradFill rotWithShape="1">
                <a:gsLst>
                  <a:gs pos="0">
                    <a:srgbClr val="66FF33"/>
                  </a:gs>
                  <a:gs pos="100000">
                    <a:srgbClr val="CCFF33"/>
                  </a:gs>
                </a:gsLst>
                <a:lin ang="0" scaled="1"/>
              </a:gradFill>
              <a:ln w="9525" algn="ctr">
                <a:noFill/>
                <a:miter lim="800000"/>
                <a:headEnd/>
                <a:tailEnd/>
              </a:ln>
            </p:spPr>
            <p:txBody>
              <a:bodyPr wrap="none" lIns="87795" tIns="43896" rIns="87795" bIns="43896" anchor="ctr"/>
              <a:lstStyle/>
              <a:p>
                <a:pPr fontAlgn="auto">
                  <a:spcBef>
                    <a:spcPts val="0"/>
                  </a:spcBef>
                  <a:spcAft>
                    <a:spcPts val="0"/>
                  </a:spcAft>
                  <a:defRPr/>
                </a:pPr>
                <a:endParaRPr lang="en-US" altLang="zh-CN" sz="900" dirty="0">
                  <a:solidFill>
                    <a:prstClr val="black"/>
                  </a:solidFill>
                  <a:latin typeface="微软雅黑" panose="020B0503020204020204" pitchFamily="34" charset="-122"/>
                  <a:ea typeface="微软雅黑" panose="020B0503020204020204" pitchFamily="34" charset="-122"/>
                </a:endParaRPr>
              </a:p>
            </p:txBody>
          </p:sp>
          <p:sp>
            <p:nvSpPr>
              <p:cNvPr id="166" name="Rectangle 307"/>
              <p:cNvSpPr>
                <a:spLocks noChangeArrowheads="1"/>
              </p:cNvSpPr>
              <p:nvPr/>
            </p:nvSpPr>
            <p:spPr bwMode="auto">
              <a:xfrm>
                <a:off x="1835" y="2631"/>
                <a:ext cx="818" cy="128"/>
              </a:xfrm>
              <a:prstGeom prst="rect">
                <a:avLst/>
              </a:prstGeom>
              <a:noFill/>
              <a:ln w="9525" algn="ctr">
                <a:solidFill>
                  <a:srgbClr val="808080"/>
                </a:solidFill>
                <a:miter lim="800000"/>
                <a:headEnd/>
                <a:tailEnd/>
              </a:ln>
            </p:spPr>
            <p:txBody>
              <a:bodyPr wrap="none" lIns="87795" tIns="43896" rIns="87795" bIns="43896" anchor="ctr"/>
              <a:lstStyle/>
              <a:p>
                <a:pPr fontAlgn="auto">
                  <a:spcBef>
                    <a:spcPts val="0"/>
                  </a:spcBef>
                  <a:spcAft>
                    <a:spcPts val="0"/>
                  </a:spcAft>
                  <a:defRPr/>
                </a:pPr>
                <a:endParaRPr lang="en-US" altLang="zh-CN" sz="900" dirty="0">
                  <a:solidFill>
                    <a:prstClr val="black"/>
                  </a:solidFill>
                  <a:latin typeface="微软雅黑" panose="020B0503020204020204" pitchFamily="34" charset="-122"/>
                  <a:ea typeface="微软雅黑" panose="020B0503020204020204" pitchFamily="34" charset="-122"/>
                </a:endParaRPr>
              </a:p>
            </p:txBody>
          </p:sp>
        </p:grpSp>
        <p:sp>
          <p:nvSpPr>
            <p:cNvPr id="154" name="Text Box 308"/>
            <p:cNvSpPr txBox="1">
              <a:spLocks noChangeArrowheads="1"/>
            </p:cNvSpPr>
            <p:nvPr/>
          </p:nvSpPr>
          <p:spPr bwMode="auto">
            <a:xfrm>
              <a:off x="6535557" y="1384988"/>
              <a:ext cx="2374310" cy="276999"/>
            </a:xfrm>
            <a:prstGeom prst="rect">
              <a:avLst/>
            </a:prstGeom>
            <a:solidFill>
              <a:srgbClr val="0070C0"/>
            </a:solidFill>
          </p:spPr>
          <p:txBody>
            <a:bodyPr wrap="square" rtlCol="0">
              <a:spAutoFit/>
            </a:bodyPr>
            <a:lstStyle>
              <a:defPPr>
                <a:defRPr lang="en-US"/>
              </a:defPPr>
              <a:lvl1pPr marL="0" marR="0" lvl="0" indent="0" defTabSz="914400" eaLnBrk="1" fontAlgn="auto" latinLnBrk="0" hangingPunct="1">
                <a:lnSpc>
                  <a:spcPct val="100000"/>
                </a:lnSpc>
                <a:spcBef>
                  <a:spcPts val="0"/>
                </a:spcBef>
                <a:spcAft>
                  <a:spcPts val="0"/>
                </a:spcAft>
                <a:buClrTx/>
                <a:buSzTx/>
                <a:buFontTx/>
                <a:buNone/>
                <a:tabLst/>
                <a:defRPr kumimoji="0" sz="1200" b="1" i="0" u="none" strike="noStrike" kern="0" cap="none" spc="0" normalizeH="0" baseline="0">
                  <a:ln>
                    <a:noFill/>
                  </a:ln>
                  <a:solidFill>
                    <a:srgbClr val="FFFFFF"/>
                  </a:solidFill>
                  <a:effectLst/>
                  <a:uLnTx/>
                  <a:uFillTx/>
                  <a:latin typeface="Arial"/>
                  <a:ea typeface="黑体" pitchFamily="2" charset="-122"/>
                </a:defRPr>
              </a:lvl1pPr>
            </a:lstStyle>
            <a:p>
              <a:r>
                <a:rPr lang="en-US" altLang="zh-CN" dirty="0">
                  <a:latin typeface="微软雅黑" panose="020B0503020204020204" pitchFamily="34" charset="-122"/>
                  <a:ea typeface="微软雅黑" panose="020B0503020204020204" pitchFamily="34" charset="-122"/>
                </a:rPr>
                <a:t>Performance-based policy</a:t>
              </a:r>
            </a:p>
          </p:txBody>
        </p:sp>
        <p:sp>
          <p:nvSpPr>
            <p:cNvPr id="155" name="Text Box 309"/>
            <p:cNvSpPr txBox="1">
              <a:spLocks noChangeArrowheads="1"/>
            </p:cNvSpPr>
            <p:nvPr/>
          </p:nvSpPr>
          <p:spPr bwMode="auto">
            <a:xfrm>
              <a:off x="6571628" y="3813043"/>
              <a:ext cx="3107760" cy="276999"/>
            </a:xfrm>
            <a:prstGeom prst="rect">
              <a:avLst/>
            </a:prstGeom>
            <a:solidFill>
              <a:srgbClr val="0070C0"/>
            </a:solidFill>
          </p:spPr>
          <p:txBody>
            <a:bodyPr wrap="square" rtlCol="0">
              <a:spAutoFit/>
            </a:bodyPr>
            <a:lstStyle>
              <a:defPPr>
                <a:defRPr lang="en-US"/>
              </a:defPPr>
              <a:lvl1pPr marL="0" marR="0" lvl="0" indent="0" defTabSz="914400" eaLnBrk="1" fontAlgn="auto" latinLnBrk="0" hangingPunct="1">
                <a:lnSpc>
                  <a:spcPct val="100000"/>
                </a:lnSpc>
                <a:spcBef>
                  <a:spcPts val="0"/>
                </a:spcBef>
                <a:spcAft>
                  <a:spcPts val="0"/>
                </a:spcAft>
                <a:buClrTx/>
                <a:buSzTx/>
                <a:buFontTx/>
                <a:buNone/>
                <a:tabLst/>
                <a:defRPr kumimoji="0" sz="1200" b="1" i="0" u="none" strike="noStrike" kern="0" cap="none" spc="0" normalizeH="0" baseline="0">
                  <a:ln>
                    <a:noFill/>
                  </a:ln>
                  <a:solidFill>
                    <a:srgbClr val="FFFFFF"/>
                  </a:solidFill>
                  <a:effectLst/>
                  <a:uLnTx/>
                  <a:uFillTx/>
                  <a:latin typeface="Arial"/>
                  <a:ea typeface="黑体" pitchFamily="2" charset="-122"/>
                </a:defRPr>
              </a:lvl1pPr>
            </a:lstStyle>
            <a:p>
              <a:r>
                <a:rPr lang="en-US" altLang="zh-CN" dirty="0" smtClean="0">
                  <a:latin typeface="微软雅黑" panose="020B0503020204020204" pitchFamily="34" charset="-122"/>
                  <a:ea typeface="微软雅黑" panose="020B0503020204020204" pitchFamily="34" charset="-122"/>
                </a:rPr>
                <a:t>Time- and performance-based policy</a:t>
              </a:r>
              <a:endParaRPr lang="en-US" altLang="zh-CN" dirty="0">
                <a:latin typeface="微软雅黑" panose="020B0503020204020204" pitchFamily="34" charset="-122"/>
                <a:ea typeface="微软雅黑" panose="020B0503020204020204" pitchFamily="34" charset="-122"/>
              </a:endParaRPr>
            </a:p>
          </p:txBody>
        </p:sp>
        <p:sp>
          <p:nvSpPr>
            <p:cNvPr id="156" name="Text Box 310"/>
            <p:cNvSpPr txBox="1">
              <a:spLocks noChangeArrowheads="1"/>
            </p:cNvSpPr>
            <p:nvPr/>
          </p:nvSpPr>
          <p:spPr bwMode="auto">
            <a:xfrm>
              <a:off x="10782927" y="1537021"/>
              <a:ext cx="615689" cy="26889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83411" tIns="41707" rIns="83411" bIns="41707">
              <a:spAutoFit/>
            </a:bodyPr>
            <a:lstStyle/>
            <a:p>
              <a:pPr fontAlgn="auto">
                <a:spcBef>
                  <a:spcPts val="0"/>
                </a:spcBef>
                <a:spcAft>
                  <a:spcPts val="0"/>
                </a:spcAft>
                <a:defRPr/>
              </a:pPr>
              <a:r>
                <a:rPr lang="en-US" altLang="zh-CN" sz="1200" dirty="0" smtClean="0">
                  <a:solidFill>
                    <a:schemeClr val="bg1"/>
                  </a:solidFill>
                  <a:latin typeface="微软雅黑" panose="020B0503020204020204" pitchFamily="34" charset="-122"/>
                  <a:ea typeface="微软雅黑" panose="020B0503020204020204" pitchFamily="34" charset="-122"/>
                </a:rPr>
                <a:t>VDC x</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157" name="Text Box 311"/>
            <p:cNvSpPr txBox="1">
              <a:spLocks noChangeArrowheads="1"/>
            </p:cNvSpPr>
            <p:nvPr/>
          </p:nvSpPr>
          <p:spPr bwMode="auto">
            <a:xfrm>
              <a:off x="6548551" y="4267662"/>
              <a:ext cx="490078" cy="26889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83411" tIns="41707" rIns="83411" bIns="41707">
              <a:spAutoFit/>
            </a:bodyPr>
            <a:lstStyle/>
            <a:p>
              <a:pPr fontAlgn="auto">
                <a:spcBef>
                  <a:spcPts val="0"/>
                </a:spcBef>
                <a:spcAft>
                  <a:spcPts val="0"/>
                </a:spcAft>
                <a:defRPr/>
              </a:pPr>
              <a:r>
                <a:rPr lang="en-US" altLang="zh-CN" sz="1200" b="1" dirty="0" smtClean="0">
                  <a:solidFill>
                    <a:schemeClr val="bg1"/>
                  </a:solidFill>
                  <a:latin typeface="微软雅黑" panose="020B0503020204020204" pitchFamily="34" charset="-122"/>
                  <a:ea typeface="微软雅黑" panose="020B0503020204020204" pitchFamily="34" charset="-122"/>
                </a:rPr>
                <a:t>DAY</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158" name="Text Box 312"/>
            <p:cNvSpPr txBox="1">
              <a:spLocks noChangeArrowheads="1"/>
            </p:cNvSpPr>
            <p:nvPr/>
          </p:nvSpPr>
          <p:spPr bwMode="auto">
            <a:xfrm>
              <a:off x="6549714" y="5877495"/>
              <a:ext cx="689428" cy="26889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83411" tIns="41707" rIns="83411" bIns="41707">
              <a:spAutoFit/>
            </a:bodyPr>
            <a:lstStyle/>
            <a:p>
              <a:pPr fontAlgn="auto">
                <a:spcBef>
                  <a:spcPts val="0"/>
                </a:spcBef>
                <a:spcAft>
                  <a:spcPts val="0"/>
                </a:spcAft>
                <a:defRPr/>
              </a:pPr>
              <a:r>
                <a:rPr lang="en-US" altLang="zh-CN" sz="1200" b="1" dirty="0" smtClean="0">
                  <a:solidFill>
                    <a:schemeClr val="bg1"/>
                  </a:solidFill>
                  <a:latin typeface="微软雅黑" panose="020B0503020204020204" pitchFamily="34" charset="-122"/>
                  <a:ea typeface="微软雅黑" panose="020B0503020204020204" pitchFamily="34" charset="-122"/>
                </a:rPr>
                <a:t>NIGHT</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grpSp>
          <p:nvGrpSpPr>
            <p:cNvPr id="159" name="Group 280"/>
            <p:cNvGrpSpPr>
              <a:grpSpLocks/>
            </p:cNvGrpSpPr>
            <p:nvPr/>
          </p:nvGrpSpPr>
          <p:grpSpPr bwMode="auto">
            <a:xfrm>
              <a:off x="9961054" y="4551168"/>
              <a:ext cx="528575" cy="464400"/>
              <a:chOff x="3253" y="2722"/>
              <a:chExt cx="411" cy="540"/>
            </a:xfrm>
          </p:grpSpPr>
          <p:sp>
            <p:nvSpPr>
              <p:cNvPr id="160" name="AutoShape 281"/>
              <p:cNvSpPr>
                <a:spLocks noChangeArrowheads="1"/>
              </p:cNvSpPr>
              <p:nvPr/>
            </p:nvSpPr>
            <p:spPr bwMode="auto">
              <a:xfrm>
                <a:off x="3253" y="2722"/>
                <a:ext cx="411" cy="494"/>
              </a:xfrm>
              <a:prstGeom prst="roundRect">
                <a:avLst>
                  <a:gd name="adj" fmla="val 5727"/>
                </a:avLst>
              </a:prstGeom>
              <a:solidFill>
                <a:srgbClr val="99CCFF">
                  <a:alpha val="39999"/>
                </a:srgbClr>
              </a:solidFill>
              <a:ln w="22225" algn="ctr">
                <a:solidFill>
                  <a:srgbClr val="3366FF"/>
                </a:solidFill>
                <a:round/>
                <a:headEnd/>
                <a:tailEnd/>
              </a:ln>
            </p:spPr>
            <p:txBody>
              <a:bodyPr wrap="none" lIns="87795" tIns="43896" rIns="87795" bIns="43896" anchor="ctr"/>
              <a:lstStyle/>
              <a:p>
                <a:pPr fontAlgn="auto">
                  <a:spcBef>
                    <a:spcPts val="0"/>
                  </a:spcBef>
                  <a:spcAft>
                    <a:spcPts val="0"/>
                  </a:spcAft>
                  <a:defRPr/>
                </a:pPr>
                <a:endParaRPr lang="en-US" altLang="zh-CN" sz="900" dirty="0">
                  <a:solidFill>
                    <a:prstClr val="black"/>
                  </a:solidFill>
                  <a:latin typeface="微软雅黑" panose="020B0503020204020204" pitchFamily="34" charset="-122"/>
                  <a:ea typeface="微软雅黑" panose="020B0503020204020204" pitchFamily="34" charset="-122"/>
                </a:endParaRPr>
              </a:p>
            </p:txBody>
          </p:sp>
          <p:sp>
            <p:nvSpPr>
              <p:cNvPr id="161" name="AutoShape 282"/>
              <p:cNvSpPr>
                <a:spLocks noChangeArrowheads="1"/>
              </p:cNvSpPr>
              <p:nvPr/>
            </p:nvSpPr>
            <p:spPr bwMode="auto">
              <a:xfrm>
                <a:off x="3300" y="2767"/>
                <a:ext cx="318" cy="207"/>
              </a:xfrm>
              <a:prstGeom prst="roundRect">
                <a:avLst>
                  <a:gd name="adj" fmla="val 5727"/>
                </a:avLst>
              </a:prstGeom>
              <a:solidFill>
                <a:srgbClr val="FF6600">
                  <a:alpha val="50195"/>
                </a:srgbClr>
              </a:solidFill>
              <a:ln w="9525" algn="ctr">
                <a:solidFill>
                  <a:schemeClr val="tx1"/>
                </a:solidFill>
                <a:round/>
                <a:headEnd/>
                <a:tailEnd/>
              </a:ln>
            </p:spPr>
            <p:txBody>
              <a:bodyPr wrap="none" lIns="87795" tIns="43896" rIns="87795" bIns="43896" anchor="ctr"/>
              <a:lstStyle/>
              <a:p>
                <a:pPr fontAlgn="auto">
                  <a:spcBef>
                    <a:spcPts val="0"/>
                  </a:spcBef>
                  <a:spcAft>
                    <a:spcPts val="0"/>
                  </a:spcAft>
                  <a:defRPr/>
                </a:pPr>
                <a:endParaRPr lang="en-US" altLang="zh-CN" sz="900" dirty="0">
                  <a:solidFill>
                    <a:prstClr val="black"/>
                  </a:solidFill>
                  <a:latin typeface="微软雅黑" panose="020B0503020204020204" pitchFamily="34" charset="-122"/>
                  <a:ea typeface="微软雅黑" panose="020B0503020204020204" pitchFamily="34" charset="-122"/>
                </a:endParaRPr>
              </a:p>
            </p:txBody>
          </p:sp>
          <p:sp>
            <p:nvSpPr>
              <p:cNvPr id="162" name="Text Box 283"/>
              <p:cNvSpPr txBox="1">
                <a:spLocks noChangeArrowheads="1"/>
              </p:cNvSpPr>
              <p:nvPr/>
            </p:nvSpPr>
            <p:spPr bwMode="auto">
              <a:xfrm>
                <a:off x="3288" y="2780"/>
                <a:ext cx="322" cy="26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auto">
                  <a:spcBef>
                    <a:spcPts val="0"/>
                  </a:spcBef>
                  <a:spcAft>
                    <a:spcPts val="0"/>
                  </a:spcAft>
                  <a:defRPr/>
                </a:pPr>
                <a:r>
                  <a:rPr lang="en-US" altLang="zh-CN" sz="900" dirty="0">
                    <a:solidFill>
                      <a:prstClr val="black"/>
                    </a:solidFill>
                    <a:latin typeface="微软雅黑" panose="020B0503020204020204" pitchFamily="34" charset="-122"/>
                    <a:ea typeface="微软雅黑" panose="020B0503020204020204" pitchFamily="34" charset="-122"/>
                  </a:rPr>
                  <a:t>App</a:t>
                </a:r>
              </a:p>
            </p:txBody>
          </p:sp>
          <p:sp>
            <p:nvSpPr>
              <p:cNvPr id="163" name="AutoShape 284"/>
              <p:cNvSpPr>
                <a:spLocks noChangeArrowheads="1"/>
              </p:cNvSpPr>
              <p:nvPr/>
            </p:nvSpPr>
            <p:spPr bwMode="auto">
              <a:xfrm>
                <a:off x="3300" y="2981"/>
                <a:ext cx="318" cy="205"/>
              </a:xfrm>
              <a:prstGeom prst="roundRect">
                <a:avLst>
                  <a:gd name="adj" fmla="val 5727"/>
                </a:avLst>
              </a:prstGeom>
              <a:solidFill>
                <a:srgbClr val="3366FF">
                  <a:alpha val="50195"/>
                </a:srgbClr>
              </a:solidFill>
              <a:ln w="9525" algn="ctr">
                <a:solidFill>
                  <a:schemeClr val="tx1"/>
                </a:solidFill>
                <a:round/>
                <a:headEnd/>
                <a:tailEnd/>
              </a:ln>
            </p:spPr>
            <p:txBody>
              <a:bodyPr wrap="none" lIns="87795" tIns="43896" rIns="87795" bIns="43896" anchor="ctr"/>
              <a:lstStyle/>
              <a:p>
                <a:pPr fontAlgn="auto">
                  <a:spcBef>
                    <a:spcPts val="0"/>
                  </a:spcBef>
                  <a:spcAft>
                    <a:spcPts val="0"/>
                  </a:spcAft>
                  <a:defRPr/>
                </a:pPr>
                <a:endParaRPr lang="en-US" altLang="zh-CN" sz="900" dirty="0">
                  <a:solidFill>
                    <a:prstClr val="black"/>
                  </a:solidFill>
                  <a:latin typeface="微软雅黑" panose="020B0503020204020204" pitchFamily="34" charset="-122"/>
                  <a:ea typeface="微软雅黑" panose="020B0503020204020204" pitchFamily="34" charset="-122"/>
                </a:endParaRPr>
              </a:p>
            </p:txBody>
          </p:sp>
          <p:sp>
            <p:nvSpPr>
              <p:cNvPr id="164" name="Text Box 285"/>
              <p:cNvSpPr txBox="1">
                <a:spLocks noChangeArrowheads="1"/>
              </p:cNvSpPr>
              <p:nvPr/>
            </p:nvSpPr>
            <p:spPr bwMode="auto">
              <a:xfrm>
                <a:off x="3300" y="2994"/>
                <a:ext cx="273" cy="26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auto">
                  <a:spcBef>
                    <a:spcPts val="0"/>
                  </a:spcBef>
                  <a:spcAft>
                    <a:spcPts val="0"/>
                  </a:spcAft>
                  <a:defRPr/>
                </a:pPr>
                <a:r>
                  <a:rPr lang="en-US" altLang="zh-CN" sz="900" dirty="0">
                    <a:solidFill>
                      <a:prstClr val="black"/>
                    </a:solidFill>
                    <a:latin typeface="微软雅黑" panose="020B0503020204020204" pitchFamily="34" charset="-122"/>
                    <a:ea typeface="微软雅黑" panose="020B0503020204020204" pitchFamily="34" charset="-122"/>
                  </a:rPr>
                  <a:t>OS</a:t>
                </a:r>
              </a:p>
            </p:txBody>
          </p:sp>
        </p:grpSp>
        <p:sp>
          <p:nvSpPr>
            <p:cNvPr id="224" name="Text Box 313"/>
            <p:cNvSpPr txBox="1">
              <a:spLocks noChangeArrowheads="1"/>
            </p:cNvSpPr>
            <p:nvPr/>
          </p:nvSpPr>
          <p:spPr bwMode="auto">
            <a:xfrm>
              <a:off x="1007435" y="4176794"/>
              <a:ext cx="5001851" cy="2104737"/>
            </a:xfrm>
            <a:prstGeom prst="rect">
              <a:avLst/>
            </a:prstGeom>
            <a:noFill/>
            <a:ln w="9525">
              <a:noFill/>
              <a:prstDash val="sysDot"/>
              <a:miter lim="800000"/>
              <a:headEnd/>
              <a:tailEnd/>
            </a:ln>
            <a:effectLst>
              <a:prstShdw prst="shdw17" dist="17961" dir="2700000">
                <a:srgbClr val="737373"/>
              </a:prstShdw>
            </a:effectLst>
          </p:spPr>
          <p:txBody>
            <a:bodyPr wrap="square" lIns="62541" tIns="31271" rIns="62541" bIns="31271">
              <a:spAutoFit/>
            </a:bodyPr>
            <a:lstStyle/>
            <a:p>
              <a:pPr marL="182826" lvl="1" indent="-182826" defTabSz="685418" eaLnBrk="0" hangingPunct="0">
                <a:lnSpc>
                  <a:spcPct val="150000"/>
                </a:lnSpc>
                <a:spcAft>
                  <a:spcPts val="400"/>
                </a:spcAft>
                <a:buSzPct val="100000"/>
                <a:buFont typeface="Wingdings" pitchFamily="2" charset="2"/>
                <a:buChar char="Ø"/>
                <a:tabLst>
                  <a:tab pos="1295022" algn="l"/>
                </a:tabLst>
                <a:defRPr/>
              </a:pPr>
              <a:r>
                <a:rPr lang="en-US" altLang="zh-CN" sz="1400" kern="0" dirty="0">
                  <a:latin typeface="微软雅黑" panose="020B0503020204020204" pitchFamily="34" charset="-122"/>
                  <a:ea typeface="微软雅黑" panose="020B0503020204020204" pitchFamily="34" charset="-122"/>
                  <a:cs typeface="Arial" pitchFamily="34" charset="0"/>
                </a:rPr>
                <a:t>Cross-domain auto scaling reduces redundant capacity in the local DC by 20%.</a:t>
              </a:r>
            </a:p>
            <a:p>
              <a:pPr marL="182826" lvl="1" indent="-182826" defTabSz="685418" eaLnBrk="0" hangingPunct="0">
                <a:lnSpc>
                  <a:spcPct val="150000"/>
                </a:lnSpc>
                <a:spcAft>
                  <a:spcPts val="400"/>
                </a:spcAft>
                <a:buClr>
                  <a:srgbClr val="777777"/>
                </a:buClr>
                <a:buSzPct val="100000"/>
                <a:buFont typeface="Wingdings" pitchFamily="2" charset="2"/>
                <a:buChar char="Ø"/>
                <a:tabLst>
                  <a:tab pos="1295022" algn="l"/>
                </a:tabLst>
                <a:defRPr/>
              </a:pPr>
              <a:r>
                <a:rPr lang="en-US" altLang="zh-CN" sz="1400" kern="0" dirty="0">
                  <a:latin typeface="微软雅黑" panose="020B0503020204020204" pitchFamily="34" charset="-122"/>
                  <a:ea typeface="微软雅黑" panose="020B0503020204020204" pitchFamily="34" charset="-122"/>
                  <a:cs typeface="Arial" pitchFamily="34" charset="0"/>
                </a:rPr>
                <a:t>Time- and performance-based policies intelligently and automatically schedule resources, meeting service needs during peak hours.</a:t>
              </a:r>
            </a:p>
            <a:p>
              <a:pPr marL="182826" lvl="1" indent="-182826" defTabSz="685418" eaLnBrk="0" hangingPunct="0">
                <a:lnSpc>
                  <a:spcPct val="150000"/>
                </a:lnSpc>
                <a:spcAft>
                  <a:spcPts val="400"/>
                </a:spcAft>
                <a:buClr>
                  <a:srgbClr val="777777"/>
                </a:buClr>
                <a:buSzPct val="100000"/>
                <a:buFont typeface="Wingdings" pitchFamily="2" charset="2"/>
                <a:buChar char="Ø"/>
                <a:tabLst>
                  <a:tab pos="1295022" algn="l"/>
                </a:tabLst>
                <a:defRPr/>
              </a:pPr>
              <a:r>
                <a:rPr lang="en-US" altLang="zh-CN" sz="1400" kern="0" dirty="0">
                  <a:latin typeface="微软雅黑" panose="020B0503020204020204" pitchFamily="34" charset="-122"/>
                  <a:ea typeface="微软雅黑" panose="020B0503020204020204" pitchFamily="34" charset="-122"/>
                  <a:cs typeface="Arial" pitchFamily="34" charset="0"/>
                </a:rPr>
                <a:t>Efficient resource utilization and energy saving.</a:t>
              </a:r>
            </a:p>
          </p:txBody>
        </p:sp>
        <p:sp>
          <p:nvSpPr>
            <p:cNvPr id="226" name="Text Box 312"/>
            <p:cNvSpPr txBox="1">
              <a:spLocks noChangeArrowheads="1"/>
            </p:cNvSpPr>
            <p:nvPr/>
          </p:nvSpPr>
          <p:spPr bwMode="auto">
            <a:xfrm>
              <a:off x="4546935" y="3424553"/>
              <a:ext cx="609277" cy="26889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83411" tIns="41707" rIns="83411" bIns="41707">
              <a:spAutoFit/>
            </a:bodyPr>
            <a:lstStyle/>
            <a:p>
              <a:pPr fontAlgn="auto">
                <a:spcBef>
                  <a:spcPts val="0"/>
                </a:spcBef>
                <a:spcAft>
                  <a:spcPts val="0"/>
                </a:spcAft>
                <a:defRPr/>
              </a:pPr>
              <a:r>
                <a:rPr lang="en-US" altLang="zh-CN" sz="1200" b="1" dirty="0" smtClean="0">
                  <a:solidFill>
                    <a:schemeClr val="bg1"/>
                  </a:solidFill>
                  <a:latin typeface="微软雅黑" panose="020B0503020204020204" pitchFamily="34" charset="-122"/>
                  <a:ea typeface="微软雅黑" panose="020B0503020204020204" pitchFamily="34" charset="-122"/>
                </a:rPr>
                <a:t>Night</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227" name="AutoShape 19"/>
            <p:cNvSpPr>
              <a:spLocks noChangeArrowheads="1"/>
            </p:cNvSpPr>
            <p:nvPr/>
          </p:nvSpPr>
          <p:spPr bwMode="gray">
            <a:xfrm>
              <a:off x="1199456" y="2148717"/>
              <a:ext cx="1456263" cy="879873"/>
            </a:xfrm>
            <a:prstGeom prst="roundRect">
              <a:avLst>
                <a:gd name="adj" fmla="val 10347"/>
              </a:avLst>
            </a:prstGeom>
            <a:solidFill>
              <a:schemeClr val="accent1">
                <a:lumMod val="40000"/>
                <a:lumOff val="60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lIns="91380" tIns="45689" rIns="91380" bIns="45689" anchor="ctr"/>
            <a:lstStyle/>
            <a:p>
              <a:pPr fontAlgn="auto">
                <a:spcBef>
                  <a:spcPts val="0"/>
                </a:spcBef>
                <a:spcAft>
                  <a:spcPts val="0"/>
                </a:spcAft>
                <a:defRPr/>
              </a:pPr>
              <a:endParaRPr lang="en-US" altLang="zh-CN" sz="2400" dirty="0">
                <a:solidFill>
                  <a:srgbClr val="000000"/>
                </a:solidFill>
                <a:latin typeface="微软雅黑" panose="020B0503020204020204" pitchFamily="34" charset="-122"/>
                <a:ea typeface="微软雅黑" panose="020B0503020204020204" pitchFamily="34" charset="-122"/>
              </a:endParaRPr>
            </a:p>
          </p:txBody>
        </p:sp>
        <p:sp>
          <p:nvSpPr>
            <p:cNvPr id="228" name="Rectangle 24"/>
            <p:cNvSpPr>
              <a:spLocks noChangeArrowheads="1"/>
            </p:cNvSpPr>
            <p:nvPr/>
          </p:nvSpPr>
          <p:spPr bwMode="gray">
            <a:xfrm>
              <a:off x="1245991" y="3049608"/>
              <a:ext cx="1872367" cy="377720"/>
            </a:xfrm>
            <a:prstGeom prst="rect">
              <a:avLst/>
            </a:prstGeom>
            <a:gradFill rotWithShape="1">
              <a:gsLst>
                <a:gs pos="0">
                  <a:srgbClr val="8EAAAC"/>
                </a:gs>
                <a:gs pos="100000">
                  <a:srgbClr val="BBE0E3"/>
                </a:gs>
              </a:gsLst>
              <a:lin ang="2700000" scaled="1"/>
            </a:gradFill>
            <a:ln w="9525" algn="ctr">
              <a:noFill/>
              <a:miter lim="800000"/>
              <a:headEnd/>
              <a:tailEnd/>
            </a:ln>
          </p:spPr>
          <p:txBody>
            <a:bodyPr wrap="none" lIns="91411" tIns="45705" rIns="91411" bIns="45705" anchor="ctr"/>
            <a:lstStyle/>
            <a:p>
              <a:pPr fontAlgn="auto">
                <a:spcBef>
                  <a:spcPts val="0"/>
                </a:spcBef>
                <a:spcAft>
                  <a:spcPts val="0"/>
                </a:spcAft>
                <a:defRPr/>
              </a:pPr>
              <a:r>
                <a:rPr lang="en-US" altLang="zh-CN" sz="1600" b="1" kern="0" dirty="0">
                  <a:solidFill>
                    <a:srgbClr val="C00000"/>
                  </a:solidFill>
                  <a:latin typeface="微软雅黑" panose="020B0503020204020204" pitchFamily="34" charset="-122"/>
                  <a:ea typeface="微软雅黑" panose="020B0503020204020204" pitchFamily="34" charset="-122"/>
                </a:rPr>
                <a:t>Resource pool</a:t>
              </a:r>
            </a:p>
          </p:txBody>
        </p:sp>
        <p:sp>
          <p:nvSpPr>
            <p:cNvPr id="229" name="AutoShape 19"/>
            <p:cNvSpPr>
              <a:spLocks noChangeArrowheads="1"/>
            </p:cNvSpPr>
            <p:nvPr/>
          </p:nvSpPr>
          <p:spPr bwMode="gray">
            <a:xfrm>
              <a:off x="2716115" y="2148717"/>
              <a:ext cx="362395" cy="879873"/>
            </a:xfrm>
            <a:prstGeom prst="roundRect">
              <a:avLst>
                <a:gd name="adj" fmla="val 10347"/>
              </a:avLst>
            </a:prstGeom>
            <a:solidFill>
              <a:schemeClr val="bg1">
                <a:lumMod val="65000"/>
              </a:schemeClr>
            </a:solidFill>
            <a:ln>
              <a:solidFill>
                <a:schemeClr val="bg1">
                  <a:lumMod val="65000"/>
                </a:schemeClr>
              </a:solidFill>
              <a:headEnd/>
              <a:tailEnd/>
            </a:ln>
          </p:spPr>
          <p:style>
            <a:lnRef idx="2">
              <a:schemeClr val="accent2"/>
            </a:lnRef>
            <a:fillRef idx="1">
              <a:schemeClr val="lt1"/>
            </a:fillRef>
            <a:effectRef idx="0">
              <a:schemeClr val="accent2"/>
            </a:effectRef>
            <a:fontRef idx="minor">
              <a:schemeClr val="dk1"/>
            </a:fontRef>
          </p:style>
          <p:txBody>
            <a:bodyPr wrap="none" lIns="91380" tIns="45689" rIns="91380" bIns="45689" anchor="ctr"/>
            <a:lstStyle/>
            <a:p>
              <a:pPr fontAlgn="auto">
                <a:spcBef>
                  <a:spcPts val="0"/>
                </a:spcBef>
                <a:spcAft>
                  <a:spcPts val="0"/>
                </a:spcAft>
                <a:defRPr/>
              </a:pPr>
              <a:endParaRPr lang="en-US" altLang="zh-CN" sz="2400" dirty="0">
                <a:solidFill>
                  <a:srgbClr val="000000"/>
                </a:solidFill>
                <a:latin typeface="微软雅黑" panose="020B0503020204020204" pitchFamily="34" charset="-122"/>
                <a:ea typeface="微软雅黑" panose="020B0503020204020204" pitchFamily="34" charset="-122"/>
              </a:endParaRPr>
            </a:p>
          </p:txBody>
        </p:sp>
        <p:sp>
          <p:nvSpPr>
            <p:cNvPr id="230" name="AutoShape 19"/>
            <p:cNvSpPr>
              <a:spLocks noChangeArrowheads="1"/>
            </p:cNvSpPr>
            <p:nvPr/>
          </p:nvSpPr>
          <p:spPr bwMode="gray">
            <a:xfrm>
              <a:off x="3863696" y="2148717"/>
              <a:ext cx="362395" cy="890961"/>
            </a:xfrm>
            <a:prstGeom prst="roundRect">
              <a:avLst>
                <a:gd name="adj" fmla="val 10347"/>
              </a:avLst>
            </a:prstGeom>
            <a:solidFill>
              <a:srgbClr val="FFC000"/>
            </a:solidFill>
            <a:ln>
              <a:headEnd/>
              <a:tailEnd/>
            </a:ln>
          </p:spPr>
          <p:style>
            <a:lnRef idx="2">
              <a:schemeClr val="accent2"/>
            </a:lnRef>
            <a:fillRef idx="1">
              <a:schemeClr val="lt1"/>
            </a:fillRef>
            <a:effectRef idx="0">
              <a:schemeClr val="accent2"/>
            </a:effectRef>
            <a:fontRef idx="minor">
              <a:schemeClr val="dk1"/>
            </a:fontRef>
          </p:style>
          <p:txBody>
            <a:bodyPr wrap="none" lIns="91380" tIns="45689" rIns="91380" bIns="45689" anchor="ctr"/>
            <a:lstStyle/>
            <a:p>
              <a:pPr fontAlgn="auto">
                <a:spcBef>
                  <a:spcPts val="0"/>
                </a:spcBef>
                <a:spcAft>
                  <a:spcPts val="0"/>
                </a:spcAft>
                <a:defRPr/>
              </a:pPr>
              <a:endParaRPr lang="en-US" altLang="zh-CN" sz="2800" dirty="0">
                <a:solidFill>
                  <a:srgbClr val="000000"/>
                </a:solidFill>
                <a:latin typeface="微软雅黑" panose="020B0503020204020204" pitchFamily="34" charset="-122"/>
                <a:ea typeface="微软雅黑" panose="020B0503020204020204" pitchFamily="34" charset="-122"/>
              </a:endParaRPr>
            </a:p>
          </p:txBody>
        </p:sp>
        <p:sp>
          <p:nvSpPr>
            <p:cNvPr id="231" name="Rectangle 24"/>
            <p:cNvSpPr>
              <a:spLocks noChangeArrowheads="1"/>
            </p:cNvSpPr>
            <p:nvPr/>
          </p:nvSpPr>
          <p:spPr bwMode="gray">
            <a:xfrm>
              <a:off x="3863696" y="3072652"/>
              <a:ext cx="1625891" cy="377720"/>
            </a:xfrm>
            <a:prstGeom prst="rect">
              <a:avLst/>
            </a:prstGeom>
            <a:gradFill rotWithShape="1">
              <a:gsLst>
                <a:gs pos="0">
                  <a:srgbClr val="8EAAAC"/>
                </a:gs>
                <a:gs pos="100000">
                  <a:srgbClr val="BBE0E3"/>
                </a:gs>
              </a:gsLst>
              <a:lin ang="2700000" scaled="1"/>
            </a:gradFill>
            <a:ln w="9525" algn="ctr">
              <a:noFill/>
              <a:miter lim="800000"/>
              <a:headEnd/>
              <a:tailEnd/>
            </a:ln>
          </p:spPr>
          <p:txBody>
            <a:bodyPr wrap="none" lIns="91411" tIns="45705" rIns="91411" bIns="45705" anchor="ctr"/>
            <a:lstStyle/>
            <a:p>
              <a:pPr fontAlgn="auto">
                <a:spcBef>
                  <a:spcPts val="0"/>
                </a:spcBef>
                <a:spcAft>
                  <a:spcPts val="0"/>
                </a:spcAft>
                <a:defRPr/>
              </a:pPr>
              <a:r>
                <a:rPr lang="en-US" altLang="zh-CN" sz="1600" b="1" kern="0" dirty="0">
                  <a:solidFill>
                    <a:srgbClr val="C00000"/>
                  </a:solidFill>
                  <a:latin typeface="微软雅黑" panose="020B0503020204020204" pitchFamily="34" charset="-122"/>
                  <a:ea typeface="微软雅黑" panose="020B0503020204020204" pitchFamily="34" charset="-122"/>
                </a:rPr>
                <a:t>Resource pool</a:t>
              </a:r>
            </a:p>
          </p:txBody>
        </p:sp>
        <p:sp>
          <p:nvSpPr>
            <p:cNvPr id="232" name="AutoShape 19"/>
            <p:cNvSpPr>
              <a:spLocks noChangeArrowheads="1"/>
            </p:cNvSpPr>
            <p:nvPr/>
          </p:nvSpPr>
          <p:spPr bwMode="gray">
            <a:xfrm>
              <a:off x="4286496" y="2148717"/>
              <a:ext cx="1203097" cy="890961"/>
            </a:xfrm>
            <a:prstGeom prst="roundRect">
              <a:avLst>
                <a:gd name="adj" fmla="val 10347"/>
              </a:avLst>
            </a:prstGeom>
            <a:solidFill>
              <a:schemeClr val="accent1">
                <a:lumMod val="40000"/>
                <a:lumOff val="60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lIns="91380" tIns="45689" rIns="91380" bIns="45689" anchor="ctr"/>
            <a:lstStyle/>
            <a:p>
              <a:pPr fontAlgn="auto">
                <a:spcBef>
                  <a:spcPts val="0"/>
                </a:spcBef>
                <a:spcAft>
                  <a:spcPts val="0"/>
                </a:spcAft>
              </a:pPr>
              <a:endParaRPr lang="en-US" altLang="zh-CN" sz="2800" dirty="0">
                <a:solidFill>
                  <a:srgbClr val="000000"/>
                </a:solidFill>
                <a:latin typeface="微软雅黑" panose="020B0503020204020204" pitchFamily="34" charset="-122"/>
                <a:ea typeface="微软雅黑" panose="020B0503020204020204" pitchFamily="34" charset="-122"/>
              </a:endParaRPr>
            </a:p>
          </p:txBody>
        </p:sp>
        <p:sp>
          <p:nvSpPr>
            <p:cNvPr id="233" name="矩形 27"/>
            <p:cNvSpPr>
              <a:spLocks noChangeArrowheads="1"/>
            </p:cNvSpPr>
            <p:nvPr/>
          </p:nvSpPr>
          <p:spPr bwMode="auto">
            <a:xfrm>
              <a:off x="1199456" y="2166022"/>
              <a:ext cx="1536655" cy="830934"/>
            </a:xfrm>
            <a:prstGeom prst="rect">
              <a:avLst/>
            </a:prstGeom>
            <a:noFill/>
            <a:ln w="9525">
              <a:noFill/>
              <a:miter lim="800000"/>
              <a:headEnd/>
              <a:tailEnd/>
            </a:ln>
          </p:spPr>
          <p:txBody>
            <a:bodyPr wrap="square" lIns="91380" tIns="45689" rIns="91380" bIns="45689">
              <a:spAutoFit/>
            </a:bodyPr>
            <a:lstStyle/>
            <a:p>
              <a:pPr eaLnBrk="0" fontAlgn="ctr" hangingPunct="0">
                <a:spcBef>
                  <a:spcPts val="0"/>
                </a:spcBef>
                <a:spcAft>
                  <a:spcPts val="0"/>
                </a:spcAft>
                <a:buClr>
                  <a:srgbClr val="CCCCCC"/>
                </a:buClr>
                <a:buSzPct val="60000"/>
                <a:defRPr/>
              </a:pPr>
              <a:r>
                <a:rPr lang="en-US" altLang="zh-CN" sz="1200" b="1" dirty="0">
                  <a:solidFill>
                    <a:srgbClr val="000000"/>
                  </a:solidFill>
                  <a:latin typeface="微软雅黑" panose="020B0503020204020204" pitchFamily="34" charset="-122"/>
                  <a:ea typeface="微软雅黑" panose="020B0503020204020204" pitchFamily="34" charset="-122"/>
                  <a:cs typeface="Arial" pitchFamily="34" charset="0"/>
                </a:rPr>
                <a:t>Top-priority services: development and testing services</a:t>
              </a:r>
            </a:p>
          </p:txBody>
        </p:sp>
        <p:sp>
          <p:nvSpPr>
            <p:cNvPr id="234" name="矩形 233"/>
            <p:cNvSpPr>
              <a:spLocks noChangeArrowheads="1"/>
            </p:cNvSpPr>
            <p:nvPr/>
          </p:nvSpPr>
          <p:spPr bwMode="auto">
            <a:xfrm>
              <a:off x="4259796" y="2096852"/>
              <a:ext cx="1222492" cy="1015600"/>
            </a:xfrm>
            <a:prstGeom prst="rect">
              <a:avLst/>
            </a:prstGeom>
            <a:noFill/>
            <a:ln w="9525">
              <a:noFill/>
              <a:miter lim="800000"/>
              <a:headEnd/>
              <a:tailEnd/>
            </a:ln>
          </p:spPr>
          <p:txBody>
            <a:bodyPr wrap="square" lIns="91380" tIns="45689" rIns="91380" bIns="45689">
              <a:spAutoFit/>
            </a:bodyPr>
            <a:lstStyle/>
            <a:p>
              <a:pPr eaLnBrk="0" fontAlgn="ctr" hangingPunct="0">
                <a:spcBef>
                  <a:spcPts val="0"/>
                </a:spcBef>
                <a:spcAft>
                  <a:spcPts val="0"/>
                </a:spcAft>
                <a:buClr>
                  <a:srgbClr val="CCCCCC"/>
                </a:buClr>
                <a:buSzPct val="60000"/>
                <a:defRPr/>
              </a:pPr>
              <a:r>
                <a:rPr lang="en-US" altLang="zh-CN" sz="1200" b="1" dirty="0" smtClean="0">
                  <a:solidFill>
                    <a:srgbClr val="000000"/>
                  </a:solidFill>
                  <a:latin typeface="微软雅黑" panose="020B0503020204020204" pitchFamily="34" charset="-122"/>
                  <a:ea typeface="微软雅黑" panose="020B0503020204020204" pitchFamily="34" charset="-122"/>
                  <a:cs typeface="Arial" pitchFamily="34" charset="0"/>
                </a:rPr>
                <a:t>Non-real time services: HPC and 3D rendering</a:t>
              </a:r>
              <a:endParaRPr lang="en-US" altLang="zh-CN" sz="1200" b="1"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235" name="Rectangle 297"/>
            <p:cNvSpPr>
              <a:spLocks noChangeArrowheads="1"/>
            </p:cNvSpPr>
            <p:nvPr/>
          </p:nvSpPr>
          <p:spPr bwMode="auto">
            <a:xfrm>
              <a:off x="1085344" y="1537025"/>
              <a:ext cx="4486285" cy="2523815"/>
            </a:xfrm>
            <a:prstGeom prst="rect">
              <a:avLst/>
            </a:prstGeom>
            <a:noFill/>
            <a:ln w="9525" algn="ctr">
              <a:solidFill>
                <a:srgbClr val="808080"/>
              </a:solidFill>
              <a:prstDash val="sysDot"/>
              <a:miter lim="800000"/>
              <a:headEnd/>
              <a:tailEnd/>
            </a:ln>
          </p:spPr>
          <p:txBody>
            <a:bodyPr wrap="none" lIns="80107" tIns="40052" rIns="80107" bIns="40052" anchor="ctr"/>
            <a:lstStyle/>
            <a:p>
              <a:pPr fontAlgn="auto">
                <a:spcBef>
                  <a:spcPts val="0"/>
                </a:spcBef>
                <a:spcAft>
                  <a:spcPts val="0"/>
                </a:spcAft>
                <a:defRPr/>
              </a:pPr>
              <a:endParaRPr lang="en-US" altLang="zh-CN" sz="900" dirty="0">
                <a:solidFill>
                  <a:prstClr val="black"/>
                </a:solidFill>
                <a:latin typeface="微软雅黑" panose="020B0503020204020204" pitchFamily="34" charset="-122"/>
                <a:ea typeface="微软雅黑" panose="020B0503020204020204" pitchFamily="34" charset="-122"/>
              </a:endParaRPr>
            </a:p>
          </p:txBody>
        </p:sp>
        <p:sp>
          <p:nvSpPr>
            <p:cNvPr id="236" name="Text Box 309"/>
            <p:cNvSpPr txBox="1">
              <a:spLocks noChangeArrowheads="1"/>
            </p:cNvSpPr>
            <p:nvPr/>
          </p:nvSpPr>
          <p:spPr bwMode="auto">
            <a:xfrm>
              <a:off x="1085344" y="1369642"/>
              <a:ext cx="1616805" cy="276999"/>
            </a:xfrm>
            <a:prstGeom prst="rect">
              <a:avLst/>
            </a:prstGeom>
            <a:solidFill>
              <a:srgbClr val="0070C0"/>
            </a:solidFill>
          </p:spPr>
          <p:txBody>
            <a:bodyPr wrap="square" rtlCol="0">
              <a:spAutoFit/>
            </a:bodyPr>
            <a:lstStyle>
              <a:defPPr>
                <a:defRPr lang="en-US"/>
              </a:defPPr>
              <a:lvl1pPr marL="0" marR="0" lvl="0" indent="0" defTabSz="914400" eaLnBrk="1" fontAlgn="auto" latinLnBrk="0" hangingPunct="1">
                <a:lnSpc>
                  <a:spcPct val="100000"/>
                </a:lnSpc>
                <a:spcBef>
                  <a:spcPts val="0"/>
                </a:spcBef>
                <a:spcAft>
                  <a:spcPts val="0"/>
                </a:spcAft>
                <a:buClrTx/>
                <a:buSzTx/>
                <a:buFontTx/>
                <a:buNone/>
                <a:tabLst/>
                <a:defRPr kumimoji="0" sz="1800" b="1" i="0" u="none" strike="noStrike" kern="0" cap="none" spc="0" normalizeH="0" baseline="0">
                  <a:ln>
                    <a:noFill/>
                  </a:ln>
                  <a:solidFill>
                    <a:srgbClr val="FFFFFF"/>
                  </a:solidFill>
                  <a:effectLst/>
                  <a:uLnTx/>
                  <a:uFillTx/>
                  <a:latin typeface="Arial"/>
                  <a:ea typeface="黑体" pitchFamily="2" charset="-122"/>
                </a:defRPr>
              </a:lvl1pPr>
            </a:lstStyle>
            <a:p>
              <a:r>
                <a:rPr lang="en-US" altLang="zh-CN" sz="1200" dirty="0" smtClean="0">
                  <a:latin typeface="微软雅黑" panose="020B0503020204020204" pitchFamily="34" charset="-122"/>
                  <a:ea typeface="微软雅黑" panose="020B0503020204020204" pitchFamily="34" charset="-122"/>
                </a:rPr>
                <a:t>Time-based policy</a:t>
              </a:r>
              <a:endParaRPr lang="en-US" altLang="zh-CN" sz="1200" dirty="0">
                <a:latin typeface="微软雅黑" panose="020B0503020204020204" pitchFamily="34" charset="-122"/>
                <a:ea typeface="微软雅黑" panose="020B0503020204020204" pitchFamily="34" charset="-122"/>
              </a:endParaRPr>
            </a:p>
          </p:txBody>
        </p:sp>
        <p:sp>
          <p:nvSpPr>
            <p:cNvPr id="237" name="Text Box 311"/>
            <p:cNvSpPr txBox="1">
              <a:spLocks noChangeArrowheads="1"/>
            </p:cNvSpPr>
            <p:nvPr/>
          </p:nvSpPr>
          <p:spPr bwMode="auto">
            <a:xfrm>
              <a:off x="1947691" y="3455746"/>
              <a:ext cx="816385" cy="26889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83411" tIns="41707" rIns="83411" bIns="41707">
              <a:spAutoFit/>
            </a:bodyPr>
            <a:lstStyle/>
            <a:p>
              <a:pPr fontAlgn="auto">
                <a:spcBef>
                  <a:spcPts val="0"/>
                </a:spcBef>
                <a:spcAft>
                  <a:spcPts val="0"/>
                </a:spcAft>
                <a:defRPr/>
              </a:pPr>
              <a:r>
                <a:rPr lang="en-US" altLang="zh-CN" sz="1200" b="1" dirty="0" smtClean="0">
                  <a:solidFill>
                    <a:schemeClr val="bg1"/>
                  </a:solidFill>
                  <a:latin typeface="微软雅黑" panose="020B0503020204020204" pitchFamily="34" charset="-122"/>
                  <a:ea typeface="微软雅黑" panose="020B0503020204020204" pitchFamily="34" charset="-122"/>
                </a:rPr>
                <a:t>Daytime</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238" name="右箭头 237"/>
            <p:cNvSpPr/>
            <p:nvPr/>
          </p:nvSpPr>
          <p:spPr bwMode="auto">
            <a:xfrm>
              <a:off x="3199310" y="2768044"/>
              <a:ext cx="603989" cy="432713"/>
            </a:xfrm>
            <a:prstGeom prst="rightArrow">
              <a:avLst/>
            </a:prstGeom>
            <a:solidFill>
              <a:srgbClr val="CCECFF"/>
            </a:solidFill>
            <a:ln>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6" tIns="45708" rIns="91416" bIns="45708" numCol="1" rtlCol="0" anchor="t" anchorCtr="0" compatLnSpc="1">
              <a:prstTxWarp prst="textNoShape">
                <a:avLst/>
              </a:prstTxWarp>
            </a:bodyPr>
            <a:lstStyle/>
            <a:p>
              <a:pPr defTabSz="685418">
                <a:buClr>
                  <a:srgbClr val="CC9900"/>
                </a:buClr>
                <a:buFont typeface="Wingdings" pitchFamily="2" charset="2"/>
                <a:buChar char="n"/>
              </a:pPr>
              <a:endParaRPr lang="en-US" altLang="zh-CN" sz="1600" dirty="0">
                <a:solidFill>
                  <a:srgbClr val="000000"/>
                </a:solidFill>
                <a:latin typeface="微软雅黑" panose="020B0503020204020204" pitchFamily="34" charset="-122"/>
                <a:ea typeface="微软雅黑" panose="020B0503020204020204" pitchFamily="34" charset="-122"/>
              </a:endParaRPr>
            </a:p>
          </p:txBody>
        </p:sp>
        <p:sp>
          <p:nvSpPr>
            <p:cNvPr id="239" name="圆角矩形标注 238"/>
            <p:cNvSpPr/>
            <p:nvPr/>
          </p:nvSpPr>
          <p:spPr bwMode="auto">
            <a:xfrm>
              <a:off x="4419600" y="1509576"/>
              <a:ext cx="1091316" cy="423723"/>
            </a:xfrm>
            <a:prstGeom prst="wedgeRoundRectCallout">
              <a:avLst>
                <a:gd name="adj1" fmla="val -46014"/>
                <a:gd name="adj2" fmla="val 113693"/>
                <a:gd name="adj3" fmla="val 16667"/>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6" tIns="45708" rIns="91416" bIns="45708" numCol="1" rtlCol="0" anchor="t" anchorCtr="0" compatLnSpc="1">
              <a:prstTxWarp prst="textNoShape">
                <a:avLst/>
              </a:prstTxWarp>
            </a:bodyPr>
            <a:lstStyle/>
            <a:p>
              <a:pPr defTabSz="685418">
                <a:buClr>
                  <a:srgbClr val="CC9900"/>
                </a:buClr>
              </a:pPr>
              <a:r>
                <a:rPr lang="en-US" altLang="zh-CN" sz="1049" b="1" dirty="0" smtClean="0">
                  <a:latin typeface="微软雅黑" panose="020B0503020204020204" pitchFamily="34" charset="-122"/>
                  <a:ea typeface="微软雅黑" panose="020B0503020204020204" pitchFamily="34" charset="-122"/>
                </a:rPr>
                <a:t>Time-based scaling</a:t>
              </a:r>
              <a:endParaRPr lang="en-US" altLang="zh-CN" sz="1049" b="1" dirty="0">
                <a:latin typeface="微软雅黑" panose="020B0503020204020204" pitchFamily="34" charset="-122"/>
                <a:ea typeface="微软雅黑" panose="020B0503020204020204" pitchFamily="34" charset="-122"/>
              </a:endParaRPr>
            </a:p>
          </p:txBody>
        </p:sp>
        <p:sp>
          <p:nvSpPr>
            <p:cNvPr id="240" name="AutoShape 120"/>
            <p:cNvSpPr>
              <a:spLocks noChangeArrowheads="1"/>
            </p:cNvSpPr>
            <p:nvPr/>
          </p:nvSpPr>
          <p:spPr bwMode="auto">
            <a:xfrm>
              <a:off x="2852919" y="1634487"/>
              <a:ext cx="1285739" cy="401288"/>
            </a:xfrm>
            <a:prstGeom prst="curvedDownArrow">
              <a:avLst>
                <a:gd name="adj1" fmla="val 30008"/>
                <a:gd name="adj2" fmla="val 49785"/>
                <a:gd name="adj3" fmla="val 16208"/>
              </a:avLst>
            </a:prstGeom>
            <a:solidFill>
              <a:srgbClr val="FF0000">
                <a:alpha val="65097"/>
              </a:srgbClr>
            </a:solidFill>
            <a:ln w="9525">
              <a:noFill/>
              <a:miter lim="800000"/>
              <a:headEnd/>
              <a:tailEnd/>
            </a:ln>
          </p:spPr>
          <p:txBody>
            <a:bodyPr wrap="none" lIns="80107" tIns="40052" rIns="80107" bIns="40052" anchor="ctr"/>
            <a:lstStyle/>
            <a:p>
              <a:pPr fontAlgn="auto">
                <a:spcBef>
                  <a:spcPts val="0"/>
                </a:spcBef>
                <a:spcAft>
                  <a:spcPts val="0"/>
                </a:spcAft>
                <a:defRPr/>
              </a:pPr>
              <a:endParaRPr lang="en-US" altLang="zh-CN" sz="900" dirty="0">
                <a:solidFill>
                  <a:prstClr val="black"/>
                </a:solidFill>
                <a:latin typeface="微软雅黑" panose="020B0503020204020204" pitchFamily="34" charset="-122"/>
                <a:ea typeface="微软雅黑" panose="020B0503020204020204" pitchFamily="34" charset="-122"/>
              </a:endParaRPr>
            </a:p>
          </p:txBody>
        </p:sp>
        <p:sp>
          <p:nvSpPr>
            <p:cNvPr id="241" name="AutoShape 120"/>
            <p:cNvSpPr>
              <a:spLocks noChangeArrowheads="1"/>
            </p:cNvSpPr>
            <p:nvPr/>
          </p:nvSpPr>
          <p:spPr bwMode="auto">
            <a:xfrm rot="10800000">
              <a:off x="2856027" y="3490327"/>
              <a:ext cx="1285739" cy="401288"/>
            </a:xfrm>
            <a:prstGeom prst="curvedDownArrow">
              <a:avLst>
                <a:gd name="adj1" fmla="val 30008"/>
                <a:gd name="adj2" fmla="val 49785"/>
                <a:gd name="adj3" fmla="val 16208"/>
              </a:avLst>
            </a:prstGeom>
            <a:solidFill>
              <a:srgbClr val="FF0000">
                <a:alpha val="65097"/>
              </a:srgbClr>
            </a:solidFill>
            <a:ln w="9525">
              <a:noFill/>
              <a:miter lim="800000"/>
              <a:headEnd/>
              <a:tailEnd/>
            </a:ln>
          </p:spPr>
          <p:txBody>
            <a:bodyPr wrap="none" lIns="80107" tIns="40052" rIns="80107" bIns="40052" anchor="ctr"/>
            <a:lstStyle/>
            <a:p>
              <a:pPr fontAlgn="auto">
                <a:spcBef>
                  <a:spcPts val="0"/>
                </a:spcBef>
                <a:spcAft>
                  <a:spcPts val="0"/>
                </a:spcAft>
                <a:defRPr/>
              </a:pPr>
              <a:endParaRPr lang="en-US" altLang="zh-CN" sz="900" dirty="0">
                <a:solidFill>
                  <a:prstClr val="black"/>
                </a:solidFill>
                <a:latin typeface="微软雅黑" panose="020B0503020204020204" pitchFamily="34" charset="-122"/>
                <a:ea typeface="微软雅黑" panose="020B0503020204020204" pitchFamily="34" charset="-122"/>
              </a:endParaRPr>
            </a:p>
          </p:txBody>
        </p:sp>
        <p:pic>
          <p:nvPicPr>
            <p:cNvPr id="246" name="Picture 125"/>
            <p:cNvPicPr>
              <a:picLocks noChangeAspect="1" noChangeArrowheads="1"/>
            </p:cNvPicPr>
            <p:nvPr/>
          </p:nvPicPr>
          <p:blipFill>
            <a:blip r:embed="rId3" cstate="print"/>
            <a:srcRect/>
            <a:stretch>
              <a:fillRect/>
            </a:stretch>
          </p:blipFill>
          <p:spPr bwMode="auto">
            <a:xfrm>
              <a:off x="7086588" y="3010263"/>
              <a:ext cx="467720" cy="428548"/>
            </a:xfrm>
            <a:prstGeom prst="rect">
              <a:avLst/>
            </a:prstGeom>
            <a:noFill/>
            <a:ln w="9525">
              <a:noFill/>
              <a:miter lim="800000"/>
              <a:headEnd/>
              <a:tailEnd/>
            </a:ln>
          </p:spPr>
        </p:pic>
        <p:pic>
          <p:nvPicPr>
            <p:cNvPr id="247" name="Picture 125"/>
            <p:cNvPicPr>
              <a:picLocks noChangeAspect="1" noChangeArrowheads="1"/>
            </p:cNvPicPr>
            <p:nvPr/>
          </p:nvPicPr>
          <p:blipFill>
            <a:blip r:embed="rId3" cstate="print"/>
            <a:srcRect/>
            <a:stretch>
              <a:fillRect/>
            </a:stretch>
          </p:blipFill>
          <p:spPr bwMode="auto">
            <a:xfrm>
              <a:off x="10255775" y="3020334"/>
              <a:ext cx="467720" cy="428548"/>
            </a:xfrm>
            <a:prstGeom prst="rect">
              <a:avLst/>
            </a:prstGeom>
            <a:noFill/>
            <a:ln w="9525">
              <a:noFill/>
              <a:miter lim="800000"/>
              <a:headEnd/>
              <a:tailEnd/>
            </a:ln>
          </p:spPr>
        </p:pic>
        <p:pic>
          <p:nvPicPr>
            <p:cNvPr id="248" name="Picture 125"/>
            <p:cNvPicPr>
              <a:picLocks noChangeAspect="1" noChangeArrowheads="1"/>
            </p:cNvPicPr>
            <p:nvPr/>
          </p:nvPicPr>
          <p:blipFill>
            <a:blip r:embed="rId3" cstate="print"/>
            <a:srcRect/>
            <a:stretch>
              <a:fillRect/>
            </a:stretch>
          </p:blipFill>
          <p:spPr bwMode="auto">
            <a:xfrm>
              <a:off x="8548547" y="3040275"/>
              <a:ext cx="467720" cy="428548"/>
            </a:xfrm>
            <a:prstGeom prst="rect">
              <a:avLst/>
            </a:prstGeom>
            <a:noFill/>
            <a:ln w="9525">
              <a:noFill/>
              <a:miter lim="800000"/>
              <a:headEnd/>
              <a:tailEnd/>
            </a:ln>
          </p:spPr>
        </p:pic>
        <p:pic>
          <p:nvPicPr>
            <p:cNvPr id="249" name="Picture 125"/>
            <p:cNvPicPr>
              <a:picLocks noChangeAspect="1" noChangeArrowheads="1"/>
            </p:cNvPicPr>
            <p:nvPr/>
          </p:nvPicPr>
          <p:blipFill>
            <a:blip r:embed="rId3" cstate="print"/>
            <a:srcRect/>
            <a:stretch>
              <a:fillRect/>
            </a:stretch>
          </p:blipFill>
          <p:spPr bwMode="auto">
            <a:xfrm>
              <a:off x="7117091" y="3010263"/>
              <a:ext cx="467720" cy="428548"/>
            </a:xfrm>
            <a:prstGeom prst="rect">
              <a:avLst/>
            </a:prstGeom>
            <a:noFill/>
            <a:ln w="9525">
              <a:noFill/>
              <a:miter lim="800000"/>
              <a:headEnd/>
              <a:tailEnd/>
            </a:ln>
          </p:spPr>
        </p:pic>
        <p:pic>
          <p:nvPicPr>
            <p:cNvPr id="250" name="Picture 125"/>
            <p:cNvPicPr>
              <a:picLocks noChangeAspect="1" noChangeArrowheads="1"/>
            </p:cNvPicPr>
            <p:nvPr/>
          </p:nvPicPr>
          <p:blipFill>
            <a:blip r:embed="rId5" cstate="print">
              <a:extLst>
                <a:ext uri="{BEBA8EAE-BF5A-486C-A8C5-ECC9F3942E4B}">
                  <a14:imgProps xmlns:a14="http://schemas.microsoft.com/office/drawing/2010/main">
                    <a14:imgLayer r:embed="rId4">
                      <a14:imgEffect>
                        <a14:backgroundRemoval t="0" b="100000" l="0" r="100000">
                          <a14:foregroundMark x1="77228" y1="43860" x2="77228" y2="43860"/>
                          <a14:foregroundMark x1="58416" y1="35965" x2="58416" y2="35965"/>
                          <a14:foregroundMark x1="59406" y1="36842" x2="58416" y2="81579"/>
                          <a14:backgroundMark x1="990" y1="27193" x2="990" y2="27193"/>
                          <a14:backgroundMark x1="16832" y1="91228" x2="16832" y2="91228"/>
                          <a14:backgroundMark x1="87129" y1="6140" x2="87129" y2="6140"/>
                        </a14:backgroundRemoval>
                      </a14:imgEffect>
                      <a14:imgEffect>
                        <a14:brightnessContrast bright="-40000" contrast="40000"/>
                      </a14:imgEffect>
                    </a14:imgLayer>
                  </a14:imgProps>
                </a:ext>
              </a:extLst>
            </a:blip>
            <a:srcRect/>
            <a:stretch>
              <a:fillRect/>
            </a:stretch>
          </p:blipFill>
          <p:spPr bwMode="auto">
            <a:xfrm>
              <a:off x="10241101" y="5612274"/>
              <a:ext cx="467720" cy="428548"/>
            </a:xfrm>
            <a:prstGeom prst="rect">
              <a:avLst/>
            </a:prstGeom>
            <a:noFill/>
            <a:ln w="9525">
              <a:noFill/>
              <a:miter lim="800000"/>
              <a:headEnd/>
              <a:tailEnd/>
            </a:ln>
          </p:spPr>
        </p:pic>
        <p:pic>
          <p:nvPicPr>
            <p:cNvPr id="251" name="Picture 125"/>
            <p:cNvPicPr>
              <a:picLocks noChangeAspect="1" noChangeArrowheads="1"/>
            </p:cNvPicPr>
            <p:nvPr/>
          </p:nvPicPr>
          <p:blipFill>
            <a:blip r:embed="rId3" cstate="print"/>
            <a:srcRect/>
            <a:stretch>
              <a:fillRect/>
            </a:stretch>
          </p:blipFill>
          <p:spPr bwMode="auto">
            <a:xfrm>
              <a:off x="8533873" y="5632215"/>
              <a:ext cx="467720" cy="428548"/>
            </a:xfrm>
            <a:prstGeom prst="rect">
              <a:avLst/>
            </a:prstGeom>
            <a:noFill/>
            <a:ln w="9525">
              <a:noFill/>
              <a:miter lim="800000"/>
              <a:headEnd/>
              <a:tailEnd/>
            </a:ln>
          </p:spPr>
        </p:pic>
        <p:pic>
          <p:nvPicPr>
            <p:cNvPr id="252" name="Picture 125"/>
            <p:cNvPicPr>
              <a:picLocks noChangeAspect="1" noChangeArrowheads="1"/>
            </p:cNvPicPr>
            <p:nvPr/>
          </p:nvPicPr>
          <p:blipFill>
            <a:blip r:embed="rId3" cstate="print"/>
            <a:srcRect/>
            <a:stretch>
              <a:fillRect/>
            </a:stretch>
          </p:blipFill>
          <p:spPr bwMode="auto">
            <a:xfrm>
              <a:off x="7102417" y="5602203"/>
              <a:ext cx="467720" cy="428548"/>
            </a:xfrm>
            <a:prstGeom prst="rect">
              <a:avLst/>
            </a:prstGeom>
            <a:noFill/>
            <a:ln w="9525">
              <a:noFill/>
              <a:miter lim="800000"/>
              <a:headEnd/>
              <a:tailEnd/>
            </a:ln>
          </p:spPr>
        </p:pic>
      </p:grpSp>
    </p:spTree>
    <p:extLst>
      <p:ext uri="{BB962C8B-B14F-4D97-AF65-F5344CB8AC3E}">
        <p14:creationId xmlns:p14="http://schemas.microsoft.com/office/powerpoint/2010/main" val="235471478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altLang="zh-CN" b="1" dirty="0" smtClean="0">
                <a:latin typeface="微软雅黑" panose="020B0503020204020204" pitchFamily="34" charset="-122"/>
                <a:ea typeface="微软雅黑" panose="020B0503020204020204" pitchFamily="34" charset="-122"/>
              </a:rPr>
              <a:t>DC Development Course</a:t>
            </a:r>
          </a:p>
          <a:p>
            <a:r>
              <a:rPr lang="en-US" altLang="zh-CN" dirty="0" smtClean="0">
                <a:solidFill>
                  <a:schemeClr val="bg1">
                    <a:lumMod val="50000"/>
                  </a:schemeClr>
                </a:solidFill>
                <a:latin typeface="微软雅黑" panose="020B0503020204020204" pitchFamily="34" charset="-122"/>
                <a:ea typeface="微软雅黑" panose="020B0503020204020204" pitchFamily="34" charset="-122"/>
              </a:rPr>
              <a:t>Basic Modules of a DC</a:t>
            </a:r>
          </a:p>
          <a:p>
            <a:r>
              <a:rPr lang="en-US" altLang="zh-CN" dirty="0" smtClean="0">
                <a:solidFill>
                  <a:schemeClr val="bg1">
                    <a:lumMod val="50000"/>
                  </a:schemeClr>
                </a:solidFill>
                <a:latin typeface="微软雅黑" panose="020B0503020204020204" pitchFamily="34" charset="-122"/>
                <a:ea typeface="微软雅黑" panose="020B0503020204020204" pitchFamily="34" charset="-122"/>
              </a:rPr>
              <a:t>Evolution Trends of Cloud DCs</a:t>
            </a:r>
          </a:p>
          <a:p>
            <a:endParaRPr lang="en-US" altLang="zh-CN"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3772890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2"/>
          </p:nvPr>
        </p:nvSpPr>
        <p:spPr/>
        <p:txBody>
          <a:bodyPr/>
          <a:lstStyle/>
          <a:p>
            <a:r>
              <a:rPr lang="en-US" altLang="zh-CN" smtClean="0"/>
              <a:t>Unified Hybrid Cloud Management</a:t>
            </a:r>
            <a:endParaRPr lang="zh-CN" altLang="en-US" dirty="0"/>
          </a:p>
        </p:txBody>
      </p:sp>
      <p:sp>
        <p:nvSpPr>
          <p:cNvPr id="5" name="矩形 4"/>
          <p:cNvSpPr/>
          <p:nvPr/>
        </p:nvSpPr>
        <p:spPr>
          <a:xfrm>
            <a:off x="8112224" y="4545124"/>
            <a:ext cx="3104423" cy="1672202"/>
          </a:xfrm>
          <a:prstGeom prst="rect">
            <a:avLst/>
          </a:prstGeom>
        </p:spPr>
        <p:txBody>
          <a:bodyPr wrap="square" lIns="91389" tIns="45695" rIns="91389" bIns="45695">
            <a:spAutoFit/>
          </a:bodyPr>
          <a:lstStyle/>
          <a:p>
            <a:pPr marL="0" lvl="1" defTabSz="685418" eaLnBrk="0" hangingPunct="0">
              <a:lnSpc>
                <a:spcPct val="150000"/>
              </a:lnSpc>
              <a:spcAft>
                <a:spcPts val="400"/>
              </a:spcAft>
              <a:buSzPct val="100000"/>
              <a:tabLst>
                <a:tab pos="1295022" algn="l"/>
              </a:tabLst>
              <a:defRPr/>
            </a:pPr>
            <a:r>
              <a:rPr lang="en-US" altLang="zh-CN" sz="1600" b="1" dirty="0">
                <a:latin typeface="微软雅黑" panose="020B0503020204020204" pitchFamily="34" charset="-122"/>
                <a:ea typeface="微软雅黑" panose="020B0503020204020204" pitchFamily="34" charset="-122"/>
              </a:rPr>
              <a:t>Flexible: </a:t>
            </a:r>
            <a:endParaRPr lang="en-US" altLang="zh-CN" sz="1600" b="1" dirty="0">
              <a:latin typeface="微软雅黑" panose="020B0503020204020204" pitchFamily="34" charset="-122"/>
              <a:ea typeface="微软雅黑" panose="020B0503020204020204" pitchFamily="34" charset="-122"/>
              <a:sym typeface="微软雅黑" pitchFamily="34" charset="-122"/>
            </a:endParaRPr>
          </a:p>
          <a:p>
            <a:pPr marL="182826" lvl="1" indent="-182826" defTabSz="685418" eaLnBrk="0" hangingPunct="0">
              <a:lnSpc>
                <a:spcPct val="150000"/>
              </a:lnSpc>
              <a:spcAft>
                <a:spcPts val="400"/>
              </a:spcAft>
              <a:buSzPct val="100000"/>
              <a:buFont typeface="Wingdings" pitchFamily="2" charset="2"/>
              <a:buChar char="Ø"/>
              <a:tabLst>
                <a:tab pos="1295022" algn="l"/>
              </a:tabLst>
              <a:defRPr/>
            </a:pPr>
            <a:r>
              <a:rPr lang="en-US" altLang="zh-CN" sz="1600" kern="0" dirty="0">
                <a:latin typeface="微软雅黑" panose="020B0503020204020204" pitchFamily="34" charset="-122"/>
                <a:ea typeface="微软雅黑" panose="020B0503020204020204" pitchFamily="34" charset="-122"/>
                <a:cs typeface="Arial" pitchFamily="34" charset="0"/>
                <a:sym typeface="微软雅黑" pitchFamily="34" charset="-122"/>
              </a:rPr>
              <a:t>Cross-cloud auto scaling based on service workloads</a:t>
            </a:r>
          </a:p>
          <a:p>
            <a:pPr marL="182826" lvl="1" indent="-182826" defTabSz="685418" eaLnBrk="0" hangingPunct="0">
              <a:lnSpc>
                <a:spcPct val="150000"/>
              </a:lnSpc>
              <a:spcAft>
                <a:spcPts val="400"/>
              </a:spcAft>
              <a:buSzPct val="100000"/>
              <a:buFont typeface="Wingdings" pitchFamily="2" charset="2"/>
              <a:buChar char="Ø"/>
              <a:tabLst>
                <a:tab pos="1295022" algn="l"/>
              </a:tabLst>
              <a:defRPr/>
            </a:pPr>
            <a:r>
              <a:rPr lang="en-US" altLang="zh-CN" sz="1600" kern="0" dirty="0">
                <a:latin typeface="微软雅黑" panose="020B0503020204020204" pitchFamily="34" charset="-122"/>
                <a:ea typeface="微软雅黑" panose="020B0503020204020204" pitchFamily="34" charset="-122"/>
                <a:cs typeface="Arial" pitchFamily="34" charset="0"/>
                <a:sym typeface="微软雅黑" pitchFamily="34" charset="-122"/>
              </a:rPr>
              <a:t>Cross-cloud </a:t>
            </a:r>
            <a:r>
              <a:rPr lang="en-US" altLang="zh-CN" sz="1600" kern="0" dirty="0" err="1">
                <a:latin typeface="微软雅黑" panose="020B0503020204020204" pitchFamily="34" charset="-122"/>
                <a:ea typeface="微软雅黑" panose="020B0503020204020204" pitchFamily="34" charset="-122"/>
                <a:cs typeface="Arial" pitchFamily="34" charset="0"/>
                <a:sym typeface="微软雅黑" pitchFamily="34" charset="-122"/>
              </a:rPr>
              <a:t>VM</a:t>
            </a:r>
            <a:r>
              <a:rPr lang="en-US" altLang="zh-CN" sz="1600" kern="0" dirty="0">
                <a:latin typeface="微软雅黑" panose="020B0503020204020204" pitchFamily="34" charset="-122"/>
                <a:ea typeface="微软雅黑" panose="020B0503020204020204" pitchFamily="34" charset="-122"/>
                <a:cs typeface="Arial" pitchFamily="34" charset="0"/>
                <a:sym typeface="微软雅黑" pitchFamily="34" charset="-122"/>
              </a:rPr>
              <a:t> migration</a:t>
            </a:r>
          </a:p>
        </p:txBody>
      </p:sp>
      <p:sp>
        <p:nvSpPr>
          <p:cNvPr id="8" name="矩形 7"/>
          <p:cNvSpPr/>
          <p:nvPr/>
        </p:nvSpPr>
        <p:spPr>
          <a:xfrm>
            <a:off x="8082978" y="2847400"/>
            <a:ext cx="3341617" cy="1620906"/>
          </a:xfrm>
          <a:prstGeom prst="rect">
            <a:avLst/>
          </a:prstGeom>
        </p:spPr>
        <p:txBody>
          <a:bodyPr wrap="square" lIns="91389" tIns="45695" rIns="91389" bIns="45695">
            <a:spAutoFit/>
          </a:bodyPr>
          <a:lstStyle/>
          <a:p>
            <a:pPr>
              <a:lnSpc>
                <a:spcPct val="150000"/>
              </a:lnSpc>
            </a:pPr>
            <a:r>
              <a:rPr lang="en-US" altLang="zh-CN" sz="1600" b="1" dirty="0" smtClean="0">
                <a:latin typeface="微软雅黑" panose="020B0503020204020204" pitchFamily="34" charset="-122"/>
                <a:ea typeface="微软雅黑" panose="020B0503020204020204" pitchFamily="34" charset="-122"/>
              </a:rPr>
              <a:t>Open: </a:t>
            </a:r>
          </a:p>
          <a:p>
            <a:pPr marL="182826" lvl="1" indent="-182826" defTabSz="685418" eaLnBrk="0" hangingPunct="0">
              <a:lnSpc>
                <a:spcPct val="150000"/>
              </a:lnSpc>
              <a:spcAft>
                <a:spcPts val="400"/>
              </a:spcAft>
              <a:buSzPct val="100000"/>
              <a:buFont typeface="Wingdings" pitchFamily="2" charset="2"/>
              <a:buChar char="Ø"/>
              <a:tabLst>
                <a:tab pos="1295022" algn="l"/>
              </a:tabLst>
              <a:defRPr/>
            </a:pPr>
            <a:r>
              <a:rPr lang="en-US" altLang="zh-CN" sz="1600" kern="0" dirty="0" smtClean="0">
                <a:latin typeface="微软雅黑" panose="020B0503020204020204" pitchFamily="34" charset="-122"/>
                <a:ea typeface="微软雅黑" panose="020B0503020204020204" pitchFamily="34" charset="-122"/>
                <a:cs typeface="Arial" pitchFamily="34" charset="0"/>
                <a:sym typeface="微软雅黑" pitchFamily="34" charset="-122"/>
              </a:rPr>
              <a:t>Support for </a:t>
            </a:r>
            <a:r>
              <a:rPr lang="en-US" altLang="zh-CN" sz="1600" kern="0" dirty="0" err="1" smtClean="0">
                <a:latin typeface="微软雅黑" panose="020B0503020204020204" pitchFamily="34" charset="-122"/>
                <a:ea typeface="微软雅黑" panose="020B0503020204020204" pitchFamily="34" charset="-122"/>
                <a:cs typeface="Arial" pitchFamily="34" charset="0"/>
                <a:sym typeface="微软雅黑" pitchFamily="34" charset="-122"/>
              </a:rPr>
              <a:t>OpenStack</a:t>
            </a:r>
            <a:r>
              <a:rPr lang="en-US" altLang="zh-CN" sz="1600" kern="0" dirty="0" smtClean="0">
                <a:latin typeface="微软雅黑" panose="020B0503020204020204" pitchFamily="34" charset="-122"/>
                <a:ea typeface="微软雅黑" panose="020B0503020204020204" pitchFamily="34" charset="-122"/>
                <a:cs typeface="Arial" pitchFamily="34" charset="0"/>
                <a:sym typeface="微软雅黑" pitchFamily="34" charset="-122"/>
              </a:rPr>
              <a:t> cascading</a:t>
            </a:r>
          </a:p>
          <a:p>
            <a:pPr marL="182826" lvl="1" indent="-182826" defTabSz="685418" eaLnBrk="0" hangingPunct="0">
              <a:lnSpc>
                <a:spcPct val="150000"/>
              </a:lnSpc>
              <a:spcAft>
                <a:spcPts val="400"/>
              </a:spcAft>
              <a:buSzPct val="100000"/>
              <a:buFont typeface="Wingdings" pitchFamily="2" charset="2"/>
              <a:buChar char="Ø"/>
              <a:tabLst>
                <a:tab pos="1295022" algn="l"/>
              </a:tabLst>
              <a:defRPr/>
            </a:pPr>
            <a:r>
              <a:rPr lang="en-US" altLang="zh-CN" sz="1600" kern="0" dirty="0" smtClean="0">
                <a:latin typeface="微软雅黑" panose="020B0503020204020204" pitchFamily="34" charset="-122"/>
                <a:ea typeface="微软雅黑" panose="020B0503020204020204" pitchFamily="34" charset="-122"/>
                <a:cs typeface="Arial" pitchFamily="34" charset="0"/>
                <a:sym typeface="微软雅黑" pitchFamily="34" charset="-122"/>
              </a:rPr>
              <a:t>Support for AWS S3 and EC2</a:t>
            </a:r>
            <a:endParaRPr lang="en-US" altLang="zh-CN" sz="1600" kern="0" dirty="0">
              <a:latin typeface="微软雅黑" panose="020B0503020204020204" pitchFamily="34" charset="-122"/>
              <a:ea typeface="微软雅黑" panose="020B0503020204020204" pitchFamily="34" charset="-122"/>
              <a:cs typeface="Arial" pitchFamily="34" charset="0"/>
              <a:sym typeface="微软雅黑" pitchFamily="34" charset="-122"/>
            </a:endParaRPr>
          </a:p>
        </p:txBody>
      </p:sp>
      <p:sp>
        <p:nvSpPr>
          <p:cNvPr id="11" name="任意多边形 10"/>
          <p:cNvSpPr/>
          <p:nvPr/>
        </p:nvSpPr>
        <p:spPr>
          <a:xfrm flipH="1">
            <a:off x="2284961" y="2403566"/>
            <a:ext cx="1633960" cy="943119"/>
          </a:xfrm>
          <a:custGeom>
            <a:avLst/>
            <a:gdLst>
              <a:gd name="connsiteX0" fmla="*/ 528615 w 1422416"/>
              <a:gd name="connsiteY0" fmla="*/ 0 h 995708"/>
              <a:gd name="connsiteX1" fmla="*/ 818578 w 1422416"/>
              <a:gd name="connsiteY1" fmla="*/ 192200 h 995708"/>
              <a:gd name="connsiteX2" fmla="*/ 830364 w 1422416"/>
              <a:gd name="connsiteY2" fmla="*/ 250573 h 995708"/>
              <a:gd name="connsiteX3" fmla="*/ 843416 w 1422416"/>
              <a:gd name="connsiteY3" fmla="*/ 231217 h 995708"/>
              <a:gd name="connsiteX4" fmla="*/ 982831 w 1422416"/>
              <a:gd name="connsiteY4" fmla="*/ 173468 h 995708"/>
              <a:gd name="connsiteX5" fmla="*/ 1179997 w 1422416"/>
              <a:gd name="connsiteY5" fmla="*/ 370633 h 995708"/>
              <a:gd name="connsiteX6" fmla="*/ 1176532 w 1422416"/>
              <a:gd name="connsiteY6" fmla="*/ 387799 h 995708"/>
              <a:gd name="connsiteX7" fmla="*/ 1177258 w 1422416"/>
              <a:gd name="connsiteY7" fmla="*/ 387872 h 995708"/>
              <a:gd name="connsiteX8" fmla="*/ 1422416 w 1422416"/>
              <a:gd name="connsiteY8" fmla="*/ 688671 h 995708"/>
              <a:gd name="connsiteX9" fmla="*/ 1115379 w 1422416"/>
              <a:gd name="connsiteY9" fmla="*/ 995708 h 995708"/>
              <a:gd name="connsiteX10" fmla="*/ 1108678 w 1422416"/>
              <a:gd name="connsiteY10" fmla="*/ 995033 h 995708"/>
              <a:gd name="connsiteX11" fmla="*/ 1108678 w 1422416"/>
              <a:gd name="connsiteY11" fmla="*/ 995708 h 995708"/>
              <a:gd name="connsiteX12" fmla="*/ 307037 w 1422416"/>
              <a:gd name="connsiteY12" fmla="*/ 995708 h 995708"/>
              <a:gd name="connsiteX13" fmla="*/ 292042 w 1422416"/>
              <a:gd name="connsiteY13" fmla="*/ 995708 h 995708"/>
              <a:gd name="connsiteX14" fmla="*/ 292042 w 1422416"/>
              <a:gd name="connsiteY14" fmla="*/ 994197 h 995708"/>
              <a:gd name="connsiteX15" fmla="*/ 245158 w 1422416"/>
              <a:gd name="connsiteY15" fmla="*/ 989470 h 995708"/>
              <a:gd name="connsiteX16" fmla="*/ 0 w 1422416"/>
              <a:gd name="connsiteY16" fmla="*/ 688671 h 995708"/>
              <a:gd name="connsiteX17" fmla="*/ 194454 w 1422416"/>
              <a:gd name="connsiteY17" fmla="*/ 402931 h 995708"/>
              <a:gd name="connsiteX18" fmla="*/ 225186 w 1422416"/>
              <a:gd name="connsiteY18" fmla="*/ 393804 h 995708"/>
              <a:gd name="connsiteX19" fmla="*/ 220316 w 1422416"/>
              <a:gd name="connsiteY19" fmla="*/ 378114 h 995708"/>
              <a:gd name="connsiteX20" fmla="*/ 213922 w 1422416"/>
              <a:gd name="connsiteY20" fmla="*/ 314692 h 995708"/>
              <a:gd name="connsiteX21" fmla="*/ 528615 w 1422416"/>
              <a:gd name="connsiteY21" fmla="*/ 0 h 995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22416" h="995708">
                <a:moveTo>
                  <a:pt x="528615" y="0"/>
                </a:moveTo>
                <a:cubicBezTo>
                  <a:pt x="658965" y="0"/>
                  <a:pt x="770803" y="79254"/>
                  <a:pt x="818578" y="192200"/>
                </a:cubicBezTo>
                <a:lnTo>
                  <a:pt x="830364" y="250573"/>
                </a:lnTo>
                <a:lnTo>
                  <a:pt x="843416" y="231217"/>
                </a:lnTo>
                <a:cubicBezTo>
                  <a:pt x="879095" y="195536"/>
                  <a:pt x="928387" y="173468"/>
                  <a:pt x="982831" y="173468"/>
                </a:cubicBezTo>
                <a:cubicBezTo>
                  <a:pt x="1091724" y="173468"/>
                  <a:pt x="1179997" y="261741"/>
                  <a:pt x="1179997" y="370633"/>
                </a:cubicBezTo>
                <a:lnTo>
                  <a:pt x="1176532" y="387799"/>
                </a:lnTo>
                <a:lnTo>
                  <a:pt x="1177258" y="387872"/>
                </a:lnTo>
                <a:cubicBezTo>
                  <a:pt x="1317170" y="416502"/>
                  <a:pt x="1422416" y="540296"/>
                  <a:pt x="1422416" y="688671"/>
                </a:cubicBezTo>
                <a:cubicBezTo>
                  <a:pt x="1422416" y="858243"/>
                  <a:pt x="1284951" y="995708"/>
                  <a:pt x="1115379" y="995708"/>
                </a:cubicBezTo>
                <a:lnTo>
                  <a:pt x="1108678" y="995033"/>
                </a:lnTo>
                <a:lnTo>
                  <a:pt x="1108678" y="995708"/>
                </a:lnTo>
                <a:lnTo>
                  <a:pt x="307037" y="995708"/>
                </a:lnTo>
                <a:lnTo>
                  <a:pt x="292042" y="995708"/>
                </a:lnTo>
                <a:lnTo>
                  <a:pt x="292042" y="994197"/>
                </a:lnTo>
                <a:lnTo>
                  <a:pt x="245158" y="989470"/>
                </a:lnTo>
                <a:cubicBezTo>
                  <a:pt x="105246" y="960840"/>
                  <a:pt x="0" y="837047"/>
                  <a:pt x="0" y="688671"/>
                </a:cubicBezTo>
                <a:cubicBezTo>
                  <a:pt x="0" y="558843"/>
                  <a:pt x="80579" y="447835"/>
                  <a:pt x="194454" y="402931"/>
                </a:cubicBezTo>
                <a:lnTo>
                  <a:pt x="225186" y="393804"/>
                </a:lnTo>
                <a:lnTo>
                  <a:pt x="220316" y="378114"/>
                </a:lnTo>
                <a:cubicBezTo>
                  <a:pt x="216124" y="357628"/>
                  <a:pt x="213922" y="336417"/>
                  <a:pt x="213922" y="314692"/>
                </a:cubicBezTo>
                <a:cubicBezTo>
                  <a:pt x="213922" y="140894"/>
                  <a:pt x="354816" y="0"/>
                  <a:pt x="528615" y="0"/>
                </a:cubicBezTo>
                <a:close/>
              </a:path>
            </a:pathLst>
          </a:custGeom>
          <a:gradFill flip="none" rotWithShape="1">
            <a:gsLst>
              <a:gs pos="0">
                <a:srgbClr val="21DFE9">
                  <a:lumMod val="100000"/>
                  <a:alpha val="62000"/>
                </a:srgbClr>
              </a:gs>
              <a:gs pos="10000">
                <a:srgbClr val="21DFE9">
                  <a:alpha val="50000"/>
                </a:srgbClr>
              </a:gs>
              <a:gs pos="83000">
                <a:srgbClr val="21DFE9">
                  <a:alpha val="0"/>
                </a:srgbClr>
              </a:gs>
            </a:gsLst>
            <a:lin ang="5400000" scaled="1"/>
            <a:tileRect/>
          </a:gradFill>
          <a:ln w="12700">
            <a:gradFill>
              <a:gsLst>
                <a:gs pos="0">
                  <a:srgbClr val="4BF0F0">
                    <a:alpha val="0"/>
                  </a:srgbClr>
                </a:gs>
                <a:gs pos="50000">
                  <a:srgbClr val="4BF0F0">
                    <a:alpha val="25000"/>
                  </a:srgbClr>
                </a:gs>
                <a:gs pos="100000">
                  <a:srgbClr val="4BF0F0"/>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lstStyle/>
          <a:p>
            <a:pPr marL="0" lvl="1" algn="ctr">
              <a:spcAft>
                <a:spcPts val="300"/>
              </a:spcAft>
              <a:buClr>
                <a:srgbClr val="FFFFFF"/>
              </a:buClr>
              <a:buSzPct val="100000"/>
              <a:buFont typeface="Wingdings" pitchFamily="2" charset="2"/>
              <a:buChar char="n"/>
              <a:defRPr/>
            </a:pPr>
            <a:endParaRPr lang="en-US" altLang="zh-CN" sz="1200" dirty="0">
              <a:solidFill>
                <a:schemeClr val="tx1"/>
              </a:solidFill>
              <a:latin typeface="微软雅黑" panose="020B0503020204020204" pitchFamily="34" charset="-122"/>
              <a:ea typeface="微软雅黑" panose="020B0503020204020204" pitchFamily="34" charset="-122"/>
              <a:sym typeface="Arial" pitchFamily="34" charset="0"/>
            </a:endParaRPr>
          </a:p>
        </p:txBody>
      </p:sp>
      <p:pic>
        <p:nvPicPr>
          <p:cNvPr id="12" name="Picture 2" descr="C:\Users\Administrator\Desktop\方框.png"/>
          <p:cNvPicPr>
            <a:picLocks noChangeAspect="1" noChangeArrowheads="1"/>
          </p:cNvPicPr>
          <p:nvPr/>
        </p:nvPicPr>
        <p:blipFill>
          <a:blip r:embed="rId3" cstate="print"/>
          <a:srcRect/>
          <a:stretch>
            <a:fillRect/>
          </a:stretch>
        </p:blipFill>
        <p:spPr bwMode="auto">
          <a:xfrm>
            <a:off x="883800" y="3318115"/>
            <a:ext cx="6387787" cy="576149"/>
          </a:xfrm>
          <a:prstGeom prst="rect">
            <a:avLst/>
          </a:prstGeom>
          <a:noFill/>
          <a:scene3d>
            <a:camera prst="orthographicFront">
              <a:rot lat="0" lon="0" rev="0"/>
            </a:camera>
            <a:lightRig rig="threePt" dir="t"/>
          </a:scene3d>
        </p:spPr>
      </p:pic>
      <p:grpSp>
        <p:nvGrpSpPr>
          <p:cNvPr id="13" name="组合 90"/>
          <p:cNvGrpSpPr/>
          <p:nvPr/>
        </p:nvGrpSpPr>
        <p:grpSpPr>
          <a:xfrm>
            <a:off x="5663057" y="4572957"/>
            <a:ext cx="1285911" cy="672351"/>
            <a:chOff x="6038850" y="2171700"/>
            <a:chExt cx="2914896" cy="1622881"/>
          </a:xfrm>
          <a:scene3d>
            <a:camera prst="orthographicFront">
              <a:rot lat="0" lon="0" rev="0"/>
            </a:camera>
            <a:lightRig rig="threePt" dir="t"/>
          </a:scene3d>
        </p:grpSpPr>
        <p:sp>
          <p:nvSpPr>
            <p:cNvPr id="14" name="Line 14"/>
            <p:cNvSpPr>
              <a:spLocks noChangeShapeType="1"/>
            </p:cNvSpPr>
            <p:nvPr/>
          </p:nvSpPr>
          <p:spPr bwMode="auto">
            <a:xfrm>
              <a:off x="8802576" y="2400062"/>
              <a:ext cx="1439" cy="1439"/>
            </a:xfrm>
            <a:prstGeom prst="line">
              <a:avLst/>
            </a:prstGeom>
            <a:noFill/>
            <a:ln w="3175">
              <a:solidFill>
                <a:srgbClr val="20A3FC"/>
              </a:solidFill>
              <a:prstDash val="solid"/>
              <a:round/>
              <a:headEnd/>
              <a:tailEnd/>
            </a:ln>
          </p:spPr>
          <p:txBody>
            <a:bodyPr vert="horz" wrap="square" lIns="68544" tIns="34272" rIns="68544" bIns="34272" numCol="1" anchor="t" anchorCtr="0" compatLnSpc="1">
              <a:prstTxWarp prst="textNoShape">
                <a:avLst/>
              </a:prstTxWarp>
            </a:bodyPr>
            <a:lstStyle/>
            <a:p>
              <a:endParaRPr lang="en-US" altLang="zh-CN" sz="1400" dirty="0">
                <a:latin typeface="微软雅黑" panose="020B0503020204020204" pitchFamily="34" charset="-122"/>
                <a:ea typeface="微软雅黑" panose="020B0503020204020204" pitchFamily="34" charset="-122"/>
              </a:endParaRPr>
            </a:p>
          </p:txBody>
        </p:sp>
        <p:sp>
          <p:nvSpPr>
            <p:cNvPr id="15" name="Line 18"/>
            <p:cNvSpPr>
              <a:spLocks noChangeShapeType="1"/>
            </p:cNvSpPr>
            <p:nvPr/>
          </p:nvSpPr>
          <p:spPr bwMode="auto">
            <a:xfrm>
              <a:off x="6777297" y="2821515"/>
              <a:ext cx="1439" cy="1439"/>
            </a:xfrm>
            <a:prstGeom prst="line">
              <a:avLst/>
            </a:prstGeom>
            <a:noFill/>
            <a:ln w="3175">
              <a:solidFill>
                <a:srgbClr val="20A3FC"/>
              </a:solidFill>
              <a:prstDash val="solid"/>
              <a:round/>
              <a:headEnd/>
              <a:tailEnd/>
            </a:ln>
          </p:spPr>
          <p:txBody>
            <a:bodyPr vert="horz" wrap="square" lIns="68544" tIns="34272" rIns="68544" bIns="34272" numCol="1" anchor="t" anchorCtr="0" compatLnSpc="1">
              <a:prstTxWarp prst="textNoShape">
                <a:avLst/>
              </a:prstTxWarp>
            </a:bodyPr>
            <a:lstStyle/>
            <a:p>
              <a:endParaRPr lang="en-US" altLang="zh-CN" sz="1400" dirty="0">
                <a:latin typeface="微软雅黑" panose="020B0503020204020204" pitchFamily="34" charset="-122"/>
                <a:ea typeface="微软雅黑" panose="020B0503020204020204" pitchFamily="34" charset="-122"/>
              </a:endParaRPr>
            </a:p>
          </p:txBody>
        </p:sp>
        <p:sp>
          <p:nvSpPr>
            <p:cNvPr id="16" name="Freeform 5"/>
            <p:cNvSpPr>
              <a:spLocks/>
            </p:cNvSpPr>
            <p:nvPr/>
          </p:nvSpPr>
          <p:spPr bwMode="auto">
            <a:xfrm>
              <a:off x="6135426" y="2176954"/>
              <a:ext cx="2818320" cy="1617627"/>
            </a:xfrm>
            <a:custGeom>
              <a:avLst/>
              <a:gdLst/>
              <a:ahLst/>
              <a:cxnLst>
                <a:cxn ang="0">
                  <a:pos x="5373" y="2211"/>
                </a:cxn>
                <a:cxn ang="0">
                  <a:pos x="5353" y="1934"/>
                </a:cxn>
                <a:cxn ang="0">
                  <a:pos x="5271" y="1679"/>
                </a:cxn>
                <a:cxn ang="0">
                  <a:pos x="5148" y="1453"/>
                </a:cxn>
                <a:cxn ang="0">
                  <a:pos x="4984" y="1249"/>
                </a:cxn>
                <a:cxn ang="0">
                  <a:pos x="4790" y="1085"/>
                </a:cxn>
                <a:cxn ang="0">
                  <a:pos x="4564" y="962"/>
                </a:cxn>
                <a:cxn ang="0">
                  <a:pos x="4319" y="880"/>
                </a:cxn>
                <a:cxn ang="0">
                  <a:pos x="4053" y="850"/>
                </a:cxn>
                <a:cxn ang="0">
                  <a:pos x="3971" y="860"/>
                </a:cxn>
                <a:cxn ang="0">
                  <a:pos x="3930" y="768"/>
                </a:cxn>
                <a:cxn ang="0">
                  <a:pos x="3838" y="594"/>
                </a:cxn>
                <a:cxn ang="0">
                  <a:pos x="3725" y="440"/>
                </a:cxn>
                <a:cxn ang="0">
                  <a:pos x="3592" y="297"/>
                </a:cxn>
                <a:cxn ang="0">
                  <a:pos x="3428" y="184"/>
                </a:cxn>
                <a:cxn ang="0">
                  <a:pos x="3255" y="102"/>
                </a:cxn>
                <a:cxn ang="0">
                  <a:pos x="3060" y="41"/>
                </a:cxn>
                <a:cxn ang="0">
                  <a:pos x="2855" y="0"/>
                </a:cxn>
                <a:cxn ang="0">
                  <a:pos x="2753" y="0"/>
                </a:cxn>
                <a:cxn ang="0">
                  <a:pos x="2569" y="10"/>
                </a:cxn>
                <a:cxn ang="0">
                  <a:pos x="2241" y="102"/>
                </a:cxn>
                <a:cxn ang="0">
                  <a:pos x="1945" y="276"/>
                </a:cxn>
                <a:cxn ang="0">
                  <a:pos x="1709" y="522"/>
                </a:cxn>
                <a:cxn ang="0">
                  <a:pos x="1627" y="665"/>
                </a:cxn>
                <a:cxn ang="0">
                  <a:pos x="1423" y="635"/>
                </a:cxn>
                <a:cxn ang="0">
                  <a:pos x="1351" y="635"/>
                </a:cxn>
                <a:cxn ang="0">
                  <a:pos x="1218" y="665"/>
                </a:cxn>
                <a:cxn ang="0">
                  <a:pos x="1095" y="716"/>
                </a:cxn>
                <a:cxn ang="0">
                  <a:pos x="993" y="788"/>
                </a:cxn>
                <a:cxn ang="0">
                  <a:pos x="901" y="880"/>
                </a:cxn>
                <a:cxn ang="0">
                  <a:pos x="829" y="983"/>
                </a:cxn>
                <a:cxn ang="0">
                  <a:pos x="768" y="1105"/>
                </a:cxn>
                <a:cxn ang="0">
                  <a:pos x="747" y="1238"/>
                </a:cxn>
                <a:cxn ang="0">
                  <a:pos x="737" y="1300"/>
                </a:cxn>
                <a:cxn ang="0">
                  <a:pos x="583" y="1382"/>
                </a:cxn>
                <a:cxn ang="0">
                  <a:pos x="440" y="1474"/>
                </a:cxn>
                <a:cxn ang="0">
                  <a:pos x="317" y="1597"/>
                </a:cxn>
                <a:cxn ang="0">
                  <a:pos x="215" y="1730"/>
                </a:cxn>
                <a:cxn ang="0">
                  <a:pos x="123" y="1873"/>
                </a:cxn>
                <a:cxn ang="0">
                  <a:pos x="61" y="2037"/>
                </a:cxn>
                <a:cxn ang="0">
                  <a:pos x="20" y="2211"/>
                </a:cxn>
                <a:cxn ang="0">
                  <a:pos x="0" y="2395"/>
                </a:cxn>
                <a:cxn ang="0">
                  <a:pos x="10" y="2508"/>
                </a:cxn>
                <a:cxn ang="0">
                  <a:pos x="61" y="2743"/>
                </a:cxn>
                <a:cxn ang="0">
                  <a:pos x="143" y="2948"/>
                </a:cxn>
                <a:cxn ang="0">
                  <a:pos x="266" y="3132"/>
                </a:cxn>
                <a:cxn ang="0">
                  <a:pos x="430" y="3296"/>
                </a:cxn>
                <a:cxn ang="0">
                  <a:pos x="614" y="3418"/>
                </a:cxn>
                <a:cxn ang="0">
                  <a:pos x="819" y="3511"/>
                </a:cxn>
                <a:cxn ang="0">
                  <a:pos x="1044" y="3562"/>
                </a:cxn>
                <a:cxn ang="0">
                  <a:pos x="4063" y="3572"/>
                </a:cxn>
                <a:cxn ang="0">
                  <a:pos x="4196" y="3562"/>
                </a:cxn>
                <a:cxn ang="0">
                  <a:pos x="4452" y="3511"/>
                </a:cxn>
                <a:cxn ang="0">
                  <a:pos x="4687" y="3398"/>
                </a:cxn>
                <a:cxn ang="0">
                  <a:pos x="4902" y="3255"/>
                </a:cxn>
                <a:cxn ang="0">
                  <a:pos x="5076" y="3070"/>
                </a:cxn>
                <a:cxn ang="0">
                  <a:pos x="5219" y="2856"/>
                </a:cxn>
                <a:cxn ang="0">
                  <a:pos x="5322" y="2610"/>
                </a:cxn>
                <a:cxn ang="0">
                  <a:pos x="5373" y="2354"/>
                </a:cxn>
                <a:cxn ang="0">
                  <a:pos x="5373" y="2211"/>
                </a:cxn>
              </a:cxnLst>
              <a:rect l="0" t="0" r="r" b="b"/>
              <a:pathLst>
                <a:path w="5373" h="3572">
                  <a:moveTo>
                    <a:pt x="5373" y="2211"/>
                  </a:moveTo>
                  <a:lnTo>
                    <a:pt x="5373" y="2211"/>
                  </a:lnTo>
                  <a:lnTo>
                    <a:pt x="5373" y="2078"/>
                  </a:lnTo>
                  <a:lnTo>
                    <a:pt x="5353" y="1934"/>
                  </a:lnTo>
                  <a:lnTo>
                    <a:pt x="5322" y="1812"/>
                  </a:lnTo>
                  <a:lnTo>
                    <a:pt x="5271" y="1679"/>
                  </a:lnTo>
                  <a:lnTo>
                    <a:pt x="5219" y="1566"/>
                  </a:lnTo>
                  <a:lnTo>
                    <a:pt x="5148" y="1453"/>
                  </a:lnTo>
                  <a:lnTo>
                    <a:pt x="5076" y="1351"/>
                  </a:lnTo>
                  <a:lnTo>
                    <a:pt x="4984" y="1249"/>
                  </a:lnTo>
                  <a:lnTo>
                    <a:pt x="4892" y="1167"/>
                  </a:lnTo>
                  <a:lnTo>
                    <a:pt x="4790" y="1085"/>
                  </a:lnTo>
                  <a:lnTo>
                    <a:pt x="4687" y="1013"/>
                  </a:lnTo>
                  <a:lnTo>
                    <a:pt x="4564" y="962"/>
                  </a:lnTo>
                  <a:lnTo>
                    <a:pt x="4442" y="911"/>
                  </a:lnTo>
                  <a:lnTo>
                    <a:pt x="4319" y="880"/>
                  </a:lnTo>
                  <a:lnTo>
                    <a:pt x="4186" y="860"/>
                  </a:lnTo>
                  <a:lnTo>
                    <a:pt x="4053" y="850"/>
                  </a:lnTo>
                  <a:lnTo>
                    <a:pt x="4053" y="850"/>
                  </a:lnTo>
                  <a:lnTo>
                    <a:pt x="3971" y="860"/>
                  </a:lnTo>
                  <a:lnTo>
                    <a:pt x="3971" y="860"/>
                  </a:lnTo>
                  <a:lnTo>
                    <a:pt x="3930" y="768"/>
                  </a:lnTo>
                  <a:lnTo>
                    <a:pt x="3889" y="676"/>
                  </a:lnTo>
                  <a:lnTo>
                    <a:pt x="3838" y="594"/>
                  </a:lnTo>
                  <a:lnTo>
                    <a:pt x="3787" y="512"/>
                  </a:lnTo>
                  <a:lnTo>
                    <a:pt x="3725" y="440"/>
                  </a:lnTo>
                  <a:lnTo>
                    <a:pt x="3664" y="368"/>
                  </a:lnTo>
                  <a:lnTo>
                    <a:pt x="3592" y="297"/>
                  </a:lnTo>
                  <a:lnTo>
                    <a:pt x="3510" y="246"/>
                  </a:lnTo>
                  <a:lnTo>
                    <a:pt x="3428" y="184"/>
                  </a:lnTo>
                  <a:lnTo>
                    <a:pt x="3347" y="143"/>
                  </a:lnTo>
                  <a:lnTo>
                    <a:pt x="3255" y="102"/>
                  </a:lnTo>
                  <a:lnTo>
                    <a:pt x="3162" y="61"/>
                  </a:lnTo>
                  <a:lnTo>
                    <a:pt x="3060" y="41"/>
                  </a:lnTo>
                  <a:lnTo>
                    <a:pt x="2958" y="20"/>
                  </a:lnTo>
                  <a:lnTo>
                    <a:pt x="2855" y="0"/>
                  </a:lnTo>
                  <a:lnTo>
                    <a:pt x="2753" y="0"/>
                  </a:lnTo>
                  <a:lnTo>
                    <a:pt x="2753" y="0"/>
                  </a:lnTo>
                  <a:lnTo>
                    <a:pt x="2661" y="0"/>
                  </a:lnTo>
                  <a:lnTo>
                    <a:pt x="2569" y="10"/>
                  </a:lnTo>
                  <a:lnTo>
                    <a:pt x="2405" y="51"/>
                  </a:lnTo>
                  <a:lnTo>
                    <a:pt x="2241" y="102"/>
                  </a:lnTo>
                  <a:lnTo>
                    <a:pt x="2088" y="184"/>
                  </a:lnTo>
                  <a:lnTo>
                    <a:pt x="1945" y="276"/>
                  </a:lnTo>
                  <a:lnTo>
                    <a:pt x="1822" y="399"/>
                  </a:lnTo>
                  <a:lnTo>
                    <a:pt x="1709" y="522"/>
                  </a:lnTo>
                  <a:lnTo>
                    <a:pt x="1627" y="665"/>
                  </a:lnTo>
                  <a:lnTo>
                    <a:pt x="1627" y="665"/>
                  </a:lnTo>
                  <a:lnTo>
                    <a:pt x="1525" y="645"/>
                  </a:lnTo>
                  <a:lnTo>
                    <a:pt x="1423" y="635"/>
                  </a:lnTo>
                  <a:lnTo>
                    <a:pt x="1423" y="635"/>
                  </a:lnTo>
                  <a:lnTo>
                    <a:pt x="1351" y="635"/>
                  </a:lnTo>
                  <a:lnTo>
                    <a:pt x="1279" y="645"/>
                  </a:lnTo>
                  <a:lnTo>
                    <a:pt x="1218" y="665"/>
                  </a:lnTo>
                  <a:lnTo>
                    <a:pt x="1156" y="686"/>
                  </a:lnTo>
                  <a:lnTo>
                    <a:pt x="1095" y="716"/>
                  </a:lnTo>
                  <a:lnTo>
                    <a:pt x="1044" y="747"/>
                  </a:lnTo>
                  <a:lnTo>
                    <a:pt x="993" y="788"/>
                  </a:lnTo>
                  <a:lnTo>
                    <a:pt x="942" y="829"/>
                  </a:lnTo>
                  <a:lnTo>
                    <a:pt x="901" y="880"/>
                  </a:lnTo>
                  <a:lnTo>
                    <a:pt x="860" y="931"/>
                  </a:lnTo>
                  <a:lnTo>
                    <a:pt x="829" y="983"/>
                  </a:lnTo>
                  <a:lnTo>
                    <a:pt x="798" y="1044"/>
                  </a:lnTo>
                  <a:lnTo>
                    <a:pt x="768" y="1105"/>
                  </a:lnTo>
                  <a:lnTo>
                    <a:pt x="757" y="1167"/>
                  </a:lnTo>
                  <a:lnTo>
                    <a:pt x="747" y="1238"/>
                  </a:lnTo>
                  <a:lnTo>
                    <a:pt x="737" y="1300"/>
                  </a:lnTo>
                  <a:lnTo>
                    <a:pt x="737" y="1300"/>
                  </a:lnTo>
                  <a:lnTo>
                    <a:pt x="655" y="1341"/>
                  </a:lnTo>
                  <a:lnTo>
                    <a:pt x="583" y="1382"/>
                  </a:lnTo>
                  <a:lnTo>
                    <a:pt x="512" y="1423"/>
                  </a:lnTo>
                  <a:lnTo>
                    <a:pt x="440" y="1474"/>
                  </a:lnTo>
                  <a:lnTo>
                    <a:pt x="379" y="1535"/>
                  </a:lnTo>
                  <a:lnTo>
                    <a:pt x="317" y="1597"/>
                  </a:lnTo>
                  <a:lnTo>
                    <a:pt x="266" y="1658"/>
                  </a:lnTo>
                  <a:lnTo>
                    <a:pt x="215" y="1730"/>
                  </a:lnTo>
                  <a:lnTo>
                    <a:pt x="164" y="1801"/>
                  </a:lnTo>
                  <a:lnTo>
                    <a:pt x="123" y="1873"/>
                  </a:lnTo>
                  <a:lnTo>
                    <a:pt x="92" y="1955"/>
                  </a:lnTo>
                  <a:lnTo>
                    <a:pt x="61" y="2037"/>
                  </a:lnTo>
                  <a:lnTo>
                    <a:pt x="31" y="2129"/>
                  </a:lnTo>
                  <a:lnTo>
                    <a:pt x="20" y="2211"/>
                  </a:lnTo>
                  <a:lnTo>
                    <a:pt x="10" y="2303"/>
                  </a:lnTo>
                  <a:lnTo>
                    <a:pt x="0" y="2395"/>
                  </a:lnTo>
                  <a:lnTo>
                    <a:pt x="0" y="2395"/>
                  </a:lnTo>
                  <a:lnTo>
                    <a:pt x="10" y="2508"/>
                  </a:lnTo>
                  <a:lnTo>
                    <a:pt x="31" y="2630"/>
                  </a:lnTo>
                  <a:lnTo>
                    <a:pt x="61" y="2743"/>
                  </a:lnTo>
                  <a:lnTo>
                    <a:pt x="92" y="2845"/>
                  </a:lnTo>
                  <a:lnTo>
                    <a:pt x="143" y="2948"/>
                  </a:lnTo>
                  <a:lnTo>
                    <a:pt x="205" y="3040"/>
                  </a:lnTo>
                  <a:lnTo>
                    <a:pt x="266" y="3132"/>
                  </a:lnTo>
                  <a:lnTo>
                    <a:pt x="348" y="3214"/>
                  </a:lnTo>
                  <a:lnTo>
                    <a:pt x="430" y="3296"/>
                  </a:lnTo>
                  <a:lnTo>
                    <a:pt x="512" y="3357"/>
                  </a:lnTo>
                  <a:lnTo>
                    <a:pt x="614" y="3418"/>
                  </a:lnTo>
                  <a:lnTo>
                    <a:pt x="716" y="3470"/>
                  </a:lnTo>
                  <a:lnTo>
                    <a:pt x="819" y="3511"/>
                  </a:lnTo>
                  <a:lnTo>
                    <a:pt x="931" y="3541"/>
                  </a:lnTo>
                  <a:lnTo>
                    <a:pt x="1044" y="3562"/>
                  </a:lnTo>
                  <a:lnTo>
                    <a:pt x="1167" y="3562"/>
                  </a:lnTo>
                  <a:lnTo>
                    <a:pt x="4063" y="3572"/>
                  </a:lnTo>
                  <a:lnTo>
                    <a:pt x="4063" y="3572"/>
                  </a:lnTo>
                  <a:lnTo>
                    <a:pt x="4196" y="3562"/>
                  </a:lnTo>
                  <a:lnTo>
                    <a:pt x="4329" y="3541"/>
                  </a:lnTo>
                  <a:lnTo>
                    <a:pt x="4452" y="3511"/>
                  </a:lnTo>
                  <a:lnTo>
                    <a:pt x="4575" y="3459"/>
                  </a:lnTo>
                  <a:lnTo>
                    <a:pt x="4687" y="3398"/>
                  </a:lnTo>
                  <a:lnTo>
                    <a:pt x="4800" y="3337"/>
                  </a:lnTo>
                  <a:lnTo>
                    <a:pt x="4902" y="3255"/>
                  </a:lnTo>
                  <a:lnTo>
                    <a:pt x="4994" y="3173"/>
                  </a:lnTo>
                  <a:lnTo>
                    <a:pt x="5076" y="3070"/>
                  </a:lnTo>
                  <a:lnTo>
                    <a:pt x="5148" y="2968"/>
                  </a:lnTo>
                  <a:lnTo>
                    <a:pt x="5219" y="2856"/>
                  </a:lnTo>
                  <a:lnTo>
                    <a:pt x="5271" y="2743"/>
                  </a:lnTo>
                  <a:lnTo>
                    <a:pt x="5322" y="2610"/>
                  </a:lnTo>
                  <a:lnTo>
                    <a:pt x="5353" y="2487"/>
                  </a:lnTo>
                  <a:lnTo>
                    <a:pt x="5373" y="2354"/>
                  </a:lnTo>
                  <a:lnTo>
                    <a:pt x="5373" y="2211"/>
                  </a:lnTo>
                  <a:lnTo>
                    <a:pt x="5373" y="2211"/>
                  </a:lnTo>
                  <a:close/>
                </a:path>
              </a:pathLst>
            </a:custGeom>
            <a:solidFill>
              <a:srgbClr val="003258"/>
            </a:solidFill>
            <a:ln w="3175">
              <a:solidFill>
                <a:srgbClr val="79DCFF"/>
              </a:solidFill>
              <a:round/>
              <a:headEnd/>
              <a:tailEnd/>
            </a:ln>
          </p:spPr>
          <p:txBody>
            <a:bodyPr vert="horz" wrap="square" lIns="68544" tIns="34272" rIns="68544" bIns="34272" numCol="1" anchor="t" anchorCtr="0" compatLnSpc="1">
              <a:prstTxWarp prst="textNoShape">
                <a:avLst/>
              </a:prstTxWarp>
            </a:bodyPr>
            <a:lstStyle/>
            <a:p>
              <a:endParaRPr lang="en-US" altLang="zh-CN" sz="1400" dirty="0">
                <a:latin typeface="微软雅黑" panose="020B0503020204020204" pitchFamily="34" charset="-122"/>
                <a:ea typeface="微软雅黑" panose="020B0503020204020204" pitchFamily="34" charset="-122"/>
              </a:endParaRPr>
            </a:p>
          </p:txBody>
        </p:sp>
        <p:sp>
          <p:nvSpPr>
            <p:cNvPr id="17" name="Freeform 5"/>
            <p:cNvSpPr>
              <a:spLocks/>
            </p:cNvSpPr>
            <p:nvPr/>
          </p:nvSpPr>
          <p:spPr bwMode="auto">
            <a:xfrm>
              <a:off x="6038850" y="2171700"/>
              <a:ext cx="2818319" cy="1617626"/>
            </a:xfrm>
            <a:custGeom>
              <a:avLst/>
              <a:gdLst/>
              <a:ahLst/>
              <a:cxnLst>
                <a:cxn ang="0">
                  <a:pos x="5373" y="2211"/>
                </a:cxn>
                <a:cxn ang="0">
                  <a:pos x="5353" y="1934"/>
                </a:cxn>
                <a:cxn ang="0">
                  <a:pos x="5271" y="1679"/>
                </a:cxn>
                <a:cxn ang="0">
                  <a:pos x="5148" y="1453"/>
                </a:cxn>
                <a:cxn ang="0">
                  <a:pos x="4984" y="1249"/>
                </a:cxn>
                <a:cxn ang="0">
                  <a:pos x="4790" y="1085"/>
                </a:cxn>
                <a:cxn ang="0">
                  <a:pos x="4564" y="962"/>
                </a:cxn>
                <a:cxn ang="0">
                  <a:pos x="4319" y="880"/>
                </a:cxn>
                <a:cxn ang="0">
                  <a:pos x="4053" y="850"/>
                </a:cxn>
                <a:cxn ang="0">
                  <a:pos x="3971" y="860"/>
                </a:cxn>
                <a:cxn ang="0">
                  <a:pos x="3930" y="768"/>
                </a:cxn>
                <a:cxn ang="0">
                  <a:pos x="3838" y="594"/>
                </a:cxn>
                <a:cxn ang="0">
                  <a:pos x="3725" y="440"/>
                </a:cxn>
                <a:cxn ang="0">
                  <a:pos x="3592" y="297"/>
                </a:cxn>
                <a:cxn ang="0">
                  <a:pos x="3428" y="184"/>
                </a:cxn>
                <a:cxn ang="0">
                  <a:pos x="3255" y="102"/>
                </a:cxn>
                <a:cxn ang="0">
                  <a:pos x="3060" y="41"/>
                </a:cxn>
                <a:cxn ang="0">
                  <a:pos x="2855" y="0"/>
                </a:cxn>
                <a:cxn ang="0">
                  <a:pos x="2753" y="0"/>
                </a:cxn>
                <a:cxn ang="0">
                  <a:pos x="2569" y="10"/>
                </a:cxn>
                <a:cxn ang="0">
                  <a:pos x="2241" y="102"/>
                </a:cxn>
                <a:cxn ang="0">
                  <a:pos x="1945" y="276"/>
                </a:cxn>
                <a:cxn ang="0">
                  <a:pos x="1709" y="522"/>
                </a:cxn>
                <a:cxn ang="0">
                  <a:pos x="1627" y="665"/>
                </a:cxn>
                <a:cxn ang="0">
                  <a:pos x="1423" y="635"/>
                </a:cxn>
                <a:cxn ang="0">
                  <a:pos x="1351" y="635"/>
                </a:cxn>
                <a:cxn ang="0">
                  <a:pos x="1218" y="665"/>
                </a:cxn>
                <a:cxn ang="0">
                  <a:pos x="1095" y="716"/>
                </a:cxn>
                <a:cxn ang="0">
                  <a:pos x="993" y="788"/>
                </a:cxn>
                <a:cxn ang="0">
                  <a:pos x="901" y="880"/>
                </a:cxn>
                <a:cxn ang="0">
                  <a:pos x="829" y="983"/>
                </a:cxn>
                <a:cxn ang="0">
                  <a:pos x="768" y="1105"/>
                </a:cxn>
                <a:cxn ang="0">
                  <a:pos x="747" y="1238"/>
                </a:cxn>
                <a:cxn ang="0">
                  <a:pos x="737" y="1300"/>
                </a:cxn>
                <a:cxn ang="0">
                  <a:pos x="583" y="1382"/>
                </a:cxn>
                <a:cxn ang="0">
                  <a:pos x="440" y="1474"/>
                </a:cxn>
                <a:cxn ang="0">
                  <a:pos x="317" y="1597"/>
                </a:cxn>
                <a:cxn ang="0">
                  <a:pos x="215" y="1730"/>
                </a:cxn>
                <a:cxn ang="0">
                  <a:pos x="123" y="1873"/>
                </a:cxn>
                <a:cxn ang="0">
                  <a:pos x="61" y="2037"/>
                </a:cxn>
                <a:cxn ang="0">
                  <a:pos x="20" y="2211"/>
                </a:cxn>
                <a:cxn ang="0">
                  <a:pos x="0" y="2395"/>
                </a:cxn>
                <a:cxn ang="0">
                  <a:pos x="10" y="2508"/>
                </a:cxn>
                <a:cxn ang="0">
                  <a:pos x="61" y="2743"/>
                </a:cxn>
                <a:cxn ang="0">
                  <a:pos x="143" y="2948"/>
                </a:cxn>
                <a:cxn ang="0">
                  <a:pos x="266" y="3132"/>
                </a:cxn>
                <a:cxn ang="0">
                  <a:pos x="430" y="3296"/>
                </a:cxn>
                <a:cxn ang="0">
                  <a:pos x="614" y="3418"/>
                </a:cxn>
                <a:cxn ang="0">
                  <a:pos x="819" y="3511"/>
                </a:cxn>
                <a:cxn ang="0">
                  <a:pos x="1044" y="3562"/>
                </a:cxn>
                <a:cxn ang="0">
                  <a:pos x="4063" y="3572"/>
                </a:cxn>
                <a:cxn ang="0">
                  <a:pos x="4196" y="3562"/>
                </a:cxn>
                <a:cxn ang="0">
                  <a:pos x="4452" y="3511"/>
                </a:cxn>
                <a:cxn ang="0">
                  <a:pos x="4687" y="3398"/>
                </a:cxn>
                <a:cxn ang="0">
                  <a:pos x="4902" y="3255"/>
                </a:cxn>
                <a:cxn ang="0">
                  <a:pos x="5076" y="3070"/>
                </a:cxn>
                <a:cxn ang="0">
                  <a:pos x="5219" y="2856"/>
                </a:cxn>
                <a:cxn ang="0">
                  <a:pos x="5322" y="2610"/>
                </a:cxn>
                <a:cxn ang="0">
                  <a:pos x="5373" y="2354"/>
                </a:cxn>
                <a:cxn ang="0">
                  <a:pos x="5373" y="2211"/>
                </a:cxn>
              </a:cxnLst>
              <a:rect l="0" t="0" r="r" b="b"/>
              <a:pathLst>
                <a:path w="5373" h="3572">
                  <a:moveTo>
                    <a:pt x="5373" y="2211"/>
                  </a:moveTo>
                  <a:lnTo>
                    <a:pt x="5373" y="2211"/>
                  </a:lnTo>
                  <a:lnTo>
                    <a:pt x="5373" y="2078"/>
                  </a:lnTo>
                  <a:lnTo>
                    <a:pt x="5353" y="1934"/>
                  </a:lnTo>
                  <a:lnTo>
                    <a:pt x="5322" y="1812"/>
                  </a:lnTo>
                  <a:lnTo>
                    <a:pt x="5271" y="1679"/>
                  </a:lnTo>
                  <a:lnTo>
                    <a:pt x="5219" y="1566"/>
                  </a:lnTo>
                  <a:lnTo>
                    <a:pt x="5148" y="1453"/>
                  </a:lnTo>
                  <a:lnTo>
                    <a:pt x="5076" y="1351"/>
                  </a:lnTo>
                  <a:lnTo>
                    <a:pt x="4984" y="1249"/>
                  </a:lnTo>
                  <a:lnTo>
                    <a:pt x="4892" y="1167"/>
                  </a:lnTo>
                  <a:lnTo>
                    <a:pt x="4790" y="1085"/>
                  </a:lnTo>
                  <a:lnTo>
                    <a:pt x="4687" y="1013"/>
                  </a:lnTo>
                  <a:lnTo>
                    <a:pt x="4564" y="962"/>
                  </a:lnTo>
                  <a:lnTo>
                    <a:pt x="4442" y="911"/>
                  </a:lnTo>
                  <a:lnTo>
                    <a:pt x="4319" y="880"/>
                  </a:lnTo>
                  <a:lnTo>
                    <a:pt x="4186" y="860"/>
                  </a:lnTo>
                  <a:lnTo>
                    <a:pt x="4053" y="850"/>
                  </a:lnTo>
                  <a:lnTo>
                    <a:pt x="4053" y="850"/>
                  </a:lnTo>
                  <a:lnTo>
                    <a:pt x="3971" y="860"/>
                  </a:lnTo>
                  <a:lnTo>
                    <a:pt x="3971" y="860"/>
                  </a:lnTo>
                  <a:lnTo>
                    <a:pt x="3930" y="768"/>
                  </a:lnTo>
                  <a:lnTo>
                    <a:pt x="3889" y="676"/>
                  </a:lnTo>
                  <a:lnTo>
                    <a:pt x="3838" y="594"/>
                  </a:lnTo>
                  <a:lnTo>
                    <a:pt x="3787" y="512"/>
                  </a:lnTo>
                  <a:lnTo>
                    <a:pt x="3725" y="440"/>
                  </a:lnTo>
                  <a:lnTo>
                    <a:pt x="3664" y="368"/>
                  </a:lnTo>
                  <a:lnTo>
                    <a:pt x="3592" y="297"/>
                  </a:lnTo>
                  <a:lnTo>
                    <a:pt x="3510" y="246"/>
                  </a:lnTo>
                  <a:lnTo>
                    <a:pt x="3428" y="184"/>
                  </a:lnTo>
                  <a:lnTo>
                    <a:pt x="3347" y="143"/>
                  </a:lnTo>
                  <a:lnTo>
                    <a:pt x="3255" y="102"/>
                  </a:lnTo>
                  <a:lnTo>
                    <a:pt x="3162" y="61"/>
                  </a:lnTo>
                  <a:lnTo>
                    <a:pt x="3060" y="41"/>
                  </a:lnTo>
                  <a:lnTo>
                    <a:pt x="2958" y="20"/>
                  </a:lnTo>
                  <a:lnTo>
                    <a:pt x="2855" y="0"/>
                  </a:lnTo>
                  <a:lnTo>
                    <a:pt x="2753" y="0"/>
                  </a:lnTo>
                  <a:lnTo>
                    <a:pt x="2753" y="0"/>
                  </a:lnTo>
                  <a:lnTo>
                    <a:pt x="2661" y="0"/>
                  </a:lnTo>
                  <a:lnTo>
                    <a:pt x="2569" y="10"/>
                  </a:lnTo>
                  <a:lnTo>
                    <a:pt x="2405" y="51"/>
                  </a:lnTo>
                  <a:lnTo>
                    <a:pt x="2241" y="102"/>
                  </a:lnTo>
                  <a:lnTo>
                    <a:pt x="2088" y="184"/>
                  </a:lnTo>
                  <a:lnTo>
                    <a:pt x="1945" y="276"/>
                  </a:lnTo>
                  <a:lnTo>
                    <a:pt x="1822" y="399"/>
                  </a:lnTo>
                  <a:lnTo>
                    <a:pt x="1709" y="522"/>
                  </a:lnTo>
                  <a:lnTo>
                    <a:pt x="1627" y="665"/>
                  </a:lnTo>
                  <a:lnTo>
                    <a:pt x="1627" y="665"/>
                  </a:lnTo>
                  <a:lnTo>
                    <a:pt x="1525" y="645"/>
                  </a:lnTo>
                  <a:lnTo>
                    <a:pt x="1423" y="635"/>
                  </a:lnTo>
                  <a:lnTo>
                    <a:pt x="1423" y="635"/>
                  </a:lnTo>
                  <a:lnTo>
                    <a:pt x="1351" y="635"/>
                  </a:lnTo>
                  <a:lnTo>
                    <a:pt x="1279" y="645"/>
                  </a:lnTo>
                  <a:lnTo>
                    <a:pt x="1218" y="665"/>
                  </a:lnTo>
                  <a:lnTo>
                    <a:pt x="1156" y="686"/>
                  </a:lnTo>
                  <a:lnTo>
                    <a:pt x="1095" y="716"/>
                  </a:lnTo>
                  <a:lnTo>
                    <a:pt x="1044" y="747"/>
                  </a:lnTo>
                  <a:lnTo>
                    <a:pt x="993" y="788"/>
                  </a:lnTo>
                  <a:lnTo>
                    <a:pt x="942" y="829"/>
                  </a:lnTo>
                  <a:lnTo>
                    <a:pt x="901" y="880"/>
                  </a:lnTo>
                  <a:lnTo>
                    <a:pt x="860" y="931"/>
                  </a:lnTo>
                  <a:lnTo>
                    <a:pt x="829" y="983"/>
                  </a:lnTo>
                  <a:lnTo>
                    <a:pt x="798" y="1044"/>
                  </a:lnTo>
                  <a:lnTo>
                    <a:pt x="768" y="1105"/>
                  </a:lnTo>
                  <a:lnTo>
                    <a:pt x="757" y="1167"/>
                  </a:lnTo>
                  <a:lnTo>
                    <a:pt x="747" y="1238"/>
                  </a:lnTo>
                  <a:lnTo>
                    <a:pt x="737" y="1300"/>
                  </a:lnTo>
                  <a:lnTo>
                    <a:pt x="737" y="1300"/>
                  </a:lnTo>
                  <a:lnTo>
                    <a:pt x="655" y="1341"/>
                  </a:lnTo>
                  <a:lnTo>
                    <a:pt x="583" y="1382"/>
                  </a:lnTo>
                  <a:lnTo>
                    <a:pt x="512" y="1423"/>
                  </a:lnTo>
                  <a:lnTo>
                    <a:pt x="440" y="1474"/>
                  </a:lnTo>
                  <a:lnTo>
                    <a:pt x="379" y="1535"/>
                  </a:lnTo>
                  <a:lnTo>
                    <a:pt x="317" y="1597"/>
                  </a:lnTo>
                  <a:lnTo>
                    <a:pt x="266" y="1658"/>
                  </a:lnTo>
                  <a:lnTo>
                    <a:pt x="215" y="1730"/>
                  </a:lnTo>
                  <a:lnTo>
                    <a:pt x="164" y="1801"/>
                  </a:lnTo>
                  <a:lnTo>
                    <a:pt x="123" y="1873"/>
                  </a:lnTo>
                  <a:lnTo>
                    <a:pt x="92" y="1955"/>
                  </a:lnTo>
                  <a:lnTo>
                    <a:pt x="61" y="2037"/>
                  </a:lnTo>
                  <a:lnTo>
                    <a:pt x="31" y="2129"/>
                  </a:lnTo>
                  <a:lnTo>
                    <a:pt x="20" y="2211"/>
                  </a:lnTo>
                  <a:lnTo>
                    <a:pt x="10" y="2303"/>
                  </a:lnTo>
                  <a:lnTo>
                    <a:pt x="0" y="2395"/>
                  </a:lnTo>
                  <a:lnTo>
                    <a:pt x="0" y="2395"/>
                  </a:lnTo>
                  <a:lnTo>
                    <a:pt x="10" y="2508"/>
                  </a:lnTo>
                  <a:lnTo>
                    <a:pt x="31" y="2630"/>
                  </a:lnTo>
                  <a:lnTo>
                    <a:pt x="61" y="2743"/>
                  </a:lnTo>
                  <a:lnTo>
                    <a:pt x="92" y="2845"/>
                  </a:lnTo>
                  <a:lnTo>
                    <a:pt x="143" y="2948"/>
                  </a:lnTo>
                  <a:lnTo>
                    <a:pt x="205" y="3040"/>
                  </a:lnTo>
                  <a:lnTo>
                    <a:pt x="266" y="3132"/>
                  </a:lnTo>
                  <a:lnTo>
                    <a:pt x="348" y="3214"/>
                  </a:lnTo>
                  <a:lnTo>
                    <a:pt x="430" y="3296"/>
                  </a:lnTo>
                  <a:lnTo>
                    <a:pt x="512" y="3357"/>
                  </a:lnTo>
                  <a:lnTo>
                    <a:pt x="614" y="3418"/>
                  </a:lnTo>
                  <a:lnTo>
                    <a:pt x="716" y="3470"/>
                  </a:lnTo>
                  <a:lnTo>
                    <a:pt x="819" y="3511"/>
                  </a:lnTo>
                  <a:lnTo>
                    <a:pt x="931" y="3541"/>
                  </a:lnTo>
                  <a:lnTo>
                    <a:pt x="1044" y="3562"/>
                  </a:lnTo>
                  <a:lnTo>
                    <a:pt x="1167" y="3562"/>
                  </a:lnTo>
                  <a:lnTo>
                    <a:pt x="4063" y="3572"/>
                  </a:lnTo>
                  <a:lnTo>
                    <a:pt x="4063" y="3572"/>
                  </a:lnTo>
                  <a:lnTo>
                    <a:pt x="4196" y="3562"/>
                  </a:lnTo>
                  <a:lnTo>
                    <a:pt x="4329" y="3541"/>
                  </a:lnTo>
                  <a:lnTo>
                    <a:pt x="4452" y="3511"/>
                  </a:lnTo>
                  <a:lnTo>
                    <a:pt x="4575" y="3459"/>
                  </a:lnTo>
                  <a:lnTo>
                    <a:pt x="4687" y="3398"/>
                  </a:lnTo>
                  <a:lnTo>
                    <a:pt x="4800" y="3337"/>
                  </a:lnTo>
                  <a:lnTo>
                    <a:pt x="4902" y="3255"/>
                  </a:lnTo>
                  <a:lnTo>
                    <a:pt x="4994" y="3173"/>
                  </a:lnTo>
                  <a:lnTo>
                    <a:pt x="5076" y="3070"/>
                  </a:lnTo>
                  <a:lnTo>
                    <a:pt x="5148" y="2968"/>
                  </a:lnTo>
                  <a:lnTo>
                    <a:pt x="5219" y="2856"/>
                  </a:lnTo>
                  <a:lnTo>
                    <a:pt x="5271" y="2743"/>
                  </a:lnTo>
                  <a:lnTo>
                    <a:pt x="5322" y="2610"/>
                  </a:lnTo>
                  <a:lnTo>
                    <a:pt x="5353" y="2487"/>
                  </a:lnTo>
                  <a:lnTo>
                    <a:pt x="5373" y="2354"/>
                  </a:lnTo>
                  <a:lnTo>
                    <a:pt x="5373" y="2211"/>
                  </a:lnTo>
                  <a:lnTo>
                    <a:pt x="5373" y="2211"/>
                  </a:lnTo>
                  <a:close/>
                </a:path>
              </a:pathLst>
            </a:custGeom>
            <a:gradFill>
              <a:gsLst>
                <a:gs pos="81000">
                  <a:srgbClr val="00292E">
                    <a:alpha val="0"/>
                  </a:srgbClr>
                </a:gs>
                <a:gs pos="27000">
                  <a:srgbClr val="15C2FF">
                    <a:alpha val="88000"/>
                  </a:srgbClr>
                </a:gs>
              </a:gsLst>
              <a:lin ang="3600000" scaled="0"/>
            </a:gradFill>
            <a:ln w="3175">
              <a:solidFill>
                <a:srgbClr val="79DCFF"/>
              </a:solidFill>
              <a:round/>
              <a:headEnd/>
              <a:tailEnd/>
            </a:ln>
          </p:spPr>
          <p:txBody>
            <a:bodyPr vert="horz" wrap="square" lIns="68544" tIns="34272" rIns="68544" bIns="34272" numCol="1" anchor="t" anchorCtr="0" compatLnSpc="1">
              <a:prstTxWarp prst="textNoShape">
                <a:avLst/>
              </a:prstTxWarp>
            </a:bodyPr>
            <a:lstStyle/>
            <a:p>
              <a:endParaRPr lang="en-US" altLang="zh-CN" sz="1400" dirty="0">
                <a:latin typeface="微软雅黑" panose="020B0503020204020204" pitchFamily="34" charset="-122"/>
                <a:ea typeface="微软雅黑" panose="020B0503020204020204" pitchFamily="34" charset="-122"/>
              </a:endParaRPr>
            </a:p>
          </p:txBody>
        </p:sp>
      </p:grpSp>
      <p:grpSp>
        <p:nvGrpSpPr>
          <p:cNvPr id="18" name="组合 65"/>
          <p:cNvGrpSpPr/>
          <p:nvPr/>
        </p:nvGrpSpPr>
        <p:grpSpPr>
          <a:xfrm>
            <a:off x="4727970" y="4654159"/>
            <a:ext cx="1307425" cy="932919"/>
            <a:chOff x="6038850" y="1752778"/>
            <a:chExt cx="2963665" cy="2041803"/>
          </a:xfrm>
          <a:scene3d>
            <a:camera prst="orthographicFront">
              <a:rot lat="0" lon="0" rev="0"/>
            </a:camera>
            <a:lightRig rig="threePt" dir="t"/>
          </a:scene3d>
        </p:grpSpPr>
        <p:sp>
          <p:nvSpPr>
            <p:cNvPr id="19" name="Line 14"/>
            <p:cNvSpPr>
              <a:spLocks noChangeShapeType="1"/>
            </p:cNvSpPr>
            <p:nvPr/>
          </p:nvSpPr>
          <p:spPr bwMode="auto">
            <a:xfrm>
              <a:off x="8802576" y="2400062"/>
              <a:ext cx="1439" cy="1439"/>
            </a:xfrm>
            <a:prstGeom prst="line">
              <a:avLst/>
            </a:prstGeom>
            <a:noFill/>
            <a:ln w="3175">
              <a:solidFill>
                <a:srgbClr val="20A3FC"/>
              </a:solidFill>
              <a:prstDash val="solid"/>
              <a:round/>
              <a:headEnd/>
              <a:tailEnd/>
            </a:ln>
          </p:spPr>
          <p:txBody>
            <a:bodyPr vert="horz" wrap="square" lIns="68544" tIns="34272" rIns="68544" bIns="34272" numCol="1" anchor="t" anchorCtr="0" compatLnSpc="1">
              <a:prstTxWarp prst="textNoShape">
                <a:avLst/>
              </a:prstTxWarp>
            </a:bodyPr>
            <a:lstStyle/>
            <a:p>
              <a:endParaRPr lang="en-US" altLang="zh-CN" dirty="0">
                <a:latin typeface="微软雅黑" panose="020B0503020204020204" pitchFamily="34" charset="-122"/>
                <a:ea typeface="微软雅黑" panose="020B0503020204020204" pitchFamily="34" charset="-122"/>
              </a:endParaRPr>
            </a:p>
          </p:txBody>
        </p:sp>
        <p:sp>
          <p:nvSpPr>
            <p:cNvPr id="20" name="Line 15"/>
            <p:cNvSpPr>
              <a:spLocks noChangeShapeType="1"/>
            </p:cNvSpPr>
            <p:nvPr/>
          </p:nvSpPr>
          <p:spPr bwMode="auto">
            <a:xfrm>
              <a:off x="9001076" y="1752778"/>
              <a:ext cx="1439" cy="1439"/>
            </a:xfrm>
            <a:prstGeom prst="line">
              <a:avLst/>
            </a:prstGeom>
            <a:noFill/>
            <a:ln w="3175">
              <a:solidFill>
                <a:srgbClr val="20A3FC"/>
              </a:solidFill>
              <a:prstDash val="solid"/>
              <a:round/>
              <a:headEnd/>
              <a:tailEnd/>
            </a:ln>
          </p:spPr>
          <p:txBody>
            <a:bodyPr vert="horz" wrap="square" lIns="68544" tIns="34272" rIns="68544" bIns="34272" numCol="1" anchor="t" anchorCtr="0" compatLnSpc="1">
              <a:prstTxWarp prst="textNoShape">
                <a:avLst/>
              </a:prstTxWarp>
            </a:bodyPr>
            <a:lstStyle/>
            <a:p>
              <a:endParaRPr lang="en-US" altLang="zh-CN" dirty="0">
                <a:latin typeface="微软雅黑" panose="020B0503020204020204" pitchFamily="34" charset="-122"/>
                <a:ea typeface="微软雅黑" panose="020B0503020204020204" pitchFamily="34" charset="-122"/>
              </a:endParaRPr>
            </a:p>
          </p:txBody>
        </p:sp>
        <p:sp>
          <p:nvSpPr>
            <p:cNvPr id="21" name="Line 18"/>
            <p:cNvSpPr>
              <a:spLocks noChangeShapeType="1"/>
            </p:cNvSpPr>
            <p:nvPr/>
          </p:nvSpPr>
          <p:spPr bwMode="auto">
            <a:xfrm>
              <a:off x="6777297" y="2821515"/>
              <a:ext cx="1439" cy="1439"/>
            </a:xfrm>
            <a:prstGeom prst="line">
              <a:avLst/>
            </a:prstGeom>
            <a:noFill/>
            <a:ln w="3175">
              <a:solidFill>
                <a:srgbClr val="20A3FC"/>
              </a:solidFill>
              <a:prstDash val="solid"/>
              <a:round/>
              <a:headEnd/>
              <a:tailEnd/>
            </a:ln>
          </p:spPr>
          <p:txBody>
            <a:bodyPr vert="horz" wrap="square" lIns="68544" tIns="34272" rIns="68544" bIns="34272" numCol="1" anchor="t" anchorCtr="0" compatLnSpc="1">
              <a:prstTxWarp prst="textNoShape">
                <a:avLst/>
              </a:prstTxWarp>
            </a:bodyPr>
            <a:lstStyle/>
            <a:p>
              <a:endParaRPr lang="en-US" altLang="zh-CN" dirty="0">
                <a:latin typeface="微软雅黑" panose="020B0503020204020204" pitchFamily="34" charset="-122"/>
                <a:ea typeface="微软雅黑" panose="020B0503020204020204" pitchFamily="34" charset="-122"/>
              </a:endParaRPr>
            </a:p>
          </p:txBody>
        </p:sp>
        <p:sp>
          <p:nvSpPr>
            <p:cNvPr id="22" name="Freeform 5"/>
            <p:cNvSpPr>
              <a:spLocks/>
            </p:cNvSpPr>
            <p:nvPr/>
          </p:nvSpPr>
          <p:spPr bwMode="auto">
            <a:xfrm>
              <a:off x="6135426" y="2176954"/>
              <a:ext cx="2818320" cy="1617627"/>
            </a:xfrm>
            <a:custGeom>
              <a:avLst/>
              <a:gdLst/>
              <a:ahLst/>
              <a:cxnLst>
                <a:cxn ang="0">
                  <a:pos x="5373" y="2211"/>
                </a:cxn>
                <a:cxn ang="0">
                  <a:pos x="5353" y="1934"/>
                </a:cxn>
                <a:cxn ang="0">
                  <a:pos x="5271" y="1679"/>
                </a:cxn>
                <a:cxn ang="0">
                  <a:pos x="5148" y="1453"/>
                </a:cxn>
                <a:cxn ang="0">
                  <a:pos x="4984" y="1249"/>
                </a:cxn>
                <a:cxn ang="0">
                  <a:pos x="4790" y="1085"/>
                </a:cxn>
                <a:cxn ang="0">
                  <a:pos x="4564" y="962"/>
                </a:cxn>
                <a:cxn ang="0">
                  <a:pos x="4319" y="880"/>
                </a:cxn>
                <a:cxn ang="0">
                  <a:pos x="4053" y="850"/>
                </a:cxn>
                <a:cxn ang="0">
                  <a:pos x="3971" y="860"/>
                </a:cxn>
                <a:cxn ang="0">
                  <a:pos x="3930" y="768"/>
                </a:cxn>
                <a:cxn ang="0">
                  <a:pos x="3838" y="594"/>
                </a:cxn>
                <a:cxn ang="0">
                  <a:pos x="3725" y="440"/>
                </a:cxn>
                <a:cxn ang="0">
                  <a:pos x="3592" y="297"/>
                </a:cxn>
                <a:cxn ang="0">
                  <a:pos x="3428" y="184"/>
                </a:cxn>
                <a:cxn ang="0">
                  <a:pos x="3255" y="102"/>
                </a:cxn>
                <a:cxn ang="0">
                  <a:pos x="3060" y="41"/>
                </a:cxn>
                <a:cxn ang="0">
                  <a:pos x="2855" y="0"/>
                </a:cxn>
                <a:cxn ang="0">
                  <a:pos x="2753" y="0"/>
                </a:cxn>
                <a:cxn ang="0">
                  <a:pos x="2569" y="10"/>
                </a:cxn>
                <a:cxn ang="0">
                  <a:pos x="2241" y="102"/>
                </a:cxn>
                <a:cxn ang="0">
                  <a:pos x="1945" y="276"/>
                </a:cxn>
                <a:cxn ang="0">
                  <a:pos x="1709" y="522"/>
                </a:cxn>
                <a:cxn ang="0">
                  <a:pos x="1627" y="665"/>
                </a:cxn>
                <a:cxn ang="0">
                  <a:pos x="1423" y="635"/>
                </a:cxn>
                <a:cxn ang="0">
                  <a:pos x="1351" y="635"/>
                </a:cxn>
                <a:cxn ang="0">
                  <a:pos x="1218" y="665"/>
                </a:cxn>
                <a:cxn ang="0">
                  <a:pos x="1095" y="716"/>
                </a:cxn>
                <a:cxn ang="0">
                  <a:pos x="993" y="788"/>
                </a:cxn>
                <a:cxn ang="0">
                  <a:pos x="901" y="880"/>
                </a:cxn>
                <a:cxn ang="0">
                  <a:pos x="829" y="983"/>
                </a:cxn>
                <a:cxn ang="0">
                  <a:pos x="768" y="1105"/>
                </a:cxn>
                <a:cxn ang="0">
                  <a:pos x="747" y="1238"/>
                </a:cxn>
                <a:cxn ang="0">
                  <a:pos x="737" y="1300"/>
                </a:cxn>
                <a:cxn ang="0">
                  <a:pos x="583" y="1382"/>
                </a:cxn>
                <a:cxn ang="0">
                  <a:pos x="440" y="1474"/>
                </a:cxn>
                <a:cxn ang="0">
                  <a:pos x="317" y="1597"/>
                </a:cxn>
                <a:cxn ang="0">
                  <a:pos x="215" y="1730"/>
                </a:cxn>
                <a:cxn ang="0">
                  <a:pos x="123" y="1873"/>
                </a:cxn>
                <a:cxn ang="0">
                  <a:pos x="61" y="2037"/>
                </a:cxn>
                <a:cxn ang="0">
                  <a:pos x="20" y="2211"/>
                </a:cxn>
                <a:cxn ang="0">
                  <a:pos x="0" y="2395"/>
                </a:cxn>
                <a:cxn ang="0">
                  <a:pos x="10" y="2508"/>
                </a:cxn>
                <a:cxn ang="0">
                  <a:pos x="61" y="2743"/>
                </a:cxn>
                <a:cxn ang="0">
                  <a:pos x="143" y="2948"/>
                </a:cxn>
                <a:cxn ang="0">
                  <a:pos x="266" y="3132"/>
                </a:cxn>
                <a:cxn ang="0">
                  <a:pos x="430" y="3296"/>
                </a:cxn>
                <a:cxn ang="0">
                  <a:pos x="614" y="3418"/>
                </a:cxn>
                <a:cxn ang="0">
                  <a:pos x="819" y="3511"/>
                </a:cxn>
                <a:cxn ang="0">
                  <a:pos x="1044" y="3562"/>
                </a:cxn>
                <a:cxn ang="0">
                  <a:pos x="4063" y="3572"/>
                </a:cxn>
                <a:cxn ang="0">
                  <a:pos x="4196" y="3562"/>
                </a:cxn>
                <a:cxn ang="0">
                  <a:pos x="4452" y="3511"/>
                </a:cxn>
                <a:cxn ang="0">
                  <a:pos x="4687" y="3398"/>
                </a:cxn>
                <a:cxn ang="0">
                  <a:pos x="4902" y="3255"/>
                </a:cxn>
                <a:cxn ang="0">
                  <a:pos x="5076" y="3070"/>
                </a:cxn>
                <a:cxn ang="0">
                  <a:pos x="5219" y="2856"/>
                </a:cxn>
                <a:cxn ang="0">
                  <a:pos x="5322" y="2610"/>
                </a:cxn>
                <a:cxn ang="0">
                  <a:pos x="5373" y="2354"/>
                </a:cxn>
                <a:cxn ang="0">
                  <a:pos x="5373" y="2211"/>
                </a:cxn>
              </a:cxnLst>
              <a:rect l="0" t="0" r="r" b="b"/>
              <a:pathLst>
                <a:path w="5373" h="3572">
                  <a:moveTo>
                    <a:pt x="5373" y="2211"/>
                  </a:moveTo>
                  <a:lnTo>
                    <a:pt x="5373" y="2211"/>
                  </a:lnTo>
                  <a:lnTo>
                    <a:pt x="5373" y="2078"/>
                  </a:lnTo>
                  <a:lnTo>
                    <a:pt x="5353" y="1934"/>
                  </a:lnTo>
                  <a:lnTo>
                    <a:pt x="5322" y="1812"/>
                  </a:lnTo>
                  <a:lnTo>
                    <a:pt x="5271" y="1679"/>
                  </a:lnTo>
                  <a:lnTo>
                    <a:pt x="5219" y="1566"/>
                  </a:lnTo>
                  <a:lnTo>
                    <a:pt x="5148" y="1453"/>
                  </a:lnTo>
                  <a:lnTo>
                    <a:pt x="5076" y="1351"/>
                  </a:lnTo>
                  <a:lnTo>
                    <a:pt x="4984" y="1249"/>
                  </a:lnTo>
                  <a:lnTo>
                    <a:pt x="4892" y="1167"/>
                  </a:lnTo>
                  <a:lnTo>
                    <a:pt x="4790" y="1085"/>
                  </a:lnTo>
                  <a:lnTo>
                    <a:pt x="4687" y="1013"/>
                  </a:lnTo>
                  <a:lnTo>
                    <a:pt x="4564" y="962"/>
                  </a:lnTo>
                  <a:lnTo>
                    <a:pt x="4442" y="911"/>
                  </a:lnTo>
                  <a:lnTo>
                    <a:pt x="4319" y="880"/>
                  </a:lnTo>
                  <a:lnTo>
                    <a:pt x="4186" y="860"/>
                  </a:lnTo>
                  <a:lnTo>
                    <a:pt x="4053" y="850"/>
                  </a:lnTo>
                  <a:lnTo>
                    <a:pt x="4053" y="850"/>
                  </a:lnTo>
                  <a:lnTo>
                    <a:pt x="3971" y="860"/>
                  </a:lnTo>
                  <a:lnTo>
                    <a:pt x="3971" y="860"/>
                  </a:lnTo>
                  <a:lnTo>
                    <a:pt x="3930" y="768"/>
                  </a:lnTo>
                  <a:lnTo>
                    <a:pt x="3889" y="676"/>
                  </a:lnTo>
                  <a:lnTo>
                    <a:pt x="3838" y="594"/>
                  </a:lnTo>
                  <a:lnTo>
                    <a:pt x="3787" y="512"/>
                  </a:lnTo>
                  <a:lnTo>
                    <a:pt x="3725" y="440"/>
                  </a:lnTo>
                  <a:lnTo>
                    <a:pt x="3664" y="368"/>
                  </a:lnTo>
                  <a:lnTo>
                    <a:pt x="3592" y="297"/>
                  </a:lnTo>
                  <a:lnTo>
                    <a:pt x="3510" y="246"/>
                  </a:lnTo>
                  <a:lnTo>
                    <a:pt x="3428" y="184"/>
                  </a:lnTo>
                  <a:lnTo>
                    <a:pt x="3347" y="143"/>
                  </a:lnTo>
                  <a:lnTo>
                    <a:pt x="3255" y="102"/>
                  </a:lnTo>
                  <a:lnTo>
                    <a:pt x="3162" y="61"/>
                  </a:lnTo>
                  <a:lnTo>
                    <a:pt x="3060" y="41"/>
                  </a:lnTo>
                  <a:lnTo>
                    <a:pt x="2958" y="20"/>
                  </a:lnTo>
                  <a:lnTo>
                    <a:pt x="2855" y="0"/>
                  </a:lnTo>
                  <a:lnTo>
                    <a:pt x="2753" y="0"/>
                  </a:lnTo>
                  <a:lnTo>
                    <a:pt x="2753" y="0"/>
                  </a:lnTo>
                  <a:lnTo>
                    <a:pt x="2661" y="0"/>
                  </a:lnTo>
                  <a:lnTo>
                    <a:pt x="2569" y="10"/>
                  </a:lnTo>
                  <a:lnTo>
                    <a:pt x="2405" y="51"/>
                  </a:lnTo>
                  <a:lnTo>
                    <a:pt x="2241" y="102"/>
                  </a:lnTo>
                  <a:lnTo>
                    <a:pt x="2088" y="184"/>
                  </a:lnTo>
                  <a:lnTo>
                    <a:pt x="1945" y="276"/>
                  </a:lnTo>
                  <a:lnTo>
                    <a:pt x="1822" y="399"/>
                  </a:lnTo>
                  <a:lnTo>
                    <a:pt x="1709" y="522"/>
                  </a:lnTo>
                  <a:lnTo>
                    <a:pt x="1627" y="665"/>
                  </a:lnTo>
                  <a:lnTo>
                    <a:pt x="1627" y="665"/>
                  </a:lnTo>
                  <a:lnTo>
                    <a:pt x="1525" y="645"/>
                  </a:lnTo>
                  <a:lnTo>
                    <a:pt x="1423" y="635"/>
                  </a:lnTo>
                  <a:lnTo>
                    <a:pt x="1423" y="635"/>
                  </a:lnTo>
                  <a:lnTo>
                    <a:pt x="1351" y="635"/>
                  </a:lnTo>
                  <a:lnTo>
                    <a:pt x="1279" y="645"/>
                  </a:lnTo>
                  <a:lnTo>
                    <a:pt x="1218" y="665"/>
                  </a:lnTo>
                  <a:lnTo>
                    <a:pt x="1156" y="686"/>
                  </a:lnTo>
                  <a:lnTo>
                    <a:pt x="1095" y="716"/>
                  </a:lnTo>
                  <a:lnTo>
                    <a:pt x="1044" y="747"/>
                  </a:lnTo>
                  <a:lnTo>
                    <a:pt x="993" y="788"/>
                  </a:lnTo>
                  <a:lnTo>
                    <a:pt x="942" y="829"/>
                  </a:lnTo>
                  <a:lnTo>
                    <a:pt x="901" y="880"/>
                  </a:lnTo>
                  <a:lnTo>
                    <a:pt x="860" y="931"/>
                  </a:lnTo>
                  <a:lnTo>
                    <a:pt x="829" y="983"/>
                  </a:lnTo>
                  <a:lnTo>
                    <a:pt x="798" y="1044"/>
                  </a:lnTo>
                  <a:lnTo>
                    <a:pt x="768" y="1105"/>
                  </a:lnTo>
                  <a:lnTo>
                    <a:pt x="757" y="1167"/>
                  </a:lnTo>
                  <a:lnTo>
                    <a:pt x="747" y="1238"/>
                  </a:lnTo>
                  <a:lnTo>
                    <a:pt x="737" y="1300"/>
                  </a:lnTo>
                  <a:lnTo>
                    <a:pt x="737" y="1300"/>
                  </a:lnTo>
                  <a:lnTo>
                    <a:pt x="655" y="1341"/>
                  </a:lnTo>
                  <a:lnTo>
                    <a:pt x="583" y="1382"/>
                  </a:lnTo>
                  <a:lnTo>
                    <a:pt x="512" y="1423"/>
                  </a:lnTo>
                  <a:lnTo>
                    <a:pt x="440" y="1474"/>
                  </a:lnTo>
                  <a:lnTo>
                    <a:pt x="379" y="1535"/>
                  </a:lnTo>
                  <a:lnTo>
                    <a:pt x="317" y="1597"/>
                  </a:lnTo>
                  <a:lnTo>
                    <a:pt x="266" y="1658"/>
                  </a:lnTo>
                  <a:lnTo>
                    <a:pt x="215" y="1730"/>
                  </a:lnTo>
                  <a:lnTo>
                    <a:pt x="164" y="1801"/>
                  </a:lnTo>
                  <a:lnTo>
                    <a:pt x="123" y="1873"/>
                  </a:lnTo>
                  <a:lnTo>
                    <a:pt x="92" y="1955"/>
                  </a:lnTo>
                  <a:lnTo>
                    <a:pt x="61" y="2037"/>
                  </a:lnTo>
                  <a:lnTo>
                    <a:pt x="31" y="2129"/>
                  </a:lnTo>
                  <a:lnTo>
                    <a:pt x="20" y="2211"/>
                  </a:lnTo>
                  <a:lnTo>
                    <a:pt x="10" y="2303"/>
                  </a:lnTo>
                  <a:lnTo>
                    <a:pt x="0" y="2395"/>
                  </a:lnTo>
                  <a:lnTo>
                    <a:pt x="0" y="2395"/>
                  </a:lnTo>
                  <a:lnTo>
                    <a:pt x="10" y="2508"/>
                  </a:lnTo>
                  <a:lnTo>
                    <a:pt x="31" y="2630"/>
                  </a:lnTo>
                  <a:lnTo>
                    <a:pt x="61" y="2743"/>
                  </a:lnTo>
                  <a:lnTo>
                    <a:pt x="92" y="2845"/>
                  </a:lnTo>
                  <a:lnTo>
                    <a:pt x="143" y="2948"/>
                  </a:lnTo>
                  <a:lnTo>
                    <a:pt x="205" y="3040"/>
                  </a:lnTo>
                  <a:lnTo>
                    <a:pt x="266" y="3132"/>
                  </a:lnTo>
                  <a:lnTo>
                    <a:pt x="348" y="3214"/>
                  </a:lnTo>
                  <a:lnTo>
                    <a:pt x="430" y="3296"/>
                  </a:lnTo>
                  <a:lnTo>
                    <a:pt x="512" y="3357"/>
                  </a:lnTo>
                  <a:lnTo>
                    <a:pt x="614" y="3418"/>
                  </a:lnTo>
                  <a:lnTo>
                    <a:pt x="716" y="3470"/>
                  </a:lnTo>
                  <a:lnTo>
                    <a:pt x="819" y="3511"/>
                  </a:lnTo>
                  <a:lnTo>
                    <a:pt x="931" y="3541"/>
                  </a:lnTo>
                  <a:lnTo>
                    <a:pt x="1044" y="3562"/>
                  </a:lnTo>
                  <a:lnTo>
                    <a:pt x="1167" y="3562"/>
                  </a:lnTo>
                  <a:lnTo>
                    <a:pt x="4063" y="3572"/>
                  </a:lnTo>
                  <a:lnTo>
                    <a:pt x="4063" y="3572"/>
                  </a:lnTo>
                  <a:lnTo>
                    <a:pt x="4196" y="3562"/>
                  </a:lnTo>
                  <a:lnTo>
                    <a:pt x="4329" y="3541"/>
                  </a:lnTo>
                  <a:lnTo>
                    <a:pt x="4452" y="3511"/>
                  </a:lnTo>
                  <a:lnTo>
                    <a:pt x="4575" y="3459"/>
                  </a:lnTo>
                  <a:lnTo>
                    <a:pt x="4687" y="3398"/>
                  </a:lnTo>
                  <a:lnTo>
                    <a:pt x="4800" y="3337"/>
                  </a:lnTo>
                  <a:lnTo>
                    <a:pt x="4902" y="3255"/>
                  </a:lnTo>
                  <a:lnTo>
                    <a:pt x="4994" y="3173"/>
                  </a:lnTo>
                  <a:lnTo>
                    <a:pt x="5076" y="3070"/>
                  </a:lnTo>
                  <a:lnTo>
                    <a:pt x="5148" y="2968"/>
                  </a:lnTo>
                  <a:lnTo>
                    <a:pt x="5219" y="2856"/>
                  </a:lnTo>
                  <a:lnTo>
                    <a:pt x="5271" y="2743"/>
                  </a:lnTo>
                  <a:lnTo>
                    <a:pt x="5322" y="2610"/>
                  </a:lnTo>
                  <a:lnTo>
                    <a:pt x="5353" y="2487"/>
                  </a:lnTo>
                  <a:lnTo>
                    <a:pt x="5373" y="2354"/>
                  </a:lnTo>
                  <a:lnTo>
                    <a:pt x="5373" y="2211"/>
                  </a:lnTo>
                  <a:lnTo>
                    <a:pt x="5373" y="2211"/>
                  </a:lnTo>
                  <a:close/>
                </a:path>
              </a:pathLst>
            </a:custGeom>
            <a:solidFill>
              <a:srgbClr val="003258"/>
            </a:solidFill>
            <a:ln w="3175">
              <a:solidFill>
                <a:srgbClr val="79DCFF"/>
              </a:solidFill>
              <a:round/>
              <a:headEnd/>
              <a:tailEnd/>
            </a:ln>
          </p:spPr>
          <p:txBody>
            <a:bodyPr vert="horz" wrap="square" lIns="68544" tIns="34272" rIns="68544" bIns="34272" numCol="1" anchor="t" anchorCtr="0" compatLnSpc="1">
              <a:prstTxWarp prst="textNoShape">
                <a:avLst/>
              </a:prstTxWarp>
            </a:bodyPr>
            <a:lstStyle/>
            <a:p>
              <a:endParaRPr lang="en-US" altLang="zh-CN" dirty="0">
                <a:latin typeface="微软雅黑" panose="020B0503020204020204" pitchFamily="34" charset="-122"/>
                <a:ea typeface="微软雅黑" panose="020B0503020204020204" pitchFamily="34" charset="-122"/>
              </a:endParaRPr>
            </a:p>
          </p:txBody>
        </p:sp>
        <p:sp>
          <p:nvSpPr>
            <p:cNvPr id="23" name="Freeform 5"/>
            <p:cNvSpPr>
              <a:spLocks/>
            </p:cNvSpPr>
            <p:nvPr/>
          </p:nvSpPr>
          <p:spPr bwMode="auto">
            <a:xfrm>
              <a:off x="6038850" y="2171700"/>
              <a:ext cx="2818319" cy="1617626"/>
            </a:xfrm>
            <a:custGeom>
              <a:avLst/>
              <a:gdLst/>
              <a:ahLst/>
              <a:cxnLst>
                <a:cxn ang="0">
                  <a:pos x="5373" y="2211"/>
                </a:cxn>
                <a:cxn ang="0">
                  <a:pos x="5353" y="1934"/>
                </a:cxn>
                <a:cxn ang="0">
                  <a:pos x="5271" y="1679"/>
                </a:cxn>
                <a:cxn ang="0">
                  <a:pos x="5148" y="1453"/>
                </a:cxn>
                <a:cxn ang="0">
                  <a:pos x="4984" y="1249"/>
                </a:cxn>
                <a:cxn ang="0">
                  <a:pos x="4790" y="1085"/>
                </a:cxn>
                <a:cxn ang="0">
                  <a:pos x="4564" y="962"/>
                </a:cxn>
                <a:cxn ang="0">
                  <a:pos x="4319" y="880"/>
                </a:cxn>
                <a:cxn ang="0">
                  <a:pos x="4053" y="850"/>
                </a:cxn>
                <a:cxn ang="0">
                  <a:pos x="3971" y="860"/>
                </a:cxn>
                <a:cxn ang="0">
                  <a:pos x="3930" y="768"/>
                </a:cxn>
                <a:cxn ang="0">
                  <a:pos x="3838" y="594"/>
                </a:cxn>
                <a:cxn ang="0">
                  <a:pos x="3725" y="440"/>
                </a:cxn>
                <a:cxn ang="0">
                  <a:pos x="3592" y="297"/>
                </a:cxn>
                <a:cxn ang="0">
                  <a:pos x="3428" y="184"/>
                </a:cxn>
                <a:cxn ang="0">
                  <a:pos x="3255" y="102"/>
                </a:cxn>
                <a:cxn ang="0">
                  <a:pos x="3060" y="41"/>
                </a:cxn>
                <a:cxn ang="0">
                  <a:pos x="2855" y="0"/>
                </a:cxn>
                <a:cxn ang="0">
                  <a:pos x="2753" y="0"/>
                </a:cxn>
                <a:cxn ang="0">
                  <a:pos x="2569" y="10"/>
                </a:cxn>
                <a:cxn ang="0">
                  <a:pos x="2241" y="102"/>
                </a:cxn>
                <a:cxn ang="0">
                  <a:pos x="1945" y="276"/>
                </a:cxn>
                <a:cxn ang="0">
                  <a:pos x="1709" y="522"/>
                </a:cxn>
                <a:cxn ang="0">
                  <a:pos x="1627" y="665"/>
                </a:cxn>
                <a:cxn ang="0">
                  <a:pos x="1423" y="635"/>
                </a:cxn>
                <a:cxn ang="0">
                  <a:pos x="1351" y="635"/>
                </a:cxn>
                <a:cxn ang="0">
                  <a:pos x="1218" y="665"/>
                </a:cxn>
                <a:cxn ang="0">
                  <a:pos x="1095" y="716"/>
                </a:cxn>
                <a:cxn ang="0">
                  <a:pos x="993" y="788"/>
                </a:cxn>
                <a:cxn ang="0">
                  <a:pos x="901" y="880"/>
                </a:cxn>
                <a:cxn ang="0">
                  <a:pos x="829" y="983"/>
                </a:cxn>
                <a:cxn ang="0">
                  <a:pos x="768" y="1105"/>
                </a:cxn>
                <a:cxn ang="0">
                  <a:pos x="747" y="1238"/>
                </a:cxn>
                <a:cxn ang="0">
                  <a:pos x="737" y="1300"/>
                </a:cxn>
                <a:cxn ang="0">
                  <a:pos x="583" y="1382"/>
                </a:cxn>
                <a:cxn ang="0">
                  <a:pos x="440" y="1474"/>
                </a:cxn>
                <a:cxn ang="0">
                  <a:pos x="317" y="1597"/>
                </a:cxn>
                <a:cxn ang="0">
                  <a:pos x="215" y="1730"/>
                </a:cxn>
                <a:cxn ang="0">
                  <a:pos x="123" y="1873"/>
                </a:cxn>
                <a:cxn ang="0">
                  <a:pos x="61" y="2037"/>
                </a:cxn>
                <a:cxn ang="0">
                  <a:pos x="20" y="2211"/>
                </a:cxn>
                <a:cxn ang="0">
                  <a:pos x="0" y="2395"/>
                </a:cxn>
                <a:cxn ang="0">
                  <a:pos x="10" y="2508"/>
                </a:cxn>
                <a:cxn ang="0">
                  <a:pos x="61" y="2743"/>
                </a:cxn>
                <a:cxn ang="0">
                  <a:pos x="143" y="2948"/>
                </a:cxn>
                <a:cxn ang="0">
                  <a:pos x="266" y="3132"/>
                </a:cxn>
                <a:cxn ang="0">
                  <a:pos x="430" y="3296"/>
                </a:cxn>
                <a:cxn ang="0">
                  <a:pos x="614" y="3418"/>
                </a:cxn>
                <a:cxn ang="0">
                  <a:pos x="819" y="3511"/>
                </a:cxn>
                <a:cxn ang="0">
                  <a:pos x="1044" y="3562"/>
                </a:cxn>
                <a:cxn ang="0">
                  <a:pos x="4063" y="3572"/>
                </a:cxn>
                <a:cxn ang="0">
                  <a:pos x="4196" y="3562"/>
                </a:cxn>
                <a:cxn ang="0">
                  <a:pos x="4452" y="3511"/>
                </a:cxn>
                <a:cxn ang="0">
                  <a:pos x="4687" y="3398"/>
                </a:cxn>
                <a:cxn ang="0">
                  <a:pos x="4902" y="3255"/>
                </a:cxn>
                <a:cxn ang="0">
                  <a:pos x="5076" y="3070"/>
                </a:cxn>
                <a:cxn ang="0">
                  <a:pos x="5219" y="2856"/>
                </a:cxn>
                <a:cxn ang="0">
                  <a:pos x="5322" y="2610"/>
                </a:cxn>
                <a:cxn ang="0">
                  <a:pos x="5373" y="2354"/>
                </a:cxn>
                <a:cxn ang="0">
                  <a:pos x="5373" y="2211"/>
                </a:cxn>
              </a:cxnLst>
              <a:rect l="0" t="0" r="r" b="b"/>
              <a:pathLst>
                <a:path w="5373" h="3572">
                  <a:moveTo>
                    <a:pt x="5373" y="2211"/>
                  </a:moveTo>
                  <a:lnTo>
                    <a:pt x="5373" y="2211"/>
                  </a:lnTo>
                  <a:lnTo>
                    <a:pt x="5373" y="2078"/>
                  </a:lnTo>
                  <a:lnTo>
                    <a:pt x="5353" y="1934"/>
                  </a:lnTo>
                  <a:lnTo>
                    <a:pt x="5322" y="1812"/>
                  </a:lnTo>
                  <a:lnTo>
                    <a:pt x="5271" y="1679"/>
                  </a:lnTo>
                  <a:lnTo>
                    <a:pt x="5219" y="1566"/>
                  </a:lnTo>
                  <a:lnTo>
                    <a:pt x="5148" y="1453"/>
                  </a:lnTo>
                  <a:lnTo>
                    <a:pt x="5076" y="1351"/>
                  </a:lnTo>
                  <a:lnTo>
                    <a:pt x="4984" y="1249"/>
                  </a:lnTo>
                  <a:lnTo>
                    <a:pt x="4892" y="1167"/>
                  </a:lnTo>
                  <a:lnTo>
                    <a:pt x="4790" y="1085"/>
                  </a:lnTo>
                  <a:lnTo>
                    <a:pt x="4687" y="1013"/>
                  </a:lnTo>
                  <a:lnTo>
                    <a:pt x="4564" y="962"/>
                  </a:lnTo>
                  <a:lnTo>
                    <a:pt x="4442" y="911"/>
                  </a:lnTo>
                  <a:lnTo>
                    <a:pt x="4319" y="880"/>
                  </a:lnTo>
                  <a:lnTo>
                    <a:pt x="4186" y="860"/>
                  </a:lnTo>
                  <a:lnTo>
                    <a:pt x="4053" y="850"/>
                  </a:lnTo>
                  <a:lnTo>
                    <a:pt x="4053" y="850"/>
                  </a:lnTo>
                  <a:lnTo>
                    <a:pt x="3971" y="860"/>
                  </a:lnTo>
                  <a:lnTo>
                    <a:pt x="3971" y="860"/>
                  </a:lnTo>
                  <a:lnTo>
                    <a:pt x="3930" y="768"/>
                  </a:lnTo>
                  <a:lnTo>
                    <a:pt x="3889" y="676"/>
                  </a:lnTo>
                  <a:lnTo>
                    <a:pt x="3838" y="594"/>
                  </a:lnTo>
                  <a:lnTo>
                    <a:pt x="3787" y="512"/>
                  </a:lnTo>
                  <a:lnTo>
                    <a:pt x="3725" y="440"/>
                  </a:lnTo>
                  <a:lnTo>
                    <a:pt x="3664" y="368"/>
                  </a:lnTo>
                  <a:lnTo>
                    <a:pt x="3592" y="297"/>
                  </a:lnTo>
                  <a:lnTo>
                    <a:pt x="3510" y="246"/>
                  </a:lnTo>
                  <a:lnTo>
                    <a:pt x="3428" y="184"/>
                  </a:lnTo>
                  <a:lnTo>
                    <a:pt x="3347" y="143"/>
                  </a:lnTo>
                  <a:lnTo>
                    <a:pt x="3255" y="102"/>
                  </a:lnTo>
                  <a:lnTo>
                    <a:pt x="3162" y="61"/>
                  </a:lnTo>
                  <a:lnTo>
                    <a:pt x="3060" y="41"/>
                  </a:lnTo>
                  <a:lnTo>
                    <a:pt x="2958" y="20"/>
                  </a:lnTo>
                  <a:lnTo>
                    <a:pt x="2855" y="0"/>
                  </a:lnTo>
                  <a:lnTo>
                    <a:pt x="2753" y="0"/>
                  </a:lnTo>
                  <a:lnTo>
                    <a:pt x="2753" y="0"/>
                  </a:lnTo>
                  <a:lnTo>
                    <a:pt x="2661" y="0"/>
                  </a:lnTo>
                  <a:lnTo>
                    <a:pt x="2569" y="10"/>
                  </a:lnTo>
                  <a:lnTo>
                    <a:pt x="2405" y="51"/>
                  </a:lnTo>
                  <a:lnTo>
                    <a:pt x="2241" y="102"/>
                  </a:lnTo>
                  <a:lnTo>
                    <a:pt x="2088" y="184"/>
                  </a:lnTo>
                  <a:lnTo>
                    <a:pt x="1945" y="276"/>
                  </a:lnTo>
                  <a:lnTo>
                    <a:pt x="1822" y="399"/>
                  </a:lnTo>
                  <a:lnTo>
                    <a:pt x="1709" y="522"/>
                  </a:lnTo>
                  <a:lnTo>
                    <a:pt x="1627" y="665"/>
                  </a:lnTo>
                  <a:lnTo>
                    <a:pt x="1627" y="665"/>
                  </a:lnTo>
                  <a:lnTo>
                    <a:pt x="1525" y="645"/>
                  </a:lnTo>
                  <a:lnTo>
                    <a:pt x="1423" y="635"/>
                  </a:lnTo>
                  <a:lnTo>
                    <a:pt x="1423" y="635"/>
                  </a:lnTo>
                  <a:lnTo>
                    <a:pt x="1351" y="635"/>
                  </a:lnTo>
                  <a:lnTo>
                    <a:pt x="1279" y="645"/>
                  </a:lnTo>
                  <a:lnTo>
                    <a:pt x="1218" y="665"/>
                  </a:lnTo>
                  <a:lnTo>
                    <a:pt x="1156" y="686"/>
                  </a:lnTo>
                  <a:lnTo>
                    <a:pt x="1095" y="716"/>
                  </a:lnTo>
                  <a:lnTo>
                    <a:pt x="1044" y="747"/>
                  </a:lnTo>
                  <a:lnTo>
                    <a:pt x="993" y="788"/>
                  </a:lnTo>
                  <a:lnTo>
                    <a:pt x="942" y="829"/>
                  </a:lnTo>
                  <a:lnTo>
                    <a:pt x="901" y="880"/>
                  </a:lnTo>
                  <a:lnTo>
                    <a:pt x="860" y="931"/>
                  </a:lnTo>
                  <a:lnTo>
                    <a:pt x="829" y="983"/>
                  </a:lnTo>
                  <a:lnTo>
                    <a:pt x="798" y="1044"/>
                  </a:lnTo>
                  <a:lnTo>
                    <a:pt x="768" y="1105"/>
                  </a:lnTo>
                  <a:lnTo>
                    <a:pt x="757" y="1167"/>
                  </a:lnTo>
                  <a:lnTo>
                    <a:pt x="747" y="1238"/>
                  </a:lnTo>
                  <a:lnTo>
                    <a:pt x="737" y="1300"/>
                  </a:lnTo>
                  <a:lnTo>
                    <a:pt x="737" y="1300"/>
                  </a:lnTo>
                  <a:lnTo>
                    <a:pt x="655" y="1341"/>
                  </a:lnTo>
                  <a:lnTo>
                    <a:pt x="583" y="1382"/>
                  </a:lnTo>
                  <a:lnTo>
                    <a:pt x="512" y="1423"/>
                  </a:lnTo>
                  <a:lnTo>
                    <a:pt x="440" y="1474"/>
                  </a:lnTo>
                  <a:lnTo>
                    <a:pt x="379" y="1535"/>
                  </a:lnTo>
                  <a:lnTo>
                    <a:pt x="317" y="1597"/>
                  </a:lnTo>
                  <a:lnTo>
                    <a:pt x="266" y="1658"/>
                  </a:lnTo>
                  <a:lnTo>
                    <a:pt x="215" y="1730"/>
                  </a:lnTo>
                  <a:lnTo>
                    <a:pt x="164" y="1801"/>
                  </a:lnTo>
                  <a:lnTo>
                    <a:pt x="123" y="1873"/>
                  </a:lnTo>
                  <a:lnTo>
                    <a:pt x="92" y="1955"/>
                  </a:lnTo>
                  <a:lnTo>
                    <a:pt x="61" y="2037"/>
                  </a:lnTo>
                  <a:lnTo>
                    <a:pt x="31" y="2129"/>
                  </a:lnTo>
                  <a:lnTo>
                    <a:pt x="20" y="2211"/>
                  </a:lnTo>
                  <a:lnTo>
                    <a:pt x="10" y="2303"/>
                  </a:lnTo>
                  <a:lnTo>
                    <a:pt x="0" y="2395"/>
                  </a:lnTo>
                  <a:lnTo>
                    <a:pt x="0" y="2395"/>
                  </a:lnTo>
                  <a:lnTo>
                    <a:pt x="10" y="2508"/>
                  </a:lnTo>
                  <a:lnTo>
                    <a:pt x="31" y="2630"/>
                  </a:lnTo>
                  <a:lnTo>
                    <a:pt x="61" y="2743"/>
                  </a:lnTo>
                  <a:lnTo>
                    <a:pt x="92" y="2845"/>
                  </a:lnTo>
                  <a:lnTo>
                    <a:pt x="143" y="2948"/>
                  </a:lnTo>
                  <a:lnTo>
                    <a:pt x="205" y="3040"/>
                  </a:lnTo>
                  <a:lnTo>
                    <a:pt x="266" y="3132"/>
                  </a:lnTo>
                  <a:lnTo>
                    <a:pt x="348" y="3214"/>
                  </a:lnTo>
                  <a:lnTo>
                    <a:pt x="430" y="3296"/>
                  </a:lnTo>
                  <a:lnTo>
                    <a:pt x="512" y="3357"/>
                  </a:lnTo>
                  <a:lnTo>
                    <a:pt x="614" y="3418"/>
                  </a:lnTo>
                  <a:lnTo>
                    <a:pt x="716" y="3470"/>
                  </a:lnTo>
                  <a:lnTo>
                    <a:pt x="819" y="3511"/>
                  </a:lnTo>
                  <a:lnTo>
                    <a:pt x="931" y="3541"/>
                  </a:lnTo>
                  <a:lnTo>
                    <a:pt x="1044" y="3562"/>
                  </a:lnTo>
                  <a:lnTo>
                    <a:pt x="1167" y="3562"/>
                  </a:lnTo>
                  <a:lnTo>
                    <a:pt x="4063" y="3572"/>
                  </a:lnTo>
                  <a:lnTo>
                    <a:pt x="4063" y="3572"/>
                  </a:lnTo>
                  <a:lnTo>
                    <a:pt x="4196" y="3562"/>
                  </a:lnTo>
                  <a:lnTo>
                    <a:pt x="4329" y="3541"/>
                  </a:lnTo>
                  <a:lnTo>
                    <a:pt x="4452" y="3511"/>
                  </a:lnTo>
                  <a:lnTo>
                    <a:pt x="4575" y="3459"/>
                  </a:lnTo>
                  <a:lnTo>
                    <a:pt x="4687" y="3398"/>
                  </a:lnTo>
                  <a:lnTo>
                    <a:pt x="4800" y="3337"/>
                  </a:lnTo>
                  <a:lnTo>
                    <a:pt x="4902" y="3255"/>
                  </a:lnTo>
                  <a:lnTo>
                    <a:pt x="4994" y="3173"/>
                  </a:lnTo>
                  <a:lnTo>
                    <a:pt x="5076" y="3070"/>
                  </a:lnTo>
                  <a:lnTo>
                    <a:pt x="5148" y="2968"/>
                  </a:lnTo>
                  <a:lnTo>
                    <a:pt x="5219" y="2856"/>
                  </a:lnTo>
                  <a:lnTo>
                    <a:pt x="5271" y="2743"/>
                  </a:lnTo>
                  <a:lnTo>
                    <a:pt x="5322" y="2610"/>
                  </a:lnTo>
                  <a:lnTo>
                    <a:pt x="5353" y="2487"/>
                  </a:lnTo>
                  <a:lnTo>
                    <a:pt x="5373" y="2354"/>
                  </a:lnTo>
                  <a:lnTo>
                    <a:pt x="5373" y="2211"/>
                  </a:lnTo>
                  <a:lnTo>
                    <a:pt x="5373" y="2211"/>
                  </a:lnTo>
                  <a:close/>
                </a:path>
              </a:pathLst>
            </a:custGeom>
            <a:gradFill>
              <a:gsLst>
                <a:gs pos="81000">
                  <a:srgbClr val="00292E">
                    <a:alpha val="0"/>
                  </a:srgbClr>
                </a:gs>
                <a:gs pos="27000">
                  <a:srgbClr val="15C2FF">
                    <a:alpha val="88000"/>
                  </a:srgbClr>
                </a:gs>
              </a:gsLst>
              <a:lin ang="3600000" scaled="0"/>
            </a:gradFill>
            <a:ln w="3175">
              <a:solidFill>
                <a:srgbClr val="79DCFF"/>
              </a:solidFill>
              <a:round/>
              <a:headEnd/>
              <a:tailEnd/>
            </a:ln>
          </p:spPr>
          <p:txBody>
            <a:bodyPr vert="horz" wrap="square" lIns="68544" tIns="34272" rIns="68544" bIns="34272" numCol="1" anchor="t" anchorCtr="0" compatLnSpc="1">
              <a:prstTxWarp prst="textNoShape">
                <a:avLst/>
              </a:prstTxWarp>
            </a:bodyPr>
            <a:lstStyle/>
            <a:p>
              <a:endParaRPr lang="en-US" altLang="zh-CN" dirty="0">
                <a:latin typeface="微软雅黑" panose="020B0503020204020204" pitchFamily="34" charset="-122"/>
                <a:ea typeface="微软雅黑" panose="020B0503020204020204" pitchFamily="34" charset="-122"/>
              </a:endParaRPr>
            </a:p>
          </p:txBody>
        </p:sp>
      </p:grpSp>
      <p:sp>
        <p:nvSpPr>
          <p:cNvPr id="24" name="文本框 151"/>
          <p:cNvSpPr txBox="1"/>
          <p:nvPr/>
        </p:nvSpPr>
        <p:spPr>
          <a:xfrm>
            <a:off x="4792092" y="5316451"/>
            <a:ext cx="1133145" cy="343151"/>
          </a:xfrm>
          <a:prstGeom prst="rect">
            <a:avLst/>
          </a:prstGeom>
          <a:scene3d>
            <a:camera prst="orthographicFront">
              <a:rot lat="0" lon="0" rev="0"/>
            </a:camera>
            <a:lightRig rig="threePt" dir="t"/>
          </a:scene3d>
        </p:spPr>
        <p:txBody>
          <a:bodyPr vert="horz" lIns="126093" tIns="63044" rIns="126093" bIns="63044" rtlCol="0" anchor="ctr">
            <a:noAutofit/>
          </a:bodyPr>
          <a:lstStyle>
            <a:defPPr>
              <a:defRPr lang="zh-CN"/>
            </a:defPPr>
            <a:lvl1pPr marL="187981" indent="-187981" algn="ctr" defTabSz="501284">
              <a:spcBef>
                <a:spcPct val="20000"/>
              </a:spcBef>
              <a:defRPr kumimoji="1" sz="1800" b="1">
                <a:gradFill>
                  <a:gsLst>
                    <a:gs pos="49000">
                      <a:schemeClr val="bg1"/>
                    </a:gs>
                    <a:gs pos="100000">
                      <a:schemeClr val="bg1">
                        <a:lumMod val="65000"/>
                      </a:schemeClr>
                    </a:gs>
                  </a:gsLst>
                  <a:lin ang="5400000" scaled="1"/>
                </a:gradFill>
                <a:effectLst>
                  <a:outerShdw blurRad="38100" dist="38100" dir="2700000" algn="tl">
                    <a:srgbClr val="000000">
                      <a:alpha val="43137"/>
                    </a:srgbClr>
                  </a:outerShdw>
                </a:effectLst>
                <a:latin typeface="+mj-lt"/>
                <a:ea typeface="+mj-ea"/>
                <a:cs typeface="Arial" pitchFamily="34" charset="0"/>
              </a:defRPr>
            </a:lvl1pPr>
          </a:lstStyle>
          <a:p>
            <a:pPr marL="0" indent="0">
              <a:spcBef>
                <a:spcPts val="0"/>
              </a:spcBef>
            </a:pPr>
            <a:r>
              <a:rPr lang="en-US" altLang="zh-CN" sz="1200" b="0" dirty="0">
                <a:solidFill>
                  <a:schemeClr val="tx1"/>
                </a:solidFill>
                <a:latin typeface="微软雅黑" panose="020B0503020204020204" pitchFamily="34" charset="-122"/>
                <a:ea typeface="微软雅黑" panose="020B0503020204020204" pitchFamily="34" charset="-122"/>
                <a:sym typeface="微软雅黑" pitchFamily="34" charset="-122"/>
              </a:rPr>
              <a:t>HWS</a:t>
            </a:r>
          </a:p>
        </p:txBody>
      </p:sp>
      <p:pic>
        <p:nvPicPr>
          <p:cNvPr id="25" name="Picture 2" descr="C:\Users\Administrator\Desktop\logo-02.png"/>
          <p:cNvPicPr>
            <a:picLocks noChangeAspect="1" noChangeArrowheads="1"/>
          </p:cNvPicPr>
          <p:nvPr/>
        </p:nvPicPr>
        <p:blipFill>
          <a:blip r:embed="rId4" cstate="print"/>
          <a:srcRect/>
          <a:stretch>
            <a:fillRect/>
          </a:stretch>
        </p:blipFill>
        <p:spPr bwMode="auto">
          <a:xfrm>
            <a:off x="5094212" y="4931005"/>
            <a:ext cx="513387" cy="422223"/>
          </a:xfrm>
          <a:prstGeom prst="rect">
            <a:avLst/>
          </a:prstGeom>
          <a:noFill/>
          <a:scene3d>
            <a:camera prst="orthographicFront">
              <a:rot lat="0" lon="0" rev="0"/>
            </a:camera>
            <a:lightRig rig="threePt" dir="t"/>
          </a:scene3d>
        </p:spPr>
      </p:pic>
      <p:sp>
        <p:nvSpPr>
          <p:cNvPr id="26" name="Rectangle 92"/>
          <p:cNvSpPr/>
          <p:nvPr/>
        </p:nvSpPr>
        <p:spPr bwMode="auto">
          <a:xfrm>
            <a:off x="1916486" y="3516354"/>
            <a:ext cx="4906829" cy="73417"/>
          </a:xfrm>
          <a:prstGeom prst="rect">
            <a:avLst/>
          </a:prstGeom>
          <a:noFill/>
          <a:ln w="9525">
            <a:noFill/>
            <a:round/>
            <a:headEnd/>
            <a:tailEnd/>
          </a:ln>
          <a:effectLst>
            <a:reflection blurRad="6350" stA="52000" endA="300" endPos="35000" dir="5400000" sy="-100000" algn="bl" rotWithShape="0"/>
          </a:effectLst>
          <a:scene3d>
            <a:camera prst="orthographicFront">
              <a:rot lat="0" lon="0" rev="0"/>
            </a:camera>
            <a:lightRig rig="threePt" dir="t"/>
          </a:scene3d>
          <a:extLst/>
        </p:spPr>
        <p:txBody>
          <a:bodyPr lIns="0" tIns="0" rIns="0" bIns="0" anchor="ctr"/>
          <a:lstStyle/>
          <a:p>
            <a:pPr algn="ctr" defTabSz="513874">
              <a:buClr>
                <a:srgbClr val="CC9900"/>
              </a:buClr>
              <a:defRPr sz="3600">
                <a:latin typeface="Arial"/>
                <a:ea typeface="Arial"/>
                <a:cs typeface="Arial"/>
                <a:sym typeface="Arial"/>
              </a:defRPr>
            </a:pPr>
            <a:r>
              <a:rPr lang="en-US" altLang="zh-CN" sz="2100" b="1" kern="0" dirty="0" err="1" smtClean="0">
                <a:latin typeface="微软雅黑" panose="020B0503020204020204" pitchFamily="34" charset="-122"/>
                <a:ea typeface="微软雅黑" panose="020B0503020204020204" pitchFamily="34" charset="-122"/>
                <a:cs typeface="微软雅黑" pitchFamily="18" charset="0"/>
                <a:sym typeface="Wingdings" pitchFamily="2" charset="2"/>
              </a:rPr>
              <a:t>FusionSphere</a:t>
            </a:r>
            <a:r>
              <a:rPr lang="en-US" altLang="zh-CN" sz="2100" b="1" kern="0" dirty="0" smtClean="0">
                <a:latin typeface="微软雅黑" panose="020B0503020204020204" pitchFamily="34" charset="-122"/>
                <a:ea typeface="微软雅黑" panose="020B0503020204020204" pitchFamily="34" charset="-122"/>
                <a:cs typeface="微软雅黑" pitchFamily="18" charset="0"/>
                <a:sym typeface="Wingdings" pitchFamily="2" charset="2"/>
              </a:rPr>
              <a:t> </a:t>
            </a:r>
            <a:r>
              <a:rPr lang="en-US" altLang="zh-CN" sz="2100" b="1" kern="0" dirty="0" err="1" smtClean="0">
                <a:latin typeface="微软雅黑" panose="020B0503020204020204" pitchFamily="34" charset="-122"/>
                <a:ea typeface="微软雅黑" panose="020B0503020204020204" pitchFamily="34" charset="-122"/>
                <a:cs typeface="微软雅黑" pitchFamily="18" charset="0"/>
                <a:sym typeface="Wingdings" pitchFamily="2" charset="2"/>
              </a:rPr>
              <a:t>OpenStack</a:t>
            </a:r>
            <a:endParaRPr lang="en-US" altLang="zh-CN" sz="2100" b="1" kern="0" dirty="0">
              <a:latin typeface="微软雅黑" panose="020B0503020204020204" pitchFamily="34" charset="-122"/>
              <a:ea typeface="微软雅黑" panose="020B0503020204020204" pitchFamily="34" charset="-122"/>
              <a:cs typeface="微软雅黑" pitchFamily="18" charset="0"/>
              <a:sym typeface="Wingdings" pitchFamily="2" charset="2"/>
            </a:endParaRPr>
          </a:p>
        </p:txBody>
      </p:sp>
      <p:grpSp>
        <p:nvGrpSpPr>
          <p:cNvPr id="27" name="组合 206"/>
          <p:cNvGrpSpPr/>
          <p:nvPr/>
        </p:nvGrpSpPr>
        <p:grpSpPr>
          <a:xfrm flipH="1">
            <a:off x="5271891" y="3813900"/>
            <a:ext cx="410536" cy="831568"/>
            <a:chOff x="973932" y="2863056"/>
            <a:chExt cx="279023" cy="692600"/>
          </a:xfrm>
          <a:scene3d>
            <a:camera prst="orthographicFront">
              <a:rot lat="0" lon="0" rev="0"/>
            </a:camera>
            <a:lightRig rig="threePt" dir="t"/>
          </a:scene3d>
        </p:grpSpPr>
        <p:sp>
          <p:nvSpPr>
            <p:cNvPr id="28" name="Freeform 19"/>
            <p:cNvSpPr>
              <a:spLocks/>
            </p:cNvSpPr>
            <p:nvPr/>
          </p:nvSpPr>
          <p:spPr bwMode="auto">
            <a:xfrm>
              <a:off x="1004889" y="2876550"/>
              <a:ext cx="195560" cy="666750"/>
            </a:xfrm>
            <a:custGeom>
              <a:avLst/>
              <a:gdLst/>
              <a:ahLst/>
              <a:cxnLst>
                <a:cxn ang="0">
                  <a:pos x="254" y="0"/>
                </a:cxn>
                <a:cxn ang="0">
                  <a:pos x="254" y="302"/>
                </a:cxn>
                <a:cxn ang="0">
                  <a:pos x="0" y="564"/>
                </a:cxn>
                <a:cxn ang="0">
                  <a:pos x="0" y="866"/>
                </a:cxn>
              </a:cxnLst>
              <a:rect l="0" t="0" r="r" b="b"/>
              <a:pathLst>
                <a:path w="254" h="866">
                  <a:moveTo>
                    <a:pt x="254" y="0"/>
                  </a:moveTo>
                  <a:lnTo>
                    <a:pt x="254" y="302"/>
                  </a:lnTo>
                  <a:lnTo>
                    <a:pt x="0" y="564"/>
                  </a:lnTo>
                  <a:lnTo>
                    <a:pt x="0" y="866"/>
                  </a:lnTo>
                </a:path>
              </a:pathLst>
            </a:custGeom>
            <a:ln>
              <a:gradFill flip="none" rotWithShape="1">
                <a:gsLst>
                  <a:gs pos="22000">
                    <a:srgbClr val="0070C0"/>
                  </a:gs>
                  <a:gs pos="100000">
                    <a:schemeClr val="bg1">
                      <a:alpha val="56000"/>
                    </a:schemeClr>
                  </a:gs>
                </a:gsLst>
                <a:lin ang="16200000" scaled="1"/>
                <a:tileRect/>
              </a:gradFill>
            </a:ln>
          </p:spPr>
          <p:style>
            <a:lnRef idx="1">
              <a:schemeClr val="accent1"/>
            </a:lnRef>
            <a:fillRef idx="0">
              <a:schemeClr val="accent1"/>
            </a:fillRef>
            <a:effectRef idx="0">
              <a:schemeClr val="accent1"/>
            </a:effectRef>
            <a:fontRef idx="minor">
              <a:schemeClr val="tx1"/>
            </a:fontRef>
          </p:style>
          <p:txBody>
            <a:bodyPr vert="horz" wrap="square" lIns="68544" tIns="34272" rIns="68544" bIns="34272" numCol="1" anchor="t" anchorCtr="0" compatLnSpc="1">
              <a:prstTxWarp prst="textNoShape">
                <a:avLst/>
              </a:prstTxWarp>
            </a:bodyPr>
            <a:lstStyle/>
            <a:p>
              <a:endParaRPr lang="en-US" altLang="zh-CN" dirty="0">
                <a:latin typeface="微软雅黑" panose="020B0503020204020204" pitchFamily="34" charset="-122"/>
                <a:ea typeface="微软雅黑" panose="020B0503020204020204" pitchFamily="34" charset="-122"/>
              </a:endParaRPr>
            </a:p>
          </p:txBody>
        </p:sp>
        <p:sp>
          <p:nvSpPr>
            <p:cNvPr id="29" name="椭圆 28"/>
            <p:cNvSpPr/>
            <p:nvPr/>
          </p:nvSpPr>
          <p:spPr>
            <a:xfrm>
              <a:off x="1169988" y="2863056"/>
              <a:ext cx="57600" cy="57600"/>
            </a:xfrm>
            <a:prstGeom prst="ellipse">
              <a:avLst/>
            </a:prstGeom>
            <a:solidFill>
              <a:srgbClr val="22E0EA"/>
            </a:solidFill>
            <a:ln w="28575">
              <a:solidFill>
                <a:srgbClr val="00B0F0">
                  <a:alpha val="3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solidFill>
                  <a:schemeClr val="tx1"/>
                </a:solidFill>
                <a:latin typeface="微软雅黑" panose="020B0503020204020204" pitchFamily="34" charset="-122"/>
                <a:ea typeface="微软雅黑" panose="020B0503020204020204" pitchFamily="34" charset="-122"/>
              </a:endParaRPr>
            </a:p>
          </p:txBody>
        </p:sp>
        <p:sp>
          <p:nvSpPr>
            <p:cNvPr id="30" name="椭圆 29"/>
            <p:cNvSpPr/>
            <p:nvPr/>
          </p:nvSpPr>
          <p:spPr>
            <a:xfrm>
              <a:off x="1144955" y="2947556"/>
              <a:ext cx="108000" cy="108000"/>
            </a:xfrm>
            <a:prstGeom prst="ellipse">
              <a:avLst/>
            </a:prstGeom>
            <a:solidFill>
              <a:schemeClr val="bg1"/>
            </a:solidFill>
            <a:ln w="28575">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solidFill>
                  <a:schemeClr val="tx1"/>
                </a:solidFill>
                <a:latin typeface="微软雅黑" panose="020B0503020204020204" pitchFamily="34" charset="-122"/>
                <a:ea typeface="微软雅黑" panose="020B0503020204020204" pitchFamily="34" charset="-122"/>
              </a:endParaRPr>
            </a:p>
          </p:txBody>
        </p:sp>
        <p:sp>
          <p:nvSpPr>
            <p:cNvPr id="31" name="椭圆 30"/>
            <p:cNvSpPr/>
            <p:nvPr/>
          </p:nvSpPr>
          <p:spPr>
            <a:xfrm>
              <a:off x="973932" y="3498056"/>
              <a:ext cx="57600" cy="57600"/>
            </a:xfrm>
            <a:prstGeom prst="ellipse">
              <a:avLst/>
            </a:prstGeom>
            <a:solidFill>
              <a:srgbClr val="22E0EA"/>
            </a:solidFill>
            <a:ln w="28575">
              <a:solidFill>
                <a:srgbClr val="00B0F0">
                  <a:alpha val="3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solidFill>
                  <a:schemeClr val="tx1"/>
                </a:solidFill>
                <a:latin typeface="微软雅黑" panose="020B0503020204020204" pitchFamily="34" charset="-122"/>
                <a:ea typeface="微软雅黑" panose="020B0503020204020204" pitchFamily="34" charset="-122"/>
              </a:endParaRPr>
            </a:p>
          </p:txBody>
        </p:sp>
      </p:grpSp>
      <p:pic>
        <p:nvPicPr>
          <p:cNvPr id="32" name="图片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6083" y="3343586"/>
            <a:ext cx="490652" cy="376311"/>
          </a:xfrm>
          <a:prstGeom prst="rect">
            <a:avLst/>
          </a:prstGeom>
          <a:scene3d>
            <a:camera prst="orthographicFront">
              <a:rot lat="0" lon="0" rev="0"/>
            </a:camera>
            <a:lightRig rig="threePt" dir="t"/>
          </a:scene3d>
        </p:spPr>
      </p:pic>
      <p:sp>
        <p:nvSpPr>
          <p:cNvPr id="33" name="矩形 32"/>
          <p:cNvSpPr/>
          <p:nvPr/>
        </p:nvSpPr>
        <p:spPr>
          <a:xfrm>
            <a:off x="2669843" y="3979790"/>
            <a:ext cx="1561772" cy="338504"/>
          </a:xfrm>
          <a:prstGeom prst="rect">
            <a:avLst/>
          </a:prstGeom>
        </p:spPr>
        <p:txBody>
          <a:bodyPr wrap="square" lIns="91389" tIns="45695" rIns="91389" bIns="45695" anchor="ctr">
            <a:spAutoFit/>
          </a:bodyPr>
          <a:lstStyle/>
          <a:p>
            <a:pPr algn="ctr">
              <a:buClr>
                <a:srgbClr val="CC9900"/>
              </a:buClr>
            </a:pPr>
            <a:r>
              <a:rPr kumimoji="1" lang="en-US" altLang="zh-CN" sz="1600" dirty="0" smtClean="0">
                <a:latin typeface="微软雅黑" panose="020B0503020204020204" pitchFamily="34" charset="-122"/>
                <a:ea typeface="微软雅黑" panose="020B0503020204020204" pitchFamily="34" charset="-122"/>
                <a:cs typeface="Arial" pitchFamily="34" charset="0"/>
                <a:sym typeface="Wingdings" pitchFamily="2" charset="2"/>
              </a:rPr>
              <a:t>Cascading</a:t>
            </a:r>
            <a:endParaRPr kumimoji="1" lang="en-US" altLang="zh-CN" sz="1600" dirty="0">
              <a:latin typeface="微软雅黑" panose="020B0503020204020204" pitchFamily="34" charset="-122"/>
              <a:ea typeface="微软雅黑" panose="020B0503020204020204" pitchFamily="34" charset="-122"/>
              <a:cs typeface="Arial" pitchFamily="34" charset="0"/>
              <a:sym typeface="Wingdings" pitchFamily="2" charset="2"/>
            </a:endParaRPr>
          </a:p>
        </p:txBody>
      </p:sp>
      <p:pic>
        <p:nvPicPr>
          <p:cNvPr id="34" name="Picture 2" descr="C:\Users\Administrator\Desktop\方框.png"/>
          <p:cNvPicPr>
            <a:picLocks noChangeAspect="1" noChangeArrowheads="1"/>
          </p:cNvPicPr>
          <p:nvPr/>
        </p:nvPicPr>
        <p:blipFill>
          <a:blip r:embed="rId3" cstate="print"/>
          <a:srcRect/>
          <a:stretch>
            <a:fillRect/>
          </a:stretch>
        </p:blipFill>
        <p:spPr bwMode="auto">
          <a:xfrm>
            <a:off x="1386519" y="5126163"/>
            <a:ext cx="2789944" cy="576149"/>
          </a:xfrm>
          <a:prstGeom prst="rect">
            <a:avLst/>
          </a:prstGeom>
          <a:noFill/>
          <a:scene3d>
            <a:camera prst="orthographicFront">
              <a:rot lat="0" lon="0" rev="0"/>
            </a:camera>
            <a:lightRig rig="threePt" dir="t"/>
          </a:scene3d>
        </p:spPr>
      </p:pic>
      <p:grpSp>
        <p:nvGrpSpPr>
          <p:cNvPr id="35" name="组合 169"/>
          <p:cNvGrpSpPr/>
          <p:nvPr/>
        </p:nvGrpSpPr>
        <p:grpSpPr>
          <a:xfrm>
            <a:off x="2559293" y="4929231"/>
            <a:ext cx="415073" cy="337527"/>
            <a:chOff x="2791427" y="4175536"/>
            <a:chExt cx="439262" cy="406912"/>
          </a:xfrm>
          <a:scene3d>
            <a:camera prst="orthographicFront">
              <a:rot lat="0" lon="0" rev="0"/>
            </a:camera>
            <a:lightRig rig="threePt" dir="t"/>
          </a:scene3d>
        </p:grpSpPr>
        <p:pic>
          <p:nvPicPr>
            <p:cNvPr id="36" name="Picture 3" descr="C:\Users\Dan\Desktop\vm.png"/>
            <p:cNvPicPr>
              <a:picLocks noChangeAspect="1" noChangeArrowheads="1"/>
            </p:cNvPicPr>
            <p:nvPr/>
          </p:nvPicPr>
          <p:blipFill>
            <a:blip r:embed="rId6" cstate="screen">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2791427" y="4175536"/>
              <a:ext cx="128848" cy="193158"/>
            </a:xfrm>
            <a:prstGeom prst="rect">
              <a:avLst/>
            </a:prstGeom>
            <a:noFill/>
            <a:effectLst>
              <a:outerShdw blurRad="139700" dist="38100" algn="l" rotWithShape="0">
                <a:prstClr val="black">
                  <a:alpha val="40000"/>
                </a:prstClr>
              </a:outerShdw>
              <a:reflection blurRad="12700" stA="45000" endPos="65000" dist="50800" dir="5400000" sy="-100000" algn="bl" rotWithShape="0"/>
            </a:effectLst>
            <a:extLst>
              <a:ext uri="{909E8E84-426E-40DD-AFC4-6F175D3DCCD1}">
                <a14:hiddenFill xmlns:a14="http://schemas.microsoft.com/office/drawing/2010/main">
                  <a:solidFill>
                    <a:srgbClr val="FFFFFF"/>
                  </a:solidFill>
                </a14:hiddenFill>
              </a:ext>
            </a:extLst>
          </p:spPr>
        </p:pic>
        <p:pic>
          <p:nvPicPr>
            <p:cNvPr id="37" name="Picture 3" descr="C:\Users\Dan\Desktop\vm.png"/>
            <p:cNvPicPr>
              <a:picLocks noChangeAspect="1" noChangeArrowheads="1"/>
            </p:cNvPicPr>
            <p:nvPr/>
          </p:nvPicPr>
          <p:blipFill>
            <a:blip r:embed="rId6" cstate="screen">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2950412" y="4196132"/>
              <a:ext cx="128848" cy="193158"/>
            </a:xfrm>
            <a:prstGeom prst="rect">
              <a:avLst/>
            </a:prstGeom>
            <a:noFill/>
            <a:effectLst>
              <a:outerShdw blurRad="139700" dist="38100" algn="l" rotWithShape="0">
                <a:prstClr val="black">
                  <a:alpha val="40000"/>
                </a:prstClr>
              </a:outerShdw>
              <a:reflection blurRad="12700" stA="45000" endPos="65000" dist="50800" dir="5400000" sy="-100000" algn="bl" rotWithShape="0"/>
            </a:effectLst>
            <a:extLst>
              <a:ext uri="{909E8E84-426E-40DD-AFC4-6F175D3DCCD1}">
                <a14:hiddenFill xmlns:a14="http://schemas.microsoft.com/office/drawing/2010/main">
                  <a:solidFill>
                    <a:srgbClr val="FFFFFF"/>
                  </a:solidFill>
                </a14:hiddenFill>
              </a:ext>
            </a:extLst>
          </p:spPr>
        </p:pic>
        <p:pic>
          <p:nvPicPr>
            <p:cNvPr id="38" name="Picture 3" descr="C:\Users\Dan\Desktop\vm.png"/>
            <p:cNvPicPr>
              <a:picLocks noChangeAspect="1" noChangeArrowheads="1"/>
            </p:cNvPicPr>
            <p:nvPr/>
          </p:nvPicPr>
          <p:blipFill>
            <a:blip r:embed="rId6" cstate="screen">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3101841" y="4175536"/>
              <a:ext cx="128848" cy="193158"/>
            </a:xfrm>
            <a:prstGeom prst="rect">
              <a:avLst/>
            </a:prstGeom>
            <a:noFill/>
            <a:effectLst>
              <a:outerShdw blurRad="139700" dist="38100" algn="l" rotWithShape="0">
                <a:prstClr val="black">
                  <a:alpha val="40000"/>
                </a:prstClr>
              </a:outerShdw>
              <a:reflection blurRad="12700" stA="45000" endPos="65000" dist="50800" dir="5400000" sy="-100000" algn="bl" rotWithShape="0"/>
            </a:effectLst>
            <a:extLst>
              <a:ext uri="{909E8E84-426E-40DD-AFC4-6F175D3DCCD1}">
                <a14:hiddenFill xmlns:a14="http://schemas.microsoft.com/office/drawing/2010/main">
                  <a:solidFill>
                    <a:srgbClr val="FFFFFF"/>
                  </a:solidFill>
                </a14:hiddenFill>
              </a:ext>
            </a:extLst>
          </p:spPr>
        </p:pic>
        <p:pic>
          <p:nvPicPr>
            <p:cNvPr id="39" name="Picture 3" descr="C:\Users\Dan\Desktop\vm.png"/>
            <p:cNvPicPr>
              <a:picLocks noChangeAspect="1" noChangeArrowheads="1"/>
            </p:cNvPicPr>
            <p:nvPr/>
          </p:nvPicPr>
          <p:blipFill>
            <a:blip r:embed="rId6" cstate="screen">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2791427" y="4368694"/>
              <a:ext cx="128848" cy="193158"/>
            </a:xfrm>
            <a:prstGeom prst="rect">
              <a:avLst/>
            </a:prstGeom>
            <a:noFill/>
            <a:effectLst>
              <a:outerShdw algn="l" rotWithShape="0">
                <a:prstClr val="black"/>
              </a:outerShdw>
              <a:reflection blurRad="12700" stA="45000" endPos="65000" dist="50800" dir="5400000" sy="-100000" algn="bl" rotWithShape="0"/>
            </a:effectLst>
            <a:extLst>
              <a:ext uri="{909E8E84-426E-40DD-AFC4-6F175D3DCCD1}">
                <a14:hiddenFill xmlns:a14="http://schemas.microsoft.com/office/drawing/2010/main">
                  <a:solidFill>
                    <a:srgbClr val="FFFFFF"/>
                  </a:solidFill>
                </a14:hiddenFill>
              </a:ext>
            </a:extLst>
          </p:spPr>
        </p:pic>
        <p:pic>
          <p:nvPicPr>
            <p:cNvPr id="40" name="Picture 3" descr="C:\Users\Dan\Desktop\vm.png"/>
            <p:cNvPicPr>
              <a:picLocks noChangeAspect="1" noChangeArrowheads="1"/>
            </p:cNvPicPr>
            <p:nvPr/>
          </p:nvPicPr>
          <p:blipFill>
            <a:blip r:embed="rId6" cstate="screen">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2950412" y="4389290"/>
              <a:ext cx="128848" cy="193158"/>
            </a:xfrm>
            <a:prstGeom prst="rect">
              <a:avLst/>
            </a:prstGeom>
            <a:noFill/>
            <a:effectLst>
              <a:outerShdw algn="l" rotWithShape="0">
                <a:prstClr val="black"/>
              </a:outerShdw>
              <a:reflection blurRad="12700" stA="45000" endPos="65000" dist="50800" dir="5400000" sy="-100000" algn="bl" rotWithShape="0"/>
            </a:effectLst>
            <a:extLst>
              <a:ext uri="{909E8E84-426E-40DD-AFC4-6F175D3DCCD1}">
                <a14:hiddenFill xmlns:a14="http://schemas.microsoft.com/office/drawing/2010/main">
                  <a:solidFill>
                    <a:srgbClr val="FFFFFF"/>
                  </a:solidFill>
                </a14:hiddenFill>
              </a:ext>
            </a:extLst>
          </p:spPr>
        </p:pic>
        <p:pic>
          <p:nvPicPr>
            <p:cNvPr id="41" name="Picture 3" descr="C:\Users\Dan\Desktop\vm.png"/>
            <p:cNvPicPr>
              <a:picLocks noChangeAspect="1" noChangeArrowheads="1"/>
            </p:cNvPicPr>
            <p:nvPr/>
          </p:nvPicPr>
          <p:blipFill>
            <a:blip r:embed="rId6" cstate="screen">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3101841" y="4368694"/>
              <a:ext cx="128848" cy="193158"/>
            </a:xfrm>
            <a:prstGeom prst="rect">
              <a:avLst/>
            </a:prstGeom>
            <a:noFill/>
            <a:effectLst>
              <a:outerShdw algn="l" rotWithShape="0">
                <a:prstClr val="black"/>
              </a:outerShdw>
              <a:reflection blurRad="12700" stA="45000" endPos="65000" dist="50800" dir="5400000" sy="-100000" algn="bl" rotWithShape="0"/>
            </a:effectLst>
            <a:extLst>
              <a:ext uri="{909E8E84-426E-40DD-AFC4-6F175D3DCCD1}">
                <a14:hiddenFill xmlns:a14="http://schemas.microsoft.com/office/drawing/2010/main">
                  <a:solidFill>
                    <a:srgbClr val="FFFFFF"/>
                  </a:solidFill>
                </a14:hiddenFill>
              </a:ext>
            </a:extLst>
          </p:spPr>
        </p:pic>
      </p:grpSp>
      <p:grpSp>
        <p:nvGrpSpPr>
          <p:cNvPr id="42" name="组合 107"/>
          <p:cNvGrpSpPr>
            <a:grpSpLocks noChangeAspect="1"/>
          </p:cNvGrpSpPr>
          <p:nvPr/>
        </p:nvGrpSpPr>
        <p:grpSpPr>
          <a:xfrm>
            <a:off x="1881055" y="4989675"/>
            <a:ext cx="479356" cy="393792"/>
            <a:chOff x="5117520" y="2481566"/>
            <a:chExt cx="1487869" cy="1000495"/>
          </a:xfrm>
          <a:effectLst>
            <a:reflection blurRad="6350" stA="52000" endA="300" endPos="35000" dir="5400000" sy="-100000" algn="bl" rotWithShape="0"/>
          </a:effectLst>
          <a:scene3d>
            <a:camera prst="orthographicFront">
              <a:rot lat="0" lon="0" rev="0"/>
            </a:camera>
            <a:lightRig rig="threePt" dir="t"/>
          </a:scene3d>
        </p:grpSpPr>
        <p:pic>
          <p:nvPicPr>
            <p:cNvPr id="43" name="Picture 5"/>
            <p:cNvPicPr>
              <a:picLocks noChangeAspect="1" noChangeArrowheads="1"/>
            </p:cNvPicPr>
            <p:nvPr/>
          </p:nvPicPr>
          <p:blipFill rotWithShape="1">
            <a:blip r:embed="rId7" cstate="email"/>
            <a:srcRect l="25568" t="10361" r="2013" b="15534"/>
            <a:stretch/>
          </p:blipFill>
          <p:spPr bwMode="auto">
            <a:xfrm>
              <a:off x="5307885" y="2564865"/>
              <a:ext cx="1297504" cy="917196"/>
            </a:xfrm>
            <a:prstGeom prst="rect">
              <a:avLst/>
            </a:prstGeom>
            <a:noFill/>
            <a:ln w="9525">
              <a:noFill/>
              <a:miter lim="800000"/>
              <a:headEnd/>
              <a:tailEnd/>
            </a:ln>
            <a:effectLst/>
          </p:spPr>
        </p:pic>
        <p:grpSp>
          <p:nvGrpSpPr>
            <p:cNvPr id="44" name="组合 138"/>
            <p:cNvGrpSpPr/>
            <p:nvPr/>
          </p:nvGrpSpPr>
          <p:grpSpPr>
            <a:xfrm>
              <a:off x="5117520" y="2481566"/>
              <a:ext cx="883081" cy="970135"/>
              <a:chOff x="4903382" y="2060680"/>
              <a:chExt cx="729817" cy="1409782"/>
            </a:xfrm>
          </p:grpSpPr>
          <p:pic>
            <p:nvPicPr>
              <p:cNvPr id="45" name="Picture 5" descr="E:\2014\01. 外部交流\23. HCC大会\IT产品线材料\01 E9000 in  cabinet.png"/>
              <p:cNvPicPr>
                <a:picLocks noChangeAspect="1" noChangeArrowheads="1"/>
              </p:cNvPicPr>
              <p:nvPr/>
            </p:nvPicPr>
            <p:blipFill>
              <a:blip r:embed="rId8" cstate="email"/>
              <a:srcRect/>
              <a:stretch>
                <a:fillRect/>
              </a:stretch>
            </p:blipFill>
            <p:spPr bwMode="auto">
              <a:xfrm>
                <a:off x="4903382" y="2097505"/>
                <a:ext cx="479098" cy="1323769"/>
              </a:xfrm>
              <a:prstGeom prst="rect">
                <a:avLst/>
              </a:prstGeom>
              <a:noFill/>
            </p:spPr>
          </p:pic>
          <p:pic>
            <p:nvPicPr>
              <p:cNvPr id="46" name="Picture 4" descr="E:\2014\01. 外部交流\23. HCC大会\IT产品线材料\02 E9000 in cabinet.png"/>
              <p:cNvPicPr>
                <a:picLocks noChangeAspect="1" noChangeArrowheads="1"/>
              </p:cNvPicPr>
              <p:nvPr/>
            </p:nvPicPr>
            <p:blipFill>
              <a:blip r:embed="rId9" cstate="email"/>
              <a:srcRect/>
              <a:stretch>
                <a:fillRect/>
              </a:stretch>
            </p:blipFill>
            <p:spPr bwMode="auto">
              <a:xfrm>
                <a:off x="5267298" y="2060680"/>
                <a:ext cx="365901" cy="1409782"/>
              </a:xfrm>
              <a:prstGeom prst="rect">
                <a:avLst/>
              </a:prstGeom>
              <a:noFill/>
            </p:spPr>
          </p:pic>
        </p:grpSp>
      </p:grpSp>
      <p:pic>
        <p:nvPicPr>
          <p:cNvPr id="47" name="Picture 4" descr="C:\Users\Administrator\Desktop\QQ图片20150909171344.png"/>
          <p:cNvPicPr>
            <a:picLocks noChangeAspect="1" noChangeArrowheads="1"/>
          </p:cNvPicPr>
          <p:nvPr/>
        </p:nvPicPr>
        <p:blipFill>
          <a:blip r:embed="rId10" cstate="print"/>
          <a:srcRect/>
          <a:stretch>
            <a:fillRect/>
          </a:stretch>
        </p:blipFill>
        <p:spPr bwMode="auto">
          <a:xfrm>
            <a:off x="3313772" y="4882071"/>
            <a:ext cx="504027" cy="481948"/>
          </a:xfrm>
          <a:prstGeom prst="rect">
            <a:avLst/>
          </a:prstGeom>
          <a:noFill/>
          <a:scene3d>
            <a:camera prst="orthographicFront">
              <a:rot lat="0" lon="0" rev="0"/>
            </a:camera>
            <a:lightRig rig="threePt" dir="t"/>
          </a:scene3d>
        </p:spPr>
      </p:pic>
      <p:sp>
        <p:nvSpPr>
          <p:cNvPr id="48" name="文本框 127"/>
          <p:cNvSpPr txBox="1"/>
          <p:nvPr/>
        </p:nvSpPr>
        <p:spPr>
          <a:xfrm>
            <a:off x="1597871" y="5438497"/>
            <a:ext cx="784895" cy="184666"/>
          </a:xfrm>
          <a:prstGeom prst="rect">
            <a:avLst/>
          </a:prstGeom>
          <a:noFill/>
          <a:scene3d>
            <a:camera prst="orthographicFront">
              <a:rot lat="0" lon="0" rev="0"/>
            </a:camera>
            <a:lightRig rig="threePt" dir="t"/>
          </a:scene3d>
        </p:spPr>
        <p:txBody>
          <a:bodyPr wrap="none" lIns="0" tIns="0" rIns="0" bIns="0" rtlCol="0">
            <a:spAutoFit/>
          </a:bodyPr>
          <a:lstStyle/>
          <a:p>
            <a:r>
              <a:rPr kumimoji="1" lang="en-US" altLang="zh-CN" sz="12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itchFamily="34" charset="0"/>
              </a:rPr>
              <a:t>Bare metal</a:t>
            </a:r>
            <a:endParaRPr kumimoji="1" lang="en-US" altLang="zh-CN" sz="12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itchFamily="34" charset="0"/>
            </a:endParaRPr>
          </a:p>
        </p:txBody>
      </p:sp>
      <p:sp>
        <p:nvSpPr>
          <p:cNvPr id="49" name="文本框 134"/>
          <p:cNvSpPr txBox="1"/>
          <p:nvPr/>
        </p:nvSpPr>
        <p:spPr>
          <a:xfrm>
            <a:off x="3230077" y="5438497"/>
            <a:ext cx="719749" cy="184666"/>
          </a:xfrm>
          <a:prstGeom prst="rect">
            <a:avLst/>
          </a:prstGeom>
          <a:noFill/>
          <a:scene3d>
            <a:camera prst="orthographicFront">
              <a:rot lat="0" lon="0" rev="0"/>
            </a:camera>
            <a:lightRig rig="threePt" dir="t"/>
          </a:scene3d>
        </p:spPr>
        <p:txBody>
          <a:bodyPr wrap="none" lIns="0" tIns="0" rIns="0" bIns="0" rtlCol="0">
            <a:spAutoFit/>
          </a:bodyPr>
          <a:lstStyle/>
          <a:p>
            <a:r>
              <a:rPr kumimoji="1" lang="en-US" altLang="zh-CN" sz="12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itchFamily="34" charset="0"/>
              </a:rPr>
              <a:t>Container</a:t>
            </a:r>
            <a:endParaRPr kumimoji="1" lang="en-US" altLang="zh-CN" sz="12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itchFamily="34" charset="0"/>
            </a:endParaRPr>
          </a:p>
        </p:txBody>
      </p:sp>
      <p:sp>
        <p:nvSpPr>
          <p:cNvPr id="50" name="Rectangle 92"/>
          <p:cNvSpPr/>
          <p:nvPr/>
        </p:nvSpPr>
        <p:spPr bwMode="auto">
          <a:xfrm>
            <a:off x="2022922" y="5752544"/>
            <a:ext cx="1537871" cy="541547"/>
          </a:xfrm>
          <a:prstGeom prst="rect">
            <a:avLst/>
          </a:prstGeom>
          <a:noFill/>
          <a:ln w="9525">
            <a:noFill/>
            <a:round/>
            <a:headEnd/>
            <a:tailEnd/>
          </a:ln>
          <a:effectLst>
            <a:reflection blurRad="6350" stA="52000" endA="300" endPos="35000" dir="5400000" sy="-100000" algn="bl" rotWithShape="0"/>
          </a:effectLst>
          <a:scene3d>
            <a:camera prst="orthographicFront">
              <a:rot lat="0" lon="0" rev="0"/>
            </a:camera>
            <a:lightRig rig="threePt" dir="t"/>
          </a:scene3d>
          <a:extLst/>
        </p:spPr>
        <p:txBody>
          <a:bodyPr lIns="0" tIns="0" rIns="0" bIns="0" anchor="ctr"/>
          <a:lstStyle/>
          <a:p>
            <a:pPr algn="ctr" defTabSz="513874">
              <a:buClr>
                <a:srgbClr val="CC9900"/>
              </a:buClr>
              <a:defRPr sz="3600">
                <a:latin typeface="Arial"/>
                <a:ea typeface="Arial"/>
                <a:cs typeface="Arial"/>
                <a:sym typeface="Arial"/>
              </a:defRPr>
            </a:pPr>
            <a:r>
              <a:rPr lang="en-US" altLang="zh-CN" sz="1600" b="1" kern="0" dirty="0" smtClean="0">
                <a:latin typeface="微软雅黑" panose="020B0503020204020204" pitchFamily="34" charset="-122"/>
                <a:ea typeface="微软雅黑" panose="020B0503020204020204" pitchFamily="34" charset="-122"/>
                <a:cs typeface="微软雅黑" pitchFamily="18" charset="0"/>
                <a:sym typeface="Wingdings" pitchFamily="2" charset="2"/>
              </a:rPr>
              <a:t>Private cloud</a:t>
            </a:r>
            <a:endParaRPr lang="en-US" altLang="zh-CN" sz="1600" b="1" kern="0" dirty="0">
              <a:latin typeface="微软雅黑" panose="020B0503020204020204" pitchFamily="34" charset="-122"/>
              <a:ea typeface="微软雅黑" panose="020B0503020204020204" pitchFamily="34" charset="-122"/>
              <a:cs typeface="微软雅黑" pitchFamily="18" charset="0"/>
              <a:sym typeface="Wingdings" pitchFamily="2" charset="2"/>
            </a:endParaRPr>
          </a:p>
        </p:txBody>
      </p:sp>
      <p:grpSp>
        <p:nvGrpSpPr>
          <p:cNvPr id="51" name="组合 195"/>
          <p:cNvGrpSpPr/>
          <p:nvPr/>
        </p:nvGrpSpPr>
        <p:grpSpPr>
          <a:xfrm flipH="1">
            <a:off x="2466743" y="3842971"/>
            <a:ext cx="380260" cy="821031"/>
            <a:chOff x="973932" y="2863056"/>
            <a:chExt cx="279023" cy="692600"/>
          </a:xfrm>
          <a:scene3d>
            <a:camera prst="orthographicFront">
              <a:rot lat="0" lon="0" rev="0"/>
            </a:camera>
            <a:lightRig rig="threePt" dir="t"/>
          </a:scene3d>
        </p:grpSpPr>
        <p:sp>
          <p:nvSpPr>
            <p:cNvPr id="52" name="Freeform 19"/>
            <p:cNvSpPr>
              <a:spLocks/>
            </p:cNvSpPr>
            <p:nvPr/>
          </p:nvSpPr>
          <p:spPr bwMode="auto">
            <a:xfrm>
              <a:off x="1004889" y="2876550"/>
              <a:ext cx="195560" cy="666750"/>
            </a:xfrm>
            <a:custGeom>
              <a:avLst/>
              <a:gdLst/>
              <a:ahLst/>
              <a:cxnLst>
                <a:cxn ang="0">
                  <a:pos x="254" y="0"/>
                </a:cxn>
                <a:cxn ang="0">
                  <a:pos x="254" y="302"/>
                </a:cxn>
                <a:cxn ang="0">
                  <a:pos x="0" y="564"/>
                </a:cxn>
                <a:cxn ang="0">
                  <a:pos x="0" y="866"/>
                </a:cxn>
              </a:cxnLst>
              <a:rect l="0" t="0" r="r" b="b"/>
              <a:pathLst>
                <a:path w="254" h="866">
                  <a:moveTo>
                    <a:pt x="254" y="0"/>
                  </a:moveTo>
                  <a:lnTo>
                    <a:pt x="254" y="302"/>
                  </a:lnTo>
                  <a:lnTo>
                    <a:pt x="0" y="564"/>
                  </a:lnTo>
                  <a:lnTo>
                    <a:pt x="0" y="866"/>
                  </a:lnTo>
                </a:path>
              </a:pathLst>
            </a:custGeom>
            <a:ln>
              <a:gradFill flip="none" rotWithShape="1">
                <a:gsLst>
                  <a:gs pos="22000">
                    <a:srgbClr val="0070C0"/>
                  </a:gs>
                  <a:gs pos="100000">
                    <a:schemeClr val="bg1">
                      <a:alpha val="56000"/>
                    </a:schemeClr>
                  </a:gs>
                </a:gsLst>
                <a:lin ang="16200000" scaled="1"/>
                <a:tileRect/>
              </a:gradFill>
            </a:ln>
          </p:spPr>
          <p:style>
            <a:lnRef idx="1">
              <a:schemeClr val="accent1"/>
            </a:lnRef>
            <a:fillRef idx="0">
              <a:schemeClr val="accent1"/>
            </a:fillRef>
            <a:effectRef idx="0">
              <a:schemeClr val="accent1"/>
            </a:effectRef>
            <a:fontRef idx="minor">
              <a:schemeClr val="tx1"/>
            </a:fontRef>
          </p:style>
          <p:txBody>
            <a:bodyPr vert="horz" wrap="square" lIns="68544" tIns="34272" rIns="68544" bIns="34272" numCol="1" anchor="t" anchorCtr="0" compatLnSpc="1">
              <a:prstTxWarp prst="textNoShape">
                <a:avLst/>
              </a:prstTxWarp>
            </a:bodyPr>
            <a:lstStyle/>
            <a:p>
              <a:endParaRPr lang="en-US" altLang="zh-CN" sz="3199" dirty="0">
                <a:latin typeface="微软雅黑" panose="020B0503020204020204" pitchFamily="34" charset="-122"/>
                <a:ea typeface="微软雅黑" panose="020B0503020204020204" pitchFamily="34" charset="-122"/>
              </a:endParaRPr>
            </a:p>
          </p:txBody>
        </p:sp>
        <p:sp>
          <p:nvSpPr>
            <p:cNvPr id="53" name="椭圆 52"/>
            <p:cNvSpPr/>
            <p:nvPr/>
          </p:nvSpPr>
          <p:spPr>
            <a:xfrm>
              <a:off x="1169988" y="2863056"/>
              <a:ext cx="57600" cy="57600"/>
            </a:xfrm>
            <a:prstGeom prst="ellipse">
              <a:avLst/>
            </a:prstGeom>
            <a:solidFill>
              <a:srgbClr val="22E0EA"/>
            </a:solidFill>
            <a:ln w="28575">
              <a:solidFill>
                <a:srgbClr val="00B0F0">
                  <a:alpha val="3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3199" dirty="0">
                <a:solidFill>
                  <a:schemeClr val="tx1"/>
                </a:solidFill>
                <a:latin typeface="微软雅黑" panose="020B0503020204020204" pitchFamily="34" charset="-122"/>
                <a:ea typeface="微软雅黑" panose="020B0503020204020204" pitchFamily="34" charset="-122"/>
              </a:endParaRPr>
            </a:p>
          </p:txBody>
        </p:sp>
        <p:sp>
          <p:nvSpPr>
            <p:cNvPr id="54" name="椭圆 53"/>
            <p:cNvSpPr/>
            <p:nvPr/>
          </p:nvSpPr>
          <p:spPr>
            <a:xfrm>
              <a:off x="1144955" y="2947556"/>
              <a:ext cx="108000" cy="108000"/>
            </a:xfrm>
            <a:prstGeom prst="ellipse">
              <a:avLst/>
            </a:prstGeom>
            <a:solidFill>
              <a:schemeClr val="bg1"/>
            </a:solidFill>
            <a:ln w="28575">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3199" dirty="0">
                <a:solidFill>
                  <a:schemeClr val="tx1"/>
                </a:solidFill>
                <a:latin typeface="微软雅黑" panose="020B0503020204020204" pitchFamily="34" charset="-122"/>
                <a:ea typeface="微软雅黑" panose="020B0503020204020204" pitchFamily="34" charset="-122"/>
              </a:endParaRPr>
            </a:p>
          </p:txBody>
        </p:sp>
        <p:sp>
          <p:nvSpPr>
            <p:cNvPr id="55" name="椭圆 54"/>
            <p:cNvSpPr/>
            <p:nvPr/>
          </p:nvSpPr>
          <p:spPr>
            <a:xfrm>
              <a:off x="973932" y="3498056"/>
              <a:ext cx="57600" cy="57600"/>
            </a:xfrm>
            <a:prstGeom prst="ellipse">
              <a:avLst/>
            </a:prstGeom>
            <a:solidFill>
              <a:srgbClr val="22E0EA"/>
            </a:solidFill>
            <a:ln w="28575">
              <a:solidFill>
                <a:srgbClr val="00B0F0">
                  <a:alpha val="3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3199" dirty="0">
                <a:solidFill>
                  <a:schemeClr val="tx1"/>
                </a:solidFill>
                <a:latin typeface="微软雅黑" panose="020B0503020204020204" pitchFamily="34" charset="-122"/>
                <a:ea typeface="微软雅黑" panose="020B0503020204020204" pitchFamily="34" charset="-122"/>
              </a:endParaRPr>
            </a:p>
          </p:txBody>
        </p:sp>
      </p:grpSp>
      <p:sp>
        <p:nvSpPr>
          <p:cNvPr id="56" name="文本框 127"/>
          <p:cNvSpPr txBox="1"/>
          <p:nvPr/>
        </p:nvSpPr>
        <p:spPr>
          <a:xfrm>
            <a:off x="2631221" y="5315809"/>
            <a:ext cx="254878" cy="184666"/>
          </a:xfrm>
          <a:prstGeom prst="rect">
            <a:avLst/>
          </a:prstGeom>
          <a:noFill/>
          <a:scene3d>
            <a:camera prst="orthographicFront">
              <a:rot lat="0" lon="0" rev="0"/>
            </a:camera>
            <a:lightRig rig="threePt" dir="t"/>
          </a:scene3d>
        </p:spPr>
        <p:txBody>
          <a:bodyPr wrap="none" lIns="0" tIns="0" rIns="0" bIns="0" rtlCol="0">
            <a:spAutoFit/>
          </a:bodyPr>
          <a:lstStyle/>
          <a:p>
            <a:r>
              <a:rPr kumimoji="1" lang="en-US" altLang="zh-CN" sz="12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itchFamily="34" charset="0"/>
              </a:rPr>
              <a:t>VM</a:t>
            </a:r>
            <a:endParaRPr kumimoji="1" lang="en-US" altLang="zh-CN" sz="12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itchFamily="34" charset="0"/>
            </a:endParaRPr>
          </a:p>
        </p:txBody>
      </p:sp>
      <p:sp>
        <p:nvSpPr>
          <p:cNvPr id="58" name="Freeform 409"/>
          <p:cNvSpPr>
            <a:spLocks/>
          </p:cNvSpPr>
          <p:nvPr/>
        </p:nvSpPr>
        <p:spPr bwMode="auto">
          <a:xfrm>
            <a:off x="2986267" y="2696126"/>
            <a:ext cx="309315" cy="417253"/>
          </a:xfrm>
          <a:custGeom>
            <a:avLst/>
            <a:gdLst>
              <a:gd name="T0" fmla="*/ 55 w 78"/>
              <a:gd name="T1" fmla="*/ 73 h 119"/>
              <a:gd name="T2" fmla="*/ 55 w 78"/>
              <a:gd name="T3" fmla="*/ 104 h 119"/>
              <a:gd name="T4" fmla="*/ 55 w 78"/>
              <a:gd name="T5" fmla="*/ 104 h 119"/>
              <a:gd name="T6" fmla="*/ 55 w 78"/>
              <a:gd name="T7" fmla="*/ 107 h 119"/>
              <a:gd name="T8" fmla="*/ 54 w 78"/>
              <a:gd name="T9" fmla="*/ 109 h 119"/>
              <a:gd name="T10" fmla="*/ 49 w 78"/>
              <a:gd name="T11" fmla="*/ 114 h 119"/>
              <a:gd name="T12" fmla="*/ 45 w 78"/>
              <a:gd name="T13" fmla="*/ 117 h 119"/>
              <a:gd name="T14" fmla="*/ 38 w 78"/>
              <a:gd name="T15" fmla="*/ 119 h 119"/>
              <a:gd name="T16" fmla="*/ 38 w 78"/>
              <a:gd name="T17" fmla="*/ 119 h 119"/>
              <a:gd name="T18" fmla="*/ 31 w 78"/>
              <a:gd name="T19" fmla="*/ 117 h 119"/>
              <a:gd name="T20" fmla="*/ 27 w 78"/>
              <a:gd name="T21" fmla="*/ 114 h 119"/>
              <a:gd name="T22" fmla="*/ 23 w 78"/>
              <a:gd name="T23" fmla="*/ 109 h 119"/>
              <a:gd name="T24" fmla="*/ 22 w 78"/>
              <a:gd name="T25" fmla="*/ 107 h 119"/>
              <a:gd name="T26" fmla="*/ 21 w 78"/>
              <a:gd name="T27" fmla="*/ 104 h 119"/>
              <a:gd name="T28" fmla="*/ 21 w 78"/>
              <a:gd name="T29" fmla="*/ 73 h 119"/>
              <a:gd name="T30" fmla="*/ 21 w 78"/>
              <a:gd name="T31" fmla="*/ 73 h 119"/>
              <a:gd name="T32" fmla="*/ 17 w 78"/>
              <a:gd name="T33" fmla="*/ 71 h 119"/>
              <a:gd name="T34" fmla="*/ 13 w 78"/>
              <a:gd name="T35" fmla="*/ 68 h 119"/>
              <a:gd name="T36" fmla="*/ 10 w 78"/>
              <a:gd name="T37" fmla="*/ 63 h 119"/>
              <a:gd name="T38" fmla="*/ 6 w 78"/>
              <a:gd name="T39" fmla="*/ 59 h 119"/>
              <a:gd name="T40" fmla="*/ 3 w 78"/>
              <a:gd name="T41" fmla="*/ 55 h 119"/>
              <a:gd name="T42" fmla="*/ 1 w 78"/>
              <a:gd name="T43" fmla="*/ 50 h 119"/>
              <a:gd name="T44" fmla="*/ 0 w 78"/>
              <a:gd name="T45" fmla="*/ 44 h 119"/>
              <a:gd name="T46" fmla="*/ 0 w 78"/>
              <a:gd name="T47" fmla="*/ 39 h 119"/>
              <a:gd name="T48" fmla="*/ 0 w 78"/>
              <a:gd name="T49" fmla="*/ 39 h 119"/>
              <a:gd name="T50" fmla="*/ 0 w 78"/>
              <a:gd name="T51" fmla="*/ 30 h 119"/>
              <a:gd name="T52" fmla="*/ 3 w 78"/>
              <a:gd name="T53" fmla="*/ 25 h 119"/>
              <a:gd name="T54" fmla="*/ 6 w 78"/>
              <a:gd name="T55" fmla="*/ 17 h 119"/>
              <a:gd name="T56" fmla="*/ 11 w 78"/>
              <a:gd name="T57" fmla="*/ 11 h 119"/>
              <a:gd name="T58" fmla="*/ 17 w 78"/>
              <a:gd name="T59" fmla="*/ 7 h 119"/>
              <a:gd name="T60" fmla="*/ 23 w 78"/>
              <a:gd name="T61" fmla="*/ 3 h 119"/>
              <a:gd name="T62" fmla="*/ 30 w 78"/>
              <a:gd name="T63" fmla="*/ 1 h 119"/>
              <a:gd name="T64" fmla="*/ 38 w 78"/>
              <a:gd name="T65" fmla="*/ 0 h 119"/>
              <a:gd name="T66" fmla="*/ 38 w 78"/>
              <a:gd name="T67" fmla="*/ 0 h 119"/>
              <a:gd name="T68" fmla="*/ 46 w 78"/>
              <a:gd name="T69" fmla="*/ 1 h 119"/>
              <a:gd name="T70" fmla="*/ 53 w 78"/>
              <a:gd name="T71" fmla="*/ 3 h 119"/>
              <a:gd name="T72" fmla="*/ 61 w 78"/>
              <a:gd name="T73" fmla="*/ 7 h 119"/>
              <a:gd name="T74" fmla="*/ 65 w 78"/>
              <a:gd name="T75" fmla="*/ 11 h 119"/>
              <a:gd name="T76" fmla="*/ 70 w 78"/>
              <a:gd name="T77" fmla="*/ 17 h 119"/>
              <a:gd name="T78" fmla="*/ 74 w 78"/>
              <a:gd name="T79" fmla="*/ 25 h 119"/>
              <a:gd name="T80" fmla="*/ 77 w 78"/>
              <a:gd name="T81" fmla="*/ 30 h 119"/>
              <a:gd name="T82" fmla="*/ 78 w 78"/>
              <a:gd name="T83" fmla="*/ 39 h 119"/>
              <a:gd name="T84" fmla="*/ 78 w 78"/>
              <a:gd name="T85" fmla="*/ 39 h 119"/>
              <a:gd name="T86" fmla="*/ 77 w 78"/>
              <a:gd name="T87" fmla="*/ 44 h 119"/>
              <a:gd name="T88" fmla="*/ 76 w 78"/>
              <a:gd name="T89" fmla="*/ 50 h 119"/>
              <a:gd name="T90" fmla="*/ 73 w 78"/>
              <a:gd name="T91" fmla="*/ 55 h 119"/>
              <a:gd name="T92" fmla="*/ 71 w 78"/>
              <a:gd name="T93" fmla="*/ 59 h 119"/>
              <a:gd name="T94" fmla="*/ 68 w 78"/>
              <a:gd name="T95" fmla="*/ 63 h 119"/>
              <a:gd name="T96" fmla="*/ 63 w 78"/>
              <a:gd name="T97" fmla="*/ 68 h 119"/>
              <a:gd name="T98" fmla="*/ 60 w 78"/>
              <a:gd name="T99" fmla="*/ 71 h 119"/>
              <a:gd name="T100" fmla="*/ 55 w 78"/>
              <a:gd name="T101" fmla="*/ 73 h 119"/>
              <a:gd name="T102" fmla="*/ 55 w 78"/>
              <a:gd name="T103" fmla="*/ 73 h 119"/>
              <a:gd name="T104" fmla="*/ 55 w 78"/>
              <a:gd name="T105" fmla="*/ 7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8" h="119">
                <a:moveTo>
                  <a:pt x="55" y="73"/>
                </a:moveTo>
                <a:lnTo>
                  <a:pt x="55" y="104"/>
                </a:lnTo>
                <a:lnTo>
                  <a:pt x="55" y="104"/>
                </a:lnTo>
                <a:lnTo>
                  <a:pt x="55" y="107"/>
                </a:lnTo>
                <a:lnTo>
                  <a:pt x="54" y="109"/>
                </a:lnTo>
                <a:lnTo>
                  <a:pt x="49" y="114"/>
                </a:lnTo>
                <a:lnTo>
                  <a:pt x="45" y="117"/>
                </a:lnTo>
                <a:lnTo>
                  <a:pt x="38" y="119"/>
                </a:lnTo>
                <a:lnTo>
                  <a:pt x="38" y="119"/>
                </a:lnTo>
                <a:lnTo>
                  <a:pt x="31" y="117"/>
                </a:lnTo>
                <a:lnTo>
                  <a:pt x="27" y="114"/>
                </a:lnTo>
                <a:lnTo>
                  <a:pt x="23" y="109"/>
                </a:lnTo>
                <a:lnTo>
                  <a:pt x="22" y="107"/>
                </a:lnTo>
                <a:lnTo>
                  <a:pt x="21" y="104"/>
                </a:lnTo>
                <a:lnTo>
                  <a:pt x="21" y="73"/>
                </a:lnTo>
                <a:lnTo>
                  <a:pt x="21" y="73"/>
                </a:lnTo>
                <a:lnTo>
                  <a:pt x="17" y="71"/>
                </a:lnTo>
                <a:lnTo>
                  <a:pt x="13" y="68"/>
                </a:lnTo>
                <a:lnTo>
                  <a:pt x="10" y="63"/>
                </a:lnTo>
                <a:lnTo>
                  <a:pt x="6" y="59"/>
                </a:lnTo>
                <a:lnTo>
                  <a:pt x="3" y="55"/>
                </a:lnTo>
                <a:lnTo>
                  <a:pt x="1" y="50"/>
                </a:lnTo>
                <a:lnTo>
                  <a:pt x="0" y="44"/>
                </a:lnTo>
                <a:lnTo>
                  <a:pt x="0" y="39"/>
                </a:lnTo>
                <a:lnTo>
                  <a:pt x="0" y="39"/>
                </a:lnTo>
                <a:lnTo>
                  <a:pt x="0" y="30"/>
                </a:lnTo>
                <a:lnTo>
                  <a:pt x="3" y="25"/>
                </a:lnTo>
                <a:lnTo>
                  <a:pt x="6" y="17"/>
                </a:lnTo>
                <a:lnTo>
                  <a:pt x="11" y="11"/>
                </a:lnTo>
                <a:lnTo>
                  <a:pt x="17" y="7"/>
                </a:lnTo>
                <a:lnTo>
                  <a:pt x="23" y="3"/>
                </a:lnTo>
                <a:lnTo>
                  <a:pt x="30" y="1"/>
                </a:lnTo>
                <a:lnTo>
                  <a:pt x="38" y="0"/>
                </a:lnTo>
                <a:lnTo>
                  <a:pt x="38" y="0"/>
                </a:lnTo>
                <a:lnTo>
                  <a:pt x="46" y="1"/>
                </a:lnTo>
                <a:lnTo>
                  <a:pt x="53" y="3"/>
                </a:lnTo>
                <a:lnTo>
                  <a:pt x="61" y="7"/>
                </a:lnTo>
                <a:lnTo>
                  <a:pt x="65" y="11"/>
                </a:lnTo>
                <a:lnTo>
                  <a:pt x="70" y="17"/>
                </a:lnTo>
                <a:lnTo>
                  <a:pt x="74" y="25"/>
                </a:lnTo>
                <a:lnTo>
                  <a:pt x="77" y="30"/>
                </a:lnTo>
                <a:lnTo>
                  <a:pt x="78" y="39"/>
                </a:lnTo>
                <a:lnTo>
                  <a:pt x="78" y="39"/>
                </a:lnTo>
                <a:lnTo>
                  <a:pt x="77" y="44"/>
                </a:lnTo>
                <a:lnTo>
                  <a:pt x="76" y="50"/>
                </a:lnTo>
                <a:lnTo>
                  <a:pt x="73" y="55"/>
                </a:lnTo>
                <a:lnTo>
                  <a:pt x="71" y="59"/>
                </a:lnTo>
                <a:lnTo>
                  <a:pt x="68" y="63"/>
                </a:lnTo>
                <a:lnTo>
                  <a:pt x="63" y="68"/>
                </a:lnTo>
                <a:lnTo>
                  <a:pt x="60" y="71"/>
                </a:lnTo>
                <a:lnTo>
                  <a:pt x="55" y="73"/>
                </a:lnTo>
                <a:lnTo>
                  <a:pt x="55" y="73"/>
                </a:lnTo>
                <a:lnTo>
                  <a:pt x="55" y="73"/>
                </a:lnTo>
                <a:close/>
              </a:path>
            </a:pathLst>
          </a:custGeom>
          <a:solidFill>
            <a:schemeClr val="bg1"/>
          </a:solidFill>
          <a:ln>
            <a:noFill/>
          </a:ln>
          <a:extLst/>
        </p:spPr>
        <p:txBody>
          <a:bodyPr vert="horz" wrap="square" lIns="68540" tIns="34271" rIns="68540" bIns="34271" numCol="1" anchor="t" anchorCtr="0" compatLnSpc="1">
            <a:prstTxWarp prst="textNoShape">
              <a:avLst/>
            </a:prstTxWarp>
          </a:bodyPr>
          <a:lstStyle/>
          <a:p>
            <a:endParaRPr lang="en-US" altLang="zh-CN" sz="2100" dirty="0">
              <a:latin typeface="微软雅黑" panose="020B0503020204020204" pitchFamily="34" charset="-122"/>
              <a:ea typeface="微软雅黑" panose="020B0503020204020204" pitchFamily="34" charset="-122"/>
            </a:endParaRPr>
          </a:p>
        </p:txBody>
      </p:sp>
      <p:grpSp>
        <p:nvGrpSpPr>
          <p:cNvPr id="59" name="组合 349"/>
          <p:cNvGrpSpPr/>
          <p:nvPr/>
        </p:nvGrpSpPr>
        <p:grpSpPr>
          <a:xfrm>
            <a:off x="4471715" y="2438767"/>
            <a:ext cx="1723511" cy="907919"/>
            <a:chOff x="4283690" y="1501957"/>
            <a:chExt cx="1823476" cy="1094312"/>
          </a:xfrm>
        </p:grpSpPr>
        <p:sp>
          <p:nvSpPr>
            <p:cNvPr id="63" name="任意多边形 62"/>
            <p:cNvSpPr/>
            <p:nvPr/>
          </p:nvSpPr>
          <p:spPr>
            <a:xfrm>
              <a:off x="4283690" y="1501957"/>
              <a:ext cx="1823476" cy="1094312"/>
            </a:xfrm>
            <a:custGeom>
              <a:avLst/>
              <a:gdLst>
                <a:gd name="connsiteX0" fmla="*/ 528615 w 1422416"/>
                <a:gd name="connsiteY0" fmla="*/ 0 h 995708"/>
                <a:gd name="connsiteX1" fmla="*/ 818578 w 1422416"/>
                <a:gd name="connsiteY1" fmla="*/ 192200 h 995708"/>
                <a:gd name="connsiteX2" fmla="*/ 830364 w 1422416"/>
                <a:gd name="connsiteY2" fmla="*/ 250573 h 995708"/>
                <a:gd name="connsiteX3" fmla="*/ 843416 w 1422416"/>
                <a:gd name="connsiteY3" fmla="*/ 231217 h 995708"/>
                <a:gd name="connsiteX4" fmla="*/ 982831 w 1422416"/>
                <a:gd name="connsiteY4" fmla="*/ 173468 h 995708"/>
                <a:gd name="connsiteX5" fmla="*/ 1179997 w 1422416"/>
                <a:gd name="connsiteY5" fmla="*/ 370633 h 995708"/>
                <a:gd name="connsiteX6" fmla="*/ 1176532 w 1422416"/>
                <a:gd name="connsiteY6" fmla="*/ 387799 h 995708"/>
                <a:gd name="connsiteX7" fmla="*/ 1177258 w 1422416"/>
                <a:gd name="connsiteY7" fmla="*/ 387872 h 995708"/>
                <a:gd name="connsiteX8" fmla="*/ 1422416 w 1422416"/>
                <a:gd name="connsiteY8" fmla="*/ 688671 h 995708"/>
                <a:gd name="connsiteX9" fmla="*/ 1115379 w 1422416"/>
                <a:gd name="connsiteY9" fmla="*/ 995708 h 995708"/>
                <a:gd name="connsiteX10" fmla="*/ 1108678 w 1422416"/>
                <a:gd name="connsiteY10" fmla="*/ 995033 h 995708"/>
                <a:gd name="connsiteX11" fmla="*/ 1108678 w 1422416"/>
                <a:gd name="connsiteY11" fmla="*/ 995708 h 995708"/>
                <a:gd name="connsiteX12" fmla="*/ 307037 w 1422416"/>
                <a:gd name="connsiteY12" fmla="*/ 995708 h 995708"/>
                <a:gd name="connsiteX13" fmla="*/ 292042 w 1422416"/>
                <a:gd name="connsiteY13" fmla="*/ 995708 h 995708"/>
                <a:gd name="connsiteX14" fmla="*/ 292042 w 1422416"/>
                <a:gd name="connsiteY14" fmla="*/ 994197 h 995708"/>
                <a:gd name="connsiteX15" fmla="*/ 245158 w 1422416"/>
                <a:gd name="connsiteY15" fmla="*/ 989470 h 995708"/>
                <a:gd name="connsiteX16" fmla="*/ 0 w 1422416"/>
                <a:gd name="connsiteY16" fmla="*/ 688671 h 995708"/>
                <a:gd name="connsiteX17" fmla="*/ 194454 w 1422416"/>
                <a:gd name="connsiteY17" fmla="*/ 402931 h 995708"/>
                <a:gd name="connsiteX18" fmla="*/ 225186 w 1422416"/>
                <a:gd name="connsiteY18" fmla="*/ 393804 h 995708"/>
                <a:gd name="connsiteX19" fmla="*/ 220316 w 1422416"/>
                <a:gd name="connsiteY19" fmla="*/ 378114 h 995708"/>
                <a:gd name="connsiteX20" fmla="*/ 213922 w 1422416"/>
                <a:gd name="connsiteY20" fmla="*/ 314692 h 995708"/>
                <a:gd name="connsiteX21" fmla="*/ 528615 w 1422416"/>
                <a:gd name="connsiteY21" fmla="*/ 0 h 995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22416" h="995708">
                  <a:moveTo>
                    <a:pt x="528615" y="0"/>
                  </a:moveTo>
                  <a:cubicBezTo>
                    <a:pt x="658965" y="0"/>
                    <a:pt x="770803" y="79254"/>
                    <a:pt x="818578" y="192200"/>
                  </a:cubicBezTo>
                  <a:lnTo>
                    <a:pt x="830364" y="250573"/>
                  </a:lnTo>
                  <a:lnTo>
                    <a:pt x="843416" y="231217"/>
                  </a:lnTo>
                  <a:cubicBezTo>
                    <a:pt x="879095" y="195536"/>
                    <a:pt x="928387" y="173468"/>
                    <a:pt x="982831" y="173468"/>
                  </a:cubicBezTo>
                  <a:cubicBezTo>
                    <a:pt x="1091724" y="173468"/>
                    <a:pt x="1179997" y="261741"/>
                    <a:pt x="1179997" y="370633"/>
                  </a:cubicBezTo>
                  <a:lnTo>
                    <a:pt x="1176532" y="387799"/>
                  </a:lnTo>
                  <a:lnTo>
                    <a:pt x="1177258" y="387872"/>
                  </a:lnTo>
                  <a:cubicBezTo>
                    <a:pt x="1317170" y="416502"/>
                    <a:pt x="1422416" y="540296"/>
                    <a:pt x="1422416" y="688671"/>
                  </a:cubicBezTo>
                  <a:cubicBezTo>
                    <a:pt x="1422416" y="858243"/>
                    <a:pt x="1284951" y="995708"/>
                    <a:pt x="1115379" y="995708"/>
                  </a:cubicBezTo>
                  <a:lnTo>
                    <a:pt x="1108678" y="995033"/>
                  </a:lnTo>
                  <a:lnTo>
                    <a:pt x="1108678" y="995708"/>
                  </a:lnTo>
                  <a:lnTo>
                    <a:pt x="307037" y="995708"/>
                  </a:lnTo>
                  <a:lnTo>
                    <a:pt x="292042" y="995708"/>
                  </a:lnTo>
                  <a:lnTo>
                    <a:pt x="292042" y="994197"/>
                  </a:lnTo>
                  <a:lnTo>
                    <a:pt x="245158" y="989470"/>
                  </a:lnTo>
                  <a:cubicBezTo>
                    <a:pt x="105246" y="960840"/>
                    <a:pt x="0" y="837047"/>
                    <a:pt x="0" y="688671"/>
                  </a:cubicBezTo>
                  <a:cubicBezTo>
                    <a:pt x="0" y="558843"/>
                    <a:pt x="80579" y="447835"/>
                    <a:pt x="194454" y="402931"/>
                  </a:cubicBezTo>
                  <a:lnTo>
                    <a:pt x="225186" y="393804"/>
                  </a:lnTo>
                  <a:lnTo>
                    <a:pt x="220316" y="378114"/>
                  </a:lnTo>
                  <a:cubicBezTo>
                    <a:pt x="216124" y="357628"/>
                    <a:pt x="213922" y="336417"/>
                    <a:pt x="213922" y="314692"/>
                  </a:cubicBezTo>
                  <a:cubicBezTo>
                    <a:pt x="213922" y="140894"/>
                    <a:pt x="354816" y="0"/>
                    <a:pt x="528615" y="0"/>
                  </a:cubicBezTo>
                  <a:close/>
                </a:path>
              </a:pathLst>
            </a:custGeom>
            <a:gradFill flip="none" rotWithShape="1">
              <a:gsLst>
                <a:gs pos="0">
                  <a:srgbClr val="21DFE9">
                    <a:lumMod val="100000"/>
                    <a:alpha val="62000"/>
                  </a:srgbClr>
                </a:gs>
                <a:gs pos="10000">
                  <a:srgbClr val="21DFE9">
                    <a:alpha val="50000"/>
                  </a:srgbClr>
                </a:gs>
                <a:gs pos="83000">
                  <a:srgbClr val="21DFE9">
                    <a:alpha val="0"/>
                  </a:srgbClr>
                </a:gs>
              </a:gsLst>
              <a:lin ang="5400000" scaled="1"/>
              <a:tileRect/>
            </a:gradFill>
            <a:ln w="12700">
              <a:gradFill>
                <a:gsLst>
                  <a:gs pos="0">
                    <a:srgbClr val="4BF0F0">
                      <a:alpha val="0"/>
                    </a:srgbClr>
                  </a:gs>
                  <a:gs pos="50000">
                    <a:srgbClr val="4BF0F0">
                      <a:alpha val="25000"/>
                    </a:srgbClr>
                  </a:gs>
                  <a:gs pos="100000">
                    <a:srgbClr val="4BF0F0"/>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lstStyle/>
            <a:p>
              <a:pPr marL="0" lvl="1" algn="ctr">
                <a:spcAft>
                  <a:spcPts val="300"/>
                </a:spcAft>
                <a:buClr>
                  <a:srgbClr val="FFFFFF"/>
                </a:buClr>
                <a:buSzPct val="100000"/>
                <a:buFont typeface="Wingdings" pitchFamily="2" charset="2"/>
                <a:buChar char="n"/>
                <a:defRPr/>
              </a:pPr>
              <a:endParaRPr lang="en-US" altLang="zh-CN" sz="1200" dirty="0">
                <a:solidFill>
                  <a:schemeClr val="tx1"/>
                </a:solidFill>
                <a:latin typeface="微软雅黑" panose="020B0503020204020204" pitchFamily="34" charset="-122"/>
                <a:ea typeface="微软雅黑" panose="020B0503020204020204" pitchFamily="34" charset="-122"/>
                <a:sym typeface="Arial" pitchFamily="34" charset="0"/>
              </a:endParaRPr>
            </a:p>
          </p:txBody>
        </p:sp>
        <p:sp>
          <p:nvSpPr>
            <p:cNvPr id="64" name="Freeform 305"/>
            <p:cNvSpPr>
              <a:spLocks noEditPoints="1"/>
            </p:cNvSpPr>
            <p:nvPr/>
          </p:nvSpPr>
          <p:spPr bwMode="auto">
            <a:xfrm>
              <a:off x="4959933" y="1868613"/>
              <a:ext cx="470991" cy="474423"/>
            </a:xfrm>
            <a:custGeom>
              <a:avLst/>
              <a:gdLst>
                <a:gd name="T0" fmla="*/ 167 w 173"/>
                <a:gd name="T1" fmla="*/ 55 h 173"/>
                <a:gd name="T2" fmla="*/ 156 w 173"/>
                <a:gd name="T3" fmla="*/ 35 h 173"/>
                <a:gd name="T4" fmla="*/ 113 w 173"/>
                <a:gd name="T5" fmla="*/ 4 h 173"/>
                <a:gd name="T6" fmla="*/ 81 w 173"/>
                <a:gd name="T7" fmla="*/ 0 h 173"/>
                <a:gd name="T8" fmla="*/ 51 w 173"/>
                <a:gd name="T9" fmla="*/ 8 h 173"/>
                <a:gd name="T10" fmla="*/ 12 w 173"/>
                <a:gd name="T11" fmla="*/ 44 h 173"/>
                <a:gd name="T12" fmla="*/ 7 w 173"/>
                <a:gd name="T13" fmla="*/ 55 h 173"/>
                <a:gd name="T14" fmla="*/ 0 w 173"/>
                <a:gd name="T15" fmla="*/ 91 h 173"/>
                <a:gd name="T16" fmla="*/ 6 w 173"/>
                <a:gd name="T17" fmla="*/ 117 h 173"/>
                <a:gd name="T18" fmla="*/ 18 w 173"/>
                <a:gd name="T19" fmla="*/ 138 h 173"/>
                <a:gd name="T20" fmla="*/ 60 w 173"/>
                <a:gd name="T21" fmla="*/ 168 h 173"/>
                <a:gd name="T22" fmla="*/ 93 w 173"/>
                <a:gd name="T23" fmla="*/ 173 h 173"/>
                <a:gd name="T24" fmla="*/ 123 w 173"/>
                <a:gd name="T25" fmla="*/ 165 h 173"/>
                <a:gd name="T26" fmla="*/ 162 w 173"/>
                <a:gd name="T27" fmla="*/ 129 h 173"/>
                <a:gd name="T28" fmla="*/ 167 w 173"/>
                <a:gd name="T29" fmla="*/ 117 h 173"/>
                <a:gd name="T30" fmla="*/ 173 w 173"/>
                <a:gd name="T31" fmla="*/ 81 h 173"/>
                <a:gd name="T32" fmla="*/ 43 w 173"/>
                <a:gd name="T33" fmla="*/ 44 h 173"/>
                <a:gd name="T34" fmla="*/ 32 w 173"/>
                <a:gd name="T35" fmla="*/ 36 h 173"/>
                <a:gd name="T36" fmla="*/ 19 w 173"/>
                <a:gd name="T37" fmla="*/ 55 h 173"/>
                <a:gd name="T38" fmla="*/ 36 w 173"/>
                <a:gd name="T39" fmla="*/ 81 h 173"/>
                <a:gd name="T40" fmla="*/ 15 w 173"/>
                <a:gd name="T41" fmla="*/ 68 h 173"/>
                <a:gd name="T42" fmla="*/ 15 w 173"/>
                <a:gd name="T43" fmla="*/ 105 h 173"/>
                <a:gd name="T44" fmla="*/ 37 w 173"/>
                <a:gd name="T45" fmla="*/ 105 h 173"/>
                <a:gd name="T46" fmla="*/ 19 w 173"/>
                <a:gd name="T47" fmla="*/ 117 h 173"/>
                <a:gd name="T48" fmla="*/ 49 w 173"/>
                <a:gd name="T49" fmla="*/ 142 h 173"/>
                <a:gd name="T50" fmla="*/ 32 w 173"/>
                <a:gd name="T51" fmla="*/ 137 h 173"/>
                <a:gd name="T52" fmla="*/ 77 w 173"/>
                <a:gd name="T53" fmla="*/ 158 h 173"/>
                <a:gd name="T54" fmla="*/ 81 w 173"/>
                <a:gd name="T55" fmla="*/ 129 h 173"/>
                <a:gd name="T56" fmla="*/ 52 w 173"/>
                <a:gd name="T57" fmla="*/ 117 h 173"/>
                <a:gd name="T58" fmla="*/ 81 w 173"/>
                <a:gd name="T59" fmla="*/ 81 h 173"/>
                <a:gd name="T60" fmla="*/ 52 w 173"/>
                <a:gd name="T61" fmla="*/ 55 h 173"/>
                <a:gd name="T62" fmla="*/ 55 w 173"/>
                <a:gd name="T63" fmla="*/ 44 h 173"/>
                <a:gd name="T64" fmla="*/ 77 w 173"/>
                <a:gd name="T65" fmla="*/ 14 h 173"/>
                <a:gd name="T66" fmla="*/ 148 w 173"/>
                <a:gd name="T67" fmla="*/ 44 h 173"/>
                <a:gd name="T68" fmla="*/ 126 w 173"/>
                <a:gd name="T69" fmla="*/ 30 h 173"/>
                <a:gd name="T70" fmla="*/ 141 w 173"/>
                <a:gd name="T71" fmla="*/ 36 h 173"/>
                <a:gd name="T72" fmla="*/ 96 w 173"/>
                <a:gd name="T73" fmla="*/ 14 h 173"/>
                <a:gd name="T74" fmla="*/ 93 w 173"/>
                <a:gd name="T75" fmla="*/ 44 h 173"/>
                <a:gd name="T76" fmla="*/ 122 w 173"/>
                <a:gd name="T77" fmla="*/ 55 h 173"/>
                <a:gd name="T78" fmla="*/ 93 w 173"/>
                <a:gd name="T79" fmla="*/ 81 h 173"/>
                <a:gd name="T80" fmla="*/ 126 w 173"/>
                <a:gd name="T81" fmla="*/ 91 h 173"/>
                <a:gd name="T82" fmla="*/ 93 w 173"/>
                <a:gd name="T83" fmla="*/ 117 h 173"/>
                <a:gd name="T84" fmla="*/ 93 w 173"/>
                <a:gd name="T85" fmla="*/ 129 h 173"/>
                <a:gd name="T86" fmla="*/ 100 w 173"/>
                <a:gd name="T87" fmla="*/ 156 h 173"/>
                <a:gd name="T88" fmla="*/ 119 w 173"/>
                <a:gd name="T89" fmla="*/ 154 h 173"/>
                <a:gd name="T90" fmla="*/ 148 w 173"/>
                <a:gd name="T91" fmla="*/ 129 h 173"/>
                <a:gd name="T92" fmla="*/ 119 w 173"/>
                <a:gd name="T93" fmla="*/ 154 h 173"/>
                <a:gd name="T94" fmla="*/ 133 w 173"/>
                <a:gd name="T95" fmla="*/ 117 h 173"/>
                <a:gd name="T96" fmla="*/ 162 w 173"/>
                <a:gd name="T97" fmla="*/ 91 h 173"/>
                <a:gd name="T98" fmla="*/ 137 w 173"/>
                <a:gd name="T99" fmla="*/ 81 h 173"/>
                <a:gd name="T100" fmla="*/ 155 w 173"/>
                <a:gd name="T101" fmla="*/ 55 h 173"/>
                <a:gd name="T102" fmla="*/ 137 w 173"/>
                <a:gd name="T103" fmla="*/ 81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3" h="173">
                  <a:moveTo>
                    <a:pt x="173" y="81"/>
                  </a:moveTo>
                  <a:lnTo>
                    <a:pt x="173" y="81"/>
                  </a:lnTo>
                  <a:lnTo>
                    <a:pt x="171" y="68"/>
                  </a:lnTo>
                  <a:lnTo>
                    <a:pt x="167" y="55"/>
                  </a:lnTo>
                  <a:lnTo>
                    <a:pt x="167" y="55"/>
                  </a:lnTo>
                  <a:lnTo>
                    <a:pt x="163" y="46"/>
                  </a:lnTo>
                  <a:lnTo>
                    <a:pt x="162" y="44"/>
                  </a:lnTo>
                  <a:lnTo>
                    <a:pt x="162" y="44"/>
                  </a:lnTo>
                  <a:lnTo>
                    <a:pt x="162" y="44"/>
                  </a:lnTo>
                  <a:lnTo>
                    <a:pt x="156" y="35"/>
                  </a:lnTo>
                  <a:lnTo>
                    <a:pt x="149" y="27"/>
                  </a:lnTo>
                  <a:lnTo>
                    <a:pt x="141" y="19"/>
                  </a:lnTo>
                  <a:lnTo>
                    <a:pt x="132" y="13"/>
                  </a:lnTo>
                  <a:lnTo>
                    <a:pt x="123" y="8"/>
                  </a:lnTo>
                  <a:lnTo>
                    <a:pt x="113" y="4"/>
                  </a:lnTo>
                  <a:lnTo>
                    <a:pt x="103" y="2"/>
                  </a:lnTo>
                  <a:lnTo>
                    <a:pt x="93" y="0"/>
                  </a:lnTo>
                  <a:lnTo>
                    <a:pt x="93" y="0"/>
                  </a:lnTo>
                  <a:lnTo>
                    <a:pt x="87" y="0"/>
                  </a:lnTo>
                  <a:lnTo>
                    <a:pt x="81" y="0"/>
                  </a:lnTo>
                  <a:lnTo>
                    <a:pt x="81" y="0"/>
                  </a:lnTo>
                  <a:lnTo>
                    <a:pt x="81" y="0"/>
                  </a:lnTo>
                  <a:lnTo>
                    <a:pt x="70" y="2"/>
                  </a:lnTo>
                  <a:lnTo>
                    <a:pt x="60" y="4"/>
                  </a:lnTo>
                  <a:lnTo>
                    <a:pt x="51" y="8"/>
                  </a:lnTo>
                  <a:lnTo>
                    <a:pt x="41" y="13"/>
                  </a:lnTo>
                  <a:lnTo>
                    <a:pt x="33" y="19"/>
                  </a:lnTo>
                  <a:lnTo>
                    <a:pt x="25" y="27"/>
                  </a:lnTo>
                  <a:lnTo>
                    <a:pt x="18" y="35"/>
                  </a:lnTo>
                  <a:lnTo>
                    <a:pt x="12" y="44"/>
                  </a:lnTo>
                  <a:lnTo>
                    <a:pt x="11" y="44"/>
                  </a:lnTo>
                  <a:lnTo>
                    <a:pt x="10" y="46"/>
                  </a:lnTo>
                  <a:lnTo>
                    <a:pt x="6" y="55"/>
                  </a:lnTo>
                  <a:lnTo>
                    <a:pt x="7" y="55"/>
                  </a:lnTo>
                  <a:lnTo>
                    <a:pt x="7" y="55"/>
                  </a:lnTo>
                  <a:lnTo>
                    <a:pt x="2" y="68"/>
                  </a:lnTo>
                  <a:lnTo>
                    <a:pt x="1" y="81"/>
                  </a:lnTo>
                  <a:lnTo>
                    <a:pt x="0" y="81"/>
                  </a:lnTo>
                  <a:lnTo>
                    <a:pt x="0" y="87"/>
                  </a:lnTo>
                  <a:lnTo>
                    <a:pt x="0" y="91"/>
                  </a:lnTo>
                  <a:lnTo>
                    <a:pt x="1" y="91"/>
                  </a:lnTo>
                  <a:lnTo>
                    <a:pt x="1" y="91"/>
                  </a:lnTo>
                  <a:lnTo>
                    <a:pt x="2" y="105"/>
                  </a:lnTo>
                  <a:lnTo>
                    <a:pt x="7" y="117"/>
                  </a:lnTo>
                  <a:lnTo>
                    <a:pt x="6" y="117"/>
                  </a:lnTo>
                  <a:lnTo>
                    <a:pt x="10" y="126"/>
                  </a:lnTo>
                  <a:lnTo>
                    <a:pt x="11" y="129"/>
                  </a:lnTo>
                  <a:lnTo>
                    <a:pt x="12" y="129"/>
                  </a:lnTo>
                  <a:lnTo>
                    <a:pt x="12" y="129"/>
                  </a:lnTo>
                  <a:lnTo>
                    <a:pt x="18" y="138"/>
                  </a:lnTo>
                  <a:lnTo>
                    <a:pt x="25" y="146"/>
                  </a:lnTo>
                  <a:lnTo>
                    <a:pt x="33" y="154"/>
                  </a:lnTo>
                  <a:lnTo>
                    <a:pt x="41" y="159"/>
                  </a:lnTo>
                  <a:lnTo>
                    <a:pt x="51" y="165"/>
                  </a:lnTo>
                  <a:lnTo>
                    <a:pt x="60" y="168"/>
                  </a:lnTo>
                  <a:lnTo>
                    <a:pt x="70" y="170"/>
                  </a:lnTo>
                  <a:lnTo>
                    <a:pt x="81" y="173"/>
                  </a:lnTo>
                  <a:lnTo>
                    <a:pt x="81" y="173"/>
                  </a:lnTo>
                  <a:lnTo>
                    <a:pt x="87" y="173"/>
                  </a:lnTo>
                  <a:lnTo>
                    <a:pt x="93" y="173"/>
                  </a:lnTo>
                  <a:lnTo>
                    <a:pt x="93" y="173"/>
                  </a:lnTo>
                  <a:lnTo>
                    <a:pt x="93" y="173"/>
                  </a:lnTo>
                  <a:lnTo>
                    <a:pt x="103" y="170"/>
                  </a:lnTo>
                  <a:lnTo>
                    <a:pt x="113" y="168"/>
                  </a:lnTo>
                  <a:lnTo>
                    <a:pt x="123" y="165"/>
                  </a:lnTo>
                  <a:lnTo>
                    <a:pt x="132" y="159"/>
                  </a:lnTo>
                  <a:lnTo>
                    <a:pt x="141" y="154"/>
                  </a:lnTo>
                  <a:lnTo>
                    <a:pt x="149" y="146"/>
                  </a:lnTo>
                  <a:lnTo>
                    <a:pt x="156" y="138"/>
                  </a:lnTo>
                  <a:lnTo>
                    <a:pt x="162" y="129"/>
                  </a:lnTo>
                  <a:lnTo>
                    <a:pt x="162" y="129"/>
                  </a:lnTo>
                  <a:lnTo>
                    <a:pt x="163" y="126"/>
                  </a:lnTo>
                  <a:lnTo>
                    <a:pt x="167" y="117"/>
                  </a:lnTo>
                  <a:lnTo>
                    <a:pt x="167" y="117"/>
                  </a:lnTo>
                  <a:lnTo>
                    <a:pt x="167" y="117"/>
                  </a:lnTo>
                  <a:lnTo>
                    <a:pt x="171" y="105"/>
                  </a:lnTo>
                  <a:lnTo>
                    <a:pt x="173" y="91"/>
                  </a:lnTo>
                  <a:lnTo>
                    <a:pt x="173" y="91"/>
                  </a:lnTo>
                  <a:lnTo>
                    <a:pt x="173" y="87"/>
                  </a:lnTo>
                  <a:lnTo>
                    <a:pt x="173" y="81"/>
                  </a:lnTo>
                  <a:lnTo>
                    <a:pt x="173" y="81"/>
                  </a:lnTo>
                  <a:close/>
                  <a:moveTo>
                    <a:pt x="55" y="19"/>
                  </a:moveTo>
                  <a:lnTo>
                    <a:pt x="55" y="19"/>
                  </a:lnTo>
                  <a:lnTo>
                    <a:pt x="49" y="30"/>
                  </a:lnTo>
                  <a:lnTo>
                    <a:pt x="43" y="44"/>
                  </a:lnTo>
                  <a:lnTo>
                    <a:pt x="43" y="44"/>
                  </a:lnTo>
                  <a:lnTo>
                    <a:pt x="43" y="44"/>
                  </a:lnTo>
                  <a:lnTo>
                    <a:pt x="26" y="44"/>
                  </a:lnTo>
                  <a:lnTo>
                    <a:pt x="26" y="44"/>
                  </a:lnTo>
                  <a:lnTo>
                    <a:pt x="32" y="36"/>
                  </a:lnTo>
                  <a:lnTo>
                    <a:pt x="38" y="29"/>
                  </a:lnTo>
                  <a:lnTo>
                    <a:pt x="46" y="23"/>
                  </a:lnTo>
                  <a:lnTo>
                    <a:pt x="55" y="19"/>
                  </a:lnTo>
                  <a:lnTo>
                    <a:pt x="55" y="19"/>
                  </a:lnTo>
                  <a:close/>
                  <a:moveTo>
                    <a:pt x="19" y="55"/>
                  </a:moveTo>
                  <a:lnTo>
                    <a:pt x="40" y="55"/>
                  </a:lnTo>
                  <a:lnTo>
                    <a:pt x="40" y="55"/>
                  </a:lnTo>
                  <a:lnTo>
                    <a:pt x="40" y="55"/>
                  </a:lnTo>
                  <a:lnTo>
                    <a:pt x="37" y="68"/>
                  </a:lnTo>
                  <a:lnTo>
                    <a:pt x="36" y="81"/>
                  </a:lnTo>
                  <a:lnTo>
                    <a:pt x="36" y="81"/>
                  </a:lnTo>
                  <a:lnTo>
                    <a:pt x="36" y="81"/>
                  </a:lnTo>
                  <a:lnTo>
                    <a:pt x="12" y="81"/>
                  </a:lnTo>
                  <a:lnTo>
                    <a:pt x="12" y="81"/>
                  </a:lnTo>
                  <a:lnTo>
                    <a:pt x="15" y="68"/>
                  </a:lnTo>
                  <a:lnTo>
                    <a:pt x="19" y="55"/>
                  </a:lnTo>
                  <a:lnTo>
                    <a:pt x="19" y="55"/>
                  </a:lnTo>
                  <a:close/>
                  <a:moveTo>
                    <a:pt x="19" y="117"/>
                  </a:moveTo>
                  <a:lnTo>
                    <a:pt x="19" y="117"/>
                  </a:lnTo>
                  <a:lnTo>
                    <a:pt x="15" y="105"/>
                  </a:lnTo>
                  <a:lnTo>
                    <a:pt x="12" y="91"/>
                  </a:lnTo>
                  <a:lnTo>
                    <a:pt x="36" y="91"/>
                  </a:lnTo>
                  <a:lnTo>
                    <a:pt x="36" y="91"/>
                  </a:lnTo>
                  <a:lnTo>
                    <a:pt x="36" y="91"/>
                  </a:lnTo>
                  <a:lnTo>
                    <a:pt x="37" y="105"/>
                  </a:lnTo>
                  <a:lnTo>
                    <a:pt x="40" y="117"/>
                  </a:lnTo>
                  <a:lnTo>
                    <a:pt x="40" y="117"/>
                  </a:lnTo>
                  <a:lnTo>
                    <a:pt x="40" y="117"/>
                  </a:lnTo>
                  <a:lnTo>
                    <a:pt x="19" y="117"/>
                  </a:lnTo>
                  <a:lnTo>
                    <a:pt x="19" y="117"/>
                  </a:lnTo>
                  <a:close/>
                  <a:moveTo>
                    <a:pt x="26" y="129"/>
                  </a:moveTo>
                  <a:lnTo>
                    <a:pt x="43" y="129"/>
                  </a:lnTo>
                  <a:lnTo>
                    <a:pt x="43" y="129"/>
                  </a:lnTo>
                  <a:lnTo>
                    <a:pt x="43" y="129"/>
                  </a:lnTo>
                  <a:lnTo>
                    <a:pt x="49" y="142"/>
                  </a:lnTo>
                  <a:lnTo>
                    <a:pt x="55" y="154"/>
                  </a:lnTo>
                  <a:lnTo>
                    <a:pt x="55" y="154"/>
                  </a:lnTo>
                  <a:lnTo>
                    <a:pt x="46" y="149"/>
                  </a:lnTo>
                  <a:lnTo>
                    <a:pt x="38" y="143"/>
                  </a:lnTo>
                  <a:lnTo>
                    <a:pt x="32" y="137"/>
                  </a:lnTo>
                  <a:lnTo>
                    <a:pt x="26" y="129"/>
                  </a:lnTo>
                  <a:lnTo>
                    <a:pt x="26" y="129"/>
                  </a:lnTo>
                  <a:close/>
                  <a:moveTo>
                    <a:pt x="81" y="160"/>
                  </a:moveTo>
                  <a:lnTo>
                    <a:pt x="81" y="160"/>
                  </a:lnTo>
                  <a:lnTo>
                    <a:pt x="77" y="158"/>
                  </a:lnTo>
                  <a:lnTo>
                    <a:pt x="73" y="156"/>
                  </a:lnTo>
                  <a:lnTo>
                    <a:pt x="67" y="150"/>
                  </a:lnTo>
                  <a:lnTo>
                    <a:pt x="60" y="140"/>
                  </a:lnTo>
                  <a:lnTo>
                    <a:pt x="55" y="129"/>
                  </a:lnTo>
                  <a:lnTo>
                    <a:pt x="81" y="129"/>
                  </a:lnTo>
                  <a:lnTo>
                    <a:pt x="81" y="160"/>
                  </a:lnTo>
                  <a:close/>
                  <a:moveTo>
                    <a:pt x="81" y="117"/>
                  </a:moveTo>
                  <a:lnTo>
                    <a:pt x="81" y="117"/>
                  </a:lnTo>
                  <a:lnTo>
                    <a:pt x="52" y="117"/>
                  </a:lnTo>
                  <a:lnTo>
                    <a:pt x="52" y="117"/>
                  </a:lnTo>
                  <a:lnTo>
                    <a:pt x="50" y="105"/>
                  </a:lnTo>
                  <a:lnTo>
                    <a:pt x="49" y="91"/>
                  </a:lnTo>
                  <a:lnTo>
                    <a:pt x="81" y="91"/>
                  </a:lnTo>
                  <a:lnTo>
                    <a:pt x="81" y="117"/>
                  </a:lnTo>
                  <a:close/>
                  <a:moveTo>
                    <a:pt x="81" y="81"/>
                  </a:moveTo>
                  <a:lnTo>
                    <a:pt x="81" y="81"/>
                  </a:lnTo>
                  <a:lnTo>
                    <a:pt x="49" y="81"/>
                  </a:lnTo>
                  <a:lnTo>
                    <a:pt x="49" y="81"/>
                  </a:lnTo>
                  <a:lnTo>
                    <a:pt x="50" y="68"/>
                  </a:lnTo>
                  <a:lnTo>
                    <a:pt x="52" y="55"/>
                  </a:lnTo>
                  <a:lnTo>
                    <a:pt x="52" y="55"/>
                  </a:lnTo>
                  <a:lnTo>
                    <a:pt x="81" y="55"/>
                  </a:lnTo>
                  <a:lnTo>
                    <a:pt x="81" y="81"/>
                  </a:lnTo>
                  <a:close/>
                  <a:moveTo>
                    <a:pt x="81" y="44"/>
                  </a:moveTo>
                  <a:lnTo>
                    <a:pt x="55" y="44"/>
                  </a:lnTo>
                  <a:lnTo>
                    <a:pt x="55" y="44"/>
                  </a:lnTo>
                  <a:lnTo>
                    <a:pt x="60" y="32"/>
                  </a:lnTo>
                  <a:lnTo>
                    <a:pt x="67" y="23"/>
                  </a:lnTo>
                  <a:lnTo>
                    <a:pt x="73" y="17"/>
                  </a:lnTo>
                  <a:lnTo>
                    <a:pt x="77" y="14"/>
                  </a:lnTo>
                  <a:lnTo>
                    <a:pt x="81" y="12"/>
                  </a:lnTo>
                  <a:lnTo>
                    <a:pt x="81" y="12"/>
                  </a:lnTo>
                  <a:lnTo>
                    <a:pt x="81" y="44"/>
                  </a:lnTo>
                  <a:lnTo>
                    <a:pt x="81" y="44"/>
                  </a:lnTo>
                  <a:close/>
                  <a:moveTo>
                    <a:pt x="148" y="44"/>
                  </a:moveTo>
                  <a:lnTo>
                    <a:pt x="148" y="44"/>
                  </a:lnTo>
                  <a:lnTo>
                    <a:pt x="131" y="44"/>
                  </a:lnTo>
                  <a:lnTo>
                    <a:pt x="131" y="44"/>
                  </a:lnTo>
                  <a:lnTo>
                    <a:pt x="131" y="44"/>
                  </a:lnTo>
                  <a:lnTo>
                    <a:pt x="126" y="30"/>
                  </a:lnTo>
                  <a:lnTo>
                    <a:pt x="119" y="19"/>
                  </a:lnTo>
                  <a:lnTo>
                    <a:pt x="119" y="19"/>
                  </a:lnTo>
                  <a:lnTo>
                    <a:pt x="127" y="23"/>
                  </a:lnTo>
                  <a:lnTo>
                    <a:pt x="135" y="29"/>
                  </a:lnTo>
                  <a:lnTo>
                    <a:pt x="141" y="36"/>
                  </a:lnTo>
                  <a:lnTo>
                    <a:pt x="148" y="44"/>
                  </a:lnTo>
                  <a:lnTo>
                    <a:pt x="148" y="44"/>
                  </a:lnTo>
                  <a:close/>
                  <a:moveTo>
                    <a:pt x="93" y="12"/>
                  </a:moveTo>
                  <a:lnTo>
                    <a:pt x="93" y="12"/>
                  </a:lnTo>
                  <a:lnTo>
                    <a:pt x="96" y="14"/>
                  </a:lnTo>
                  <a:lnTo>
                    <a:pt x="100" y="17"/>
                  </a:lnTo>
                  <a:lnTo>
                    <a:pt x="107" y="23"/>
                  </a:lnTo>
                  <a:lnTo>
                    <a:pt x="113" y="32"/>
                  </a:lnTo>
                  <a:lnTo>
                    <a:pt x="119" y="44"/>
                  </a:lnTo>
                  <a:lnTo>
                    <a:pt x="93" y="44"/>
                  </a:lnTo>
                  <a:lnTo>
                    <a:pt x="93" y="12"/>
                  </a:lnTo>
                  <a:close/>
                  <a:moveTo>
                    <a:pt x="93" y="55"/>
                  </a:moveTo>
                  <a:lnTo>
                    <a:pt x="93" y="55"/>
                  </a:lnTo>
                  <a:lnTo>
                    <a:pt x="122" y="55"/>
                  </a:lnTo>
                  <a:lnTo>
                    <a:pt x="122" y="55"/>
                  </a:lnTo>
                  <a:lnTo>
                    <a:pt x="124" y="68"/>
                  </a:lnTo>
                  <a:lnTo>
                    <a:pt x="126" y="81"/>
                  </a:lnTo>
                  <a:lnTo>
                    <a:pt x="126" y="81"/>
                  </a:lnTo>
                  <a:lnTo>
                    <a:pt x="93" y="81"/>
                  </a:lnTo>
                  <a:lnTo>
                    <a:pt x="93" y="81"/>
                  </a:lnTo>
                  <a:lnTo>
                    <a:pt x="93" y="55"/>
                  </a:lnTo>
                  <a:lnTo>
                    <a:pt x="93" y="55"/>
                  </a:lnTo>
                  <a:close/>
                  <a:moveTo>
                    <a:pt x="93" y="91"/>
                  </a:moveTo>
                  <a:lnTo>
                    <a:pt x="126" y="91"/>
                  </a:lnTo>
                  <a:lnTo>
                    <a:pt x="126" y="91"/>
                  </a:lnTo>
                  <a:lnTo>
                    <a:pt x="124" y="105"/>
                  </a:lnTo>
                  <a:lnTo>
                    <a:pt x="122" y="117"/>
                  </a:lnTo>
                  <a:lnTo>
                    <a:pt x="122" y="117"/>
                  </a:lnTo>
                  <a:lnTo>
                    <a:pt x="93" y="117"/>
                  </a:lnTo>
                  <a:lnTo>
                    <a:pt x="93" y="117"/>
                  </a:lnTo>
                  <a:lnTo>
                    <a:pt x="93" y="91"/>
                  </a:lnTo>
                  <a:lnTo>
                    <a:pt x="93" y="91"/>
                  </a:lnTo>
                  <a:close/>
                  <a:moveTo>
                    <a:pt x="93" y="160"/>
                  </a:moveTo>
                  <a:lnTo>
                    <a:pt x="93" y="160"/>
                  </a:lnTo>
                  <a:lnTo>
                    <a:pt x="93" y="129"/>
                  </a:lnTo>
                  <a:lnTo>
                    <a:pt x="119" y="129"/>
                  </a:lnTo>
                  <a:lnTo>
                    <a:pt x="119" y="129"/>
                  </a:lnTo>
                  <a:lnTo>
                    <a:pt x="113" y="140"/>
                  </a:lnTo>
                  <a:lnTo>
                    <a:pt x="107" y="150"/>
                  </a:lnTo>
                  <a:lnTo>
                    <a:pt x="100" y="156"/>
                  </a:lnTo>
                  <a:lnTo>
                    <a:pt x="96" y="158"/>
                  </a:lnTo>
                  <a:lnTo>
                    <a:pt x="93" y="160"/>
                  </a:lnTo>
                  <a:lnTo>
                    <a:pt x="93" y="160"/>
                  </a:lnTo>
                  <a:close/>
                  <a:moveTo>
                    <a:pt x="119" y="154"/>
                  </a:moveTo>
                  <a:lnTo>
                    <a:pt x="119" y="154"/>
                  </a:lnTo>
                  <a:lnTo>
                    <a:pt x="126" y="142"/>
                  </a:lnTo>
                  <a:lnTo>
                    <a:pt x="131" y="129"/>
                  </a:lnTo>
                  <a:lnTo>
                    <a:pt x="131" y="129"/>
                  </a:lnTo>
                  <a:lnTo>
                    <a:pt x="131" y="129"/>
                  </a:lnTo>
                  <a:lnTo>
                    <a:pt x="148" y="129"/>
                  </a:lnTo>
                  <a:lnTo>
                    <a:pt x="148" y="129"/>
                  </a:lnTo>
                  <a:lnTo>
                    <a:pt x="141" y="137"/>
                  </a:lnTo>
                  <a:lnTo>
                    <a:pt x="135" y="143"/>
                  </a:lnTo>
                  <a:lnTo>
                    <a:pt x="127" y="149"/>
                  </a:lnTo>
                  <a:lnTo>
                    <a:pt x="119" y="154"/>
                  </a:lnTo>
                  <a:lnTo>
                    <a:pt x="119" y="154"/>
                  </a:lnTo>
                  <a:close/>
                  <a:moveTo>
                    <a:pt x="155" y="117"/>
                  </a:moveTo>
                  <a:lnTo>
                    <a:pt x="135" y="117"/>
                  </a:lnTo>
                  <a:lnTo>
                    <a:pt x="133" y="117"/>
                  </a:lnTo>
                  <a:lnTo>
                    <a:pt x="133" y="117"/>
                  </a:lnTo>
                  <a:lnTo>
                    <a:pt x="136" y="105"/>
                  </a:lnTo>
                  <a:lnTo>
                    <a:pt x="137" y="91"/>
                  </a:lnTo>
                  <a:lnTo>
                    <a:pt x="137" y="91"/>
                  </a:lnTo>
                  <a:lnTo>
                    <a:pt x="162" y="91"/>
                  </a:lnTo>
                  <a:lnTo>
                    <a:pt x="162" y="91"/>
                  </a:lnTo>
                  <a:lnTo>
                    <a:pt x="159" y="105"/>
                  </a:lnTo>
                  <a:lnTo>
                    <a:pt x="155" y="117"/>
                  </a:lnTo>
                  <a:lnTo>
                    <a:pt x="155" y="117"/>
                  </a:lnTo>
                  <a:close/>
                  <a:moveTo>
                    <a:pt x="137" y="81"/>
                  </a:moveTo>
                  <a:lnTo>
                    <a:pt x="137" y="81"/>
                  </a:lnTo>
                  <a:lnTo>
                    <a:pt x="137" y="81"/>
                  </a:lnTo>
                  <a:lnTo>
                    <a:pt x="136" y="68"/>
                  </a:lnTo>
                  <a:lnTo>
                    <a:pt x="133" y="55"/>
                  </a:lnTo>
                  <a:lnTo>
                    <a:pt x="135" y="55"/>
                  </a:lnTo>
                  <a:lnTo>
                    <a:pt x="155" y="55"/>
                  </a:lnTo>
                  <a:lnTo>
                    <a:pt x="155" y="55"/>
                  </a:lnTo>
                  <a:lnTo>
                    <a:pt x="159" y="68"/>
                  </a:lnTo>
                  <a:lnTo>
                    <a:pt x="162" y="81"/>
                  </a:lnTo>
                  <a:lnTo>
                    <a:pt x="162" y="81"/>
                  </a:lnTo>
                  <a:lnTo>
                    <a:pt x="137" y="81"/>
                  </a:lnTo>
                  <a:lnTo>
                    <a:pt x="137" y="81"/>
                  </a:lnTo>
                  <a:close/>
                </a:path>
              </a:pathLst>
            </a:custGeom>
            <a:gradFill flip="none" rotWithShape="1">
              <a:gsLst>
                <a:gs pos="0">
                  <a:srgbClr val="21DFE9">
                    <a:lumMod val="100000"/>
                    <a:alpha val="62000"/>
                  </a:srgbClr>
                </a:gs>
                <a:gs pos="10000">
                  <a:srgbClr val="21DFE9">
                    <a:alpha val="50000"/>
                  </a:srgbClr>
                </a:gs>
                <a:gs pos="83000">
                  <a:srgbClr val="21DFE9">
                    <a:alpha val="0"/>
                  </a:srgbClr>
                </a:gs>
              </a:gsLst>
              <a:lin ang="5400000" scaled="1"/>
              <a:tileRect/>
            </a:gradFill>
            <a:ln w="12700">
              <a:gradFill>
                <a:gsLst>
                  <a:gs pos="0">
                    <a:srgbClr val="4BF0F0">
                      <a:alpha val="0"/>
                    </a:srgbClr>
                  </a:gs>
                  <a:gs pos="50000">
                    <a:srgbClr val="4BF0F0">
                      <a:alpha val="25000"/>
                    </a:srgbClr>
                  </a:gs>
                  <a:gs pos="100000">
                    <a:srgbClr val="4BF0F0"/>
                  </a:gs>
                </a:gsLst>
                <a:lin ang="5400000" scaled="0"/>
              </a:gradFill>
            </a:ln>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lstStyle/>
            <a:p>
              <a:pPr marL="0" lvl="1" algn="ctr">
                <a:spcAft>
                  <a:spcPts val="300"/>
                </a:spcAft>
                <a:buClr>
                  <a:srgbClr val="FFFFFF"/>
                </a:buClr>
                <a:buSzPct val="100000"/>
                <a:buFont typeface="Wingdings" pitchFamily="2" charset="2"/>
                <a:buChar char="n"/>
                <a:defRPr/>
              </a:pPr>
              <a:endParaRPr lang="en-US" altLang="zh-CN" sz="1200" dirty="0">
                <a:solidFill>
                  <a:schemeClr val="tx1"/>
                </a:solidFill>
                <a:latin typeface="微软雅黑" panose="020B0503020204020204" pitchFamily="34" charset="-122"/>
                <a:ea typeface="微软雅黑" panose="020B0503020204020204" pitchFamily="34" charset="-122"/>
                <a:sym typeface="Arial" pitchFamily="34" charset="0"/>
              </a:endParaRPr>
            </a:p>
          </p:txBody>
        </p:sp>
      </p:grpSp>
      <p:sp>
        <p:nvSpPr>
          <p:cNvPr id="61" name="任意多边形 60"/>
          <p:cNvSpPr/>
          <p:nvPr/>
        </p:nvSpPr>
        <p:spPr>
          <a:xfrm>
            <a:off x="3404272" y="2176823"/>
            <a:ext cx="1721937" cy="886412"/>
          </a:xfrm>
          <a:custGeom>
            <a:avLst/>
            <a:gdLst>
              <a:gd name="connsiteX0" fmla="*/ 528615 w 1422416"/>
              <a:gd name="connsiteY0" fmla="*/ 0 h 995708"/>
              <a:gd name="connsiteX1" fmla="*/ 818578 w 1422416"/>
              <a:gd name="connsiteY1" fmla="*/ 192200 h 995708"/>
              <a:gd name="connsiteX2" fmla="*/ 830364 w 1422416"/>
              <a:gd name="connsiteY2" fmla="*/ 250573 h 995708"/>
              <a:gd name="connsiteX3" fmla="*/ 843416 w 1422416"/>
              <a:gd name="connsiteY3" fmla="*/ 231217 h 995708"/>
              <a:gd name="connsiteX4" fmla="*/ 982831 w 1422416"/>
              <a:gd name="connsiteY4" fmla="*/ 173468 h 995708"/>
              <a:gd name="connsiteX5" fmla="*/ 1179997 w 1422416"/>
              <a:gd name="connsiteY5" fmla="*/ 370633 h 995708"/>
              <a:gd name="connsiteX6" fmla="*/ 1176532 w 1422416"/>
              <a:gd name="connsiteY6" fmla="*/ 387799 h 995708"/>
              <a:gd name="connsiteX7" fmla="*/ 1177258 w 1422416"/>
              <a:gd name="connsiteY7" fmla="*/ 387872 h 995708"/>
              <a:gd name="connsiteX8" fmla="*/ 1422416 w 1422416"/>
              <a:gd name="connsiteY8" fmla="*/ 688671 h 995708"/>
              <a:gd name="connsiteX9" fmla="*/ 1115379 w 1422416"/>
              <a:gd name="connsiteY9" fmla="*/ 995708 h 995708"/>
              <a:gd name="connsiteX10" fmla="*/ 1108678 w 1422416"/>
              <a:gd name="connsiteY10" fmla="*/ 995033 h 995708"/>
              <a:gd name="connsiteX11" fmla="*/ 1108678 w 1422416"/>
              <a:gd name="connsiteY11" fmla="*/ 995708 h 995708"/>
              <a:gd name="connsiteX12" fmla="*/ 307037 w 1422416"/>
              <a:gd name="connsiteY12" fmla="*/ 995708 h 995708"/>
              <a:gd name="connsiteX13" fmla="*/ 292042 w 1422416"/>
              <a:gd name="connsiteY13" fmla="*/ 995708 h 995708"/>
              <a:gd name="connsiteX14" fmla="*/ 292042 w 1422416"/>
              <a:gd name="connsiteY14" fmla="*/ 994197 h 995708"/>
              <a:gd name="connsiteX15" fmla="*/ 245158 w 1422416"/>
              <a:gd name="connsiteY15" fmla="*/ 989470 h 995708"/>
              <a:gd name="connsiteX16" fmla="*/ 0 w 1422416"/>
              <a:gd name="connsiteY16" fmla="*/ 688671 h 995708"/>
              <a:gd name="connsiteX17" fmla="*/ 194454 w 1422416"/>
              <a:gd name="connsiteY17" fmla="*/ 402931 h 995708"/>
              <a:gd name="connsiteX18" fmla="*/ 225186 w 1422416"/>
              <a:gd name="connsiteY18" fmla="*/ 393804 h 995708"/>
              <a:gd name="connsiteX19" fmla="*/ 220316 w 1422416"/>
              <a:gd name="connsiteY19" fmla="*/ 378114 h 995708"/>
              <a:gd name="connsiteX20" fmla="*/ 213922 w 1422416"/>
              <a:gd name="connsiteY20" fmla="*/ 314692 h 995708"/>
              <a:gd name="connsiteX21" fmla="*/ 528615 w 1422416"/>
              <a:gd name="connsiteY21" fmla="*/ 0 h 995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22416" h="995708">
                <a:moveTo>
                  <a:pt x="528615" y="0"/>
                </a:moveTo>
                <a:cubicBezTo>
                  <a:pt x="658965" y="0"/>
                  <a:pt x="770803" y="79254"/>
                  <a:pt x="818578" y="192200"/>
                </a:cubicBezTo>
                <a:lnTo>
                  <a:pt x="830364" y="250573"/>
                </a:lnTo>
                <a:lnTo>
                  <a:pt x="843416" y="231217"/>
                </a:lnTo>
                <a:cubicBezTo>
                  <a:pt x="879095" y="195536"/>
                  <a:pt x="928387" y="173468"/>
                  <a:pt x="982831" y="173468"/>
                </a:cubicBezTo>
                <a:cubicBezTo>
                  <a:pt x="1091724" y="173468"/>
                  <a:pt x="1179997" y="261741"/>
                  <a:pt x="1179997" y="370633"/>
                </a:cubicBezTo>
                <a:lnTo>
                  <a:pt x="1176532" y="387799"/>
                </a:lnTo>
                <a:lnTo>
                  <a:pt x="1177258" y="387872"/>
                </a:lnTo>
                <a:cubicBezTo>
                  <a:pt x="1317170" y="416502"/>
                  <a:pt x="1422416" y="540296"/>
                  <a:pt x="1422416" y="688671"/>
                </a:cubicBezTo>
                <a:cubicBezTo>
                  <a:pt x="1422416" y="858243"/>
                  <a:pt x="1284951" y="995708"/>
                  <a:pt x="1115379" y="995708"/>
                </a:cubicBezTo>
                <a:lnTo>
                  <a:pt x="1108678" y="995033"/>
                </a:lnTo>
                <a:lnTo>
                  <a:pt x="1108678" y="995708"/>
                </a:lnTo>
                <a:lnTo>
                  <a:pt x="307037" y="995708"/>
                </a:lnTo>
                <a:lnTo>
                  <a:pt x="292042" y="995708"/>
                </a:lnTo>
                <a:lnTo>
                  <a:pt x="292042" y="994197"/>
                </a:lnTo>
                <a:lnTo>
                  <a:pt x="245158" y="989470"/>
                </a:lnTo>
                <a:cubicBezTo>
                  <a:pt x="105246" y="960840"/>
                  <a:pt x="0" y="837047"/>
                  <a:pt x="0" y="688671"/>
                </a:cubicBezTo>
                <a:cubicBezTo>
                  <a:pt x="0" y="558843"/>
                  <a:pt x="80579" y="447835"/>
                  <a:pt x="194454" y="402931"/>
                </a:cubicBezTo>
                <a:lnTo>
                  <a:pt x="225186" y="393804"/>
                </a:lnTo>
                <a:lnTo>
                  <a:pt x="220316" y="378114"/>
                </a:lnTo>
                <a:cubicBezTo>
                  <a:pt x="216124" y="357628"/>
                  <a:pt x="213922" y="336417"/>
                  <a:pt x="213922" y="314692"/>
                </a:cubicBezTo>
                <a:cubicBezTo>
                  <a:pt x="213922" y="140894"/>
                  <a:pt x="354816" y="0"/>
                  <a:pt x="528615" y="0"/>
                </a:cubicBezTo>
                <a:close/>
              </a:path>
            </a:pathLst>
          </a:custGeom>
          <a:gradFill flip="none" rotWithShape="1">
            <a:gsLst>
              <a:gs pos="100000">
                <a:srgbClr val="00B6F6">
                  <a:alpha val="34000"/>
                </a:srgbClr>
              </a:gs>
              <a:gs pos="0">
                <a:srgbClr val="00B6F6">
                  <a:alpha val="90000"/>
                </a:srgbClr>
              </a:gs>
            </a:gsLst>
            <a:lin ang="5400000" scaled="1"/>
            <a:tileRect/>
          </a:gradFill>
          <a:ln w="12700">
            <a:gradFill>
              <a:gsLst>
                <a:gs pos="0">
                  <a:srgbClr val="00EAF6"/>
                </a:gs>
                <a:gs pos="50000">
                  <a:schemeClr val="tx2">
                    <a:lumMod val="20000"/>
                    <a:lumOff val="80000"/>
                  </a:schemeClr>
                </a:gs>
                <a:gs pos="100000">
                  <a:schemeClr val="tx2">
                    <a:lumMod val="60000"/>
                    <a:lumOff val="40000"/>
                  </a:schemeClr>
                </a:gs>
              </a:gsLst>
              <a:lin ang="540000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lIns="91389" tIns="395779" rIns="91389" bIns="45695" rtlCol="0" anchor="ctr"/>
          <a:lstStyle/>
          <a:p>
            <a:pPr algn="ctr">
              <a:lnSpc>
                <a:spcPct val="90000"/>
              </a:lnSpc>
              <a:spcAft>
                <a:spcPts val="300"/>
              </a:spcAft>
              <a:buClr>
                <a:srgbClr val="5F5F5F">
                  <a:lumMod val="50000"/>
                  <a:lumOff val="50000"/>
                </a:srgbClr>
              </a:buClr>
              <a:buSzPct val="100000"/>
              <a:defRPr/>
            </a:pPr>
            <a:r>
              <a:rPr lang="en-US" altLang="zh-CN" sz="1600" dirty="0" smtClean="0">
                <a:solidFill>
                  <a:schemeClr val="tx1"/>
                </a:solidFill>
                <a:latin typeface="微软雅黑" panose="020B0503020204020204" pitchFamily="34" charset="-122"/>
                <a:ea typeface="微软雅黑" panose="020B0503020204020204" pitchFamily="34" charset="-122"/>
                <a:sym typeface="Arial" pitchFamily="34" charset="0"/>
              </a:rPr>
              <a:t>Hybrid cloud </a:t>
            </a:r>
            <a:endParaRPr lang="en-US" altLang="zh-CN" sz="1600" dirty="0">
              <a:solidFill>
                <a:schemeClr val="tx1"/>
              </a:solidFill>
              <a:latin typeface="微软雅黑" panose="020B0503020204020204" pitchFamily="34" charset="-122"/>
              <a:ea typeface="微软雅黑" panose="020B0503020204020204" pitchFamily="34" charset="-122"/>
              <a:sym typeface="Arial" pitchFamily="34" charset="0"/>
            </a:endParaRPr>
          </a:p>
        </p:txBody>
      </p:sp>
      <p:pic>
        <p:nvPicPr>
          <p:cNvPr id="65" name="Picture 2" descr="D:\老D盘\PPT制作\logo\AmazonWebservices_Logo_svg.png"/>
          <p:cNvPicPr>
            <a:picLocks noChangeAspect="1" noChangeArrowheads="1"/>
          </p:cNvPicPr>
          <p:nvPr/>
        </p:nvPicPr>
        <p:blipFill>
          <a:blip r:embed="rId11" cstate="print">
            <a:lum bright="70000" contrast="-70000"/>
          </a:blip>
          <a:srcRect/>
          <a:stretch>
            <a:fillRect/>
          </a:stretch>
        </p:blipFill>
        <p:spPr bwMode="auto">
          <a:xfrm>
            <a:off x="5865151" y="4739614"/>
            <a:ext cx="817603" cy="326797"/>
          </a:xfrm>
          <a:prstGeom prst="rect">
            <a:avLst/>
          </a:prstGeom>
          <a:noFill/>
        </p:spPr>
      </p:pic>
      <p:sp>
        <p:nvSpPr>
          <p:cNvPr id="66" name="矩形 240"/>
          <p:cNvSpPr/>
          <p:nvPr/>
        </p:nvSpPr>
        <p:spPr>
          <a:xfrm>
            <a:off x="5441902" y="3979790"/>
            <a:ext cx="1561772" cy="338504"/>
          </a:xfrm>
          <a:prstGeom prst="rect">
            <a:avLst/>
          </a:prstGeom>
        </p:spPr>
        <p:txBody>
          <a:bodyPr wrap="square" lIns="91389" tIns="45695" rIns="91389" bIns="45695" anchor="ctr">
            <a:spAutoFit/>
          </a:bodyPr>
          <a:lstStyle/>
          <a:p>
            <a:pPr algn="ctr">
              <a:buClr>
                <a:srgbClr val="CC9900"/>
              </a:buClr>
            </a:pPr>
            <a:r>
              <a:rPr kumimoji="1" lang="en-US" altLang="zh-CN" sz="1600" dirty="0" smtClean="0">
                <a:latin typeface="微软雅黑" panose="020B0503020204020204" pitchFamily="34" charset="-122"/>
                <a:ea typeface="微软雅黑" panose="020B0503020204020204" pitchFamily="34" charset="-122"/>
                <a:cs typeface="Arial" pitchFamily="34" charset="0"/>
                <a:sym typeface="Wingdings" pitchFamily="2" charset="2"/>
              </a:rPr>
              <a:t>Cascading</a:t>
            </a:r>
            <a:endParaRPr kumimoji="1" lang="en-US" altLang="zh-CN" sz="1600" dirty="0">
              <a:latin typeface="微软雅黑" panose="020B0503020204020204" pitchFamily="34" charset="-122"/>
              <a:ea typeface="微软雅黑" panose="020B0503020204020204" pitchFamily="34" charset="-122"/>
              <a:cs typeface="Arial" pitchFamily="34" charset="0"/>
              <a:sym typeface="Wingdings" pitchFamily="2" charset="2"/>
            </a:endParaRPr>
          </a:p>
        </p:txBody>
      </p:sp>
      <p:sp>
        <p:nvSpPr>
          <p:cNvPr id="67" name="Rectangle 92"/>
          <p:cNvSpPr/>
          <p:nvPr/>
        </p:nvSpPr>
        <p:spPr bwMode="auto">
          <a:xfrm>
            <a:off x="5230751" y="5525321"/>
            <a:ext cx="1274096" cy="541547"/>
          </a:xfrm>
          <a:prstGeom prst="rect">
            <a:avLst/>
          </a:prstGeom>
          <a:noFill/>
          <a:ln w="9525">
            <a:noFill/>
            <a:round/>
            <a:headEnd/>
            <a:tailEnd/>
          </a:ln>
          <a:effectLst>
            <a:reflection blurRad="6350" stA="52000" endA="300" endPos="35000" dir="5400000" sy="-100000" algn="bl" rotWithShape="0"/>
          </a:effectLst>
          <a:scene3d>
            <a:camera prst="orthographicFront">
              <a:rot lat="0" lon="0" rev="0"/>
            </a:camera>
            <a:lightRig rig="threePt" dir="t"/>
          </a:scene3d>
          <a:extLst/>
        </p:spPr>
        <p:txBody>
          <a:bodyPr lIns="0" tIns="0" rIns="0" bIns="0" anchor="ctr"/>
          <a:lstStyle/>
          <a:p>
            <a:pPr algn="ctr" defTabSz="513874">
              <a:buClr>
                <a:srgbClr val="CC9900"/>
              </a:buClr>
              <a:defRPr sz="3600">
                <a:latin typeface="Arial"/>
                <a:ea typeface="Arial"/>
                <a:cs typeface="Arial"/>
                <a:sym typeface="Arial"/>
              </a:defRPr>
            </a:pPr>
            <a:r>
              <a:rPr lang="en-US" altLang="zh-CN" sz="1600" b="1" kern="0" dirty="0" smtClean="0">
                <a:latin typeface="微软雅黑" panose="020B0503020204020204" pitchFamily="34" charset="-122"/>
                <a:ea typeface="微软雅黑" panose="020B0503020204020204" pitchFamily="34" charset="-122"/>
                <a:cs typeface="微软雅黑" pitchFamily="18" charset="0"/>
                <a:sym typeface="Wingdings" pitchFamily="2" charset="2"/>
              </a:rPr>
              <a:t>Public cloud</a:t>
            </a:r>
            <a:endParaRPr lang="en-US" altLang="zh-CN" sz="1600" b="1" kern="0" dirty="0">
              <a:latin typeface="微软雅黑" panose="020B0503020204020204" pitchFamily="34" charset="-122"/>
              <a:ea typeface="微软雅黑" panose="020B0503020204020204" pitchFamily="34" charset="-122"/>
              <a:cs typeface="微软雅黑" pitchFamily="18" charset="0"/>
              <a:sym typeface="Wingdings" pitchFamily="2" charset="2"/>
            </a:endParaRPr>
          </a:p>
        </p:txBody>
      </p:sp>
      <p:sp>
        <p:nvSpPr>
          <p:cNvPr id="69" name="圆角矩形 343"/>
          <p:cNvSpPr/>
          <p:nvPr/>
        </p:nvSpPr>
        <p:spPr>
          <a:xfrm>
            <a:off x="1597435" y="1378645"/>
            <a:ext cx="5169943" cy="736616"/>
          </a:xfrm>
          <a:prstGeom prst="roundRect">
            <a:avLst>
              <a:gd name="adj" fmla="val 8699"/>
            </a:avLst>
          </a:prstGeom>
          <a:gradFill flip="none" rotWithShape="1">
            <a:gsLst>
              <a:gs pos="0">
                <a:srgbClr val="4F81BD">
                  <a:lumMod val="40000"/>
                  <a:lumOff val="60000"/>
                  <a:alpha val="90000"/>
                </a:srgbClr>
              </a:gs>
              <a:gs pos="10000">
                <a:srgbClr val="226F9E"/>
              </a:gs>
              <a:gs pos="62000">
                <a:srgbClr val="3E6CA4">
                  <a:alpha val="6000"/>
                </a:srgbClr>
              </a:gs>
              <a:gs pos="35000">
                <a:srgbClr val="4F81BD">
                  <a:lumMod val="75000"/>
                  <a:alpha val="37000"/>
                </a:srgbClr>
              </a:gs>
              <a:gs pos="98000">
                <a:srgbClr val="4F81BD">
                  <a:lumMod val="50000"/>
                  <a:alpha val="40000"/>
                </a:srgbClr>
              </a:gs>
            </a:gsLst>
            <a:lin ang="2700000" scaled="1"/>
            <a:tileRect/>
          </a:gradFill>
          <a:ln w="9525" cap="flat" cmpd="sng" algn="ctr">
            <a:solidFill>
              <a:srgbClr val="8EB4E3"/>
            </a:solidFill>
            <a:prstDash val="solid"/>
            <a:round/>
            <a:headEnd type="none" w="med" len="med"/>
            <a:tailEnd type="none" w="med" len="med"/>
          </a:ln>
          <a:effectLst>
            <a:outerShdw blurRad="76200" dist="63500" dir="8100000" algn="tr" rotWithShape="0">
              <a:prstClr val="black">
                <a:alpha val="40000"/>
              </a:prstClr>
            </a:outerShdw>
          </a:effectLst>
          <a:scene3d>
            <a:camera prst="orthographicFront"/>
            <a:lightRig rig="flat" dir="t"/>
          </a:scene3d>
        </p:spPr>
        <p:txBody>
          <a:bodyPr anchor="ctr" anchorCtr="0">
            <a:noAutofit/>
          </a:bodyPr>
          <a:lstStyle/>
          <a:p>
            <a:pPr algn="ctr"/>
            <a:endParaRPr lang="en-US" altLang="zh-CN" b="1" dirty="0">
              <a:latin typeface="微软雅黑" panose="020B0503020204020204" pitchFamily="34" charset="-122"/>
              <a:ea typeface="微软雅黑" panose="020B0503020204020204" pitchFamily="34" charset="-122"/>
              <a:cs typeface="Arial" pitchFamily="34" charset="0"/>
            </a:endParaRPr>
          </a:p>
        </p:txBody>
      </p:sp>
      <p:sp>
        <p:nvSpPr>
          <p:cNvPr id="70" name="TextBox 69"/>
          <p:cNvSpPr txBox="1"/>
          <p:nvPr/>
        </p:nvSpPr>
        <p:spPr>
          <a:xfrm>
            <a:off x="1733843" y="1520744"/>
            <a:ext cx="712054" cy="400110"/>
          </a:xfrm>
          <a:prstGeom prst="rect">
            <a:avLst/>
          </a:prstGeom>
          <a:noFill/>
        </p:spPr>
        <p:txBody>
          <a:bodyPr wrap="none" rtlCol="0">
            <a:spAutoFit/>
          </a:bodyPr>
          <a:lstStyle/>
          <a:p>
            <a:r>
              <a:rPr lang="en-US" sz="2000" dirty="0" err="1">
                <a:latin typeface="微软雅黑" panose="020B0503020204020204" pitchFamily="34" charset="-122"/>
                <a:ea typeface="微软雅黑" panose="020B0503020204020204" pitchFamily="34" charset="-122"/>
              </a:rPr>
              <a:t>IaaS</a:t>
            </a:r>
            <a:endParaRPr lang="en-US" sz="2000" dirty="0">
              <a:latin typeface="微软雅黑" panose="020B0503020204020204" pitchFamily="34" charset="-122"/>
              <a:ea typeface="微软雅黑" panose="020B0503020204020204" pitchFamily="34" charset="-122"/>
            </a:endParaRPr>
          </a:p>
        </p:txBody>
      </p:sp>
      <p:sp>
        <p:nvSpPr>
          <p:cNvPr id="71" name="TextBox 70"/>
          <p:cNvSpPr txBox="1"/>
          <p:nvPr/>
        </p:nvSpPr>
        <p:spPr>
          <a:xfrm>
            <a:off x="2663709" y="1520744"/>
            <a:ext cx="762453" cy="400110"/>
          </a:xfrm>
          <a:prstGeom prst="rect">
            <a:avLst/>
          </a:prstGeom>
          <a:noFill/>
        </p:spPr>
        <p:txBody>
          <a:bodyPr wrap="none" rtlCol="0">
            <a:spAutoFit/>
          </a:bodyPr>
          <a:lstStyle/>
          <a:p>
            <a:r>
              <a:rPr lang="en-US" sz="2000" dirty="0" err="1">
                <a:latin typeface="微软雅黑" panose="020B0503020204020204" pitchFamily="34" charset="-122"/>
                <a:ea typeface="微软雅黑" panose="020B0503020204020204" pitchFamily="34" charset="-122"/>
              </a:rPr>
              <a:t>PaaS</a:t>
            </a:r>
            <a:endParaRPr lang="en-US" sz="2000" dirty="0">
              <a:latin typeface="微软雅黑" panose="020B0503020204020204" pitchFamily="34" charset="-122"/>
              <a:ea typeface="微软雅黑" panose="020B0503020204020204" pitchFamily="34" charset="-122"/>
            </a:endParaRPr>
          </a:p>
        </p:txBody>
      </p:sp>
      <p:sp>
        <p:nvSpPr>
          <p:cNvPr id="72" name="TextBox 71"/>
          <p:cNvSpPr txBox="1"/>
          <p:nvPr/>
        </p:nvSpPr>
        <p:spPr>
          <a:xfrm>
            <a:off x="3618582" y="1520744"/>
            <a:ext cx="761747" cy="400110"/>
          </a:xfrm>
          <a:prstGeom prst="rect">
            <a:avLst/>
          </a:prstGeom>
          <a:noFill/>
        </p:spPr>
        <p:txBody>
          <a:bodyPr wrap="none" rtlCol="0">
            <a:spAutoFit/>
          </a:bodyPr>
          <a:lstStyle/>
          <a:p>
            <a:r>
              <a:rPr lang="en-US" altLang="zh-CN" sz="2000" dirty="0" err="1">
                <a:latin typeface="微软雅黑" panose="020B0503020204020204" pitchFamily="34" charset="-122"/>
                <a:ea typeface="微软雅黑" panose="020B0503020204020204" pitchFamily="34" charset="-122"/>
              </a:rPr>
              <a:t>S</a:t>
            </a:r>
            <a:r>
              <a:rPr lang="en-US" sz="2000" dirty="0" err="1">
                <a:latin typeface="微软雅黑" panose="020B0503020204020204" pitchFamily="34" charset="-122"/>
                <a:ea typeface="微软雅黑" panose="020B0503020204020204" pitchFamily="34" charset="-122"/>
              </a:rPr>
              <a:t>aaS</a:t>
            </a:r>
            <a:endParaRPr lang="en-US" sz="2000" dirty="0">
              <a:latin typeface="微软雅黑" panose="020B0503020204020204" pitchFamily="34" charset="-122"/>
              <a:ea typeface="微软雅黑" panose="020B0503020204020204" pitchFamily="34" charset="-122"/>
            </a:endParaRPr>
          </a:p>
        </p:txBody>
      </p:sp>
      <p:sp>
        <p:nvSpPr>
          <p:cNvPr id="73" name="TextBox 72"/>
          <p:cNvSpPr txBox="1"/>
          <p:nvPr/>
        </p:nvSpPr>
        <p:spPr>
          <a:xfrm>
            <a:off x="4603011" y="1520744"/>
            <a:ext cx="827471" cy="400110"/>
          </a:xfrm>
          <a:prstGeom prst="rect">
            <a:avLst/>
          </a:prstGeom>
          <a:noFill/>
        </p:spPr>
        <p:txBody>
          <a:bodyPr wrap="none" rtlCol="0">
            <a:spAutoFit/>
          </a:bodyPr>
          <a:lstStyle/>
          <a:p>
            <a:r>
              <a:rPr lang="en-US" altLang="zh-CN" sz="2000" dirty="0" err="1">
                <a:latin typeface="微软雅黑" panose="020B0503020204020204" pitchFamily="34" charset="-122"/>
                <a:ea typeface="微软雅黑" panose="020B0503020204020204" pitchFamily="34" charset="-122"/>
              </a:rPr>
              <a:t>D</a:t>
            </a:r>
            <a:r>
              <a:rPr lang="en-US" sz="2000" dirty="0" err="1">
                <a:latin typeface="微软雅黑" panose="020B0503020204020204" pitchFamily="34" charset="-122"/>
                <a:ea typeface="微软雅黑" panose="020B0503020204020204" pitchFamily="34" charset="-122"/>
              </a:rPr>
              <a:t>aaS</a:t>
            </a:r>
            <a:endParaRPr lang="en-US" sz="2000" dirty="0">
              <a:latin typeface="微软雅黑" panose="020B0503020204020204" pitchFamily="34" charset="-122"/>
              <a:ea typeface="微软雅黑" panose="020B0503020204020204" pitchFamily="34" charset="-122"/>
            </a:endParaRPr>
          </a:p>
        </p:txBody>
      </p:sp>
      <p:sp>
        <p:nvSpPr>
          <p:cNvPr id="74" name="TextBox 73"/>
          <p:cNvSpPr txBox="1"/>
          <p:nvPr/>
        </p:nvSpPr>
        <p:spPr>
          <a:xfrm>
            <a:off x="5573800" y="1520744"/>
            <a:ext cx="1013419" cy="400110"/>
          </a:xfrm>
          <a:prstGeom prst="rect">
            <a:avLst/>
          </a:prstGeom>
          <a:noFill/>
        </p:spPr>
        <p:txBody>
          <a:bodyPr wrap="none" rtlCol="0">
            <a:spAutoFit/>
          </a:bodyPr>
          <a:lstStyle/>
          <a:p>
            <a:r>
              <a:rPr lang="en-US" altLang="zh-CN" sz="2000" dirty="0" err="1">
                <a:latin typeface="微软雅黑" panose="020B0503020204020204" pitchFamily="34" charset="-122"/>
                <a:ea typeface="微软雅黑" panose="020B0503020204020204" pitchFamily="34" charset="-122"/>
              </a:rPr>
              <a:t>DR</a:t>
            </a:r>
            <a:r>
              <a:rPr lang="en-US" sz="2000" dirty="0" err="1">
                <a:latin typeface="微软雅黑" panose="020B0503020204020204" pitchFamily="34" charset="-122"/>
                <a:ea typeface="微软雅黑" panose="020B0503020204020204" pitchFamily="34" charset="-122"/>
              </a:rPr>
              <a:t>aaS</a:t>
            </a:r>
            <a:endParaRPr lang="en-US" sz="2000" dirty="0">
              <a:latin typeface="微软雅黑" panose="020B0503020204020204" pitchFamily="34" charset="-122"/>
              <a:ea typeface="微软雅黑" panose="020B0503020204020204" pitchFamily="34" charset="-122"/>
            </a:endParaRPr>
          </a:p>
        </p:txBody>
      </p:sp>
      <p:sp>
        <p:nvSpPr>
          <p:cNvPr id="75" name="矩形 315"/>
          <p:cNvSpPr/>
          <p:nvPr/>
        </p:nvSpPr>
        <p:spPr>
          <a:xfrm>
            <a:off x="8131247" y="1233488"/>
            <a:ext cx="3341616" cy="1620957"/>
          </a:xfrm>
          <a:prstGeom prst="rect">
            <a:avLst/>
          </a:prstGeom>
        </p:spPr>
        <p:txBody>
          <a:bodyPr wrap="square">
            <a:spAutoFit/>
          </a:bodyPr>
          <a:lstStyle/>
          <a:p>
            <a:pPr>
              <a:lnSpc>
                <a:spcPct val="150000"/>
              </a:lnSpc>
            </a:pPr>
            <a:r>
              <a:rPr lang="en-US" altLang="zh-CN" sz="1600" b="1" dirty="0" smtClean="0">
                <a:latin typeface="微软雅黑" panose="020B0503020204020204" pitchFamily="34" charset="-122"/>
                <a:ea typeface="微软雅黑" panose="020B0503020204020204" pitchFamily="34" charset="-122"/>
              </a:rPr>
              <a:t>Unified: </a:t>
            </a:r>
          </a:p>
          <a:p>
            <a:pPr marL="182826" lvl="1" indent="-182826" defTabSz="685418" eaLnBrk="0" hangingPunct="0">
              <a:lnSpc>
                <a:spcPct val="150000"/>
              </a:lnSpc>
              <a:spcAft>
                <a:spcPts val="400"/>
              </a:spcAft>
              <a:buSzPct val="100000"/>
              <a:buFont typeface="Wingdings" pitchFamily="2" charset="2"/>
              <a:buChar char="Ø"/>
              <a:tabLst>
                <a:tab pos="1295022" algn="l"/>
              </a:tabLst>
              <a:defRPr/>
            </a:pPr>
            <a:r>
              <a:rPr lang="en-US" altLang="zh-CN" sz="1600" kern="0" dirty="0" smtClean="0">
                <a:latin typeface="微软雅黑" panose="020B0503020204020204" pitchFamily="34" charset="-122"/>
                <a:ea typeface="微软雅黑" panose="020B0503020204020204" pitchFamily="34" charset="-122"/>
                <a:cs typeface="Arial" pitchFamily="34" charset="0"/>
              </a:rPr>
              <a:t>Lightweight hybrid cloud management</a:t>
            </a:r>
          </a:p>
          <a:p>
            <a:pPr marL="182826" lvl="1" indent="-182826" defTabSz="685418" eaLnBrk="0" hangingPunct="0">
              <a:lnSpc>
                <a:spcPct val="150000"/>
              </a:lnSpc>
              <a:spcAft>
                <a:spcPts val="400"/>
              </a:spcAft>
              <a:buSzPct val="100000"/>
              <a:buFont typeface="Wingdings" pitchFamily="2" charset="2"/>
              <a:buChar char="Ø"/>
              <a:tabLst>
                <a:tab pos="1295022" algn="l"/>
              </a:tabLst>
              <a:defRPr/>
            </a:pPr>
            <a:r>
              <a:rPr lang="en-US" altLang="zh-CN" sz="1600" kern="0" dirty="0" smtClean="0">
                <a:latin typeface="微软雅黑" panose="020B0503020204020204" pitchFamily="34" charset="-122"/>
                <a:ea typeface="微软雅黑" panose="020B0503020204020204" pitchFamily="34" charset="-122"/>
                <a:cs typeface="Arial" pitchFamily="34" charset="0"/>
              </a:rPr>
              <a:t>Centralized service catalog</a:t>
            </a:r>
          </a:p>
        </p:txBody>
      </p:sp>
    </p:spTree>
    <p:extLst>
      <p:ext uri="{BB962C8B-B14F-4D97-AF65-F5344CB8AC3E}">
        <p14:creationId xmlns:p14="http://schemas.microsoft.com/office/powerpoint/2010/main" val="9287024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 name="组合 101"/>
          <p:cNvGrpSpPr/>
          <p:nvPr/>
        </p:nvGrpSpPr>
        <p:grpSpPr>
          <a:xfrm>
            <a:off x="8610851" y="1989107"/>
            <a:ext cx="2007435" cy="1159438"/>
            <a:chOff x="467264" y="3478943"/>
            <a:chExt cx="2750705" cy="1775712"/>
          </a:xfrm>
        </p:grpSpPr>
        <p:pic>
          <p:nvPicPr>
            <p:cNvPr id="134" name="图片 133"/>
            <p:cNvPicPr>
              <a:picLocks noChangeAspect="1"/>
            </p:cNvPicPr>
            <p:nvPr/>
          </p:nvPicPr>
          <p:blipFill>
            <a:blip r:embed="rId3" cstate="print"/>
            <a:stretch>
              <a:fillRect/>
            </a:stretch>
          </p:blipFill>
          <p:spPr>
            <a:xfrm>
              <a:off x="467264" y="3478943"/>
              <a:ext cx="2750705" cy="1775712"/>
            </a:xfrm>
            <a:prstGeom prst="rect">
              <a:avLst/>
            </a:prstGeom>
          </p:spPr>
        </p:pic>
        <p:pic>
          <p:nvPicPr>
            <p:cNvPr id="103" name="图片 102"/>
            <p:cNvPicPr>
              <a:picLocks noChangeAspect="1"/>
            </p:cNvPicPr>
            <p:nvPr/>
          </p:nvPicPr>
          <p:blipFill>
            <a:blip r:embed="rId4" cstate="print"/>
            <a:stretch>
              <a:fillRect/>
            </a:stretch>
          </p:blipFill>
          <p:spPr>
            <a:xfrm>
              <a:off x="1061208" y="3997697"/>
              <a:ext cx="475378" cy="321200"/>
            </a:xfrm>
            <a:prstGeom prst="rect">
              <a:avLst/>
            </a:prstGeom>
          </p:spPr>
        </p:pic>
        <p:pic>
          <p:nvPicPr>
            <p:cNvPr id="104" name="图片 103"/>
            <p:cNvPicPr>
              <a:picLocks noChangeAspect="1"/>
            </p:cNvPicPr>
            <p:nvPr/>
          </p:nvPicPr>
          <p:blipFill>
            <a:blip r:embed="rId5" cstate="print"/>
            <a:stretch>
              <a:fillRect/>
            </a:stretch>
          </p:blipFill>
          <p:spPr>
            <a:xfrm>
              <a:off x="1174552" y="4039165"/>
              <a:ext cx="107588" cy="117904"/>
            </a:xfrm>
            <a:prstGeom prst="rect">
              <a:avLst/>
            </a:prstGeom>
          </p:spPr>
        </p:pic>
        <p:pic>
          <p:nvPicPr>
            <p:cNvPr id="105" name="Picture 14"/>
            <p:cNvPicPr>
              <a:picLocks noChangeAspect="1" noChangeArrowheads="1"/>
            </p:cNvPicPr>
            <p:nvPr/>
          </p:nvPicPr>
          <p:blipFill>
            <a:blip r:embed="rId6" cstate="email">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1348848" y="4092058"/>
              <a:ext cx="72658" cy="58613"/>
            </a:xfrm>
            <a:prstGeom prst="roundRect">
              <a:avLst>
                <a:gd name="adj" fmla="val 16667"/>
              </a:avLst>
            </a:prstGeom>
            <a:ln>
              <a:noFill/>
            </a:ln>
            <a:effectLst/>
            <a:scene3d>
              <a:camera prst="orthographicFront"/>
              <a:lightRig rig="contrasting" dir="t">
                <a:rot lat="0" lon="0" rev="4200000"/>
              </a:lightRig>
            </a:scene3d>
            <a:sp3d prstMaterial="plastic">
              <a:bevelT w="381000" h="114300" prst="relaxedInset"/>
              <a:contourClr>
                <a:srgbClr val="969696"/>
              </a:contourClr>
            </a:sp3d>
          </p:spPr>
        </p:pic>
        <p:pic>
          <p:nvPicPr>
            <p:cNvPr id="106" name="droppedImage.pdf"/>
            <p:cNvPicPr>
              <a:picLocks noChangeAspect="1" noChangeArrowheads="1"/>
            </p:cNvPicPr>
            <p:nvPr/>
          </p:nvPicPr>
          <p:blipFill>
            <a:blip r:embed="rId7" cstate="print"/>
            <a:srcRect l="11136" t="-12364"/>
            <a:stretch>
              <a:fillRect/>
            </a:stretch>
          </p:blipFill>
          <p:spPr bwMode="auto">
            <a:xfrm>
              <a:off x="1131171" y="4227582"/>
              <a:ext cx="323886" cy="58021"/>
            </a:xfrm>
            <a:prstGeom prst="rect">
              <a:avLst/>
            </a:prstGeom>
            <a:noFill/>
            <a:ln w="12700">
              <a:noFill/>
              <a:miter lim="400000"/>
              <a:headEnd/>
              <a:tailEnd/>
            </a:ln>
          </p:spPr>
        </p:pic>
        <p:grpSp>
          <p:nvGrpSpPr>
            <p:cNvPr id="107" name="组合 106"/>
            <p:cNvGrpSpPr/>
            <p:nvPr/>
          </p:nvGrpSpPr>
          <p:grpSpPr>
            <a:xfrm>
              <a:off x="965666" y="4086679"/>
              <a:ext cx="675838" cy="212115"/>
              <a:chOff x="1061394" y="703440"/>
              <a:chExt cx="2323157" cy="729136"/>
            </a:xfrm>
          </p:grpSpPr>
          <p:sp>
            <p:nvSpPr>
              <p:cNvPr id="145" name="圆角矩形 144"/>
              <p:cNvSpPr/>
              <p:nvPr/>
            </p:nvSpPr>
            <p:spPr>
              <a:xfrm>
                <a:off x="1640857" y="959223"/>
                <a:ext cx="1103244" cy="200991"/>
              </a:xfrm>
              <a:prstGeom prst="roundRect">
                <a:avLst/>
              </a:prstGeom>
              <a:solidFill>
                <a:srgbClr val="00B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400" dirty="0">
                  <a:solidFill>
                    <a:schemeClr val="tx1"/>
                  </a:solidFill>
                  <a:latin typeface="微软雅黑" panose="020B0503020204020204" pitchFamily="34" charset="-122"/>
                  <a:ea typeface="微软雅黑" panose="020B0503020204020204" pitchFamily="34" charset="-122"/>
                </a:endParaRPr>
              </a:p>
            </p:txBody>
          </p:sp>
          <p:sp>
            <p:nvSpPr>
              <p:cNvPr id="146" name="文本框 145"/>
              <p:cNvSpPr txBox="1"/>
              <p:nvPr/>
            </p:nvSpPr>
            <p:spPr>
              <a:xfrm>
                <a:off x="1061394" y="703440"/>
                <a:ext cx="2323157" cy="729136"/>
              </a:xfrm>
              <a:prstGeom prst="rect">
                <a:avLst/>
              </a:prstGeom>
              <a:noFill/>
            </p:spPr>
            <p:txBody>
              <a:bodyPr wrap="square" rtlCol="0">
                <a:spAutoFit/>
              </a:bodyPr>
              <a:lstStyle/>
              <a:p>
                <a:pPr algn="ctr"/>
                <a:r>
                  <a:rPr lang="en-US" altLang="zh-CN" sz="300" kern="0" dirty="0" smtClean="0">
                    <a:latin typeface="微软雅黑" panose="020B0503020204020204" pitchFamily="34" charset="-122"/>
                    <a:ea typeface="微软雅黑" panose="020B0503020204020204" pitchFamily="34" charset="-122"/>
                    <a:cs typeface="Arial" pitchFamily="34" charset="0"/>
                  </a:rPr>
                  <a:t>Applications</a:t>
                </a:r>
                <a:endParaRPr lang="en-US" altLang="zh-CN" sz="300" kern="0" dirty="0">
                  <a:latin typeface="微软雅黑" panose="020B0503020204020204" pitchFamily="34" charset="-122"/>
                  <a:ea typeface="微软雅黑" panose="020B0503020204020204" pitchFamily="34" charset="-122"/>
                  <a:cs typeface="Arial" pitchFamily="34" charset="0"/>
                </a:endParaRPr>
              </a:p>
            </p:txBody>
          </p:sp>
        </p:grpSp>
        <p:grpSp>
          <p:nvGrpSpPr>
            <p:cNvPr id="108" name="组合 107"/>
            <p:cNvGrpSpPr/>
            <p:nvPr/>
          </p:nvGrpSpPr>
          <p:grpSpPr>
            <a:xfrm>
              <a:off x="773097" y="4465673"/>
              <a:ext cx="2166206" cy="119465"/>
              <a:chOff x="316523" y="3947311"/>
              <a:chExt cx="11535508" cy="636178"/>
            </a:xfrm>
          </p:grpSpPr>
          <p:sp>
            <p:nvSpPr>
              <p:cNvPr id="141" name="矩形 140"/>
              <p:cNvSpPr/>
              <p:nvPr/>
            </p:nvSpPr>
            <p:spPr>
              <a:xfrm>
                <a:off x="316871" y="4255129"/>
                <a:ext cx="11534115" cy="328360"/>
              </a:xfrm>
              <a:prstGeom prst="rect">
                <a:avLst/>
              </a:prstGeom>
              <a:solidFill>
                <a:srgbClr val="036E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400" dirty="0">
                  <a:solidFill>
                    <a:schemeClr val="tx1"/>
                  </a:solidFill>
                  <a:latin typeface="微软雅黑" panose="020B0503020204020204" pitchFamily="34" charset="-122"/>
                  <a:ea typeface="微软雅黑" panose="020B0503020204020204" pitchFamily="34" charset="-122"/>
                </a:endParaRPr>
              </a:p>
            </p:txBody>
          </p:sp>
          <p:grpSp>
            <p:nvGrpSpPr>
              <p:cNvPr id="142" name="Group 597"/>
              <p:cNvGrpSpPr/>
              <p:nvPr/>
            </p:nvGrpSpPr>
            <p:grpSpPr>
              <a:xfrm>
                <a:off x="316523" y="3947311"/>
                <a:ext cx="11535508" cy="301385"/>
                <a:chOff x="-1503626" y="-119862"/>
                <a:chExt cx="16681737" cy="244318"/>
              </a:xfrm>
            </p:grpSpPr>
            <p:sp>
              <p:nvSpPr>
                <p:cNvPr id="143" name="Shape 595"/>
                <p:cNvSpPr/>
                <p:nvPr/>
              </p:nvSpPr>
              <p:spPr>
                <a:xfrm>
                  <a:off x="-1503626" y="124427"/>
                  <a:ext cx="16681737" cy="0"/>
                </a:xfrm>
                <a:prstGeom prst="line">
                  <a:avLst/>
                </a:prstGeom>
                <a:noFill/>
                <a:ln w="6350" cap="flat">
                  <a:solidFill>
                    <a:srgbClr val="00B0F0"/>
                  </a:solidFill>
                  <a:prstDash val="solid"/>
                  <a:bevel/>
                </a:ln>
                <a:effectLst/>
              </p:spPr>
              <p:txBody>
                <a:bodyPr wrap="square" lIns="9801" tIns="9801" rIns="9801" bIns="9801" numCol="1" anchor="t">
                  <a:noAutofit/>
                </a:bodyPr>
                <a:lstStyle/>
                <a:p>
                  <a:pPr lvl="0">
                    <a:defRPr sz="300"/>
                  </a:pPr>
                  <a:endParaRPr lang="en-US" sz="400" dirty="0">
                    <a:latin typeface="微软雅黑" panose="020B0503020204020204" pitchFamily="34" charset="-122"/>
                    <a:ea typeface="微软雅黑" panose="020B0503020204020204" pitchFamily="34" charset="-122"/>
                  </a:endParaRPr>
                </a:p>
              </p:txBody>
            </p:sp>
            <p:sp>
              <p:nvSpPr>
                <p:cNvPr id="144" name="Shape 596"/>
                <p:cNvSpPr/>
                <p:nvPr/>
              </p:nvSpPr>
              <p:spPr>
                <a:xfrm>
                  <a:off x="-1503624" y="-119862"/>
                  <a:ext cx="16681735" cy="244318"/>
                </a:xfrm>
                <a:custGeom>
                  <a:avLst/>
                  <a:gdLst/>
                  <a:ahLst/>
                  <a:cxnLst>
                    <a:cxn ang="0">
                      <a:pos x="wd2" y="hd2"/>
                    </a:cxn>
                    <a:cxn ang="5400000">
                      <a:pos x="wd2" y="hd2"/>
                    </a:cxn>
                    <a:cxn ang="10800000">
                      <a:pos x="wd2" y="hd2"/>
                    </a:cxn>
                    <a:cxn ang="16200000">
                      <a:pos x="wd2" y="hd2"/>
                    </a:cxn>
                  </a:cxnLst>
                  <a:rect l="0" t="0" r="r" b="b"/>
                  <a:pathLst>
                    <a:path w="21600" h="21600" extrusionOk="0">
                      <a:moveTo>
                        <a:pt x="19391" y="0"/>
                      </a:moveTo>
                      <a:lnTo>
                        <a:pt x="2209" y="0"/>
                      </a:lnTo>
                      <a:lnTo>
                        <a:pt x="0" y="21600"/>
                      </a:lnTo>
                      <a:lnTo>
                        <a:pt x="21600" y="21600"/>
                      </a:lnTo>
                      <a:lnTo>
                        <a:pt x="19391" y="0"/>
                      </a:lnTo>
                      <a:close/>
                    </a:path>
                  </a:pathLst>
                </a:custGeom>
                <a:gradFill flip="none" rotWithShape="1">
                  <a:gsLst>
                    <a:gs pos="0">
                      <a:srgbClr val="008BBC">
                        <a:alpha val="49000"/>
                      </a:srgbClr>
                    </a:gs>
                    <a:gs pos="100000">
                      <a:srgbClr val="0070C0">
                        <a:alpha val="11000"/>
                      </a:srgbClr>
                    </a:gs>
                  </a:gsLst>
                  <a:lin ang="16200000" scaled="0"/>
                </a:gradFill>
                <a:ln w="3175" cap="flat">
                  <a:noFill/>
                  <a:prstDash val="solid"/>
                  <a:miter lim="800000"/>
                </a:ln>
                <a:effectLst/>
              </p:spPr>
              <p:txBody>
                <a:bodyPr wrap="square" lIns="9801" tIns="9801" rIns="9801" bIns="9801" numCol="1" anchor="t">
                  <a:noAutofit/>
                </a:bodyPr>
                <a:lstStyle/>
                <a:p>
                  <a:pPr defTabSz="493512">
                    <a:lnSpc>
                      <a:spcPts val="800"/>
                    </a:lnSpc>
                    <a:defRPr sz="900">
                      <a:latin typeface="Arial"/>
                      <a:ea typeface="Arial"/>
                      <a:cs typeface="Arial"/>
                      <a:sym typeface="Arial"/>
                    </a:defRPr>
                  </a:pPr>
                  <a:endParaRPr lang="en-US" sz="400" dirty="0">
                    <a:latin typeface="微软雅黑" panose="020B0503020204020204" pitchFamily="34" charset="-122"/>
                    <a:ea typeface="微软雅黑" panose="020B0503020204020204" pitchFamily="34" charset="-122"/>
                  </a:endParaRPr>
                </a:p>
              </p:txBody>
            </p:sp>
          </p:grpSp>
        </p:grpSp>
        <p:pic>
          <p:nvPicPr>
            <p:cNvPr id="109" name="图片 108"/>
            <p:cNvPicPr>
              <a:picLocks noChangeAspect="1"/>
            </p:cNvPicPr>
            <p:nvPr/>
          </p:nvPicPr>
          <p:blipFill>
            <a:blip r:embed="rId8" cstate="print"/>
            <a:stretch>
              <a:fillRect/>
            </a:stretch>
          </p:blipFill>
          <p:spPr>
            <a:xfrm>
              <a:off x="772833" y="4402015"/>
              <a:ext cx="816837" cy="90960"/>
            </a:xfrm>
            <a:prstGeom prst="rect">
              <a:avLst/>
            </a:prstGeom>
          </p:spPr>
        </p:pic>
        <p:pic>
          <p:nvPicPr>
            <p:cNvPr id="110" name="图片 109"/>
            <p:cNvPicPr>
              <a:picLocks noChangeAspect="1"/>
            </p:cNvPicPr>
            <p:nvPr/>
          </p:nvPicPr>
          <p:blipFill>
            <a:blip r:embed="rId9" cstate="print"/>
            <a:stretch>
              <a:fillRect/>
            </a:stretch>
          </p:blipFill>
          <p:spPr>
            <a:xfrm>
              <a:off x="1517445" y="4402015"/>
              <a:ext cx="698859" cy="90960"/>
            </a:xfrm>
            <a:prstGeom prst="rect">
              <a:avLst/>
            </a:prstGeom>
          </p:spPr>
        </p:pic>
        <p:pic>
          <p:nvPicPr>
            <p:cNvPr id="111" name="图片 110"/>
            <p:cNvPicPr>
              <a:picLocks noChangeAspect="1"/>
            </p:cNvPicPr>
            <p:nvPr/>
          </p:nvPicPr>
          <p:blipFill>
            <a:blip r:embed="rId10" cstate="print"/>
            <a:stretch>
              <a:fillRect/>
            </a:stretch>
          </p:blipFill>
          <p:spPr>
            <a:xfrm>
              <a:off x="2144080" y="4402015"/>
              <a:ext cx="801527" cy="90960"/>
            </a:xfrm>
            <a:prstGeom prst="rect">
              <a:avLst/>
            </a:prstGeom>
          </p:spPr>
        </p:pic>
        <p:sp>
          <p:nvSpPr>
            <p:cNvPr id="112" name="圆角矩形 111"/>
            <p:cNvSpPr/>
            <p:nvPr/>
          </p:nvSpPr>
          <p:spPr>
            <a:xfrm>
              <a:off x="772833" y="4671550"/>
              <a:ext cx="2172774" cy="380236"/>
            </a:xfrm>
            <a:prstGeom prst="roundRect">
              <a:avLst>
                <a:gd name="adj" fmla="val 11619"/>
              </a:avLst>
            </a:prstGeom>
            <a:solidFill>
              <a:srgbClr val="018FE3">
                <a:alpha val="35000"/>
              </a:srgbClr>
            </a:solidFill>
            <a:ln w="3175">
              <a:solidFill>
                <a:srgbClr val="00FAFE">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400" dirty="0">
                <a:solidFill>
                  <a:schemeClr val="tx1"/>
                </a:solidFill>
                <a:latin typeface="微软雅黑" panose="020B0503020204020204" pitchFamily="34" charset="-122"/>
                <a:ea typeface="微软雅黑" panose="020B0503020204020204" pitchFamily="34" charset="-122"/>
              </a:endParaRPr>
            </a:p>
          </p:txBody>
        </p:sp>
        <p:sp>
          <p:nvSpPr>
            <p:cNvPr id="113" name="标题 1"/>
            <p:cNvSpPr txBox="1">
              <a:spLocks/>
            </p:cNvSpPr>
            <p:nvPr/>
          </p:nvSpPr>
          <p:spPr>
            <a:xfrm>
              <a:off x="745592" y="4696781"/>
              <a:ext cx="522208" cy="90820"/>
            </a:xfrm>
            <a:prstGeom prst="rect">
              <a:avLst/>
            </a:prstGeom>
          </p:spPr>
          <p:txBody>
            <a:bodyPr vert="horz" lIns="68548" tIns="34274" rIns="68548" bIns="34274" rtlCol="0" anchor="ctr">
              <a:noAutofit/>
            </a:bodyPr>
            <a:lstStyle/>
            <a:p>
              <a:pPr algn="ctr" fontAlgn="auto">
                <a:spcAft>
                  <a:spcPts val="0"/>
                </a:spcAft>
                <a:defRPr/>
              </a:pPr>
              <a:r>
                <a:rPr kumimoji="1" lang="en-US" altLang="zh-CN" sz="500" kern="0" dirty="0">
                  <a:latin typeface="微软雅黑" panose="020B0503020204020204" pitchFamily="34" charset="-122"/>
                  <a:ea typeface="微软雅黑" panose="020B0503020204020204" pitchFamily="34" charset="-122"/>
                  <a:cs typeface="Arial" panose="020B0604020202020204" pitchFamily="34" charset="0"/>
                  <a:sym typeface="Lucida Grande"/>
                </a:rPr>
                <a:t>Physical</a:t>
              </a:r>
            </a:p>
          </p:txBody>
        </p:sp>
        <p:sp>
          <p:nvSpPr>
            <p:cNvPr id="114" name="标题 1"/>
            <p:cNvSpPr txBox="1">
              <a:spLocks/>
            </p:cNvSpPr>
            <p:nvPr/>
          </p:nvSpPr>
          <p:spPr>
            <a:xfrm>
              <a:off x="1129582" y="4702954"/>
              <a:ext cx="560494" cy="85579"/>
            </a:xfrm>
            <a:prstGeom prst="rect">
              <a:avLst/>
            </a:prstGeom>
          </p:spPr>
          <p:txBody>
            <a:bodyPr vert="horz" lIns="68548" tIns="34274" rIns="68548" bIns="34274" rtlCol="0" anchor="ctr">
              <a:noAutofit/>
            </a:bodyPr>
            <a:lstStyle/>
            <a:p>
              <a:pPr algn="ctr" fontAlgn="auto">
                <a:spcAft>
                  <a:spcPts val="0"/>
                </a:spcAft>
                <a:defRPr/>
              </a:pPr>
              <a:r>
                <a:rPr kumimoji="1" lang="en-US" altLang="zh-CN" sz="500" kern="0" dirty="0">
                  <a:latin typeface="微软雅黑" panose="020B0503020204020204" pitchFamily="34" charset="-122"/>
                  <a:ea typeface="微软雅黑" panose="020B0503020204020204" pitchFamily="34" charset="-122"/>
                  <a:cs typeface="Arial" panose="020B0604020202020204" pitchFamily="34" charset="0"/>
                  <a:sym typeface="Lucida Grande"/>
                </a:rPr>
                <a:t>VMware</a:t>
              </a:r>
            </a:p>
          </p:txBody>
        </p:sp>
        <p:sp>
          <p:nvSpPr>
            <p:cNvPr id="115" name="标题 1"/>
            <p:cNvSpPr txBox="1">
              <a:spLocks/>
            </p:cNvSpPr>
            <p:nvPr/>
          </p:nvSpPr>
          <p:spPr>
            <a:xfrm>
              <a:off x="1529599" y="4702953"/>
              <a:ext cx="789269" cy="119148"/>
            </a:xfrm>
            <a:prstGeom prst="rect">
              <a:avLst/>
            </a:prstGeom>
          </p:spPr>
          <p:txBody>
            <a:bodyPr vert="horz" lIns="68548" tIns="34274" rIns="68548" bIns="34274" rtlCol="0" anchor="ctr">
              <a:noAutofit/>
            </a:bodyPr>
            <a:lstStyle/>
            <a:p>
              <a:pPr algn="ctr" fontAlgn="auto">
                <a:spcAft>
                  <a:spcPts val="0"/>
                </a:spcAft>
                <a:defRPr/>
              </a:pPr>
              <a:r>
                <a:rPr kumimoji="1" lang="en-US" altLang="zh-CN" sz="500" kern="0" dirty="0">
                  <a:latin typeface="微软雅黑" panose="020B0503020204020204" pitchFamily="34" charset="-122"/>
                  <a:ea typeface="微软雅黑" panose="020B0503020204020204" pitchFamily="34" charset="-122"/>
                  <a:cs typeface="Arial" panose="020B0604020202020204" pitchFamily="34" charset="0"/>
                  <a:sym typeface="Lucida Grande"/>
                </a:rPr>
                <a:t>FusionSphere</a:t>
              </a:r>
            </a:p>
          </p:txBody>
        </p:sp>
        <p:sp>
          <p:nvSpPr>
            <p:cNvPr id="116" name="标题 1"/>
            <p:cNvSpPr txBox="1">
              <a:spLocks/>
            </p:cNvSpPr>
            <p:nvPr/>
          </p:nvSpPr>
          <p:spPr>
            <a:xfrm>
              <a:off x="2128796" y="4685585"/>
              <a:ext cx="456721" cy="120316"/>
            </a:xfrm>
            <a:prstGeom prst="rect">
              <a:avLst/>
            </a:prstGeom>
          </p:spPr>
          <p:txBody>
            <a:bodyPr vert="horz" lIns="68548" tIns="34274" rIns="68548" bIns="34274" rtlCol="0" anchor="ctr">
              <a:noAutofit/>
            </a:bodyPr>
            <a:lstStyle/>
            <a:p>
              <a:pPr algn="ctr" fontAlgn="auto">
                <a:spcAft>
                  <a:spcPts val="0"/>
                </a:spcAft>
                <a:defRPr/>
              </a:pPr>
              <a:r>
                <a:rPr kumimoji="1" lang="en-US" altLang="zh-CN" sz="500" kern="0" dirty="0">
                  <a:latin typeface="微软雅黑" panose="020B0503020204020204" pitchFamily="34" charset="-122"/>
                  <a:ea typeface="微软雅黑" panose="020B0503020204020204" pitchFamily="34" charset="-122"/>
                  <a:cs typeface="Arial" panose="020B0604020202020204" pitchFamily="34" charset="0"/>
                  <a:sym typeface="Lucida Grande"/>
                </a:rPr>
                <a:t>KVM</a:t>
              </a:r>
            </a:p>
          </p:txBody>
        </p:sp>
        <p:sp>
          <p:nvSpPr>
            <p:cNvPr id="117" name="标题 1"/>
            <p:cNvSpPr txBox="1">
              <a:spLocks/>
            </p:cNvSpPr>
            <p:nvPr/>
          </p:nvSpPr>
          <p:spPr>
            <a:xfrm>
              <a:off x="2541400" y="4702954"/>
              <a:ext cx="482834" cy="99148"/>
            </a:xfrm>
            <a:prstGeom prst="rect">
              <a:avLst/>
            </a:prstGeom>
          </p:spPr>
          <p:txBody>
            <a:bodyPr vert="horz" lIns="68548" tIns="34274" rIns="68548" bIns="34274" rtlCol="0" anchor="ctr">
              <a:noAutofit/>
            </a:bodyPr>
            <a:lstStyle/>
            <a:p>
              <a:pPr algn="ctr" fontAlgn="auto">
                <a:spcAft>
                  <a:spcPts val="0"/>
                </a:spcAft>
                <a:defRPr/>
              </a:pPr>
              <a:r>
                <a:rPr kumimoji="1" lang="en-US" altLang="zh-CN" sz="500" kern="0" dirty="0" err="1">
                  <a:latin typeface="微软雅黑" panose="020B0503020204020204" pitchFamily="34" charset="-122"/>
                  <a:ea typeface="微软雅黑" panose="020B0503020204020204" pitchFamily="34" charset="-122"/>
                  <a:cs typeface="Arial" panose="020B0604020202020204" pitchFamily="34" charset="0"/>
                  <a:sym typeface="Lucida Grande"/>
                </a:rPr>
                <a:t>Docker</a:t>
              </a:r>
              <a:endParaRPr kumimoji="1" lang="en-US" altLang="zh-CN" sz="500" kern="0" dirty="0">
                <a:latin typeface="微软雅黑" panose="020B0503020204020204" pitchFamily="34" charset="-122"/>
                <a:ea typeface="微软雅黑" panose="020B0503020204020204" pitchFamily="34" charset="-122"/>
                <a:cs typeface="Arial" panose="020B0604020202020204" pitchFamily="34" charset="0"/>
                <a:sym typeface="Lucida Grande"/>
              </a:endParaRPr>
            </a:p>
          </p:txBody>
        </p:sp>
        <p:pic>
          <p:nvPicPr>
            <p:cNvPr id="118" name="图片 117"/>
            <p:cNvPicPr>
              <a:picLocks noChangeAspect="1"/>
            </p:cNvPicPr>
            <p:nvPr/>
          </p:nvPicPr>
          <p:blipFill>
            <a:blip r:embed="rId11" cstate="print"/>
            <a:stretch>
              <a:fillRect/>
            </a:stretch>
          </p:blipFill>
          <p:spPr>
            <a:xfrm>
              <a:off x="2600729" y="4838092"/>
              <a:ext cx="310470" cy="177704"/>
            </a:xfrm>
            <a:prstGeom prst="rect">
              <a:avLst/>
            </a:prstGeom>
          </p:spPr>
        </p:pic>
        <p:pic>
          <p:nvPicPr>
            <p:cNvPr id="119" name="Picture 5"/>
            <p:cNvPicPr>
              <a:picLocks noChangeAspect="1" noChangeArrowheads="1"/>
            </p:cNvPicPr>
            <p:nvPr/>
          </p:nvPicPr>
          <p:blipFill rotWithShape="1">
            <a:blip r:embed="rId12" cstate="email"/>
            <a:srcRect l="25568" t="10361" r="2013" b="15534"/>
            <a:stretch/>
          </p:blipFill>
          <p:spPr bwMode="auto">
            <a:xfrm>
              <a:off x="870688" y="4813350"/>
              <a:ext cx="272015" cy="200215"/>
            </a:xfrm>
            <a:prstGeom prst="rect">
              <a:avLst/>
            </a:prstGeom>
            <a:noFill/>
            <a:ln w="9525">
              <a:noFill/>
              <a:miter lim="800000"/>
              <a:headEnd/>
              <a:tailEnd/>
            </a:ln>
            <a:effectLst/>
          </p:spPr>
        </p:pic>
        <p:grpSp>
          <p:nvGrpSpPr>
            <p:cNvPr id="120" name="组合 166"/>
            <p:cNvGrpSpPr/>
            <p:nvPr/>
          </p:nvGrpSpPr>
          <p:grpSpPr>
            <a:xfrm>
              <a:off x="830779" y="4812129"/>
              <a:ext cx="185133" cy="211771"/>
              <a:chOff x="4903382" y="2060680"/>
              <a:chExt cx="729817" cy="1409782"/>
            </a:xfrm>
          </p:grpSpPr>
          <p:pic>
            <p:nvPicPr>
              <p:cNvPr id="139" name="Picture 5" descr="E:\2014\01. 外部交流\23. HCC大会\IT产品线材料\01 E9000 in  cabinet.png"/>
              <p:cNvPicPr>
                <a:picLocks noChangeAspect="1" noChangeArrowheads="1"/>
              </p:cNvPicPr>
              <p:nvPr/>
            </p:nvPicPr>
            <p:blipFill>
              <a:blip r:embed="rId13" cstate="email"/>
              <a:srcRect/>
              <a:stretch>
                <a:fillRect/>
              </a:stretch>
            </p:blipFill>
            <p:spPr bwMode="auto">
              <a:xfrm>
                <a:off x="4903382" y="2097505"/>
                <a:ext cx="479098" cy="1323769"/>
              </a:xfrm>
              <a:prstGeom prst="rect">
                <a:avLst/>
              </a:prstGeom>
              <a:noFill/>
            </p:spPr>
          </p:pic>
          <p:pic>
            <p:nvPicPr>
              <p:cNvPr id="140" name="Picture 4" descr="E:\2014\01. 外部交流\23. HCC大会\IT产品线材料\02 E9000 in cabinet.png"/>
              <p:cNvPicPr>
                <a:picLocks noChangeAspect="1" noChangeArrowheads="1"/>
              </p:cNvPicPr>
              <p:nvPr/>
            </p:nvPicPr>
            <p:blipFill>
              <a:blip r:embed="rId14" cstate="email"/>
              <a:srcRect/>
              <a:stretch>
                <a:fillRect/>
              </a:stretch>
            </p:blipFill>
            <p:spPr bwMode="auto">
              <a:xfrm>
                <a:off x="5267298" y="2060680"/>
                <a:ext cx="365901" cy="1409782"/>
              </a:xfrm>
              <a:prstGeom prst="rect">
                <a:avLst/>
              </a:prstGeom>
              <a:noFill/>
            </p:spPr>
          </p:pic>
        </p:grpSp>
        <p:pic>
          <p:nvPicPr>
            <p:cNvPr id="121" name="图片 120"/>
            <p:cNvPicPr>
              <a:picLocks noChangeAspect="1"/>
            </p:cNvPicPr>
            <p:nvPr/>
          </p:nvPicPr>
          <p:blipFill>
            <a:blip r:embed="rId15" cstate="print"/>
            <a:stretch>
              <a:fillRect/>
            </a:stretch>
          </p:blipFill>
          <p:spPr>
            <a:xfrm>
              <a:off x="1250860" y="4839470"/>
              <a:ext cx="299022" cy="186753"/>
            </a:xfrm>
            <a:prstGeom prst="rect">
              <a:avLst/>
            </a:prstGeom>
          </p:spPr>
        </p:pic>
        <p:pic>
          <p:nvPicPr>
            <p:cNvPr id="122" name="图片 121"/>
            <p:cNvPicPr>
              <a:picLocks noChangeAspect="1"/>
            </p:cNvPicPr>
            <p:nvPr/>
          </p:nvPicPr>
          <p:blipFill>
            <a:blip r:embed="rId15" cstate="print"/>
            <a:stretch>
              <a:fillRect/>
            </a:stretch>
          </p:blipFill>
          <p:spPr>
            <a:xfrm>
              <a:off x="1715806" y="4839470"/>
              <a:ext cx="299022" cy="186753"/>
            </a:xfrm>
            <a:prstGeom prst="rect">
              <a:avLst/>
            </a:prstGeom>
          </p:spPr>
        </p:pic>
        <p:pic>
          <p:nvPicPr>
            <p:cNvPr id="123" name="图片 122"/>
            <p:cNvPicPr>
              <a:picLocks noChangeAspect="1"/>
            </p:cNvPicPr>
            <p:nvPr/>
          </p:nvPicPr>
          <p:blipFill>
            <a:blip r:embed="rId15" cstate="print"/>
            <a:stretch>
              <a:fillRect/>
            </a:stretch>
          </p:blipFill>
          <p:spPr>
            <a:xfrm>
              <a:off x="2189738" y="4839470"/>
              <a:ext cx="299022" cy="186753"/>
            </a:xfrm>
            <a:prstGeom prst="rect">
              <a:avLst/>
            </a:prstGeom>
          </p:spPr>
        </p:pic>
        <p:pic>
          <p:nvPicPr>
            <p:cNvPr id="124" name="图片 123"/>
            <p:cNvPicPr>
              <a:picLocks noChangeAspect="1"/>
            </p:cNvPicPr>
            <p:nvPr/>
          </p:nvPicPr>
          <p:blipFill>
            <a:blip r:embed="rId4" cstate="print"/>
            <a:stretch>
              <a:fillRect/>
            </a:stretch>
          </p:blipFill>
          <p:spPr>
            <a:xfrm>
              <a:off x="1626692" y="3997697"/>
              <a:ext cx="475378" cy="321200"/>
            </a:xfrm>
            <a:prstGeom prst="rect">
              <a:avLst/>
            </a:prstGeom>
          </p:spPr>
        </p:pic>
        <p:pic>
          <p:nvPicPr>
            <p:cNvPr id="125" name="图片 124"/>
            <p:cNvPicPr>
              <a:picLocks noChangeAspect="1"/>
            </p:cNvPicPr>
            <p:nvPr/>
          </p:nvPicPr>
          <p:blipFill>
            <a:blip r:embed="rId5" cstate="print"/>
            <a:stretch>
              <a:fillRect/>
            </a:stretch>
          </p:blipFill>
          <p:spPr>
            <a:xfrm>
              <a:off x="1740036" y="4039165"/>
              <a:ext cx="107588" cy="117904"/>
            </a:xfrm>
            <a:prstGeom prst="rect">
              <a:avLst/>
            </a:prstGeom>
          </p:spPr>
        </p:pic>
        <p:pic>
          <p:nvPicPr>
            <p:cNvPr id="126" name="Picture 14"/>
            <p:cNvPicPr>
              <a:picLocks noChangeAspect="1" noChangeArrowheads="1"/>
            </p:cNvPicPr>
            <p:nvPr/>
          </p:nvPicPr>
          <p:blipFill>
            <a:blip r:embed="rId6" cstate="email">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1914332" y="4092058"/>
              <a:ext cx="72658" cy="58613"/>
            </a:xfrm>
            <a:prstGeom prst="roundRect">
              <a:avLst>
                <a:gd name="adj" fmla="val 16667"/>
              </a:avLst>
            </a:prstGeom>
            <a:ln>
              <a:noFill/>
            </a:ln>
            <a:effectLst/>
            <a:scene3d>
              <a:camera prst="orthographicFront"/>
              <a:lightRig rig="contrasting" dir="t">
                <a:rot lat="0" lon="0" rev="4200000"/>
              </a:lightRig>
            </a:scene3d>
            <a:sp3d prstMaterial="plastic">
              <a:bevelT w="381000" h="114300" prst="relaxedInset"/>
              <a:contourClr>
                <a:srgbClr val="969696"/>
              </a:contourClr>
            </a:sp3d>
          </p:spPr>
        </p:pic>
        <p:pic>
          <p:nvPicPr>
            <p:cNvPr id="127" name="droppedImage.pdf"/>
            <p:cNvPicPr>
              <a:picLocks noChangeAspect="1" noChangeArrowheads="1"/>
            </p:cNvPicPr>
            <p:nvPr/>
          </p:nvPicPr>
          <p:blipFill>
            <a:blip r:embed="rId7" cstate="print"/>
            <a:srcRect l="11136" t="-12364"/>
            <a:stretch>
              <a:fillRect/>
            </a:stretch>
          </p:blipFill>
          <p:spPr bwMode="auto">
            <a:xfrm>
              <a:off x="1696655" y="4227582"/>
              <a:ext cx="323886" cy="58021"/>
            </a:xfrm>
            <a:prstGeom prst="rect">
              <a:avLst/>
            </a:prstGeom>
            <a:noFill/>
            <a:ln w="12700">
              <a:noFill/>
              <a:miter lim="400000"/>
              <a:headEnd/>
              <a:tailEnd/>
            </a:ln>
          </p:spPr>
        </p:pic>
        <p:grpSp>
          <p:nvGrpSpPr>
            <p:cNvPr id="128" name="组合 127"/>
            <p:cNvGrpSpPr/>
            <p:nvPr/>
          </p:nvGrpSpPr>
          <p:grpSpPr>
            <a:xfrm>
              <a:off x="1531150" y="4086679"/>
              <a:ext cx="675838" cy="212115"/>
              <a:chOff x="1061394" y="703440"/>
              <a:chExt cx="2323157" cy="729136"/>
            </a:xfrm>
          </p:grpSpPr>
          <p:sp>
            <p:nvSpPr>
              <p:cNvPr id="137" name="圆角矩形 136"/>
              <p:cNvSpPr/>
              <p:nvPr/>
            </p:nvSpPr>
            <p:spPr>
              <a:xfrm>
                <a:off x="1640857" y="959223"/>
                <a:ext cx="1103244" cy="200991"/>
              </a:xfrm>
              <a:prstGeom prst="roundRect">
                <a:avLst/>
              </a:prstGeom>
              <a:solidFill>
                <a:srgbClr val="00B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400" dirty="0">
                  <a:solidFill>
                    <a:schemeClr val="tx1"/>
                  </a:solidFill>
                  <a:latin typeface="微软雅黑" panose="020B0503020204020204" pitchFamily="34" charset="-122"/>
                  <a:ea typeface="微软雅黑" panose="020B0503020204020204" pitchFamily="34" charset="-122"/>
                </a:endParaRPr>
              </a:p>
            </p:txBody>
          </p:sp>
          <p:sp>
            <p:nvSpPr>
              <p:cNvPr id="138" name="文本框 137"/>
              <p:cNvSpPr txBox="1"/>
              <p:nvPr/>
            </p:nvSpPr>
            <p:spPr>
              <a:xfrm>
                <a:off x="1061394" y="703440"/>
                <a:ext cx="2323157" cy="729136"/>
              </a:xfrm>
              <a:prstGeom prst="rect">
                <a:avLst/>
              </a:prstGeom>
              <a:noFill/>
            </p:spPr>
            <p:txBody>
              <a:bodyPr wrap="square" rtlCol="0">
                <a:spAutoFit/>
              </a:bodyPr>
              <a:lstStyle/>
              <a:p>
                <a:pPr algn="ctr"/>
                <a:r>
                  <a:rPr lang="en-US" altLang="zh-CN" sz="300" kern="0" dirty="0" smtClean="0">
                    <a:latin typeface="微软雅黑" panose="020B0503020204020204" pitchFamily="34" charset="-122"/>
                    <a:ea typeface="微软雅黑" panose="020B0503020204020204" pitchFamily="34" charset="-122"/>
                    <a:cs typeface="Arial" pitchFamily="34" charset="0"/>
                  </a:rPr>
                  <a:t>Applications</a:t>
                </a:r>
                <a:endParaRPr lang="en-US" altLang="zh-CN" sz="300" kern="0" dirty="0">
                  <a:latin typeface="微软雅黑" panose="020B0503020204020204" pitchFamily="34" charset="-122"/>
                  <a:ea typeface="微软雅黑" panose="020B0503020204020204" pitchFamily="34" charset="-122"/>
                  <a:cs typeface="Arial" pitchFamily="34" charset="0"/>
                </a:endParaRPr>
              </a:p>
            </p:txBody>
          </p:sp>
        </p:grpSp>
        <p:pic>
          <p:nvPicPr>
            <p:cNvPr id="129" name="图片 128"/>
            <p:cNvPicPr>
              <a:picLocks noChangeAspect="1"/>
            </p:cNvPicPr>
            <p:nvPr/>
          </p:nvPicPr>
          <p:blipFill>
            <a:blip r:embed="rId4" cstate="print"/>
            <a:stretch>
              <a:fillRect/>
            </a:stretch>
          </p:blipFill>
          <p:spPr>
            <a:xfrm>
              <a:off x="2176134" y="3997697"/>
              <a:ext cx="475378" cy="321200"/>
            </a:xfrm>
            <a:prstGeom prst="rect">
              <a:avLst/>
            </a:prstGeom>
          </p:spPr>
        </p:pic>
        <p:pic>
          <p:nvPicPr>
            <p:cNvPr id="130" name="图片 129"/>
            <p:cNvPicPr>
              <a:picLocks noChangeAspect="1"/>
            </p:cNvPicPr>
            <p:nvPr/>
          </p:nvPicPr>
          <p:blipFill>
            <a:blip r:embed="rId5" cstate="print"/>
            <a:stretch>
              <a:fillRect/>
            </a:stretch>
          </p:blipFill>
          <p:spPr>
            <a:xfrm>
              <a:off x="2289478" y="4039165"/>
              <a:ext cx="107588" cy="117904"/>
            </a:xfrm>
            <a:prstGeom prst="rect">
              <a:avLst/>
            </a:prstGeom>
          </p:spPr>
        </p:pic>
        <p:pic>
          <p:nvPicPr>
            <p:cNvPr id="131" name="Picture 14"/>
            <p:cNvPicPr>
              <a:picLocks noChangeAspect="1" noChangeArrowheads="1"/>
            </p:cNvPicPr>
            <p:nvPr/>
          </p:nvPicPr>
          <p:blipFill>
            <a:blip r:embed="rId6" cstate="email">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2463774" y="4092058"/>
              <a:ext cx="72658" cy="58613"/>
            </a:xfrm>
            <a:prstGeom prst="roundRect">
              <a:avLst>
                <a:gd name="adj" fmla="val 16667"/>
              </a:avLst>
            </a:prstGeom>
            <a:ln>
              <a:noFill/>
            </a:ln>
            <a:effectLst/>
            <a:scene3d>
              <a:camera prst="orthographicFront"/>
              <a:lightRig rig="contrasting" dir="t">
                <a:rot lat="0" lon="0" rev="4200000"/>
              </a:lightRig>
            </a:scene3d>
            <a:sp3d prstMaterial="plastic">
              <a:bevelT w="381000" h="114300" prst="relaxedInset"/>
              <a:contourClr>
                <a:srgbClr val="969696"/>
              </a:contourClr>
            </a:sp3d>
          </p:spPr>
        </p:pic>
        <p:pic>
          <p:nvPicPr>
            <p:cNvPr id="132" name="droppedImage.pdf"/>
            <p:cNvPicPr>
              <a:picLocks noChangeAspect="1" noChangeArrowheads="1"/>
            </p:cNvPicPr>
            <p:nvPr/>
          </p:nvPicPr>
          <p:blipFill>
            <a:blip r:embed="rId7" cstate="print"/>
            <a:srcRect l="11136" t="-12364"/>
            <a:stretch>
              <a:fillRect/>
            </a:stretch>
          </p:blipFill>
          <p:spPr bwMode="auto">
            <a:xfrm>
              <a:off x="2246097" y="4227582"/>
              <a:ext cx="323886" cy="58021"/>
            </a:xfrm>
            <a:prstGeom prst="rect">
              <a:avLst/>
            </a:prstGeom>
            <a:noFill/>
            <a:ln w="12700">
              <a:noFill/>
              <a:miter lim="400000"/>
              <a:headEnd/>
              <a:tailEnd/>
            </a:ln>
          </p:spPr>
        </p:pic>
        <p:grpSp>
          <p:nvGrpSpPr>
            <p:cNvPr id="133" name="组合 132"/>
            <p:cNvGrpSpPr/>
            <p:nvPr/>
          </p:nvGrpSpPr>
          <p:grpSpPr>
            <a:xfrm>
              <a:off x="2080592" y="4086679"/>
              <a:ext cx="675838" cy="212115"/>
              <a:chOff x="1061394" y="703440"/>
              <a:chExt cx="2323157" cy="729136"/>
            </a:xfrm>
          </p:grpSpPr>
          <p:sp>
            <p:nvSpPr>
              <p:cNvPr id="135" name="圆角矩形 134"/>
              <p:cNvSpPr/>
              <p:nvPr/>
            </p:nvSpPr>
            <p:spPr>
              <a:xfrm>
                <a:off x="1640857" y="959223"/>
                <a:ext cx="1103244" cy="200991"/>
              </a:xfrm>
              <a:prstGeom prst="roundRect">
                <a:avLst/>
              </a:prstGeom>
              <a:solidFill>
                <a:srgbClr val="00B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400" dirty="0">
                  <a:solidFill>
                    <a:schemeClr val="tx1"/>
                  </a:solidFill>
                  <a:latin typeface="微软雅黑" panose="020B0503020204020204" pitchFamily="34" charset="-122"/>
                  <a:ea typeface="微软雅黑" panose="020B0503020204020204" pitchFamily="34" charset="-122"/>
                </a:endParaRPr>
              </a:p>
            </p:txBody>
          </p:sp>
          <p:sp>
            <p:nvSpPr>
              <p:cNvPr id="136" name="文本框 135"/>
              <p:cNvSpPr txBox="1"/>
              <p:nvPr/>
            </p:nvSpPr>
            <p:spPr>
              <a:xfrm>
                <a:off x="1061394" y="703440"/>
                <a:ext cx="2323157" cy="729136"/>
              </a:xfrm>
              <a:prstGeom prst="rect">
                <a:avLst/>
              </a:prstGeom>
              <a:noFill/>
            </p:spPr>
            <p:txBody>
              <a:bodyPr wrap="square" rtlCol="0">
                <a:spAutoFit/>
              </a:bodyPr>
              <a:lstStyle/>
              <a:p>
                <a:pPr algn="ctr"/>
                <a:r>
                  <a:rPr lang="en-US" altLang="zh-CN" sz="300" kern="0" dirty="0" smtClean="0">
                    <a:latin typeface="微软雅黑" panose="020B0503020204020204" pitchFamily="34" charset="-122"/>
                    <a:ea typeface="微软雅黑" panose="020B0503020204020204" pitchFamily="34" charset="-122"/>
                    <a:cs typeface="Arial" pitchFamily="34" charset="0"/>
                  </a:rPr>
                  <a:t>Applications</a:t>
                </a:r>
                <a:endParaRPr lang="en-US" altLang="zh-CN" sz="300" kern="0" dirty="0">
                  <a:latin typeface="微软雅黑" panose="020B0503020204020204" pitchFamily="34" charset="-122"/>
                  <a:ea typeface="微软雅黑" panose="020B0503020204020204" pitchFamily="34" charset="-122"/>
                  <a:cs typeface="Arial" pitchFamily="34" charset="0"/>
                </a:endParaRPr>
              </a:p>
            </p:txBody>
          </p:sp>
        </p:grpSp>
      </p:grpSp>
      <p:cxnSp>
        <p:nvCxnSpPr>
          <p:cNvPr id="3" name="直接连接符 2"/>
          <p:cNvCxnSpPr>
            <a:cxnSpLocks/>
          </p:cNvCxnSpPr>
          <p:nvPr/>
        </p:nvCxnSpPr>
        <p:spPr>
          <a:xfrm flipH="1">
            <a:off x="3520991" y="4133007"/>
            <a:ext cx="1092891" cy="0"/>
          </a:xfrm>
          <a:prstGeom prst="line">
            <a:avLst/>
          </a:prstGeom>
          <a:ln w="76200">
            <a:solidFill>
              <a:srgbClr val="F89E1B"/>
            </a:solidFill>
            <a:prstDash val="solid"/>
          </a:ln>
        </p:spPr>
        <p:style>
          <a:lnRef idx="1">
            <a:schemeClr val="accent1"/>
          </a:lnRef>
          <a:fillRef idx="0">
            <a:schemeClr val="accent1"/>
          </a:fillRef>
          <a:effectRef idx="0">
            <a:schemeClr val="accent1"/>
          </a:effectRef>
          <a:fontRef idx="minor">
            <a:schemeClr val="tx1"/>
          </a:fontRef>
        </p:style>
      </p:cxnSp>
      <p:pic>
        <p:nvPicPr>
          <p:cNvPr id="4" name="Picture 14" descr="C:\Users\Administrator\Desktop\黄巍\文件\用图\图片2.png"/>
          <p:cNvPicPr>
            <a:picLocks noChangeArrowheads="1"/>
          </p:cNvPicPr>
          <p:nvPr/>
        </p:nvPicPr>
        <p:blipFill>
          <a:blip r:embed="rId16" cstate="print"/>
          <a:srcRect l="26962" r="24412" b="21100"/>
          <a:stretch>
            <a:fillRect/>
          </a:stretch>
        </p:blipFill>
        <p:spPr bwMode="auto">
          <a:xfrm>
            <a:off x="1168162" y="1553257"/>
            <a:ext cx="8631954" cy="592811"/>
          </a:xfrm>
          <a:prstGeom prst="rect">
            <a:avLst/>
          </a:prstGeom>
          <a:noFill/>
        </p:spPr>
      </p:pic>
      <p:sp>
        <p:nvSpPr>
          <p:cNvPr id="5" name="文本框 4"/>
          <p:cNvSpPr txBox="1"/>
          <p:nvPr/>
        </p:nvSpPr>
        <p:spPr>
          <a:xfrm>
            <a:off x="1819465" y="1531336"/>
            <a:ext cx="7942604" cy="584775"/>
          </a:xfrm>
          <a:prstGeom prst="rect">
            <a:avLst/>
          </a:prstGeom>
          <a:noFill/>
        </p:spPr>
        <p:txBody>
          <a:bodyPr wrap="square" rtlCol="0">
            <a:spAutoFit/>
          </a:bodyPr>
          <a:lstStyle/>
          <a:p>
            <a:pPr algn="ctr"/>
            <a:r>
              <a:rPr lang="en-US" altLang="zh-CN" sz="3200" spc="-112"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Cloud DR</a:t>
            </a:r>
          </a:p>
        </p:txBody>
      </p:sp>
      <p:grpSp>
        <p:nvGrpSpPr>
          <p:cNvPr id="6" name="组合 5"/>
          <p:cNvGrpSpPr/>
          <p:nvPr/>
        </p:nvGrpSpPr>
        <p:grpSpPr>
          <a:xfrm>
            <a:off x="1022487" y="2802444"/>
            <a:ext cx="2544163" cy="1642379"/>
            <a:chOff x="467264" y="3478943"/>
            <a:chExt cx="2750705" cy="1775712"/>
          </a:xfrm>
        </p:grpSpPr>
        <p:pic>
          <p:nvPicPr>
            <p:cNvPr id="38" name="图片 37"/>
            <p:cNvPicPr>
              <a:picLocks noChangeAspect="1"/>
            </p:cNvPicPr>
            <p:nvPr/>
          </p:nvPicPr>
          <p:blipFill>
            <a:blip r:embed="rId3" cstate="print"/>
            <a:stretch>
              <a:fillRect/>
            </a:stretch>
          </p:blipFill>
          <p:spPr>
            <a:xfrm>
              <a:off x="467264" y="3478943"/>
              <a:ext cx="2750705" cy="1775712"/>
            </a:xfrm>
            <a:prstGeom prst="rect">
              <a:avLst/>
            </a:prstGeom>
          </p:spPr>
        </p:pic>
        <p:pic>
          <p:nvPicPr>
            <p:cNvPr id="7" name="图片 6"/>
            <p:cNvPicPr>
              <a:picLocks noChangeAspect="1"/>
            </p:cNvPicPr>
            <p:nvPr/>
          </p:nvPicPr>
          <p:blipFill>
            <a:blip r:embed="rId4" cstate="print"/>
            <a:stretch>
              <a:fillRect/>
            </a:stretch>
          </p:blipFill>
          <p:spPr>
            <a:xfrm>
              <a:off x="1061208" y="3997697"/>
              <a:ext cx="475378" cy="321200"/>
            </a:xfrm>
            <a:prstGeom prst="rect">
              <a:avLst/>
            </a:prstGeom>
          </p:spPr>
        </p:pic>
        <p:pic>
          <p:nvPicPr>
            <p:cNvPr id="8" name="图片 7"/>
            <p:cNvPicPr>
              <a:picLocks noChangeAspect="1"/>
            </p:cNvPicPr>
            <p:nvPr/>
          </p:nvPicPr>
          <p:blipFill>
            <a:blip r:embed="rId5" cstate="print"/>
            <a:stretch>
              <a:fillRect/>
            </a:stretch>
          </p:blipFill>
          <p:spPr>
            <a:xfrm>
              <a:off x="1174552" y="4039165"/>
              <a:ext cx="107588" cy="117904"/>
            </a:xfrm>
            <a:prstGeom prst="rect">
              <a:avLst/>
            </a:prstGeom>
          </p:spPr>
        </p:pic>
        <p:pic>
          <p:nvPicPr>
            <p:cNvPr id="9" name="Picture 14"/>
            <p:cNvPicPr>
              <a:picLocks noChangeAspect="1" noChangeArrowheads="1"/>
            </p:cNvPicPr>
            <p:nvPr/>
          </p:nvPicPr>
          <p:blipFill>
            <a:blip r:embed="rId6" cstate="email">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1348848" y="4092058"/>
              <a:ext cx="72658" cy="58613"/>
            </a:xfrm>
            <a:prstGeom prst="roundRect">
              <a:avLst>
                <a:gd name="adj" fmla="val 16667"/>
              </a:avLst>
            </a:prstGeom>
            <a:ln>
              <a:noFill/>
            </a:ln>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droppedImage.pdf"/>
            <p:cNvPicPr>
              <a:picLocks noChangeAspect="1" noChangeArrowheads="1"/>
            </p:cNvPicPr>
            <p:nvPr/>
          </p:nvPicPr>
          <p:blipFill>
            <a:blip r:embed="rId7" cstate="print"/>
            <a:srcRect l="11136" t="-12364"/>
            <a:stretch>
              <a:fillRect/>
            </a:stretch>
          </p:blipFill>
          <p:spPr bwMode="auto">
            <a:xfrm>
              <a:off x="1131171" y="4227582"/>
              <a:ext cx="323886" cy="58021"/>
            </a:xfrm>
            <a:prstGeom prst="rect">
              <a:avLst/>
            </a:prstGeom>
            <a:noFill/>
            <a:ln w="12700">
              <a:noFill/>
              <a:miter lim="400000"/>
              <a:headEnd/>
              <a:tailEnd/>
            </a:ln>
          </p:spPr>
        </p:pic>
        <p:grpSp>
          <p:nvGrpSpPr>
            <p:cNvPr id="11" name="组合 10"/>
            <p:cNvGrpSpPr/>
            <p:nvPr/>
          </p:nvGrpSpPr>
          <p:grpSpPr>
            <a:xfrm>
              <a:off x="984398" y="4113630"/>
              <a:ext cx="615795" cy="166381"/>
              <a:chOff x="1125785" y="796090"/>
              <a:chExt cx="2116761" cy="571928"/>
            </a:xfrm>
          </p:grpSpPr>
          <p:sp>
            <p:nvSpPr>
              <p:cNvPr id="49" name="圆角矩形 48"/>
              <p:cNvSpPr/>
              <p:nvPr/>
            </p:nvSpPr>
            <p:spPr>
              <a:xfrm>
                <a:off x="1640857" y="959223"/>
                <a:ext cx="1103244" cy="200991"/>
              </a:xfrm>
              <a:prstGeom prst="roundRect">
                <a:avLst/>
              </a:prstGeom>
              <a:solidFill>
                <a:srgbClr val="00B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500" dirty="0">
                  <a:solidFill>
                    <a:schemeClr val="tx1"/>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1125785" y="796090"/>
                <a:ext cx="2116761" cy="571928"/>
              </a:xfrm>
              <a:prstGeom prst="rect">
                <a:avLst/>
              </a:prstGeom>
              <a:noFill/>
            </p:spPr>
            <p:txBody>
              <a:bodyPr wrap="square" rtlCol="0">
                <a:spAutoFit/>
              </a:bodyPr>
              <a:lstStyle/>
              <a:p>
                <a:pPr algn="ctr"/>
                <a:r>
                  <a:rPr lang="en-US" altLang="zh-CN" sz="400" kern="0" dirty="0" smtClean="0">
                    <a:latin typeface="微软雅黑" panose="020B0503020204020204" pitchFamily="34" charset="-122"/>
                    <a:ea typeface="微软雅黑" panose="020B0503020204020204" pitchFamily="34" charset="-122"/>
                    <a:cs typeface="Arial" pitchFamily="34" charset="0"/>
                  </a:rPr>
                  <a:t>Applications</a:t>
                </a:r>
                <a:endParaRPr lang="en-US" altLang="zh-CN" sz="400" kern="0" dirty="0">
                  <a:latin typeface="微软雅黑" panose="020B0503020204020204" pitchFamily="34" charset="-122"/>
                  <a:ea typeface="微软雅黑" panose="020B0503020204020204" pitchFamily="34" charset="-122"/>
                  <a:cs typeface="Arial" pitchFamily="34" charset="0"/>
                </a:endParaRPr>
              </a:p>
            </p:txBody>
          </p:sp>
        </p:grpSp>
        <p:grpSp>
          <p:nvGrpSpPr>
            <p:cNvPr id="12" name="组合 11"/>
            <p:cNvGrpSpPr/>
            <p:nvPr/>
          </p:nvGrpSpPr>
          <p:grpSpPr>
            <a:xfrm>
              <a:off x="773097" y="4465673"/>
              <a:ext cx="2166206" cy="119465"/>
              <a:chOff x="316523" y="3947311"/>
              <a:chExt cx="11535508" cy="636178"/>
            </a:xfrm>
          </p:grpSpPr>
          <p:sp>
            <p:nvSpPr>
              <p:cNvPr id="45" name="矩形 44"/>
              <p:cNvSpPr/>
              <p:nvPr/>
            </p:nvSpPr>
            <p:spPr>
              <a:xfrm>
                <a:off x="316871" y="4255129"/>
                <a:ext cx="11534115" cy="328360"/>
              </a:xfrm>
              <a:prstGeom prst="rect">
                <a:avLst/>
              </a:prstGeom>
              <a:solidFill>
                <a:srgbClr val="036E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500" dirty="0">
                  <a:solidFill>
                    <a:schemeClr val="tx1"/>
                  </a:solidFill>
                  <a:latin typeface="微软雅黑" panose="020B0503020204020204" pitchFamily="34" charset="-122"/>
                  <a:ea typeface="微软雅黑" panose="020B0503020204020204" pitchFamily="34" charset="-122"/>
                </a:endParaRPr>
              </a:p>
            </p:txBody>
          </p:sp>
          <p:grpSp>
            <p:nvGrpSpPr>
              <p:cNvPr id="46" name="Group 597"/>
              <p:cNvGrpSpPr/>
              <p:nvPr/>
            </p:nvGrpSpPr>
            <p:grpSpPr>
              <a:xfrm>
                <a:off x="316523" y="3947311"/>
                <a:ext cx="11535508" cy="301385"/>
                <a:chOff x="-1503626" y="-119862"/>
                <a:chExt cx="16681737" cy="244318"/>
              </a:xfrm>
            </p:grpSpPr>
            <p:sp>
              <p:nvSpPr>
                <p:cNvPr id="47" name="Shape 595"/>
                <p:cNvSpPr/>
                <p:nvPr/>
              </p:nvSpPr>
              <p:spPr>
                <a:xfrm>
                  <a:off x="-1503626" y="124427"/>
                  <a:ext cx="16681737" cy="0"/>
                </a:xfrm>
                <a:prstGeom prst="line">
                  <a:avLst/>
                </a:prstGeom>
                <a:noFill/>
                <a:ln w="6350" cap="flat">
                  <a:solidFill>
                    <a:srgbClr val="00B0F0"/>
                  </a:solidFill>
                  <a:prstDash val="solid"/>
                  <a:bevel/>
                </a:ln>
                <a:effectLst/>
              </p:spPr>
              <p:txBody>
                <a:bodyPr wrap="square" lIns="9801" tIns="9801" rIns="9801" bIns="9801" numCol="1" anchor="t">
                  <a:noAutofit/>
                </a:bodyPr>
                <a:lstStyle/>
                <a:p>
                  <a:pPr lvl="0">
                    <a:defRPr sz="300"/>
                  </a:pPr>
                  <a:endParaRPr lang="en-US" sz="400" dirty="0">
                    <a:latin typeface="微软雅黑" panose="020B0503020204020204" pitchFamily="34" charset="-122"/>
                    <a:ea typeface="微软雅黑" panose="020B0503020204020204" pitchFamily="34" charset="-122"/>
                  </a:endParaRPr>
                </a:p>
              </p:txBody>
            </p:sp>
            <p:sp>
              <p:nvSpPr>
                <p:cNvPr id="48" name="Shape 596"/>
                <p:cNvSpPr/>
                <p:nvPr/>
              </p:nvSpPr>
              <p:spPr>
                <a:xfrm>
                  <a:off x="-1503624" y="-119862"/>
                  <a:ext cx="16681735" cy="244318"/>
                </a:xfrm>
                <a:custGeom>
                  <a:avLst/>
                  <a:gdLst/>
                  <a:ahLst/>
                  <a:cxnLst>
                    <a:cxn ang="0">
                      <a:pos x="wd2" y="hd2"/>
                    </a:cxn>
                    <a:cxn ang="5400000">
                      <a:pos x="wd2" y="hd2"/>
                    </a:cxn>
                    <a:cxn ang="10800000">
                      <a:pos x="wd2" y="hd2"/>
                    </a:cxn>
                    <a:cxn ang="16200000">
                      <a:pos x="wd2" y="hd2"/>
                    </a:cxn>
                  </a:cxnLst>
                  <a:rect l="0" t="0" r="r" b="b"/>
                  <a:pathLst>
                    <a:path w="21600" h="21600" extrusionOk="0">
                      <a:moveTo>
                        <a:pt x="19391" y="0"/>
                      </a:moveTo>
                      <a:lnTo>
                        <a:pt x="2209" y="0"/>
                      </a:lnTo>
                      <a:lnTo>
                        <a:pt x="0" y="21600"/>
                      </a:lnTo>
                      <a:lnTo>
                        <a:pt x="21600" y="21600"/>
                      </a:lnTo>
                      <a:lnTo>
                        <a:pt x="19391" y="0"/>
                      </a:lnTo>
                      <a:close/>
                    </a:path>
                  </a:pathLst>
                </a:custGeom>
                <a:gradFill flip="none" rotWithShape="1">
                  <a:gsLst>
                    <a:gs pos="0">
                      <a:srgbClr val="008BBC">
                        <a:alpha val="49000"/>
                      </a:srgbClr>
                    </a:gs>
                    <a:gs pos="100000">
                      <a:srgbClr val="0070C0">
                        <a:alpha val="11000"/>
                      </a:srgbClr>
                    </a:gs>
                  </a:gsLst>
                  <a:lin ang="16200000" scaled="0"/>
                </a:gradFill>
                <a:ln w="3175" cap="flat">
                  <a:noFill/>
                  <a:prstDash val="solid"/>
                  <a:miter lim="800000"/>
                </a:ln>
                <a:effectLst/>
              </p:spPr>
              <p:txBody>
                <a:bodyPr wrap="square" lIns="9801" tIns="9801" rIns="9801" bIns="9801" numCol="1" anchor="t">
                  <a:noAutofit/>
                </a:bodyPr>
                <a:lstStyle/>
                <a:p>
                  <a:pPr defTabSz="493512">
                    <a:lnSpc>
                      <a:spcPts val="800"/>
                    </a:lnSpc>
                    <a:defRPr sz="900">
                      <a:latin typeface="Arial"/>
                      <a:ea typeface="Arial"/>
                      <a:cs typeface="Arial"/>
                      <a:sym typeface="Arial"/>
                    </a:defRPr>
                  </a:pPr>
                  <a:endParaRPr lang="en-US" sz="400" dirty="0">
                    <a:latin typeface="微软雅黑" panose="020B0503020204020204" pitchFamily="34" charset="-122"/>
                    <a:ea typeface="微软雅黑" panose="020B0503020204020204" pitchFamily="34" charset="-122"/>
                  </a:endParaRPr>
                </a:p>
              </p:txBody>
            </p:sp>
          </p:grpSp>
        </p:grpSp>
        <p:pic>
          <p:nvPicPr>
            <p:cNvPr id="13" name="图片 12"/>
            <p:cNvPicPr>
              <a:picLocks noChangeAspect="1"/>
            </p:cNvPicPr>
            <p:nvPr/>
          </p:nvPicPr>
          <p:blipFill>
            <a:blip r:embed="rId8" cstate="print"/>
            <a:stretch>
              <a:fillRect/>
            </a:stretch>
          </p:blipFill>
          <p:spPr>
            <a:xfrm>
              <a:off x="772833" y="4402015"/>
              <a:ext cx="816837" cy="90960"/>
            </a:xfrm>
            <a:prstGeom prst="rect">
              <a:avLst/>
            </a:prstGeom>
          </p:spPr>
        </p:pic>
        <p:pic>
          <p:nvPicPr>
            <p:cNvPr id="14" name="图片 13"/>
            <p:cNvPicPr>
              <a:picLocks noChangeAspect="1"/>
            </p:cNvPicPr>
            <p:nvPr/>
          </p:nvPicPr>
          <p:blipFill>
            <a:blip r:embed="rId9" cstate="print"/>
            <a:stretch>
              <a:fillRect/>
            </a:stretch>
          </p:blipFill>
          <p:spPr>
            <a:xfrm>
              <a:off x="1517445" y="4402015"/>
              <a:ext cx="698859" cy="90960"/>
            </a:xfrm>
            <a:prstGeom prst="rect">
              <a:avLst/>
            </a:prstGeom>
          </p:spPr>
        </p:pic>
        <p:pic>
          <p:nvPicPr>
            <p:cNvPr id="15" name="图片 14"/>
            <p:cNvPicPr>
              <a:picLocks noChangeAspect="1"/>
            </p:cNvPicPr>
            <p:nvPr/>
          </p:nvPicPr>
          <p:blipFill>
            <a:blip r:embed="rId10" cstate="print"/>
            <a:stretch>
              <a:fillRect/>
            </a:stretch>
          </p:blipFill>
          <p:spPr>
            <a:xfrm>
              <a:off x="2144080" y="4402015"/>
              <a:ext cx="801527" cy="90960"/>
            </a:xfrm>
            <a:prstGeom prst="rect">
              <a:avLst/>
            </a:prstGeom>
          </p:spPr>
        </p:pic>
        <p:sp>
          <p:nvSpPr>
            <p:cNvPr id="16" name="圆角矩形 15"/>
            <p:cNvSpPr/>
            <p:nvPr/>
          </p:nvSpPr>
          <p:spPr>
            <a:xfrm>
              <a:off x="772833" y="4671550"/>
              <a:ext cx="2172774" cy="380236"/>
            </a:xfrm>
            <a:prstGeom prst="roundRect">
              <a:avLst>
                <a:gd name="adj" fmla="val 11619"/>
              </a:avLst>
            </a:prstGeom>
            <a:solidFill>
              <a:srgbClr val="018FE3">
                <a:alpha val="35000"/>
              </a:srgbClr>
            </a:solidFill>
            <a:ln w="3175">
              <a:solidFill>
                <a:srgbClr val="00FAFE">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500" dirty="0">
                <a:solidFill>
                  <a:schemeClr val="tx1"/>
                </a:solidFill>
                <a:latin typeface="微软雅黑" panose="020B0503020204020204" pitchFamily="34" charset="-122"/>
                <a:ea typeface="微软雅黑" panose="020B0503020204020204" pitchFamily="34" charset="-122"/>
              </a:endParaRPr>
            </a:p>
          </p:txBody>
        </p:sp>
        <p:sp>
          <p:nvSpPr>
            <p:cNvPr id="17" name="标题 1"/>
            <p:cNvSpPr txBox="1">
              <a:spLocks/>
            </p:cNvSpPr>
            <p:nvPr/>
          </p:nvSpPr>
          <p:spPr>
            <a:xfrm>
              <a:off x="759932" y="4710974"/>
              <a:ext cx="475947" cy="77559"/>
            </a:xfrm>
            <a:prstGeom prst="rect">
              <a:avLst/>
            </a:prstGeom>
          </p:spPr>
          <p:txBody>
            <a:bodyPr vert="horz" lIns="68548" tIns="34274" rIns="68548" bIns="34274" rtlCol="0" anchor="ctr">
              <a:noAutofit/>
            </a:bodyPr>
            <a:lstStyle/>
            <a:p>
              <a:pPr algn="ctr" fontAlgn="auto">
                <a:spcAft>
                  <a:spcPts val="0"/>
                </a:spcAft>
                <a:defRPr/>
              </a:pPr>
              <a:r>
                <a:rPr kumimoji="1" lang="en-US" altLang="zh-CN" sz="600" kern="0" dirty="0">
                  <a:latin typeface="微软雅黑" panose="020B0503020204020204" pitchFamily="34" charset="-122"/>
                  <a:ea typeface="微软雅黑" panose="020B0503020204020204" pitchFamily="34" charset="-122"/>
                  <a:cs typeface="Arial" panose="020B0604020202020204" pitchFamily="34" charset="0"/>
                  <a:sym typeface="Lucida Grande"/>
                </a:rPr>
                <a:t>Physical</a:t>
              </a:r>
            </a:p>
          </p:txBody>
        </p:sp>
        <p:sp>
          <p:nvSpPr>
            <p:cNvPr id="18" name="标题 1"/>
            <p:cNvSpPr txBox="1">
              <a:spLocks/>
            </p:cNvSpPr>
            <p:nvPr/>
          </p:nvSpPr>
          <p:spPr>
            <a:xfrm>
              <a:off x="1129582" y="4702954"/>
              <a:ext cx="560494" cy="85579"/>
            </a:xfrm>
            <a:prstGeom prst="rect">
              <a:avLst/>
            </a:prstGeom>
          </p:spPr>
          <p:txBody>
            <a:bodyPr vert="horz" lIns="68548" tIns="34274" rIns="68548" bIns="34274" rtlCol="0" anchor="ctr">
              <a:noAutofit/>
            </a:bodyPr>
            <a:lstStyle/>
            <a:p>
              <a:pPr algn="ctr" fontAlgn="auto">
                <a:spcAft>
                  <a:spcPts val="0"/>
                </a:spcAft>
                <a:defRPr/>
              </a:pPr>
              <a:r>
                <a:rPr kumimoji="1" lang="en-US" altLang="zh-CN" sz="600" kern="0" dirty="0">
                  <a:latin typeface="微软雅黑" panose="020B0503020204020204" pitchFamily="34" charset="-122"/>
                  <a:ea typeface="微软雅黑" panose="020B0503020204020204" pitchFamily="34" charset="-122"/>
                  <a:cs typeface="Arial" panose="020B0604020202020204" pitchFamily="34" charset="0"/>
                  <a:sym typeface="Lucida Grande"/>
                </a:rPr>
                <a:t>VMware</a:t>
              </a:r>
            </a:p>
          </p:txBody>
        </p:sp>
        <p:sp>
          <p:nvSpPr>
            <p:cNvPr id="19" name="标题 1"/>
            <p:cNvSpPr txBox="1">
              <a:spLocks/>
            </p:cNvSpPr>
            <p:nvPr/>
          </p:nvSpPr>
          <p:spPr>
            <a:xfrm>
              <a:off x="1568153" y="4702954"/>
              <a:ext cx="700606" cy="85579"/>
            </a:xfrm>
            <a:prstGeom prst="rect">
              <a:avLst/>
            </a:prstGeom>
          </p:spPr>
          <p:txBody>
            <a:bodyPr vert="horz" lIns="68548" tIns="34274" rIns="68548" bIns="34274" rtlCol="0" anchor="ctr">
              <a:noAutofit/>
            </a:bodyPr>
            <a:lstStyle/>
            <a:p>
              <a:pPr algn="ctr" fontAlgn="auto">
                <a:spcAft>
                  <a:spcPts val="0"/>
                </a:spcAft>
                <a:defRPr/>
              </a:pPr>
              <a:r>
                <a:rPr kumimoji="1" lang="en-US" altLang="zh-CN" sz="600" kern="0" dirty="0">
                  <a:latin typeface="微软雅黑" panose="020B0503020204020204" pitchFamily="34" charset="-122"/>
                  <a:ea typeface="微软雅黑" panose="020B0503020204020204" pitchFamily="34" charset="-122"/>
                  <a:cs typeface="Arial" panose="020B0604020202020204" pitchFamily="34" charset="0"/>
                  <a:sym typeface="Lucida Grande"/>
                </a:rPr>
                <a:t>FusionSphere</a:t>
              </a:r>
            </a:p>
          </p:txBody>
        </p:sp>
        <p:sp>
          <p:nvSpPr>
            <p:cNvPr id="20" name="标题 1"/>
            <p:cNvSpPr txBox="1">
              <a:spLocks/>
            </p:cNvSpPr>
            <p:nvPr/>
          </p:nvSpPr>
          <p:spPr>
            <a:xfrm>
              <a:off x="2128796" y="4685585"/>
              <a:ext cx="456721" cy="120316"/>
            </a:xfrm>
            <a:prstGeom prst="rect">
              <a:avLst/>
            </a:prstGeom>
          </p:spPr>
          <p:txBody>
            <a:bodyPr vert="horz" lIns="68548" tIns="34274" rIns="68548" bIns="34274" rtlCol="0" anchor="ctr">
              <a:noAutofit/>
            </a:bodyPr>
            <a:lstStyle/>
            <a:p>
              <a:pPr algn="ctr" fontAlgn="auto">
                <a:spcAft>
                  <a:spcPts val="0"/>
                </a:spcAft>
                <a:defRPr/>
              </a:pPr>
              <a:r>
                <a:rPr kumimoji="1" lang="en-US" altLang="zh-CN" sz="700" kern="0" dirty="0">
                  <a:latin typeface="微软雅黑" panose="020B0503020204020204" pitchFamily="34" charset="-122"/>
                  <a:ea typeface="微软雅黑" panose="020B0503020204020204" pitchFamily="34" charset="-122"/>
                  <a:cs typeface="Arial" panose="020B0604020202020204" pitchFamily="34" charset="0"/>
                  <a:sym typeface="Lucida Grande"/>
                </a:rPr>
                <a:t>KVM</a:t>
              </a:r>
            </a:p>
          </p:txBody>
        </p:sp>
        <p:sp>
          <p:nvSpPr>
            <p:cNvPr id="21" name="标题 1"/>
            <p:cNvSpPr txBox="1">
              <a:spLocks/>
            </p:cNvSpPr>
            <p:nvPr/>
          </p:nvSpPr>
          <p:spPr>
            <a:xfrm>
              <a:off x="2541401" y="4702954"/>
              <a:ext cx="482837" cy="77966"/>
            </a:xfrm>
            <a:prstGeom prst="rect">
              <a:avLst/>
            </a:prstGeom>
          </p:spPr>
          <p:txBody>
            <a:bodyPr vert="horz" lIns="68548" tIns="34274" rIns="68548" bIns="34274" rtlCol="0" anchor="ctr">
              <a:noAutofit/>
            </a:bodyPr>
            <a:lstStyle/>
            <a:p>
              <a:pPr algn="ctr" fontAlgn="auto">
                <a:spcAft>
                  <a:spcPts val="0"/>
                </a:spcAft>
                <a:defRPr/>
              </a:pPr>
              <a:r>
                <a:rPr kumimoji="1" lang="en-US" altLang="zh-CN" sz="700" kern="0" dirty="0" err="1">
                  <a:latin typeface="微软雅黑" panose="020B0503020204020204" pitchFamily="34" charset="-122"/>
                  <a:ea typeface="微软雅黑" panose="020B0503020204020204" pitchFamily="34" charset="-122"/>
                  <a:cs typeface="Arial" panose="020B0604020202020204" pitchFamily="34" charset="0"/>
                  <a:sym typeface="Lucida Grande"/>
                </a:rPr>
                <a:t>Docker</a:t>
              </a:r>
              <a:endParaRPr kumimoji="1" lang="en-US" altLang="zh-CN" sz="700" kern="0" dirty="0">
                <a:latin typeface="微软雅黑" panose="020B0503020204020204" pitchFamily="34" charset="-122"/>
                <a:ea typeface="微软雅黑" panose="020B0503020204020204" pitchFamily="34" charset="-122"/>
                <a:cs typeface="Arial" panose="020B0604020202020204" pitchFamily="34" charset="0"/>
                <a:sym typeface="Lucida Grande"/>
              </a:endParaRPr>
            </a:p>
          </p:txBody>
        </p:sp>
        <p:pic>
          <p:nvPicPr>
            <p:cNvPr id="22" name="图片 21"/>
            <p:cNvPicPr>
              <a:picLocks noChangeAspect="1"/>
            </p:cNvPicPr>
            <p:nvPr/>
          </p:nvPicPr>
          <p:blipFill>
            <a:blip r:embed="rId11" cstate="print"/>
            <a:stretch>
              <a:fillRect/>
            </a:stretch>
          </p:blipFill>
          <p:spPr>
            <a:xfrm>
              <a:off x="2600729" y="4838092"/>
              <a:ext cx="310470" cy="177704"/>
            </a:xfrm>
            <a:prstGeom prst="rect">
              <a:avLst/>
            </a:prstGeom>
          </p:spPr>
        </p:pic>
        <p:pic>
          <p:nvPicPr>
            <p:cNvPr id="23" name="Picture 5"/>
            <p:cNvPicPr>
              <a:picLocks noChangeAspect="1" noChangeArrowheads="1"/>
            </p:cNvPicPr>
            <p:nvPr/>
          </p:nvPicPr>
          <p:blipFill rotWithShape="1">
            <a:blip r:embed="rId12" cstate="email"/>
            <a:srcRect l="25568" t="10361" r="2013" b="15534"/>
            <a:stretch/>
          </p:blipFill>
          <p:spPr bwMode="auto">
            <a:xfrm>
              <a:off x="870688" y="4813350"/>
              <a:ext cx="272015" cy="200215"/>
            </a:xfrm>
            <a:prstGeom prst="rect">
              <a:avLst/>
            </a:prstGeom>
            <a:noFill/>
            <a:ln w="9525">
              <a:noFill/>
              <a:miter lim="800000"/>
              <a:headEnd/>
              <a:tailEnd/>
            </a:ln>
            <a:effectLst/>
          </p:spPr>
        </p:pic>
        <p:grpSp>
          <p:nvGrpSpPr>
            <p:cNvPr id="24" name="组合 166"/>
            <p:cNvGrpSpPr/>
            <p:nvPr/>
          </p:nvGrpSpPr>
          <p:grpSpPr>
            <a:xfrm>
              <a:off x="830779" y="4812129"/>
              <a:ext cx="185133" cy="211771"/>
              <a:chOff x="4903382" y="2060680"/>
              <a:chExt cx="729817" cy="1409782"/>
            </a:xfrm>
          </p:grpSpPr>
          <p:pic>
            <p:nvPicPr>
              <p:cNvPr id="43" name="Picture 5" descr="E:\2014\01. 外部交流\23. HCC大会\IT产品线材料\01 E9000 in  cabinet.png"/>
              <p:cNvPicPr>
                <a:picLocks noChangeAspect="1" noChangeArrowheads="1"/>
              </p:cNvPicPr>
              <p:nvPr/>
            </p:nvPicPr>
            <p:blipFill>
              <a:blip r:embed="rId13" cstate="email"/>
              <a:srcRect/>
              <a:stretch>
                <a:fillRect/>
              </a:stretch>
            </p:blipFill>
            <p:spPr bwMode="auto">
              <a:xfrm>
                <a:off x="4903382" y="2097505"/>
                <a:ext cx="479098" cy="1323769"/>
              </a:xfrm>
              <a:prstGeom prst="rect">
                <a:avLst/>
              </a:prstGeom>
              <a:noFill/>
            </p:spPr>
          </p:pic>
          <p:pic>
            <p:nvPicPr>
              <p:cNvPr id="44" name="Picture 4" descr="E:\2014\01. 外部交流\23. HCC大会\IT产品线材料\02 E9000 in cabinet.png"/>
              <p:cNvPicPr>
                <a:picLocks noChangeAspect="1" noChangeArrowheads="1"/>
              </p:cNvPicPr>
              <p:nvPr/>
            </p:nvPicPr>
            <p:blipFill>
              <a:blip r:embed="rId14" cstate="email"/>
              <a:srcRect/>
              <a:stretch>
                <a:fillRect/>
              </a:stretch>
            </p:blipFill>
            <p:spPr bwMode="auto">
              <a:xfrm>
                <a:off x="5267298" y="2060680"/>
                <a:ext cx="365901" cy="1409782"/>
              </a:xfrm>
              <a:prstGeom prst="rect">
                <a:avLst/>
              </a:prstGeom>
              <a:noFill/>
            </p:spPr>
          </p:pic>
        </p:grpSp>
        <p:pic>
          <p:nvPicPr>
            <p:cNvPr id="25" name="图片 24"/>
            <p:cNvPicPr>
              <a:picLocks noChangeAspect="1"/>
            </p:cNvPicPr>
            <p:nvPr/>
          </p:nvPicPr>
          <p:blipFill>
            <a:blip r:embed="rId15" cstate="print"/>
            <a:stretch>
              <a:fillRect/>
            </a:stretch>
          </p:blipFill>
          <p:spPr>
            <a:xfrm>
              <a:off x="1250860" y="4839470"/>
              <a:ext cx="299022" cy="186753"/>
            </a:xfrm>
            <a:prstGeom prst="rect">
              <a:avLst/>
            </a:prstGeom>
          </p:spPr>
        </p:pic>
        <p:pic>
          <p:nvPicPr>
            <p:cNvPr id="26" name="图片 25"/>
            <p:cNvPicPr>
              <a:picLocks noChangeAspect="1"/>
            </p:cNvPicPr>
            <p:nvPr/>
          </p:nvPicPr>
          <p:blipFill>
            <a:blip r:embed="rId15" cstate="print"/>
            <a:stretch>
              <a:fillRect/>
            </a:stretch>
          </p:blipFill>
          <p:spPr>
            <a:xfrm>
              <a:off x="1715806" y="4839470"/>
              <a:ext cx="299022" cy="186753"/>
            </a:xfrm>
            <a:prstGeom prst="rect">
              <a:avLst/>
            </a:prstGeom>
          </p:spPr>
        </p:pic>
        <p:pic>
          <p:nvPicPr>
            <p:cNvPr id="27" name="图片 26"/>
            <p:cNvPicPr>
              <a:picLocks noChangeAspect="1"/>
            </p:cNvPicPr>
            <p:nvPr/>
          </p:nvPicPr>
          <p:blipFill>
            <a:blip r:embed="rId15" cstate="print"/>
            <a:stretch>
              <a:fillRect/>
            </a:stretch>
          </p:blipFill>
          <p:spPr>
            <a:xfrm>
              <a:off x="2189738" y="4839470"/>
              <a:ext cx="299022" cy="186753"/>
            </a:xfrm>
            <a:prstGeom prst="rect">
              <a:avLst/>
            </a:prstGeom>
          </p:spPr>
        </p:pic>
        <p:pic>
          <p:nvPicPr>
            <p:cNvPr id="28" name="图片 27"/>
            <p:cNvPicPr>
              <a:picLocks noChangeAspect="1"/>
            </p:cNvPicPr>
            <p:nvPr/>
          </p:nvPicPr>
          <p:blipFill>
            <a:blip r:embed="rId4" cstate="print"/>
            <a:stretch>
              <a:fillRect/>
            </a:stretch>
          </p:blipFill>
          <p:spPr>
            <a:xfrm>
              <a:off x="1626692" y="3997697"/>
              <a:ext cx="475378" cy="321200"/>
            </a:xfrm>
            <a:prstGeom prst="rect">
              <a:avLst/>
            </a:prstGeom>
          </p:spPr>
        </p:pic>
        <p:pic>
          <p:nvPicPr>
            <p:cNvPr id="29" name="图片 28"/>
            <p:cNvPicPr>
              <a:picLocks noChangeAspect="1"/>
            </p:cNvPicPr>
            <p:nvPr/>
          </p:nvPicPr>
          <p:blipFill>
            <a:blip r:embed="rId5" cstate="print"/>
            <a:stretch>
              <a:fillRect/>
            </a:stretch>
          </p:blipFill>
          <p:spPr>
            <a:xfrm>
              <a:off x="1740036" y="4039165"/>
              <a:ext cx="107588" cy="117904"/>
            </a:xfrm>
            <a:prstGeom prst="rect">
              <a:avLst/>
            </a:prstGeom>
          </p:spPr>
        </p:pic>
        <p:pic>
          <p:nvPicPr>
            <p:cNvPr id="30" name="Picture 14"/>
            <p:cNvPicPr>
              <a:picLocks noChangeAspect="1" noChangeArrowheads="1"/>
            </p:cNvPicPr>
            <p:nvPr/>
          </p:nvPicPr>
          <p:blipFill>
            <a:blip r:embed="rId6" cstate="email">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1914332" y="4092058"/>
              <a:ext cx="72658" cy="58613"/>
            </a:xfrm>
            <a:prstGeom prst="roundRect">
              <a:avLst>
                <a:gd name="adj" fmla="val 16667"/>
              </a:avLst>
            </a:prstGeom>
            <a:ln>
              <a:noFill/>
            </a:ln>
            <a:effectLst/>
            <a:scene3d>
              <a:camera prst="orthographicFront"/>
              <a:lightRig rig="contrasting" dir="t">
                <a:rot lat="0" lon="0" rev="4200000"/>
              </a:lightRig>
            </a:scene3d>
            <a:sp3d prstMaterial="plastic">
              <a:bevelT w="381000" h="114300" prst="relaxedInset"/>
              <a:contourClr>
                <a:srgbClr val="969696"/>
              </a:contourClr>
            </a:sp3d>
          </p:spPr>
        </p:pic>
        <p:pic>
          <p:nvPicPr>
            <p:cNvPr id="31" name="droppedImage.pdf"/>
            <p:cNvPicPr>
              <a:picLocks noChangeAspect="1" noChangeArrowheads="1"/>
            </p:cNvPicPr>
            <p:nvPr/>
          </p:nvPicPr>
          <p:blipFill>
            <a:blip r:embed="rId7" cstate="print"/>
            <a:srcRect l="11136" t="-12364"/>
            <a:stretch>
              <a:fillRect/>
            </a:stretch>
          </p:blipFill>
          <p:spPr bwMode="auto">
            <a:xfrm>
              <a:off x="1696655" y="4227582"/>
              <a:ext cx="323886" cy="58021"/>
            </a:xfrm>
            <a:prstGeom prst="rect">
              <a:avLst/>
            </a:prstGeom>
            <a:noFill/>
            <a:ln w="12700">
              <a:noFill/>
              <a:miter lim="400000"/>
              <a:headEnd/>
              <a:tailEnd/>
            </a:ln>
          </p:spPr>
        </p:pic>
        <p:grpSp>
          <p:nvGrpSpPr>
            <p:cNvPr id="32" name="组合 31"/>
            <p:cNvGrpSpPr/>
            <p:nvPr/>
          </p:nvGrpSpPr>
          <p:grpSpPr>
            <a:xfrm>
              <a:off x="1549882" y="4113630"/>
              <a:ext cx="615795" cy="166381"/>
              <a:chOff x="1125785" y="796090"/>
              <a:chExt cx="2116761" cy="571928"/>
            </a:xfrm>
          </p:grpSpPr>
          <p:sp>
            <p:nvSpPr>
              <p:cNvPr id="41" name="圆角矩形 40"/>
              <p:cNvSpPr/>
              <p:nvPr/>
            </p:nvSpPr>
            <p:spPr>
              <a:xfrm>
                <a:off x="1640857" y="959223"/>
                <a:ext cx="1103244" cy="200991"/>
              </a:xfrm>
              <a:prstGeom prst="roundRect">
                <a:avLst/>
              </a:prstGeom>
              <a:solidFill>
                <a:srgbClr val="00B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500" dirty="0">
                  <a:solidFill>
                    <a:schemeClr val="tx1"/>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1125785" y="796090"/>
                <a:ext cx="2116761" cy="571928"/>
              </a:xfrm>
              <a:prstGeom prst="rect">
                <a:avLst/>
              </a:prstGeom>
              <a:noFill/>
            </p:spPr>
            <p:txBody>
              <a:bodyPr wrap="square" rtlCol="0">
                <a:spAutoFit/>
              </a:bodyPr>
              <a:lstStyle/>
              <a:p>
                <a:pPr algn="ctr"/>
                <a:r>
                  <a:rPr lang="en-US" altLang="zh-CN" sz="400" kern="0" dirty="0" smtClean="0">
                    <a:latin typeface="微软雅黑" panose="020B0503020204020204" pitchFamily="34" charset="-122"/>
                    <a:ea typeface="微软雅黑" panose="020B0503020204020204" pitchFamily="34" charset="-122"/>
                    <a:cs typeface="Arial" pitchFamily="34" charset="0"/>
                  </a:rPr>
                  <a:t>Applications</a:t>
                </a:r>
                <a:endParaRPr lang="en-US" altLang="zh-CN" sz="400" kern="0" dirty="0">
                  <a:latin typeface="微软雅黑" panose="020B0503020204020204" pitchFamily="34" charset="-122"/>
                  <a:ea typeface="微软雅黑" panose="020B0503020204020204" pitchFamily="34" charset="-122"/>
                  <a:cs typeface="Arial" pitchFamily="34" charset="0"/>
                </a:endParaRPr>
              </a:p>
            </p:txBody>
          </p:sp>
        </p:grpSp>
        <p:pic>
          <p:nvPicPr>
            <p:cNvPr id="33" name="图片 32"/>
            <p:cNvPicPr>
              <a:picLocks noChangeAspect="1"/>
            </p:cNvPicPr>
            <p:nvPr/>
          </p:nvPicPr>
          <p:blipFill>
            <a:blip r:embed="rId4" cstate="print"/>
            <a:stretch>
              <a:fillRect/>
            </a:stretch>
          </p:blipFill>
          <p:spPr>
            <a:xfrm>
              <a:off x="2176134" y="3997697"/>
              <a:ext cx="475378" cy="321200"/>
            </a:xfrm>
            <a:prstGeom prst="rect">
              <a:avLst/>
            </a:prstGeom>
          </p:spPr>
        </p:pic>
        <p:pic>
          <p:nvPicPr>
            <p:cNvPr id="34" name="图片 33"/>
            <p:cNvPicPr>
              <a:picLocks noChangeAspect="1"/>
            </p:cNvPicPr>
            <p:nvPr/>
          </p:nvPicPr>
          <p:blipFill>
            <a:blip r:embed="rId5" cstate="print"/>
            <a:stretch>
              <a:fillRect/>
            </a:stretch>
          </p:blipFill>
          <p:spPr>
            <a:xfrm>
              <a:off x="2289478" y="4039165"/>
              <a:ext cx="107588" cy="117904"/>
            </a:xfrm>
            <a:prstGeom prst="rect">
              <a:avLst/>
            </a:prstGeom>
          </p:spPr>
        </p:pic>
        <p:pic>
          <p:nvPicPr>
            <p:cNvPr id="35" name="Picture 14"/>
            <p:cNvPicPr>
              <a:picLocks noChangeAspect="1" noChangeArrowheads="1"/>
            </p:cNvPicPr>
            <p:nvPr/>
          </p:nvPicPr>
          <p:blipFill>
            <a:blip r:embed="rId6" cstate="email">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2463774" y="4092058"/>
              <a:ext cx="72658" cy="58613"/>
            </a:xfrm>
            <a:prstGeom prst="roundRect">
              <a:avLst>
                <a:gd name="adj" fmla="val 16667"/>
              </a:avLst>
            </a:prstGeom>
            <a:ln>
              <a:noFill/>
            </a:ln>
            <a:effectLst/>
            <a:scene3d>
              <a:camera prst="orthographicFront"/>
              <a:lightRig rig="contrasting" dir="t">
                <a:rot lat="0" lon="0" rev="4200000"/>
              </a:lightRig>
            </a:scene3d>
            <a:sp3d prstMaterial="plastic">
              <a:bevelT w="381000" h="114300" prst="relaxedInset"/>
              <a:contourClr>
                <a:srgbClr val="969696"/>
              </a:contourClr>
            </a:sp3d>
          </p:spPr>
        </p:pic>
        <p:pic>
          <p:nvPicPr>
            <p:cNvPr id="36" name="droppedImage.pdf"/>
            <p:cNvPicPr>
              <a:picLocks noChangeAspect="1" noChangeArrowheads="1"/>
            </p:cNvPicPr>
            <p:nvPr/>
          </p:nvPicPr>
          <p:blipFill>
            <a:blip r:embed="rId7" cstate="print"/>
            <a:srcRect l="11136" t="-12364"/>
            <a:stretch>
              <a:fillRect/>
            </a:stretch>
          </p:blipFill>
          <p:spPr bwMode="auto">
            <a:xfrm>
              <a:off x="2246097" y="4227582"/>
              <a:ext cx="323886" cy="58021"/>
            </a:xfrm>
            <a:prstGeom prst="rect">
              <a:avLst/>
            </a:prstGeom>
            <a:noFill/>
            <a:ln w="12700">
              <a:noFill/>
              <a:miter lim="400000"/>
              <a:headEnd/>
              <a:tailEnd/>
            </a:ln>
          </p:spPr>
        </p:pic>
        <p:grpSp>
          <p:nvGrpSpPr>
            <p:cNvPr id="37" name="组合 36"/>
            <p:cNvGrpSpPr/>
            <p:nvPr/>
          </p:nvGrpSpPr>
          <p:grpSpPr>
            <a:xfrm>
              <a:off x="2099324" y="4113630"/>
              <a:ext cx="615795" cy="166381"/>
              <a:chOff x="1125785" y="796090"/>
              <a:chExt cx="2116761" cy="571928"/>
            </a:xfrm>
          </p:grpSpPr>
          <p:sp>
            <p:nvSpPr>
              <p:cNvPr id="39" name="圆角矩形 38"/>
              <p:cNvSpPr/>
              <p:nvPr/>
            </p:nvSpPr>
            <p:spPr>
              <a:xfrm>
                <a:off x="1640857" y="959223"/>
                <a:ext cx="1103244" cy="200991"/>
              </a:xfrm>
              <a:prstGeom prst="roundRect">
                <a:avLst/>
              </a:prstGeom>
              <a:solidFill>
                <a:srgbClr val="00B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500" dirty="0">
                  <a:solidFill>
                    <a:schemeClr val="tx1"/>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1125785" y="796090"/>
                <a:ext cx="2116761" cy="571928"/>
              </a:xfrm>
              <a:prstGeom prst="rect">
                <a:avLst/>
              </a:prstGeom>
              <a:noFill/>
            </p:spPr>
            <p:txBody>
              <a:bodyPr wrap="square" rtlCol="0">
                <a:spAutoFit/>
              </a:bodyPr>
              <a:lstStyle/>
              <a:p>
                <a:pPr algn="ctr"/>
                <a:r>
                  <a:rPr lang="en-US" altLang="zh-CN" sz="400" kern="0" dirty="0" smtClean="0">
                    <a:latin typeface="微软雅黑" panose="020B0503020204020204" pitchFamily="34" charset="-122"/>
                    <a:ea typeface="微软雅黑" panose="020B0503020204020204" pitchFamily="34" charset="-122"/>
                    <a:cs typeface="Arial" pitchFamily="34" charset="0"/>
                  </a:rPr>
                  <a:t>Applications</a:t>
                </a:r>
                <a:endParaRPr lang="en-US" altLang="zh-CN" sz="400" kern="0" dirty="0">
                  <a:latin typeface="微软雅黑" panose="020B0503020204020204" pitchFamily="34" charset="-122"/>
                  <a:ea typeface="微软雅黑" panose="020B0503020204020204" pitchFamily="34" charset="-122"/>
                  <a:cs typeface="Arial" pitchFamily="34" charset="0"/>
                </a:endParaRPr>
              </a:p>
            </p:txBody>
          </p:sp>
        </p:grpSp>
      </p:grpSp>
      <p:sp>
        <p:nvSpPr>
          <p:cNvPr id="51" name="文本框 50"/>
          <p:cNvSpPr txBox="1"/>
          <p:nvPr/>
        </p:nvSpPr>
        <p:spPr>
          <a:xfrm>
            <a:off x="3230671" y="4327425"/>
            <a:ext cx="1685586" cy="369332"/>
          </a:xfrm>
          <a:prstGeom prst="rect">
            <a:avLst/>
          </a:prstGeom>
          <a:noFill/>
        </p:spPr>
        <p:txBody>
          <a:bodyPr wrap="square" rtlCol="0">
            <a:spAutoFit/>
          </a:bodyPr>
          <a:lstStyle/>
          <a:p>
            <a:pPr algn="ctr"/>
            <a:r>
              <a:rPr lang="en-US" altLang="zh-CN" sz="1800" b="1" kern="1100" dirty="0">
                <a:solidFill>
                  <a:srgbClr val="F89E1B"/>
                </a:solidFill>
                <a:latin typeface="微软雅黑" panose="020B0503020204020204" pitchFamily="34" charset="-122"/>
                <a:ea typeface="微软雅黑" panose="020B0503020204020204" pitchFamily="34" charset="-122"/>
                <a:cs typeface="Arial" panose="020B0604020202020204" pitchFamily="34" charset="0"/>
              </a:rPr>
              <a:t>HyperMetro</a:t>
            </a:r>
          </a:p>
        </p:txBody>
      </p:sp>
      <p:sp>
        <p:nvSpPr>
          <p:cNvPr id="52" name="Freeform 5"/>
          <p:cNvSpPr>
            <a:spLocks/>
          </p:cNvSpPr>
          <p:nvPr/>
        </p:nvSpPr>
        <p:spPr bwMode="auto">
          <a:xfrm>
            <a:off x="6930046" y="2919931"/>
            <a:ext cx="2102604" cy="991415"/>
          </a:xfrm>
          <a:custGeom>
            <a:avLst/>
            <a:gdLst>
              <a:gd name="T0" fmla="*/ 1167 w 1364"/>
              <a:gd name="T1" fmla="*/ 38 h 642"/>
              <a:gd name="T2" fmla="*/ 846 w 1364"/>
              <a:gd name="T3" fmla="*/ 117 h 642"/>
              <a:gd name="T4" fmla="*/ 701 w 1364"/>
              <a:gd name="T5" fmla="*/ 233 h 642"/>
              <a:gd name="T6" fmla="*/ 649 w 1364"/>
              <a:gd name="T7" fmla="*/ 335 h 642"/>
              <a:gd name="T8" fmla="*/ 447 w 1364"/>
              <a:gd name="T9" fmla="*/ 564 h 642"/>
              <a:gd name="T10" fmla="*/ 111 w 1364"/>
              <a:gd name="T11" fmla="*/ 630 h 642"/>
              <a:gd name="T12" fmla="*/ 69 w 1364"/>
              <a:gd name="T13" fmla="*/ 635 h 642"/>
              <a:gd name="T14" fmla="*/ 68 w 1364"/>
              <a:gd name="T15" fmla="*/ 604 h 642"/>
              <a:gd name="T16" fmla="*/ 438 w 1364"/>
              <a:gd name="T17" fmla="*/ 529 h 642"/>
              <a:gd name="T18" fmla="*/ 621 w 1364"/>
              <a:gd name="T19" fmla="*/ 321 h 642"/>
              <a:gd name="T20" fmla="*/ 666 w 1364"/>
              <a:gd name="T21" fmla="*/ 217 h 642"/>
              <a:gd name="T22" fmla="*/ 1149 w 1364"/>
              <a:gd name="T23" fmla="*/ 10 h 642"/>
              <a:gd name="T24" fmla="*/ 1364 w 1364"/>
              <a:gd name="T25" fmla="*/ 5 h 642"/>
              <a:gd name="T26" fmla="*/ 1345 w 1364"/>
              <a:gd name="T27" fmla="*/ 46 h 642"/>
              <a:gd name="T28" fmla="*/ 1167 w 1364"/>
              <a:gd name="T29" fmla="*/ 38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64" h="642">
                <a:moveTo>
                  <a:pt x="1167" y="38"/>
                </a:moveTo>
                <a:cubicBezTo>
                  <a:pt x="1077" y="41"/>
                  <a:pt x="946" y="62"/>
                  <a:pt x="846" y="117"/>
                </a:cubicBezTo>
                <a:cubicBezTo>
                  <a:pt x="755" y="166"/>
                  <a:pt x="728" y="183"/>
                  <a:pt x="701" y="233"/>
                </a:cubicBezTo>
                <a:cubicBezTo>
                  <a:pt x="697" y="242"/>
                  <a:pt x="654" y="320"/>
                  <a:pt x="649" y="335"/>
                </a:cubicBezTo>
                <a:cubicBezTo>
                  <a:pt x="627" y="400"/>
                  <a:pt x="590" y="509"/>
                  <a:pt x="447" y="564"/>
                </a:cubicBezTo>
                <a:cubicBezTo>
                  <a:pt x="375" y="591"/>
                  <a:pt x="262" y="614"/>
                  <a:pt x="111" y="630"/>
                </a:cubicBezTo>
                <a:cubicBezTo>
                  <a:pt x="0" y="642"/>
                  <a:pt x="70" y="634"/>
                  <a:pt x="69" y="635"/>
                </a:cubicBezTo>
                <a:cubicBezTo>
                  <a:pt x="68" y="604"/>
                  <a:pt x="68" y="604"/>
                  <a:pt x="68" y="604"/>
                </a:cubicBezTo>
                <a:cubicBezTo>
                  <a:pt x="72" y="603"/>
                  <a:pt x="271" y="593"/>
                  <a:pt x="438" y="529"/>
                </a:cubicBezTo>
                <a:cubicBezTo>
                  <a:pt x="567" y="479"/>
                  <a:pt x="600" y="384"/>
                  <a:pt x="621" y="321"/>
                </a:cubicBezTo>
                <a:cubicBezTo>
                  <a:pt x="627" y="304"/>
                  <a:pt x="659" y="229"/>
                  <a:pt x="666" y="217"/>
                </a:cubicBezTo>
                <a:cubicBezTo>
                  <a:pt x="726" y="103"/>
                  <a:pt x="946" y="16"/>
                  <a:pt x="1149" y="10"/>
                </a:cubicBezTo>
                <a:cubicBezTo>
                  <a:pt x="1149" y="10"/>
                  <a:pt x="1274" y="0"/>
                  <a:pt x="1364" y="5"/>
                </a:cubicBezTo>
                <a:cubicBezTo>
                  <a:pt x="1345" y="46"/>
                  <a:pt x="1345" y="46"/>
                  <a:pt x="1345" y="46"/>
                </a:cubicBezTo>
                <a:cubicBezTo>
                  <a:pt x="1345" y="46"/>
                  <a:pt x="1277" y="35"/>
                  <a:pt x="1167" y="38"/>
                </a:cubicBezTo>
                <a:close/>
              </a:path>
            </a:pathLst>
          </a:custGeom>
          <a:gradFill flip="none" rotWithShape="1">
            <a:gsLst>
              <a:gs pos="0">
                <a:srgbClr val="F89E1B"/>
              </a:gs>
              <a:gs pos="100000">
                <a:srgbClr val="F89E1B">
                  <a:alpha val="0"/>
                </a:srgbClr>
              </a:gs>
            </a:gsLst>
            <a:lin ang="0" scaled="0"/>
            <a:tileRect/>
          </a:gradFill>
          <a:ln>
            <a:noFill/>
          </a:ln>
        </p:spPr>
        <p:txBody>
          <a:bodyPr vert="horz" wrap="square" lIns="68562" tIns="34281" rIns="68562" bIns="34281" numCol="1" anchor="t" anchorCtr="0" compatLnSpc="1">
            <a:prstTxWarp prst="textNoShape">
              <a:avLst/>
            </a:prstTxWarp>
          </a:bodyPr>
          <a:lstStyle/>
          <a:p>
            <a:endParaRPr lang="en-US" altLang="zh-CN" dirty="0">
              <a:latin typeface="微软雅黑" panose="020B0503020204020204" pitchFamily="34" charset="-122"/>
              <a:ea typeface="微软雅黑" panose="020B0503020204020204" pitchFamily="34" charset="-122"/>
            </a:endParaRPr>
          </a:p>
        </p:txBody>
      </p:sp>
      <p:sp>
        <p:nvSpPr>
          <p:cNvPr id="54" name="矩形 53"/>
          <p:cNvSpPr/>
          <p:nvPr/>
        </p:nvSpPr>
        <p:spPr>
          <a:xfrm>
            <a:off x="8583991" y="3709115"/>
            <a:ext cx="2442677" cy="923331"/>
          </a:xfrm>
          <a:prstGeom prst="rect">
            <a:avLst/>
          </a:prstGeom>
        </p:spPr>
        <p:txBody>
          <a:bodyPr wrap="square">
            <a:spAutoFit/>
          </a:bodyPr>
          <a:lstStyle/>
          <a:p>
            <a:pPr algn="ctr" defTabSz="914278" fontAlgn="auto">
              <a:spcBef>
                <a:spcPts val="0"/>
              </a:spcBef>
              <a:spcAft>
                <a:spcPts val="0"/>
              </a:spcAft>
            </a:pPr>
            <a:r>
              <a:rPr lang="en-US" altLang="zh-CN" sz="1800" dirty="0">
                <a:latin typeface="微软雅黑" panose="020B0503020204020204" pitchFamily="34" charset="-122"/>
                <a:ea typeface="微软雅黑" panose="020B0503020204020204" pitchFamily="34" charset="-122"/>
              </a:rPr>
              <a:t>Remote DR site or public cloud (HUAWEI CLOUD)</a:t>
            </a:r>
            <a:endParaRPr lang="en-US" altLang="zh-CN" sz="1050" dirty="0">
              <a:latin typeface="微软雅黑" panose="020B0503020204020204" pitchFamily="34" charset="-122"/>
              <a:ea typeface="微软雅黑" panose="020B0503020204020204" pitchFamily="34" charset="-122"/>
            </a:endParaRPr>
          </a:p>
        </p:txBody>
      </p:sp>
      <p:sp>
        <p:nvSpPr>
          <p:cNvPr id="55" name="Text Box 313"/>
          <p:cNvSpPr txBox="1">
            <a:spLocks noChangeArrowheads="1"/>
          </p:cNvSpPr>
          <p:nvPr/>
        </p:nvSpPr>
        <p:spPr bwMode="auto">
          <a:xfrm>
            <a:off x="1078311" y="4800995"/>
            <a:ext cx="10394552" cy="955305"/>
          </a:xfrm>
          <a:prstGeom prst="rect">
            <a:avLst/>
          </a:prstGeom>
          <a:noFill/>
          <a:ln w="9525">
            <a:noFill/>
            <a:prstDash val="sysDot"/>
            <a:miter lim="800000"/>
            <a:headEnd/>
            <a:tailEnd/>
          </a:ln>
          <a:effectLst>
            <a:prstShdw prst="shdw17" dist="17961" dir="2700000">
              <a:srgbClr val="737373"/>
            </a:prstShdw>
          </a:effectLst>
        </p:spPr>
        <p:txBody>
          <a:bodyPr wrap="square" lIns="46906" tIns="23453" rIns="46906" bIns="23453">
            <a:spAutoFit/>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136" algn="l" rtl="0" fontAlgn="base">
              <a:spcBef>
                <a:spcPct val="0"/>
              </a:spcBef>
              <a:spcAft>
                <a:spcPct val="0"/>
              </a:spcAft>
              <a:defRPr kern="1200">
                <a:solidFill>
                  <a:schemeClr val="tx1"/>
                </a:solidFill>
                <a:latin typeface="Calibri" pitchFamily="34" charset="0"/>
                <a:ea typeface="宋体" charset="-122"/>
                <a:cs typeface="+mn-cs"/>
              </a:defRPr>
            </a:lvl2pPr>
            <a:lvl3pPr marL="914270" algn="l" rtl="0" fontAlgn="base">
              <a:spcBef>
                <a:spcPct val="0"/>
              </a:spcBef>
              <a:spcAft>
                <a:spcPct val="0"/>
              </a:spcAft>
              <a:defRPr kern="1200">
                <a:solidFill>
                  <a:schemeClr val="tx1"/>
                </a:solidFill>
                <a:latin typeface="Calibri" pitchFamily="34" charset="0"/>
                <a:ea typeface="宋体" charset="-122"/>
                <a:cs typeface="+mn-cs"/>
              </a:defRPr>
            </a:lvl3pPr>
            <a:lvl4pPr marL="1371406" algn="l" rtl="0" fontAlgn="base">
              <a:spcBef>
                <a:spcPct val="0"/>
              </a:spcBef>
              <a:spcAft>
                <a:spcPct val="0"/>
              </a:spcAft>
              <a:defRPr kern="1200">
                <a:solidFill>
                  <a:schemeClr val="tx1"/>
                </a:solidFill>
                <a:latin typeface="Calibri" pitchFamily="34" charset="0"/>
                <a:ea typeface="宋体" charset="-122"/>
                <a:cs typeface="+mn-cs"/>
              </a:defRPr>
            </a:lvl4pPr>
            <a:lvl5pPr marL="1828541" algn="l" rtl="0" fontAlgn="base">
              <a:spcBef>
                <a:spcPct val="0"/>
              </a:spcBef>
              <a:spcAft>
                <a:spcPct val="0"/>
              </a:spcAft>
              <a:defRPr kern="1200">
                <a:solidFill>
                  <a:schemeClr val="tx1"/>
                </a:solidFill>
                <a:latin typeface="Calibri" pitchFamily="34" charset="0"/>
                <a:ea typeface="宋体" charset="-122"/>
                <a:cs typeface="+mn-cs"/>
              </a:defRPr>
            </a:lvl5pPr>
            <a:lvl6pPr marL="2285676" algn="l" defTabSz="914270" rtl="0" eaLnBrk="1" latinLnBrk="0" hangingPunct="1">
              <a:defRPr kern="1200">
                <a:solidFill>
                  <a:schemeClr val="tx1"/>
                </a:solidFill>
                <a:latin typeface="Calibri" pitchFamily="34" charset="0"/>
                <a:ea typeface="宋体" charset="-122"/>
                <a:cs typeface="+mn-cs"/>
              </a:defRPr>
            </a:lvl6pPr>
            <a:lvl7pPr marL="2742811" algn="l" defTabSz="914270" rtl="0" eaLnBrk="1" latinLnBrk="0" hangingPunct="1">
              <a:defRPr kern="1200">
                <a:solidFill>
                  <a:schemeClr val="tx1"/>
                </a:solidFill>
                <a:latin typeface="Calibri" pitchFamily="34" charset="0"/>
                <a:ea typeface="宋体" charset="-122"/>
                <a:cs typeface="+mn-cs"/>
              </a:defRPr>
            </a:lvl7pPr>
            <a:lvl8pPr marL="3199947" algn="l" defTabSz="914270" rtl="0" eaLnBrk="1" latinLnBrk="0" hangingPunct="1">
              <a:defRPr kern="1200">
                <a:solidFill>
                  <a:schemeClr val="tx1"/>
                </a:solidFill>
                <a:latin typeface="Calibri" pitchFamily="34" charset="0"/>
                <a:ea typeface="宋体" charset="-122"/>
                <a:cs typeface="+mn-cs"/>
              </a:defRPr>
            </a:lvl8pPr>
            <a:lvl9pPr marL="3657081" algn="l" defTabSz="914270" rtl="0" eaLnBrk="1" latinLnBrk="0" hangingPunct="1">
              <a:defRPr kern="1200">
                <a:solidFill>
                  <a:schemeClr val="tx1"/>
                </a:solidFill>
                <a:latin typeface="Calibri" pitchFamily="34" charset="0"/>
                <a:ea typeface="宋体" charset="-122"/>
                <a:cs typeface="+mn-cs"/>
              </a:defRPr>
            </a:lvl9pPr>
          </a:lstStyle>
          <a:p>
            <a:pPr marL="266700" lvl="1" indent="-266700" defTabSz="514076" eaLnBrk="0" hangingPunct="0">
              <a:spcAft>
                <a:spcPts val="300"/>
              </a:spcAft>
              <a:buSzPct val="100000"/>
              <a:buFont typeface="Wingdings" pitchFamily="2" charset="2"/>
              <a:buChar char="Ø"/>
              <a:tabLst>
                <a:tab pos="971291" algn="l"/>
              </a:tabLst>
              <a:defRPr/>
            </a:pPr>
            <a:r>
              <a:rPr lang="en-US" altLang="zh-CN" sz="1800" kern="0" dirty="0">
                <a:latin typeface="微软雅黑" panose="020B0503020204020204" pitchFamily="34" charset="-122"/>
                <a:ea typeface="微软雅黑" panose="020B0503020204020204" pitchFamily="34" charset="-122"/>
                <a:cs typeface="Arial" pitchFamily="34" charset="0"/>
              </a:rPr>
              <a:t>Gateway-free active-active design improves active-active service performance by 30%.</a:t>
            </a:r>
          </a:p>
          <a:p>
            <a:pPr marL="266700" lvl="1" indent="-266700" defTabSz="514076" eaLnBrk="0" hangingPunct="0">
              <a:spcAft>
                <a:spcPts val="300"/>
              </a:spcAft>
              <a:buSzPct val="100000"/>
              <a:buFont typeface="Wingdings" pitchFamily="2" charset="2"/>
              <a:buChar char="Ø"/>
              <a:tabLst>
                <a:tab pos="971291" algn="l"/>
              </a:tabLst>
              <a:defRPr/>
            </a:pPr>
            <a:r>
              <a:rPr lang="en-US" altLang="zh-CN" sz="1800" kern="0" dirty="0">
                <a:latin typeface="微软雅黑" panose="020B0503020204020204" pitchFamily="34" charset="-122"/>
                <a:ea typeface="微软雅黑" panose="020B0503020204020204" pitchFamily="34" charset="-122"/>
                <a:cs typeface="Arial" pitchFamily="34" charset="0"/>
              </a:rPr>
              <a:t>Visualized and one-click DR reduces service recovery time from 30 minutes to 10 minutes.</a:t>
            </a:r>
          </a:p>
          <a:p>
            <a:pPr marL="266700" lvl="1" indent="-266700" defTabSz="514076" eaLnBrk="0" hangingPunct="0">
              <a:spcAft>
                <a:spcPts val="300"/>
              </a:spcAft>
              <a:buSzPct val="100000"/>
              <a:buFont typeface="Wingdings" pitchFamily="2" charset="2"/>
              <a:buChar char="Ø"/>
              <a:tabLst>
                <a:tab pos="971291" algn="l"/>
              </a:tabLst>
              <a:defRPr/>
            </a:pPr>
            <a:r>
              <a:rPr lang="en-US" altLang="zh-CN" sz="1800" kern="0" dirty="0">
                <a:latin typeface="微软雅黑" panose="020B0503020204020204" pitchFamily="34" charset="-122"/>
                <a:ea typeface="微软雅黑" panose="020B0503020204020204" pitchFamily="34" charset="-122"/>
                <a:cs typeface="Arial" pitchFamily="34" charset="0"/>
              </a:rPr>
              <a:t>Deduplication backup and public cloud backup.</a:t>
            </a:r>
          </a:p>
        </p:txBody>
      </p:sp>
      <p:sp>
        <p:nvSpPr>
          <p:cNvPr id="56" name="文本框 55"/>
          <p:cNvSpPr txBox="1"/>
          <p:nvPr/>
        </p:nvSpPr>
        <p:spPr>
          <a:xfrm>
            <a:off x="6727891" y="2944671"/>
            <a:ext cx="1971534" cy="369332"/>
          </a:xfrm>
          <a:prstGeom prst="rect">
            <a:avLst/>
          </a:prstGeom>
          <a:noFill/>
        </p:spPr>
        <p:txBody>
          <a:bodyPr wrap="square" rtlCol="0">
            <a:spAutoFit/>
          </a:bodyPr>
          <a:lstStyle/>
          <a:p>
            <a:pPr algn="ctr"/>
            <a:r>
              <a:rPr lang="en-US" altLang="zh-CN" sz="1800" b="1" kern="1100" dirty="0">
                <a:solidFill>
                  <a:srgbClr val="F89E1B"/>
                </a:solidFill>
                <a:latin typeface="微软雅黑" panose="020B0503020204020204" pitchFamily="34" charset="-122"/>
                <a:ea typeface="微软雅黑" panose="020B0503020204020204" pitchFamily="34" charset="-122"/>
                <a:cs typeface="Arial" panose="020B0604020202020204" pitchFamily="34" charset="0"/>
              </a:rPr>
              <a:t>DR</a:t>
            </a:r>
          </a:p>
        </p:txBody>
      </p:sp>
      <p:grpSp>
        <p:nvGrpSpPr>
          <p:cNvPr id="57" name="组合 56"/>
          <p:cNvGrpSpPr/>
          <p:nvPr/>
        </p:nvGrpSpPr>
        <p:grpSpPr>
          <a:xfrm>
            <a:off x="4580037" y="2867138"/>
            <a:ext cx="2544163" cy="1642379"/>
            <a:chOff x="467264" y="3478943"/>
            <a:chExt cx="2750705" cy="1775712"/>
          </a:xfrm>
        </p:grpSpPr>
        <p:pic>
          <p:nvPicPr>
            <p:cNvPr id="89" name="图片 88"/>
            <p:cNvPicPr>
              <a:picLocks noChangeAspect="1"/>
            </p:cNvPicPr>
            <p:nvPr/>
          </p:nvPicPr>
          <p:blipFill>
            <a:blip r:embed="rId3" cstate="print"/>
            <a:stretch>
              <a:fillRect/>
            </a:stretch>
          </p:blipFill>
          <p:spPr>
            <a:xfrm>
              <a:off x="467264" y="3478943"/>
              <a:ext cx="2750705" cy="1775712"/>
            </a:xfrm>
            <a:prstGeom prst="rect">
              <a:avLst/>
            </a:prstGeom>
          </p:spPr>
        </p:pic>
        <p:pic>
          <p:nvPicPr>
            <p:cNvPr id="58" name="图片 57"/>
            <p:cNvPicPr>
              <a:picLocks noChangeAspect="1"/>
            </p:cNvPicPr>
            <p:nvPr/>
          </p:nvPicPr>
          <p:blipFill>
            <a:blip r:embed="rId4" cstate="print"/>
            <a:stretch>
              <a:fillRect/>
            </a:stretch>
          </p:blipFill>
          <p:spPr>
            <a:xfrm>
              <a:off x="1061208" y="3997697"/>
              <a:ext cx="475378" cy="321200"/>
            </a:xfrm>
            <a:prstGeom prst="rect">
              <a:avLst/>
            </a:prstGeom>
          </p:spPr>
        </p:pic>
        <p:pic>
          <p:nvPicPr>
            <p:cNvPr id="59" name="图片 58"/>
            <p:cNvPicPr>
              <a:picLocks noChangeAspect="1"/>
            </p:cNvPicPr>
            <p:nvPr/>
          </p:nvPicPr>
          <p:blipFill>
            <a:blip r:embed="rId5" cstate="print"/>
            <a:stretch>
              <a:fillRect/>
            </a:stretch>
          </p:blipFill>
          <p:spPr>
            <a:xfrm>
              <a:off x="1174552" y="4039165"/>
              <a:ext cx="107588" cy="117904"/>
            </a:xfrm>
            <a:prstGeom prst="rect">
              <a:avLst/>
            </a:prstGeom>
          </p:spPr>
        </p:pic>
        <p:pic>
          <p:nvPicPr>
            <p:cNvPr id="60" name="Picture 14"/>
            <p:cNvPicPr>
              <a:picLocks noChangeAspect="1" noChangeArrowheads="1"/>
            </p:cNvPicPr>
            <p:nvPr/>
          </p:nvPicPr>
          <p:blipFill>
            <a:blip r:embed="rId6" cstate="email">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1348848" y="4092058"/>
              <a:ext cx="72658" cy="58613"/>
            </a:xfrm>
            <a:prstGeom prst="roundRect">
              <a:avLst>
                <a:gd name="adj" fmla="val 16667"/>
              </a:avLst>
            </a:prstGeom>
            <a:ln>
              <a:noFill/>
            </a:ln>
            <a:effectLst/>
            <a:scene3d>
              <a:camera prst="orthographicFront"/>
              <a:lightRig rig="contrasting" dir="t">
                <a:rot lat="0" lon="0" rev="4200000"/>
              </a:lightRig>
            </a:scene3d>
            <a:sp3d prstMaterial="plastic">
              <a:bevelT w="381000" h="114300" prst="relaxedInset"/>
              <a:contourClr>
                <a:srgbClr val="969696"/>
              </a:contourClr>
            </a:sp3d>
          </p:spPr>
        </p:pic>
        <p:pic>
          <p:nvPicPr>
            <p:cNvPr id="61" name="droppedImage.pdf"/>
            <p:cNvPicPr>
              <a:picLocks noChangeAspect="1" noChangeArrowheads="1"/>
            </p:cNvPicPr>
            <p:nvPr/>
          </p:nvPicPr>
          <p:blipFill>
            <a:blip r:embed="rId7" cstate="print"/>
            <a:srcRect l="11136" t="-12364"/>
            <a:stretch>
              <a:fillRect/>
            </a:stretch>
          </p:blipFill>
          <p:spPr bwMode="auto">
            <a:xfrm>
              <a:off x="1131171" y="4227582"/>
              <a:ext cx="323886" cy="58021"/>
            </a:xfrm>
            <a:prstGeom prst="rect">
              <a:avLst/>
            </a:prstGeom>
            <a:noFill/>
            <a:ln w="12700">
              <a:noFill/>
              <a:miter lim="400000"/>
              <a:headEnd/>
              <a:tailEnd/>
            </a:ln>
          </p:spPr>
        </p:pic>
        <p:grpSp>
          <p:nvGrpSpPr>
            <p:cNvPr id="62" name="组合 61"/>
            <p:cNvGrpSpPr/>
            <p:nvPr/>
          </p:nvGrpSpPr>
          <p:grpSpPr>
            <a:xfrm>
              <a:off x="1047236" y="4112014"/>
              <a:ext cx="501100" cy="232934"/>
              <a:chOff x="1341792" y="790538"/>
              <a:chExt cx="1722504" cy="800705"/>
            </a:xfrm>
          </p:grpSpPr>
          <p:sp>
            <p:nvSpPr>
              <p:cNvPr id="100" name="圆角矩形 99"/>
              <p:cNvSpPr/>
              <p:nvPr/>
            </p:nvSpPr>
            <p:spPr>
              <a:xfrm>
                <a:off x="1640857" y="959223"/>
                <a:ext cx="1103244" cy="200991"/>
              </a:xfrm>
              <a:prstGeom prst="roundRect">
                <a:avLst/>
              </a:prstGeom>
              <a:solidFill>
                <a:srgbClr val="00B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500" dirty="0">
                  <a:solidFill>
                    <a:schemeClr val="tx1"/>
                  </a:solidFill>
                  <a:latin typeface="微软雅黑" panose="020B0503020204020204" pitchFamily="34" charset="-122"/>
                  <a:ea typeface="微软雅黑" panose="020B0503020204020204" pitchFamily="34" charset="-122"/>
                </a:endParaRPr>
              </a:p>
            </p:txBody>
          </p:sp>
          <p:sp>
            <p:nvSpPr>
              <p:cNvPr id="101" name="文本框 100"/>
              <p:cNvSpPr txBox="1"/>
              <p:nvPr/>
            </p:nvSpPr>
            <p:spPr>
              <a:xfrm>
                <a:off x="1341792" y="790538"/>
                <a:ext cx="1722504" cy="800705"/>
              </a:xfrm>
              <a:prstGeom prst="rect">
                <a:avLst/>
              </a:prstGeom>
              <a:noFill/>
            </p:spPr>
            <p:txBody>
              <a:bodyPr wrap="square" rtlCol="0">
                <a:spAutoFit/>
              </a:bodyPr>
              <a:lstStyle/>
              <a:p>
                <a:pPr algn="ctr"/>
                <a:r>
                  <a:rPr lang="en-US" altLang="zh-CN" sz="400" kern="0" dirty="0" smtClean="0">
                    <a:latin typeface="微软雅黑" panose="020B0503020204020204" pitchFamily="34" charset="-122"/>
                    <a:ea typeface="微软雅黑" panose="020B0503020204020204" pitchFamily="34" charset="-122"/>
                    <a:cs typeface="Arial" pitchFamily="34" charset="0"/>
                  </a:rPr>
                  <a:t>Applications</a:t>
                </a:r>
                <a:endParaRPr lang="en-US" altLang="zh-CN" sz="400" kern="0" dirty="0">
                  <a:latin typeface="微软雅黑" panose="020B0503020204020204" pitchFamily="34" charset="-122"/>
                  <a:ea typeface="微软雅黑" panose="020B0503020204020204" pitchFamily="34" charset="-122"/>
                  <a:cs typeface="Arial" pitchFamily="34" charset="0"/>
                </a:endParaRPr>
              </a:p>
            </p:txBody>
          </p:sp>
        </p:grpSp>
        <p:grpSp>
          <p:nvGrpSpPr>
            <p:cNvPr id="63" name="组合 62"/>
            <p:cNvGrpSpPr/>
            <p:nvPr/>
          </p:nvGrpSpPr>
          <p:grpSpPr>
            <a:xfrm>
              <a:off x="773097" y="4465673"/>
              <a:ext cx="2166206" cy="119465"/>
              <a:chOff x="316523" y="3947311"/>
              <a:chExt cx="11535508" cy="636178"/>
            </a:xfrm>
          </p:grpSpPr>
          <p:sp>
            <p:nvSpPr>
              <p:cNvPr id="96" name="矩形 95"/>
              <p:cNvSpPr/>
              <p:nvPr/>
            </p:nvSpPr>
            <p:spPr>
              <a:xfrm>
                <a:off x="316871" y="4255129"/>
                <a:ext cx="11534115" cy="328360"/>
              </a:xfrm>
              <a:prstGeom prst="rect">
                <a:avLst/>
              </a:prstGeom>
              <a:solidFill>
                <a:srgbClr val="036E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500" dirty="0">
                  <a:solidFill>
                    <a:schemeClr val="tx1"/>
                  </a:solidFill>
                  <a:latin typeface="微软雅黑" panose="020B0503020204020204" pitchFamily="34" charset="-122"/>
                  <a:ea typeface="微软雅黑" panose="020B0503020204020204" pitchFamily="34" charset="-122"/>
                </a:endParaRPr>
              </a:p>
            </p:txBody>
          </p:sp>
          <p:grpSp>
            <p:nvGrpSpPr>
              <p:cNvPr id="97" name="Group 597"/>
              <p:cNvGrpSpPr/>
              <p:nvPr/>
            </p:nvGrpSpPr>
            <p:grpSpPr>
              <a:xfrm>
                <a:off x="316523" y="3947311"/>
                <a:ext cx="11535508" cy="301385"/>
                <a:chOff x="-1503626" y="-119862"/>
                <a:chExt cx="16681737" cy="244318"/>
              </a:xfrm>
            </p:grpSpPr>
            <p:sp>
              <p:nvSpPr>
                <p:cNvPr id="98" name="Shape 595"/>
                <p:cNvSpPr/>
                <p:nvPr/>
              </p:nvSpPr>
              <p:spPr>
                <a:xfrm>
                  <a:off x="-1503626" y="124427"/>
                  <a:ext cx="16681737" cy="0"/>
                </a:xfrm>
                <a:prstGeom prst="line">
                  <a:avLst/>
                </a:prstGeom>
                <a:noFill/>
                <a:ln w="6350" cap="flat">
                  <a:solidFill>
                    <a:srgbClr val="00B0F0"/>
                  </a:solidFill>
                  <a:prstDash val="solid"/>
                  <a:bevel/>
                </a:ln>
                <a:effectLst/>
              </p:spPr>
              <p:txBody>
                <a:bodyPr wrap="square" lIns="9801" tIns="9801" rIns="9801" bIns="9801" numCol="1" anchor="t">
                  <a:noAutofit/>
                </a:bodyPr>
                <a:lstStyle/>
                <a:p>
                  <a:pPr lvl="0">
                    <a:defRPr sz="300"/>
                  </a:pPr>
                  <a:endParaRPr lang="en-US" sz="400" dirty="0">
                    <a:latin typeface="微软雅黑" panose="020B0503020204020204" pitchFamily="34" charset="-122"/>
                    <a:ea typeface="微软雅黑" panose="020B0503020204020204" pitchFamily="34" charset="-122"/>
                  </a:endParaRPr>
                </a:p>
              </p:txBody>
            </p:sp>
            <p:sp>
              <p:nvSpPr>
                <p:cNvPr id="99" name="Shape 596"/>
                <p:cNvSpPr/>
                <p:nvPr/>
              </p:nvSpPr>
              <p:spPr>
                <a:xfrm>
                  <a:off x="-1503624" y="-119862"/>
                  <a:ext cx="16681735" cy="244318"/>
                </a:xfrm>
                <a:custGeom>
                  <a:avLst/>
                  <a:gdLst/>
                  <a:ahLst/>
                  <a:cxnLst>
                    <a:cxn ang="0">
                      <a:pos x="wd2" y="hd2"/>
                    </a:cxn>
                    <a:cxn ang="5400000">
                      <a:pos x="wd2" y="hd2"/>
                    </a:cxn>
                    <a:cxn ang="10800000">
                      <a:pos x="wd2" y="hd2"/>
                    </a:cxn>
                    <a:cxn ang="16200000">
                      <a:pos x="wd2" y="hd2"/>
                    </a:cxn>
                  </a:cxnLst>
                  <a:rect l="0" t="0" r="r" b="b"/>
                  <a:pathLst>
                    <a:path w="21600" h="21600" extrusionOk="0">
                      <a:moveTo>
                        <a:pt x="19391" y="0"/>
                      </a:moveTo>
                      <a:lnTo>
                        <a:pt x="2209" y="0"/>
                      </a:lnTo>
                      <a:lnTo>
                        <a:pt x="0" y="21600"/>
                      </a:lnTo>
                      <a:lnTo>
                        <a:pt x="21600" y="21600"/>
                      </a:lnTo>
                      <a:lnTo>
                        <a:pt x="19391" y="0"/>
                      </a:lnTo>
                      <a:close/>
                    </a:path>
                  </a:pathLst>
                </a:custGeom>
                <a:gradFill flip="none" rotWithShape="1">
                  <a:gsLst>
                    <a:gs pos="0">
                      <a:srgbClr val="008BBC">
                        <a:alpha val="49000"/>
                      </a:srgbClr>
                    </a:gs>
                    <a:gs pos="100000">
                      <a:srgbClr val="0070C0">
                        <a:alpha val="11000"/>
                      </a:srgbClr>
                    </a:gs>
                  </a:gsLst>
                  <a:lin ang="16200000" scaled="0"/>
                </a:gradFill>
                <a:ln w="3175" cap="flat">
                  <a:noFill/>
                  <a:prstDash val="solid"/>
                  <a:miter lim="800000"/>
                </a:ln>
                <a:effectLst/>
              </p:spPr>
              <p:txBody>
                <a:bodyPr wrap="square" lIns="9801" tIns="9801" rIns="9801" bIns="9801" numCol="1" anchor="t">
                  <a:noAutofit/>
                </a:bodyPr>
                <a:lstStyle/>
                <a:p>
                  <a:pPr defTabSz="493512">
                    <a:lnSpc>
                      <a:spcPts val="800"/>
                    </a:lnSpc>
                    <a:defRPr sz="900">
                      <a:latin typeface="Arial"/>
                      <a:ea typeface="Arial"/>
                      <a:cs typeface="Arial"/>
                      <a:sym typeface="Arial"/>
                    </a:defRPr>
                  </a:pPr>
                  <a:endParaRPr lang="en-US" sz="400" dirty="0">
                    <a:latin typeface="微软雅黑" panose="020B0503020204020204" pitchFamily="34" charset="-122"/>
                    <a:ea typeface="微软雅黑" panose="020B0503020204020204" pitchFamily="34" charset="-122"/>
                  </a:endParaRPr>
                </a:p>
              </p:txBody>
            </p:sp>
          </p:grpSp>
        </p:grpSp>
        <p:pic>
          <p:nvPicPr>
            <p:cNvPr id="64" name="图片 63"/>
            <p:cNvPicPr>
              <a:picLocks noChangeAspect="1"/>
            </p:cNvPicPr>
            <p:nvPr/>
          </p:nvPicPr>
          <p:blipFill>
            <a:blip r:embed="rId8" cstate="print"/>
            <a:stretch>
              <a:fillRect/>
            </a:stretch>
          </p:blipFill>
          <p:spPr>
            <a:xfrm>
              <a:off x="772833" y="4402015"/>
              <a:ext cx="816837" cy="90960"/>
            </a:xfrm>
            <a:prstGeom prst="rect">
              <a:avLst/>
            </a:prstGeom>
          </p:spPr>
        </p:pic>
        <p:pic>
          <p:nvPicPr>
            <p:cNvPr id="65" name="图片 64"/>
            <p:cNvPicPr>
              <a:picLocks noChangeAspect="1"/>
            </p:cNvPicPr>
            <p:nvPr/>
          </p:nvPicPr>
          <p:blipFill>
            <a:blip r:embed="rId9" cstate="print"/>
            <a:stretch>
              <a:fillRect/>
            </a:stretch>
          </p:blipFill>
          <p:spPr>
            <a:xfrm>
              <a:off x="1517445" y="4402015"/>
              <a:ext cx="698859" cy="90960"/>
            </a:xfrm>
            <a:prstGeom prst="rect">
              <a:avLst/>
            </a:prstGeom>
          </p:spPr>
        </p:pic>
        <p:pic>
          <p:nvPicPr>
            <p:cNvPr id="66" name="图片 65"/>
            <p:cNvPicPr>
              <a:picLocks noChangeAspect="1"/>
            </p:cNvPicPr>
            <p:nvPr/>
          </p:nvPicPr>
          <p:blipFill>
            <a:blip r:embed="rId10" cstate="print"/>
            <a:stretch>
              <a:fillRect/>
            </a:stretch>
          </p:blipFill>
          <p:spPr>
            <a:xfrm>
              <a:off x="2144080" y="4402015"/>
              <a:ext cx="801527" cy="90960"/>
            </a:xfrm>
            <a:prstGeom prst="rect">
              <a:avLst/>
            </a:prstGeom>
          </p:spPr>
        </p:pic>
        <p:sp>
          <p:nvSpPr>
            <p:cNvPr id="67" name="圆角矩形 66"/>
            <p:cNvSpPr/>
            <p:nvPr/>
          </p:nvSpPr>
          <p:spPr>
            <a:xfrm>
              <a:off x="772833" y="4671550"/>
              <a:ext cx="2172774" cy="380236"/>
            </a:xfrm>
            <a:prstGeom prst="roundRect">
              <a:avLst>
                <a:gd name="adj" fmla="val 11619"/>
              </a:avLst>
            </a:prstGeom>
            <a:solidFill>
              <a:srgbClr val="018FE3">
                <a:alpha val="35000"/>
              </a:srgbClr>
            </a:solidFill>
            <a:ln w="3175">
              <a:solidFill>
                <a:srgbClr val="00FAFE">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500" dirty="0">
                <a:solidFill>
                  <a:schemeClr val="tx1"/>
                </a:solidFill>
                <a:latin typeface="微软雅黑" panose="020B0503020204020204" pitchFamily="34" charset="-122"/>
                <a:ea typeface="微软雅黑" panose="020B0503020204020204" pitchFamily="34" charset="-122"/>
              </a:endParaRPr>
            </a:p>
          </p:txBody>
        </p:sp>
        <p:sp>
          <p:nvSpPr>
            <p:cNvPr id="68" name="标题 1"/>
            <p:cNvSpPr txBox="1">
              <a:spLocks/>
            </p:cNvSpPr>
            <p:nvPr/>
          </p:nvSpPr>
          <p:spPr>
            <a:xfrm>
              <a:off x="759932" y="4710975"/>
              <a:ext cx="475947" cy="69537"/>
            </a:xfrm>
            <a:prstGeom prst="rect">
              <a:avLst/>
            </a:prstGeom>
          </p:spPr>
          <p:txBody>
            <a:bodyPr vert="horz" lIns="68548" tIns="34274" rIns="68548" bIns="34274" rtlCol="0" anchor="ctr">
              <a:noAutofit/>
            </a:bodyPr>
            <a:lstStyle/>
            <a:p>
              <a:pPr algn="ctr" fontAlgn="auto">
                <a:spcAft>
                  <a:spcPts val="0"/>
                </a:spcAft>
                <a:defRPr/>
              </a:pPr>
              <a:r>
                <a:rPr kumimoji="1" lang="en-US" altLang="zh-CN" sz="600" kern="0" dirty="0">
                  <a:latin typeface="微软雅黑" panose="020B0503020204020204" pitchFamily="34" charset="-122"/>
                  <a:ea typeface="微软雅黑" panose="020B0503020204020204" pitchFamily="34" charset="-122"/>
                  <a:cs typeface="Arial" panose="020B0604020202020204" pitchFamily="34" charset="0"/>
                  <a:sym typeface="Lucida Grande"/>
                </a:rPr>
                <a:t>Physical</a:t>
              </a:r>
            </a:p>
          </p:txBody>
        </p:sp>
        <p:sp>
          <p:nvSpPr>
            <p:cNvPr id="69" name="标题 1"/>
            <p:cNvSpPr txBox="1">
              <a:spLocks/>
            </p:cNvSpPr>
            <p:nvPr/>
          </p:nvSpPr>
          <p:spPr>
            <a:xfrm>
              <a:off x="1129582" y="4702954"/>
              <a:ext cx="560494" cy="85579"/>
            </a:xfrm>
            <a:prstGeom prst="rect">
              <a:avLst/>
            </a:prstGeom>
          </p:spPr>
          <p:txBody>
            <a:bodyPr vert="horz" lIns="68548" tIns="34274" rIns="68548" bIns="34274" rtlCol="0" anchor="ctr">
              <a:noAutofit/>
            </a:bodyPr>
            <a:lstStyle/>
            <a:p>
              <a:pPr algn="ctr" fontAlgn="auto">
                <a:spcAft>
                  <a:spcPts val="0"/>
                </a:spcAft>
                <a:defRPr/>
              </a:pPr>
              <a:r>
                <a:rPr kumimoji="1" lang="en-US" altLang="zh-CN" sz="600" kern="0" dirty="0">
                  <a:latin typeface="微软雅黑" panose="020B0503020204020204" pitchFamily="34" charset="-122"/>
                  <a:ea typeface="微软雅黑" panose="020B0503020204020204" pitchFamily="34" charset="-122"/>
                  <a:cs typeface="Arial" panose="020B0604020202020204" pitchFamily="34" charset="0"/>
                  <a:sym typeface="Lucida Grande"/>
                </a:rPr>
                <a:t>VMware</a:t>
              </a:r>
            </a:p>
          </p:txBody>
        </p:sp>
        <p:sp>
          <p:nvSpPr>
            <p:cNvPr id="70" name="标题 1"/>
            <p:cNvSpPr txBox="1">
              <a:spLocks/>
            </p:cNvSpPr>
            <p:nvPr/>
          </p:nvSpPr>
          <p:spPr>
            <a:xfrm>
              <a:off x="1577795" y="4702954"/>
              <a:ext cx="700606" cy="85579"/>
            </a:xfrm>
            <a:prstGeom prst="rect">
              <a:avLst/>
            </a:prstGeom>
          </p:spPr>
          <p:txBody>
            <a:bodyPr vert="horz" lIns="68548" tIns="34274" rIns="68548" bIns="34274" rtlCol="0" anchor="ctr">
              <a:noAutofit/>
            </a:bodyPr>
            <a:lstStyle/>
            <a:p>
              <a:pPr algn="ctr" fontAlgn="auto">
                <a:spcAft>
                  <a:spcPts val="0"/>
                </a:spcAft>
                <a:defRPr/>
              </a:pPr>
              <a:r>
                <a:rPr kumimoji="1" lang="en-US" altLang="zh-CN" sz="600" kern="0" dirty="0">
                  <a:latin typeface="微软雅黑" panose="020B0503020204020204" pitchFamily="34" charset="-122"/>
                  <a:ea typeface="微软雅黑" panose="020B0503020204020204" pitchFamily="34" charset="-122"/>
                  <a:cs typeface="Arial" panose="020B0604020202020204" pitchFamily="34" charset="0"/>
                  <a:sym typeface="Lucida Grande"/>
                </a:rPr>
                <a:t>FusionSphere</a:t>
              </a:r>
            </a:p>
          </p:txBody>
        </p:sp>
        <p:sp>
          <p:nvSpPr>
            <p:cNvPr id="71" name="标题 1"/>
            <p:cNvSpPr txBox="1">
              <a:spLocks/>
            </p:cNvSpPr>
            <p:nvPr/>
          </p:nvSpPr>
          <p:spPr>
            <a:xfrm>
              <a:off x="2128796" y="4685585"/>
              <a:ext cx="456721" cy="120316"/>
            </a:xfrm>
            <a:prstGeom prst="rect">
              <a:avLst/>
            </a:prstGeom>
          </p:spPr>
          <p:txBody>
            <a:bodyPr vert="horz" lIns="68548" tIns="34274" rIns="68548" bIns="34274" rtlCol="0" anchor="ctr">
              <a:noAutofit/>
            </a:bodyPr>
            <a:lstStyle/>
            <a:p>
              <a:pPr algn="ctr" fontAlgn="auto">
                <a:spcAft>
                  <a:spcPts val="0"/>
                </a:spcAft>
                <a:defRPr/>
              </a:pPr>
              <a:r>
                <a:rPr kumimoji="1" lang="en-US" altLang="zh-CN" sz="700" kern="0" dirty="0">
                  <a:latin typeface="微软雅黑" panose="020B0503020204020204" pitchFamily="34" charset="-122"/>
                  <a:ea typeface="微软雅黑" panose="020B0503020204020204" pitchFamily="34" charset="-122"/>
                  <a:cs typeface="Arial" panose="020B0604020202020204" pitchFamily="34" charset="0"/>
                  <a:sym typeface="Lucida Grande"/>
                </a:rPr>
                <a:t>KVM</a:t>
              </a:r>
            </a:p>
          </p:txBody>
        </p:sp>
        <p:sp>
          <p:nvSpPr>
            <p:cNvPr id="72" name="标题 1"/>
            <p:cNvSpPr txBox="1">
              <a:spLocks/>
            </p:cNvSpPr>
            <p:nvPr/>
          </p:nvSpPr>
          <p:spPr>
            <a:xfrm>
              <a:off x="2541399" y="4702954"/>
              <a:ext cx="505993" cy="76879"/>
            </a:xfrm>
            <a:prstGeom prst="rect">
              <a:avLst/>
            </a:prstGeom>
          </p:spPr>
          <p:txBody>
            <a:bodyPr vert="horz" lIns="68548" tIns="34274" rIns="68548" bIns="34274" rtlCol="0" anchor="ctr">
              <a:noAutofit/>
            </a:bodyPr>
            <a:lstStyle/>
            <a:p>
              <a:pPr algn="ctr" fontAlgn="auto">
                <a:spcAft>
                  <a:spcPts val="0"/>
                </a:spcAft>
                <a:defRPr/>
              </a:pPr>
              <a:r>
                <a:rPr kumimoji="1" lang="en-US" altLang="zh-CN" sz="700" kern="0" dirty="0" err="1">
                  <a:latin typeface="微软雅黑" panose="020B0503020204020204" pitchFamily="34" charset="-122"/>
                  <a:ea typeface="微软雅黑" panose="020B0503020204020204" pitchFamily="34" charset="-122"/>
                  <a:cs typeface="Arial" panose="020B0604020202020204" pitchFamily="34" charset="0"/>
                  <a:sym typeface="Lucida Grande"/>
                </a:rPr>
                <a:t>Docker</a:t>
              </a:r>
              <a:endParaRPr kumimoji="1" lang="en-US" altLang="zh-CN" sz="700" kern="0" dirty="0">
                <a:latin typeface="微软雅黑" panose="020B0503020204020204" pitchFamily="34" charset="-122"/>
                <a:ea typeface="微软雅黑" panose="020B0503020204020204" pitchFamily="34" charset="-122"/>
                <a:cs typeface="Arial" panose="020B0604020202020204" pitchFamily="34" charset="0"/>
                <a:sym typeface="Lucida Grande"/>
              </a:endParaRPr>
            </a:p>
          </p:txBody>
        </p:sp>
        <p:pic>
          <p:nvPicPr>
            <p:cNvPr id="73" name="图片 72"/>
            <p:cNvPicPr>
              <a:picLocks noChangeAspect="1"/>
            </p:cNvPicPr>
            <p:nvPr/>
          </p:nvPicPr>
          <p:blipFill>
            <a:blip r:embed="rId11" cstate="print"/>
            <a:stretch>
              <a:fillRect/>
            </a:stretch>
          </p:blipFill>
          <p:spPr>
            <a:xfrm>
              <a:off x="2600729" y="4838092"/>
              <a:ext cx="310470" cy="177704"/>
            </a:xfrm>
            <a:prstGeom prst="rect">
              <a:avLst/>
            </a:prstGeom>
          </p:spPr>
        </p:pic>
        <p:pic>
          <p:nvPicPr>
            <p:cNvPr id="74" name="Picture 5"/>
            <p:cNvPicPr>
              <a:picLocks noChangeAspect="1" noChangeArrowheads="1"/>
            </p:cNvPicPr>
            <p:nvPr/>
          </p:nvPicPr>
          <p:blipFill rotWithShape="1">
            <a:blip r:embed="rId12" cstate="email"/>
            <a:srcRect l="25568" t="10361" r="2013" b="15534"/>
            <a:stretch/>
          </p:blipFill>
          <p:spPr bwMode="auto">
            <a:xfrm>
              <a:off x="870688" y="4813350"/>
              <a:ext cx="272015" cy="200215"/>
            </a:xfrm>
            <a:prstGeom prst="rect">
              <a:avLst/>
            </a:prstGeom>
            <a:noFill/>
            <a:ln w="9525">
              <a:noFill/>
              <a:miter lim="800000"/>
              <a:headEnd/>
              <a:tailEnd/>
            </a:ln>
            <a:effectLst/>
          </p:spPr>
        </p:pic>
        <p:grpSp>
          <p:nvGrpSpPr>
            <p:cNvPr id="75" name="组合 166"/>
            <p:cNvGrpSpPr/>
            <p:nvPr/>
          </p:nvGrpSpPr>
          <p:grpSpPr>
            <a:xfrm>
              <a:off x="830779" y="4812129"/>
              <a:ext cx="185133" cy="211771"/>
              <a:chOff x="4903382" y="2060680"/>
              <a:chExt cx="729817" cy="1409782"/>
            </a:xfrm>
          </p:grpSpPr>
          <p:pic>
            <p:nvPicPr>
              <p:cNvPr id="94" name="Picture 5" descr="E:\2014\01. 外部交流\23. HCC大会\IT产品线材料\01 E9000 in  cabinet.png"/>
              <p:cNvPicPr>
                <a:picLocks noChangeAspect="1" noChangeArrowheads="1"/>
              </p:cNvPicPr>
              <p:nvPr/>
            </p:nvPicPr>
            <p:blipFill>
              <a:blip r:embed="rId13" cstate="email"/>
              <a:srcRect/>
              <a:stretch>
                <a:fillRect/>
              </a:stretch>
            </p:blipFill>
            <p:spPr bwMode="auto">
              <a:xfrm>
                <a:off x="4903382" y="2097505"/>
                <a:ext cx="479098" cy="1323769"/>
              </a:xfrm>
              <a:prstGeom prst="rect">
                <a:avLst/>
              </a:prstGeom>
              <a:noFill/>
            </p:spPr>
          </p:pic>
          <p:pic>
            <p:nvPicPr>
              <p:cNvPr id="95" name="Picture 4" descr="E:\2014\01. 外部交流\23. HCC大会\IT产品线材料\02 E9000 in cabinet.png"/>
              <p:cNvPicPr>
                <a:picLocks noChangeAspect="1" noChangeArrowheads="1"/>
              </p:cNvPicPr>
              <p:nvPr/>
            </p:nvPicPr>
            <p:blipFill>
              <a:blip r:embed="rId14" cstate="email"/>
              <a:srcRect/>
              <a:stretch>
                <a:fillRect/>
              </a:stretch>
            </p:blipFill>
            <p:spPr bwMode="auto">
              <a:xfrm>
                <a:off x="5267298" y="2060680"/>
                <a:ext cx="365901" cy="1409782"/>
              </a:xfrm>
              <a:prstGeom prst="rect">
                <a:avLst/>
              </a:prstGeom>
              <a:noFill/>
            </p:spPr>
          </p:pic>
        </p:grpSp>
        <p:pic>
          <p:nvPicPr>
            <p:cNvPr id="76" name="图片 75"/>
            <p:cNvPicPr>
              <a:picLocks noChangeAspect="1"/>
            </p:cNvPicPr>
            <p:nvPr/>
          </p:nvPicPr>
          <p:blipFill>
            <a:blip r:embed="rId15" cstate="print"/>
            <a:stretch>
              <a:fillRect/>
            </a:stretch>
          </p:blipFill>
          <p:spPr>
            <a:xfrm>
              <a:off x="1250860" y="4839470"/>
              <a:ext cx="299022" cy="186753"/>
            </a:xfrm>
            <a:prstGeom prst="rect">
              <a:avLst/>
            </a:prstGeom>
          </p:spPr>
        </p:pic>
        <p:pic>
          <p:nvPicPr>
            <p:cNvPr id="77" name="图片 76"/>
            <p:cNvPicPr>
              <a:picLocks noChangeAspect="1"/>
            </p:cNvPicPr>
            <p:nvPr/>
          </p:nvPicPr>
          <p:blipFill>
            <a:blip r:embed="rId15" cstate="print"/>
            <a:stretch>
              <a:fillRect/>
            </a:stretch>
          </p:blipFill>
          <p:spPr>
            <a:xfrm>
              <a:off x="1715806" y="4839470"/>
              <a:ext cx="299022" cy="186753"/>
            </a:xfrm>
            <a:prstGeom prst="rect">
              <a:avLst/>
            </a:prstGeom>
          </p:spPr>
        </p:pic>
        <p:pic>
          <p:nvPicPr>
            <p:cNvPr id="78" name="图片 77"/>
            <p:cNvPicPr>
              <a:picLocks noChangeAspect="1"/>
            </p:cNvPicPr>
            <p:nvPr/>
          </p:nvPicPr>
          <p:blipFill>
            <a:blip r:embed="rId15" cstate="print"/>
            <a:stretch>
              <a:fillRect/>
            </a:stretch>
          </p:blipFill>
          <p:spPr>
            <a:xfrm>
              <a:off x="2189738" y="4839470"/>
              <a:ext cx="299022" cy="186753"/>
            </a:xfrm>
            <a:prstGeom prst="rect">
              <a:avLst/>
            </a:prstGeom>
          </p:spPr>
        </p:pic>
        <p:pic>
          <p:nvPicPr>
            <p:cNvPr id="79" name="图片 78"/>
            <p:cNvPicPr>
              <a:picLocks noChangeAspect="1"/>
            </p:cNvPicPr>
            <p:nvPr/>
          </p:nvPicPr>
          <p:blipFill>
            <a:blip r:embed="rId4" cstate="print"/>
            <a:stretch>
              <a:fillRect/>
            </a:stretch>
          </p:blipFill>
          <p:spPr>
            <a:xfrm>
              <a:off x="1626692" y="3997697"/>
              <a:ext cx="475378" cy="321200"/>
            </a:xfrm>
            <a:prstGeom prst="rect">
              <a:avLst/>
            </a:prstGeom>
          </p:spPr>
        </p:pic>
        <p:pic>
          <p:nvPicPr>
            <p:cNvPr id="80" name="图片 79"/>
            <p:cNvPicPr>
              <a:picLocks noChangeAspect="1"/>
            </p:cNvPicPr>
            <p:nvPr/>
          </p:nvPicPr>
          <p:blipFill>
            <a:blip r:embed="rId5" cstate="print"/>
            <a:stretch>
              <a:fillRect/>
            </a:stretch>
          </p:blipFill>
          <p:spPr>
            <a:xfrm>
              <a:off x="1740036" y="4039165"/>
              <a:ext cx="107588" cy="117904"/>
            </a:xfrm>
            <a:prstGeom prst="rect">
              <a:avLst/>
            </a:prstGeom>
          </p:spPr>
        </p:pic>
        <p:pic>
          <p:nvPicPr>
            <p:cNvPr id="81" name="Picture 14"/>
            <p:cNvPicPr>
              <a:picLocks noChangeAspect="1" noChangeArrowheads="1"/>
            </p:cNvPicPr>
            <p:nvPr/>
          </p:nvPicPr>
          <p:blipFill>
            <a:blip r:embed="rId6" cstate="email">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1914332" y="4092058"/>
              <a:ext cx="72658" cy="58613"/>
            </a:xfrm>
            <a:prstGeom prst="roundRect">
              <a:avLst>
                <a:gd name="adj" fmla="val 16667"/>
              </a:avLst>
            </a:prstGeom>
            <a:ln>
              <a:noFill/>
            </a:ln>
            <a:effectLst/>
            <a:scene3d>
              <a:camera prst="orthographicFront"/>
              <a:lightRig rig="contrasting" dir="t">
                <a:rot lat="0" lon="0" rev="4200000"/>
              </a:lightRig>
            </a:scene3d>
            <a:sp3d prstMaterial="plastic">
              <a:bevelT w="381000" h="114300" prst="relaxedInset"/>
              <a:contourClr>
                <a:srgbClr val="969696"/>
              </a:contourClr>
            </a:sp3d>
          </p:spPr>
        </p:pic>
        <p:pic>
          <p:nvPicPr>
            <p:cNvPr id="82" name="droppedImage.pdf"/>
            <p:cNvPicPr>
              <a:picLocks noChangeAspect="1" noChangeArrowheads="1"/>
            </p:cNvPicPr>
            <p:nvPr/>
          </p:nvPicPr>
          <p:blipFill>
            <a:blip r:embed="rId7" cstate="print"/>
            <a:srcRect l="11136" t="-12364"/>
            <a:stretch>
              <a:fillRect/>
            </a:stretch>
          </p:blipFill>
          <p:spPr bwMode="auto">
            <a:xfrm>
              <a:off x="1696655" y="4227582"/>
              <a:ext cx="323886" cy="58021"/>
            </a:xfrm>
            <a:prstGeom prst="rect">
              <a:avLst/>
            </a:prstGeom>
            <a:noFill/>
            <a:ln w="12700">
              <a:noFill/>
              <a:miter lim="400000"/>
              <a:headEnd/>
              <a:tailEnd/>
            </a:ln>
          </p:spPr>
        </p:pic>
        <p:grpSp>
          <p:nvGrpSpPr>
            <p:cNvPr id="83" name="组合 82"/>
            <p:cNvGrpSpPr/>
            <p:nvPr/>
          </p:nvGrpSpPr>
          <p:grpSpPr>
            <a:xfrm>
              <a:off x="1612720" y="4112014"/>
              <a:ext cx="501100" cy="232934"/>
              <a:chOff x="1341792" y="790538"/>
              <a:chExt cx="1722504" cy="800705"/>
            </a:xfrm>
          </p:grpSpPr>
          <p:sp>
            <p:nvSpPr>
              <p:cNvPr id="92" name="圆角矩形 91"/>
              <p:cNvSpPr/>
              <p:nvPr/>
            </p:nvSpPr>
            <p:spPr>
              <a:xfrm>
                <a:off x="1640857" y="959223"/>
                <a:ext cx="1103244" cy="200991"/>
              </a:xfrm>
              <a:prstGeom prst="roundRect">
                <a:avLst/>
              </a:prstGeom>
              <a:solidFill>
                <a:srgbClr val="00B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500" dirty="0">
                  <a:solidFill>
                    <a:schemeClr val="tx1"/>
                  </a:solidFill>
                  <a:latin typeface="微软雅黑" panose="020B0503020204020204" pitchFamily="34" charset="-122"/>
                  <a:ea typeface="微软雅黑" panose="020B0503020204020204" pitchFamily="34" charset="-122"/>
                </a:endParaRPr>
              </a:p>
            </p:txBody>
          </p:sp>
          <p:sp>
            <p:nvSpPr>
              <p:cNvPr id="93" name="文本框 92"/>
              <p:cNvSpPr txBox="1"/>
              <p:nvPr/>
            </p:nvSpPr>
            <p:spPr>
              <a:xfrm>
                <a:off x="1341792" y="790538"/>
                <a:ext cx="1722504" cy="800705"/>
              </a:xfrm>
              <a:prstGeom prst="rect">
                <a:avLst/>
              </a:prstGeom>
              <a:noFill/>
            </p:spPr>
            <p:txBody>
              <a:bodyPr wrap="square" rtlCol="0">
                <a:spAutoFit/>
              </a:bodyPr>
              <a:lstStyle/>
              <a:p>
                <a:pPr algn="ctr"/>
                <a:r>
                  <a:rPr lang="en-US" altLang="zh-CN" sz="400" kern="0" dirty="0" smtClean="0">
                    <a:latin typeface="微软雅黑" panose="020B0503020204020204" pitchFamily="34" charset="-122"/>
                    <a:ea typeface="微软雅黑" panose="020B0503020204020204" pitchFamily="34" charset="-122"/>
                    <a:cs typeface="Arial" pitchFamily="34" charset="0"/>
                  </a:rPr>
                  <a:t>Applications</a:t>
                </a:r>
                <a:endParaRPr lang="en-US" altLang="zh-CN" sz="400" kern="0" dirty="0">
                  <a:latin typeface="微软雅黑" panose="020B0503020204020204" pitchFamily="34" charset="-122"/>
                  <a:ea typeface="微软雅黑" panose="020B0503020204020204" pitchFamily="34" charset="-122"/>
                  <a:cs typeface="Arial" pitchFamily="34" charset="0"/>
                </a:endParaRPr>
              </a:p>
            </p:txBody>
          </p:sp>
        </p:grpSp>
        <p:pic>
          <p:nvPicPr>
            <p:cNvPr id="84" name="图片 83"/>
            <p:cNvPicPr>
              <a:picLocks noChangeAspect="1"/>
            </p:cNvPicPr>
            <p:nvPr/>
          </p:nvPicPr>
          <p:blipFill>
            <a:blip r:embed="rId4" cstate="print"/>
            <a:stretch>
              <a:fillRect/>
            </a:stretch>
          </p:blipFill>
          <p:spPr>
            <a:xfrm>
              <a:off x="2176134" y="3997697"/>
              <a:ext cx="475378" cy="321200"/>
            </a:xfrm>
            <a:prstGeom prst="rect">
              <a:avLst/>
            </a:prstGeom>
          </p:spPr>
        </p:pic>
        <p:pic>
          <p:nvPicPr>
            <p:cNvPr id="85" name="图片 84"/>
            <p:cNvPicPr>
              <a:picLocks noChangeAspect="1"/>
            </p:cNvPicPr>
            <p:nvPr/>
          </p:nvPicPr>
          <p:blipFill>
            <a:blip r:embed="rId5" cstate="print"/>
            <a:stretch>
              <a:fillRect/>
            </a:stretch>
          </p:blipFill>
          <p:spPr>
            <a:xfrm>
              <a:off x="2289478" y="4039165"/>
              <a:ext cx="107588" cy="117904"/>
            </a:xfrm>
            <a:prstGeom prst="rect">
              <a:avLst/>
            </a:prstGeom>
          </p:spPr>
        </p:pic>
        <p:pic>
          <p:nvPicPr>
            <p:cNvPr id="86" name="Picture 14"/>
            <p:cNvPicPr>
              <a:picLocks noChangeAspect="1" noChangeArrowheads="1"/>
            </p:cNvPicPr>
            <p:nvPr/>
          </p:nvPicPr>
          <p:blipFill>
            <a:blip r:embed="rId6" cstate="email">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2463774" y="4092058"/>
              <a:ext cx="72658" cy="58613"/>
            </a:xfrm>
            <a:prstGeom prst="roundRect">
              <a:avLst>
                <a:gd name="adj" fmla="val 16667"/>
              </a:avLst>
            </a:prstGeom>
            <a:ln>
              <a:noFill/>
            </a:ln>
            <a:effectLst/>
            <a:scene3d>
              <a:camera prst="orthographicFront"/>
              <a:lightRig rig="contrasting" dir="t">
                <a:rot lat="0" lon="0" rev="4200000"/>
              </a:lightRig>
            </a:scene3d>
            <a:sp3d prstMaterial="plastic">
              <a:bevelT w="381000" h="114300" prst="relaxedInset"/>
              <a:contourClr>
                <a:srgbClr val="969696"/>
              </a:contourClr>
            </a:sp3d>
          </p:spPr>
        </p:pic>
        <p:pic>
          <p:nvPicPr>
            <p:cNvPr id="87" name="droppedImage.pdf"/>
            <p:cNvPicPr>
              <a:picLocks noChangeAspect="1" noChangeArrowheads="1"/>
            </p:cNvPicPr>
            <p:nvPr/>
          </p:nvPicPr>
          <p:blipFill>
            <a:blip r:embed="rId7" cstate="print"/>
            <a:srcRect l="11136" t="-12364"/>
            <a:stretch>
              <a:fillRect/>
            </a:stretch>
          </p:blipFill>
          <p:spPr bwMode="auto">
            <a:xfrm>
              <a:off x="2246097" y="4227582"/>
              <a:ext cx="323886" cy="58021"/>
            </a:xfrm>
            <a:prstGeom prst="rect">
              <a:avLst/>
            </a:prstGeom>
            <a:noFill/>
            <a:ln w="12700">
              <a:noFill/>
              <a:miter lim="400000"/>
              <a:headEnd/>
              <a:tailEnd/>
            </a:ln>
          </p:spPr>
        </p:pic>
        <p:grpSp>
          <p:nvGrpSpPr>
            <p:cNvPr id="88" name="组合 87"/>
            <p:cNvGrpSpPr/>
            <p:nvPr/>
          </p:nvGrpSpPr>
          <p:grpSpPr>
            <a:xfrm>
              <a:off x="2162162" y="4112014"/>
              <a:ext cx="501100" cy="232934"/>
              <a:chOff x="1341792" y="790538"/>
              <a:chExt cx="1722504" cy="800705"/>
            </a:xfrm>
          </p:grpSpPr>
          <p:sp>
            <p:nvSpPr>
              <p:cNvPr id="90" name="圆角矩形 89"/>
              <p:cNvSpPr/>
              <p:nvPr/>
            </p:nvSpPr>
            <p:spPr>
              <a:xfrm>
                <a:off x="1640857" y="959223"/>
                <a:ext cx="1103244" cy="200991"/>
              </a:xfrm>
              <a:prstGeom prst="roundRect">
                <a:avLst/>
              </a:prstGeom>
              <a:solidFill>
                <a:srgbClr val="00B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500" dirty="0">
                  <a:solidFill>
                    <a:schemeClr val="tx1"/>
                  </a:solidFill>
                  <a:latin typeface="微软雅黑" panose="020B0503020204020204" pitchFamily="34" charset="-122"/>
                  <a:ea typeface="微软雅黑" panose="020B0503020204020204" pitchFamily="34" charset="-122"/>
                </a:endParaRPr>
              </a:p>
            </p:txBody>
          </p:sp>
          <p:sp>
            <p:nvSpPr>
              <p:cNvPr id="91" name="文本框 90"/>
              <p:cNvSpPr txBox="1"/>
              <p:nvPr/>
            </p:nvSpPr>
            <p:spPr>
              <a:xfrm>
                <a:off x="1341792" y="790538"/>
                <a:ext cx="1722504" cy="800705"/>
              </a:xfrm>
              <a:prstGeom prst="rect">
                <a:avLst/>
              </a:prstGeom>
              <a:noFill/>
            </p:spPr>
            <p:txBody>
              <a:bodyPr wrap="square" rtlCol="0">
                <a:spAutoFit/>
              </a:bodyPr>
              <a:lstStyle/>
              <a:p>
                <a:pPr algn="ctr"/>
                <a:r>
                  <a:rPr lang="en-US" altLang="zh-CN" sz="400" kern="0" dirty="0" smtClean="0">
                    <a:latin typeface="微软雅黑" panose="020B0503020204020204" pitchFamily="34" charset="-122"/>
                    <a:ea typeface="微软雅黑" panose="020B0503020204020204" pitchFamily="34" charset="-122"/>
                    <a:cs typeface="Arial" pitchFamily="34" charset="0"/>
                  </a:rPr>
                  <a:t>Applications</a:t>
                </a:r>
                <a:endParaRPr lang="en-US" altLang="zh-CN" sz="400" kern="0" dirty="0">
                  <a:latin typeface="微软雅黑" panose="020B0503020204020204" pitchFamily="34" charset="-122"/>
                  <a:ea typeface="微软雅黑" panose="020B0503020204020204" pitchFamily="34" charset="-122"/>
                  <a:cs typeface="Arial" pitchFamily="34" charset="0"/>
                </a:endParaRPr>
              </a:p>
            </p:txBody>
          </p:sp>
        </p:grpSp>
      </p:grpSp>
      <p:pic>
        <p:nvPicPr>
          <p:cNvPr id="147" name="图片 146">
            <a:extLst>
              <a:ext uri="{FF2B5EF4-FFF2-40B4-BE49-F238E27FC236}">
                <a16:creationId xmlns:a16="http://schemas.microsoft.com/office/drawing/2014/main" xmlns="" id="{E92D5248-9CA5-4645-8F64-C21875C32911}"/>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854803" y="1203601"/>
            <a:ext cx="886236" cy="774905"/>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2" name="文本占位符 1"/>
          <p:cNvSpPr>
            <a:spLocks noGrp="1"/>
          </p:cNvSpPr>
          <p:nvPr>
            <p:ph type="body" sz="quarter" idx="12"/>
          </p:nvPr>
        </p:nvSpPr>
        <p:spPr/>
        <p:txBody>
          <a:bodyPr/>
          <a:lstStyle/>
          <a:p>
            <a:r>
              <a:rPr lang="en-US" altLang="zh-CN" smtClean="0"/>
              <a:t>Cloud DR Solution</a:t>
            </a:r>
            <a:endParaRPr lang="en-US" altLang="zh-CN" dirty="0"/>
          </a:p>
        </p:txBody>
      </p:sp>
    </p:spTree>
    <p:extLst>
      <p:ext uri="{BB962C8B-B14F-4D97-AF65-F5344CB8AC3E}">
        <p14:creationId xmlns:p14="http://schemas.microsoft.com/office/powerpoint/2010/main" val="36117625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altLang="zh-CN" dirty="0"/>
              <a:t>What are the modularizations of data centers</a:t>
            </a:r>
            <a:r>
              <a:rPr lang="en-US" altLang="zh-CN" dirty="0" smtClean="0"/>
              <a:t>?</a:t>
            </a:r>
          </a:p>
          <a:p>
            <a:r>
              <a:rPr lang="en-US" altLang="zh-CN" dirty="0"/>
              <a:t>What is the relationship between the </a:t>
            </a:r>
            <a:r>
              <a:rPr lang="en-US" altLang="zh-CN" dirty="0" smtClean="0"/>
              <a:t>VDC </a:t>
            </a:r>
            <a:r>
              <a:rPr lang="en-US" altLang="zh-CN" dirty="0"/>
              <a:t>and the </a:t>
            </a:r>
            <a:r>
              <a:rPr lang="en-US" altLang="zh-CN" dirty="0" smtClean="0"/>
              <a:t>VPC in </a:t>
            </a:r>
            <a:r>
              <a:rPr lang="en-US" altLang="zh-CN" dirty="0"/>
              <a:t>cloud data center </a:t>
            </a:r>
            <a:r>
              <a:rPr lang="en-US" altLang="zh-CN" dirty="0" smtClean="0"/>
              <a:t>?</a:t>
            </a:r>
            <a:endParaRPr lang="zh-CN" altLang="en-US" dirty="0"/>
          </a:p>
        </p:txBody>
      </p:sp>
    </p:spTree>
    <p:extLst>
      <p:ext uri="{BB962C8B-B14F-4D97-AF65-F5344CB8AC3E}">
        <p14:creationId xmlns:p14="http://schemas.microsoft.com/office/powerpoint/2010/main" val="11295653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1"/>
          </p:nvPr>
        </p:nvSpPr>
        <p:spPr/>
        <p:txBody>
          <a:bodyPr/>
          <a:lstStyle/>
          <a:p>
            <a:r>
              <a:rPr lang="en-US" altLang="zh-CN" dirty="0" smtClean="0">
                <a:latin typeface="微软雅黑" panose="020B0503020204020204" pitchFamily="34" charset="-122"/>
                <a:ea typeface="微软雅黑" panose="020B0503020204020204" pitchFamily="34" charset="-122"/>
              </a:rPr>
              <a:t>DC development course</a:t>
            </a:r>
          </a:p>
          <a:p>
            <a:r>
              <a:rPr lang="en-US" altLang="zh-CN" dirty="0" smtClean="0">
                <a:latin typeface="微软雅黑" panose="020B0503020204020204" pitchFamily="34" charset="-122"/>
                <a:ea typeface="微软雅黑" panose="020B0503020204020204" pitchFamily="34" charset="-122"/>
              </a:rPr>
              <a:t>Basic modules of a DC</a:t>
            </a:r>
          </a:p>
          <a:p>
            <a:r>
              <a:rPr lang="en-US" altLang="zh-CN" dirty="0" smtClean="0">
                <a:latin typeface="微软雅黑" panose="020B0503020204020204" pitchFamily="34" charset="-122"/>
                <a:ea typeface="微软雅黑" panose="020B0503020204020204" pitchFamily="34" charset="-122"/>
              </a:rPr>
              <a:t>Network structure</a:t>
            </a:r>
          </a:p>
          <a:p>
            <a:r>
              <a:rPr lang="en-US" altLang="zh-CN" dirty="0" smtClean="0">
                <a:latin typeface="微软雅黑" panose="020B0503020204020204" pitchFamily="34" charset="-122"/>
                <a:ea typeface="微软雅黑" panose="020B0503020204020204" pitchFamily="34" charset="-122"/>
              </a:rPr>
              <a:t>Evolution trends of cloud DCs</a:t>
            </a:r>
          </a:p>
          <a:p>
            <a:endParaRPr lang="en-US" altLang="zh-CN" dirty="0" smtClean="0">
              <a:latin typeface="微软雅黑" panose="020B0503020204020204" pitchFamily="34" charset="-122"/>
              <a:ea typeface="微软雅黑" panose="020B0503020204020204" pitchFamily="34" charset="-122"/>
            </a:endParaRPr>
          </a:p>
          <a:p>
            <a:endParaRPr lang="en-US" altLang="zh-CN"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989776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altLang="zh-CN" dirty="0" smtClean="0">
                <a:latin typeface="微软雅黑" panose="020B0503020204020204" pitchFamily="34" charset="-122"/>
                <a:ea typeface="微软雅黑" panose="020B0503020204020204" pitchFamily="34" charset="-122"/>
              </a:rPr>
              <a:t>Huawei Learning Website</a:t>
            </a:r>
          </a:p>
          <a:p>
            <a:pPr lvl="1"/>
            <a:r>
              <a:rPr lang="en-US" altLang="zh-CN" dirty="0" smtClean="0">
                <a:latin typeface="微软雅黑" panose="020B0503020204020204" pitchFamily="34" charset="-122"/>
                <a:ea typeface="微软雅黑" panose="020B0503020204020204" pitchFamily="34" charset="-122"/>
              </a:rPr>
              <a:t>http://support.huawei.com/learning/Index!toTrainIndex</a:t>
            </a:r>
          </a:p>
          <a:p>
            <a:r>
              <a:rPr lang="en-US" altLang="zh-CN" dirty="0" smtClean="0">
                <a:latin typeface="微软雅黑" panose="020B0503020204020204" pitchFamily="34" charset="-122"/>
                <a:ea typeface="微软雅黑" panose="020B0503020204020204" pitchFamily="34" charset="-122"/>
              </a:rPr>
              <a:t>Huawei Support Case Library</a:t>
            </a:r>
          </a:p>
          <a:p>
            <a:pPr lvl="1"/>
            <a:r>
              <a:rPr lang="en-US" altLang="zh-CN" dirty="0" smtClean="0">
                <a:latin typeface="微软雅黑" panose="020B0503020204020204" pitchFamily="34" charset="-122"/>
                <a:ea typeface="微软雅黑" panose="020B0503020204020204" pitchFamily="34" charset="-122"/>
              </a:rPr>
              <a:t>http://support.huawei.com/enterprise/servicecenter?lang=zh</a:t>
            </a:r>
            <a:endParaRPr lang="en-US" altLang="zh-CN"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2">
            <a:extLst>
              <a:ext uri="{FF2B5EF4-FFF2-40B4-BE49-F238E27FC236}">
                <a16:creationId xmlns:a16="http://schemas.microsoft.com/office/drawing/2014/main" xmlns="" id="{AE58B7BA-7E16-437F-B7AB-84C001B5A48B}"/>
              </a:ext>
            </a:extLst>
          </p:cNvPr>
          <p:cNvSpPr>
            <a:spLocks noGrp="1"/>
          </p:cNvSpPr>
          <p:nvPr>
            <p:ph type="body" sz="quarter" idx="10"/>
          </p:nvPr>
        </p:nvSpPr>
        <p:spPr/>
        <p:txBody>
          <a:bodyPr/>
          <a:lstStyle/>
          <a:p>
            <a:r>
              <a:rPr lang="en-US" altLang="zh-CN" dirty="0" smtClean="0">
                <a:latin typeface="微软雅黑" panose="020B0503020204020204" pitchFamily="34" charset="-122"/>
                <a:ea typeface="微软雅黑" panose="020B0503020204020204" pitchFamily="34" charset="-122"/>
              </a:rPr>
              <a:t>Cloud DC solution</a:t>
            </a:r>
          </a:p>
          <a:p>
            <a:pPr lvl="1"/>
            <a:r>
              <a:rPr lang="en-US" altLang="zh-CN" dirty="0" smtClean="0">
                <a:latin typeface="微软雅黑" panose="020B0503020204020204" pitchFamily="34" charset="-122"/>
                <a:ea typeface="微软雅黑" panose="020B0503020204020204" pitchFamily="34" charset="-122"/>
              </a:rPr>
              <a:t>http://e.huawei.com/cn/solutions/business-needs/data-center</a:t>
            </a:r>
            <a:endParaRPr lang="en-US" altLang="zh-CN"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s://timgsa.baidu.com/timg?image&amp;quality=80&amp;size=b9999_10000&amp;sec=1504521108604&amp;di=31bf43d82bfc09a340a3da1a7167ea78&amp;imgtype=0&amp;src=http%3A%2F%2Fp.ananas.chaoxing.com%2Fstar3%2Forigin%2F5573fdefe4b0ec35e2d0aaf6.jpg">
            <a:extLst>
              <a:ext uri="{FF2B5EF4-FFF2-40B4-BE49-F238E27FC236}">
                <a16:creationId xmlns:a16="http://schemas.microsoft.com/office/drawing/2014/main" xmlns="" id="{70112669-6AA5-4A9B-9605-1316E51C25F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4585" y="2060848"/>
            <a:ext cx="4710334" cy="3116946"/>
          </a:xfrm>
          <a:prstGeom prst="rect">
            <a:avLst/>
          </a:prstGeom>
          <a:noFill/>
          <a:extLst>
            <a:ext uri="{909E8E84-426E-40DD-AFC4-6F175D3DCCD1}">
              <a14:hiddenFill xmlns:a14="http://schemas.microsoft.com/office/drawing/2010/main">
                <a:solidFill>
                  <a:srgbClr val="FFFFFF"/>
                </a:solidFill>
              </a14:hiddenFill>
            </a:ext>
          </a:extLst>
        </p:spPr>
      </p:pic>
      <p:sp>
        <p:nvSpPr>
          <p:cNvPr id="2" name="文本占位符 1"/>
          <p:cNvSpPr>
            <a:spLocks noGrp="1"/>
          </p:cNvSpPr>
          <p:nvPr>
            <p:ph type="body" sz="quarter" idx="10"/>
          </p:nvPr>
        </p:nvSpPr>
        <p:spPr>
          <a:xfrm>
            <a:off x="912285" y="1233488"/>
            <a:ext cx="5579759" cy="4680000"/>
          </a:xfrm>
        </p:spPr>
        <p:txBody>
          <a:bodyPr/>
          <a:lstStyle/>
          <a:p>
            <a:r>
              <a:rPr lang="en-US" altLang="zh-CN" sz="1800" dirty="0" smtClean="0"/>
              <a:t>Electronic Numerical Integrator and Computer (ENIAC) was designed in 1946 and primarily used to calculate artillery firing tables for the United States Army's Ballistic Research Laboratory. </a:t>
            </a:r>
          </a:p>
          <a:p>
            <a:r>
              <a:rPr lang="en-US" altLang="zh-CN" sz="1800" dirty="0" smtClean="0"/>
              <a:t>ENIAC contained 17,468 vacuum tubes, 7200 crystal diodes, 1500 relays, 70,000 resistors, 10,000 capacitors, 1500 relays, and 6000-plus switches. It could execute 5000 addition operations or 400 multiplication operations per second. It was one thousand times faster than electro-mechanical machines and 200,000 times faster than manual calculation.</a:t>
            </a:r>
          </a:p>
          <a:p>
            <a:endParaRPr lang="zh-CN" altLang="en-US" sz="1800" dirty="0"/>
          </a:p>
        </p:txBody>
      </p:sp>
      <p:sp>
        <p:nvSpPr>
          <p:cNvPr id="6" name="文本占位符 5"/>
          <p:cNvSpPr>
            <a:spLocks noGrp="1"/>
          </p:cNvSpPr>
          <p:nvPr>
            <p:ph type="body" sz="quarter" idx="12"/>
          </p:nvPr>
        </p:nvSpPr>
        <p:spPr/>
        <p:txBody>
          <a:bodyPr/>
          <a:lstStyle/>
          <a:p>
            <a:r>
              <a:rPr lang="en-US" altLang="zh-CN" smtClean="0"/>
              <a:t>DCs Took Shape - ENIAC</a:t>
            </a:r>
            <a:endParaRPr lang="en-US" altLang="zh-CN" dirty="0"/>
          </a:p>
        </p:txBody>
      </p:sp>
    </p:spTree>
    <p:extLst>
      <p:ext uri="{BB962C8B-B14F-4D97-AF65-F5344CB8AC3E}">
        <p14:creationId xmlns:p14="http://schemas.microsoft.com/office/powerpoint/2010/main" val="19739889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a:extLst>
              <a:ext uri="{FF2B5EF4-FFF2-40B4-BE49-F238E27FC236}">
                <a16:creationId xmlns:a16="http://schemas.microsoft.com/office/drawing/2014/main" xmlns="" id="{2E578564-E054-4D5D-86D7-18D7FFF68977}"/>
              </a:ext>
            </a:extLst>
          </p:cNvPr>
          <p:cNvSpPr>
            <a:spLocks noGrp="1"/>
          </p:cNvSpPr>
          <p:nvPr>
            <p:ph type="body" sz="quarter" idx="10"/>
          </p:nvPr>
        </p:nvSpPr>
        <p:spPr/>
        <p:txBody>
          <a:bodyPr/>
          <a:lstStyle/>
          <a:p>
            <a:r>
              <a:rPr lang="en-US" altLang="zh-CN" sz="1400" dirty="0" err="1" smtClean="0"/>
              <a:t>TRAnsistor</a:t>
            </a:r>
            <a:r>
              <a:rPr lang="en-US" altLang="zh-CN" sz="1400" dirty="0" smtClean="0"/>
              <a:t> </a:t>
            </a:r>
            <a:r>
              <a:rPr lang="en-US" altLang="zh-CN" sz="1400" dirty="0" err="1" smtClean="0"/>
              <a:t>DIgital</a:t>
            </a:r>
            <a:r>
              <a:rPr lang="en-US" altLang="zh-CN" sz="1400" dirty="0" smtClean="0"/>
              <a:t> Computer (TRADIC) was the first transistorized computer in the USA, completed in 1954. It was put into commercial use in 1960s and led the breakthrough development of mainframe computers (such as IBM System series mainframe computers). Mainframe computers were developed for government departments and militaries and have special requirements on sites and security systems. As the requirements for system performance increased, people hoped to provide additional performance support and resource sharing capabilities on the same systems. To cope with the increasing requirements, virtualization technology came into view.</a:t>
            </a:r>
            <a:endParaRPr lang="en-US" altLang="zh-CN" sz="1400" dirty="0"/>
          </a:p>
        </p:txBody>
      </p:sp>
      <p:sp>
        <p:nvSpPr>
          <p:cNvPr id="10" name="文本占位符 9"/>
          <p:cNvSpPr>
            <a:spLocks noGrp="1"/>
          </p:cNvSpPr>
          <p:nvPr>
            <p:ph type="body" sz="quarter" idx="12"/>
          </p:nvPr>
        </p:nvSpPr>
        <p:spPr>
          <a:xfrm>
            <a:off x="1595500" y="410400"/>
            <a:ext cx="9831600" cy="1024280"/>
          </a:xfrm>
        </p:spPr>
        <p:txBody>
          <a:bodyPr/>
          <a:lstStyle/>
          <a:p>
            <a:r>
              <a:rPr lang="en-US" altLang="zh-CN" sz="3000" dirty="0" smtClean="0"/>
              <a:t>Commercial Use of DC Virtualization Technology - TRADIC</a:t>
            </a:r>
            <a:endParaRPr lang="zh-CN" altLang="en-US" sz="3000" dirty="0"/>
          </a:p>
        </p:txBody>
      </p:sp>
      <p:pic>
        <p:nvPicPr>
          <p:cNvPr id="4" name="图片 3">
            <a:extLst>
              <a:ext uri="{FF2B5EF4-FFF2-40B4-BE49-F238E27FC236}">
                <a16:creationId xmlns:a16="http://schemas.microsoft.com/office/drawing/2014/main" xmlns="" id="{9D75E8D4-5231-4DEA-B093-337A55698361}"/>
              </a:ext>
            </a:extLst>
          </p:cNvPr>
          <p:cNvPicPr>
            <a:picLocks noChangeAspect="1"/>
          </p:cNvPicPr>
          <p:nvPr/>
        </p:nvPicPr>
        <p:blipFill>
          <a:blip r:embed="rId3" cstate="print"/>
          <a:stretch>
            <a:fillRect/>
          </a:stretch>
        </p:blipFill>
        <p:spPr>
          <a:xfrm>
            <a:off x="6692100" y="3319258"/>
            <a:ext cx="4480464" cy="3091520"/>
          </a:xfrm>
          <a:prstGeom prst="rect">
            <a:avLst/>
          </a:prstGeom>
        </p:spPr>
      </p:pic>
      <p:sp>
        <p:nvSpPr>
          <p:cNvPr id="5" name="文本占位符 2">
            <a:extLst>
              <a:ext uri="{FF2B5EF4-FFF2-40B4-BE49-F238E27FC236}">
                <a16:creationId xmlns:a16="http://schemas.microsoft.com/office/drawing/2014/main" xmlns="" id="{F4F23EC1-F9C4-446D-BC0E-4BFBFF583091}"/>
              </a:ext>
            </a:extLst>
          </p:cNvPr>
          <p:cNvSpPr txBox="1">
            <a:spLocks/>
          </p:cNvSpPr>
          <p:nvPr/>
        </p:nvSpPr>
        <p:spPr bwMode="auto">
          <a:xfrm>
            <a:off x="875420" y="3356992"/>
            <a:ext cx="5519753" cy="2489275"/>
          </a:xfrm>
          <a:prstGeom prst="rect">
            <a:avLst/>
          </a:prstGeom>
          <a:noFill/>
          <a:ln w="9525">
            <a:noFill/>
            <a:miter lim="800000"/>
            <a:headEnd/>
            <a:tailEnd/>
          </a:ln>
        </p:spPr>
        <p:txBody>
          <a:bodyPr vert="horz" wrap="square" lIns="106855" tIns="53428" rIns="106855" bIns="53428" numCol="1" anchor="t" anchorCtr="0" compatLnSpc="1">
            <a:prstTxWarp prst="textNoShape">
              <a:avLst/>
            </a:prstTxWarp>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algn="just"/>
            <a:r>
              <a:rPr lang="en-US" altLang="zh-CN" sz="1400" dirty="0">
                <a:latin typeface="+mn-ea"/>
                <a:cs typeface="Arial" panose="020B0604020202020204" pitchFamily="34" charset="0"/>
              </a:rPr>
              <a:t>The concept of virtualization was popularized rapidly, and the multi-task processing mechanism was further improved on mainframe computers. Virtualization technology was first put into commercial use on IBM VM/370 OS in 1972. Virtualization technology, one of the most important technologies of DCs, was integrated into the development course of DCs. </a:t>
            </a:r>
          </a:p>
        </p:txBody>
      </p:sp>
    </p:spTree>
    <p:extLst>
      <p:ext uri="{BB962C8B-B14F-4D97-AF65-F5344CB8AC3E}">
        <p14:creationId xmlns:p14="http://schemas.microsoft.com/office/powerpoint/2010/main" val="41364260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en-US" altLang="zh-CN" smtClean="0"/>
              <a:t>20 years ago, microcomputers ushered in prosperous development. Legacy PCs were replaced by network devices. Especially, the generation of the client/server model contributed to hosting and external DCs. </a:t>
            </a:r>
          </a:p>
          <a:p>
            <a:r>
              <a:rPr lang="en-US" altLang="zh-CN" smtClean="0"/>
              <a:t>In the middle of the 1990s, the Internet emerged and had great impact on the market. Additionally, it provided more options for DC deployment in the next 10-plus years. More enterprises needed to support Internet applications, network connections and collaboration services became necessary when enterprises deploy IT services. Network providers and hosting providers developed rapidly in the construction of hundreds of DCs. As a service mode, DCs have been accepted by most enterprises.</a:t>
            </a:r>
            <a:endParaRPr lang="en-US" altLang="zh-CN" dirty="0"/>
          </a:p>
        </p:txBody>
      </p:sp>
      <p:sp>
        <p:nvSpPr>
          <p:cNvPr id="2" name="文本占位符 1"/>
          <p:cNvSpPr>
            <a:spLocks noGrp="1"/>
          </p:cNvSpPr>
          <p:nvPr>
            <p:ph type="body" sz="quarter" idx="12"/>
          </p:nvPr>
        </p:nvSpPr>
        <p:spPr>
          <a:xfrm>
            <a:off x="1595500" y="410400"/>
            <a:ext cx="9831600" cy="562615"/>
          </a:xfrm>
        </p:spPr>
        <p:txBody>
          <a:bodyPr/>
          <a:lstStyle/>
          <a:p>
            <a:r>
              <a:rPr lang="en-US" altLang="zh-CN" sz="3000" smtClean="0"/>
              <a:t>Client/Server Computing Model and the Internet</a:t>
            </a:r>
            <a:endParaRPr lang="zh-CN" altLang="en-US" sz="3000" dirty="0"/>
          </a:p>
        </p:txBody>
      </p:sp>
    </p:spTree>
    <p:extLst>
      <p:ext uri="{BB962C8B-B14F-4D97-AF65-F5344CB8AC3E}">
        <p14:creationId xmlns:p14="http://schemas.microsoft.com/office/powerpoint/2010/main" val="15297154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a:extLst>
              <a:ext uri="{FF2B5EF4-FFF2-40B4-BE49-F238E27FC236}">
                <a16:creationId xmlns:a16="http://schemas.microsoft.com/office/drawing/2014/main" xmlns="" id="{169E4B37-A216-4A2C-AA16-19C4355B0F35}"/>
              </a:ext>
            </a:extLst>
          </p:cNvPr>
          <p:cNvSpPr>
            <a:spLocks noGrp="1"/>
          </p:cNvSpPr>
          <p:nvPr>
            <p:ph type="body" sz="quarter" idx="10"/>
          </p:nvPr>
        </p:nvSpPr>
        <p:spPr/>
        <p:txBody>
          <a:bodyPr/>
          <a:lstStyle/>
          <a:p>
            <a:r>
              <a:rPr lang="en-US" altLang="zh-CN" smtClean="0"/>
              <a:t>PC prosperity and DC appearance brought a series of problems, for example, occupying more places and increasing energy consumption. Back to 2002, DCs had consumed 1.5% power of the United States and the energy consumption increased by 10% every year. 5 million new servers were deployed in DCs and energy consumption by thousands of households increased every year. </a:t>
            </a:r>
          </a:p>
          <a:p>
            <a:r>
              <a:rPr lang="en-US" altLang="zh-CN" smtClean="0"/>
              <a:t>DC owners realized the problems and started to deploy more economical, efficient, and environment friendly infrastructure. In 2007, large-scale DC operators started to use recyclable energy technology (wind energy and solar energy) to support the daily operation of DCs.</a:t>
            </a:r>
            <a:endParaRPr lang="en-US" altLang="zh-CN" dirty="0"/>
          </a:p>
        </p:txBody>
      </p:sp>
      <p:sp>
        <p:nvSpPr>
          <p:cNvPr id="3" name="文本占位符 2"/>
          <p:cNvSpPr>
            <a:spLocks noGrp="1"/>
          </p:cNvSpPr>
          <p:nvPr>
            <p:ph type="body" sz="quarter" idx="12"/>
          </p:nvPr>
        </p:nvSpPr>
        <p:spPr/>
        <p:txBody>
          <a:bodyPr/>
          <a:lstStyle/>
          <a:p>
            <a:r>
              <a:rPr lang="en-US" altLang="zh-CN" dirty="0" smtClean="0"/>
              <a:t>Energy Consumption Issue</a:t>
            </a:r>
            <a:endParaRPr lang="zh-CN" altLang="en-US" dirty="0"/>
          </a:p>
        </p:txBody>
      </p:sp>
    </p:spTree>
    <p:extLst>
      <p:ext uri="{BB962C8B-B14F-4D97-AF65-F5344CB8AC3E}">
        <p14:creationId xmlns:p14="http://schemas.microsoft.com/office/powerpoint/2010/main" val="3366923566"/>
      </p:ext>
    </p:extLst>
  </p:cSld>
  <p:clrMapOvr>
    <a:masterClrMapping/>
  </p:clrMapOvr>
  <p:timing>
    <p:tnLst>
      <p:par>
        <p:cTn id="1" dur="indefinite" restart="never" nodeType="tmRoot"/>
      </p:par>
    </p:tnLst>
  </p:timing>
</p:sld>
</file>

<file path=ppt/theme/theme1.xml><?xml version="1.0" encoding="utf-8"?>
<a:theme xmlns:a="http://schemas.openxmlformats.org/drawingml/2006/main" name="培训与认证部-母版">
  <a:themeElements>
    <a:clrScheme name="default 6">
      <a:dk1>
        <a:srgbClr val="000000"/>
      </a:dk1>
      <a:lt1>
        <a:srgbClr val="FFFFFF"/>
      </a:lt1>
      <a:dk2>
        <a:srgbClr val="990000"/>
      </a:dk2>
      <a:lt2>
        <a:srgbClr val="CCCCCC"/>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fontScheme name="V3.0胶片模板字体">
      <a:majorFont>
        <a:latin typeface="微软雅黑"/>
        <a:ea typeface="黑体"/>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t" latinLnBrk="0" hangingPunct="1">
          <a:lnSpc>
            <a:spcPct val="100000"/>
          </a:lnSpc>
          <a:spcBef>
            <a:spcPct val="0"/>
          </a:spcBef>
          <a:spcAft>
            <a:spcPct val="0"/>
          </a:spcAft>
          <a:buClrTx/>
          <a:buSzTx/>
          <a:buFontTx/>
          <a:buNone/>
          <a:tabLst/>
          <a:def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t" latinLnBrk="0" hangingPunct="1">
          <a:lnSpc>
            <a:spcPct val="100000"/>
          </a:lnSpc>
          <a:spcBef>
            <a:spcPct val="0"/>
          </a:spcBef>
          <a:spcAft>
            <a:spcPct val="0"/>
          </a:spcAft>
          <a:buClrTx/>
          <a:buSzTx/>
          <a:buFontTx/>
          <a:buNone/>
          <a:tabLst/>
          <a:def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defRPr>
        </a:defPPr>
      </a:lstStyle>
    </a:lnDef>
    <a:txDef>
      <a:spPr bwMode="auto">
        <a:noFill/>
        <a:ln w="9525" algn="ctr">
          <a:noFill/>
          <a:miter lim="800000"/>
          <a:headEnd/>
          <a:tailEnd/>
        </a:ln>
      </a:spPr>
      <a:bodyPr vert="horz" wrap="square" lIns="87802" tIns="43901" rIns="87802" bIns="43901" numCol="1" anchor="ctr" anchorCtr="0" compatLnSpc="1">
        <a:prstTxWarp prst="textNoShape">
          <a:avLst/>
        </a:prstTxWarp>
      </a:bodyPr>
      <a:lstStyle>
        <a:defPPr>
          <a:defRPr dirty="0" smtClean="0"/>
        </a:defPPr>
      </a:lstStyle>
    </a:txDef>
  </a:objectDefaults>
  <a:extraClrSchemeLst>
    <a:extraClrScheme>
      <a:clrScheme name="default 1">
        <a:dk1>
          <a:srgbClr val="000000"/>
        </a:dk1>
        <a:lt1>
          <a:srgbClr val="FFFFFF"/>
        </a:lt1>
        <a:dk2>
          <a:srgbClr val="990000"/>
        </a:dk2>
        <a:lt2>
          <a:srgbClr val="CCCCCC"/>
        </a:lt2>
        <a:accent1>
          <a:srgbClr val="99CCCC"/>
        </a:accent1>
        <a:accent2>
          <a:srgbClr val="990000"/>
        </a:accent2>
        <a:accent3>
          <a:srgbClr val="FFFFFF"/>
        </a:accent3>
        <a:accent4>
          <a:srgbClr val="000000"/>
        </a:accent4>
        <a:accent5>
          <a:srgbClr val="CAE2E2"/>
        </a:accent5>
        <a:accent6>
          <a:srgbClr val="8A0000"/>
        </a:accent6>
        <a:hlink>
          <a:srgbClr val="009999"/>
        </a:hlink>
        <a:folHlink>
          <a:srgbClr val="999999"/>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CCCCCC"/>
        </a:lt2>
        <a:accent1>
          <a:srgbClr val="CCFF99"/>
        </a:accent1>
        <a:accent2>
          <a:srgbClr val="990000"/>
        </a:accent2>
        <a:accent3>
          <a:srgbClr val="FFFFFF"/>
        </a:accent3>
        <a:accent4>
          <a:srgbClr val="000000"/>
        </a:accent4>
        <a:accent5>
          <a:srgbClr val="E2FFCA"/>
        </a:accent5>
        <a:accent6>
          <a:srgbClr val="8A0000"/>
        </a:accent6>
        <a:hlink>
          <a:srgbClr val="669900"/>
        </a:hlink>
        <a:folHlink>
          <a:srgbClr val="999999"/>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CCCCCC"/>
        </a:lt2>
        <a:accent1>
          <a:srgbClr val="FFCC99"/>
        </a:accent1>
        <a:accent2>
          <a:srgbClr val="990000"/>
        </a:accent2>
        <a:accent3>
          <a:srgbClr val="FFFFFF"/>
        </a:accent3>
        <a:accent4>
          <a:srgbClr val="000000"/>
        </a:accent4>
        <a:accent5>
          <a:srgbClr val="FFE2CA"/>
        </a:accent5>
        <a:accent6>
          <a:srgbClr val="8A0000"/>
        </a:accent6>
        <a:hlink>
          <a:srgbClr val="FF9900"/>
        </a:hlink>
        <a:folHlink>
          <a:srgbClr val="99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CCCCCC"/>
        </a:lt2>
        <a:accent1>
          <a:srgbClr val="FF9900"/>
        </a:accent1>
        <a:accent2>
          <a:srgbClr val="990000"/>
        </a:accent2>
        <a:accent3>
          <a:srgbClr val="FFFFFF"/>
        </a:accent3>
        <a:accent4>
          <a:srgbClr val="000000"/>
        </a:accent4>
        <a:accent5>
          <a:srgbClr val="FFCAAA"/>
        </a:accent5>
        <a:accent6>
          <a:srgbClr val="8A0000"/>
        </a:accent6>
        <a:hlink>
          <a:srgbClr val="99660A"/>
        </a:hlink>
        <a:folHlink>
          <a:srgbClr val="9999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CCCCCC"/>
        </a:lt2>
        <a:accent1>
          <a:srgbClr val="CCCCFF"/>
        </a:accent1>
        <a:accent2>
          <a:srgbClr val="990000"/>
        </a:accent2>
        <a:accent3>
          <a:srgbClr val="FFFFFF"/>
        </a:accent3>
        <a:accent4>
          <a:srgbClr val="000000"/>
        </a:accent4>
        <a:accent5>
          <a:srgbClr val="E2E2FF"/>
        </a:accent5>
        <a:accent6>
          <a:srgbClr val="8A0000"/>
        </a:accent6>
        <a:hlink>
          <a:srgbClr val="006699"/>
        </a:hlink>
        <a:folHlink>
          <a:srgbClr val="999999"/>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CCCCCC"/>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 3">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C226774B8D87F4D92D9D1F6859ED44E" ma:contentTypeVersion="0" ma:contentTypeDescription="Create a new document." ma:contentTypeScope="" ma:versionID="2405c1ce63a3409bcef189279c704bc6">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AE3093B-232B-4C15-AB25-7F1FBE134870}">
  <ds:schemaRefs>
    <ds:schemaRef ds:uri="http://purl.org/dc/elements/1.1/"/>
    <ds:schemaRef ds:uri="http://schemas.microsoft.com/office/infopath/2007/PartnerControls"/>
    <ds:schemaRef ds:uri="http://purl.org/dc/dcmitype/"/>
    <ds:schemaRef ds:uri="http://purl.org/dc/terms/"/>
    <ds:schemaRef ds:uri="http://schemas.microsoft.com/office/2006/documentManagement/types"/>
    <ds:schemaRef ds:uri="http://schemas.microsoft.com/office/2006/metadata/properties"/>
    <ds:schemaRef ds:uri="http://www.w3.org/XML/1998/namespace"/>
    <ds:schemaRef ds:uri="http://schemas.openxmlformats.org/package/2006/metadata/core-properties"/>
  </ds:schemaRefs>
</ds:datastoreItem>
</file>

<file path=customXml/itemProps2.xml><?xml version="1.0" encoding="utf-8"?>
<ds:datastoreItem xmlns:ds="http://schemas.openxmlformats.org/officeDocument/2006/customXml" ds:itemID="{49949E2C-17CD-41A1-A734-17C0A41CFD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23E6701-3943-4A44-84F3-F772B50888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69691</TotalTime>
  <Words>8257</Words>
  <Application>Microsoft Office PowerPoint</Application>
  <PresentationFormat>宽屏</PresentationFormat>
  <Paragraphs>970</Paragraphs>
  <Slides>56</Slides>
  <Notes>56</Notes>
  <HiddenSlides>7</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3</vt:i4>
      </vt:variant>
      <vt:variant>
        <vt:lpstr>幻灯片标题</vt:lpstr>
      </vt:variant>
      <vt:variant>
        <vt:i4>56</vt:i4>
      </vt:variant>
    </vt:vector>
  </HeadingPairs>
  <TitlesOfParts>
    <vt:vector size="73" baseType="lpstr">
      <vt:lpstr>Arial Unicode MS</vt:lpstr>
      <vt:lpstr>Gill Sans</vt:lpstr>
      <vt:lpstr>Lucida Grande</vt:lpstr>
      <vt:lpstr>MS PGothic</vt:lpstr>
      <vt:lpstr>黑体</vt:lpstr>
      <vt:lpstr>宋体</vt:lpstr>
      <vt:lpstr>微软雅黑</vt:lpstr>
      <vt:lpstr>Arial</vt:lpstr>
      <vt:lpstr>Calibri</vt:lpstr>
      <vt:lpstr>FrutigerNext LT Light</vt:lpstr>
      <vt:lpstr>FrutigerNext LT Medium</vt:lpstr>
      <vt:lpstr>FrutigerNext LT Regular</vt:lpstr>
      <vt:lpstr>Wingdings</vt:lpstr>
      <vt:lpstr>培训与认证部-母版</vt:lpstr>
      <vt:lpstr>Worksheet</vt:lpstr>
      <vt:lpstr>CorelDRAW</vt:lpstr>
      <vt:lpstr>Visio</vt:lpstr>
      <vt:lpstr>PowerPoint 演示文稿</vt:lpstr>
      <vt:lpstr>Unveiling DCs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Huawei Technologies Co.,Ltd.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0</dc:title>
  <dc:creator>c37402</dc:creator>
  <cp:lastModifiedBy>袁炜华</cp:lastModifiedBy>
  <cp:revision>2491</cp:revision>
  <dcterms:created xsi:type="dcterms:W3CDTF">2003-08-21T06:48:56Z</dcterms:created>
  <dcterms:modified xsi:type="dcterms:W3CDTF">2019-06-26T01:31:53Z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(11)3UhSoOyFRqszoDxskLpj5cCgHy0/Ke5a2v36AUt5KrgSjqJy4EvmEMiX5YGaXFvp9/UK33Tw_x000d_ RaJW6EwaME9+dHZpcw3Qvwx3X7+7GB6JsqeHubWWQ6I3ypfAK+5vZMWsyNDf33Q+yGzlBfYD_x000d_ OIxQyuEVYPacOcTgO0GGMLWMsFSrAduWXi7lDNFdBfllJdxWMbs3FZsryX4VjGFDgDu63a6N_x000d_ xu0BGaqu6EF4Ju8poQ</vt:lpwstr>
  </property>
  <property fmtid="{D5CDD505-2E9C-101B-9397-08002B2CF9AE}" pid="3" name="_ms_pID_7253431">
    <vt:lpwstr>BMOYFB6vneTRz7L1g0JJ22H5/isfqcfzh5pBpQdNEd/89Bu2iKf9rF_x000d_ 8op/8IkqLeMh+keGDgdcj0lWvNSDrOiKETLVLHKf0dAV/wbUZ1Pl7vsyjFd1JF5Sf0W2EphX_x000d_ kKThqtFyyfZrx1rpBmQNejSbMMFaLTOhJRIkS1kte6dPRjiNcn8xXAQwCfg3MVqEesS/QFUS_x000d_ 0434uENqVn3WpAxX7t7QHrSfmaRXx4stZ0aQ</vt:lpwstr>
  </property>
  <property fmtid="{D5CDD505-2E9C-101B-9397-08002B2CF9AE}" pid="4" name="_ms_pID_7253432">
    <vt:lpwstr>GlOhGokx+m1IQbE70sXTnuxTIMf68mvALZnx_x000d_ Ap3/iFwG1LihCpUCHf3Bn2ll5x23Yax8rhDQQtrN1FnZFQ+cIj2o+7GIyP6ibG2HnXSKhrF0_x000d_ vPb1zyvTEXDg5RRTl9mncM3qDJ57f7PknXx06TDv+x7A8WWQj9+kQijlJ2TzwFBui7LtkmpH_x000d_ +mYGiVPOsW+HAtEsl7A7QZExQOhpwhAKMowhwI7jB8gr0KFQzNskLY</vt:lpwstr>
  </property>
  <property fmtid="{D5CDD505-2E9C-101B-9397-08002B2CF9AE}" pid="5" name="_ms_pID_7253433">
    <vt:lpwstr>wdIY6NepULtXPaJiBT_x000d_ /NMRWPBa1Alrv+5zAztbQlwb14ItSrxj60fGWez57M9Y3Nc4tyEb941dzOsuIhoTncg4RVmX_x000d_ eIeh+kU6g7eOHI10wgRC7DyP2ooQ+zhQFN0L7N5Mhaj1f9/5QtY13CoxxVFyGTcNauHWJ/c/_x000d_ xy0hCj36m3LnI3+Mp3x+uuharMKms1ddOydlHr6th8+Xl0sscO+2Zg0PmeesnZ8SxgDRDgR/</vt:lpwstr>
  </property>
  <property fmtid="{D5CDD505-2E9C-101B-9397-08002B2CF9AE}" pid="6" name="_ms_pID_7253434">
    <vt:lpwstr>_x000d_ 06fuLz5Gs8F0062xWxQ4bNWmlQvUIY4ng3ooElJg7LpATs2N9FWODlMO09ItIhhhfBl71QoV_x000d_ TtICtiXbCRS8Mgf/00AXGY8En0/xvatrf6I7cF468IRRjRyCdV90XxXwVeExV5j1jZDrC2Jq_x000d_ l5GwJ4VyV9PDCqrI+drn/Y0ThOgfgW1VVXGo11fNi/vEjhI9/V83n6i9wMsMQkvlBqW/TwEs_x000d_ 6YoFjibjQLqH5ZQL</vt:lpwstr>
  </property>
  <property fmtid="{D5CDD505-2E9C-101B-9397-08002B2CF9AE}" pid="7" name="_ms_pID_7253435">
    <vt:lpwstr>aGcNmArSL7sKVRrXgCFeQCME3tSlGMGc1nn3F68Tlh0VzDGXMvPzk5kK_x000d_ zswiwHIYB5Bp7la8BzkurY4rONAlJzypOuUxaz8M6JW8maYWkfR3VJZ9uDKrtHfxmF7oTknV_x000d_ 0D0s5bhsrWyCgRnFkF9vpWQ0HdNdJ/2yrkO382WhWcp+N1RcxBubAoHCpm0gsHtQiWYFGoBM_x000d_ oL2nyqm6y/khwj5dIudnbisyKT+S1wWA/t</vt:lpwstr>
  </property>
  <property fmtid="{D5CDD505-2E9C-101B-9397-08002B2CF9AE}" pid="8" name="_ms_pID_7253436">
    <vt:lpwstr>TPllG6Veed9GUlfwC8cLvU8QTryE4UhobeLDXG_x000d_ ei/t7XTbTtZri5zsO3DNoARD9e5R0QxzxMu5us2xNAlqcl2eWKopk7Zmn3kTYohGakKPewGh_x000d_ +QpZycsMjFwTpwdQ8yEfaFYb67HvULkFee89Nr2/rJ/FIQdYMD2wcY1bIxGR3TNy2EhIqUh/_x000d_ 0UOiZ8P9lZw1EVxEj6INNKvwYGinwlBZGf2zpYz8UKIDbXx/LEzD</vt:lpwstr>
  </property>
  <property fmtid="{D5CDD505-2E9C-101B-9397-08002B2CF9AE}" pid="9" name="_ms_pID_7253437">
    <vt:lpwstr>ebjDDi5yUz3Atc4gUDb5_x000d_ +tv7+/b3L3sSem+xAm+C56IrhQpLVAKzS4HQh4O4UlqzYfcAOwFKAvwL4r6PwKKbnvmtnSvL_x000d_ fZ/ANFRbTWLaGmxYEefif/jPJGJYmp0uxtoD913402+R83n60akKT2NMT0MpTW3OvYxduzAB_x000d_ EQ2MqKNVY8rsHdLmLSoQxG0nO9feCHgC9YQHC85IolID0ED8MatySi5CL3Xn0lEqewCJQP</vt:lpwstr>
  </property>
  <property fmtid="{D5CDD505-2E9C-101B-9397-08002B2CF9AE}" pid="10" name="_ms_pID_7253438">
    <vt:lpwstr>ab_x000d_ PK8okltMeequt+iVcpdTAysW/K+KW8jBtQQllcDU8kVAs9MhO5sS3OhKCLlTLqy3BUamtgTs_x000d_ Jk3FN3LzrqdNsepuI/v+XhoJU/MWFWnfULsbESAO1BriRWfUJ/2S0GUIASb4l0oCNvkNmlxC_x000d_ 8lhvj9JQArDZg4yz3vBb400F0TLXD1E4n1bhjCvs56P9B4TP1zZ/O5FsGRAXJ+zl68+jNdVz_x000d_ kH+o8OlUWk4t9E</vt:lpwstr>
  </property>
  <property fmtid="{D5CDD505-2E9C-101B-9397-08002B2CF9AE}" pid="11" name="_ms_pID_7253439">
    <vt:lpwstr>gIXfEEoigI1CkVl4g0ENU/CyZuFKpB682zRrdiQadZJHgCspzF0zSSAXy4_x000d_ VKOo5XvgowQ73d4FADinc5+tJv8wHX1LsFToDkFhTzPJqbAUQX1vsQzGvZxlQr78WPj+SQIE_x000d_ fGxkVPlx+pDPs6rnSNZTbRUQwRlfuqU/DsssWUnWyv1gW04vkIWVpodKl604OJ1cms6HPzbe_x000d_ Mzwm3Gft3+DwKhutUMlITUa1+DZtcPe9</vt:lpwstr>
  </property>
  <property fmtid="{D5CDD505-2E9C-101B-9397-08002B2CF9AE}" pid="12" name="_ms_pID_72534310">
    <vt:lpwstr>9Yf9LGFXEnVCZfwfIBUFCxe3M9gP60jstDzRuK52_x000d_ Xcp8/qWzZGKHAdKR4PEqJ+oEpao/6Go6gc41a7KkCXK47Fwt7JL0XCUh</vt:lpwstr>
  </property>
  <property fmtid="{D5CDD505-2E9C-101B-9397-08002B2CF9AE}" pid="13" name="_new_ms_pID_72543">
    <vt:lpwstr>(4)jNL0gM28At52Ieaf1valQ0LhCJhckLvJxApn9P4IOGXs2CxMSeBUEQOsYE7UL6xHmrDTkB0U
8XrwX0U2eGOvdKAbibq/OwBogqOvwFaAolHRNqNy2szIx/vIxGV3RldByVnAXNghwAf/C+Ny
nC0kXXrwMXgmyFvH5Z6NNWCVsONiwda3mR+L5JpGhOxLoPqs7SuuHSITb197MVyCXsGsK2ms
+l0YVy49NdVVuXoIAG</vt:lpwstr>
  </property>
  <property fmtid="{D5CDD505-2E9C-101B-9397-08002B2CF9AE}" pid="14" name="_new_ms_pID_725431">
    <vt:lpwstr>WNXmtkOaoMvO+RtN+AF98axcECtcDzeutF/RA/MuVrkTeP8na2B2yy
m1HCyY09R6IPysdOkoFKaGF95jn8IPRP7dOExBbQlWgSPqEZNo21+gLMWeFfBt+6pUhKdwFx
7ZPjMNuUrMypYPEZngI1VIdsJf4NZKyTLKZJ0nK7WxKub3aP/MoU61sfNyyw1Icb4IGb7OFn
9w8sA6NUyvf/2CAmXCRdXcc6p9josuAb8E0f</vt:lpwstr>
  </property>
  <property fmtid="{D5CDD505-2E9C-101B-9397-08002B2CF9AE}" pid="15" name="_new_ms_pID_725432">
    <vt:lpwstr>VPOcRqDszuG9Ea/DM6UvbMLgh7KalquPd6s3
kDXgkxV66sccXBRFRpUSm24+++OZrzrFJlZ9+cTKshms+WpKgjZh/IhT4aCGlcWjlqWZhRut
yeE31Jc/cvQKXkucHQJfR38BDLb6HDqUWvPBQ8sa4eIzSeLgq189G0a1RIIGyCiIJjSWXf10
g2H9RhGj00eoqTF/R7ak+JOb3Uld8rKRh6p8+RZSbt3zCH/cPW7Uhk</vt:lpwstr>
  </property>
  <property fmtid="{D5CDD505-2E9C-101B-9397-08002B2CF9AE}" pid="16" name="_new_ms_pID_725433">
    <vt:lpwstr>w4/CdPx+g5NrTVBBFR
HKTc81zHE57lJ6Sfop/J3Md4zKo=</vt:lpwstr>
  </property>
  <property fmtid="{D5CDD505-2E9C-101B-9397-08002B2CF9AE}" pid="17" name="_2015_ms_pID_725343">
    <vt:lpwstr>(3)uWUTB5w3AyVJ8VarB2OvYa7Nbh2Xlkv2l4aENh/np6dvhUlrtpwxWKsGpjmOCq1JoCw/hee8
QMESuNl+ohfyvwWCIUhs+gKV2VUKMDuNM6015qyTA30u55Fs2DZngVYJpNmtzWXFw64Ik01P
ErO90cZpAf5X94KgsqKoxvA/BLPBYam0sOF1Z/DTao1/9Nqs/V4AivuNJmBkQK5fBsZITKy4
tG4VDaSL+utRYkyKEb</vt:lpwstr>
  </property>
  <property fmtid="{D5CDD505-2E9C-101B-9397-08002B2CF9AE}" pid="18" name="_2015_ms_pID_7253431">
    <vt:lpwstr>Qx2qEmMLR04JD1qNA7Pfxe1BZ74WlPSdHagWDmuzdHip8nwe5rO+9j
oEgVwfOU/IAoUiaSNxRUGqmeyTp9rhM6Y0v1/Lstxyp8qFiJY0UTuHTjMGdyBHLAIIKn0y74
pbhQP5gEoNN4zRi8pQcF3O5d+8SYNi8AdXYOJQ84NtBxi3jJ3TbbSUDyLPSw+vG0JWRPSaPN
RYCBWPV2n4+ELoTGFjeOh7ysa4ngXjF5fGul</vt:lpwstr>
  </property>
  <property fmtid="{D5CDD505-2E9C-101B-9397-08002B2CF9AE}" pid="19" name="_2015_ms_pID_7253432">
    <vt:lpwstr>OJ7Z0ldephcApHGKe5KDnWiyESxBKyYnu6Zc
TR5R8//NuU/koH3K2fFYRdLLIzoh+Q==</vt:lpwstr>
  </property>
  <property fmtid="{D5CDD505-2E9C-101B-9397-08002B2CF9AE}" pid="20" name="ContentTypeId">
    <vt:lpwstr>0x010100CC226774B8D87F4D92D9D1F6859ED44E</vt:lpwstr>
  </property>
  <property fmtid="{D5CDD505-2E9C-101B-9397-08002B2CF9AE}" pid="21" name="_readonly">
    <vt:lpwstr/>
  </property>
  <property fmtid="{D5CDD505-2E9C-101B-9397-08002B2CF9AE}" pid="22" name="_change">
    <vt:lpwstr/>
  </property>
  <property fmtid="{D5CDD505-2E9C-101B-9397-08002B2CF9AE}" pid="23" name="_full-control">
    <vt:lpwstr/>
  </property>
  <property fmtid="{D5CDD505-2E9C-101B-9397-08002B2CF9AE}" pid="24" name="sflag">
    <vt:lpwstr>1561453443</vt:lpwstr>
  </property>
</Properties>
</file>