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49"/>
  </p:notesMasterIdLst>
  <p:handoutMasterIdLst>
    <p:handoutMasterId r:id="rId50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6797675" cy="9926638"/>
  <p:embeddedFontLst>
    <p:embeddedFont>
      <p:font typeface="微软雅黑" panose="020B0503020204020204" pitchFamily="34" charset="-122"/>
      <p:regular r:id="rId51"/>
      <p:bold r:id="rId52"/>
    </p:embeddedFont>
    <p:embeddedFont>
      <p:font typeface="宋体" panose="02010600030101010101" pitchFamily="2" charset="-122"/>
      <p:regular r:id="rId53"/>
    </p:embeddedFont>
    <p:embeddedFont>
      <p:font typeface="MS PGothic" panose="020B0600070205080204" pitchFamily="34" charset="-128"/>
      <p:regular r:id="rId54"/>
    </p:embeddedFont>
    <p:embeddedFont>
      <p:font typeface="方正兰亭黑简体" panose="02010600030101010101" charset="-122"/>
      <p:regular r:id="rId55"/>
    </p:embeddedFont>
    <p:embeddedFont>
      <p:font typeface="Huawei Sans" panose="020B0604020202020204" charset="0"/>
      <p:regular r:id="rId56"/>
      <p:bold r:id="rId57"/>
    </p:embeddedFont>
  </p:embeddedFontLst>
  <p:custDataLst>
    <p:tags r:id="rId58"/>
  </p:custData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  <a:srgbClr val="C7000B"/>
    <a:srgbClr val="575756"/>
    <a:srgbClr val="FFFFFF"/>
    <a:srgbClr val="DD4654"/>
    <a:srgbClr val="F3D2D5"/>
    <a:srgbClr val="E6A8AD"/>
    <a:srgbClr val="E57B84"/>
    <a:srgbClr val="E57984"/>
    <a:srgbClr val="BF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7" autoAdjust="0"/>
    <p:restoredTop sz="68935" autoAdjust="0"/>
  </p:normalViewPr>
  <p:slideViewPr>
    <p:cSldViewPr snapToGrid="0" snapToObjects="1">
      <p:cViewPr varScale="1">
        <p:scale>
          <a:sx n="48" d="100"/>
          <a:sy n="48" d="100"/>
        </p:scale>
        <p:origin x="1408" y="40"/>
      </p:cViewPr>
      <p:guideLst/>
    </p:cSldViewPr>
  </p:slideViewPr>
  <p:outlineViewPr>
    <p:cViewPr>
      <p:scale>
        <a:sx n="33" d="100"/>
        <a:sy n="33" d="100"/>
      </p:scale>
      <p:origin x="0" y="-14716"/>
    </p:cViewPr>
  </p:outlineViewPr>
  <p:notesTextViewPr>
    <p:cViewPr>
      <p:scale>
        <a:sx n="1" d="1"/>
        <a:sy n="1" d="1"/>
      </p:scale>
      <p:origin x="0" y="-484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40" y="72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4/15/2021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9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Идентификатор: длина 16 бит. Это поле имеет значение, назначенное хостом отправителя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уникально идентифицирует пакет,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используется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Флаги: длина 3 бита,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определяют контроль над фрагментацией: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1-й бит - зарезервирован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0 (зарезервирован).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2-й бит - не фрагментировать: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1 означает, что фрагментация запрещена, а значение 0 означает, что фрагментация разрешена.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3-й бит- у пакета еще фрагменты: значение 1 означает, что за фрагментом есть еще фрагменты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значение 0 означает, что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фрагмент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Смещение фрагментов: длина 12 бит. Это поле используется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фрагментов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Оно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указывает на относительное положение фрагмента в исходном пакете, который фрагментирован. Это поле используется вместе с битом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"у пакета еще фрагменты",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помочь получателю собрать фрагменты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правильном порядке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04955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жизни: 8 бит. Указывает максимальное количество маршрутизаторов, через которые может пройти пакет в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переадресации пакетов между сетевыми сегментами могут возникать петли, если маршруты некорректно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настроены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сетевых устройствах. В результате пакеты оказываются в петле и не могут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быть доставлены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узла назначения. При возникновении петли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пакеты к узлу назначения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пересылаются циклически. По мере увеличения количества таких пакетов возникает перегрузка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предотвратить перегрузку сети, вызванную петлями, в заголовок IP-пакета добавляется поле TTL. Значение TTL уменьшается на 1 каждый раз, когда пакет проходит через устройство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3-го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уровня. Начальное значение TTL устанавливается на исходном устройстве. После того, как значение TTL пакета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достигает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0, пакет отбрасывается. Кроме того, устройство, отбрасывающее пакет, отправляет источнику сообщение об ошибке ICMP на основе IP-адреса источника в заголовке пакета. (Примечание: на сетевом устройстве может быть выключена отправка сообщений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источнику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ошибках ICMP.)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010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и обработки пакета на сетевом уровне стороне назначения необходимо определить, какой протокол будет использоваться для дальнейшей обработки пакета. Поле Протокол в заголовке IP-пакета идентифицирует номер протокола, который будет продолжать обрабатывать пакет.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может идентифицировать протокол сетевого уровня (например, ICMP значени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0x01) или протокол верхнего уровня (например, TCP значени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0x06 или протокол </a:t>
            </a:r>
            <a:r>
              <a:rPr lang="en-US" dirty="0"/>
              <a:t>UDP</a:t>
            </a:r>
            <a:r>
              <a:rPr lang="ru-RU" dirty="0"/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0x11).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9084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31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 IP-сети пользователь хочет подключить компьютер к Интернету, ему нужно обратиться за IP-адресом для компьютера. IP-адрес идентифицирует узел в сети и используется для поиска узла назначения для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доставки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данных. Мы используем IP-адреса для создания глобальной сети связи.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 - это атрибут интерфейса сетевого устройства, а не самого устройства. Для назначения IP-адреса устройству необходимо присвоить IP-адрес интерфейсу на устройстве. Если у устройства несколько интерфейсов, каждому интерфейсу должен быть присвоен минимум один IP-адрес.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Примечание: интерфейс, который должен использовать IP-адрес, обычно является интерфейсом маршрутизатора или компьютера.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85332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Формат записи IP-адреса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Длина IP-адреса составляет 32 бита и содержит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 байта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Для удобства записи и чтения используется формат десятичного  представления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с точками.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Десятичное представление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 точками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Формат IP-адреса помогает использовать и конфигурировать сеть. Однако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сетевое устройство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использует двоичный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работы с IP-адресом. Поэтому необходимо знать принципы преобразования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десятичной системы в двоичную.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Диапазон адресов IPv4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00000000.00000000.00000000.00000000–11111111.11111111.11111111.11111111,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0.0.0.0–255.255.255.255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845898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IPv4 разделен на две части:</a:t>
            </a:r>
          </a:p>
          <a:p>
            <a:pPr lvl="1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Сетевая часть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сети): идентифицирует сеть.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IP-адреса не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отображают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никакой географической информации. ID сети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указывает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сеть, которой принадлежит хост.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устройства с одним и тем же ID сети расположены в одной сети, независимо от их физического расположения.</a:t>
            </a:r>
          </a:p>
          <a:p>
            <a:pPr lvl="1"/>
            <a:r>
              <a:rPr lang="ru-RU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Хостовая</a:t>
            </a:r>
            <a:r>
              <a:rPr lang="ru-RU" b="1" u="none" dirty="0">
                <a:latin typeface="Arial" panose="020B0604020202020204" pitchFamily="34" charset="0"/>
                <a:cs typeface="Arial" panose="020B0604020202020204" pitchFamily="34" charset="0"/>
              </a:rPr>
              <a:t> часть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хост и используется для различения хостов в сети.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Сетевая маска также называется маской подсети: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Длина сетевой маски составляет 32 бита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 имеет десятичное представление с точками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Сетевая маска не является IP-адресом. Она состоит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непрерывной последовательности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за которой следует непрерывная последовательность 0 в бинарном представлении.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количество единиц указывает на длину сетевой маски. Например, длина маски 0.0.0.0 равна 0, а длина маски 252.0.0.0 – 6.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Сетевая маска обычно используется вместе с IP-адресом. Биты 0 соответствуют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битам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IP-адресе. Иными словами, в IP-адресе количество 1 в сетевой маске является количеством битов ID сети, а количество нулей – количеством битов в ID хоста.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3200180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 указывает на сеть, в которой расположен хост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(аналогия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Город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хоста идентифицирует конкретный интерфейс хоста в сетевом сегменте, определяемом </a:t>
            </a:r>
            <a:r>
              <a:rPr lang="en-US" dirty="0"/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 (аналогия  – «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улица У, номер дома Х»).</a:t>
            </a:r>
          </a:p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Адресация в сети: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Адресация на 2-м уровне: адрес хоста может быть найден по IP-адресу.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Адресация сети 3 уровня: Для передачи пакетов данных между сегментами сети используется шлюз.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Шлюз: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время передачи пакетов устройство определяет путь передачи и интерфейс, соединенный с сегментом сети назначения. Если хост назначения и хост-источник находятся в разных сегментах сети, пакеты передаются на шлюз, а затем шлюз передает пакеты в сегмент сети назначения.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Шлюз принимает и обрабатывает пакеты, отправленные хостами в сегменте локальной сети, и передает пакеты в сегмент сети назначения. Для реализации этой функции шлюз должен знать маршрут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сеть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назначения. IP-адрес интерфейса на шлюзе, соединенном с сегментом локальной сети, является адресом шлюза сегмента сети.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28881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облегчения управления IP-адресами и организации сети IP-адреса подразделяются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следующие классы: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Самый простой способ определить класс IP-адреса - проверить </a:t>
            </a:r>
            <a:r>
              <a:rPr lang="ru-RU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старшие</a:t>
            </a:r>
            <a:r>
              <a:rPr lang="ru-RU" strike="no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биты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сети. Классы A, B, C, D и E определяются по двоичным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значениям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0, 10, 110, 1110 и 1111 соответственно.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Адреса классов A, B и C являются одноадресными IP-адресами (за исключением некоторых специальных адресов). Только эти адреса могут быть назначены интерфейсам хоста.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Адреса класса D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для многоадресной рассылки.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Адреса класса E используются для специальных экспериментальных целей.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разделе курса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описываются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адреса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класса A, B и C.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Сравнение адресов классов A, B и C: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Сеть, использующая адреса класса A, называется сетью класса A. Сеть, использующая адреса класса B, называется сетью класса B. Сеть, использующая адреса класса C, называется сетью класса C.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 класса A составляет 8 бит. Это означает, что количество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таких сетей небольшое, зато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поддерживается большое количество интерфейсов хоста. Крайний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левый (старший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бит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имеет фиксированное значение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0. Адресное пространство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сетей класс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0.0.0.0–127.255.255.255.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сети класса B составляет 16 бит и находится между сетями класса A и класса C.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Крайние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левые два бита имеют фиксированное значение - 10. Адресное пространство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сетей класса В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– 128.0.0.0–191.255.255.255.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сети класса C составляет 24 би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Это означает, что количество сетей класса С большое, а количество адресов устройств в таких сетях небольшое.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Значение старших трех битов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фиксировано -  110.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Адресное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сетей класса С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– 192.0.0.0–223.255.255.255.</a:t>
            </a:r>
          </a:p>
          <a:p>
            <a:pPr>
              <a:lnSpc>
                <a:spcPct val="100000"/>
              </a:lnSpc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684367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</a:p>
          <a:p>
            <a:pPr lvl="1">
              <a:lnSpc>
                <a:spcPct val="100000"/>
              </a:lnSpc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Хост – это маршрутизатор или компьютер. Кроме того, IP-адрес интерфейса на хосте называется IP-адресом хоста.</a:t>
            </a:r>
          </a:p>
          <a:p>
            <a:pPr lvl="1">
              <a:lnSpc>
                <a:spcPct val="100000"/>
              </a:lnSpc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Адрес многоадресной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рассылки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для передачи сообщений от одного узла нескольким.</a:t>
            </a:r>
          </a:p>
        </p:txBody>
      </p:sp>
    </p:spTree>
    <p:extLst>
      <p:ext uri="{BB962C8B-B14F-4D97-AF65-F5344CB8AC3E}">
        <p14:creationId xmlns:p14="http://schemas.microsoft.com/office/powerpoint/2010/main" val="286825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796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 сети</a:t>
            </a:r>
          </a:p>
          <a:p>
            <a:pPr lvl="1"/>
            <a:r>
              <a:rPr lang="en-US" dirty="0">
                <a:latin typeface="Huawei Sans" panose="020C0503030203020204" pitchFamily="34" charset="0"/>
              </a:rPr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 – X, каждый бит в </a:t>
            </a:r>
            <a:r>
              <a:rPr lang="en-US" dirty="0">
                <a:latin typeface="Huawei Sans" panose="020C0503030203020204" pitchFamily="34" charset="0"/>
              </a:rPr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хоста – 0.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нельзя назначить интерфейсу хоста.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адрес</a:t>
            </a:r>
          </a:p>
          <a:p>
            <a:pPr lvl="1"/>
            <a:r>
              <a:rPr lang="en-US" dirty="0">
                <a:latin typeface="Huawei Sans" panose="020C0503030203020204" pitchFamily="34" charset="0"/>
              </a:rPr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 – X, каждый бит в </a:t>
            </a:r>
            <a:r>
              <a:rPr lang="en-US" dirty="0">
                <a:latin typeface="Huawei Sans" panose="020C0503030203020204" pitchFamily="34" charset="0"/>
              </a:rPr>
              <a:t>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хоста – 1.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нельзя назначить интерфейсу хоста.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Доступный адрес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также называется адресом хоста. Его можно назначить интерфейсу хоста.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доступных IP-адресов в сетевом сегменте рассчитывается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 следующей формуле: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хостовая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сетевого сегмента составляет n бит, количество IP-адресов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тогда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доступных IP-адресов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Huawei Sans" panose="020C0503030203020204" pitchFamily="34" charset="0"/>
              </a:rPr>
              <a:t>2</a:t>
            </a:r>
            <a:r>
              <a:rPr lang="en-US" baseline="30000" dirty="0">
                <a:latin typeface="Huawei Sans" panose="020C0503030203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2 (один сетевой адрес и один широковещательный адрес).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0850" y="76041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091080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 сети:  все биты в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части этого адреса установлены в значение 0, полученным результатом является адрес сети сетевого сегмента, в котором находится IP-адрес.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адрес: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все биты в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части этого адреса установлены в значение 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полученным результатом является широковещательный адрес, используемый в сети, где находится IP-адрес.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IP-адресов: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n означает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число бит в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доступных IP-адресов: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где n - число бит в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none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задание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 сети: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10.0.0.0 / 8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адрес: 10.255.255.255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адресов: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1" indent="-180000" algn="l" defTabSz="1219304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▫"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доступных адресов: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2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Диапазон доступных адресов: 10.0.0.1–10.255.254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0850" y="76041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350295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Частные IP-адреса используются для устранения проблемы дефицита IP-адресов. Частные адреса используются во внутренних сетях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могут использоваться в общедоступной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Публичный IP-адрес: сетевое устройство, подключенное к Интернету, должно иметь публичный IP-адрес, назначенный IANA.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Частный IP-адрес: использование частных IP-адресов позволяет более свободно расширять сеть, так как один и тот же частный IP-адрес может использоваться в различных частных сетях.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частной сети к Интернету: частной сети не разрешается подключаться к Интернету, так как она использует частный IP-адрес. В соответствии с требованиями многие частные сети также должны подключаться к Интернету для реализации связи между частными сетями и Интернетом, а также между частными сетями через Интернет. Взаимодействие частной сети и Интернета должно осуществляться с использованием технологии NAT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Network Address Translation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Примечание: преобразование сетевых адресов (NAT) используется для преобразования адресов между частными и публичными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сетями.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532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255.255.255.255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адрес называется ограниченным широковещательным адресом и может использоваться в качестве IP-адреса назначения IP-пакета.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IP-пакета, IP-адресом назначения которого является ограниченный широковещательный адрес, маршрутизатор прекращает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дальнейшую передачу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IP-пакета.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0.0.0.0</a:t>
            </a:r>
          </a:p>
          <a:p>
            <a:pPr lvl="1">
              <a:lnSpc>
                <a:spcPct val="100000"/>
              </a:lnSpc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Когда этот адрес используется в качестве сетевого адреса, он означает любой сетевой адрес любой сети. Если этот адрес используется в качестве IP-адреса интерфейса хоста, то он может быть использован только в качестве IP-адреса отправителя в «этой» сети.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если интерфейс хоста не получает свой IP-адрес во время запуска, интерфейс хоста может отправить в сеть сообщение-запрос DHCP с IP-адресом назначения в формате ограниченного широковещательного адреса и IP-адресом источника в формате 0.0.0.0. Ожидается, что DHCP-сервер назначит доступный IP-адрес интерфейсу хоста после получения такого запроса.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127.0.0.0/8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адрес называется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адресом и может использоваться в качестве IP-адреса назначения IP-пакета. Он используется для тестирования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устройства.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Сгенерированные устройством IP-пакеты, IP-адрес назначения которых установлен как </a:t>
            </a:r>
            <a:r>
              <a:rPr lang="en-US" u="none" dirty="0" err="1">
                <a:latin typeface="Arial" panose="020B0604020202020204" pitchFamily="34" charset="0"/>
                <a:cs typeface="Arial" panose="020B0604020202020204" pitchFamily="34" charset="0"/>
              </a:rPr>
              <a:t>Loopbak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адрес, не могут покинуть само устройство.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169.254.0.0/16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сетевое устройство сконфигурировано для автоматического получения IP-адреса, но в сети нет DHCP-сервера, устройство использует IP-адрес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сетевого сегмента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169.254.0/16 для временной связи.</a:t>
            </a:r>
          </a:p>
          <a:p>
            <a:pPr lvl="0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Примечание: протокол DHCP используется для динамического выделения параметров конфигурации сети, например IP-адресов.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55408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5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76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Классовая адресация слишком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строгая, а необходимость в сетях самых разнообразных размеров высокая.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фактически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значительное количество ID хостов не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полностью, что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приводит к неэффективному расходованию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IP-адресов.</a:t>
            </a:r>
          </a:p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Разбиение на подсети с помощью технологии маски подсети переменной длины (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Variable Length Subnet Mask,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VLSM) поможет сократить неоправданный расход адресов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Большая классовая сеть разделяется на несколько небольших подсетей, за счет чего IP-адреса используются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более рационально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768817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</a:t>
            </a:r>
            <a:r>
              <a:rPr lang="ru-RU" u="none" noProof="0" dirty="0">
                <a:latin typeface="Arial" panose="020B0604020202020204" pitchFamily="34" charset="0"/>
                <a:cs typeface="Arial" panose="020B0604020202020204" pitchFamily="34" charset="0"/>
              </a:rPr>
              <a:t>сетевой сегмент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класса C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192.168.10.0. По умолчанию сетевая маска составляет 24 бита, включая 24 бита сети и 8 битов хоста.</a:t>
            </a:r>
          </a:p>
          <a:p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Согласно расчету</a:t>
            </a:r>
            <a:r>
              <a:rPr lang="ru-RU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в сети насчитывается 256 IP-адресов.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284236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для исходной сетевой части размером 24 бита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заимствуется бит из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увеличить сетевую часть до 25 бит.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Хостовая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часть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уменьшается до 7 бит. Полученный 1 бит - это бит подсети. В этом случае сетевая маска становится размером 25 бит, то есть 255.255.255.128 или /25.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Бит подсети: значение может быть 0 или 1. Таким образом получены две новые подсети.</a:t>
            </a:r>
          </a:p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Согласно расчету, в каждой новой подсети есть 128 IP-адресов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4756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Вычислите сетевой адрес, когда все биты хоста установлены на 0.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бит подсети равен 0, сетевой адрес – 192.168.10.0.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бит подсети равен 1, сетевой адрес – 192.168.10.128.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5950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737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Вычислите широковещательный адрес, когда все биты хоста установлены на 1.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бит подсети равен 0, широковещательный адрес – 192.168.10.127.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бит подсети равен 1, широковещательный адрес – 192.168.10.255.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830033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фактическом планировании сети сначала необходимо планировать подсеть с большим количеством хостов.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994996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адреса подсетей: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192.168.1.0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192.168.1.16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192.168.1.32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192.168.1.48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192.168.1.64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192.168.1.80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192.168.1.96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192.168.1.112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192.168.1.128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192.168.1.144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192.168.1.160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192.168.1.176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192.168.1.192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192.168.1.208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192.168.1.224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192.168.1.240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173469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882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повышения </a:t>
            </a:r>
            <a:r>
              <a:rPr lang="ru-RU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передачи и успешного обмена </a:t>
            </a:r>
            <a:r>
              <a:rPr lang="en-US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ru-RU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пакетами на сетевом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уровне используется протокол ICMP. ICMP позволяет хостам и устройствам сообщать об ошибках во время передачи пакетов.</a:t>
            </a:r>
          </a:p>
          <a:p>
            <a:pPr>
              <a:lnSpc>
                <a:spcPct val="100000"/>
              </a:lnSpc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Сообщения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ICMP: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Сообщения ICMP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инкапсулируются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IP-пакеты. Значение 1 в поле Протокол заголовка IP-пакета указывает на ICMP.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Содержимое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полей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Формат сообщения ICMP зависит от полей Тип и Код. Поле Тип указывает на тип сообщения, а поле Код содержит параметр, сопоставленный с типом сообщения.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Контрольная сумма используется для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проверки на ошибки.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сообщения </a:t>
            </a:r>
            <a:r>
              <a:rPr lang="en-U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Если это поле не используется, то 32 бита обычно заполняются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lvl="3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сообщении перенаправления ICMP в этом поле указывается IP-адрес шлюза. Хост перенаправляет пакеты на указанный шлюз, которому присваивается этот IP-адрес.</a:t>
            </a:r>
          </a:p>
          <a:p>
            <a:pPr lvl="3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сообщении эхо-запроса это поле содержит идентификатор и последовательный номер. Источник ассоциирует полученный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эхо-ответ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эхо-запросом, отправленным локальной стороной на основе идентификаторов и последовательных номеров, передаваемых в сообщениях. Когда источник отправляет несколько эхо-запросов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на адрес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назначения, каждый эхо-ответ должен иметь такие же идентификатор и последовательный номер, как в эхо-запросе.</a:t>
            </a:r>
          </a:p>
          <a:p>
            <a:pPr>
              <a:lnSpc>
                <a:spcPct val="100000"/>
              </a:lnSpc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668363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перенаправления ICMP: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хоста A планируется отправка пакетов на сервер A. Хост A отправляет пакеты </a:t>
            </a:r>
            <a:r>
              <a:rPr lang="ru-RU" u="none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адрес своего шлюза по умолчанию, маршрутизатору B.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пакета маршрутизатор B проверяет информацию пакета и обнаруживает, что пакет нужно переслать маршрутизатору A. Маршрутизатор A является другим шлюзом в том же сегменте сети, что и хост-источник. Этот путь пересылки через маршрутизатор A лучше, чем отправка через маршрутизатор B. Поэтому маршрутизатор B отправляет сообщение перенаправления ICMP хосту, чтобы хост отправлял пакет маршрутизатору А.</a:t>
            </a:r>
          </a:p>
          <a:p>
            <a:pPr marL="588600" lvl="1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сообщения перенаправления ICMP хост отправляет пакет маршрутизатору А. Затем маршрутизатор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 передает пакет на сервер A.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500014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Типичным применением протокола ICMP является тестирование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командой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Ping – это распространенный инструмент, используемый для проверки подключения к сети и сбора другой связанной информации. В команде ping могут быть указаны различные параметры, такие как размер сообщений ICMP, количество сообщений ICMP, отправляемых одновременно, и период времени ожидания ответа. Устройства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формируют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сообщения ICMP на основе параметров и выполняют тесты ping.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12394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ICMP определяет различные сообщения об ошибке для диагностики проблем с сетевым соединением. Источник может определить причину неисправности передачи данных на основе полученных сообщений об ошибках.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Если в сети возникает петля маршрутизации, то пакеты оказываются в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петле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 TTL достигает 0, и сетевое устройство отправляет сообщение об истечении TTL устройству-отправителю.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узел назначения недоступен, промежуточное сетевое устройство отправляет сообщение о недоступности узла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назначения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ICMP устройству-отправителю. Существует множество вариантов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недоступности узла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назначения. Если сетевое устройство не может найти сеть назначения, сетевое устройство отправляет сообщение ICMP Destination Network Unreachable. Если сетевое устройство не может найти хост назначения в сети назначения, сетевое устройство отправляет сообщение ICMP Destination Host Unreachable.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Tracert является типичным применением ICMP. Tracert проверяет доступность каждого узла на пути передачи на основе значения TTL, переданного в заголовке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пакета. При тестировании доступности конкретного адреса назначения с помощью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Tracert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отправитель сначала устанавливает в пакете значение  TTL равным 1. Когда пакет достигает первого маршрутизатора, значение TTL истекает (становится равным 0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Поэтому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первый маршрутизатор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отправляет источнику сообщение ICMP TTL Timeout, содержащее метку времени.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Затем отправитель перед отправкой следующего тестового пакета устанавливает в нем значение  TTL равное 2. Когда пакет достигает второго маршрутизатора на пути к получателю, значение TTL истекает.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Второй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маршрутизатор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также возвращает сообщение ICMP TTL Timeout. Процесс повторяется до тех пор, пока пакет не достигнет узла назначения. Таким образом, источник может отслеживать каждый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маршрутизатор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через который проходит пакет, на основе информации в возвращенном пакете, и рассчитывать время приема-передачи на основе меток времени.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036109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224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96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7984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Физический интерфейс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это существующий порт в сетевом устройстве. Физический интерфейс может быть сервисным интерфейсом для передачи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в сети или интерфейсом, через который осуществляется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устройством. Например, сервисный интерфейс GE и интерфейс управления MEth являются физическими интерфейсами.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Логический интерфейс 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это физически несуществующий интерфейс, который может быть создан с помощью конфигурации и требуется для передачи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(данных)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интерфейс VLANIF и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являются логическими интерфейсами.</a:t>
            </a:r>
          </a:p>
          <a:p>
            <a:pPr lvl="1"/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нтерфейс всегда находится во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включенном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состоянии.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создания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интерфейса его физический статус и статус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канального уровня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остаются во включенном состоянии, независимо от того, сконфигурирован IP-адрес для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интерфейса или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Loopback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интерфейса может быть объявлен сразу после настройки.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интерфейсу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назначить IP-адрес с маской длиной 32 бита, что снижает расход адресов.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один протокол канального не может быть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 на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интерфейсе. Согласование 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канальном уровне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интерфейса не выполняется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Поэтому канальный уровень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интерфейса находится всегда во включенном состоянии.</a:t>
            </a:r>
          </a:p>
          <a:p>
            <a:pPr lvl="2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отбрасывает пакеты, адрес назначения которых не является локальным IP-адресом, и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при этом исходящим интерфейсом является локальный 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Loopback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интерфейс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847986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планирования: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Уникальность: у каждого хоста в IP-сети должен быть уникальный IP-адрес.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Непрерывность: смежные адреса можно легко суммировать в иерархических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сетях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Суммирование маршрутов уменьшает размер таблицы маршрутизации и ускоряет вычисление и конвергенцию маршрутов.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Масштабируемость: адреса должны быть надлежащим образом зарезервированы на каждом уровне, чтобы обеспечить смежное адресное пространство для суммирования маршрутов при расширении сети. Таким образом предотвращается перепланирование адресов и маршрутов при расширении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Сочетание топологии и сервисов: планирование адресов сочетается с топологией сети и сервисом сетевого транспорта для облегчения планирования маршрутов и развертывания качества обслуживания (QoS). Правильное планирование IP-адресов помогает легко определить положение устройств и типы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сервисов</a:t>
            </a:r>
            <a:r>
              <a:rPr lang="ru-RU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значению IP-адреса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3385794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43533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32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49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 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4402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noProof="0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две версии протокола </a:t>
            </a:r>
            <a:r>
              <a:rPr lang="en-US" u="none" noProof="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: IPv4 и IPv6. Чаще всего в Интернете </a:t>
            </a:r>
            <a:r>
              <a:rPr lang="ru-RU" u="none" noProof="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IPv4.</a:t>
            </a:r>
            <a:r>
              <a:rPr lang="ru-RU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Сейчас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Интернет находится в процессе перехода на IPv6. Если не указано иное, под IP-адресами, упомянутыми в данной презентации, подразумеваются IPv4-адреса.</a:t>
            </a:r>
          </a:p>
          <a:p>
            <a:pPr lvl="1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IPv4 является </a:t>
            </a:r>
            <a:r>
              <a:rPr lang="ru-RU" u="none" noProof="0" dirty="0">
                <a:latin typeface="Arial" panose="020B0604020202020204" pitchFamily="34" charset="0"/>
                <a:cs typeface="Arial" panose="020B0604020202020204" pitchFamily="34" charset="0"/>
              </a:rPr>
              <a:t>основным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протоколом в </a:t>
            </a:r>
            <a:r>
              <a:rPr lang="ru-RU" u="none" noProof="0" dirty="0">
                <a:latin typeface="Arial" panose="020B0604020202020204" pitchFamily="34" charset="0"/>
                <a:cs typeface="Arial" panose="020B0604020202020204" pitchFamily="34" charset="0"/>
              </a:rPr>
              <a:t>стеке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протоколов TCP/IP. Он работает на сетевом уровне в стеке протоколов TCP/IP, и </a:t>
            </a:r>
            <a:r>
              <a:rPr lang="ru-RU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соответствует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сетевому уровню в эталонной модели OSI.</a:t>
            </a:r>
          </a:p>
          <a:p>
            <a:pPr lvl="1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IPv6, также называемый IP следующего поколения (IPng), является стандартным протоколом второго поколения протоколов сетевого уровня. Версия IPv6, разработанная </a:t>
            </a:r>
            <a:r>
              <a:rPr lang="ru-RU" u="none" strike="noStrike" noProof="0" dirty="0">
                <a:latin typeface="Arial" panose="020B0604020202020204" pitchFamily="34" charset="0"/>
                <a:cs typeface="Arial" panose="020B0604020202020204" pitchFamily="34" charset="0"/>
              </a:rPr>
              <a:t>Инженерным </a:t>
            </a:r>
            <a:r>
              <a:rPr lang="ru-RU" u="none" strike="noStrike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советом </a:t>
            </a:r>
            <a:r>
              <a:rPr lang="ru-RU" u="none" strike="noStrike" noProof="0" dirty="0">
                <a:latin typeface="Arial" panose="020B0604020202020204" pitchFamily="34" charset="0"/>
                <a:cs typeface="Arial" panose="020B0604020202020204" pitchFamily="34" charset="0"/>
              </a:rPr>
              <a:t>Интернета </a:t>
            </a:r>
            <a:r>
              <a:rPr lang="ru-RU" b="0" u="none" strike="noStrike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Internet Engineering Task Force,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u="none" strike="noStrike" noProof="0" dirty="0">
                <a:latin typeface="Arial" panose="020B0604020202020204" pitchFamily="34" charset="0"/>
                <a:cs typeface="Arial" panose="020B0604020202020204" pitchFamily="34" charset="0"/>
              </a:rPr>
              <a:t>IETF),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является обновлением версии IPv4</a:t>
            </a:r>
            <a:r>
              <a:rPr lang="ru-RU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21864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приложений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передаются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конечный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узел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сети только после обработки на каждом уровне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стека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протоколов TCP/IP. Каждый уровень использует блоки данных протокола (PDU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Protocol Data Unit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обмена информацией с другим уровнем. PDU на различных уровнях содержат разные данные. Таким образом, у PDU на каждом уровне есть определенные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названия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Например, на транспортном уровне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 данным верхнего уровня добавляется  заголовок TCP, и полученный PDU получает название -  сегмент.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Сегмент данных передается на сетевой уровень. После добавления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 сегменту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IP-заголовка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сетевом уровне такой PDU называется пакетом. Пакет данных передается 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канальный уровень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Далее  на канальном уровне добавляются  заголовок и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концевик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, и такой PDU становится кадром.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конечном итоге кадр преобразуется в биты и передается через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среду передачи.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Процесс, в котором данные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обрабатываются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согласно набору протоколов сверху вниз с добавлением заголовков и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концевиков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называется инкапсуляцией.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этом разделе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описывается, как инкапсулировать данные на сетевом уровне.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Если данные инкапсулированы протоколом IP, то полученные данные называются IP-пакетами.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287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Заголовок IP-пакета содержит следующую информацию: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Версия: длина 4 бита. Значение 4 означает IPv4. Значение 6 означает IPv6.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Длина заголовка: длина 4 бита, указывающая размер заголовка. Если поле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Опции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передается, то длина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заголовка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составляет 20 байт. Максимальная длина заголовка 60 байт.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длина 8 бит,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определяет тип сервиса. Это поле задействуется только тогда, когда требуется дифференцирование услуг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(DiffServ).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длина: 16 бит. </a:t>
            </a:r>
            <a:r>
              <a:rPr lang="ru-RU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длина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пакета данных IP.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длина 16 бит. Это поле используется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фрагментов.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Флаги: длина 3 бита.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Смещение фрагментов: длина 12 бит. Это поле используется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сборки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фрагментов.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жизни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(TTL)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8 бит.</a:t>
            </a:r>
          </a:p>
          <a:p>
            <a:pPr lvl="3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42626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Протокол: длина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8 бит. Указывает на протокол,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который будет обрабатывать данные на стороне назначения после обработки их на сетевом уровне. IP-уровень хоста назначения, используя  содержимое поля Протокол, определяет процесс, которому надо отправить  данные для дальнейшей обработки.</a:t>
            </a:r>
          </a:p>
          <a:p>
            <a:pPr lvl="2"/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используемые значения </a:t>
            </a:r>
            <a:r>
              <a:rPr lang="ru-RU" altLang="zh-CN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поля Протокол:</a:t>
            </a:r>
          </a:p>
          <a:p>
            <a:pPr lvl="3"/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1: ICMP (протокол межсетевых управляющих сообщений)</a:t>
            </a:r>
          </a:p>
          <a:p>
            <a:pPr lvl="3"/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: IGMP (протокол управления группами Интернета)</a:t>
            </a:r>
          </a:p>
          <a:p>
            <a:pPr lvl="3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6: TCP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(протокол управления передачей)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17: UDP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(протокол пользовательских датаграмм)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Контрольная сумма заголовка: длина 16 бит.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IP-адрес источника: длина 32 бита. Указывает IP-адрес источника.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IP-адрес назначения: длина 32 бита. Указывает IP-адрес назначения.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Опции: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поле переменной длины.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Выравнивание: заполняется всеми 0 (суммарная длина полей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Опции+Выравнивание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 должна быть кратна 32 битам).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86832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500" b="1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Revision Record</a:t>
            </a:r>
            <a:endParaRPr lang="zh-CN" altLang="en-US" sz="3500" b="1" baseline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CN" sz="2800" kern="1200" baseline="0" dirty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Do Not Print this Page</a:t>
            </a:r>
            <a:endParaRPr lang="zh-CN" altLang="en-US" sz="2800" kern="1200" baseline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1216563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Code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 Version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Version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93528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Author/ID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Date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Reviewer/ID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New</a:t>
                      </a:r>
                      <a:r>
                        <a:rPr kumimoji="1" lang="zh-CN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Update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Course Code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Product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43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5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47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9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51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Tx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/>
              <a:t>Question description.</a:t>
            </a:r>
          </a:p>
          <a:p>
            <a:pPr lvl="1"/>
            <a:endParaRPr lang="en-US" altLang="zh-CN"/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ru-RU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Тест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5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/>
          <p:nvPr userDrawn="1"/>
        </p:nvSpPr>
        <p:spPr bwMode="auto">
          <a:xfrm>
            <a:off x="3288528" y="296368"/>
            <a:ext cx="8892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/>
          <p:nvPr userDrawn="1"/>
        </p:nvSpPr>
        <p:spPr bwMode="auto">
          <a:xfrm>
            <a:off x="3180516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Click here to edit summary</a:t>
            </a:r>
            <a:endParaRPr lang="zh-CN" altLang="en-US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</a:p>
        </p:txBody>
      </p:sp>
      <p:sp>
        <p:nvSpPr>
          <p:cNvPr id="13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46955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Краткий</a:t>
            </a: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обзор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More information for trainees</a:t>
            </a:r>
            <a:endParaRPr lang="zh-CN" altLang="en-US"/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</a:p>
        </p:txBody>
      </p:sp>
      <p:sp>
        <p:nvSpPr>
          <p:cNvPr id="14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</a:p>
        </p:txBody>
      </p:sp>
      <p:sp>
        <p:nvSpPr>
          <p:cNvPr id="16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7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4578036" y="2345035"/>
              <a:ext cx="3345491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Спасибо!</a:t>
              </a:r>
              <a:endParaRPr lang="en-US" altLang="zh-CN" sz="5398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>
            <a:fillRect/>
          </a:stretch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480658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Copyright © 2020 Huawei Technologies Co., Ltd. </a:t>
            </a:r>
            <a:r>
              <a:rPr lang="ru-RU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/>
              <a:t>The chapter describes ...</a:t>
            </a:r>
            <a:endParaRPr lang="zh-CN" altLang="en-US"/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37626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Введение</a:t>
            </a:r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423813" y="349258"/>
            <a:ext cx="3245441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Tx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一级目录一</a:t>
            </a:r>
            <a:endParaRPr lang="en-US" altLang="zh-CN"/>
          </a:p>
          <a:p>
            <a:pPr marL="653788" lvl="1" indent="-457017">
              <a:buSzTx/>
              <a:buFont typeface="+mj-lt"/>
              <a:buAutoNum type="arabicPeriod"/>
            </a:pP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一级目录二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一级目录三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一级目录四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here to edit</a:t>
            </a:r>
            <a:endParaRPr lang="zh-CN" altLang="en-US"/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ctr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ctr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r>
              <a:rPr lang="en-US" altLang="zh-CN"/>
              <a:t>0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164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47048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2020 Huawei Technologies Co., Ltd. </a:t>
            </a: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/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 и IP-адресация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97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Фрагментация пакетов данных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1773138"/>
          </a:xfrm>
        </p:spPr>
        <p:txBody>
          <a:bodyPr wrap="square">
            <a:noAutofit/>
          </a:bodyPr>
          <a:lstStyle/>
          <a:p>
            <a:pPr font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 разделения пакета на несколько фрагментов называется фрагментацией.</a:t>
            </a:r>
          </a:p>
          <a:p>
            <a:pPr font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Размеры IP-пакетов, пересылаемых в сети, могут отличаться. Если размер IP-пакета превышает максимальный размер, поддерживаемый каналом данных, пакет необходимо разделить на меньшие пакеты для передачи.</a:t>
            </a: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21395"/>
              </p:ext>
            </p:extLst>
          </p:nvPr>
        </p:nvGraphicFramePr>
        <p:xfrm>
          <a:off x="655093" y="3406197"/>
          <a:ext cx="5674745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80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1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392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Версия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Длина </a:t>
                      </a:r>
                      <a:r>
                        <a:rPr lang="ru-RU" sz="15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</a:t>
                      </a:r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</a:t>
                      </a:r>
                      <a:r>
                        <a:rPr lang="ru-RU" sz="15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сервиса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длина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Идентификатор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Флаги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Смещение фрагментов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TTL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zh-CN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Контрольная сумма заголовка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источника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назначения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Выравнивание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6356434" y="4227196"/>
            <a:ext cx="8483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b="1" dirty="0">
                <a:ea typeface="+mn-ea"/>
                <a:cs typeface="Arial" panose="020B0604020202020204" pitchFamily="34" charset="0"/>
              </a:rPr>
              <a:t>Хост A</a:t>
            </a:r>
          </a:p>
        </p:txBody>
      </p:sp>
      <p:pic>
        <p:nvPicPr>
          <p:cNvPr id="8" name="图片 7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28" y="3682256"/>
            <a:ext cx="703126" cy="540000"/>
          </a:xfrm>
          <a:prstGeom prst="rect">
            <a:avLst/>
          </a:prstGeom>
        </p:spPr>
      </p:pic>
      <p:pic>
        <p:nvPicPr>
          <p:cNvPr id="9" name="图片 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81" y="3682256"/>
            <a:ext cx="703126" cy="54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44" y="3682256"/>
            <a:ext cx="691546" cy="540000"/>
          </a:xfrm>
          <a:prstGeom prst="rect">
            <a:avLst/>
          </a:prstGeom>
        </p:spPr>
      </p:pic>
      <p:cxnSp>
        <p:nvCxnSpPr>
          <p:cNvPr id="11" name="直接连接符 10"/>
          <p:cNvCxnSpPr>
            <a:stCxn id="8" idx="3"/>
            <a:endCxn id="10" idx="1"/>
          </p:cNvCxnSpPr>
          <p:nvPr/>
        </p:nvCxnSpPr>
        <p:spPr bwMode="auto">
          <a:xfrm>
            <a:off x="7118854" y="3952256"/>
            <a:ext cx="12340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>
            <a:stCxn id="10" idx="3"/>
            <a:endCxn id="9" idx="1"/>
          </p:cNvCxnSpPr>
          <p:nvPr/>
        </p:nvCxnSpPr>
        <p:spPr bwMode="auto">
          <a:xfrm>
            <a:off x="9044490" y="3952256"/>
            <a:ext cx="123409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10286399" y="4227196"/>
            <a:ext cx="1059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b="1" dirty="0">
                <a:ea typeface="+mn-ea"/>
                <a:cs typeface="Arial" panose="020B0604020202020204" pitchFamily="34" charset="0"/>
              </a:rPr>
              <a:t>Хост B</a:t>
            </a:r>
          </a:p>
        </p:txBody>
      </p:sp>
      <p:sp>
        <p:nvSpPr>
          <p:cNvPr id="14" name="矩形 13"/>
          <p:cNvSpPr/>
          <p:nvPr/>
        </p:nvSpPr>
        <p:spPr bwMode="gray">
          <a:xfrm>
            <a:off x="7315828" y="4401642"/>
            <a:ext cx="1037116" cy="36004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lvl="0" algn="ctr" fontAlgn="ctr"/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sp>
        <p:nvSpPr>
          <p:cNvPr id="15" name="矩形 14"/>
          <p:cNvSpPr/>
          <p:nvPr/>
        </p:nvSpPr>
        <p:spPr>
          <a:xfrm>
            <a:off x="9908156" y="4401642"/>
            <a:ext cx="360000" cy="36004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94110" y="4401642"/>
            <a:ext cx="360000" cy="36004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60064" y="4401642"/>
            <a:ext cx="180000" cy="36004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8976069" y="4807402"/>
            <a:ext cx="1572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dirty="0">
                <a:ea typeface="+mn-ea"/>
                <a:cs typeface="Arial" panose="020B0604020202020204" pitchFamily="34" charset="0"/>
              </a:rPr>
              <a:t>Фрагмент данных</a:t>
            </a:r>
          </a:p>
        </p:txBody>
      </p:sp>
    </p:spTree>
    <p:extLst>
      <p:ext uri="{BB962C8B-B14F-4D97-AF65-F5344CB8AC3E}">
        <p14:creationId xmlns:p14="http://schemas.microsoft.com/office/powerpoint/2010/main" val="958468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жизни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1139127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Поле TTL указывает количество маршрутизаторов, через которые может пройти пакет.</a:t>
            </a:r>
          </a:p>
          <a:p>
            <a:pPr font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 того, как пакет проходит через маршрутизатор, TTL уменьшается на 1. Если значение TTL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достигает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0, пакет данных отбрасывается.</a:t>
            </a: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6477601" y="4393163"/>
            <a:ext cx="918093" cy="26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Хост</a:t>
            </a:r>
            <a:r>
              <a: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A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7076716" y="3236848"/>
            <a:ext cx="1119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TTL = 255</a:t>
            </a:r>
          </a:p>
        </p:txBody>
      </p:sp>
      <p:pic>
        <p:nvPicPr>
          <p:cNvPr id="6" name="图片 5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66" y="3848222"/>
            <a:ext cx="703126" cy="540000"/>
          </a:xfrm>
          <a:prstGeom prst="rect">
            <a:avLst/>
          </a:prstGeom>
        </p:spPr>
      </p:pic>
      <p:pic>
        <p:nvPicPr>
          <p:cNvPr id="7" name="图片 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419" y="3848222"/>
            <a:ext cx="703126" cy="5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99" y="3848222"/>
            <a:ext cx="691546" cy="5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75" y="3848222"/>
            <a:ext cx="691546" cy="540000"/>
          </a:xfrm>
          <a:prstGeom prst="rect">
            <a:avLst/>
          </a:prstGeom>
        </p:spPr>
      </p:pic>
      <p:cxnSp>
        <p:nvCxnSpPr>
          <p:cNvPr id="10" name="直接连接符 9"/>
          <p:cNvCxnSpPr>
            <a:stCxn id="6" idx="3"/>
            <a:endCxn id="8" idx="1"/>
          </p:cNvCxnSpPr>
          <p:nvPr/>
        </p:nvCxnSpPr>
        <p:spPr bwMode="auto">
          <a:xfrm>
            <a:off x="7306692" y="4118222"/>
            <a:ext cx="54150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stCxn id="8" idx="3"/>
            <a:endCxn id="9" idx="1"/>
          </p:cNvCxnSpPr>
          <p:nvPr/>
        </p:nvCxnSpPr>
        <p:spPr bwMode="auto">
          <a:xfrm>
            <a:off x="8539745" y="4118222"/>
            <a:ext cx="63053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>
            <a:stCxn id="9" idx="3"/>
            <a:endCxn id="7" idx="1"/>
          </p:cNvCxnSpPr>
          <p:nvPr/>
        </p:nvCxnSpPr>
        <p:spPr bwMode="auto">
          <a:xfrm>
            <a:off x="9861821" y="4118222"/>
            <a:ext cx="60459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10374929" y="4371811"/>
            <a:ext cx="912087" cy="26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Хост</a:t>
            </a:r>
            <a:r>
              <a: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B</a:t>
            </a: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7395694" y="3956928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46"/>
          <p:cNvSpPr txBox="1">
            <a:spLocks noChangeArrowheads="1"/>
          </p:cNvSpPr>
          <p:nvPr/>
        </p:nvSpPr>
        <p:spPr bwMode="auto">
          <a:xfrm>
            <a:off x="8336856" y="3236848"/>
            <a:ext cx="1085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TTL = 254</a:t>
            </a: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8655834" y="3956928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9633000" y="3236849"/>
            <a:ext cx="1161380" cy="2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TTL = 253</a:t>
            </a: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9951978" y="3956928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77845"/>
              </p:ext>
            </p:extLst>
          </p:nvPr>
        </p:nvGraphicFramePr>
        <p:xfrm>
          <a:off x="468318" y="2916802"/>
          <a:ext cx="5900984" cy="280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8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6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99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29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Версия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Длина </a:t>
                      </a:r>
                      <a:r>
                        <a:rPr lang="ru-RU" sz="15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</a:t>
                      </a:r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сервиса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длина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Идентификатор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Флаги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Смещение фрагментов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TTL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zh-CN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Контрольная сумма заголовка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источника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назначения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Выравнивание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 rot="10800000">
            <a:off x="7383369" y="3660258"/>
            <a:ext cx="321775" cy="216024"/>
            <a:chOff x="7383369" y="3528374"/>
            <a:chExt cx="321775" cy="216024"/>
          </a:xfrm>
        </p:grpSpPr>
        <p:sp>
          <p:nvSpPr>
            <p:cNvPr id="24" name="同侧圆角矩形 23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宋体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0800000">
            <a:off x="8642534" y="3660258"/>
            <a:ext cx="321775" cy="216024"/>
            <a:chOff x="7383369" y="3528374"/>
            <a:chExt cx="321775" cy="216024"/>
          </a:xfrm>
        </p:grpSpPr>
        <p:sp>
          <p:nvSpPr>
            <p:cNvPr id="38" name="同侧圆角矩形 3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宋体" pitchFamily="2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10800000">
            <a:off x="9951978" y="3660258"/>
            <a:ext cx="321775" cy="216024"/>
            <a:chOff x="7383369" y="3528374"/>
            <a:chExt cx="321775" cy="216024"/>
          </a:xfrm>
        </p:grpSpPr>
        <p:sp>
          <p:nvSpPr>
            <p:cNvPr id="41" name="同侧圆角矩形 40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宋体" pitchFamily="2" charset="-122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841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993134"/>
            <a:ext cx="11276183" cy="2260157"/>
          </a:xfrm>
        </p:spPr>
        <p:txBody>
          <a:bodyPr wrap="square">
            <a:noAutofit/>
          </a:bodyPr>
          <a:lstStyle/>
          <a:p>
            <a:pPr fontAlgn="ctr"/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Протокол в заголовке IP-пакета идентифицирует протокол, который будет продолжать обработку пакета.</a:t>
            </a:r>
          </a:p>
          <a:p>
            <a:pPr fontAlgn="ctr"/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поле идентифицирует протокол, используемый данными, передаваемыми в </a:t>
            </a:r>
            <a:r>
              <a:rPr lang="en-US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пакете</a:t>
            </a:r>
            <a:r>
              <a:rPr lang="en-US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zh-CN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P-уровень хоста назначения, используя  содержимое поля Протокол, определяет процесс, которому надо отправить  данные для дальнейшей обработки</a:t>
            </a:r>
            <a:r>
              <a:rPr lang="ru-RU" altLang="zh-CN" sz="1050" u="sng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sz="2000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88718"/>
              </p:ext>
            </p:extLst>
          </p:nvPr>
        </p:nvGraphicFramePr>
        <p:xfrm>
          <a:off x="7170234" y="3254083"/>
          <a:ext cx="3284581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1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IP-заголовок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Данные пользователя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29541"/>
              </p:ext>
            </p:extLst>
          </p:nvPr>
        </p:nvGraphicFramePr>
        <p:xfrm>
          <a:off x="7952172" y="4002086"/>
          <a:ext cx="1080000" cy="423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456228" y="3253292"/>
            <a:ext cx="72000" cy="424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952172" y="4631065"/>
          <a:ext cx="2880000" cy="423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+mn-ea"/>
                        </a:rPr>
                        <a:t>6/17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+mn-ea"/>
                        </a:rPr>
                        <a:t>TCP/UDP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52172" y="5207129"/>
          <a:ext cx="2880000" cy="423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+mn-ea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+mn-ea"/>
                        </a:rPr>
                        <a:t>ICMP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下箭头 10"/>
          <p:cNvSpPr/>
          <p:nvPr/>
        </p:nvSpPr>
        <p:spPr bwMode="auto">
          <a:xfrm>
            <a:off x="8418128" y="3722135"/>
            <a:ext cx="144016" cy="216024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51928"/>
              </p:ext>
            </p:extLst>
          </p:nvPr>
        </p:nvGraphicFramePr>
        <p:xfrm>
          <a:off x="854228" y="3278308"/>
          <a:ext cx="5787477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8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3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6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Версия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Длина </a:t>
                      </a:r>
                      <a:r>
                        <a:rPr lang="ru-RU" sz="15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</a:t>
                      </a:r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5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сервиса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длина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Идентификатор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Флаги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Смещение фрагментов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TTL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zh-CN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Контрольная сумма заголовка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источника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5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назначения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Выравнивание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650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</a:t>
            </a:r>
          </a:p>
          <a:p>
            <a:r>
              <a:rPr lang="ru-RU" b="1" dirty="0">
                <a:latin typeface="Arial" panose="020B0604020202020204" pitchFamily="34" charset="0"/>
              </a:rPr>
              <a:t>Общая информация об </a:t>
            </a:r>
            <a:r>
              <a:rPr lang="en-US" b="1" dirty="0">
                <a:latin typeface="Arial" panose="020B0604020202020204" pitchFamily="34" charset="0"/>
              </a:rPr>
              <a:t>IPv4-</a:t>
            </a:r>
            <a:r>
              <a:rPr lang="ru-RU" b="1" dirty="0">
                <a:latin typeface="Arial" panose="020B0604020202020204" pitchFamily="34" charset="0"/>
              </a:rPr>
              <a:t>адресах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Организация подсетей</a:t>
            </a: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Конфигурирование и основное применение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адресов</a:t>
            </a:r>
          </a:p>
        </p:txBody>
      </p:sp>
    </p:spTree>
    <p:extLst>
      <p:ext uri="{BB962C8B-B14F-4D97-AF65-F5344CB8AC3E}">
        <p14:creationId xmlns:p14="http://schemas.microsoft.com/office/powerpoint/2010/main" val="22509814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такое IP-адрес?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1007344"/>
          </a:xfrm>
        </p:spPr>
        <p:txBody>
          <a:bodyPr wrap="square">
            <a:noAutofit/>
          </a:bodyPr>
          <a:lstStyle/>
          <a:p>
            <a:pPr fontAlgn="ctr"/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 идентифицирует узел (или интерфейс сетевого устройства) в сети.</a:t>
            </a:r>
          </a:p>
          <a:p>
            <a:pPr fontAlgn="ctr"/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IP-адреса используются для передачи IP-пакетов в сети.</a:t>
            </a:r>
          </a:p>
        </p:txBody>
      </p:sp>
      <p:sp>
        <p:nvSpPr>
          <p:cNvPr id="80" name="矩形 79"/>
          <p:cNvSpPr/>
          <p:nvPr/>
        </p:nvSpPr>
        <p:spPr bwMode="auto">
          <a:xfrm>
            <a:off x="1641292" y="2537420"/>
            <a:ext cx="5292588" cy="3348372"/>
          </a:xfrm>
          <a:prstGeom prst="rect">
            <a:avLst/>
          </a:prstGeom>
          <a:noFill/>
          <a:ln w="1905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188543" y="2825452"/>
            <a:ext cx="3457305" cy="2916288"/>
            <a:chOff x="2350663" y="2744924"/>
            <a:chExt cx="3457305" cy="2916288"/>
          </a:xfrm>
        </p:grpSpPr>
        <p:cxnSp>
          <p:nvCxnSpPr>
            <p:cNvPr id="127" name="直接连接符 126"/>
            <p:cNvCxnSpPr>
              <a:stCxn id="166" idx="0"/>
              <a:endCxn id="156" idx="2"/>
            </p:cNvCxnSpPr>
            <p:nvPr/>
          </p:nvCxnSpPr>
          <p:spPr bwMode="auto">
            <a:xfrm flipH="1" flipV="1">
              <a:off x="5610407" y="3608984"/>
              <a:ext cx="0" cy="720116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直接连接符 127"/>
            <p:cNvCxnSpPr>
              <a:stCxn id="168" idx="0"/>
              <a:endCxn id="161" idx="2"/>
            </p:cNvCxnSpPr>
            <p:nvPr/>
          </p:nvCxnSpPr>
          <p:spPr bwMode="auto">
            <a:xfrm flipH="1" flipV="1">
              <a:off x="4301033" y="3068924"/>
              <a:ext cx="0" cy="1764232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直接连接符 129"/>
            <p:cNvCxnSpPr>
              <a:stCxn id="171" idx="0"/>
              <a:endCxn id="153" idx="2"/>
            </p:cNvCxnSpPr>
            <p:nvPr/>
          </p:nvCxnSpPr>
          <p:spPr bwMode="auto">
            <a:xfrm flipH="1" flipV="1">
              <a:off x="2981194" y="3608984"/>
              <a:ext cx="0" cy="1728228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直接连接符 130"/>
            <p:cNvCxnSpPr>
              <a:stCxn id="172" idx="0"/>
              <a:endCxn id="157" idx="2"/>
            </p:cNvCxnSpPr>
            <p:nvPr/>
          </p:nvCxnSpPr>
          <p:spPr bwMode="auto">
            <a:xfrm flipH="1" flipV="1">
              <a:off x="2548225" y="4148937"/>
              <a:ext cx="1309373" cy="1188275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接连接符 132"/>
            <p:cNvCxnSpPr>
              <a:stCxn id="168" idx="0"/>
              <a:endCxn id="153" idx="2"/>
            </p:cNvCxnSpPr>
            <p:nvPr/>
          </p:nvCxnSpPr>
          <p:spPr bwMode="auto">
            <a:xfrm flipH="1" flipV="1">
              <a:off x="2981194" y="3608984"/>
              <a:ext cx="1319839" cy="1224172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直接连接符 133"/>
            <p:cNvCxnSpPr>
              <a:stCxn id="170" idx="0"/>
              <a:endCxn id="155" idx="2"/>
            </p:cNvCxnSpPr>
            <p:nvPr/>
          </p:nvCxnSpPr>
          <p:spPr bwMode="auto">
            <a:xfrm flipH="1" flipV="1">
              <a:off x="3857598" y="3608984"/>
              <a:ext cx="1319840" cy="1224172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直接连接符 145"/>
            <p:cNvCxnSpPr>
              <a:stCxn id="166" idx="0"/>
              <a:endCxn id="161" idx="2"/>
            </p:cNvCxnSpPr>
            <p:nvPr/>
          </p:nvCxnSpPr>
          <p:spPr bwMode="auto">
            <a:xfrm flipH="1" flipV="1">
              <a:off x="4301033" y="3068924"/>
              <a:ext cx="1309374" cy="1260176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直接连接符 146"/>
            <p:cNvCxnSpPr>
              <a:stCxn id="171" idx="0"/>
              <a:endCxn id="162" idx="2"/>
            </p:cNvCxnSpPr>
            <p:nvPr/>
          </p:nvCxnSpPr>
          <p:spPr bwMode="auto">
            <a:xfrm flipV="1">
              <a:off x="2981194" y="3068924"/>
              <a:ext cx="2196244" cy="2268288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直接连接符 147"/>
            <p:cNvCxnSpPr>
              <a:stCxn id="167" idx="0"/>
              <a:endCxn id="161" idx="2"/>
            </p:cNvCxnSpPr>
            <p:nvPr/>
          </p:nvCxnSpPr>
          <p:spPr bwMode="auto">
            <a:xfrm flipV="1">
              <a:off x="2548225" y="3068924"/>
              <a:ext cx="1752808" cy="1764232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直接连接符 148"/>
            <p:cNvCxnSpPr>
              <a:stCxn id="167" idx="3"/>
              <a:endCxn id="170" idx="1"/>
            </p:cNvCxnSpPr>
            <p:nvPr/>
          </p:nvCxnSpPr>
          <p:spPr bwMode="auto">
            <a:xfrm>
              <a:off x="2745786" y="4995156"/>
              <a:ext cx="2234090" cy="0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直接连接符 149"/>
            <p:cNvCxnSpPr>
              <a:stCxn id="163" idx="3"/>
              <a:endCxn id="166" idx="1"/>
            </p:cNvCxnSpPr>
            <p:nvPr/>
          </p:nvCxnSpPr>
          <p:spPr bwMode="auto">
            <a:xfrm>
              <a:off x="3178755" y="4491100"/>
              <a:ext cx="2234090" cy="0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直接连接符 150"/>
            <p:cNvCxnSpPr>
              <a:stCxn id="157" idx="3"/>
              <a:endCxn id="160" idx="1"/>
            </p:cNvCxnSpPr>
            <p:nvPr/>
          </p:nvCxnSpPr>
          <p:spPr bwMode="auto">
            <a:xfrm>
              <a:off x="2745786" y="3986937"/>
              <a:ext cx="2234090" cy="0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直接连接符 151"/>
            <p:cNvCxnSpPr>
              <a:stCxn id="153" idx="3"/>
              <a:endCxn id="156" idx="1"/>
            </p:cNvCxnSpPr>
            <p:nvPr/>
          </p:nvCxnSpPr>
          <p:spPr bwMode="auto">
            <a:xfrm>
              <a:off x="3178755" y="3446984"/>
              <a:ext cx="2234090" cy="0"/>
            </a:xfrm>
            <a:prstGeom prst="line">
              <a:avLst/>
            </a:prstGeom>
            <a:solidFill>
              <a:srgbClr val="CCFF99"/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53" name="图片 152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32" y="3284984"/>
              <a:ext cx="395123" cy="324000"/>
            </a:xfrm>
            <a:prstGeom prst="rect">
              <a:avLst/>
            </a:prstGeom>
          </p:spPr>
        </p:pic>
        <p:pic>
          <p:nvPicPr>
            <p:cNvPr id="154" name="图片 153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440" y="3284984"/>
              <a:ext cx="395123" cy="324000"/>
            </a:xfrm>
            <a:prstGeom prst="rect">
              <a:avLst/>
            </a:prstGeom>
          </p:spPr>
        </p:pic>
        <p:pic>
          <p:nvPicPr>
            <p:cNvPr id="155" name="图片 154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036" y="3284984"/>
              <a:ext cx="395123" cy="324000"/>
            </a:xfrm>
            <a:prstGeom prst="rect">
              <a:avLst/>
            </a:prstGeom>
          </p:spPr>
        </p:pic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845" y="3284984"/>
              <a:ext cx="395123" cy="324000"/>
            </a:xfrm>
            <a:prstGeom prst="rect">
              <a:avLst/>
            </a:prstGeom>
          </p:spPr>
        </p:pic>
        <p:pic>
          <p:nvPicPr>
            <p:cNvPr id="157" name="图片 15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663" y="3824937"/>
              <a:ext cx="395123" cy="324000"/>
            </a:xfrm>
            <a:prstGeom prst="rect">
              <a:avLst/>
            </a:prstGeom>
          </p:spPr>
        </p:pic>
        <p:pic>
          <p:nvPicPr>
            <p:cNvPr id="158" name="图片 157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471" y="3824937"/>
              <a:ext cx="395123" cy="324000"/>
            </a:xfrm>
            <a:prstGeom prst="rect">
              <a:avLst/>
            </a:prstGeom>
          </p:spPr>
        </p:pic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067" y="3824937"/>
              <a:ext cx="395123" cy="324000"/>
            </a:xfrm>
            <a:prstGeom prst="rect">
              <a:avLst/>
            </a:prstGeom>
          </p:spPr>
        </p:pic>
        <p:pic>
          <p:nvPicPr>
            <p:cNvPr id="160" name="图片 159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6" y="3824937"/>
              <a:ext cx="395123" cy="324000"/>
            </a:xfrm>
            <a:prstGeom prst="rect">
              <a:avLst/>
            </a:prstGeom>
          </p:spPr>
        </p:pic>
        <p:pic>
          <p:nvPicPr>
            <p:cNvPr id="161" name="图片 160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471" y="2744924"/>
              <a:ext cx="395123" cy="324000"/>
            </a:xfrm>
            <a:prstGeom prst="rect">
              <a:avLst/>
            </a:prstGeom>
          </p:spPr>
        </p:pic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6" y="2744924"/>
              <a:ext cx="395123" cy="324000"/>
            </a:xfrm>
            <a:prstGeom prst="rect">
              <a:avLst/>
            </a:prstGeom>
          </p:spPr>
        </p:pic>
        <p:pic>
          <p:nvPicPr>
            <p:cNvPr id="163" name="图片 162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32" y="4329100"/>
              <a:ext cx="395123" cy="324000"/>
            </a:xfrm>
            <a:prstGeom prst="rect">
              <a:avLst/>
            </a:prstGeom>
          </p:spPr>
        </p:pic>
        <p:pic>
          <p:nvPicPr>
            <p:cNvPr id="164" name="图片 163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440" y="4329100"/>
              <a:ext cx="395123" cy="324000"/>
            </a:xfrm>
            <a:prstGeom prst="rect">
              <a:avLst/>
            </a:prstGeom>
          </p:spPr>
        </p:pic>
        <p:pic>
          <p:nvPicPr>
            <p:cNvPr id="165" name="图片 164"/>
            <p:cNvPicPr>
              <a:picLocks noChangeAspect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036" y="4329100"/>
              <a:ext cx="395123" cy="324000"/>
            </a:xfrm>
            <a:prstGeom prst="rect">
              <a:avLst/>
            </a:prstGeom>
          </p:spPr>
        </p:pic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845" y="4329100"/>
              <a:ext cx="395123" cy="324000"/>
            </a:xfrm>
            <a:prstGeom prst="rect">
              <a:avLst/>
            </a:prstGeom>
          </p:spPr>
        </p:pic>
        <p:pic>
          <p:nvPicPr>
            <p:cNvPr id="167" name="图片 16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663" y="4833156"/>
              <a:ext cx="395123" cy="324000"/>
            </a:xfrm>
            <a:prstGeom prst="rect">
              <a:avLst/>
            </a:prstGeom>
          </p:spPr>
        </p:pic>
        <p:pic>
          <p:nvPicPr>
            <p:cNvPr id="168" name="图片 167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471" y="4833156"/>
              <a:ext cx="395123" cy="324000"/>
            </a:xfrm>
            <a:prstGeom prst="rect">
              <a:avLst/>
            </a:prstGeom>
          </p:spPr>
        </p:pic>
        <p:pic>
          <p:nvPicPr>
            <p:cNvPr id="169" name="图片 168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067" y="4833156"/>
              <a:ext cx="395123" cy="324000"/>
            </a:xfrm>
            <a:prstGeom prst="rect">
              <a:avLst/>
            </a:prstGeom>
          </p:spPr>
        </p:pic>
        <p:pic>
          <p:nvPicPr>
            <p:cNvPr id="170" name="图片 169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6" y="4833156"/>
              <a:ext cx="395123" cy="324000"/>
            </a:xfrm>
            <a:prstGeom prst="rect">
              <a:avLst/>
            </a:prstGeom>
          </p:spPr>
        </p:pic>
        <p:pic>
          <p:nvPicPr>
            <p:cNvPr id="171" name="图片 170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32" y="5337212"/>
              <a:ext cx="395123" cy="324000"/>
            </a:xfrm>
            <a:prstGeom prst="rect">
              <a:avLst/>
            </a:prstGeom>
          </p:spPr>
        </p:pic>
        <p:pic>
          <p:nvPicPr>
            <p:cNvPr id="172" name="图片 171"/>
            <p:cNvPicPr>
              <a:picLocks noChangeAspect="1"/>
            </p:cNvPicPr>
            <p:nvPr/>
          </p:nvPicPr>
          <p:blipFill>
            <a:blip r:embed="rId3" cstate="print">
              <a:duotone>
                <a:srgbClr val="CCCC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036" y="5337212"/>
              <a:ext cx="395123" cy="324000"/>
            </a:xfrm>
            <a:prstGeom prst="rect">
              <a:avLst/>
            </a:prstGeom>
          </p:spPr>
        </p:pic>
      </p:grpSp>
      <p:sp>
        <p:nvSpPr>
          <p:cNvPr id="93" name="man-angry_10752"/>
          <p:cNvSpPr>
            <a:spLocks noChangeAspect="1"/>
          </p:cNvSpPr>
          <p:nvPr/>
        </p:nvSpPr>
        <p:spPr bwMode="auto">
          <a:xfrm>
            <a:off x="2220444" y="4107418"/>
            <a:ext cx="498822" cy="892415"/>
          </a:xfrm>
          <a:custGeom>
            <a:avLst/>
            <a:gdLst>
              <a:gd name="connsiteX0" fmla="*/ 68160 w 334098"/>
              <a:gd name="connsiteY0" fmla="*/ 270064 h 597716"/>
              <a:gd name="connsiteX1" fmla="*/ 101585 w 334098"/>
              <a:gd name="connsiteY1" fmla="*/ 307987 h 597716"/>
              <a:gd name="connsiteX2" fmla="*/ 137289 w 334098"/>
              <a:gd name="connsiteY2" fmla="*/ 310262 h 597716"/>
              <a:gd name="connsiteX3" fmla="*/ 160839 w 334098"/>
              <a:gd name="connsiteY3" fmla="*/ 308745 h 597716"/>
              <a:gd name="connsiteX4" fmla="*/ 159320 w 334098"/>
              <a:gd name="connsiteY4" fmla="*/ 437682 h 597716"/>
              <a:gd name="connsiteX5" fmla="*/ 159320 w 334098"/>
              <a:gd name="connsiteY5" fmla="*/ 572687 h 597716"/>
              <a:gd name="connsiteX6" fmla="*/ 110701 w 334098"/>
              <a:gd name="connsiteY6" fmla="*/ 572687 h 597716"/>
              <a:gd name="connsiteX7" fmla="*/ 110701 w 334098"/>
              <a:gd name="connsiteY7" fmla="*/ 380798 h 597716"/>
              <a:gd name="connsiteX8" fmla="*/ 87152 w 334098"/>
              <a:gd name="connsiteY8" fmla="*/ 380798 h 597716"/>
              <a:gd name="connsiteX9" fmla="*/ 87152 w 334098"/>
              <a:gd name="connsiteY9" fmla="*/ 571928 h 597716"/>
              <a:gd name="connsiteX10" fmla="*/ 59804 w 334098"/>
              <a:gd name="connsiteY10" fmla="*/ 597716 h 597716"/>
              <a:gd name="connsiteX11" fmla="*/ 34735 w 334098"/>
              <a:gd name="connsiteY11" fmla="*/ 571928 h 597716"/>
              <a:gd name="connsiteX12" fmla="*/ 34735 w 334098"/>
              <a:gd name="connsiteY12" fmla="*/ 437682 h 597716"/>
              <a:gd name="connsiteX13" fmla="*/ 34735 w 334098"/>
              <a:gd name="connsiteY13" fmla="*/ 289784 h 597716"/>
              <a:gd name="connsiteX14" fmla="*/ 68160 w 334098"/>
              <a:gd name="connsiteY14" fmla="*/ 270064 h 597716"/>
              <a:gd name="connsiteX15" fmla="*/ 126724 w 334098"/>
              <a:gd name="connsiteY15" fmla="*/ 150296 h 597716"/>
              <a:gd name="connsiteX16" fmla="*/ 155584 w 334098"/>
              <a:gd name="connsiteY16" fmla="*/ 160916 h 597716"/>
              <a:gd name="connsiteX17" fmla="*/ 160900 w 334098"/>
              <a:gd name="connsiteY17" fmla="*/ 163191 h 597716"/>
              <a:gd name="connsiteX18" fmla="*/ 206468 w 334098"/>
              <a:gd name="connsiteY18" fmla="*/ 261800 h 597716"/>
              <a:gd name="connsiteX19" fmla="*/ 200392 w 334098"/>
              <a:gd name="connsiteY19" fmla="*/ 274695 h 597716"/>
              <a:gd name="connsiteX20" fmla="*/ 198114 w 334098"/>
              <a:gd name="connsiteY20" fmla="*/ 277729 h 597716"/>
              <a:gd name="connsiteX21" fmla="*/ 103180 w 334098"/>
              <a:gd name="connsiteY21" fmla="*/ 294417 h 597716"/>
              <a:gd name="connsiteX22" fmla="*/ 81915 w 334098"/>
              <a:gd name="connsiteY22" fmla="*/ 267110 h 597716"/>
              <a:gd name="connsiteX23" fmla="*/ 101661 w 334098"/>
              <a:gd name="connsiteY23" fmla="*/ 251180 h 597716"/>
              <a:gd name="connsiteX24" fmla="*/ 130521 w 334098"/>
              <a:gd name="connsiteY24" fmla="*/ 252698 h 597716"/>
              <a:gd name="connsiteX25" fmla="*/ 133559 w 334098"/>
              <a:gd name="connsiteY25" fmla="*/ 253456 h 597716"/>
              <a:gd name="connsiteX26" fmla="*/ 166976 w 334098"/>
              <a:gd name="connsiteY26" fmla="*/ 246629 h 597716"/>
              <a:gd name="connsiteX27" fmla="*/ 156343 w 334098"/>
              <a:gd name="connsiteY27" fmla="*/ 208703 h 597716"/>
              <a:gd name="connsiteX28" fmla="*/ 139635 w 334098"/>
              <a:gd name="connsiteY28" fmla="*/ 192774 h 597716"/>
              <a:gd name="connsiteX29" fmla="*/ 139635 w 334098"/>
              <a:gd name="connsiteY29" fmla="*/ 192015 h 597716"/>
              <a:gd name="connsiteX30" fmla="*/ 138116 w 334098"/>
              <a:gd name="connsiteY30" fmla="*/ 191257 h 597716"/>
              <a:gd name="connsiteX31" fmla="*/ 132040 w 334098"/>
              <a:gd name="connsiteY31" fmla="*/ 186706 h 597716"/>
              <a:gd name="connsiteX32" fmla="*/ 127483 w 334098"/>
              <a:gd name="connsiteY32" fmla="*/ 192015 h 597716"/>
              <a:gd name="connsiteX33" fmla="*/ 128243 w 334098"/>
              <a:gd name="connsiteY33" fmla="*/ 201118 h 597716"/>
              <a:gd name="connsiteX34" fmla="*/ 127483 w 334098"/>
              <a:gd name="connsiteY34" fmla="*/ 201118 h 597716"/>
              <a:gd name="connsiteX35" fmla="*/ 129002 w 334098"/>
              <a:gd name="connsiteY35" fmla="*/ 202635 h 597716"/>
              <a:gd name="connsiteX36" fmla="*/ 131281 w 334098"/>
              <a:gd name="connsiteY36" fmla="*/ 204152 h 597716"/>
              <a:gd name="connsiteX37" fmla="*/ 145711 w 334098"/>
              <a:gd name="connsiteY37" fmla="*/ 217805 h 597716"/>
              <a:gd name="connsiteX38" fmla="*/ 154824 w 334098"/>
              <a:gd name="connsiteY38" fmla="*/ 238286 h 597716"/>
              <a:gd name="connsiteX39" fmla="*/ 133559 w 334098"/>
              <a:gd name="connsiteY39" fmla="*/ 239044 h 597716"/>
              <a:gd name="connsiteX40" fmla="*/ 131281 w 334098"/>
              <a:gd name="connsiteY40" fmla="*/ 239044 h 597716"/>
              <a:gd name="connsiteX41" fmla="*/ 103180 w 334098"/>
              <a:gd name="connsiteY41" fmla="*/ 236768 h 597716"/>
              <a:gd name="connsiteX42" fmla="*/ 91029 w 334098"/>
              <a:gd name="connsiteY42" fmla="*/ 238286 h 597716"/>
              <a:gd name="connsiteX43" fmla="*/ 106218 w 334098"/>
              <a:gd name="connsiteY43" fmla="*/ 206427 h 597716"/>
              <a:gd name="connsiteX44" fmla="*/ 122167 w 334098"/>
              <a:gd name="connsiteY44" fmla="*/ 173052 h 597716"/>
              <a:gd name="connsiteX45" fmla="*/ 126724 w 334098"/>
              <a:gd name="connsiteY45" fmla="*/ 150296 h 597716"/>
              <a:gd name="connsiteX46" fmla="*/ 84913 w 334098"/>
              <a:gd name="connsiteY46" fmla="*/ 137342 h 597716"/>
              <a:gd name="connsiteX47" fmla="*/ 111501 w 334098"/>
              <a:gd name="connsiteY47" fmla="*/ 147204 h 597716"/>
              <a:gd name="connsiteX48" fmla="*/ 110742 w 334098"/>
              <a:gd name="connsiteY48" fmla="*/ 166169 h 597716"/>
              <a:gd name="connsiteX49" fmla="*/ 94029 w 334098"/>
              <a:gd name="connsiteY49" fmla="*/ 200307 h 597716"/>
              <a:gd name="connsiteX50" fmla="*/ 34775 w 334098"/>
              <a:gd name="connsiteY50" fmla="*/ 275409 h 597716"/>
              <a:gd name="connsiteX51" fmla="*/ 4389 w 334098"/>
              <a:gd name="connsiteY51" fmla="*/ 257203 h 597716"/>
              <a:gd name="connsiteX52" fmla="*/ 21101 w 334098"/>
              <a:gd name="connsiteY52" fmla="*/ 172997 h 597716"/>
              <a:gd name="connsiteX53" fmla="*/ 55286 w 334098"/>
              <a:gd name="connsiteY53" fmla="*/ 154790 h 597716"/>
              <a:gd name="connsiteX54" fmla="*/ 46170 w 334098"/>
              <a:gd name="connsiteY54" fmla="*/ 173755 h 597716"/>
              <a:gd name="connsiteX55" fmla="*/ 26419 w 334098"/>
              <a:gd name="connsiteY55" fmla="*/ 229893 h 597716"/>
              <a:gd name="connsiteX56" fmla="*/ 32496 w 334098"/>
              <a:gd name="connsiteY56" fmla="*/ 233686 h 597716"/>
              <a:gd name="connsiteX57" fmla="*/ 58325 w 334098"/>
              <a:gd name="connsiteY57" fmla="*/ 179824 h 597716"/>
              <a:gd name="connsiteX58" fmla="*/ 75037 w 334098"/>
              <a:gd name="connsiteY58" fmla="*/ 145687 h 597716"/>
              <a:gd name="connsiteX59" fmla="*/ 84913 w 334098"/>
              <a:gd name="connsiteY59" fmla="*/ 137342 h 597716"/>
              <a:gd name="connsiteX60" fmla="*/ 232297 w 334098"/>
              <a:gd name="connsiteY60" fmla="*/ 121421 h 597716"/>
              <a:gd name="connsiteX61" fmla="*/ 223187 w 334098"/>
              <a:gd name="connsiteY61" fmla="*/ 122179 h 597716"/>
              <a:gd name="connsiteX62" fmla="*/ 232297 w 334098"/>
              <a:gd name="connsiteY62" fmla="*/ 125972 h 597716"/>
              <a:gd name="connsiteX63" fmla="*/ 232297 w 334098"/>
              <a:gd name="connsiteY63" fmla="*/ 121421 h 597716"/>
              <a:gd name="connsiteX64" fmla="*/ 223946 w 334098"/>
              <a:gd name="connsiteY64" fmla="*/ 82731 h 597716"/>
              <a:gd name="connsiteX65" fmla="*/ 223946 w 334098"/>
              <a:gd name="connsiteY65" fmla="*/ 88042 h 597716"/>
              <a:gd name="connsiteX66" fmla="*/ 230020 w 334098"/>
              <a:gd name="connsiteY66" fmla="*/ 92593 h 597716"/>
              <a:gd name="connsiteX67" fmla="*/ 239130 w 334098"/>
              <a:gd name="connsiteY67" fmla="*/ 95628 h 597716"/>
              <a:gd name="connsiteX68" fmla="*/ 245963 w 334098"/>
              <a:gd name="connsiteY68" fmla="*/ 93352 h 597716"/>
              <a:gd name="connsiteX69" fmla="*/ 274812 w 334098"/>
              <a:gd name="connsiteY69" fmla="*/ 98662 h 597716"/>
              <a:gd name="connsiteX70" fmla="*/ 286959 w 334098"/>
              <a:gd name="connsiteY70" fmla="*/ 97145 h 597716"/>
              <a:gd name="connsiteX71" fmla="*/ 292273 w 334098"/>
              <a:gd name="connsiteY71" fmla="*/ 88042 h 597716"/>
              <a:gd name="connsiteX72" fmla="*/ 283922 w 334098"/>
              <a:gd name="connsiteY72" fmla="*/ 88800 h 597716"/>
              <a:gd name="connsiteX73" fmla="*/ 278608 w 334098"/>
              <a:gd name="connsiteY73" fmla="*/ 89559 h 597716"/>
              <a:gd name="connsiteX74" fmla="*/ 274053 w 334098"/>
              <a:gd name="connsiteY74" fmla="*/ 88800 h 597716"/>
              <a:gd name="connsiteX75" fmla="*/ 260387 w 334098"/>
              <a:gd name="connsiteY75" fmla="*/ 88042 h 597716"/>
              <a:gd name="connsiteX76" fmla="*/ 223946 w 334098"/>
              <a:gd name="connsiteY76" fmla="*/ 82731 h 597716"/>
              <a:gd name="connsiteX77" fmla="*/ 237611 w 334098"/>
              <a:gd name="connsiteY77" fmla="*/ 66042 h 597716"/>
              <a:gd name="connsiteX78" fmla="*/ 226224 w 334098"/>
              <a:gd name="connsiteY78" fmla="*/ 70594 h 597716"/>
              <a:gd name="connsiteX79" fmla="*/ 245203 w 334098"/>
              <a:gd name="connsiteY79" fmla="*/ 74387 h 597716"/>
              <a:gd name="connsiteX80" fmla="*/ 252036 w 334098"/>
              <a:gd name="connsiteY80" fmla="*/ 75145 h 597716"/>
              <a:gd name="connsiteX81" fmla="*/ 247481 w 334098"/>
              <a:gd name="connsiteY81" fmla="*/ 66801 h 597716"/>
              <a:gd name="connsiteX82" fmla="*/ 237611 w 334098"/>
              <a:gd name="connsiteY82" fmla="*/ 66042 h 597716"/>
              <a:gd name="connsiteX83" fmla="*/ 261146 w 334098"/>
              <a:gd name="connsiteY83" fmla="*/ 55421 h 597716"/>
              <a:gd name="connsiteX84" fmla="*/ 260387 w 334098"/>
              <a:gd name="connsiteY84" fmla="*/ 56180 h 597716"/>
              <a:gd name="connsiteX85" fmla="*/ 264942 w 334098"/>
              <a:gd name="connsiteY85" fmla="*/ 57697 h 597716"/>
              <a:gd name="connsiteX86" fmla="*/ 261146 w 334098"/>
              <a:gd name="connsiteY86" fmla="*/ 55421 h 597716"/>
              <a:gd name="connsiteX87" fmla="*/ 248240 w 334098"/>
              <a:gd name="connsiteY87" fmla="*/ 52387 h 597716"/>
              <a:gd name="connsiteX88" fmla="*/ 239130 w 334098"/>
              <a:gd name="connsiteY88" fmla="*/ 53904 h 597716"/>
              <a:gd name="connsiteX89" fmla="*/ 247481 w 334098"/>
              <a:gd name="connsiteY89" fmla="*/ 53904 h 597716"/>
              <a:gd name="connsiteX90" fmla="*/ 248240 w 334098"/>
              <a:gd name="connsiteY90" fmla="*/ 52387 h 597716"/>
              <a:gd name="connsiteX91" fmla="*/ 290755 w 334098"/>
              <a:gd name="connsiteY91" fmla="*/ 44042 h 597716"/>
              <a:gd name="connsiteX92" fmla="*/ 275571 w 334098"/>
              <a:gd name="connsiteY92" fmla="*/ 46318 h 597716"/>
              <a:gd name="connsiteX93" fmla="*/ 272534 w 334098"/>
              <a:gd name="connsiteY93" fmla="*/ 47077 h 597716"/>
              <a:gd name="connsiteX94" fmla="*/ 289237 w 334098"/>
              <a:gd name="connsiteY94" fmla="*/ 59973 h 597716"/>
              <a:gd name="connsiteX95" fmla="*/ 299106 w 334098"/>
              <a:gd name="connsiteY95" fmla="*/ 73628 h 597716"/>
              <a:gd name="connsiteX96" fmla="*/ 317327 w 334098"/>
              <a:gd name="connsiteY96" fmla="*/ 49352 h 597716"/>
              <a:gd name="connsiteX97" fmla="*/ 297588 w 334098"/>
              <a:gd name="connsiteY97" fmla="*/ 44042 h 597716"/>
              <a:gd name="connsiteX98" fmla="*/ 290755 w 334098"/>
              <a:gd name="connsiteY98" fmla="*/ 44042 h 597716"/>
              <a:gd name="connsiteX99" fmla="*/ 98579 w 334098"/>
              <a:gd name="connsiteY99" fmla="*/ 36498 h 597716"/>
              <a:gd name="connsiteX100" fmla="*/ 144147 w 334098"/>
              <a:gd name="connsiteY100" fmla="*/ 82005 h 597716"/>
              <a:gd name="connsiteX101" fmla="*/ 98579 w 334098"/>
              <a:gd name="connsiteY101" fmla="*/ 127512 h 597716"/>
              <a:gd name="connsiteX102" fmla="*/ 53011 w 334098"/>
              <a:gd name="connsiteY102" fmla="*/ 82005 h 597716"/>
              <a:gd name="connsiteX103" fmla="*/ 98579 w 334098"/>
              <a:gd name="connsiteY103" fmla="*/ 36498 h 597716"/>
              <a:gd name="connsiteX104" fmla="*/ 277469 w 334098"/>
              <a:gd name="connsiteY104" fmla="*/ 13129 h 597716"/>
              <a:gd name="connsiteX105" fmla="*/ 249759 w 334098"/>
              <a:gd name="connsiteY105" fmla="*/ 14456 h 597716"/>
              <a:gd name="connsiteX106" fmla="*/ 200411 w 334098"/>
              <a:gd name="connsiteY106" fmla="*/ 28111 h 597716"/>
              <a:gd name="connsiteX107" fmla="*/ 185986 w 334098"/>
              <a:gd name="connsiteY107" fmla="*/ 48594 h 597716"/>
              <a:gd name="connsiteX108" fmla="*/ 208762 w 334098"/>
              <a:gd name="connsiteY108" fmla="*/ 65283 h 597716"/>
              <a:gd name="connsiteX109" fmla="*/ 212558 w 334098"/>
              <a:gd name="connsiteY109" fmla="*/ 66801 h 597716"/>
              <a:gd name="connsiteX110" fmla="*/ 214076 w 334098"/>
              <a:gd name="connsiteY110" fmla="*/ 65283 h 597716"/>
              <a:gd name="connsiteX111" fmla="*/ 226983 w 334098"/>
              <a:gd name="connsiteY111" fmla="*/ 46318 h 597716"/>
              <a:gd name="connsiteX112" fmla="*/ 257350 w 334098"/>
              <a:gd name="connsiteY112" fmla="*/ 41008 h 597716"/>
              <a:gd name="connsiteX113" fmla="*/ 289237 w 334098"/>
              <a:gd name="connsiteY113" fmla="*/ 31146 h 597716"/>
              <a:gd name="connsiteX114" fmla="*/ 277469 w 334098"/>
              <a:gd name="connsiteY114" fmla="*/ 13129 h 597716"/>
              <a:gd name="connsiteX115" fmla="*/ 256876 w 334098"/>
              <a:gd name="connsiteY115" fmla="*/ 422 h 597716"/>
              <a:gd name="connsiteX116" fmla="*/ 302143 w 334098"/>
              <a:gd name="connsiteY116" fmla="*/ 31904 h 597716"/>
              <a:gd name="connsiteX117" fmla="*/ 312772 w 334098"/>
              <a:gd name="connsiteY117" fmla="*/ 34180 h 597716"/>
              <a:gd name="connsiteX118" fmla="*/ 327196 w 334098"/>
              <a:gd name="connsiteY118" fmla="*/ 73628 h 597716"/>
              <a:gd name="connsiteX119" fmla="*/ 303661 w 334098"/>
              <a:gd name="connsiteY119" fmla="*/ 85766 h 597716"/>
              <a:gd name="connsiteX120" fmla="*/ 289996 w 334098"/>
              <a:gd name="connsiteY120" fmla="*/ 109283 h 597716"/>
              <a:gd name="connsiteX121" fmla="*/ 276330 w 334098"/>
              <a:gd name="connsiteY121" fmla="*/ 111559 h 597716"/>
              <a:gd name="connsiteX122" fmla="*/ 273294 w 334098"/>
              <a:gd name="connsiteY122" fmla="*/ 115352 h 597716"/>
              <a:gd name="connsiteX123" fmla="*/ 253555 w 334098"/>
              <a:gd name="connsiteY123" fmla="*/ 122938 h 597716"/>
              <a:gd name="connsiteX124" fmla="*/ 240648 w 334098"/>
              <a:gd name="connsiteY124" fmla="*/ 135834 h 597716"/>
              <a:gd name="connsiteX125" fmla="*/ 258869 w 334098"/>
              <a:gd name="connsiteY125" fmla="*/ 148731 h 597716"/>
              <a:gd name="connsiteX126" fmla="*/ 248240 w 334098"/>
              <a:gd name="connsiteY126" fmla="*/ 155558 h 597716"/>
              <a:gd name="connsiteX127" fmla="*/ 207244 w 334098"/>
              <a:gd name="connsiteY127" fmla="*/ 124455 h 597716"/>
              <a:gd name="connsiteX128" fmla="*/ 217872 w 334098"/>
              <a:gd name="connsiteY128" fmla="*/ 106248 h 597716"/>
              <a:gd name="connsiteX129" fmla="*/ 216354 w 334098"/>
              <a:gd name="connsiteY129" fmla="*/ 103214 h 597716"/>
              <a:gd name="connsiteX130" fmla="*/ 211799 w 334098"/>
              <a:gd name="connsiteY130" fmla="*/ 91076 h 597716"/>
              <a:gd name="connsiteX131" fmla="*/ 208762 w 334098"/>
              <a:gd name="connsiteY131" fmla="*/ 78180 h 597716"/>
              <a:gd name="connsiteX132" fmla="*/ 193578 w 334098"/>
              <a:gd name="connsiteY132" fmla="*/ 71352 h 597716"/>
              <a:gd name="connsiteX133" fmla="*/ 185986 w 334098"/>
              <a:gd name="connsiteY133" fmla="*/ 21284 h 597716"/>
              <a:gd name="connsiteX134" fmla="*/ 256876 w 334098"/>
              <a:gd name="connsiteY134" fmla="*/ 422 h 59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334098" h="597716">
                <a:moveTo>
                  <a:pt x="68160" y="270064"/>
                </a:moveTo>
                <a:cubicBezTo>
                  <a:pt x="68160" y="288267"/>
                  <a:pt x="80315" y="305712"/>
                  <a:pt x="101585" y="307987"/>
                </a:cubicBezTo>
                <a:cubicBezTo>
                  <a:pt x="111461" y="308745"/>
                  <a:pt x="123615" y="310262"/>
                  <a:pt x="137289" y="310262"/>
                </a:cubicBezTo>
                <a:cubicBezTo>
                  <a:pt x="144886" y="310262"/>
                  <a:pt x="152483" y="309504"/>
                  <a:pt x="160839" y="308745"/>
                </a:cubicBezTo>
                <a:lnTo>
                  <a:pt x="159320" y="437682"/>
                </a:lnTo>
                <a:lnTo>
                  <a:pt x="159320" y="572687"/>
                </a:lnTo>
                <a:cubicBezTo>
                  <a:pt x="159320" y="603783"/>
                  <a:pt x="110701" y="603783"/>
                  <a:pt x="110701" y="572687"/>
                </a:cubicBezTo>
                <a:lnTo>
                  <a:pt x="110701" y="380798"/>
                </a:lnTo>
                <a:lnTo>
                  <a:pt x="87152" y="380798"/>
                </a:lnTo>
                <a:lnTo>
                  <a:pt x="87152" y="571928"/>
                </a:lnTo>
                <a:cubicBezTo>
                  <a:pt x="87152" y="586339"/>
                  <a:pt x="74997" y="597716"/>
                  <a:pt x="59804" y="597716"/>
                </a:cubicBezTo>
                <a:cubicBezTo>
                  <a:pt x="45370" y="597716"/>
                  <a:pt x="34735" y="586339"/>
                  <a:pt x="34735" y="571928"/>
                </a:cubicBezTo>
                <a:lnTo>
                  <a:pt x="34735" y="437682"/>
                </a:lnTo>
                <a:lnTo>
                  <a:pt x="34735" y="289784"/>
                </a:lnTo>
                <a:cubicBezTo>
                  <a:pt x="48409" y="285992"/>
                  <a:pt x="59044" y="279166"/>
                  <a:pt x="68160" y="270064"/>
                </a:cubicBezTo>
                <a:close/>
                <a:moveTo>
                  <a:pt x="126724" y="150296"/>
                </a:moveTo>
                <a:cubicBezTo>
                  <a:pt x="141154" y="154089"/>
                  <a:pt x="151027" y="158640"/>
                  <a:pt x="155584" y="160916"/>
                </a:cubicBezTo>
                <a:cubicBezTo>
                  <a:pt x="157103" y="161674"/>
                  <a:pt x="158621" y="162433"/>
                  <a:pt x="160900" y="163191"/>
                </a:cubicBezTo>
                <a:cubicBezTo>
                  <a:pt x="193557" y="186706"/>
                  <a:pt x="217860" y="220081"/>
                  <a:pt x="206468" y="261800"/>
                </a:cubicBezTo>
                <a:cubicBezTo>
                  <a:pt x="204949" y="267110"/>
                  <a:pt x="202671" y="270902"/>
                  <a:pt x="200392" y="274695"/>
                </a:cubicBezTo>
                <a:cubicBezTo>
                  <a:pt x="199633" y="275453"/>
                  <a:pt x="198873" y="276970"/>
                  <a:pt x="198114" y="277729"/>
                </a:cubicBezTo>
                <a:cubicBezTo>
                  <a:pt x="179127" y="298209"/>
                  <a:pt x="141913" y="297451"/>
                  <a:pt x="103180" y="294417"/>
                </a:cubicBezTo>
                <a:cubicBezTo>
                  <a:pt x="87991" y="292900"/>
                  <a:pt x="81156" y="279246"/>
                  <a:pt x="81915" y="267110"/>
                </a:cubicBezTo>
                <a:cubicBezTo>
                  <a:pt x="82675" y="263317"/>
                  <a:pt x="85713" y="249663"/>
                  <a:pt x="101661" y="251180"/>
                </a:cubicBezTo>
                <a:cubicBezTo>
                  <a:pt x="112294" y="251939"/>
                  <a:pt x="121408" y="252698"/>
                  <a:pt x="130521" y="252698"/>
                </a:cubicBezTo>
                <a:lnTo>
                  <a:pt x="133559" y="253456"/>
                </a:lnTo>
                <a:cubicBezTo>
                  <a:pt x="157862" y="253456"/>
                  <a:pt x="164697" y="252698"/>
                  <a:pt x="166976" y="246629"/>
                </a:cubicBezTo>
                <a:cubicBezTo>
                  <a:pt x="173052" y="233734"/>
                  <a:pt x="165457" y="217805"/>
                  <a:pt x="156343" y="208703"/>
                </a:cubicBezTo>
                <a:cubicBezTo>
                  <a:pt x="150267" y="201876"/>
                  <a:pt x="144951" y="197325"/>
                  <a:pt x="139635" y="192774"/>
                </a:cubicBezTo>
                <a:cubicBezTo>
                  <a:pt x="139635" y="192774"/>
                  <a:pt x="139635" y="192774"/>
                  <a:pt x="139635" y="192015"/>
                </a:cubicBezTo>
                <a:cubicBezTo>
                  <a:pt x="138875" y="192015"/>
                  <a:pt x="138116" y="191257"/>
                  <a:pt x="138116" y="191257"/>
                </a:cubicBezTo>
                <a:lnTo>
                  <a:pt x="132040" y="186706"/>
                </a:lnTo>
                <a:lnTo>
                  <a:pt x="127483" y="192015"/>
                </a:lnTo>
                <a:cubicBezTo>
                  <a:pt x="124445" y="195808"/>
                  <a:pt x="125964" y="198842"/>
                  <a:pt x="128243" y="201118"/>
                </a:cubicBezTo>
                <a:lnTo>
                  <a:pt x="127483" y="201118"/>
                </a:lnTo>
                <a:cubicBezTo>
                  <a:pt x="128243" y="201876"/>
                  <a:pt x="129002" y="201876"/>
                  <a:pt x="129002" y="202635"/>
                </a:cubicBezTo>
                <a:cubicBezTo>
                  <a:pt x="129762" y="202635"/>
                  <a:pt x="130521" y="203393"/>
                  <a:pt x="131281" y="204152"/>
                </a:cubicBezTo>
                <a:cubicBezTo>
                  <a:pt x="135837" y="207944"/>
                  <a:pt x="140394" y="211737"/>
                  <a:pt x="145711" y="217805"/>
                </a:cubicBezTo>
                <a:cubicBezTo>
                  <a:pt x="151027" y="223873"/>
                  <a:pt x="155584" y="232217"/>
                  <a:pt x="154824" y="238286"/>
                </a:cubicBezTo>
                <a:cubicBezTo>
                  <a:pt x="149508" y="239044"/>
                  <a:pt x="138116" y="239044"/>
                  <a:pt x="133559" y="239044"/>
                </a:cubicBezTo>
                <a:lnTo>
                  <a:pt x="131281" y="239044"/>
                </a:lnTo>
                <a:cubicBezTo>
                  <a:pt x="122167" y="239044"/>
                  <a:pt x="113053" y="238286"/>
                  <a:pt x="103180" y="236768"/>
                </a:cubicBezTo>
                <a:cubicBezTo>
                  <a:pt x="98624" y="236768"/>
                  <a:pt x="94826" y="236768"/>
                  <a:pt x="91029" y="238286"/>
                </a:cubicBezTo>
                <a:cubicBezTo>
                  <a:pt x="96345" y="227666"/>
                  <a:pt x="101661" y="216288"/>
                  <a:pt x="106218" y="206427"/>
                </a:cubicBezTo>
                <a:cubicBezTo>
                  <a:pt x="111535" y="194291"/>
                  <a:pt x="116851" y="182154"/>
                  <a:pt x="122167" y="173052"/>
                </a:cubicBezTo>
                <a:cubicBezTo>
                  <a:pt x="126724" y="165467"/>
                  <a:pt x="128243" y="157882"/>
                  <a:pt x="126724" y="150296"/>
                </a:cubicBezTo>
                <a:close/>
                <a:moveTo>
                  <a:pt x="84913" y="137342"/>
                </a:moveTo>
                <a:cubicBezTo>
                  <a:pt x="94789" y="135066"/>
                  <a:pt x="105424" y="139618"/>
                  <a:pt x="111501" y="147204"/>
                </a:cubicBezTo>
                <a:cubicBezTo>
                  <a:pt x="114540" y="152514"/>
                  <a:pt x="114540" y="159342"/>
                  <a:pt x="110742" y="166169"/>
                </a:cubicBezTo>
                <a:cubicBezTo>
                  <a:pt x="104664" y="176031"/>
                  <a:pt x="99347" y="188169"/>
                  <a:pt x="94029" y="200307"/>
                </a:cubicBezTo>
                <a:cubicBezTo>
                  <a:pt x="79595" y="232927"/>
                  <a:pt x="64402" y="266306"/>
                  <a:pt x="34775" y="275409"/>
                </a:cubicBezTo>
                <a:cubicBezTo>
                  <a:pt x="34775" y="275409"/>
                  <a:pt x="8947" y="279202"/>
                  <a:pt x="4389" y="257203"/>
                </a:cubicBezTo>
                <a:cubicBezTo>
                  <a:pt x="-11564" y="201065"/>
                  <a:pt x="21101" y="172997"/>
                  <a:pt x="21101" y="172997"/>
                </a:cubicBezTo>
                <a:cubicBezTo>
                  <a:pt x="32496" y="164652"/>
                  <a:pt x="43891" y="158583"/>
                  <a:pt x="55286" y="154790"/>
                </a:cubicBezTo>
                <a:cubicBezTo>
                  <a:pt x="50728" y="163893"/>
                  <a:pt x="46170" y="172997"/>
                  <a:pt x="46170" y="173755"/>
                </a:cubicBezTo>
                <a:lnTo>
                  <a:pt x="26419" y="229893"/>
                </a:lnTo>
                <a:lnTo>
                  <a:pt x="32496" y="233686"/>
                </a:lnTo>
                <a:lnTo>
                  <a:pt x="58325" y="179824"/>
                </a:lnTo>
                <a:cubicBezTo>
                  <a:pt x="58325" y="179066"/>
                  <a:pt x="68960" y="156307"/>
                  <a:pt x="75037" y="145687"/>
                </a:cubicBezTo>
                <a:cubicBezTo>
                  <a:pt x="78076" y="141135"/>
                  <a:pt x="81115" y="138859"/>
                  <a:pt x="84913" y="137342"/>
                </a:cubicBezTo>
                <a:close/>
                <a:moveTo>
                  <a:pt x="232297" y="121421"/>
                </a:moveTo>
                <a:cubicBezTo>
                  <a:pt x="228501" y="120662"/>
                  <a:pt x="225464" y="121421"/>
                  <a:pt x="223187" y="122179"/>
                </a:cubicBezTo>
                <a:cubicBezTo>
                  <a:pt x="223187" y="124455"/>
                  <a:pt x="226224" y="125972"/>
                  <a:pt x="232297" y="125972"/>
                </a:cubicBezTo>
                <a:cubicBezTo>
                  <a:pt x="240648" y="125214"/>
                  <a:pt x="238371" y="121421"/>
                  <a:pt x="232297" y="121421"/>
                </a:cubicBezTo>
                <a:close/>
                <a:moveTo>
                  <a:pt x="223946" y="82731"/>
                </a:moveTo>
                <a:cubicBezTo>
                  <a:pt x="223187" y="84249"/>
                  <a:pt x="223946" y="86525"/>
                  <a:pt x="223946" y="88042"/>
                </a:cubicBezTo>
                <a:cubicBezTo>
                  <a:pt x="225464" y="89559"/>
                  <a:pt x="227742" y="91076"/>
                  <a:pt x="230020" y="92593"/>
                </a:cubicBezTo>
                <a:cubicBezTo>
                  <a:pt x="233056" y="93352"/>
                  <a:pt x="236093" y="94869"/>
                  <a:pt x="239130" y="95628"/>
                </a:cubicBezTo>
                <a:cubicBezTo>
                  <a:pt x="241407" y="94869"/>
                  <a:pt x="243685" y="94111"/>
                  <a:pt x="245963" y="93352"/>
                </a:cubicBezTo>
                <a:cubicBezTo>
                  <a:pt x="255832" y="91835"/>
                  <a:pt x="267220" y="91076"/>
                  <a:pt x="274812" y="98662"/>
                </a:cubicBezTo>
                <a:cubicBezTo>
                  <a:pt x="278608" y="98662"/>
                  <a:pt x="283163" y="97904"/>
                  <a:pt x="286959" y="97145"/>
                </a:cubicBezTo>
                <a:cubicBezTo>
                  <a:pt x="291514" y="95628"/>
                  <a:pt x="293033" y="92593"/>
                  <a:pt x="292273" y="88042"/>
                </a:cubicBezTo>
                <a:cubicBezTo>
                  <a:pt x="289237" y="88800"/>
                  <a:pt x="286200" y="88800"/>
                  <a:pt x="283922" y="88800"/>
                </a:cubicBezTo>
                <a:cubicBezTo>
                  <a:pt x="282404" y="88800"/>
                  <a:pt x="280126" y="89559"/>
                  <a:pt x="278608" y="89559"/>
                </a:cubicBezTo>
                <a:cubicBezTo>
                  <a:pt x="277090" y="89559"/>
                  <a:pt x="275571" y="89559"/>
                  <a:pt x="274053" y="88800"/>
                </a:cubicBezTo>
                <a:cubicBezTo>
                  <a:pt x="269498" y="88800"/>
                  <a:pt x="264942" y="88800"/>
                  <a:pt x="260387" y="88042"/>
                </a:cubicBezTo>
                <a:cubicBezTo>
                  <a:pt x="248240" y="87283"/>
                  <a:pt x="235334" y="85766"/>
                  <a:pt x="223946" y="82731"/>
                </a:cubicBezTo>
                <a:close/>
                <a:moveTo>
                  <a:pt x="237611" y="66042"/>
                </a:moveTo>
                <a:cubicBezTo>
                  <a:pt x="233815" y="66801"/>
                  <a:pt x="229260" y="68318"/>
                  <a:pt x="226224" y="70594"/>
                </a:cubicBezTo>
                <a:cubicBezTo>
                  <a:pt x="232297" y="72111"/>
                  <a:pt x="239130" y="72870"/>
                  <a:pt x="245203" y="74387"/>
                </a:cubicBezTo>
                <a:cubicBezTo>
                  <a:pt x="247481" y="74387"/>
                  <a:pt x="249759" y="74387"/>
                  <a:pt x="252036" y="75145"/>
                </a:cubicBezTo>
                <a:cubicBezTo>
                  <a:pt x="249759" y="72111"/>
                  <a:pt x="248240" y="69835"/>
                  <a:pt x="247481" y="66801"/>
                </a:cubicBezTo>
                <a:cubicBezTo>
                  <a:pt x="244444" y="66042"/>
                  <a:pt x="240648" y="66042"/>
                  <a:pt x="237611" y="66042"/>
                </a:cubicBezTo>
                <a:close/>
                <a:moveTo>
                  <a:pt x="261146" y="55421"/>
                </a:moveTo>
                <a:cubicBezTo>
                  <a:pt x="260387" y="55421"/>
                  <a:pt x="260387" y="56180"/>
                  <a:pt x="260387" y="56180"/>
                </a:cubicBezTo>
                <a:cubicBezTo>
                  <a:pt x="261906" y="56939"/>
                  <a:pt x="263424" y="56939"/>
                  <a:pt x="264942" y="57697"/>
                </a:cubicBezTo>
                <a:cubicBezTo>
                  <a:pt x="263424" y="56939"/>
                  <a:pt x="261906" y="56180"/>
                  <a:pt x="261146" y="55421"/>
                </a:cubicBezTo>
                <a:close/>
                <a:moveTo>
                  <a:pt x="248240" y="52387"/>
                </a:moveTo>
                <a:cubicBezTo>
                  <a:pt x="245203" y="51628"/>
                  <a:pt x="242167" y="52387"/>
                  <a:pt x="239130" y="53904"/>
                </a:cubicBezTo>
                <a:cubicBezTo>
                  <a:pt x="241407" y="53904"/>
                  <a:pt x="244444" y="53904"/>
                  <a:pt x="247481" y="53904"/>
                </a:cubicBezTo>
                <a:cubicBezTo>
                  <a:pt x="248240" y="53146"/>
                  <a:pt x="248240" y="52387"/>
                  <a:pt x="248240" y="52387"/>
                </a:cubicBezTo>
                <a:close/>
                <a:moveTo>
                  <a:pt x="290755" y="44042"/>
                </a:moveTo>
                <a:cubicBezTo>
                  <a:pt x="285441" y="44801"/>
                  <a:pt x="280126" y="45559"/>
                  <a:pt x="275571" y="46318"/>
                </a:cubicBezTo>
                <a:cubicBezTo>
                  <a:pt x="274812" y="46318"/>
                  <a:pt x="274053" y="47077"/>
                  <a:pt x="272534" y="47077"/>
                </a:cubicBezTo>
                <a:cubicBezTo>
                  <a:pt x="278608" y="50870"/>
                  <a:pt x="284681" y="55421"/>
                  <a:pt x="289237" y="59973"/>
                </a:cubicBezTo>
                <a:cubicBezTo>
                  <a:pt x="293033" y="63008"/>
                  <a:pt x="296069" y="68318"/>
                  <a:pt x="299106" y="73628"/>
                </a:cubicBezTo>
                <a:cubicBezTo>
                  <a:pt x="307457" y="71352"/>
                  <a:pt x="334029" y="58456"/>
                  <a:pt x="317327" y="49352"/>
                </a:cubicBezTo>
                <a:cubicBezTo>
                  <a:pt x="311253" y="46318"/>
                  <a:pt x="304420" y="44801"/>
                  <a:pt x="297588" y="44042"/>
                </a:cubicBezTo>
                <a:cubicBezTo>
                  <a:pt x="296069" y="45559"/>
                  <a:pt x="293033" y="45559"/>
                  <a:pt x="290755" y="44042"/>
                </a:cubicBezTo>
                <a:close/>
                <a:moveTo>
                  <a:pt x="98579" y="36498"/>
                </a:moveTo>
                <a:cubicBezTo>
                  <a:pt x="123746" y="36498"/>
                  <a:pt x="144147" y="56872"/>
                  <a:pt x="144147" y="82005"/>
                </a:cubicBezTo>
                <a:cubicBezTo>
                  <a:pt x="144147" y="107138"/>
                  <a:pt x="123746" y="127512"/>
                  <a:pt x="98579" y="127512"/>
                </a:cubicBezTo>
                <a:cubicBezTo>
                  <a:pt x="73412" y="127512"/>
                  <a:pt x="53011" y="107138"/>
                  <a:pt x="53011" y="82005"/>
                </a:cubicBezTo>
                <a:cubicBezTo>
                  <a:pt x="53011" y="56872"/>
                  <a:pt x="73412" y="36498"/>
                  <a:pt x="98579" y="36498"/>
                </a:cubicBezTo>
                <a:close/>
                <a:moveTo>
                  <a:pt x="277469" y="13129"/>
                </a:moveTo>
                <a:cubicBezTo>
                  <a:pt x="269498" y="11232"/>
                  <a:pt x="258869" y="12560"/>
                  <a:pt x="249759" y="14456"/>
                </a:cubicBezTo>
                <a:cubicBezTo>
                  <a:pt x="233815" y="17491"/>
                  <a:pt x="215595" y="20525"/>
                  <a:pt x="200411" y="28111"/>
                </a:cubicBezTo>
                <a:cubicBezTo>
                  <a:pt x="193578" y="31904"/>
                  <a:pt x="178394" y="37973"/>
                  <a:pt x="185986" y="48594"/>
                </a:cubicBezTo>
                <a:cubicBezTo>
                  <a:pt x="192060" y="56939"/>
                  <a:pt x="200411" y="61490"/>
                  <a:pt x="208762" y="65283"/>
                </a:cubicBezTo>
                <a:cubicBezTo>
                  <a:pt x="210280" y="65283"/>
                  <a:pt x="211799" y="66042"/>
                  <a:pt x="212558" y="66801"/>
                </a:cubicBezTo>
                <a:cubicBezTo>
                  <a:pt x="213317" y="66042"/>
                  <a:pt x="213317" y="65283"/>
                  <a:pt x="214076" y="65283"/>
                </a:cubicBezTo>
                <a:cubicBezTo>
                  <a:pt x="216354" y="57697"/>
                  <a:pt x="220909" y="50870"/>
                  <a:pt x="226983" y="46318"/>
                </a:cubicBezTo>
                <a:cubicBezTo>
                  <a:pt x="236852" y="39491"/>
                  <a:pt x="247481" y="38732"/>
                  <a:pt x="257350" y="41008"/>
                </a:cubicBezTo>
                <a:cubicBezTo>
                  <a:pt x="266461" y="34939"/>
                  <a:pt x="277849" y="31904"/>
                  <a:pt x="289237" y="31146"/>
                </a:cubicBezTo>
                <a:cubicBezTo>
                  <a:pt x="290755" y="20146"/>
                  <a:pt x="285441" y="15025"/>
                  <a:pt x="277469" y="13129"/>
                </a:cubicBezTo>
                <a:close/>
                <a:moveTo>
                  <a:pt x="256876" y="422"/>
                </a:moveTo>
                <a:cubicBezTo>
                  <a:pt x="283543" y="-1854"/>
                  <a:pt x="305939" y="4594"/>
                  <a:pt x="302143" y="31904"/>
                </a:cubicBezTo>
                <a:cubicBezTo>
                  <a:pt x="305939" y="32663"/>
                  <a:pt x="309735" y="33422"/>
                  <a:pt x="312772" y="34180"/>
                </a:cubicBezTo>
                <a:cubicBezTo>
                  <a:pt x="330233" y="38732"/>
                  <a:pt x="342380" y="57697"/>
                  <a:pt x="327196" y="73628"/>
                </a:cubicBezTo>
                <a:cubicBezTo>
                  <a:pt x="321123" y="79697"/>
                  <a:pt x="312772" y="83490"/>
                  <a:pt x="303661" y="85766"/>
                </a:cubicBezTo>
                <a:cubicBezTo>
                  <a:pt x="305939" y="96387"/>
                  <a:pt x="303661" y="106248"/>
                  <a:pt x="289996" y="109283"/>
                </a:cubicBezTo>
                <a:cubicBezTo>
                  <a:pt x="286200" y="110042"/>
                  <a:pt x="280885" y="110800"/>
                  <a:pt x="276330" y="111559"/>
                </a:cubicBezTo>
                <a:cubicBezTo>
                  <a:pt x="275571" y="112317"/>
                  <a:pt x="274812" y="113835"/>
                  <a:pt x="273294" y="115352"/>
                </a:cubicBezTo>
                <a:cubicBezTo>
                  <a:pt x="268738" y="120662"/>
                  <a:pt x="261146" y="122938"/>
                  <a:pt x="253555" y="122938"/>
                </a:cubicBezTo>
                <a:cubicBezTo>
                  <a:pt x="254314" y="129007"/>
                  <a:pt x="248240" y="133559"/>
                  <a:pt x="240648" y="135834"/>
                </a:cubicBezTo>
                <a:cubicBezTo>
                  <a:pt x="247481" y="139627"/>
                  <a:pt x="254314" y="143421"/>
                  <a:pt x="258869" y="148731"/>
                </a:cubicBezTo>
                <a:cubicBezTo>
                  <a:pt x="263424" y="155558"/>
                  <a:pt x="252795" y="161627"/>
                  <a:pt x="248240" y="155558"/>
                </a:cubicBezTo>
                <a:cubicBezTo>
                  <a:pt x="239130" y="143421"/>
                  <a:pt x="207244" y="142662"/>
                  <a:pt x="207244" y="124455"/>
                </a:cubicBezTo>
                <a:cubicBezTo>
                  <a:pt x="206485" y="117628"/>
                  <a:pt x="211040" y="111559"/>
                  <a:pt x="217872" y="106248"/>
                </a:cubicBezTo>
                <a:cubicBezTo>
                  <a:pt x="217113" y="105490"/>
                  <a:pt x="216354" y="104731"/>
                  <a:pt x="216354" y="103214"/>
                </a:cubicBezTo>
                <a:cubicBezTo>
                  <a:pt x="214076" y="99421"/>
                  <a:pt x="212558" y="94869"/>
                  <a:pt x="211799" y="91076"/>
                </a:cubicBezTo>
                <a:cubicBezTo>
                  <a:pt x="210280" y="86525"/>
                  <a:pt x="208762" y="82731"/>
                  <a:pt x="208762" y="78180"/>
                </a:cubicBezTo>
                <a:cubicBezTo>
                  <a:pt x="203448" y="76663"/>
                  <a:pt x="198893" y="74387"/>
                  <a:pt x="193578" y="71352"/>
                </a:cubicBezTo>
                <a:cubicBezTo>
                  <a:pt x="173839" y="59214"/>
                  <a:pt x="161692" y="36456"/>
                  <a:pt x="185986" y="21284"/>
                </a:cubicBezTo>
                <a:cubicBezTo>
                  <a:pt x="199272" y="13698"/>
                  <a:pt x="230209" y="2698"/>
                  <a:pt x="256876" y="4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677296" y="3149454"/>
            <a:ext cx="1391745" cy="931912"/>
            <a:chOff x="4223792" y="2626817"/>
            <a:chExt cx="1391745" cy="765485"/>
          </a:xfrm>
        </p:grpSpPr>
        <p:sp>
          <p:nvSpPr>
            <p:cNvPr id="124" name="云形 123"/>
            <p:cNvSpPr/>
            <p:nvPr/>
          </p:nvSpPr>
          <p:spPr bwMode="auto">
            <a:xfrm>
              <a:off x="4223792" y="2626817"/>
              <a:ext cx="1377096" cy="765485"/>
            </a:xfrm>
            <a:prstGeom prst="cloud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zh-CN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 bwMode="auto">
            <a:xfrm rot="21336980">
              <a:off x="4233724" y="2690712"/>
              <a:ext cx="1381813" cy="6037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IP-адрес назначения: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 5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128829" y="3652850"/>
            <a:ext cx="470668" cy="288032"/>
            <a:chOff x="454745" y="3104964"/>
            <a:chExt cx="470668" cy="288032"/>
          </a:xfrm>
        </p:grpSpPr>
        <p:sp>
          <p:nvSpPr>
            <p:cNvPr id="121" name="椭圆形标注 120"/>
            <p:cNvSpPr/>
            <p:nvPr/>
          </p:nvSpPr>
          <p:spPr>
            <a:xfrm>
              <a:off x="479377" y="3104964"/>
              <a:ext cx="432048" cy="288032"/>
            </a:xfrm>
            <a:prstGeom prst="wedgeEllipseCallout">
              <a:avLst/>
            </a:prstGeom>
            <a:solidFill>
              <a:srgbClr val="F4FBFE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zh-CN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 bwMode="auto">
            <a:xfrm>
              <a:off x="454745" y="3104964"/>
              <a:ext cx="470668" cy="2733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 1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729525" y="4193604"/>
            <a:ext cx="462651" cy="288032"/>
            <a:chOff x="479377" y="3104964"/>
            <a:chExt cx="462651" cy="288032"/>
          </a:xfrm>
        </p:grpSpPr>
        <p:sp>
          <p:nvSpPr>
            <p:cNvPr id="118" name="椭圆形标注 117"/>
            <p:cNvSpPr/>
            <p:nvPr/>
          </p:nvSpPr>
          <p:spPr>
            <a:xfrm>
              <a:off x="479377" y="3104964"/>
              <a:ext cx="432048" cy="288032"/>
            </a:xfrm>
            <a:prstGeom prst="wedgeEllipseCallout">
              <a:avLst/>
            </a:prstGeom>
            <a:solidFill>
              <a:srgbClr val="F4FBFE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zh-CN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 bwMode="auto">
            <a:xfrm>
              <a:off x="487390" y="3104964"/>
              <a:ext cx="454638" cy="2733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 2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197578" y="4697660"/>
            <a:ext cx="462652" cy="288032"/>
            <a:chOff x="479377" y="3104964"/>
            <a:chExt cx="462652" cy="288032"/>
          </a:xfrm>
        </p:grpSpPr>
        <p:sp>
          <p:nvSpPr>
            <p:cNvPr id="115" name="椭圆形标注 114"/>
            <p:cNvSpPr/>
            <p:nvPr/>
          </p:nvSpPr>
          <p:spPr>
            <a:xfrm>
              <a:off x="479377" y="3104964"/>
              <a:ext cx="432048" cy="288032"/>
            </a:xfrm>
            <a:prstGeom prst="wedgeEllipseCallout">
              <a:avLst/>
            </a:prstGeom>
            <a:solidFill>
              <a:srgbClr val="F4FBFE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zh-CN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 bwMode="auto">
            <a:xfrm>
              <a:off x="487390" y="3104964"/>
              <a:ext cx="454639" cy="2733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 3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349706" y="4157600"/>
            <a:ext cx="462652" cy="288032"/>
            <a:chOff x="479377" y="3104964"/>
            <a:chExt cx="462652" cy="288032"/>
          </a:xfrm>
        </p:grpSpPr>
        <p:sp>
          <p:nvSpPr>
            <p:cNvPr id="112" name="椭圆形标注 111"/>
            <p:cNvSpPr/>
            <p:nvPr/>
          </p:nvSpPr>
          <p:spPr>
            <a:xfrm>
              <a:off x="479377" y="3104964"/>
              <a:ext cx="432048" cy="288032"/>
            </a:xfrm>
            <a:prstGeom prst="wedgeEllipseCallout">
              <a:avLst/>
            </a:prstGeom>
            <a:solidFill>
              <a:srgbClr val="F4FBFE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zh-CN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 bwMode="auto">
            <a:xfrm>
              <a:off x="487390" y="3104964"/>
              <a:ext cx="454639" cy="2733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 4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977445" y="3652850"/>
            <a:ext cx="454639" cy="288032"/>
            <a:chOff x="467156" y="3104964"/>
            <a:chExt cx="454639" cy="288032"/>
          </a:xfrm>
        </p:grpSpPr>
        <p:sp>
          <p:nvSpPr>
            <p:cNvPr id="110" name="椭圆形标注 109"/>
            <p:cNvSpPr/>
            <p:nvPr/>
          </p:nvSpPr>
          <p:spPr>
            <a:xfrm>
              <a:off x="479377" y="3104964"/>
              <a:ext cx="432048" cy="288032"/>
            </a:xfrm>
            <a:prstGeom prst="wedgeEllipseCallou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zh-CN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 bwMode="auto">
            <a:xfrm>
              <a:off x="467156" y="3107111"/>
              <a:ext cx="454639" cy="2733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IP 5</a:t>
              </a:r>
            </a:p>
          </p:txBody>
        </p:sp>
      </p:grpSp>
      <p:sp>
        <p:nvSpPr>
          <p:cNvPr id="104" name="椭圆形标注 103"/>
          <p:cNvSpPr/>
          <p:nvPr/>
        </p:nvSpPr>
        <p:spPr>
          <a:xfrm>
            <a:off x="4557616" y="3221496"/>
            <a:ext cx="252027" cy="180020"/>
          </a:xfrm>
          <a:prstGeom prst="wedgeEllipseCallout">
            <a:avLst/>
          </a:prstGeom>
          <a:solidFill>
            <a:srgbClr val="F4FBFE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5" name="椭圆形标注 104"/>
          <p:cNvSpPr/>
          <p:nvPr/>
        </p:nvSpPr>
        <p:spPr>
          <a:xfrm>
            <a:off x="5853760" y="2681436"/>
            <a:ext cx="252027" cy="180020"/>
          </a:xfrm>
          <a:prstGeom prst="wedgeEllipseCallout">
            <a:avLst/>
          </a:prstGeom>
          <a:solidFill>
            <a:srgbClr val="F4FBFE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6" name="椭圆形标注 105"/>
          <p:cNvSpPr/>
          <p:nvPr/>
        </p:nvSpPr>
        <p:spPr>
          <a:xfrm>
            <a:off x="5217062" y="4769668"/>
            <a:ext cx="252027" cy="180020"/>
          </a:xfrm>
          <a:prstGeom prst="wedgeEllipseCallout">
            <a:avLst/>
          </a:prstGeom>
          <a:solidFill>
            <a:srgbClr val="F4FBFE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7" name="椭圆形标注 106"/>
          <p:cNvSpPr/>
          <p:nvPr/>
        </p:nvSpPr>
        <p:spPr>
          <a:xfrm>
            <a:off x="3873540" y="5309728"/>
            <a:ext cx="252027" cy="180020"/>
          </a:xfrm>
          <a:prstGeom prst="wedgeEllipseCallout">
            <a:avLst/>
          </a:prstGeom>
          <a:solidFill>
            <a:srgbClr val="F4FBFE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8" name="任意多边形 107"/>
          <p:cNvSpPr/>
          <p:nvPr/>
        </p:nvSpPr>
        <p:spPr>
          <a:xfrm>
            <a:off x="2865428" y="4047221"/>
            <a:ext cx="2279560" cy="1043189"/>
          </a:xfrm>
          <a:custGeom>
            <a:avLst/>
            <a:gdLst>
              <a:gd name="connsiteX0" fmla="*/ 0 w 2279560"/>
              <a:gd name="connsiteY0" fmla="*/ 38637 h 1043189"/>
              <a:gd name="connsiteX1" fmla="*/ 334850 w 2279560"/>
              <a:gd name="connsiteY1" fmla="*/ 38637 h 1043189"/>
              <a:gd name="connsiteX2" fmla="*/ 1339402 w 2279560"/>
              <a:gd name="connsiteY2" fmla="*/ 1043189 h 1043189"/>
              <a:gd name="connsiteX3" fmla="*/ 1481070 w 2279560"/>
              <a:gd name="connsiteY3" fmla="*/ 1043189 h 1043189"/>
              <a:gd name="connsiteX4" fmla="*/ 2279560 w 2279560"/>
              <a:gd name="connsiteY4" fmla="*/ 1043189 h 1043189"/>
              <a:gd name="connsiteX5" fmla="*/ 2279560 w 2279560"/>
              <a:gd name="connsiteY5" fmla="*/ 0 h 10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560" h="1043189">
                <a:moveTo>
                  <a:pt x="0" y="38637"/>
                </a:moveTo>
                <a:lnTo>
                  <a:pt x="334850" y="38637"/>
                </a:lnTo>
                <a:lnTo>
                  <a:pt x="1339402" y="1043189"/>
                </a:lnTo>
                <a:lnTo>
                  <a:pt x="1481070" y="1043189"/>
                </a:lnTo>
                <a:lnTo>
                  <a:pt x="2279560" y="1043189"/>
                </a:lnTo>
                <a:lnTo>
                  <a:pt x="2279560" y="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1869695" y="5014095"/>
            <a:ext cx="992185" cy="2235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Данные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5553885" y="3965819"/>
            <a:ext cx="3350836" cy="489109"/>
          </a:xfrm>
          <a:prstGeom prst="triangle">
            <a:avLst/>
          </a:prstGeom>
          <a:gradFill flip="none" rotWithShape="1">
            <a:gsLst>
              <a:gs pos="0">
                <a:srgbClr val="F4FBFE"/>
              </a:gs>
              <a:gs pos="100000">
                <a:srgbClr val="99DFF9"/>
              </a:gs>
            </a:gsLst>
            <a:lin ang="16200000" scaled="0"/>
          </a:gradFill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4" name="圆角矩形 75"/>
          <p:cNvSpPr/>
          <p:nvPr/>
        </p:nvSpPr>
        <p:spPr>
          <a:xfrm>
            <a:off x="7492235" y="3063768"/>
            <a:ext cx="2866969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75" name="圆角矩形 75"/>
          <p:cNvSpPr/>
          <p:nvPr/>
        </p:nvSpPr>
        <p:spPr>
          <a:xfrm>
            <a:off x="7492235" y="3495273"/>
            <a:ext cx="2866969" cy="1675024"/>
          </a:xfrm>
          <a:prstGeom prst="roundRect">
            <a:avLst>
              <a:gd name="adj" fmla="val 874"/>
            </a:avLst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 anchorCtr="0">
            <a:noAutofit/>
          </a:bodyPr>
          <a:lstStyle/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 идентифицирует узел в сети и используется для поиска узла назначения для данных.</a:t>
            </a:r>
          </a:p>
        </p:txBody>
      </p:sp>
      <p:sp>
        <p:nvSpPr>
          <p:cNvPr id="79" name="五边形 78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84" name="燕尾形 83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85" name="燕尾形 84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86" name="燕尾形 85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87" name="燕尾形 86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3199366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записи IP-адреса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Длина адреса IPv4 составляет 32 бит.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 имеет десятичное представление с точками.</a:t>
            </a: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Диапазон адресов IPv4: 0.0.0.0–255.255.255.255.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0035"/>
              </p:ext>
            </p:extLst>
          </p:nvPr>
        </p:nvGraphicFramePr>
        <p:xfrm>
          <a:off x="4303879" y="2441384"/>
          <a:ext cx="5392752" cy="670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48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8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8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8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n>
                            <a:noFill/>
                          </a:ln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11000000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ln>
                            <a:noFill/>
                          </a:ln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10101000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ln>
                            <a:noFill/>
                          </a:ln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00001010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ln>
                            <a:noFill/>
                          </a:ln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00000001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3203346" y="2473293"/>
            <a:ext cx="1137607" cy="39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Десятичное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9336" y="2846391"/>
            <a:ext cx="971819" cy="286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Двоичное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41188"/>
              </p:ext>
            </p:extLst>
          </p:nvPr>
        </p:nvGraphicFramePr>
        <p:xfrm>
          <a:off x="4087855" y="3716444"/>
          <a:ext cx="5184576" cy="72008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52154"/>
              </p:ext>
            </p:extLst>
          </p:nvPr>
        </p:nvGraphicFramePr>
        <p:xfrm>
          <a:off x="4087855" y="4576818"/>
          <a:ext cx="5184576" cy="3600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991675" y="5012904"/>
            <a:ext cx="241226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ctr"/>
            <a:r>
              <a:rPr lang="ru-RU" sz="20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= 128 + 64 = 192</a:t>
            </a:r>
          </a:p>
        </p:txBody>
      </p:sp>
      <p:sp>
        <p:nvSpPr>
          <p:cNvPr id="11" name="矩形 10"/>
          <p:cNvSpPr/>
          <p:nvPr/>
        </p:nvSpPr>
        <p:spPr>
          <a:xfrm>
            <a:off x="3085482" y="3808717"/>
            <a:ext cx="1002373" cy="3089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Степень</a:t>
            </a:r>
          </a:p>
        </p:txBody>
      </p:sp>
      <p:sp>
        <p:nvSpPr>
          <p:cNvPr id="12" name="矩形 11"/>
          <p:cNvSpPr/>
          <p:nvPr/>
        </p:nvSpPr>
        <p:spPr>
          <a:xfrm>
            <a:off x="3352801" y="4568405"/>
            <a:ext cx="685040" cy="4444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Бит</a:t>
            </a:r>
          </a:p>
        </p:txBody>
      </p:sp>
      <p:sp>
        <p:nvSpPr>
          <p:cNvPr id="34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867974" y="2507866"/>
            <a:ext cx="2340000" cy="625307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algn="ctr" defTabSz="914400">
              <a:defRPr sz="1600" b="1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Десятичное представление с точками</a:t>
            </a:r>
          </a:p>
        </p:txBody>
      </p:sp>
      <p:sp>
        <p:nvSpPr>
          <p:cNvPr id="38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886947" y="4117253"/>
            <a:ext cx="2340000" cy="794710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algn="ctr" defTabSz="914400">
              <a:defRPr sz="1600" b="1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из десятичной в двоичную систему</a:t>
            </a:r>
          </a:p>
        </p:txBody>
      </p:sp>
      <p:sp>
        <p:nvSpPr>
          <p:cNvPr id="15" name="矩形 14"/>
          <p:cNvSpPr/>
          <p:nvPr/>
        </p:nvSpPr>
        <p:spPr>
          <a:xfrm>
            <a:off x="9868489" y="2441384"/>
            <a:ext cx="1176264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 байта</a:t>
            </a:r>
          </a:p>
        </p:txBody>
      </p:sp>
      <p:sp>
        <p:nvSpPr>
          <p:cNvPr id="16" name="矩形 15"/>
          <p:cNvSpPr/>
          <p:nvPr/>
        </p:nvSpPr>
        <p:spPr>
          <a:xfrm>
            <a:off x="9719020" y="2801424"/>
            <a:ext cx="14360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32 бита</a:t>
            </a:r>
          </a:p>
        </p:txBody>
      </p:sp>
      <p:sp>
        <p:nvSpPr>
          <p:cNvPr id="21" name="梯形 4"/>
          <p:cNvSpPr/>
          <p:nvPr/>
        </p:nvSpPr>
        <p:spPr bwMode="auto">
          <a:xfrm>
            <a:off x="4087855" y="3139978"/>
            <a:ext cx="5168418" cy="559278"/>
          </a:xfrm>
          <a:custGeom>
            <a:avLst/>
            <a:gdLst>
              <a:gd name="connsiteX0" fmla="*/ 0 w 5168418"/>
              <a:gd name="connsiteY0" fmla="*/ 837617 h 861325"/>
              <a:gd name="connsiteX1" fmla="*/ 204869 w 5168418"/>
              <a:gd name="connsiteY1" fmla="*/ 0 h 861325"/>
              <a:gd name="connsiteX2" fmla="*/ 1544047 w 5168418"/>
              <a:gd name="connsiteY2" fmla="*/ 0 h 861325"/>
              <a:gd name="connsiteX3" fmla="*/ 5168418 w 5168418"/>
              <a:gd name="connsiteY3" fmla="*/ 861325 h 861325"/>
              <a:gd name="connsiteX4" fmla="*/ 0 w 5168418"/>
              <a:gd name="connsiteY4" fmla="*/ 837617 h 86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418" h="861325">
                <a:moveTo>
                  <a:pt x="0" y="837617"/>
                </a:moveTo>
                <a:lnTo>
                  <a:pt x="204869" y="0"/>
                </a:lnTo>
                <a:lnTo>
                  <a:pt x="1544047" y="0"/>
                </a:lnTo>
                <a:lnTo>
                  <a:pt x="5168418" y="861325"/>
                </a:lnTo>
                <a:lnTo>
                  <a:pt x="0" y="837617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边形 28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30" name="燕尾形 29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31" name="燕尾形 30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32" name="燕尾形 31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33" name="燕尾形 32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25995717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梯形 4"/>
          <p:cNvSpPr/>
          <p:nvPr/>
        </p:nvSpPr>
        <p:spPr bwMode="auto">
          <a:xfrm>
            <a:off x="2531604" y="3894777"/>
            <a:ext cx="7435368" cy="354447"/>
          </a:xfrm>
          <a:custGeom>
            <a:avLst/>
            <a:gdLst>
              <a:gd name="connsiteX0" fmla="*/ 0 w 7435368"/>
              <a:gd name="connsiteY0" fmla="*/ 860404 h 861325"/>
              <a:gd name="connsiteX1" fmla="*/ 33419 w 7435368"/>
              <a:gd name="connsiteY1" fmla="*/ 0 h 861325"/>
              <a:gd name="connsiteX2" fmla="*/ 5639797 w 7435368"/>
              <a:gd name="connsiteY2" fmla="*/ 9789 h 861325"/>
              <a:gd name="connsiteX3" fmla="*/ 7435368 w 7435368"/>
              <a:gd name="connsiteY3" fmla="*/ 861325 h 861325"/>
              <a:gd name="connsiteX4" fmla="*/ 0 w 7435368"/>
              <a:gd name="connsiteY4" fmla="*/ 860404 h 86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368" h="861325">
                <a:moveTo>
                  <a:pt x="0" y="860404"/>
                </a:moveTo>
                <a:lnTo>
                  <a:pt x="33419" y="0"/>
                </a:lnTo>
                <a:lnTo>
                  <a:pt x="5639797" y="9789"/>
                </a:lnTo>
                <a:lnTo>
                  <a:pt x="7435368" y="861325"/>
                </a:lnTo>
                <a:lnTo>
                  <a:pt x="0" y="860404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占位符 2"/>
          <p:cNvSpPr txBox="1"/>
          <p:nvPr/>
        </p:nvSpPr>
        <p:spPr bwMode="auto">
          <a:xfrm>
            <a:off x="468317" y="2885960"/>
            <a:ext cx="11276183" cy="4717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800" b="1" dirty="0">
                <a:latin typeface="Arial" panose="020B0604020202020204" pitchFamily="34" charset="0"/>
              </a:rPr>
              <a:t>Сетевая маска: </a:t>
            </a:r>
            <a:r>
              <a:rPr lang="ru-RU" sz="1800" dirty="0">
                <a:latin typeface="Arial" panose="020B0604020202020204" pitchFamily="34" charset="0"/>
              </a:rPr>
              <a:t>используется, чтобы отличать сетевую часть от </a:t>
            </a:r>
            <a:r>
              <a:rPr lang="ru-RU" sz="1800" dirty="0" err="1">
                <a:solidFill>
                  <a:srgbClr val="151515"/>
                </a:solidFill>
                <a:latin typeface="Arial" panose="020B0604020202020204" pitchFamily="34" charset="0"/>
              </a:rPr>
              <a:t>хостовой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</a:rPr>
              <a:t>части</a:t>
            </a:r>
            <a:r>
              <a:rPr lang="ru-RU" sz="1800" dirty="0">
                <a:latin typeface="Arial" panose="020B0604020202020204" pitchFamily="34" charset="0"/>
              </a:rPr>
              <a:t> в IP-адресе.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IP-адреса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204969"/>
            <a:ext cx="11306175" cy="4680000"/>
          </a:xfrm>
        </p:spPr>
        <p:txBody>
          <a:bodyPr wrap="square">
            <a:noAutofit/>
          </a:bodyPr>
          <a:lstStyle/>
          <a:p>
            <a:pPr font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Сетевая часть: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сеть.</a:t>
            </a:r>
          </a:p>
          <a:p>
            <a:pPr font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Часть хоста: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хост и используется, чтобы различать хосты в сети.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60207"/>
              </p:ext>
            </p:extLst>
          </p:nvPr>
        </p:nvGraphicFramePr>
        <p:xfrm>
          <a:off x="2567608" y="2276872"/>
          <a:ext cx="5628456" cy="36563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21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Сетевая</a:t>
                      </a:r>
                      <a:r>
                        <a:rPr lang="ru-RU" b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часть</a:t>
                      </a:r>
                      <a:endParaRPr lang="ru-RU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Часть хоста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03483"/>
              </p:ext>
            </p:extLst>
          </p:nvPr>
        </p:nvGraphicFramePr>
        <p:xfrm>
          <a:off x="2567608" y="3501008"/>
          <a:ext cx="5628456" cy="36563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42115"/>
              </p:ext>
            </p:extLst>
          </p:nvPr>
        </p:nvGraphicFramePr>
        <p:xfrm>
          <a:off x="2531604" y="4293096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73203"/>
              </p:ext>
            </p:extLst>
          </p:nvPr>
        </p:nvGraphicFramePr>
        <p:xfrm>
          <a:off x="4415813" y="4293096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22635"/>
              </p:ext>
            </p:extLst>
          </p:nvPr>
        </p:nvGraphicFramePr>
        <p:xfrm>
          <a:off x="6300022" y="4293096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78278"/>
              </p:ext>
            </p:extLst>
          </p:nvPr>
        </p:nvGraphicFramePr>
        <p:xfrm>
          <a:off x="8318192" y="4293096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49196"/>
              </p:ext>
            </p:extLst>
          </p:nvPr>
        </p:nvGraphicFramePr>
        <p:xfrm>
          <a:off x="2531604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11277"/>
              </p:ext>
            </p:extLst>
          </p:nvPr>
        </p:nvGraphicFramePr>
        <p:xfrm>
          <a:off x="4415813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66463"/>
              </p:ext>
            </p:extLst>
          </p:nvPr>
        </p:nvGraphicFramePr>
        <p:xfrm>
          <a:off x="6300022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96033"/>
              </p:ext>
            </p:extLst>
          </p:nvPr>
        </p:nvGraphicFramePr>
        <p:xfrm>
          <a:off x="8318192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直接连接符 16"/>
          <p:cNvCxnSpPr/>
          <p:nvPr/>
        </p:nvCxnSpPr>
        <p:spPr bwMode="auto">
          <a:xfrm flipH="1">
            <a:off x="8148228" y="4257252"/>
            <a:ext cx="0" cy="144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C706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矩形 18"/>
          <p:cNvSpPr/>
          <p:nvPr/>
        </p:nvSpPr>
        <p:spPr>
          <a:xfrm>
            <a:off x="4461872" y="5337212"/>
            <a:ext cx="1804773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часть</a:t>
            </a:r>
          </a:p>
        </p:txBody>
      </p:sp>
      <p:sp>
        <p:nvSpPr>
          <p:cNvPr id="20" name="矩形 19"/>
          <p:cNvSpPr/>
          <p:nvPr/>
        </p:nvSpPr>
        <p:spPr>
          <a:xfrm>
            <a:off x="8428278" y="5337212"/>
            <a:ext cx="1786125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 err="1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Хостовая</a:t>
            </a:r>
            <a:r>
              <a:rPr lang="ru-RU" sz="16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часть</a:t>
            </a:r>
          </a:p>
        </p:txBody>
      </p:sp>
      <p:sp>
        <p:nvSpPr>
          <p:cNvPr id="22" name="矩形 21"/>
          <p:cNvSpPr/>
          <p:nvPr/>
        </p:nvSpPr>
        <p:spPr>
          <a:xfrm>
            <a:off x="839416" y="4329100"/>
            <a:ext cx="16561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192.168.10.1</a:t>
            </a:r>
          </a:p>
        </p:txBody>
      </p:sp>
      <p:sp>
        <p:nvSpPr>
          <p:cNvPr id="23" name="矩形 22"/>
          <p:cNvSpPr/>
          <p:nvPr/>
        </p:nvSpPr>
        <p:spPr>
          <a:xfrm>
            <a:off x="839416" y="4941168"/>
            <a:ext cx="16561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255.255.255.0</a:t>
            </a:r>
          </a:p>
        </p:txBody>
      </p:sp>
      <p:sp>
        <p:nvSpPr>
          <p:cNvPr id="27" name="矩形 26"/>
          <p:cNvSpPr/>
          <p:nvPr/>
        </p:nvSpPr>
        <p:spPr>
          <a:xfrm>
            <a:off x="10092444" y="4329100"/>
            <a:ext cx="16561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28" name="矩形 27"/>
          <p:cNvSpPr/>
          <p:nvPr/>
        </p:nvSpPr>
        <p:spPr>
          <a:xfrm>
            <a:off x="10092444" y="4941168"/>
            <a:ext cx="16561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маска</a:t>
            </a:r>
          </a:p>
        </p:txBody>
      </p:sp>
      <p:cxnSp>
        <p:nvCxnSpPr>
          <p:cNvPr id="29" name="肘形连接符 28"/>
          <p:cNvCxnSpPr/>
          <p:nvPr/>
        </p:nvCxnSpPr>
        <p:spPr bwMode="auto">
          <a:xfrm rot="16200000" flipH="1">
            <a:off x="1919536" y="5372794"/>
            <a:ext cx="540060" cy="540060"/>
          </a:xfrm>
          <a:prstGeom prst="bentConnector3">
            <a:avLst>
              <a:gd name="adj1" fmla="val 993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2531604" y="5809954"/>
            <a:ext cx="4572508" cy="355350"/>
          </a:xfrm>
          <a:prstGeom prst="rect">
            <a:avLst/>
          </a:prstGeom>
          <a:solidFill>
            <a:srgbClr val="F4FBFE"/>
          </a:solidFill>
          <a:ln w="12700">
            <a:solidFill>
              <a:srgbClr val="00B0F0"/>
            </a:solidFill>
            <a:prstDash val="dash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192.168.10.1 255.255.255.0 = 192.168.10.1/24</a:t>
            </a:r>
          </a:p>
        </p:txBody>
      </p:sp>
      <p:sp>
        <p:nvSpPr>
          <p:cNvPr id="31" name="矩形 30"/>
          <p:cNvSpPr/>
          <p:nvPr/>
        </p:nvSpPr>
        <p:spPr>
          <a:xfrm>
            <a:off x="468317" y="5497065"/>
            <a:ext cx="152322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Записывается как</a:t>
            </a:r>
          </a:p>
        </p:txBody>
      </p:sp>
      <p:sp>
        <p:nvSpPr>
          <p:cNvPr id="32" name="五边形 31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33" name="燕尾形 32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34" name="燕尾形 33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35" name="燕尾形 34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43" name="燕尾形 42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40895063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IP-адресация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989252"/>
          </a:xfrm>
        </p:spPr>
        <p:txBody>
          <a:bodyPr wrap="square">
            <a:noAutofit/>
          </a:bodyPr>
          <a:lstStyle/>
          <a:p>
            <a:pPr fontAlgn="ctr"/>
            <a:r>
              <a:rPr lang="ru-RU" sz="18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(ID сети):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сеть.</a:t>
            </a:r>
          </a:p>
          <a:p>
            <a:pPr fontAlgn="ctr"/>
            <a:r>
              <a:rPr lang="ru-RU" sz="1800" b="1" dirty="0" err="1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Хостовая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хост и используется для различия хостов в сети.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671840" y="2290530"/>
            <a:ext cx="1440000" cy="360040"/>
          </a:xfrm>
          <a:prstGeom prst="rect">
            <a:avLst/>
          </a:prstGeom>
          <a:noFill/>
          <a:ln w="19050">
            <a:solidFill>
              <a:srgbClr val="99DFF9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Сеть</a:t>
            </a:r>
          </a:p>
        </p:txBody>
      </p:sp>
      <p:sp>
        <p:nvSpPr>
          <p:cNvPr id="7" name="矩形 6"/>
          <p:cNvSpPr/>
          <p:nvPr/>
        </p:nvSpPr>
        <p:spPr bwMode="auto">
          <a:xfrm rot="607965">
            <a:off x="3987527" y="2249961"/>
            <a:ext cx="1496782" cy="526273"/>
          </a:xfrm>
          <a:prstGeom prst="rect">
            <a:avLst/>
          </a:prstGeom>
          <a:solidFill>
            <a:srgbClr val="00B0F0"/>
          </a:solidFill>
          <a:ln w="9525">
            <a:solidFill>
              <a:srgbClr val="99DFF9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600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Хостовая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часть</a:t>
            </a:r>
          </a:p>
        </p:txBody>
      </p:sp>
      <p:sp>
        <p:nvSpPr>
          <p:cNvPr id="17" name="矩形 16"/>
          <p:cNvSpPr/>
          <p:nvPr/>
        </p:nvSpPr>
        <p:spPr>
          <a:xfrm>
            <a:off x="1671840" y="2970502"/>
            <a:ext cx="1440000" cy="276999"/>
          </a:xfrm>
          <a:prstGeom prst="rect">
            <a:avLst/>
          </a:prstGeom>
          <a:ln w="19050">
            <a:solidFill>
              <a:srgbClr val="99DFF9"/>
            </a:solidFill>
            <a:prstDash val="sysDash"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Город A</a:t>
            </a:r>
          </a:p>
        </p:txBody>
      </p:sp>
      <p:sp>
        <p:nvSpPr>
          <p:cNvPr id="18" name="矩形 17"/>
          <p:cNvSpPr/>
          <p:nvPr/>
        </p:nvSpPr>
        <p:spPr>
          <a:xfrm>
            <a:off x="3283526" y="2970503"/>
            <a:ext cx="1715586" cy="269056"/>
          </a:xfrm>
          <a:prstGeom prst="rect">
            <a:avLst/>
          </a:prstGeom>
          <a:ln w="19050">
            <a:solidFill>
              <a:srgbClr val="99DFF9"/>
            </a:solidFill>
            <a:prstDash val="sysDash"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Улица 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Y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, дом Х, Иван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>
            <a:off x="2417387" y="2645677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接箭头连接符 22"/>
          <p:cNvCxnSpPr>
            <a:cxnSpLocks/>
            <a:stCxn id="7" idx="2"/>
            <a:endCxn id="18" idx="0"/>
          </p:cNvCxnSpPr>
          <p:nvPr/>
        </p:nvCxnSpPr>
        <p:spPr bwMode="auto">
          <a:xfrm flipH="1">
            <a:off x="4141319" y="2772130"/>
            <a:ext cx="548306" cy="19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1876813" y="3902603"/>
            <a:ext cx="284431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Город A (биты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сетевой части)</a:t>
            </a:r>
          </a:p>
        </p:txBody>
      </p:sp>
      <p:sp>
        <p:nvSpPr>
          <p:cNvPr id="15" name="矩形 14"/>
          <p:cNvSpPr/>
          <p:nvPr/>
        </p:nvSpPr>
        <p:spPr>
          <a:xfrm>
            <a:off x="2417387" y="5575687"/>
            <a:ext cx="2350797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дом 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X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, улица 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Y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, Иван (биты </a:t>
            </a:r>
            <a:r>
              <a:rPr lang="ru-RU" sz="1400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хостовой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части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517419" y="4432378"/>
            <a:ext cx="1405186" cy="1027110"/>
            <a:chOff x="2459596" y="4473389"/>
            <a:chExt cx="2085849" cy="1524636"/>
          </a:xfrm>
        </p:grpSpPr>
        <p:sp>
          <p:nvSpPr>
            <p:cNvPr id="10" name="users-group_32441"/>
            <p:cNvSpPr>
              <a:spLocks noChangeAspect="1"/>
            </p:cNvSpPr>
            <p:nvPr/>
          </p:nvSpPr>
          <p:spPr bwMode="auto">
            <a:xfrm>
              <a:off x="3935760" y="4473389"/>
              <a:ext cx="609685" cy="557939"/>
            </a:xfrm>
            <a:custGeom>
              <a:avLst/>
              <a:gdLst>
                <a:gd name="T0" fmla="*/ 2878 w 7148"/>
                <a:gd name="T1" fmla="*/ 0 h 6551"/>
                <a:gd name="T2" fmla="*/ 2878 w 7148"/>
                <a:gd name="T3" fmla="*/ 1833 h 6551"/>
                <a:gd name="T4" fmla="*/ 3318 w 7148"/>
                <a:gd name="T5" fmla="*/ 2457 h 6551"/>
                <a:gd name="T6" fmla="*/ 3267 w 7148"/>
                <a:gd name="T7" fmla="*/ 1895 h 6551"/>
                <a:gd name="T8" fmla="*/ 2250 w 7148"/>
                <a:gd name="T9" fmla="*/ 1920 h 6551"/>
                <a:gd name="T10" fmla="*/ 2920 w 7148"/>
                <a:gd name="T11" fmla="*/ 2374 h 6551"/>
                <a:gd name="T12" fmla="*/ 3473 w 7148"/>
                <a:gd name="T13" fmla="*/ 2539 h 6551"/>
                <a:gd name="T14" fmla="*/ 4317 w 7148"/>
                <a:gd name="T15" fmla="*/ 3396 h 6551"/>
                <a:gd name="T16" fmla="*/ 4317 w 7148"/>
                <a:gd name="T17" fmla="*/ 1708 h 6551"/>
                <a:gd name="T18" fmla="*/ 2920 w 7148"/>
                <a:gd name="T19" fmla="*/ 4267 h 6551"/>
                <a:gd name="T20" fmla="*/ 2920 w 7148"/>
                <a:gd name="T21" fmla="*/ 2579 h 6551"/>
                <a:gd name="T22" fmla="*/ 2920 w 7148"/>
                <a:gd name="T23" fmla="*/ 4267 h 6551"/>
                <a:gd name="T24" fmla="*/ 2562 w 7148"/>
                <a:gd name="T25" fmla="*/ 4325 h 6551"/>
                <a:gd name="T26" fmla="*/ 1481 w 7148"/>
                <a:gd name="T27" fmla="*/ 6282 h 6551"/>
                <a:gd name="T28" fmla="*/ 1544 w 7148"/>
                <a:gd name="T29" fmla="*/ 6314 h 6551"/>
                <a:gd name="T30" fmla="*/ 4297 w 7148"/>
                <a:gd name="T31" fmla="*/ 6310 h 6551"/>
                <a:gd name="T32" fmla="*/ 4359 w 7148"/>
                <a:gd name="T33" fmla="*/ 6282 h 6551"/>
                <a:gd name="T34" fmla="*/ 3278 w 7148"/>
                <a:gd name="T35" fmla="*/ 4325 h 6551"/>
                <a:gd name="T36" fmla="*/ 3964 w 7148"/>
                <a:gd name="T37" fmla="*/ 3454 h 6551"/>
                <a:gd name="T38" fmla="*/ 4561 w 7148"/>
                <a:gd name="T39" fmla="*/ 5407 h 6551"/>
                <a:gd name="T40" fmla="*/ 5693 w 7148"/>
                <a:gd name="T41" fmla="*/ 5439 h 6551"/>
                <a:gd name="T42" fmla="*/ 5756 w 7148"/>
                <a:gd name="T43" fmla="*/ 5410 h 6551"/>
                <a:gd name="T44" fmla="*/ 4675 w 7148"/>
                <a:gd name="T45" fmla="*/ 3454 h 6551"/>
                <a:gd name="T46" fmla="*/ 5352 w 7148"/>
                <a:gd name="T47" fmla="*/ 2467 h 6551"/>
                <a:gd name="T48" fmla="*/ 6553 w 7148"/>
                <a:gd name="T49" fmla="*/ 1702 h 6551"/>
                <a:gd name="T50" fmla="*/ 4865 w 7148"/>
                <a:gd name="T51" fmla="*/ 1690 h 6551"/>
                <a:gd name="T52" fmla="*/ 5356 w 7148"/>
                <a:gd name="T53" fmla="*/ 2604 h 6551"/>
                <a:gd name="T54" fmla="*/ 5952 w 7148"/>
                <a:gd name="T55" fmla="*/ 4558 h 6551"/>
                <a:gd name="T56" fmla="*/ 7085 w 7148"/>
                <a:gd name="T57" fmla="*/ 4590 h 6551"/>
                <a:gd name="T58" fmla="*/ 7148 w 7148"/>
                <a:gd name="T59" fmla="*/ 4561 h 6551"/>
                <a:gd name="T60" fmla="*/ 6067 w 7148"/>
                <a:gd name="T61" fmla="*/ 2604 h 6551"/>
                <a:gd name="T62" fmla="*/ 1888 w 7148"/>
                <a:gd name="T63" fmla="*/ 3266 h 6551"/>
                <a:gd name="T64" fmla="*/ 2283 w 7148"/>
                <a:gd name="T65" fmla="*/ 2552 h 6551"/>
                <a:gd name="T66" fmla="*/ 595 w 7148"/>
                <a:gd name="T67" fmla="*/ 2552 h 6551"/>
                <a:gd name="T68" fmla="*/ 2197 w 7148"/>
                <a:gd name="T69" fmla="*/ 4178 h 6551"/>
                <a:gd name="T70" fmla="*/ 1797 w 7148"/>
                <a:gd name="T71" fmla="*/ 3454 h 6551"/>
                <a:gd name="T72" fmla="*/ 0 w 7148"/>
                <a:gd name="T73" fmla="*/ 4534 h 6551"/>
                <a:gd name="T74" fmla="*/ 2 w 7148"/>
                <a:gd name="T75" fmla="*/ 5424 h 6551"/>
                <a:gd name="T76" fmla="*/ 1280 w 7148"/>
                <a:gd name="T77" fmla="*/ 5672 h 6551"/>
                <a:gd name="T78" fmla="*/ 2197 w 7148"/>
                <a:gd name="T79" fmla="*/ 4178 h 6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48" h="6551">
                  <a:moveTo>
                    <a:pt x="1962" y="916"/>
                  </a:moveTo>
                  <a:cubicBezTo>
                    <a:pt x="1962" y="410"/>
                    <a:pt x="2372" y="0"/>
                    <a:pt x="2878" y="0"/>
                  </a:cubicBezTo>
                  <a:cubicBezTo>
                    <a:pt x="3384" y="0"/>
                    <a:pt x="3794" y="410"/>
                    <a:pt x="3794" y="916"/>
                  </a:cubicBezTo>
                  <a:cubicBezTo>
                    <a:pt x="3794" y="1422"/>
                    <a:pt x="3384" y="1833"/>
                    <a:pt x="2878" y="1833"/>
                  </a:cubicBezTo>
                  <a:cubicBezTo>
                    <a:pt x="2372" y="1833"/>
                    <a:pt x="1962" y="1422"/>
                    <a:pt x="1962" y="916"/>
                  </a:cubicBezTo>
                  <a:close/>
                  <a:moveTo>
                    <a:pt x="3318" y="2457"/>
                  </a:moveTo>
                  <a:cubicBezTo>
                    <a:pt x="3327" y="2257"/>
                    <a:pt x="3396" y="2073"/>
                    <a:pt x="3507" y="1920"/>
                  </a:cubicBezTo>
                  <a:cubicBezTo>
                    <a:pt x="3429" y="1904"/>
                    <a:pt x="3349" y="1895"/>
                    <a:pt x="3267" y="1895"/>
                  </a:cubicBezTo>
                  <a:lnTo>
                    <a:pt x="2489" y="1895"/>
                  </a:lnTo>
                  <a:cubicBezTo>
                    <a:pt x="2407" y="1895"/>
                    <a:pt x="2327" y="1904"/>
                    <a:pt x="2250" y="1920"/>
                  </a:cubicBezTo>
                  <a:cubicBezTo>
                    <a:pt x="2368" y="2083"/>
                    <a:pt x="2438" y="2282"/>
                    <a:pt x="2439" y="2498"/>
                  </a:cubicBezTo>
                  <a:cubicBezTo>
                    <a:pt x="2582" y="2419"/>
                    <a:pt x="2746" y="2374"/>
                    <a:pt x="2920" y="2374"/>
                  </a:cubicBezTo>
                  <a:cubicBezTo>
                    <a:pt x="3062" y="2374"/>
                    <a:pt x="3196" y="2404"/>
                    <a:pt x="3318" y="2457"/>
                  </a:cubicBezTo>
                  <a:close/>
                  <a:moveTo>
                    <a:pt x="3473" y="2539"/>
                  </a:moveTo>
                  <a:cubicBezTo>
                    <a:pt x="3740" y="2706"/>
                    <a:pt x="3926" y="2988"/>
                    <a:pt x="3960" y="3316"/>
                  </a:cubicBezTo>
                  <a:cubicBezTo>
                    <a:pt x="4069" y="3367"/>
                    <a:pt x="4189" y="3396"/>
                    <a:pt x="4317" y="3396"/>
                  </a:cubicBezTo>
                  <a:cubicBezTo>
                    <a:pt x="4783" y="3396"/>
                    <a:pt x="5161" y="3018"/>
                    <a:pt x="5161" y="2552"/>
                  </a:cubicBezTo>
                  <a:cubicBezTo>
                    <a:pt x="5161" y="2085"/>
                    <a:pt x="4783" y="1708"/>
                    <a:pt x="4317" y="1708"/>
                  </a:cubicBezTo>
                  <a:cubicBezTo>
                    <a:pt x="3855" y="1708"/>
                    <a:pt x="3480" y="2079"/>
                    <a:pt x="3473" y="2539"/>
                  </a:cubicBezTo>
                  <a:close/>
                  <a:moveTo>
                    <a:pt x="2920" y="4267"/>
                  </a:moveTo>
                  <a:cubicBezTo>
                    <a:pt x="3387" y="4267"/>
                    <a:pt x="3764" y="3889"/>
                    <a:pt x="3764" y="3423"/>
                  </a:cubicBezTo>
                  <a:cubicBezTo>
                    <a:pt x="3764" y="2957"/>
                    <a:pt x="3387" y="2579"/>
                    <a:pt x="2920" y="2579"/>
                  </a:cubicBezTo>
                  <a:cubicBezTo>
                    <a:pt x="2454" y="2579"/>
                    <a:pt x="2076" y="2957"/>
                    <a:pt x="2076" y="3423"/>
                  </a:cubicBezTo>
                  <a:cubicBezTo>
                    <a:pt x="2076" y="3889"/>
                    <a:pt x="2454" y="4267"/>
                    <a:pt x="2920" y="4267"/>
                  </a:cubicBezTo>
                  <a:close/>
                  <a:moveTo>
                    <a:pt x="3278" y="4325"/>
                  </a:moveTo>
                  <a:lnTo>
                    <a:pt x="2562" y="4325"/>
                  </a:lnTo>
                  <a:cubicBezTo>
                    <a:pt x="1966" y="4325"/>
                    <a:pt x="1481" y="4810"/>
                    <a:pt x="1481" y="5406"/>
                  </a:cubicBezTo>
                  <a:lnTo>
                    <a:pt x="1481" y="6282"/>
                  </a:lnTo>
                  <a:lnTo>
                    <a:pt x="1484" y="6296"/>
                  </a:lnTo>
                  <a:lnTo>
                    <a:pt x="1544" y="6314"/>
                  </a:lnTo>
                  <a:cubicBezTo>
                    <a:pt x="2113" y="6492"/>
                    <a:pt x="2607" y="6551"/>
                    <a:pt x="3014" y="6551"/>
                  </a:cubicBezTo>
                  <a:cubicBezTo>
                    <a:pt x="3808" y="6551"/>
                    <a:pt x="4268" y="6325"/>
                    <a:pt x="4297" y="6310"/>
                  </a:cubicBezTo>
                  <a:lnTo>
                    <a:pt x="4353" y="6282"/>
                  </a:lnTo>
                  <a:lnTo>
                    <a:pt x="4359" y="6282"/>
                  </a:lnTo>
                  <a:lnTo>
                    <a:pt x="4359" y="5406"/>
                  </a:lnTo>
                  <a:cubicBezTo>
                    <a:pt x="4359" y="4810"/>
                    <a:pt x="3874" y="4325"/>
                    <a:pt x="3278" y="4325"/>
                  </a:cubicBezTo>
                  <a:close/>
                  <a:moveTo>
                    <a:pt x="4675" y="3454"/>
                  </a:moveTo>
                  <a:lnTo>
                    <a:pt x="3964" y="3454"/>
                  </a:lnTo>
                  <a:cubicBezTo>
                    <a:pt x="3957" y="3738"/>
                    <a:pt x="3835" y="3994"/>
                    <a:pt x="3643" y="4178"/>
                  </a:cubicBezTo>
                  <a:cubicBezTo>
                    <a:pt x="4173" y="4336"/>
                    <a:pt x="4561" y="4827"/>
                    <a:pt x="4561" y="5407"/>
                  </a:cubicBezTo>
                  <a:lnTo>
                    <a:pt x="4561" y="5677"/>
                  </a:lnTo>
                  <a:cubicBezTo>
                    <a:pt x="5262" y="5651"/>
                    <a:pt x="5667" y="5453"/>
                    <a:pt x="5693" y="5439"/>
                  </a:cubicBezTo>
                  <a:lnTo>
                    <a:pt x="5750" y="5410"/>
                  </a:lnTo>
                  <a:lnTo>
                    <a:pt x="5756" y="5410"/>
                  </a:lnTo>
                  <a:lnTo>
                    <a:pt x="5756" y="4534"/>
                  </a:lnTo>
                  <a:cubicBezTo>
                    <a:pt x="5756" y="3938"/>
                    <a:pt x="5271" y="3454"/>
                    <a:pt x="4675" y="3454"/>
                  </a:cubicBezTo>
                  <a:close/>
                  <a:moveTo>
                    <a:pt x="4865" y="1690"/>
                  </a:moveTo>
                  <a:cubicBezTo>
                    <a:pt x="5131" y="1857"/>
                    <a:pt x="5318" y="2139"/>
                    <a:pt x="5352" y="2467"/>
                  </a:cubicBezTo>
                  <a:cubicBezTo>
                    <a:pt x="5460" y="2517"/>
                    <a:pt x="5581" y="2546"/>
                    <a:pt x="5709" y="2546"/>
                  </a:cubicBezTo>
                  <a:cubicBezTo>
                    <a:pt x="6175" y="2546"/>
                    <a:pt x="6553" y="2169"/>
                    <a:pt x="6553" y="1702"/>
                  </a:cubicBezTo>
                  <a:cubicBezTo>
                    <a:pt x="6553" y="1236"/>
                    <a:pt x="6175" y="858"/>
                    <a:pt x="5709" y="858"/>
                  </a:cubicBezTo>
                  <a:cubicBezTo>
                    <a:pt x="5247" y="858"/>
                    <a:pt x="4872" y="1229"/>
                    <a:pt x="4865" y="1690"/>
                  </a:cubicBezTo>
                  <a:close/>
                  <a:moveTo>
                    <a:pt x="6067" y="2604"/>
                  </a:moveTo>
                  <a:lnTo>
                    <a:pt x="5356" y="2604"/>
                  </a:lnTo>
                  <a:cubicBezTo>
                    <a:pt x="5348" y="2889"/>
                    <a:pt x="5227" y="3145"/>
                    <a:pt x="5035" y="3329"/>
                  </a:cubicBezTo>
                  <a:cubicBezTo>
                    <a:pt x="5565" y="3486"/>
                    <a:pt x="5952" y="3978"/>
                    <a:pt x="5952" y="4558"/>
                  </a:cubicBezTo>
                  <a:lnTo>
                    <a:pt x="5952" y="4828"/>
                  </a:lnTo>
                  <a:cubicBezTo>
                    <a:pt x="6654" y="4802"/>
                    <a:pt x="7059" y="4603"/>
                    <a:pt x="7085" y="4590"/>
                  </a:cubicBezTo>
                  <a:lnTo>
                    <a:pt x="7142" y="4561"/>
                  </a:lnTo>
                  <a:lnTo>
                    <a:pt x="7148" y="4561"/>
                  </a:lnTo>
                  <a:lnTo>
                    <a:pt x="7148" y="3685"/>
                  </a:lnTo>
                  <a:cubicBezTo>
                    <a:pt x="7148" y="3089"/>
                    <a:pt x="6663" y="2604"/>
                    <a:pt x="6067" y="2604"/>
                  </a:cubicBezTo>
                  <a:close/>
                  <a:moveTo>
                    <a:pt x="1439" y="3396"/>
                  </a:moveTo>
                  <a:cubicBezTo>
                    <a:pt x="1604" y="3396"/>
                    <a:pt x="1758" y="3348"/>
                    <a:pt x="1888" y="3266"/>
                  </a:cubicBezTo>
                  <a:cubicBezTo>
                    <a:pt x="1930" y="2996"/>
                    <a:pt x="2074" y="2760"/>
                    <a:pt x="2281" y="2599"/>
                  </a:cubicBezTo>
                  <a:cubicBezTo>
                    <a:pt x="2282" y="2583"/>
                    <a:pt x="2283" y="2568"/>
                    <a:pt x="2283" y="2552"/>
                  </a:cubicBezTo>
                  <a:cubicBezTo>
                    <a:pt x="2283" y="2085"/>
                    <a:pt x="1905" y="1708"/>
                    <a:pt x="1439" y="1708"/>
                  </a:cubicBezTo>
                  <a:cubicBezTo>
                    <a:pt x="973" y="1708"/>
                    <a:pt x="595" y="2085"/>
                    <a:pt x="595" y="2552"/>
                  </a:cubicBezTo>
                  <a:cubicBezTo>
                    <a:pt x="595" y="3018"/>
                    <a:pt x="973" y="3396"/>
                    <a:pt x="1439" y="3396"/>
                  </a:cubicBezTo>
                  <a:close/>
                  <a:moveTo>
                    <a:pt x="2197" y="4178"/>
                  </a:moveTo>
                  <a:cubicBezTo>
                    <a:pt x="2006" y="3995"/>
                    <a:pt x="1885" y="3740"/>
                    <a:pt x="1876" y="3457"/>
                  </a:cubicBezTo>
                  <a:cubicBezTo>
                    <a:pt x="1850" y="3455"/>
                    <a:pt x="1824" y="3454"/>
                    <a:pt x="1797" y="3454"/>
                  </a:cubicBezTo>
                  <a:lnTo>
                    <a:pt x="1081" y="3454"/>
                  </a:lnTo>
                  <a:cubicBezTo>
                    <a:pt x="485" y="3454"/>
                    <a:pt x="0" y="3938"/>
                    <a:pt x="0" y="4534"/>
                  </a:cubicBezTo>
                  <a:lnTo>
                    <a:pt x="0" y="5410"/>
                  </a:lnTo>
                  <a:lnTo>
                    <a:pt x="2" y="5424"/>
                  </a:lnTo>
                  <a:lnTo>
                    <a:pt x="63" y="5443"/>
                  </a:lnTo>
                  <a:cubicBezTo>
                    <a:pt x="519" y="5586"/>
                    <a:pt x="926" y="5651"/>
                    <a:pt x="1280" y="5672"/>
                  </a:cubicBezTo>
                  <a:lnTo>
                    <a:pt x="1280" y="5407"/>
                  </a:lnTo>
                  <a:cubicBezTo>
                    <a:pt x="1280" y="4827"/>
                    <a:pt x="1667" y="4336"/>
                    <a:pt x="2197" y="41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house_120181"/>
            <p:cNvSpPr>
              <a:spLocks noChangeAspect="1"/>
            </p:cNvSpPr>
            <p:nvPr/>
          </p:nvSpPr>
          <p:spPr bwMode="auto">
            <a:xfrm>
              <a:off x="2459596" y="4509393"/>
              <a:ext cx="1781781" cy="1080120"/>
            </a:xfrm>
            <a:custGeom>
              <a:avLst/>
              <a:gdLst>
                <a:gd name="connsiteX0" fmla="*/ 32520 w 607004"/>
                <a:gd name="connsiteY0" fmla="*/ 324647 h 367967"/>
                <a:gd name="connsiteX1" fmla="*/ 32520 w 607004"/>
                <a:gd name="connsiteY1" fmla="*/ 346358 h 367967"/>
                <a:gd name="connsiteX2" fmla="*/ 574484 w 607004"/>
                <a:gd name="connsiteY2" fmla="*/ 346358 h 367967"/>
                <a:gd name="connsiteX3" fmla="*/ 574484 w 607004"/>
                <a:gd name="connsiteY3" fmla="*/ 324647 h 367967"/>
                <a:gd name="connsiteX4" fmla="*/ 531192 w 607004"/>
                <a:gd name="connsiteY4" fmla="*/ 270573 h 367967"/>
                <a:gd name="connsiteX5" fmla="*/ 531192 w 607004"/>
                <a:gd name="connsiteY5" fmla="*/ 303038 h 367967"/>
                <a:gd name="connsiteX6" fmla="*/ 563712 w 607004"/>
                <a:gd name="connsiteY6" fmla="*/ 303038 h 367967"/>
                <a:gd name="connsiteX7" fmla="*/ 563712 w 607004"/>
                <a:gd name="connsiteY7" fmla="*/ 270573 h 367967"/>
                <a:gd name="connsiteX8" fmla="*/ 476925 w 607004"/>
                <a:gd name="connsiteY8" fmla="*/ 270573 h 367967"/>
                <a:gd name="connsiteX9" fmla="*/ 476925 w 607004"/>
                <a:gd name="connsiteY9" fmla="*/ 303038 h 367967"/>
                <a:gd name="connsiteX10" fmla="*/ 509445 w 607004"/>
                <a:gd name="connsiteY10" fmla="*/ 303038 h 367967"/>
                <a:gd name="connsiteX11" fmla="*/ 509445 w 607004"/>
                <a:gd name="connsiteY11" fmla="*/ 270573 h 367967"/>
                <a:gd name="connsiteX12" fmla="*/ 260159 w 607004"/>
                <a:gd name="connsiteY12" fmla="*/ 270573 h 367967"/>
                <a:gd name="connsiteX13" fmla="*/ 260159 w 607004"/>
                <a:gd name="connsiteY13" fmla="*/ 303038 h 367967"/>
                <a:gd name="connsiteX14" fmla="*/ 346845 w 607004"/>
                <a:gd name="connsiteY14" fmla="*/ 303038 h 367967"/>
                <a:gd name="connsiteX15" fmla="*/ 346845 w 607004"/>
                <a:gd name="connsiteY15" fmla="*/ 270573 h 367967"/>
                <a:gd name="connsiteX16" fmla="*/ 151726 w 607004"/>
                <a:gd name="connsiteY16" fmla="*/ 270573 h 367967"/>
                <a:gd name="connsiteX17" fmla="*/ 151726 w 607004"/>
                <a:gd name="connsiteY17" fmla="*/ 303038 h 367967"/>
                <a:gd name="connsiteX18" fmla="*/ 238513 w 607004"/>
                <a:gd name="connsiteY18" fmla="*/ 303038 h 367967"/>
                <a:gd name="connsiteX19" fmla="*/ 238513 w 607004"/>
                <a:gd name="connsiteY19" fmla="*/ 270573 h 367967"/>
                <a:gd name="connsiteX20" fmla="*/ 97560 w 607004"/>
                <a:gd name="connsiteY20" fmla="*/ 270573 h 367967"/>
                <a:gd name="connsiteX21" fmla="*/ 97560 w 607004"/>
                <a:gd name="connsiteY21" fmla="*/ 303038 h 367967"/>
                <a:gd name="connsiteX22" fmla="*/ 130080 w 607004"/>
                <a:gd name="connsiteY22" fmla="*/ 303038 h 367967"/>
                <a:gd name="connsiteX23" fmla="*/ 130080 w 607004"/>
                <a:gd name="connsiteY23" fmla="*/ 270573 h 367967"/>
                <a:gd name="connsiteX24" fmla="*/ 43394 w 607004"/>
                <a:gd name="connsiteY24" fmla="*/ 270573 h 367967"/>
                <a:gd name="connsiteX25" fmla="*/ 43394 w 607004"/>
                <a:gd name="connsiteY25" fmla="*/ 303038 h 367967"/>
                <a:gd name="connsiteX26" fmla="*/ 75914 w 607004"/>
                <a:gd name="connsiteY26" fmla="*/ 303038 h 367967"/>
                <a:gd name="connsiteX27" fmla="*/ 75914 w 607004"/>
                <a:gd name="connsiteY27" fmla="*/ 270573 h 367967"/>
                <a:gd name="connsiteX28" fmla="*/ 249282 w 607004"/>
                <a:gd name="connsiteY28" fmla="*/ 162352 h 367967"/>
                <a:gd name="connsiteX29" fmla="*/ 249282 w 607004"/>
                <a:gd name="connsiteY29" fmla="*/ 216520 h 367967"/>
                <a:gd name="connsiteX30" fmla="*/ 292660 w 607004"/>
                <a:gd name="connsiteY30" fmla="*/ 216520 h 367967"/>
                <a:gd name="connsiteX31" fmla="*/ 292660 w 607004"/>
                <a:gd name="connsiteY31" fmla="*/ 162352 h 367967"/>
                <a:gd name="connsiteX32" fmla="*/ 151708 w 607004"/>
                <a:gd name="connsiteY32" fmla="*/ 162352 h 367967"/>
                <a:gd name="connsiteX33" fmla="*/ 151708 w 607004"/>
                <a:gd name="connsiteY33" fmla="*/ 216520 h 367967"/>
                <a:gd name="connsiteX34" fmla="*/ 195121 w 607004"/>
                <a:gd name="connsiteY34" fmla="*/ 216520 h 367967"/>
                <a:gd name="connsiteX35" fmla="*/ 195121 w 607004"/>
                <a:gd name="connsiteY35" fmla="*/ 162352 h 367967"/>
                <a:gd name="connsiteX36" fmla="*/ 368593 w 607004"/>
                <a:gd name="connsiteY36" fmla="*/ 162323 h 367967"/>
                <a:gd name="connsiteX37" fmla="*/ 368593 w 607004"/>
                <a:gd name="connsiteY37" fmla="*/ 248964 h 367967"/>
                <a:gd name="connsiteX38" fmla="*/ 379365 w 607004"/>
                <a:gd name="connsiteY38" fmla="*/ 259718 h 367967"/>
                <a:gd name="connsiteX39" fmla="*/ 368593 w 607004"/>
                <a:gd name="connsiteY39" fmla="*/ 270573 h 367967"/>
                <a:gd name="connsiteX40" fmla="*/ 368593 w 607004"/>
                <a:gd name="connsiteY40" fmla="*/ 303038 h 367967"/>
                <a:gd name="connsiteX41" fmla="*/ 455279 w 607004"/>
                <a:gd name="connsiteY41" fmla="*/ 303038 h 367967"/>
                <a:gd name="connsiteX42" fmla="*/ 455279 w 607004"/>
                <a:gd name="connsiteY42" fmla="*/ 270573 h 367967"/>
                <a:gd name="connsiteX43" fmla="*/ 444405 w 607004"/>
                <a:gd name="connsiteY43" fmla="*/ 259718 h 367967"/>
                <a:gd name="connsiteX44" fmla="*/ 455279 w 607004"/>
                <a:gd name="connsiteY44" fmla="*/ 248964 h 367967"/>
                <a:gd name="connsiteX45" fmla="*/ 455279 w 607004"/>
                <a:gd name="connsiteY45" fmla="*/ 162323 h 367967"/>
                <a:gd name="connsiteX46" fmla="*/ 238514 w 607004"/>
                <a:gd name="connsiteY46" fmla="*/ 140746 h 367967"/>
                <a:gd name="connsiteX47" fmla="*/ 303530 w 607004"/>
                <a:gd name="connsiteY47" fmla="*/ 140746 h 367967"/>
                <a:gd name="connsiteX48" fmla="*/ 314298 w 607004"/>
                <a:gd name="connsiteY48" fmla="*/ 151600 h 367967"/>
                <a:gd name="connsiteX49" fmla="*/ 314298 w 607004"/>
                <a:gd name="connsiteY49" fmla="*/ 227272 h 367967"/>
                <a:gd name="connsiteX50" fmla="*/ 303530 w 607004"/>
                <a:gd name="connsiteY50" fmla="*/ 238126 h 367967"/>
                <a:gd name="connsiteX51" fmla="*/ 238514 w 607004"/>
                <a:gd name="connsiteY51" fmla="*/ 238126 h 367967"/>
                <a:gd name="connsiteX52" fmla="*/ 227644 w 607004"/>
                <a:gd name="connsiteY52" fmla="*/ 227272 h 367967"/>
                <a:gd name="connsiteX53" fmla="*/ 227644 w 607004"/>
                <a:gd name="connsiteY53" fmla="*/ 151600 h 367967"/>
                <a:gd name="connsiteX54" fmla="*/ 238514 w 607004"/>
                <a:gd name="connsiteY54" fmla="*/ 140746 h 367967"/>
                <a:gd name="connsiteX55" fmla="*/ 140931 w 607004"/>
                <a:gd name="connsiteY55" fmla="*/ 140746 h 367967"/>
                <a:gd name="connsiteX56" fmla="*/ 206000 w 607004"/>
                <a:gd name="connsiteY56" fmla="*/ 140746 h 367967"/>
                <a:gd name="connsiteX57" fmla="*/ 216777 w 607004"/>
                <a:gd name="connsiteY57" fmla="*/ 151600 h 367967"/>
                <a:gd name="connsiteX58" fmla="*/ 216777 w 607004"/>
                <a:gd name="connsiteY58" fmla="*/ 227272 h 367967"/>
                <a:gd name="connsiteX59" fmla="*/ 206000 w 607004"/>
                <a:gd name="connsiteY59" fmla="*/ 238126 h 367967"/>
                <a:gd name="connsiteX60" fmla="*/ 140931 w 607004"/>
                <a:gd name="connsiteY60" fmla="*/ 238126 h 367967"/>
                <a:gd name="connsiteX61" fmla="*/ 130052 w 607004"/>
                <a:gd name="connsiteY61" fmla="*/ 227272 h 367967"/>
                <a:gd name="connsiteX62" fmla="*/ 130052 w 607004"/>
                <a:gd name="connsiteY62" fmla="*/ 151600 h 367967"/>
                <a:gd name="connsiteX63" fmla="*/ 140931 w 607004"/>
                <a:gd name="connsiteY63" fmla="*/ 140746 h 367967"/>
                <a:gd name="connsiteX64" fmla="*/ 303553 w 607004"/>
                <a:gd name="connsiteY64" fmla="*/ 65538 h 367967"/>
                <a:gd name="connsiteX65" fmla="*/ 97560 w 607004"/>
                <a:gd name="connsiteY65" fmla="*/ 130873 h 367967"/>
                <a:gd name="connsiteX66" fmla="*/ 97560 w 607004"/>
                <a:gd name="connsiteY66" fmla="*/ 248964 h 367967"/>
                <a:gd name="connsiteX67" fmla="*/ 346845 w 607004"/>
                <a:gd name="connsiteY67" fmla="*/ 248964 h 367967"/>
                <a:gd name="connsiteX68" fmla="*/ 346845 w 607004"/>
                <a:gd name="connsiteY68" fmla="*/ 151569 h 367967"/>
                <a:gd name="connsiteX69" fmla="*/ 357719 w 607004"/>
                <a:gd name="connsiteY69" fmla="*/ 140714 h 367967"/>
                <a:gd name="connsiteX70" fmla="*/ 466152 w 607004"/>
                <a:gd name="connsiteY70" fmla="*/ 140714 h 367967"/>
                <a:gd name="connsiteX71" fmla="*/ 476925 w 607004"/>
                <a:gd name="connsiteY71" fmla="*/ 151569 h 367967"/>
                <a:gd name="connsiteX72" fmla="*/ 476925 w 607004"/>
                <a:gd name="connsiteY72" fmla="*/ 248964 h 367967"/>
                <a:gd name="connsiteX73" fmla="*/ 509445 w 607004"/>
                <a:gd name="connsiteY73" fmla="*/ 248964 h 367967"/>
                <a:gd name="connsiteX74" fmla="*/ 509445 w 607004"/>
                <a:gd name="connsiteY74" fmla="*/ 130873 h 367967"/>
                <a:gd name="connsiteX75" fmla="*/ 303553 w 607004"/>
                <a:gd name="connsiteY75" fmla="*/ 22218 h 367967"/>
                <a:gd name="connsiteX76" fmla="*/ 75914 w 607004"/>
                <a:gd name="connsiteY76" fmla="*/ 94553 h 367967"/>
                <a:gd name="connsiteX77" fmla="*/ 75914 w 607004"/>
                <a:gd name="connsiteY77" fmla="*/ 115047 h 367967"/>
                <a:gd name="connsiteX78" fmla="*/ 300199 w 607004"/>
                <a:gd name="connsiteY78" fmla="*/ 43827 h 367967"/>
                <a:gd name="connsiteX79" fmla="*/ 303553 w 607004"/>
                <a:gd name="connsiteY79" fmla="*/ 43320 h 367967"/>
                <a:gd name="connsiteX80" fmla="*/ 306805 w 607004"/>
                <a:gd name="connsiteY80" fmla="*/ 43827 h 367967"/>
                <a:gd name="connsiteX81" fmla="*/ 531192 w 607004"/>
                <a:gd name="connsiteY81" fmla="*/ 115047 h 367967"/>
                <a:gd name="connsiteX82" fmla="*/ 531192 w 607004"/>
                <a:gd name="connsiteY82" fmla="*/ 94553 h 367967"/>
                <a:gd name="connsiteX83" fmla="*/ 119206 w 607004"/>
                <a:gd name="connsiteY83" fmla="*/ 21710 h 367967"/>
                <a:gd name="connsiteX84" fmla="*/ 119206 w 607004"/>
                <a:gd name="connsiteY84" fmla="*/ 58030 h 367967"/>
                <a:gd name="connsiteX85" fmla="*/ 162600 w 607004"/>
                <a:gd name="connsiteY85" fmla="*/ 44233 h 367967"/>
                <a:gd name="connsiteX86" fmla="*/ 162600 w 607004"/>
                <a:gd name="connsiteY86" fmla="*/ 21710 h 367967"/>
                <a:gd name="connsiteX87" fmla="*/ 108434 w 607004"/>
                <a:gd name="connsiteY87" fmla="*/ 0 h 367967"/>
                <a:gd name="connsiteX88" fmla="*/ 173474 w 607004"/>
                <a:gd name="connsiteY88" fmla="*/ 0 h 367967"/>
                <a:gd name="connsiteX89" fmla="*/ 184246 w 607004"/>
                <a:gd name="connsiteY89" fmla="*/ 10855 h 367967"/>
                <a:gd name="connsiteX90" fmla="*/ 184246 w 607004"/>
                <a:gd name="connsiteY90" fmla="*/ 37334 h 367967"/>
                <a:gd name="connsiteX91" fmla="*/ 300199 w 607004"/>
                <a:gd name="connsiteY91" fmla="*/ 507 h 367967"/>
                <a:gd name="connsiteX92" fmla="*/ 306805 w 607004"/>
                <a:gd name="connsiteY92" fmla="*/ 507 h 367967"/>
                <a:gd name="connsiteX93" fmla="*/ 545318 w 607004"/>
                <a:gd name="connsiteY93" fmla="*/ 76292 h 367967"/>
                <a:gd name="connsiteX94" fmla="*/ 552838 w 607004"/>
                <a:gd name="connsiteY94" fmla="*/ 86640 h 367967"/>
                <a:gd name="connsiteX95" fmla="*/ 552838 w 607004"/>
                <a:gd name="connsiteY95" fmla="*/ 129859 h 367967"/>
                <a:gd name="connsiteX96" fmla="*/ 548367 w 607004"/>
                <a:gd name="connsiteY96" fmla="*/ 138584 h 367967"/>
                <a:gd name="connsiteX97" fmla="*/ 541964 w 607004"/>
                <a:gd name="connsiteY97" fmla="*/ 140714 h 367967"/>
                <a:gd name="connsiteX98" fmla="*/ 538712 w 607004"/>
                <a:gd name="connsiteY98" fmla="*/ 140207 h 367967"/>
                <a:gd name="connsiteX99" fmla="*/ 531192 w 607004"/>
                <a:gd name="connsiteY99" fmla="*/ 137772 h 367967"/>
                <a:gd name="connsiteX100" fmla="*/ 531192 w 607004"/>
                <a:gd name="connsiteY100" fmla="*/ 248964 h 367967"/>
                <a:gd name="connsiteX101" fmla="*/ 585358 w 607004"/>
                <a:gd name="connsiteY101" fmla="*/ 248964 h 367967"/>
                <a:gd name="connsiteX102" fmla="*/ 596232 w 607004"/>
                <a:gd name="connsiteY102" fmla="*/ 259718 h 367967"/>
                <a:gd name="connsiteX103" fmla="*/ 585358 w 607004"/>
                <a:gd name="connsiteY103" fmla="*/ 270573 h 367967"/>
                <a:gd name="connsiteX104" fmla="*/ 585358 w 607004"/>
                <a:gd name="connsiteY104" fmla="*/ 303038 h 367967"/>
                <a:gd name="connsiteX105" fmla="*/ 596232 w 607004"/>
                <a:gd name="connsiteY105" fmla="*/ 313893 h 367967"/>
                <a:gd name="connsiteX106" fmla="*/ 596232 w 607004"/>
                <a:gd name="connsiteY106" fmla="*/ 346358 h 367967"/>
                <a:gd name="connsiteX107" fmla="*/ 607004 w 607004"/>
                <a:gd name="connsiteY107" fmla="*/ 357112 h 367967"/>
                <a:gd name="connsiteX108" fmla="*/ 596232 w 607004"/>
                <a:gd name="connsiteY108" fmla="*/ 367967 h 367967"/>
                <a:gd name="connsiteX109" fmla="*/ 10874 w 607004"/>
                <a:gd name="connsiteY109" fmla="*/ 367967 h 367967"/>
                <a:gd name="connsiteX110" fmla="*/ 0 w 607004"/>
                <a:gd name="connsiteY110" fmla="*/ 357112 h 367967"/>
                <a:gd name="connsiteX111" fmla="*/ 10874 w 607004"/>
                <a:gd name="connsiteY111" fmla="*/ 346358 h 367967"/>
                <a:gd name="connsiteX112" fmla="*/ 10874 w 607004"/>
                <a:gd name="connsiteY112" fmla="*/ 313893 h 367967"/>
                <a:gd name="connsiteX113" fmla="*/ 21646 w 607004"/>
                <a:gd name="connsiteY113" fmla="*/ 303038 h 367967"/>
                <a:gd name="connsiteX114" fmla="*/ 21646 w 607004"/>
                <a:gd name="connsiteY114" fmla="*/ 270573 h 367967"/>
                <a:gd name="connsiteX115" fmla="*/ 10874 w 607004"/>
                <a:gd name="connsiteY115" fmla="*/ 259718 h 367967"/>
                <a:gd name="connsiteX116" fmla="*/ 21646 w 607004"/>
                <a:gd name="connsiteY116" fmla="*/ 248964 h 367967"/>
                <a:gd name="connsiteX117" fmla="*/ 75914 w 607004"/>
                <a:gd name="connsiteY117" fmla="*/ 248964 h 367967"/>
                <a:gd name="connsiteX118" fmla="*/ 75914 w 607004"/>
                <a:gd name="connsiteY118" fmla="*/ 137772 h 367967"/>
                <a:gd name="connsiteX119" fmla="*/ 68292 w 607004"/>
                <a:gd name="connsiteY119" fmla="*/ 140207 h 367967"/>
                <a:gd name="connsiteX120" fmla="*/ 58638 w 607004"/>
                <a:gd name="connsiteY120" fmla="*/ 138584 h 367967"/>
                <a:gd name="connsiteX121" fmla="*/ 54166 w 607004"/>
                <a:gd name="connsiteY121" fmla="*/ 129859 h 367967"/>
                <a:gd name="connsiteX122" fmla="*/ 54166 w 607004"/>
                <a:gd name="connsiteY122" fmla="*/ 86640 h 367967"/>
                <a:gd name="connsiteX123" fmla="*/ 61788 w 607004"/>
                <a:gd name="connsiteY123" fmla="*/ 76292 h 367967"/>
                <a:gd name="connsiteX124" fmla="*/ 97560 w 607004"/>
                <a:gd name="connsiteY124" fmla="*/ 64929 h 367967"/>
                <a:gd name="connsiteX125" fmla="*/ 97560 w 607004"/>
                <a:gd name="connsiteY125" fmla="*/ 10855 h 367967"/>
                <a:gd name="connsiteX126" fmla="*/ 108434 w 607004"/>
                <a:gd name="connsiteY126" fmla="*/ 0 h 36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7004" h="367967">
                  <a:moveTo>
                    <a:pt x="32520" y="324647"/>
                  </a:moveTo>
                  <a:lnTo>
                    <a:pt x="32520" y="346358"/>
                  </a:lnTo>
                  <a:lnTo>
                    <a:pt x="574484" y="346358"/>
                  </a:lnTo>
                  <a:lnTo>
                    <a:pt x="574484" y="324647"/>
                  </a:lnTo>
                  <a:close/>
                  <a:moveTo>
                    <a:pt x="531192" y="270573"/>
                  </a:moveTo>
                  <a:lnTo>
                    <a:pt x="531192" y="303038"/>
                  </a:lnTo>
                  <a:lnTo>
                    <a:pt x="563712" y="303038"/>
                  </a:lnTo>
                  <a:lnTo>
                    <a:pt x="563712" y="270573"/>
                  </a:lnTo>
                  <a:close/>
                  <a:moveTo>
                    <a:pt x="476925" y="270573"/>
                  </a:moveTo>
                  <a:lnTo>
                    <a:pt x="476925" y="303038"/>
                  </a:lnTo>
                  <a:lnTo>
                    <a:pt x="509445" y="303038"/>
                  </a:lnTo>
                  <a:lnTo>
                    <a:pt x="509445" y="270573"/>
                  </a:lnTo>
                  <a:close/>
                  <a:moveTo>
                    <a:pt x="260159" y="270573"/>
                  </a:moveTo>
                  <a:lnTo>
                    <a:pt x="260159" y="303038"/>
                  </a:lnTo>
                  <a:lnTo>
                    <a:pt x="346845" y="303038"/>
                  </a:lnTo>
                  <a:lnTo>
                    <a:pt x="346845" y="270573"/>
                  </a:lnTo>
                  <a:close/>
                  <a:moveTo>
                    <a:pt x="151726" y="270573"/>
                  </a:moveTo>
                  <a:lnTo>
                    <a:pt x="151726" y="303038"/>
                  </a:lnTo>
                  <a:lnTo>
                    <a:pt x="238513" y="303038"/>
                  </a:lnTo>
                  <a:lnTo>
                    <a:pt x="238513" y="270573"/>
                  </a:lnTo>
                  <a:close/>
                  <a:moveTo>
                    <a:pt x="97560" y="270573"/>
                  </a:moveTo>
                  <a:lnTo>
                    <a:pt x="97560" y="303038"/>
                  </a:lnTo>
                  <a:lnTo>
                    <a:pt x="130080" y="303038"/>
                  </a:lnTo>
                  <a:lnTo>
                    <a:pt x="130080" y="270573"/>
                  </a:lnTo>
                  <a:close/>
                  <a:moveTo>
                    <a:pt x="43394" y="270573"/>
                  </a:moveTo>
                  <a:lnTo>
                    <a:pt x="43394" y="303038"/>
                  </a:lnTo>
                  <a:lnTo>
                    <a:pt x="75914" y="303038"/>
                  </a:lnTo>
                  <a:lnTo>
                    <a:pt x="75914" y="270573"/>
                  </a:lnTo>
                  <a:close/>
                  <a:moveTo>
                    <a:pt x="249282" y="162352"/>
                  </a:moveTo>
                  <a:lnTo>
                    <a:pt x="249282" y="216520"/>
                  </a:lnTo>
                  <a:lnTo>
                    <a:pt x="292660" y="216520"/>
                  </a:lnTo>
                  <a:lnTo>
                    <a:pt x="292660" y="162352"/>
                  </a:lnTo>
                  <a:close/>
                  <a:moveTo>
                    <a:pt x="151708" y="162352"/>
                  </a:moveTo>
                  <a:lnTo>
                    <a:pt x="151708" y="216520"/>
                  </a:lnTo>
                  <a:lnTo>
                    <a:pt x="195121" y="216520"/>
                  </a:lnTo>
                  <a:lnTo>
                    <a:pt x="195121" y="162352"/>
                  </a:lnTo>
                  <a:close/>
                  <a:moveTo>
                    <a:pt x="368593" y="162323"/>
                  </a:moveTo>
                  <a:lnTo>
                    <a:pt x="368593" y="248964"/>
                  </a:lnTo>
                  <a:cubicBezTo>
                    <a:pt x="374589" y="248964"/>
                    <a:pt x="379365" y="253732"/>
                    <a:pt x="379365" y="259718"/>
                  </a:cubicBezTo>
                  <a:cubicBezTo>
                    <a:pt x="379365" y="265703"/>
                    <a:pt x="374589" y="270573"/>
                    <a:pt x="368593" y="270573"/>
                  </a:cubicBezTo>
                  <a:lnTo>
                    <a:pt x="368593" y="303038"/>
                  </a:lnTo>
                  <a:lnTo>
                    <a:pt x="455279" y="303038"/>
                  </a:lnTo>
                  <a:lnTo>
                    <a:pt x="455279" y="270573"/>
                  </a:lnTo>
                  <a:cubicBezTo>
                    <a:pt x="449283" y="270573"/>
                    <a:pt x="444405" y="265703"/>
                    <a:pt x="444405" y="259718"/>
                  </a:cubicBezTo>
                  <a:cubicBezTo>
                    <a:pt x="444405" y="253732"/>
                    <a:pt x="449283" y="248964"/>
                    <a:pt x="455279" y="248964"/>
                  </a:cubicBezTo>
                  <a:lnTo>
                    <a:pt x="455279" y="162323"/>
                  </a:lnTo>
                  <a:close/>
                  <a:moveTo>
                    <a:pt x="238514" y="140746"/>
                  </a:moveTo>
                  <a:lnTo>
                    <a:pt x="303530" y="140746"/>
                  </a:lnTo>
                  <a:cubicBezTo>
                    <a:pt x="309524" y="140746"/>
                    <a:pt x="314298" y="145615"/>
                    <a:pt x="314298" y="151600"/>
                  </a:cubicBezTo>
                  <a:lnTo>
                    <a:pt x="314298" y="227272"/>
                  </a:lnTo>
                  <a:cubicBezTo>
                    <a:pt x="314298" y="233257"/>
                    <a:pt x="309524" y="238126"/>
                    <a:pt x="303530" y="238126"/>
                  </a:cubicBezTo>
                  <a:lnTo>
                    <a:pt x="238514" y="238126"/>
                  </a:lnTo>
                  <a:cubicBezTo>
                    <a:pt x="232520" y="238126"/>
                    <a:pt x="227644" y="233257"/>
                    <a:pt x="227644" y="227272"/>
                  </a:cubicBezTo>
                  <a:lnTo>
                    <a:pt x="227644" y="151600"/>
                  </a:lnTo>
                  <a:cubicBezTo>
                    <a:pt x="227644" y="145615"/>
                    <a:pt x="232520" y="140746"/>
                    <a:pt x="238514" y="140746"/>
                  </a:cubicBezTo>
                  <a:close/>
                  <a:moveTo>
                    <a:pt x="140931" y="140746"/>
                  </a:moveTo>
                  <a:lnTo>
                    <a:pt x="206000" y="140746"/>
                  </a:lnTo>
                  <a:cubicBezTo>
                    <a:pt x="211999" y="140746"/>
                    <a:pt x="216777" y="145615"/>
                    <a:pt x="216777" y="151600"/>
                  </a:cubicBezTo>
                  <a:lnTo>
                    <a:pt x="216777" y="227272"/>
                  </a:lnTo>
                  <a:cubicBezTo>
                    <a:pt x="216777" y="233257"/>
                    <a:pt x="211999" y="238126"/>
                    <a:pt x="206000" y="238126"/>
                  </a:cubicBezTo>
                  <a:lnTo>
                    <a:pt x="140931" y="238126"/>
                  </a:lnTo>
                  <a:cubicBezTo>
                    <a:pt x="134932" y="238126"/>
                    <a:pt x="130052" y="233257"/>
                    <a:pt x="130052" y="227272"/>
                  </a:cubicBezTo>
                  <a:lnTo>
                    <a:pt x="130052" y="151600"/>
                  </a:lnTo>
                  <a:cubicBezTo>
                    <a:pt x="130052" y="145615"/>
                    <a:pt x="134932" y="140746"/>
                    <a:pt x="140931" y="140746"/>
                  </a:cubicBezTo>
                  <a:close/>
                  <a:moveTo>
                    <a:pt x="303553" y="65538"/>
                  </a:moveTo>
                  <a:lnTo>
                    <a:pt x="97560" y="130873"/>
                  </a:lnTo>
                  <a:lnTo>
                    <a:pt x="97560" y="248964"/>
                  </a:lnTo>
                  <a:lnTo>
                    <a:pt x="346845" y="248964"/>
                  </a:lnTo>
                  <a:lnTo>
                    <a:pt x="346845" y="151569"/>
                  </a:lnTo>
                  <a:cubicBezTo>
                    <a:pt x="346845" y="145584"/>
                    <a:pt x="351723" y="140714"/>
                    <a:pt x="357719" y="140714"/>
                  </a:cubicBezTo>
                  <a:lnTo>
                    <a:pt x="466152" y="140714"/>
                  </a:lnTo>
                  <a:cubicBezTo>
                    <a:pt x="472148" y="140714"/>
                    <a:pt x="476925" y="145584"/>
                    <a:pt x="476925" y="151569"/>
                  </a:cubicBezTo>
                  <a:lnTo>
                    <a:pt x="476925" y="248964"/>
                  </a:lnTo>
                  <a:lnTo>
                    <a:pt x="509445" y="248964"/>
                  </a:lnTo>
                  <a:lnTo>
                    <a:pt x="509445" y="130873"/>
                  </a:lnTo>
                  <a:close/>
                  <a:moveTo>
                    <a:pt x="303553" y="22218"/>
                  </a:moveTo>
                  <a:lnTo>
                    <a:pt x="75914" y="94553"/>
                  </a:lnTo>
                  <a:lnTo>
                    <a:pt x="75914" y="115047"/>
                  </a:lnTo>
                  <a:lnTo>
                    <a:pt x="300199" y="43827"/>
                  </a:lnTo>
                  <a:cubicBezTo>
                    <a:pt x="301317" y="43523"/>
                    <a:pt x="302435" y="43320"/>
                    <a:pt x="303553" y="43320"/>
                  </a:cubicBezTo>
                  <a:cubicBezTo>
                    <a:pt x="304671" y="43320"/>
                    <a:pt x="305687" y="43523"/>
                    <a:pt x="306805" y="43827"/>
                  </a:cubicBezTo>
                  <a:lnTo>
                    <a:pt x="531192" y="115047"/>
                  </a:lnTo>
                  <a:lnTo>
                    <a:pt x="531192" y="94553"/>
                  </a:lnTo>
                  <a:close/>
                  <a:moveTo>
                    <a:pt x="119206" y="21710"/>
                  </a:moveTo>
                  <a:lnTo>
                    <a:pt x="119206" y="58030"/>
                  </a:lnTo>
                  <a:lnTo>
                    <a:pt x="162600" y="44233"/>
                  </a:lnTo>
                  <a:lnTo>
                    <a:pt x="162600" y="21710"/>
                  </a:lnTo>
                  <a:close/>
                  <a:moveTo>
                    <a:pt x="108434" y="0"/>
                  </a:moveTo>
                  <a:lnTo>
                    <a:pt x="173474" y="0"/>
                  </a:lnTo>
                  <a:cubicBezTo>
                    <a:pt x="179469" y="0"/>
                    <a:pt x="184246" y="4869"/>
                    <a:pt x="184246" y="10855"/>
                  </a:cubicBezTo>
                  <a:lnTo>
                    <a:pt x="184246" y="37334"/>
                  </a:lnTo>
                  <a:lnTo>
                    <a:pt x="300199" y="507"/>
                  </a:lnTo>
                  <a:cubicBezTo>
                    <a:pt x="302334" y="-102"/>
                    <a:pt x="304671" y="-102"/>
                    <a:pt x="306805" y="507"/>
                  </a:cubicBezTo>
                  <a:lnTo>
                    <a:pt x="545318" y="76292"/>
                  </a:lnTo>
                  <a:cubicBezTo>
                    <a:pt x="549790" y="77712"/>
                    <a:pt x="552838" y="81872"/>
                    <a:pt x="552838" y="86640"/>
                  </a:cubicBezTo>
                  <a:lnTo>
                    <a:pt x="552838" y="129859"/>
                  </a:lnTo>
                  <a:cubicBezTo>
                    <a:pt x="552838" y="133308"/>
                    <a:pt x="551212" y="136555"/>
                    <a:pt x="548367" y="138584"/>
                  </a:cubicBezTo>
                  <a:cubicBezTo>
                    <a:pt x="546538" y="140004"/>
                    <a:pt x="544302" y="140714"/>
                    <a:pt x="541964" y="140714"/>
                  </a:cubicBezTo>
                  <a:cubicBezTo>
                    <a:pt x="540847" y="140714"/>
                    <a:pt x="539830" y="140511"/>
                    <a:pt x="538712" y="140207"/>
                  </a:cubicBezTo>
                  <a:lnTo>
                    <a:pt x="531192" y="137772"/>
                  </a:lnTo>
                  <a:lnTo>
                    <a:pt x="531192" y="248964"/>
                  </a:lnTo>
                  <a:lnTo>
                    <a:pt x="585358" y="248964"/>
                  </a:lnTo>
                  <a:cubicBezTo>
                    <a:pt x="591354" y="248964"/>
                    <a:pt x="596232" y="253732"/>
                    <a:pt x="596232" y="259718"/>
                  </a:cubicBezTo>
                  <a:cubicBezTo>
                    <a:pt x="596232" y="265703"/>
                    <a:pt x="591354" y="270573"/>
                    <a:pt x="585358" y="270573"/>
                  </a:cubicBezTo>
                  <a:lnTo>
                    <a:pt x="585358" y="303038"/>
                  </a:lnTo>
                  <a:cubicBezTo>
                    <a:pt x="591354" y="303038"/>
                    <a:pt x="596232" y="307907"/>
                    <a:pt x="596232" y="313893"/>
                  </a:cubicBezTo>
                  <a:lnTo>
                    <a:pt x="596232" y="346358"/>
                  </a:lnTo>
                  <a:cubicBezTo>
                    <a:pt x="602228" y="346358"/>
                    <a:pt x="607004" y="351126"/>
                    <a:pt x="607004" y="357112"/>
                  </a:cubicBezTo>
                  <a:cubicBezTo>
                    <a:pt x="607004" y="363098"/>
                    <a:pt x="602228" y="367967"/>
                    <a:pt x="596232" y="367967"/>
                  </a:cubicBezTo>
                  <a:lnTo>
                    <a:pt x="10874" y="367967"/>
                  </a:lnTo>
                  <a:cubicBezTo>
                    <a:pt x="4878" y="367967"/>
                    <a:pt x="0" y="363098"/>
                    <a:pt x="0" y="357112"/>
                  </a:cubicBezTo>
                  <a:cubicBezTo>
                    <a:pt x="0" y="351126"/>
                    <a:pt x="4878" y="346358"/>
                    <a:pt x="10874" y="346358"/>
                  </a:cubicBezTo>
                  <a:lnTo>
                    <a:pt x="10874" y="313893"/>
                  </a:lnTo>
                  <a:cubicBezTo>
                    <a:pt x="10874" y="307907"/>
                    <a:pt x="15650" y="303038"/>
                    <a:pt x="21646" y="303038"/>
                  </a:cubicBezTo>
                  <a:lnTo>
                    <a:pt x="21646" y="270573"/>
                  </a:lnTo>
                  <a:cubicBezTo>
                    <a:pt x="15650" y="270573"/>
                    <a:pt x="10874" y="265703"/>
                    <a:pt x="10874" y="259718"/>
                  </a:cubicBezTo>
                  <a:cubicBezTo>
                    <a:pt x="10874" y="253732"/>
                    <a:pt x="15650" y="248964"/>
                    <a:pt x="21646" y="248964"/>
                  </a:cubicBezTo>
                  <a:lnTo>
                    <a:pt x="75914" y="248964"/>
                  </a:lnTo>
                  <a:lnTo>
                    <a:pt x="75914" y="137772"/>
                  </a:lnTo>
                  <a:lnTo>
                    <a:pt x="68292" y="140207"/>
                  </a:lnTo>
                  <a:cubicBezTo>
                    <a:pt x="65040" y="141221"/>
                    <a:pt x="61483" y="140714"/>
                    <a:pt x="58638" y="138584"/>
                  </a:cubicBezTo>
                  <a:cubicBezTo>
                    <a:pt x="55894" y="136555"/>
                    <a:pt x="54166" y="133308"/>
                    <a:pt x="54166" y="129859"/>
                  </a:cubicBezTo>
                  <a:lnTo>
                    <a:pt x="54166" y="86640"/>
                  </a:lnTo>
                  <a:cubicBezTo>
                    <a:pt x="54166" y="81872"/>
                    <a:pt x="57215" y="77712"/>
                    <a:pt x="61788" y="76292"/>
                  </a:cubicBezTo>
                  <a:lnTo>
                    <a:pt x="97560" y="64929"/>
                  </a:lnTo>
                  <a:lnTo>
                    <a:pt x="97560" y="10855"/>
                  </a:lnTo>
                  <a:cubicBezTo>
                    <a:pt x="97560" y="4869"/>
                    <a:pt x="102438" y="0"/>
                    <a:pt x="10843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users-group_32441"/>
            <p:cNvSpPr>
              <a:spLocks noChangeAspect="1"/>
            </p:cNvSpPr>
            <p:nvPr/>
          </p:nvSpPr>
          <p:spPr bwMode="auto">
            <a:xfrm>
              <a:off x="2567608" y="5445497"/>
              <a:ext cx="432048" cy="522660"/>
            </a:xfrm>
            <a:custGeom>
              <a:avLst/>
              <a:gdLst>
                <a:gd name="T0" fmla="*/ 834 w 6052"/>
                <a:gd name="T1" fmla="*/ 2946 h 7332"/>
                <a:gd name="T2" fmla="*/ 2017 w 6052"/>
                <a:gd name="T3" fmla="*/ 1763 h 7332"/>
                <a:gd name="T4" fmla="*/ 3201 w 6052"/>
                <a:gd name="T5" fmla="*/ 2946 h 7332"/>
                <a:gd name="T6" fmla="*/ 2017 w 6052"/>
                <a:gd name="T7" fmla="*/ 4130 h 7332"/>
                <a:gd name="T8" fmla="*/ 834 w 6052"/>
                <a:gd name="T9" fmla="*/ 2946 h 7332"/>
                <a:gd name="T10" fmla="*/ 2520 w 6052"/>
                <a:gd name="T11" fmla="*/ 4210 h 7332"/>
                <a:gd name="T12" fmla="*/ 1515 w 6052"/>
                <a:gd name="T13" fmla="*/ 4210 h 7332"/>
                <a:gd name="T14" fmla="*/ 0 w 6052"/>
                <a:gd name="T15" fmla="*/ 5726 h 7332"/>
                <a:gd name="T16" fmla="*/ 0 w 6052"/>
                <a:gd name="T17" fmla="*/ 6954 h 7332"/>
                <a:gd name="T18" fmla="*/ 3 w 6052"/>
                <a:gd name="T19" fmla="*/ 6973 h 7332"/>
                <a:gd name="T20" fmla="*/ 88 w 6052"/>
                <a:gd name="T21" fmla="*/ 7000 h 7332"/>
                <a:gd name="T22" fmla="*/ 2148 w 6052"/>
                <a:gd name="T23" fmla="*/ 7332 h 7332"/>
                <a:gd name="T24" fmla="*/ 3947 w 6052"/>
                <a:gd name="T25" fmla="*/ 6994 h 7332"/>
                <a:gd name="T26" fmla="*/ 4027 w 6052"/>
                <a:gd name="T27" fmla="*/ 6954 h 7332"/>
                <a:gd name="T28" fmla="*/ 4035 w 6052"/>
                <a:gd name="T29" fmla="*/ 6954 h 7332"/>
                <a:gd name="T30" fmla="*/ 4035 w 6052"/>
                <a:gd name="T31" fmla="*/ 5726 h 7332"/>
                <a:gd name="T32" fmla="*/ 2520 w 6052"/>
                <a:gd name="T33" fmla="*/ 4210 h 7332"/>
                <a:gd name="T34" fmla="*/ 4035 w 6052"/>
                <a:gd name="T35" fmla="*/ 2367 h 7332"/>
                <a:gd name="T36" fmla="*/ 5218 w 6052"/>
                <a:gd name="T37" fmla="*/ 1184 h 7332"/>
                <a:gd name="T38" fmla="*/ 4035 w 6052"/>
                <a:gd name="T39" fmla="*/ 0 h 7332"/>
                <a:gd name="T40" fmla="*/ 2851 w 6052"/>
                <a:gd name="T41" fmla="*/ 1184 h 7332"/>
                <a:gd name="T42" fmla="*/ 4035 w 6052"/>
                <a:gd name="T43" fmla="*/ 2367 h 7332"/>
                <a:gd name="T44" fmla="*/ 4537 w 6052"/>
                <a:gd name="T45" fmla="*/ 2448 h 7332"/>
                <a:gd name="T46" fmla="*/ 3533 w 6052"/>
                <a:gd name="T47" fmla="*/ 2448 h 7332"/>
                <a:gd name="T48" fmla="*/ 3462 w 6052"/>
                <a:gd name="T49" fmla="*/ 2451 h 7332"/>
                <a:gd name="T50" fmla="*/ 3605 w 6052"/>
                <a:gd name="T51" fmla="*/ 3079 h 7332"/>
                <a:gd name="T52" fmla="*/ 3153 w 6052"/>
                <a:gd name="T53" fmla="*/ 4136 h 7332"/>
                <a:gd name="T54" fmla="*/ 4415 w 6052"/>
                <a:gd name="T55" fmla="*/ 5564 h 7332"/>
                <a:gd name="T56" fmla="*/ 5965 w 6052"/>
                <a:gd name="T57" fmla="*/ 5232 h 7332"/>
                <a:gd name="T58" fmla="*/ 6044 w 6052"/>
                <a:gd name="T59" fmla="*/ 5192 h 7332"/>
                <a:gd name="T60" fmla="*/ 6052 w 6052"/>
                <a:gd name="T61" fmla="*/ 5192 h 7332"/>
                <a:gd name="T62" fmla="*/ 6052 w 6052"/>
                <a:gd name="T63" fmla="*/ 3963 h 7332"/>
                <a:gd name="T64" fmla="*/ 4537 w 6052"/>
                <a:gd name="T65" fmla="*/ 2448 h 7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52" h="7331">
                  <a:moveTo>
                    <a:pt x="834" y="2946"/>
                  </a:moveTo>
                  <a:cubicBezTo>
                    <a:pt x="834" y="2292"/>
                    <a:pt x="1364" y="1763"/>
                    <a:pt x="2017" y="1763"/>
                  </a:cubicBezTo>
                  <a:cubicBezTo>
                    <a:pt x="2671" y="1763"/>
                    <a:pt x="3201" y="2292"/>
                    <a:pt x="3201" y="2946"/>
                  </a:cubicBezTo>
                  <a:cubicBezTo>
                    <a:pt x="3201" y="3600"/>
                    <a:pt x="2671" y="4130"/>
                    <a:pt x="2017" y="4130"/>
                  </a:cubicBezTo>
                  <a:cubicBezTo>
                    <a:pt x="1364" y="4130"/>
                    <a:pt x="834" y="3600"/>
                    <a:pt x="834" y="2946"/>
                  </a:cubicBezTo>
                  <a:close/>
                  <a:moveTo>
                    <a:pt x="2520" y="4210"/>
                  </a:moveTo>
                  <a:lnTo>
                    <a:pt x="1515" y="4210"/>
                  </a:lnTo>
                  <a:cubicBezTo>
                    <a:pt x="680" y="4210"/>
                    <a:pt x="0" y="4890"/>
                    <a:pt x="0" y="5726"/>
                  </a:cubicBezTo>
                  <a:lnTo>
                    <a:pt x="0" y="6954"/>
                  </a:lnTo>
                  <a:lnTo>
                    <a:pt x="3" y="6973"/>
                  </a:lnTo>
                  <a:lnTo>
                    <a:pt x="88" y="7000"/>
                  </a:lnTo>
                  <a:cubicBezTo>
                    <a:pt x="885" y="7249"/>
                    <a:pt x="1578" y="7332"/>
                    <a:pt x="2148" y="7332"/>
                  </a:cubicBezTo>
                  <a:cubicBezTo>
                    <a:pt x="3262" y="7332"/>
                    <a:pt x="3907" y="7015"/>
                    <a:pt x="3947" y="6994"/>
                  </a:cubicBezTo>
                  <a:lnTo>
                    <a:pt x="4027" y="6954"/>
                  </a:lnTo>
                  <a:lnTo>
                    <a:pt x="4035" y="6954"/>
                  </a:lnTo>
                  <a:lnTo>
                    <a:pt x="4035" y="5726"/>
                  </a:lnTo>
                  <a:cubicBezTo>
                    <a:pt x="4035" y="4890"/>
                    <a:pt x="3355" y="4210"/>
                    <a:pt x="2520" y="4210"/>
                  </a:cubicBezTo>
                  <a:close/>
                  <a:moveTo>
                    <a:pt x="4035" y="2367"/>
                  </a:moveTo>
                  <a:cubicBezTo>
                    <a:pt x="4689" y="2367"/>
                    <a:pt x="5218" y="1837"/>
                    <a:pt x="5218" y="1184"/>
                  </a:cubicBezTo>
                  <a:cubicBezTo>
                    <a:pt x="5218" y="530"/>
                    <a:pt x="4689" y="0"/>
                    <a:pt x="4035" y="0"/>
                  </a:cubicBezTo>
                  <a:cubicBezTo>
                    <a:pt x="3381" y="0"/>
                    <a:pt x="2851" y="530"/>
                    <a:pt x="2851" y="1184"/>
                  </a:cubicBezTo>
                  <a:cubicBezTo>
                    <a:pt x="2851" y="1837"/>
                    <a:pt x="3381" y="2367"/>
                    <a:pt x="4035" y="2367"/>
                  </a:cubicBezTo>
                  <a:close/>
                  <a:moveTo>
                    <a:pt x="4537" y="2448"/>
                  </a:moveTo>
                  <a:lnTo>
                    <a:pt x="3533" y="2448"/>
                  </a:lnTo>
                  <a:cubicBezTo>
                    <a:pt x="3509" y="2448"/>
                    <a:pt x="3485" y="2450"/>
                    <a:pt x="3462" y="2451"/>
                  </a:cubicBezTo>
                  <a:cubicBezTo>
                    <a:pt x="3553" y="2642"/>
                    <a:pt x="3605" y="2854"/>
                    <a:pt x="3605" y="3079"/>
                  </a:cubicBezTo>
                  <a:cubicBezTo>
                    <a:pt x="3605" y="3494"/>
                    <a:pt x="3431" y="3869"/>
                    <a:pt x="3153" y="4136"/>
                  </a:cubicBezTo>
                  <a:cubicBezTo>
                    <a:pt x="3804" y="4329"/>
                    <a:pt x="4301" y="4882"/>
                    <a:pt x="4415" y="5564"/>
                  </a:cubicBezTo>
                  <a:cubicBezTo>
                    <a:pt x="5375" y="5522"/>
                    <a:pt x="5928" y="5250"/>
                    <a:pt x="5965" y="5232"/>
                  </a:cubicBezTo>
                  <a:lnTo>
                    <a:pt x="6044" y="5192"/>
                  </a:lnTo>
                  <a:lnTo>
                    <a:pt x="6052" y="5192"/>
                  </a:lnTo>
                  <a:lnTo>
                    <a:pt x="6052" y="3963"/>
                  </a:lnTo>
                  <a:cubicBezTo>
                    <a:pt x="6052" y="3128"/>
                    <a:pt x="5373" y="2448"/>
                    <a:pt x="4537" y="24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user_209046"/>
            <p:cNvSpPr>
              <a:spLocks noChangeAspect="1"/>
            </p:cNvSpPr>
            <p:nvPr/>
          </p:nvSpPr>
          <p:spPr bwMode="auto">
            <a:xfrm>
              <a:off x="3719736" y="5483025"/>
              <a:ext cx="571103" cy="515000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rgbClr val="D5F4FF"/>
            </a:solidFill>
            <a:ln>
              <a:solidFill>
                <a:srgbClr val="00B0F0"/>
              </a:solidFill>
            </a:ln>
          </p:spPr>
          <p:txBody>
            <a:bodyPr/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668285" y="4042136"/>
            <a:ext cx="5112568" cy="1958734"/>
            <a:chOff x="6240016" y="4293096"/>
            <a:chExt cx="5112568" cy="1958734"/>
          </a:xfrm>
        </p:grpSpPr>
        <p:sp>
          <p:nvSpPr>
            <p:cNvPr id="61" name="椭圆 60"/>
            <p:cNvSpPr/>
            <p:nvPr/>
          </p:nvSpPr>
          <p:spPr bwMode="auto">
            <a:xfrm>
              <a:off x="9120336" y="4293096"/>
              <a:ext cx="2232248" cy="1440582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6240016" y="4293096"/>
              <a:ext cx="2232248" cy="1440582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264" y="4725144"/>
              <a:ext cx="658537" cy="540000"/>
            </a:xfrm>
            <a:prstGeom prst="rect">
              <a:avLst/>
            </a:prstGeom>
          </p:spPr>
        </p:pic>
        <p:cxnSp>
          <p:nvCxnSpPr>
            <p:cNvPr id="31" name="直接连接符 30"/>
            <p:cNvCxnSpPr>
              <a:stCxn id="38" idx="3"/>
              <a:endCxn id="27" idx="1"/>
            </p:cNvCxnSpPr>
            <p:nvPr/>
          </p:nvCxnSpPr>
          <p:spPr bwMode="auto">
            <a:xfrm flipV="1">
              <a:off x="7534613" y="4995144"/>
              <a:ext cx="937651" cy="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接连接符 32"/>
            <p:cNvCxnSpPr>
              <a:stCxn id="27" idx="3"/>
              <a:endCxn id="43" idx="1"/>
            </p:cNvCxnSpPr>
            <p:nvPr/>
          </p:nvCxnSpPr>
          <p:spPr bwMode="auto">
            <a:xfrm>
              <a:off x="9130801" y="4995144"/>
              <a:ext cx="937500" cy="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矩形 36"/>
            <p:cNvSpPr/>
            <p:nvPr/>
          </p:nvSpPr>
          <p:spPr>
            <a:xfrm>
              <a:off x="8292244" y="4417367"/>
              <a:ext cx="97210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Шлюз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258" y="4653136"/>
              <a:ext cx="1199355" cy="684076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6371262" y="4833156"/>
              <a:ext cx="1163501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10.0.1.0/24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301" y="4653136"/>
              <a:ext cx="1199355" cy="684076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10104305" y="4833156"/>
              <a:ext cx="1163501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10.0.2.0/24</a:t>
              </a:r>
            </a:p>
          </p:txBody>
        </p:sp>
        <p:pic>
          <p:nvPicPr>
            <p:cNvPr id="40" name="图片 39" descr="PC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9294" y="5157193"/>
              <a:ext cx="516826" cy="396922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7680176" y="5229200"/>
              <a:ext cx="1163501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10.0.1.1/24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8940316" y="5229200"/>
              <a:ext cx="1163501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10.0.2.1/24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7896200" y="5913276"/>
              <a:ext cx="180020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Сеть уровня 3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492044" y="4365104"/>
              <a:ext cx="180020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Сеть уровня 2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9264352" y="4365104"/>
              <a:ext cx="180020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Сеть уровня 2</a:t>
              </a:r>
            </a:p>
          </p:txBody>
        </p:sp>
        <p:pic>
          <p:nvPicPr>
            <p:cNvPr id="66" name="图片 65" descr="PC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6480" y="5157193"/>
              <a:ext cx="516826" cy="396922"/>
            </a:xfrm>
            <a:prstGeom prst="rect">
              <a:avLst/>
            </a:prstGeom>
          </p:spPr>
        </p:pic>
      </p:grpSp>
      <p:sp>
        <p:nvSpPr>
          <p:cNvPr id="45" name="圆角矩形 75"/>
          <p:cNvSpPr/>
          <p:nvPr/>
        </p:nvSpPr>
        <p:spPr>
          <a:xfrm>
            <a:off x="1664437" y="3430779"/>
            <a:ext cx="3334675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Адресация сети уровня 2</a:t>
            </a:r>
          </a:p>
        </p:txBody>
      </p:sp>
      <p:sp>
        <p:nvSpPr>
          <p:cNvPr id="51" name="圆角矩形 75"/>
          <p:cNvSpPr/>
          <p:nvPr/>
        </p:nvSpPr>
        <p:spPr>
          <a:xfrm>
            <a:off x="1664437" y="3862284"/>
            <a:ext cx="3334675" cy="2256001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auto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圆角矩形 75"/>
          <p:cNvSpPr/>
          <p:nvPr/>
        </p:nvSpPr>
        <p:spPr>
          <a:xfrm>
            <a:off x="5518930" y="3430779"/>
            <a:ext cx="538220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Адресация сети 3 уровня</a:t>
            </a:r>
          </a:p>
        </p:txBody>
      </p:sp>
      <p:sp>
        <p:nvSpPr>
          <p:cNvPr id="65" name="圆角矩形 75"/>
          <p:cNvSpPr/>
          <p:nvPr/>
        </p:nvSpPr>
        <p:spPr>
          <a:xfrm>
            <a:off x="5518930" y="3862284"/>
            <a:ext cx="5382201" cy="2256001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auto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五边形 69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71" name="燕尾形 70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72" name="燕尾形 71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73" name="燕尾形 72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74" name="燕尾形 73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22139933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177" y="583167"/>
            <a:ext cx="10446645" cy="6408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IP-адресов (классовая адресация)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202315"/>
            <a:ext cx="11276183" cy="547712"/>
          </a:xfrm>
        </p:spPr>
        <p:txBody>
          <a:bodyPr wrap="square">
            <a:noAutofit/>
          </a:bodyPr>
          <a:lstStyle/>
          <a:p>
            <a:pPr font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облегчения управления IP-адресами и организации сети IP-адреса подразделяются на следующие классы: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46169"/>
              </p:ext>
            </p:extLst>
          </p:nvPr>
        </p:nvGraphicFramePr>
        <p:xfrm>
          <a:off x="1669290" y="222085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58187"/>
              </p:ext>
            </p:extLst>
          </p:nvPr>
        </p:nvGraphicFramePr>
        <p:xfrm>
          <a:off x="3169457" y="222085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11780"/>
              </p:ext>
            </p:extLst>
          </p:nvPr>
        </p:nvGraphicFramePr>
        <p:xfrm>
          <a:off x="4669624" y="222085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01300"/>
              </p:ext>
            </p:extLst>
          </p:nvPr>
        </p:nvGraphicFramePr>
        <p:xfrm>
          <a:off x="6169790" y="222085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53509"/>
              </p:ext>
            </p:extLst>
          </p:nvPr>
        </p:nvGraphicFramePr>
        <p:xfrm>
          <a:off x="1669290" y="271363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91455"/>
              </p:ext>
            </p:extLst>
          </p:nvPr>
        </p:nvGraphicFramePr>
        <p:xfrm>
          <a:off x="3169457" y="271363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77729"/>
              </p:ext>
            </p:extLst>
          </p:nvPr>
        </p:nvGraphicFramePr>
        <p:xfrm>
          <a:off x="4669624" y="271363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90701"/>
              </p:ext>
            </p:extLst>
          </p:nvPr>
        </p:nvGraphicFramePr>
        <p:xfrm>
          <a:off x="6169790" y="271363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9842"/>
              </p:ext>
            </p:extLst>
          </p:nvPr>
        </p:nvGraphicFramePr>
        <p:xfrm>
          <a:off x="1669290" y="320642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34866"/>
              </p:ext>
            </p:extLst>
          </p:nvPr>
        </p:nvGraphicFramePr>
        <p:xfrm>
          <a:off x="3169457" y="320642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70239"/>
              </p:ext>
            </p:extLst>
          </p:nvPr>
        </p:nvGraphicFramePr>
        <p:xfrm>
          <a:off x="4669624" y="320642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33821"/>
              </p:ext>
            </p:extLst>
          </p:nvPr>
        </p:nvGraphicFramePr>
        <p:xfrm>
          <a:off x="6169790" y="3206421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60593"/>
              </p:ext>
            </p:extLst>
          </p:nvPr>
        </p:nvGraphicFramePr>
        <p:xfrm>
          <a:off x="1669290" y="369920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1110</a:t>
                      </a: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30408"/>
              </p:ext>
            </p:extLst>
          </p:nvPr>
        </p:nvGraphicFramePr>
        <p:xfrm>
          <a:off x="3169457" y="369920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34512"/>
              </p:ext>
            </p:extLst>
          </p:nvPr>
        </p:nvGraphicFramePr>
        <p:xfrm>
          <a:off x="4669624" y="369920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66770"/>
              </p:ext>
            </p:extLst>
          </p:nvPr>
        </p:nvGraphicFramePr>
        <p:xfrm>
          <a:off x="6169790" y="3699206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00503"/>
              </p:ext>
            </p:extLst>
          </p:nvPr>
        </p:nvGraphicFramePr>
        <p:xfrm>
          <a:off x="1669290" y="4191993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1111</a:t>
                      </a: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69877"/>
              </p:ext>
            </p:extLst>
          </p:nvPr>
        </p:nvGraphicFramePr>
        <p:xfrm>
          <a:off x="3169457" y="4191993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13849"/>
              </p:ext>
            </p:extLst>
          </p:nvPr>
        </p:nvGraphicFramePr>
        <p:xfrm>
          <a:off x="4669624" y="4191993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5358"/>
              </p:ext>
            </p:extLst>
          </p:nvPr>
        </p:nvGraphicFramePr>
        <p:xfrm>
          <a:off x="6169790" y="4191993"/>
          <a:ext cx="140711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NNNNNNNN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468318" y="2197949"/>
            <a:ext cx="11889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 A</a:t>
            </a:r>
          </a:p>
        </p:txBody>
      </p:sp>
      <p:sp>
        <p:nvSpPr>
          <p:cNvPr id="27" name="矩形 26"/>
          <p:cNvSpPr/>
          <p:nvPr/>
        </p:nvSpPr>
        <p:spPr>
          <a:xfrm>
            <a:off x="468318" y="2693004"/>
            <a:ext cx="11889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 B</a:t>
            </a:r>
          </a:p>
        </p:txBody>
      </p:sp>
      <p:sp>
        <p:nvSpPr>
          <p:cNvPr id="28" name="矩形 27"/>
          <p:cNvSpPr/>
          <p:nvPr/>
        </p:nvSpPr>
        <p:spPr>
          <a:xfrm>
            <a:off x="468318" y="3188059"/>
            <a:ext cx="11889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 C</a:t>
            </a:r>
          </a:p>
        </p:txBody>
      </p:sp>
      <p:sp>
        <p:nvSpPr>
          <p:cNvPr id="29" name="矩形 28"/>
          <p:cNvSpPr/>
          <p:nvPr/>
        </p:nvSpPr>
        <p:spPr>
          <a:xfrm>
            <a:off x="468318" y="3683114"/>
            <a:ext cx="11889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 D</a:t>
            </a:r>
          </a:p>
        </p:txBody>
      </p:sp>
      <p:sp>
        <p:nvSpPr>
          <p:cNvPr id="30" name="矩形 29"/>
          <p:cNvSpPr/>
          <p:nvPr/>
        </p:nvSpPr>
        <p:spPr>
          <a:xfrm>
            <a:off x="468318" y="4178169"/>
            <a:ext cx="11889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 E</a:t>
            </a:r>
          </a:p>
        </p:txBody>
      </p:sp>
      <p:sp>
        <p:nvSpPr>
          <p:cNvPr id="31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7753966" y="2168031"/>
            <a:ext cx="2448272" cy="355350"/>
          </a:xfrm>
          <a:prstGeom prst="roundRect">
            <a:avLst/>
          </a:prstGeom>
          <a:solidFill>
            <a:schemeClr val="bg1"/>
          </a:solidFill>
          <a:ln w="9525">
            <a:noFill/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0.0.0.0–127.255.255.255</a:t>
            </a:r>
          </a:p>
        </p:txBody>
      </p:sp>
      <p:sp>
        <p:nvSpPr>
          <p:cNvPr id="32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7753966" y="2663086"/>
            <a:ext cx="2448272" cy="355350"/>
          </a:xfrm>
          <a:prstGeom prst="roundRect">
            <a:avLst/>
          </a:prstGeom>
          <a:solidFill>
            <a:schemeClr val="bg1"/>
          </a:solidFill>
          <a:ln w="9525">
            <a:noFill/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128.0.0.0–191.255.255.255</a:t>
            </a:r>
          </a:p>
        </p:txBody>
      </p:sp>
      <p:sp>
        <p:nvSpPr>
          <p:cNvPr id="33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7753966" y="3166573"/>
            <a:ext cx="2448272" cy="355350"/>
          </a:xfrm>
          <a:prstGeom prst="roundRect">
            <a:avLst/>
          </a:prstGeom>
          <a:solidFill>
            <a:schemeClr val="bg1"/>
          </a:solidFill>
          <a:ln w="9525">
            <a:noFill/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192.0.0.0–223.255.255.255</a:t>
            </a:r>
          </a:p>
        </p:txBody>
      </p:sp>
      <p:sp>
        <p:nvSpPr>
          <p:cNvPr id="34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7753966" y="3661628"/>
            <a:ext cx="2448272" cy="355350"/>
          </a:xfrm>
          <a:prstGeom prst="roundRect">
            <a:avLst/>
          </a:prstGeom>
          <a:solidFill>
            <a:schemeClr val="bg1"/>
          </a:solidFill>
          <a:ln w="9525">
            <a:noFill/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224.0.0.0–239.255.255.255</a:t>
            </a:r>
          </a:p>
        </p:txBody>
      </p:sp>
      <p:sp>
        <p:nvSpPr>
          <p:cNvPr id="35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7753966" y="4156683"/>
            <a:ext cx="2448272" cy="355350"/>
          </a:xfrm>
          <a:prstGeom prst="roundRect">
            <a:avLst/>
          </a:prstGeom>
          <a:solidFill>
            <a:schemeClr val="bg1"/>
          </a:solidFill>
          <a:ln w="9525">
            <a:noFill/>
            <a:prstDash val="solid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240.0.0.0–255.255.255.255</a:t>
            </a:r>
          </a:p>
        </p:txBody>
      </p:sp>
      <p:sp>
        <p:nvSpPr>
          <p:cNvPr id="37" name="右大括号 36"/>
          <p:cNvSpPr/>
          <p:nvPr/>
        </p:nvSpPr>
        <p:spPr bwMode="auto">
          <a:xfrm>
            <a:off x="10272464" y="2248471"/>
            <a:ext cx="180020" cy="1188132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8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10416480" y="2608511"/>
            <a:ext cx="1296144" cy="468052"/>
          </a:xfrm>
          <a:prstGeom prst="round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ctr" defTabSz="914400" eaLnBrk="1" latinLnBrk="0" hangingPunct="1">
              <a:defRPr sz="1400" b="1">
                <a:latin typeface="+mn-ea"/>
                <a:ea typeface="+mn-ea"/>
              </a:defRPr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 fontAlgn="ctr"/>
            <a:r>
              <a:rPr lang="ru-RU" b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Назначается хостам</a:t>
            </a:r>
          </a:p>
        </p:txBody>
      </p:sp>
      <p:sp>
        <p:nvSpPr>
          <p:cNvPr id="39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10164451" y="3580619"/>
            <a:ext cx="1733139" cy="468052"/>
          </a:xfrm>
          <a:prstGeom prst="round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ctr" defTabSz="914400" eaLnBrk="1" latinLnBrk="0" hangingPunct="1">
              <a:defRPr sz="1400" b="1">
                <a:latin typeface="+mn-ea"/>
                <a:ea typeface="+mn-ea"/>
              </a:defRPr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 fontAlgn="ctr"/>
            <a:r>
              <a:rPr lang="ru-RU" b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Используется для многоадресной передачи</a:t>
            </a:r>
          </a:p>
        </p:txBody>
      </p:sp>
      <p:sp>
        <p:nvSpPr>
          <p:cNvPr id="40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10146327" y="4278007"/>
            <a:ext cx="2027087" cy="468052"/>
          </a:xfrm>
          <a:prstGeom prst="round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ctr" defTabSz="914400" eaLnBrk="1" latinLnBrk="0" hangingPunct="1">
              <a:defRPr sz="1400" b="1">
                <a:latin typeface="+mn-ea"/>
                <a:ea typeface="+mn-ea"/>
              </a:defRPr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 fontAlgn="ctr"/>
            <a:r>
              <a:rPr lang="ru-RU" b="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Используется для экспериментальных целей</a:t>
            </a:r>
          </a:p>
        </p:txBody>
      </p:sp>
      <p:sp>
        <p:nvSpPr>
          <p:cNvPr id="52" name="文本占位符 2"/>
          <p:cNvSpPr txBox="1"/>
          <p:nvPr/>
        </p:nvSpPr>
        <p:spPr bwMode="auto">
          <a:xfrm>
            <a:off x="468317" y="4547937"/>
            <a:ext cx="11276183" cy="18216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800" dirty="0">
                <a:latin typeface="Arial" panose="020B0604020202020204" pitchFamily="34" charset="0"/>
              </a:rPr>
              <a:t>Маски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</a:rPr>
              <a:t>сетей </a:t>
            </a:r>
            <a:r>
              <a:rPr lang="ru-RU" sz="1800" dirty="0">
                <a:latin typeface="Arial" panose="020B0604020202020204" pitchFamily="34" charset="0"/>
              </a:rPr>
              <a:t>классов A, B и C по умолчанию</a:t>
            </a:r>
          </a:p>
          <a:p>
            <a:pPr marL="654050" lvl="1" indent="-320675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A: 8 бит, 0.0.0.0–127.255.255.255/8</a:t>
            </a:r>
          </a:p>
          <a:p>
            <a:pPr marL="654050" lvl="1" indent="-320675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B: 16 бит, 128.0.0.0–191.255.255.255/16</a:t>
            </a:r>
          </a:p>
          <a:p>
            <a:pPr marL="654050" lvl="1" indent="-320675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C: 24 бит, 192.0.0.0-223.255.255.255/24</a:t>
            </a:r>
          </a:p>
        </p:txBody>
      </p: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14115"/>
              </p:ext>
            </p:extLst>
          </p:nvPr>
        </p:nvGraphicFramePr>
        <p:xfrm>
          <a:off x="9881755" y="5316286"/>
          <a:ext cx="153283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32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Сетевая часть</a:t>
                      </a:r>
                    </a:p>
                  </a:txBody>
                  <a:tcPr>
                    <a:lnL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312876"/>
              </p:ext>
            </p:extLst>
          </p:nvPr>
        </p:nvGraphicFramePr>
        <p:xfrm>
          <a:off x="9881755" y="5712330"/>
          <a:ext cx="1532834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32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Хостовая</a:t>
                      </a:r>
                      <a:r>
                        <a:rPr lang="ru-RU" sz="1400" b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часть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五边形 46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48" name="燕尾形 47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49" name="燕尾形 48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57" name="燕尾形 56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58" name="燕尾形 57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2851703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9565" y="1233488"/>
            <a:ext cx="11118697" cy="4679788"/>
          </a:xfrm>
        </p:spPr>
        <p:txBody>
          <a:bodyPr wrap="square">
            <a:noAutofit/>
          </a:bodyPr>
          <a:lstStyle/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IPv4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(четвертая версия интернет-протокола) –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ключевой протокол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работающий на сетевом уровне в стеке протоколов TCP/IP. Этот уровень соответствует сетевому уровню в эталонной модели OSI.</a:t>
            </a:r>
          </a:p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уровень предоставляет услуги передачи данных без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предварительного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соединения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 данных IP отправляется отдельно.</a:t>
            </a:r>
          </a:p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этой презентации описываются основные понятия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IPv4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организации подсетей, планирования сетевых IP-адресов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базовую настройку  IP-адресов.</a:t>
            </a:r>
          </a:p>
          <a:p>
            <a:pPr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670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Типы IP-адресов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адресов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определяемый ID сети, называется сегментом сети.</a:t>
            </a:r>
          </a:p>
          <a:p>
            <a:pPr fontAlgn="ctr"/>
            <a:r>
              <a:rPr lang="ru-RU" sz="18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идентифицирует сеть.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25023"/>
              </p:ext>
            </p:extLst>
          </p:nvPr>
        </p:nvGraphicFramePr>
        <p:xfrm>
          <a:off x="836039" y="2553660"/>
          <a:ext cx="4824536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06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00000000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文本占位符 2"/>
          <p:cNvSpPr txBox="1"/>
          <p:nvPr/>
        </p:nvSpPr>
        <p:spPr bwMode="auto">
          <a:xfrm>
            <a:off x="476860" y="2937810"/>
            <a:ext cx="6443855" cy="539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fontAlgn="ctr"/>
            <a:r>
              <a:rPr lang="ru-RU" sz="1800" b="1" dirty="0">
                <a:latin typeface="Arial" panose="020B0604020202020204" pitchFamily="34" charset="0"/>
                <a:ea typeface="方正兰亭黑简体" panose="02000000000000000000" pitchFamily="2" charset="-122"/>
              </a:rPr>
              <a:t>Широковещательный адрес: </a:t>
            </a:r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</a:rPr>
              <a:t>специальный адрес, используемый для отправки данных всем хостам сети.</a:t>
            </a:r>
          </a:p>
        </p:txBody>
      </p:sp>
      <p:sp>
        <p:nvSpPr>
          <p:cNvPr id="6" name="矩形 5"/>
          <p:cNvSpPr/>
          <p:nvPr/>
        </p:nvSpPr>
        <p:spPr>
          <a:xfrm>
            <a:off x="764030" y="2188116"/>
            <a:ext cx="277926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Пример: 192.168.10.0/24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37870"/>
              </p:ext>
            </p:extLst>
          </p:nvPr>
        </p:nvGraphicFramePr>
        <p:xfrm>
          <a:off x="836039" y="4145583"/>
          <a:ext cx="4824536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06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11111111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64030" y="3797623"/>
            <a:ext cx="3257251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Пример: 192.168.10.255/24</a:t>
            </a: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476860" y="4485092"/>
            <a:ext cx="6587871" cy="539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fontAlgn="ctr"/>
            <a:r>
              <a:rPr lang="ru-RU" sz="1800" b="1" dirty="0">
                <a:latin typeface="Arial" panose="020B0604020202020204" pitchFamily="34" charset="0"/>
                <a:ea typeface="方正兰亭黑简体" panose="02000000000000000000" pitchFamily="2" charset="-122"/>
              </a:rPr>
              <a:t>Доступные адреса: </a:t>
            </a:r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</a:rPr>
              <a:t>IP-адреса, которые могут быть выделены интерфейсам устройств в сети.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22714"/>
              </p:ext>
            </p:extLst>
          </p:nvPr>
        </p:nvGraphicFramePr>
        <p:xfrm>
          <a:off x="836039" y="5704857"/>
          <a:ext cx="4824536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06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00000001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764031" y="5348104"/>
            <a:ext cx="244827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Пример: 192.168.10.1/24</a:t>
            </a:r>
          </a:p>
        </p:txBody>
      </p:sp>
      <p:sp>
        <p:nvSpPr>
          <p:cNvPr id="26" name="圆角矩形 75"/>
          <p:cNvSpPr/>
          <p:nvPr/>
        </p:nvSpPr>
        <p:spPr>
          <a:xfrm>
            <a:off x="7814526" y="2457917"/>
            <a:ext cx="372098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</a:p>
        </p:txBody>
      </p:sp>
      <p:sp>
        <p:nvSpPr>
          <p:cNvPr id="28" name="圆角矩形 75"/>
          <p:cNvSpPr/>
          <p:nvPr/>
        </p:nvSpPr>
        <p:spPr>
          <a:xfrm>
            <a:off x="7814526" y="2889423"/>
            <a:ext cx="3720981" cy="255847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auto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 и широковещательные адреса не могут напрямую использоваться устройствами или их интерфейсами.</a:t>
            </a:r>
          </a:p>
          <a:p>
            <a:pPr marL="177800" indent="-177800" algn="just" fontAlgn="auto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доступных адресов в сетевом сегменте </a:t>
            </a:r>
            <a:r>
              <a:rPr lang="en-US" altLang="zh-CN" sz="1600" dirty="0">
                <a:solidFill>
                  <a:prstClr val="black"/>
                </a:solidFill>
              </a:rPr>
              <a:t>–</a:t>
            </a: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</a:rPr>
              <a:t>2</a:t>
            </a:r>
            <a:r>
              <a:rPr lang="en-US" altLang="zh-CN" sz="1600" baseline="30000" dirty="0">
                <a:solidFill>
                  <a:prstClr val="black"/>
                </a:solidFill>
              </a:rPr>
              <a:t>n</a:t>
            </a:r>
            <a:r>
              <a:rPr lang="en-US" altLang="zh-CN" sz="1600" dirty="0">
                <a:solidFill>
                  <a:prstClr val="black"/>
                </a:solidFill>
              </a:rPr>
              <a:t>–2 </a:t>
            </a: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US" altLang="zh-CN" sz="1600" dirty="0">
                <a:solidFill>
                  <a:prstClr val="black"/>
                </a:solidFill>
              </a:rPr>
              <a:t>–</a:t>
            </a: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битов в части хоста).</a:t>
            </a:r>
          </a:p>
        </p:txBody>
      </p:sp>
      <p:sp>
        <p:nvSpPr>
          <p:cNvPr id="29" name="五边形 28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30" name="燕尾形 29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31" name="燕尾形 30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32" name="燕尾形 31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33" name="燕尾形 32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20323807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梯形 4"/>
          <p:cNvSpPr/>
          <p:nvPr/>
        </p:nvSpPr>
        <p:spPr bwMode="auto">
          <a:xfrm>
            <a:off x="2356872" y="2396691"/>
            <a:ext cx="7056784" cy="426455"/>
          </a:xfrm>
          <a:custGeom>
            <a:avLst/>
            <a:gdLst>
              <a:gd name="connsiteX0" fmla="*/ 0 w 7435368"/>
              <a:gd name="connsiteY0" fmla="*/ 860404 h 861325"/>
              <a:gd name="connsiteX1" fmla="*/ 33419 w 7435368"/>
              <a:gd name="connsiteY1" fmla="*/ 0 h 861325"/>
              <a:gd name="connsiteX2" fmla="*/ 5639797 w 7435368"/>
              <a:gd name="connsiteY2" fmla="*/ 9789 h 861325"/>
              <a:gd name="connsiteX3" fmla="*/ 7435368 w 7435368"/>
              <a:gd name="connsiteY3" fmla="*/ 861325 h 861325"/>
              <a:gd name="connsiteX4" fmla="*/ 0 w 7435368"/>
              <a:gd name="connsiteY4" fmla="*/ 860404 h 86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368" h="861325">
                <a:moveTo>
                  <a:pt x="0" y="860404"/>
                </a:moveTo>
                <a:lnTo>
                  <a:pt x="33419" y="0"/>
                </a:lnTo>
                <a:lnTo>
                  <a:pt x="5639797" y="9789"/>
                </a:lnTo>
                <a:lnTo>
                  <a:pt x="7435368" y="861325"/>
                </a:lnTo>
                <a:lnTo>
                  <a:pt x="0" y="860404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Вычисление IP-адресов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905583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Пример: какой адрес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широковещательный адрес и количество доступных адресов у адреса 172.16.10.1/16 класса B?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5343"/>
              </p:ext>
            </p:extLst>
          </p:nvPr>
        </p:nvGraphicFramePr>
        <p:xfrm>
          <a:off x="2392876" y="2186924"/>
          <a:ext cx="5628456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172.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00001010.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00000001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03170"/>
              </p:ext>
            </p:extLst>
          </p:nvPr>
        </p:nvGraphicFramePr>
        <p:xfrm>
          <a:off x="2356872" y="2823147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38284"/>
              </p:ext>
            </p:extLst>
          </p:nvPr>
        </p:nvGraphicFramePr>
        <p:xfrm>
          <a:off x="4121068" y="2823147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97992"/>
              </p:ext>
            </p:extLst>
          </p:nvPr>
        </p:nvGraphicFramePr>
        <p:xfrm>
          <a:off x="5983220" y="2823147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04185"/>
              </p:ext>
            </p:extLst>
          </p:nvPr>
        </p:nvGraphicFramePr>
        <p:xfrm>
          <a:off x="7747416" y="2823147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 bwMode="auto">
          <a:xfrm flipH="1">
            <a:off x="5885264" y="2807072"/>
            <a:ext cx="0" cy="216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C706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551657" y="4020714"/>
            <a:ext cx="1748279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Адрес сети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19190"/>
              </p:ext>
            </p:extLst>
          </p:nvPr>
        </p:nvGraphicFramePr>
        <p:xfrm>
          <a:off x="2356872" y="4003558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58998"/>
              </p:ext>
            </p:extLst>
          </p:nvPr>
        </p:nvGraphicFramePr>
        <p:xfrm>
          <a:off x="4121068" y="4003558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86682"/>
              </p:ext>
            </p:extLst>
          </p:nvPr>
        </p:nvGraphicFramePr>
        <p:xfrm>
          <a:off x="5983220" y="4003558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96271"/>
              </p:ext>
            </p:extLst>
          </p:nvPr>
        </p:nvGraphicFramePr>
        <p:xfrm>
          <a:off x="7747416" y="4003558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9377653" y="4010585"/>
            <a:ext cx="169218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172.16.0.0</a:t>
            </a:r>
          </a:p>
        </p:txBody>
      </p:sp>
      <p:sp>
        <p:nvSpPr>
          <p:cNvPr id="17" name="矩形 16"/>
          <p:cNvSpPr/>
          <p:nvPr/>
        </p:nvSpPr>
        <p:spPr>
          <a:xfrm>
            <a:off x="511954" y="4558366"/>
            <a:ext cx="1880922" cy="2887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адрес</a:t>
            </a:r>
            <a:endParaRPr lang="ru-RU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91261"/>
              </p:ext>
            </p:extLst>
          </p:nvPr>
        </p:nvGraphicFramePr>
        <p:xfrm>
          <a:off x="2356872" y="4551339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59148"/>
              </p:ext>
            </p:extLst>
          </p:nvPr>
        </p:nvGraphicFramePr>
        <p:xfrm>
          <a:off x="4121068" y="4551339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01451"/>
              </p:ext>
            </p:extLst>
          </p:nvPr>
        </p:nvGraphicFramePr>
        <p:xfrm>
          <a:off x="5983220" y="4551339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85730"/>
              </p:ext>
            </p:extLst>
          </p:nvPr>
        </p:nvGraphicFramePr>
        <p:xfrm>
          <a:off x="7747416" y="4551339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9377653" y="4691253"/>
            <a:ext cx="1908212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172.16.255.255</a:t>
            </a:r>
          </a:p>
        </p:txBody>
      </p:sp>
      <p:sp>
        <p:nvSpPr>
          <p:cNvPr id="23" name="矩形 22"/>
          <p:cNvSpPr/>
          <p:nvPr/>
        </p:nvSpPr>
        <p:spPr>
          <a:xfrm>
            <a:off x="494093" y="5119583"/>
            <a:ext cx="215674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Количество IP-адресов</a:t>
            </a:r>
          </a:p>
        </p:txBody>
      </p:sp>
      <p:sp>
        <p:nvSpPr>
          <p:cNvPr id="24" name="矩形 23"/>
          <p:cNvSpPr/>
          <p:nvPr/>
        </p:nvSpPr>
        <p:spPr>
          <a:xfrm>
            <a:off x="2435168" y="5127404"/>
            <a:ext cx="1417641" cy="2966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ru-RU" sz="1400" baseline="30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16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= 65536</a:t>
            </a:r>
          </a:p>
        </p:txBody>
      </p:sp>
      <p:sp>
        <p:nvSpPr>
          <p:cNvPr id="25" name="矩形 24"/>
          <p:cNvSpPr/>
          <p:nvPr/>
        </p:nvSpPr>
        <p:spPr>
          <a:xfrm>
            <a:off x="505024" y="5485700"/>
            <a:ext cx="2235177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Количество </a:t>
            </a:r>
          </a:p>
          <a:p>
            <a:pPr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доступных адресов</a:t>
            </a:r>
          </a:p>
        </p:txBody>
      </p:sp>
      <p:sp>
        <p:nvSpPr>
          <p:cNvPr id="26" name="矩形 25"/>
          <p:cNvSpPr/>
          <p:nvPr/>
        </p:nvSpPr>
        <p:spPr>
          <a:xfrm>
            <a:off x="2435168" y="5595455"/>
            <a:ext cx="158417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ru-RU" sz="1400" baseline="30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16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 = 65534</a:t>
            </a:r>
          </a:p>
        </p:txBody>
      </p:sp>
      <p:sp>
        <p:nvSpPr>
          <p:cNvPr id="27" name="矩形 26"/>
          <p:cNvSpPr/>
          <p:nvPr/>
        </p:nvSpPr>
        <p:spPr>
          <a:xfrm>
            <a:off x="505023" y="5944464"/>
            <a:ext cx="1748279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Диапазон доступных адресов</a:t>
            </a:r>
          </a:p>
        </p:txBody>
      </p:sp>
      <p:sp>
        <p:nvSpPr>
          <p:cNvPr id="28" name="矩形 27"/>
          <p:cNvSpPr/>
          <p:nvPr/>
        </p:nvSpPr>
        <p:spPr>
          <a:xfrm>
            <a:off x="2458289" y="6146008"/>
            <a:ext cx="35283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172.16.0.1–172.16.255.254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04408"/>
              </p:ext>
            </p:extLst>
          </p:nvPr>
        </p:nvGraphicFramePr>
        <p:xfrm>
          <a:off x="2356872" y="3274940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0753"/>
              </p:ext>
            </p:extLst>
          </p:nvPr>
        </p:nvGraphicFramePr>
        <p:xfrm>
          <a:off x="4121068" y="3274940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1139"/>
              </p:ext>
            </p:extLst>
          </p:nvPr>
        </p:nvGraphicFramePr>
        <p:xfrm>
          <a:off x="5983220" y="3274940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02544"/>
              </p:ext>
            </p:extLst>
          </p:nvPr>
        </p:nvGraphicFramePr>
        <p:xfrm>
          <a:off x="7747416" y="3274940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592677" y="2789737"/>
            <a:ext cx="1748279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38" name="矩形 37"/>
          <p:cNvSpPr/>
          <p:nvPr/>
        </p:nvSpPr>
        <p:spPr>
          <a:xfrm>
            <a:off x="567574" y="3233780"/>
            <a:ext cx="1748279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маска</a:t>
            </a:r>
          </a:p>
        </p:txBody>
      </p:sp>
      <p:sp>
        <p:nvSpPr>
          <p:cNvPr id="40" name="矩形 39"/>
          <p:cNvSpPr/>
          <p:nvPr/>
        </p:nvSpPr>
        <p:spPr>
          <a:xfrm>
            <a:off x="9377652" y="3454754"/>
            <a:ext cx="265985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1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Получен сетевой адрес, все биты хоста установлены на 0.</a:t>
            </a:r>
          </a:p>
        </p:txBody>
      </p:sp>
      <p:sp>
        <p:nvSpPr>
          <p:cNvPr id="41" name="矩形 40"/>
          <p:cNvSpPr/>
          <p:nvPr/>
        </p:nvSpPr>
        <p:spPr>
          <a:xfrm>
            <a:off x="9352112" y="4304099"/>
            <a:ext cx="2839888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1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Получен широковещательный адрес, все биты хоста установлены на 1.</a:t>
            </a:r>
          </a:p>
        </p:txBody>
      </p:sp>
      <p:sp>
        <p:nvSpPr>
          <p:cNvPr id="52" name="圆角矩形 75"/>
          <p:cNvSpPr/>
          <p:nvPr/>
        </p:nvSpPr>
        <p:spPr>
          <a:xfrm>
            <a:off x="5986680" y="5461933"/>
            <a:ext cx="3521470" cy="973271"/>
          </a:xfrm>
          <a:prstGeom prst="roundRect">
            <a:avLst>
              <a:gd name="adj" fmla="val 874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 anchorCtr="0">
            <a:noAutofit/>
          </a:bodyPr>
          <a:lstStyle/>
          <a:p>
            <a:pPr lvl="0" fontAlgn="ctr">
              <a:lnSpc>
                <a:spcPct val="125000"/>
              </a:lnSpc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Пример: какой сетевой адрес, широковещательный адрес и количество доступных адресов у адреса 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10.128.20.10/8</a:t>
            </a:r>
            <a:r>
              <a:rPr lang="ru-RU" altLang="zh-CN" sz="12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класса 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同侧圆角矩形 52"/>
          <p:cNvSpPr/>
          <p:nvPr/>
        </p:nvSpPr>
        <p:spPr>
          <a:xfrm>
            <a:off x="5986681" y="5101932"/>
            <a:ext cx="3521470" cy="360000"/>
          </a:xfrm>
          <a:prstGeom prst="round2Same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</a:p>
        </p:txBody>
      </p:sp>
      <p:sp>
        <p:nvSpPr>
          <p:cNvPr id="45" name="五边形 44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47" name="燕尾形 46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48" name="燕尾形 47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49" name="燕尾形 48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58" name="燕尾形 57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15564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Частные IP-адреса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Публичный IP-адрес: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IP-адрес присваивается организацией IANA, и этот режим распределения адресов гарантирует, что каждый IP-адрес является уникальным в Интернете. Такой IP-адрес является публичным IP-адресом.</a:t>
            </a:r>
          </a:p>
          <a:p>
            <a:pPr fontAlgn="ctr"/>
            <a:r>
              <a:rPr lang="ru-RU" sz="18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(приватный)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IP-адрес: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практике некоторым сетям не нужно подключаться к Интернету. Например, в сети лаборатории в университете IP-адреса устройств не должны конфликтовать между собой только в одной сети. В пространстве IP-адресов некоторые IP-адреса класса A, B и C зарезервированы для таких ситуаций. Эти IP-адреса называются частными IP-адресами.</a:t>
            </a:r>
          </a:p>
          <a:p>
            <a:pPr marL="654050" lvl="1" indent="-328613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A: 10.0.0.0–10.255.255.255</a:t>
            </a:r>
          </a:p>
          <a:p>
            <a:pPr marL="654050" lvl="1" indent="-328613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B: 172.16.0.0–172.31.255.255</a:t>
            </a:r>
          </a:p>
          <a:p>
            <a:pPr marL="654050" lvl="1" indent="-328613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C: 192.168.0.0–192.168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255.255</a:t>
            </a:r>
          </a:p>
          <a:p>
            <a:pPr fontAlgn="ctr"/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24689" y="4239186"/>
            <a:ext cx="5942422" cy="1996073"/>
            <a:chOff x="5444104" y="3216410"/>
            <a:chExt cx="6402520" cy="274758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2335" y="3945010"/>
              <a:ext cx="1620180" cy="889423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6152726" y="3468438"/>
              <a:ext cx="1224136" cy="684076"/>
              <a:chOff x="6636060" y="3501008"/>
              <a:chExt cx="1224136" cy="68407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6060" y="3501008"/>
                <a:ext cx="1199355" cy="684076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6696695" y="3681028"/>
                <a:ext cx="1163501" cy="38128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10.0.0.0/8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7497753" y="4216295"/>
              <a:ext cx="1163501" cy="3812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Интернет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368750" y="4754405"/>
              <a:ext cx="1224136" cy="684076"/>
              <a:chOff x="6636060" y="3454827"/>
              <a:chExt cx="1224136" cy="684076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6060" y="3454827"/>
                <a:ext cx="1199355" cy="684076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6696695" y="3634847"/>
                <a:ext cx="1163501" cy="38128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10.0.0.0/8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168950" y="3216410"/>
              <a:ext cx="1620180" cy="720080"/>
              <a:chOff x="6636060" y="3501008"/>
              <a:chExt cx="1620180" cy="72008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6060" y="3501008"/>
                <a:ext cx="1620180" cy="720080"/>
              </a:xfrm>
              <a:prstGeom prst="rect">
                <a:avLst/>
              </a:prstGeom>
            </p:spPr>
          </p:pic>
          <p:sp>
            <p:nvSpPr>
              <p:cNvPr id="27" name="矩形 26"/>
              <p:cNvSpPr/>
              <p:nvPr/>
            </p:nvSpPr>
            <p:spPr>
              <a:xfrm>
                <a:off x="6696695" y="3697287"/>
                <a:ext cx="1559545" cy="38128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192.168.1.0/24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276962" y="4718401"/>
              <a:ext cx="1620180" cy="720080"/>
              <a:chOff x="6636060" y="3454827"/>
              <a:chExt cx="1620180" cy="720080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6060" y="3454827"/>
                <a:ext cx="1620180" cy="720080"/>
              </a:xfrm>
              <a:prstGeom prst="rect">
                <a:avLst/>
              </a:prstGeom>
            </p:spPr>
          </p:pic>
          <p:sp>
            <p:nvSpPr>
              <p:cNvPr id="30" name="矩形 29"/>
              <p:cNvSpPr/>
              <p:nvPr/>
            </p:nvSpPr>
            <p:spPr>
              <a:xfrm>
                <a:off x="6696695" y="3651106"/>
                <a:ext cx="1559545" cy="38128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192.168.1.0/24</a:t>
                </a: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822" y="3912569"/>
              <a:ext cx="502212" cy="41181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846" y="4574386"/>
              <a:ext cx="502212" cy="41181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978" y="4502378"/>
              <a:ext cx="502212" cy="41181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966" y="3792474"/>
              <a:ext cx="502212" cy="411814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5444104" y="5582709"/>
              <a:ext cx="5270797" cy="3812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Подключение частной сети к Интернету</a:t>
              </a:r>
            </a:p>
          </p:txBody>
        </p:sp>
        <p:sp>
          <p:nvSpPr>
            <p:cNvPr id="40" name="圆角矩形标注 39"/>
            <p:cNvSpPr/>
            <p:nvPr/>
          </p:nvSpPr>
          <p:spPr bwMode="auto">
            <a:xfrm>
              <a:off x="9456514" y="3801513"/>
              <a:ext cx="2390110" cy="1051865"/>
            </a:xfrm>
            <a:prstGeom prst="wedgeRoundRectCallout">
              <a:avLst>
                <a:gd name="adj1" fmla="val -63070"/>
                <a:gd name="adj2" fmla="val 32344"/>
                <a:gd name="adj3" fmla="val 16667"/>
              </a:avLst>
            </a:prstGeom>
            <a:solidFill>
              <a:srgbClr val="F4FBFE"/>
            </a:solidFill>
            <a:ln w="19050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Осуществляется с использованием преобразования сетевых адресов (NAT)</a:t>
              </a:r>
            </a:p>
          </p:txBody>
        </p:sp>
      </p:grpSp>
      <p:sp>
        <p:nvSpPr>
          <p:cNvPr id="44" name="五边形 43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45" name="燕尾形 44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46" name="燕尾形 45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47" name="燕尾形 46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48" name="燕尾形 47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27084536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IP-адреса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1066367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Некоторые IP-адреса в пространстве IP-адресов имеют особые значения и функции.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40645"/>
              </p:ext>
            </p:extLst>
          </p:nvPr>
        </p:nvGraphicFramePr>
        <p:xfrm>
          <a:off x="833002" y="2404403"/>
          <a:ext cx="10858501" cy="34259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78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5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74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Специальный IP-адрес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Область адреса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Функция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Ограниченный широковещательный 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255.255.255.255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Может использоваться в качестве адреса назначения, и предназначенный для него трафик отправляется всем хостам сетевого сегмента, к которому принадлежит адрес. </a:t>
                      </a:r>
                      <a:r>
                        <a:rPr lang="ru-RU" sz="1600" u="none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Область действия адреса ограничивается шлюзом</a:t>
                      </a:r>
                      <a:r>
                        <a:rPr lang="ru-RU" sz="16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Любой IP-адрес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0.0.0.0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Это любой адрес любой сети.</a:t>
                      </a:r>
                    </a:p>
                    <a:p>
                      <a:pPr algn="l" fontAlgn="ctr"/>
                      <a:r>
                        <a:rPr lang="ru-RU" sz="16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Этот адрес  относится к адресу отправителя </a:t>
                      </a:r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«этой» сети.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Loopback</a:t>
                      </a:r>
                      <a:r>
                        <a:rPr lang="en-US" sz="1600" b="1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127.0.0.0/8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Используется для тестирования</a:t>
                      </a:r>
                      <a:r>
                        <a:rPr lang="ru-RU" sz="16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6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устройства.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</a:t>
                      </a:r>
                      <a:r>
                        <a:rPr lang="ru-RU" sz="1600" b="1" baseline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Link-local</a:t>
                      </a:r>
                      <a:endParaRPr lang="ru-RU" sz="1600" b="1" noProof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169.254.0.0/24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Если хост не </a:t>
                      </a:r>
                      <a:r>
                        <a:rPr lang="ru-RU" sz="16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сможет автоматически получить IP-адрес, хост может временно использовать IP-адрес из этого диапазона.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五边形 14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Понятия</a:t>
            </a:r>
          </a:p>
        </p:txBody>
      </p:sp>
      <p:sp>
        <p:nvSpPr>
          <p:cNvPr id="16" name="燕尾形 15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Классификация</a:t>
            </a:r>
            <a:r>
              <a:rPr 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ru-RU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адресов</a:t>
            </a:r>
          </a:p>
        </p:txBody>
      </p:sp>
      <p:sp>
        <p:nvSpPr>
          <p:cNvPr id="18" name="燕尾形 17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Вычисление адресов</a:t>
            </a:r>
          </a:p>
        </p:txBody>
      </p:sp>
      <p:sp>
        <p:nvSpPr>
          <p:cNvPr id="19" name="燕尾形 18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Специальные</a:t>
            </a:r>
            <a:r>
              <a:rPr lang="en-US" sz="90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ru-RU" sz="90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адреса</a:t>
            </a:r>
          </a:p>
        </p:txBody>
      </p:sp>
      <p:sp>
        <p:nvSpPr>
          <p:cNvPr id="21" name="燕尾形 20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IPv4 </a:t>
            </a:r>
            <a:r>
              <a:rPr lang="ru-RU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и</a:t>
            </a:r>
            <a:r>
              <a:rPr 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IPv6</a:t>
            </a:r>
          </a:p>
        </p:txBody>
      </p:sp>
    </p:spTree>
    <p:extLst>
      <p:ext uri="{BB962C8B-B14F-4D97-AF65-F5344CB8AC3E}">
        <p14:creationId xmlns:p14="http://schemas.microsoft.com/office/powerpoint/2010/main" val="32524981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IPv4 и IPv6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1842221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Адреса IPv4,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выдаваемые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IANA, закончились в 2011 году. Доступ к публичной сети получало все больше пользователей и устройств, и IPv4-адреса закончились. Это главная причина замены IPv4 на IPv6.</a:t>
            </a:r>
          </a:p>
        </p:txBody>
      </p:sp>
      <p:sp>
        <p:nvSpPr>
          <p:cNvPr id="11" name="圆角矩形 75"/>
          <p:cNvSpPr/>
          <p:nvPr/>
        </p:nvSpPr>
        <p:spPr>
          <a:xfrm>
            <a:off x="1259325" y="3228312"/>
            <a:ext cx="4252833" cy="3275229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263525" indent="-263525" algn="just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адреса: 32 бит</a:t>
            </a:r>
          </a:p>
          <a:p>
            <a:pPr marL="263525" indent="-263525" algn="just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адресов: одиночный, широковещательный и групповой Характеристики: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Исчерпание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адресов IPv4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Неподходящий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заголовка пакетов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Лавинная передача, вызванная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ARP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圆角矩形 75"/>
          <p:cNvSpPr/>
          <p:nvPr/>
        </p:nvSpPr>
        <p:spPr>
          <a:xfrm>
            <a:off x="6096000" y="3259134"/>
            <a:ext cx="4252833" cy="3244407"/>
          </a:xfrm>
          <a:prstGeom prst="roundRect">
            <a:avLst>
              <a:gd name="adj" fmla="val 874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263525" indent="-263525" algn="just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адреса: 128 бит</a:t>
            </a:r>
          </a:p>
          <a:p>
            <a:pPr marL="263525" indent="-263525" algn="just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адресов: одиночный, групповой и произвольный</a:t>
            </a:r>
          </a:p>
          <a:p>
            <a:pPr marL="263525" indent="-263525" algn="just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Характеристики: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Неограниченное количество адресов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заголовка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пакетов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IPv6-адресов</a:t>
            </a:r>
          </a:p>
          <a:p>
            <a:pPr marL="540000" lvl="1" indent="-285750" algn="just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5" name="同侧圆角矩形 14"/>
          <p:cNvSpPr/>
          <p:nvPr/>
        </p:nvSpPr>
        <p:spPr>
          <a:xfrm>
            <a:off x="1259325" y="2895709"/>
            <a:ext cx="4252833" cy="360000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</a:t>
            </a:r>
          </a:p>
        </p:txBody>
      </p:sp>
      <p:sp>
        <p:nvSpPr>
          <p:cNvPr id="16" name="同侧圆角矩形 15"/>
          <p:cNvSpPr/>
          <p:nvPr/>
        </p:nvSpPr>
        <p:spPr>
          <a:xfrm>
            <a:off x="6095999" y="2895709"/>
            <a:ext cx="4252833" cy="360000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IPv6</a:t>
            </a:r>
          </a:p>
        </p:txBody>
      </p:sp>
      <p:sp>
        <p:nvSpPr>
          <p:cNvPr id="22" name="五边形 21"/>
          <p:cNvSpPr/>
          <p:nvPr/>
        </p:nvSpPr>
        <p:spPr bwMode="auto">
          <a:xfrm>
            <a:off x="6367500" y="113812"/>
            <a:ext cx="900100" cy="22722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23" name="燕尾形 22"/>
          <p:cNvSpPr/>
          <p:nvPr/>
        </p:nvSpPr>
        <p:spPr bwMode="auto">
          <a:xfrm>
            <a:off x="7178402" y="113812"/>
            <a:ext cx="143510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Классификация адресов</a:t>
            </a:r>
          </a:p>
        </p:txBody>
      </p:sp>
      <p:sp>
        <p:nvSpPr>
          <p:cNvPr id="24" name="燕尾形 23"/>
          <p:cNvSpPr/>
          <p:nvPr/>
        </p:nvSpPr>
        <p:spPr bwMode="auto">
          <a:xfrm>
            <a:off x="8524304" y="113812"/>
            <a:ext cx="1376664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Вычисление адресов</a:t>
            </a:r>
          </a:p>
        </p:txBody>
      </p:sp>
      <p:sp>
        <p:nvSpPr>
          <p:cNvPr id="25" name="燕尾形 24"/>
          <p:cNvSpPr/>
          <p:nvPr/>
        </p:nvSpPr>
        <p:spPr bwMode="auto">
          <a:xfrm>
            <a:off x="9811770" y="113812"/>
            <a:ext cx="1238250" cy="227227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Специальные адреса</a:t>
            </a:r>
          </a:p>
        </p:txBody>
      </p:sp>
      <p:sp>
        <p:nvSpPr>
          <p:cNvPr id="26" name="燕尾形 25"/>
          <p:cNvSpPr/>
          <p:nvPr/>
        </p:nvSpPr>
        <p:spPr bwMode="auto">
          <a:xfrm>
            <a:off x="10960822" y="113812"/>
            <a:ext cx="1080000" cy="2272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9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IPv4 и IPv6</a:t>
            </a:r>
          </a:p>
        </p:txBody>
      </p:sp>
    </p:spTree>
    <p:extLst>
      <p:ext uri="{BB962C8B-B14F-4D97-AF65-F5344CB8AC3E}">
        <p14:creationId xmlns:p14="http://schemas.microsoft.com/office/powerpoint/2010/main" val="34304380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Общая информация об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IPv4-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адресах</a:t>
            </a:r>
          </a:p>
          <a:p>
            <a:pPr font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Конфигурирование и основное применение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адресов</a:t>
            </a:r>
          </a:p>
        </p:txBody>
      </p:sp>
    </p:spTree>
    <p:extLst>
      <p:ext uri="{BB962C8B-B14F-4D97-AF65-F5344CB8AC3E}">
        <p14:creationId xmlns:p14="http://schemas.microsoft.com/office/powerpoint/2010/main" val="23114586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чего нужны подсети?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3155" y="2092539"/>
            <a:ext cx="4925432" cy="1310730"/>
            <a:chOff x="981085" y="1676260"/>
            <a:chExt cx="5513304" cy="1467172"/>
          </a:xfrm>
        </p:grpSpPr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464" y="2056168"/>
              <a:ext cx="703126" cy="540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5600" y="2056168"/>
              <a:ext cx="703126" cy="540000"/>
            </a:xfrm>
            <a:prstGeom prst="rect">
              <a:avLst/>
            </a:prstGeom>
          </p:spPr>
        </p:pic>
        <p:pic>
          <p:nvPicPr>
            <p:cNvPr id="7" name="图片 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2734" y="2056168"/>
              <a:ext cx="703126" cy="540000"/>
            </a:xfrm>
            <a:prstGeom prst="rect">
              <a:avLst/>
            </a:prstGeom>
          </p:spPr>
        </p:pic>
        <p:pic>
          <p:nvPicPr>
            <p:cNvPr id="8" name="图片 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5920" y="2056168"/>
              <a:ext cx="703126" cy="54000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1199456" y="2588334"/>
              <a:ext cx="4968552" cy="201407"/>
              <a:chOff x="1199456" y="2596168"/>
              <a:chExt cx="4968552" cy="400784"/>
            </a:xfrm>
          </p:grpSpPr>
          <p:cxnSp>
            <p:nvCxnSpPr>
              <p:cNvPr id="10" name="直接连接符 9"/>
              <p:cNvCxnSpPr/>
              <p:nvPr/>
            </p:nvCxnSpPr>
            <p:spPr bwMode="auto">
              <a:xfrm>
                <a:off x="1199456" y="2996952"/>
                <a:ext cx="496855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接连接符 12"/>
              <p:cNvCxnSpPr>
                <a:stCxn id="5" idx="2"/>
              </p:cNvCxnSpPr>
              <p:nvPr/>
            </p:nvCxnSpPr>
            <p:spPr bwMode="auto">
              <a:xfrm flipH="1">
                <a:off x="1623027" y="2596168"/>
                <a:ext cx="0" cy="40078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直接连接符 14"/>
              <p:cNvCxnSpPr>
                <a:stCxn id="6" idx="2"/>
              </p:cNvCxnSpPr>
              <p:nvPr/>
            </p:nvCxnSpPr>
            <p:spPr bwMode="auto">
              <a:xfrm flipH="1">
                <a:off x="2847163" y="2596168"/>
                <a:ext cx="0" cy="40078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直接连接符 16"/>
              <p:cNvCxnSpPr>
                <a:stCxn id="7" idx="2"/>
              </p:cNvCxnSpPr>
              <p:nvPr/>
            </p:nvCxnSpPr>
            <p:spPr bwMode="auto">
              <a:xfrm flipH="1">
                <a:off x="4475820" y="2596168"/>
                <a:ext cx="0" cy="40078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接连接符 17"/>
              <p:cNvCxnSpPr>
                <a:stCxn id="8" idx="2"/>
              </p:cNvCxnSpPr>
              <p:nvPr/>
            </p:nvCxnSpPr>
            <p:spPr bwMode="auto">
              <a:xfrm flipH="1">
                <a:off x="5699956" y="2596168"/>
                <a:ext cx="0" cy="40078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矩形 20"/>
            <p:cNvSpPr/>
            <p:nvPr/>
          </p:nvSpPr>
          <p:spPr>
            <a:xfrm>
              <a:off x="3071664" y="2798920"/>
              <a:ext cx="1284717" cy="34451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172.16.0.0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81085" y="1676260"/>
              <a:ext cx="1143102" cy="34451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172.16.0.1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286301" y="1676260"/>
              <a:ext cx="1172515" cy="34451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172.16.0.2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783597" y="1676260"/>
              <a:ext cx="1396229" cy="34451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172.16.0.253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051884" y="1676260"/>
              <a:ext cx="1442505" cy="34451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172.16.0.254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071664" y="2168860"/>
              <a:ext cx="1116124" cy="34451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70795" y="1298250"/>
            <a:ext cx="4932348" cy="2830828"/>
            <a:chOff x="1407003" y="3379608"/>
            <a:chExt cx="4932348" cy="283082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07" y="4543958"/>
              <a:ext cx="576064" cy="472372"/>
            </a:xfrm>
            <a:prstGeom prst="rect">
              <a:avLst/>
            </a:prstGeom>
          </p:spPr>
        </p:pic>
        <p:pic>
          <p:nvPicPr>
            <p:cNvPr id="29" name="图片 2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807" y="3643910"/>
              <a:ext cx="609376" cy="468000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 bwMode="auto">
            <a:xfrm>
              <a:off x="1407003" y="4332738"/>
              <a:ext cx="1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4" name="图片 3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923" y="3643910"/>
              <a:ext cx="609376" cy="468000"/>
            </a:xfrm>
            <a:prstGeom prst="rect">
              <a:avLst/>
            </a:prstGeom>
          </p:spPr>
        </p:pic>
        <p:cxnSp>
          <p:nvCxnSpPr>
            <p:cNvPr id="36" name="直接连接符 35"/>
            <p:cNvCxnSpPr>
              <a:stCxn id="29" idx="2"/>
            </p:cNvCxnSpPr>
            <p:nvPr/>
          </p:nvCxnSpPr>
          <p:spPr bwMode="auto">
            <a:xfrm flipH="1">
              <a:off x="1747495" y="4111910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接连接符 38"/>
            <p:cNvCxnSpPr>
              <a:stCxn id="34" idx="2"/>
            </p:cNvCxnSpPr>
            <p:nvPr/>
          </p:nvCxnSpPr>
          <p:spPr bwMode="auto">
            <a:xfrm flipH="1">
              <a:off x="2774955" y="4111910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接连接符 40"/>
            <p:cNvCxnSpPr>
              <a:endCxn id="28" idx="0"/>
            </p:cNvCxnSpPr>
            <p:nvPr/>
          </p:nvCxnSpPr>
          <p:spPr bwMode="auto">
            <a:xfrm flipH="1">
              <a:off x="2630939" y="4327934"/>
              <a:ext cx="0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接连接符 42"/>
            <p:cNvCxnSpPr>
              <a:stCxn id="28" idx="2"/>
            </p:cNvCxnSpPr>
            <p:nvPr/>
          </p:nvCxnSpPr>
          <p:spPr bwMode="auto">
            <a:xfrm flipH="1">
              <a:off x="2630939" y="5016330"/>
              <a:ext cx="0" cy="2117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接连接符 44"/>
            <p:cNvCxnSpPr/>
            <p:nvPr/>
          </p:nvCxnSpPr>
          <p:spPr bwMode="auto">
            <a:xfrm flipV="1">
              <a:off x="1407003" y="5223230"/>
              <a:ext cx="1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接连接符 45"/>
            <p:cNvCxnSpPr/>
            <p:nvPr/>
          </p:nvCxnSpPr>
          <p:spPr bwMode="auto">
            <a:xfrm flipH="1" flipV="1">
              <a:off x="1747495" y="5228034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接连接符 46"/>
            <p:cNvCxnSpPr/>
            <p:nvPr/>
          </p:nvCxnSpPr>
          <p:spPr bwMode="auto">
            <a:xfrm flipH="1" flipV="1">
              <a:off x="2774955" y="5228034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9" name="图片 4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807" y="5408054"/>
              <a:ext cx="609376" cy="468000"/>
            </a:xfrm>
            <a:prstGeom prst="rect">
              <a:avLst/>
            </a:prstGeom>
          </p:spPr>
        </p:pic>
        <p:pic>
          <p:nvPicPr>
            <p:cNvPr id="50" name="图片 4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923" y="5408054"/>
              <a:ext cx="609376" cy="46800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127" y="4543958"/>
              <a:ext cx="576064" cy="472372"/>
            </a:xfrm>
            <a:prstGeom prst="rect">
              <a:avLst/>
            </a:prstGeom>
          </p:spPr>
        </p:pic>
        <p:cxnSp>
          <p:nvCxnSpPr>
            <p:cNvPr id="52" name="直接连接符 51"/>
            <p:cNvCxnSpPr>
              <a:stCxn id="51" idx="3"/>
            </p:cNvCxnSpPr>
            <p:nvPr/>
          </p:nvCxnSpPr>
          <p:spPr bwMode="auto">
            <a:xfrm flipV="1">
              <a:off x="4899191" y="4759982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 bwMode="auto">
            <a:xfrm flipH="1" flipV="1">
              <a:off x="5187223" y="4040102"/>
              <a:ext cx="0" cy="18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 flipV="1">
              <a:off x="5187223" y="4237898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9" name="图片 5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5255" y="4003898"/>
              <a:ext cx="609376" cy="468000"/>
            </a:xfrm>
            <a:prstGeom prst="rect">
              <a:avLst/>
            </a:prstGeom>
          </p:spPr>
        </p:pic>
        <p:cxnSp>
          <p:nvCxnSpPr>
            <p:cNvPr id="60" name="直接连接符 59"/>
            <p:cNvCxnSpPr/>
            <p:nvPr/>
          </p:nvCxnSpPr>
          <p:spPr bwMode="auto">
            <a:xfrm flipV="1">
              <a:off x="5187223" y="4921974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1" name="图片 6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5255" y="4687974"/>
              <a:ext cx="609376" cy="468000"/>
            </a:xfrm>
            <a:prstGeom prst="rect">
              <a:avLst/>
            </a:prstGeom>
          </p:spPr>
        </p:pic>
        <p:cxnSp>
          <p:nvCxnSpPr>
            <p:cNvPr id="62" name="直接连接符 61"/>
            <p:cNvCxnSpPr/>
            <p:nvPr/>
          </p:nvCxnSpPr>
          <p:spPr bwMode="auto">
            <a:xfrm flipV="1">
              <a:off x="5187223" y="5534042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3" name="图片 6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5255" y="5300042"/>
              <a:ext cx="609376" cy="468000"/>
            </a:xfrm>
            <a:prstGeom prst="rect">
              <a:avLst/>
            </a:prstGeom>
          </p:spPr>
        </p:pic>
        <p:sp>
          <p:nvSpPr>
            <p:cNvPr id="64" name="任意多边形 63"/>
            <p:cNvSpPr/>
            <p:nvPr/>
          </p:nvSpPr>
          <p:spPr bwMode="auto">
            <a:xfrm>
              <a:off x="2909471" y="4687974"/>
              <a:ext cx="1409700" cy="155724"/>
            </a:xfrm>
            <a:custGeom>
              <a:avLst/>
              <a:gdLst>
                <a:gd name="connsiteX0" fmla="*/ 0 w 1409700"/>
                <a:gd name="connsiteY0" fmla="*/ 0 h 203200"/>
                <a:gd name="connsiteX1" fmla="*/ 736600 w 1409700"/>
                <a:gd name="connsiteY1" fmla="*/ 0 h 203200"/>
                <a:gd name="connsiteX2" fmla="*/ 533400 w 1409700"/>
                <a:gd name="connsiteY2" fmla="*/ 203200 h 203200"/>
                <a:gd name="connsiteX3" fmla="*/ 1409700 w 1409700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203200">
                  <a:moveTo>
                    <a:pt x="0" y="0"/>
                  </a:moveTo>
                  <a:lnTo>
                    <a:pt x="736600" y="0"/>
                  </a:lnTo>
                  <a:lnTo>
                    <a:pt x="533400" y="203200"/>
                  </a:lnTo>
                  <a:lnTo>
                    <a:pt x="1409700" y="203200"/>
                  </a:ln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675487" y="3379608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172.16.1.0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658831" y="5902659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172.16.2.0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3062987" y="4363938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172.16.3.0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5223227" y="3571850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172.16.4.0</a:t>
              </a:r>
            </a:p>
          </p:txBody>
        </p:sp>
      </p:grpSp>
      <p:sp>
        <p:nvSpPr>
          <p:cNvPr id="72" name="文本框 71"/>
          <p:cNvSpPr txBox="1"/>
          <p:nvPr/>
        </p:nvSpPr>
        <p:spPr bwMode="auto">
          <a:xfrm>
            <a:off x="732590" y="3815937"/>
            <a:ext cx="4620459" cy="236304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Адрес класса B используется для широковещательного домена, что приводит к непроизводительной трате адресных ресурсов.</a:t>
            </a:r>
          </a:p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Широковещательный домен слишком большой. После выполнения широковещательной передачи внутренняя сеть перегружается.</a:t>
            </a:r>
          </a:p>
        </p:txBody>
      </p:sp>
      <p:sp>
        <p:nvSpPr>
          <p:cNvPr id="74" name="圆角矩形标注 73"/>
          <p:cNvSpPr/>
          <p:nvPr/>
        </p:nvSpPr>
        <p:spPr bwMode="auto">
          <a:xfrm>
            <a:off x="255941" y="3213389"/>
            <a:ext cx="2248392" cy="396160"/>
          </a:xfrm>
          <a:prstGeom prst="wedgeRoundRectCallout">
            <a:avLst>
              <a:gd name="adj1" fmla="val -32417"/>
              <a:gd name="adj2" fmla="val 101726"/>
              <a:gd name="adj3" fmla="val 16667"/>
            </a:avLst>
          </a:prstGeom>
          <a:solidFill>
            <a:srgbClr val="F4FBFE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16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= 65536 IP-адресов</a:t>
            </a:r>
          </a:p>
        </p:txBody>
      </p:sp>
      <p:sp>
        <p:nvSpPr>
          <p:cNvPr id="56" name="文本框 55"/>
          <p:cNvSpPr txBox="1"/>
          <p:nvPr/>
        </p:nvSpPr>
        <p:spPr bwMode="auto">
          <a:xfrm>
            <a:off x="6510600" y="4258647"/>
            <a:ext cx="4763980" cy="19353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Номер сети делится на несколько подсетей, и каждая подсеть выделяется отдельному широковещательному домену.</a:t>
            </a:r>
          </a:p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Таким образом, широковещательный домен меньше, а планирование сети более разумно.</a:t>
            </a:r>
          </a:p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IP-адреса используются должным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1031230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6119737" y="1844824"/>
            <a:ext cx="2088232" cy="2988332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27363" y="1844824"/>
            <a:ext cx="5320365" cy="2988332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подсетей: анализ исходного сегмента сети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Пример: 192.168.10.0/24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92632"/>
              </p:ext>
            </p:extLst>
          </p:nvPr>
        </p:nvGraphicFramePr>
        <p:xfrm>
          <a:off x="6119737" y="2618890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187698" y="4455114"/>
            <a:ext cx="165244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часть</a:t>
            </a:r>
          </a:p>
        </p:txBody>
      </p:sp>
      <p:sp>
        <p:nvSpPr>
          <p:cNvPr id="19" name="矩形 18"/>
          <p:cNvSpPr/>
          <p:nvPr/>
        </p:nvSpPr>
        <p:spPr>
          <a:xfrm>
            <a:off x="6488047" y="4455114"/>
            <a:ext cx="1252615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Часть хоста</a:t>
            </a:r>
          </a:p>
        </p:txBody>
      </p:sp>
      <p:sp>
        <p:nvSpPr>
          <p:cNvPr id="21" name="矩形 20"/>
          <p:cNvSpPr/>
          <p:nvPr/>
        </p:nvSpPr>
        <p:spPr>
          <a:xfrm>
            <a:off x="8796300" y="2533650"/>
            <a:ext cx="2402045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ru-RU" sz="1600" dirty="0" smtClean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еть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класса C: 192.168.10.0/24</a:t>
            </a:r>
          </a:p>
          <a:p>
            <a:pPr fontAlgn="ctr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Маска сети по умолчанию: 255.255.255.0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71898"/>
              </p:ext>
            </p:extLst>
          </p:nvPr>
        </p:nvGraphicFramePr>
        <p:xfrm>
          <a:off x="1907269" y="2618910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69252"/>
              </p:ext>
            </p:extLst>
          </p:nvPr>
        </p:nvGraphicFramePr>
        <p:xfrm>
          <a:off x="6119737" y="4005064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90646"/>
              </p:ext>
            </p:extLst>
          </p:nvPr>
        </p:nvGraphicFramePr>
        <p:xfrm>
          <a:off x="1907269" y="4005084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6407769" y="3104964"/>
            <a:ext cx="104411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...</a:t>
            </a: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72581"/>
              </p:ext>
            </p:extLst>
          </p:nvPr>
        </p:nvGraphicFramePr>
        <p:xfrm>
          <a:off x="6119737" y="227687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830411"/>
              </p:ext>
            </p:extLst>
          </p:nvPr>
        </p:nvGraphicFramePr>
        <p:xfrm>
          <a:off x="1907269" y="2276892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30506"/>
              </p:ext>
            </p:extLst>
          </p:nvPr>
        </p:nvGraphicFramePr>
        <p:xfrm>
          <a:off x="6119737" y="3645024"/>
          <a:ext cx="2016000" cy="360040"/>
        </p:xfrm>
        <a:graphic>
          <a:graphicData uri="http://schemas.openxmlformats.org/drawingml/2006/table">
            <a:tbl>
              <a:tblPr/>
              <a:tblGrid>
                <a:gridCol w="29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65652"/>
              </p:ext>
            </p:extLst>
          </p:nvPr>
        </p:nvGraphicFramePr>
        <p:xfrm>
          <a:off x="1907269" y="3645044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810491" y="2276872"/>
            <a:ext cx="113278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36" name="矩形 35"/>
          <p:cNvSpPr/>
          <p:nvPr/>
        </p:nvSpPr>
        <p:spPr>
          <a:xfrm>
            <a:off x="564306" y="2531404"/>
            <a:ext cx="1361382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Маска подсети по умолчанию</a:t>
            </a:r>
          </a:p>
        </p:txBody>
      </p:sp>
      <p:sp>
        <p:nvSpPr>
          <p:cNvPr id="37" name="矩形 36"/>
          <p:cNvSpPr/>
          <p:nvPr/>
        </p:nvSpPr>
        <p:spPr>
          <a:xfrm>
            <a:off x="810491" y="3655806"/>
            <a:ext cx="113278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38" name="矩形 37"/>
          <p:cNvSpPr/>
          <p:nvPr/>
        </p:nvSpPr>
        <p:spPr>
          <a:xfrm>
            <a:off x="705192" y="3927923"/>
            <a:ext cx="1220498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Маска подсети по умолчанию</a:t>
            </a:r>
          </a:p>
        </p:txBody>
      </p:sp>
      <p:sp>
        <p:nvSpPr>
          <p:cNvPr id="39" name="矩形 38"/>
          <p:cNvSpPr/>
          <p:nvPr/>
        </p:nvSpPr>
        <p:spPr>
          <a:xfrm>
            <a:off x="1883532" y="1952836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192.168.10.1</a:t>
            </a:r>
          </a:p>
        </p:txBody>
      </p:sp>
      <p:sp>
        <p:nvSpPr>
          <p:cNvPr id="40" name="矩形 39"/>
          <p:cNvSpPr/>
          <p:nvPr/>
        </p:nvSpPr>
        <p:spPr>
          <a:xfrm>
            <a:off x="1883532" y="3320988"/>
            <a:ext cx="154817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192.168.10.255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8207969" y="4666587"/>
            <a:ext cx="3541119" cy="1715163"/>
          </a:xfrm>
          <a:prstGeom prst="roundRect">
            <a:avLst>
              <a:gd name="adj" fmla="val 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Адрес сети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: 192.168.10.0</a:t>
            </a:r>
          </a:p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Широковещательный адрес: 192.168.10.255</a:t>
            </a:r>
          </a:p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Всего IP-адресов: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8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= 256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Доступные IP-адреса: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 </a:t>
            </a:r>
            <a:r>
              <a:rPr lang="en-US" sz="16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= 254</a:t>
            </a:r>
          </a:p>
        </p:txBody>
      </p:sp>
      <p:sp>
        <p:nvSpPr>
          <p:cNvPr id="43" name="等腰三角形 42"/>
          <p:cNvSpPr/>
          <p:nvPr/>
        </p:nvSpPr>
        <p:spPr>
          <a:xfrm rot="5400000">
            <a:off x="6976345" y="3085435"/>
            <a:ext cx="3006336" cy="489109"/>
          </a:xfrm>
          <a:prstGeom prst="triangle">
            <a:avLst/>
          </a:prstGeom>
          <a:gradFill flip="none" rotWithShape="1">
            <a:gsLst>
              <a:gs pos="0">
                <a:srgbClr val="F4FBFE"/>
              </a:gs>
              <a:gs pos="100000">
                <a:srgbClr val="99DFF9"/>
              </a:gs>
            </a:gsLst>
            <a:lin ang="16200000" scaled="0"/>
          </a:gradFill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797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 bwMode="auto">
          <a:xfrm>
            <a:off x="6119737" y="2188276"/>
            <a:ext cx="228291" cy="2700300"/>
          </a:xfrm>
          <a:prstGeom prst="rect">
            <a:avLst/>
          </a:prstGeom>
          <a:pattFill prst="wdUpDiag">
            <a:fgClr>
              <a:srgbClr val="FFD17D"/>
            </a:fgClr>
            <a:bgClr>
              <a:schemeClr val="bg1"/>
            </a:bgClr>
          </a:pattFill>
          <a:ln w="9525" cap="flat" cmpd="sng" algn="ctr">
            <a:solidFill>
              <a:srgbClr val="FFD1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подсетей: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заимствование битов из </a:t>
            </a:r>
            <a:r>
              <a:rPr lang="ru-RU" dirty="0" err="1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452802"/>
          </a:xfrm>
        </p:spPr>
        <p:txBody>
          <a:bodyPr/>
          <a:lstStyle/>
          <a:p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разбиения на подсети заимствуются из </a:t>
            </a:r>
            <a:r>
              <a:rPr lang="ru-RU" sz="2000" dirty="0" err="1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части.</a:t>
            </a:r>
          </a:p>
        </p:txBody>
      </p:sp>
      <p:sp>
        <p:nvSpPr>
          <p:cNvPr id="39" name="文本占位符 7"/>
          <p:cNvSpPr txBox="1"/>
          <p:nvPr/>
        </p:nvSpPr>
        <p:spPr bwMode="auto">
          <a:xfrm>
            <a:off x="2348345" y="5881557"/>
            <a:ext cx="7666093" cy="482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Маска подсети переменной длины (VLSM)</a:t>
            </a:r>
          </a:p>
        </p:txBody>
      </p:sp>
      <p:sp>
        <p:nvSpPr>
          <p:cNvPr id="41" name="矩形 40"/>
          <p:cNvSpPr/>
          <p:nvPr/>
        </p:nvSpPr>
        <p:spPr bwMode="auto">
          <a:xfrm>
            <a:off x="6420035" y="2188276"/>
            <a:ext cx="1787933" cy="270030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872837" y="2188276"/>
            <a:ext cx="5174892" cy="270030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29206"/>
              </p:ext>
            </p:extLst>
          </p:nvPr>
        </p:nvGraphicFramePr>
        <p:xfrm>
          <a:off x="6119737" y="2674310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3236255" y="4510534"/>
            <a:ext cx="2046789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часть</a:t>
            </a:r>
          </a:p>
        </p:txBody>
      </p:sp>
      <p:sp>
        <p:nvSpPr>
          <p:cNvPr id="50" name="矩形 49"/>
          <p:cNvSpPr/>
          <p:nvPr/>
        </p:nvSpPr>
        <p:spPr>
          <a:xfrm>
            <a:off x="6584284" y="4510534"/>
            <a:ext cx="133974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Хостовая</a:t>
            </a:r>
            <a:r>
              <a:rPr lang="ru-RU" sz="1600" b="1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часть</a:t>
            </a:r>
          </a:p>
        </p:txBody>
      </p:sp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11795"/>
              </p:ext>
            </p:extLst>
          </p:nvPr>
        </p:nvGraphicFramePr>
        <p:xfrm>
          <a:off x="1907269" y="2674330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03560"/>
              </p:ext>
            </p:extLst>
          </p:nvPr>
        </p:nvGraphicFramePr>
        <p:xfrm>
          <a:off x="6119737" y="4060484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05610"/>
              </p:ext>
            </p:extLst>
          </p:nvPr>
        </p:nvGraphicFramePr>
        <p:xfrm>
          <a:off x="1907269" y="4060504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6407769" y="3160384"/>
            <a:ext cx="104411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57" name="等腰三角形 56"/>
          <p:cNvSpPr/>
          <p:nvPr/>
        </p:nvSpPr>
        <p:spPr>
          <a:xfrm rot="16200000" flipV="1">
            <a:off x="6994443" y="3162042"/>
            <a:ext cx="3078509" cy="554914"/>
          </a:xfrm>
          <a:prstGeom prst="triangle">
            <a:avLst/>
          </a:prstGeom>
          <a:gradFill>
            <a:gsLst>
              <a:gs pos="96000">
                <a:schemeClr val="bg1"/>
              </a:gs>
              <a:gs pos="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96136"/>
              </p:ext>
            </p:extLst>
          </p:nvPr>
        </p:nvGraphicFramePr>
        <p:xfrm>
          <a:off x="6119737" y="233229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14545"/>
              </p:ext>
            </p:extLst>
          </p:nvPr>
        </p:nvGraphicFramePr>
        <p:xfrm>
          <a:off x="1907269" y="2332312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73073"/>
              </p:ext>
            </p:extLst>
          </p:nvPr>
        </p:nvGraphicFramePr>
        <p:xfrm>
          <a:off x="6119737" y="3700444"/>
          <a:ext cx="2016000" cy="360040"/>
        </p:xfrm>
        <a:graphic>
          <a:graphicData uri="http://schemas.openxmlformats.org/drawingml/2006/table">
            <a:tbl>
              <a:tblPr/>
              <a:tblGrid>
                <a:gridCol w="29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微软雅黑" pitchFamily="34" charset="-122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29123"/>
              </p:ext>
            </p:extLst>
          </p:nvPr>
        </p:nvGraphicFramePr>
        <p:xfrm>
          <a:off x="1907269" y="3700464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矩形 61"/>
          <p:cNvSpPr/>
          <p:nvPr/>
        </p:nvSpPr>
        <p:spPr>
          <a:xfrm>
            <a:off x="872837" y="2332292"/>
            <a:ext cx="110160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63" name="矩形 62"/>
          <p:cNvSpPr/>
          <p:nvPr/>
        </p:nvSpPr>
        <p:spPr>
          <a:xfrm>
            <a:off x="872837" y="2692332"/>
            <a:ext cx="110160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Новая маска</a:t>
            </a:r>
          </a:p>
        </p:txBody>
      </p:sp>
      <p:sp>
        <p:nvSpPr>
          <p:cNvPr id="64" name="矩形 63"/>
          <p:cNvSpPr/>
          <p:nvPr/>
        </p:nvSpPr>
        <p:spPr>
          <a:xfrm>
            <a:off x="872837" y="3737602"/>
            <a:ext cx="110160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65" name="矩形 64"/>
          <p:cNvSpPr/>
          <p:nvPr/>
        </p:nvSpPr>
        <p:spPr>
          <a:xfrm>
            <a:off x="872837" y="4097642"/>
            <a:ext cx="110160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Новая маска</a:t>
            </a:r>
          </a:p>
        </p:txBody>
      </p:sp>
      <p:sp>
        <p:nvSpPr>
          <p:cNvPr id="69" name="矩形 68"/>
          <p:cNvSpPr/>
          <p:nvPr/>
        </p:nvSpPr>
        <p:spPr>
          <a:xfrm>
            <a:off x="8664415" y="2581252"/>
            <a:ext cx="3119935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Две подсети:</a:t>
            </a:r>
          </a:p>
          <a:p>
            <a:pPr fontAlgn="ctr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Подсеть 1: 192.168.10.0/25</a:t>
            </a:r>
          </a:p>
          <a:p>
            <a:pPr fontAlgn="ctr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Подсеть 2: 192.168.10.128/25</a:t>
            </a:r>
          </a:p>
          <a:p>
            <a:pPr fontAlgn="ctr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Новая маска: 255.255.255.128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8172197" y="5488123"/>
            <a:ext cx="3568423" cy="897342"/>
          </a:xfrm>
          <a:prstGeom prst="roundRect">
            <a:avLst>
              <a:gd name="adj" fmla="val 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Всего IP-адресов: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7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= 128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Доступные IP-адреса: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 = 126</a:t>
            </a:r>
          </a:p>
        </p:txBody>
      </p:sp>
      <p:sp>
        <p:nvSpPr>
          <p:cNvPr id="71" name="矩形 70"/>
          <p:cNvSpPr/>
          <p:nvPr/>
        </p:nvSpPr>
        <p:spPr>
          <a:xfrm>
            <a:off x="5434445" y="5090082"/>
            <a:ext cx="1345631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Биты подсети</a:t>
            </a:r>
          </a:p>
        </p:txBody>
      </p:sp>
      <p:sp>
        <p:nvSpPr>
          <p:cNvPr id="72" name="下箭头 71"/>
          <p:cNvSpPr/>
          <p:nvPr/>
        </p:nvSpPr>
        <p:spPr bwMode="auto">
          <a:xfrm>
            <a:off x="6168008" y="4802050"/>
            <a:ext cx="144016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73" name="直接箭头连接符 72"/>
          <p:cNvCxnSpPr/>
          <p:nvPr/>
        </p:nvCxnSpPr>
        <p:spPr bwMode="auto">
          <a:xfrm>
            <a:off x="6168008" y="2101750"/>
            <a:ext cx="108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矩形 73"/>
          <p:cNvSpPr/>
          <p:nvPr/>
        </p:nvSpPr>
        <p:spPr>
          <a:xfrm>
            <a:off x="5309755" y="1747270"/>
            <a:ext cx="3709553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Возьмите 1 бит из </a:t>
            </a:r>
            <a:r>
              <a:rPr lang="ru-RU" sz="1600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хостовой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части.</a:t>
            </a:r>
          </a:p>
        </p:txBody>
      </p:sp>
      <p:cxnSp>
        <p:nvCxnSpPr>
          <p:cNvPr id="78" name="直接箭头连接符 77"/>
          <p:cNvCxnSpPr/>
          <p:nvPr/>
        </p:nvCxnSpPr>
        <p:spPr bwMode="auto">
          <a:xfrm flipH="1">
            <a:off x="6032859" y="5584206"/>
            <a:ext cx="173756" cy="280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13620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все биты хоста установлены на 0.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подсетей: вычисление сетевого адреса подсети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7044371" y="2132856"/>
            <a:ext cx="1895945" cy="144016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744073" y="2132856"/>
            <a:ext cx="216023" cy="3364732"/>
          </a:xfrm>
          <a:prstGeom prst="rect">
            <a:avLst/>
          </a:prstGeom>
          <a:pattFill prst="wdUpDiag">
            <a:fgClr>
              <a:srgbClr val="FFD17D"/>
            </a:fgClr>
            <a:bgClr>
              <a:schemeClr val="bg1"/>
            </a:bgClr>
          </a:pattFill>
          <a:ln w="9525" cap="flat" cmpd="sng" algn="ctr">
            <a:solidFill>
              <a:srgbClr val="FFD1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1008063" y="2132856"/>
            <a:ext cx="5664002" cy="144016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9915"/>
              </p:ext>
            </p:extLst>
          </p:nvPr>
        </p:nvGraphicFramePr>
        <p:xfrm>
          <a:off x="6744073" y="2618890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3740726" y="3212976"/>
            <a:ext cx="190153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часть</a:t>
            </a: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08682"/>
              </p:ext>
            </p:extLst>
          </p:nvPr>
        </p:nvGraphicFramePr>
        <p:xfrm>
          <a:off x="2531605" y="2618910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40470"/>
              </p:ext>
            </p:extLst>
          </p:nvPr>
        </p:nvGraphicFramePr>
        <p:xfrm>
          <a:off x="6744073" y="5013176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40724"/>
              </p:ext>
            </p:extLst>
          </p:nvPr>
        </p:nvGraphicFramePr>
        <p:xfrm>
          <a:off x="2531605" y="5013196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14820"/>
              </p:ext>
            </p:extLst>
          </p:nvPr>
        </p:nvGraphicFramePr>
        <p:xfrm>
          <a:off x="6744073" y="227687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35416"/>
              </p:ext>
            </p:extLst>
          </p:nvPr>
        </p:nvGraphicFramePr>
        <p:xfrm>
          <a:off x="2531605" y="2276892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18655"/>
              </p:ext>
            </p:extLst>
          </p:nvPr>
        </p:nvGraphicFramePr>
        <p:xfrm>
          <a:off x="6744073" y="3753036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86739"/>
              </p:ext>
            </p:extLst>
          </p:nvPr>
        </p:nvGraphicFramePr>
        <p:xfrm>
          <a:off x="2531605" y="3753056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983432" y="2276872"/>
            <a:ext cx="1332147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192.168.10.0</a:t>
            </a:r>
          </a:p>
        </p:txBody>
      </p:sp>
      <p:sp>
        <p:nvSpPr>
          <p:cNvPr id="55" name="矩形 54"/>
          <p:cNvSpPr/>
          <p:nvPr/>
        </p:nvSpPr>
        <p:spPr>
          <a:xfrm>
            <a:off x="983432" y="2636912"/>
            <a:ext cx="1406477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Новая маска /25</a:t>
            </a:r>
          </a:p>
        </p:txBody>
      </p:sp>
      <p:sp>
        <p:nvSpPr>
          <p:cNvPr id="56" name="右大括号 55"/>
          <p:cNvSpPr/>
          <p:nvPr/>
        </p:nvSpPr>
        <p:spPr bwMode="auto">
          <a:xfrm rot="5400000">
            <a:off x="4632104" y="908720"/>
            <a:ext cx="252028" cy="4428492"/>
          </a:xfrm>
          <a:prstGeom prst="rightBrace">
            <a:avLst>
              <a:gd name="adj1" fmla="val 6275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7" name="右大括号 56"/>
          <p:cNvSpPr/>
          <p:nvPr/>
        </p:nvSpPr>
        <p:spPr bwMode="auto">
          <a:xfrm rot="5400000">
            <a:off x="7800008" y="2288693"/>
            <a:ext cx="252030" cy="1668547"/>
          </a:xfrm>
          <a:prstGeom prst="rightBrace">
            <a:avLst>
              <a:gd name="adj1" fmla="val 56708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036724" y="3212976"/>
            <a:ext cx="190153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Хостовая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часть</a:t>
            </a:r>
          </a:p>
        </p:txBody>
      </p:sp>
      <p:sp>
        <p:nvSpPr>
          <p:cNvPr id="61" name="矩形 60"/>
          <p:cNvSpPr/>
          <p:nvPr/>
        </p:nvSpPr>
        <p:spPr>
          <a:xfrm>
            <a:off x="8868308" y="3753036"/>
            <a:ext cx="17281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192.168.10.0</a:t>
            </a:r>
          </a:p>
        </p:txBody>
      </p:sp>
      <p:sp>
        <p:nvSpPr>
          <p:cNvPr id="62" name="矩形 61"/>
          <p:cNvSpPr/>
          <p:nvPr/>
        </p:nvSpPr>
        <p:spPr>
          <a:xfrm>
            <a:off x="8868308" y="5013176"/>
            <a:ext cx="190821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192.168.10.128</a:t>
            </a:r>
          </a:p>
        </p:txBody>
      </p:sp>
      <p:sp>
        <p:nvSpPr>
          <p:cNvPr id="27" name="矩形 26"/>
          <p:cNvSpPr/>
          <p:nvPr/>
        </p:nvSpPr>
        <p:spPr>
          <a:xfrm>
            <a:off x="906700" y="3673907"/>
            <a:ext cx="162018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Сетевой адрес подсети 1</a:t>
            </a:r>
          </a:p>
        </p:txBody>
      </p:sp>
      <p:sp>
        <p:nvSpPr>
          <p:cNvPr id="28" name="矩形 27"/>
          <p:cNvSpPr/>
          <p:nvPr/>
        </p:nvSpPr>
        <p:spPr>
          <a:xfrm>
            <a:off x="906700" y="4934047"/>
            <a:ext cx="162018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Сетевой адрес подсети 2</a:t>
            </a:r>
          </a:p>
        </p:txBody>
      </p:sp>
    </p:spTree>
    <p:extLst>
      <p:ext uri="{BB962C8B-B14F-4D97-AF65-F5344CB8AC3E}">
        <p14:creationId xmlns:p14="http://schemas.microsoft.com/office/powerpoint/2010/main" val="31396225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завершении этого курса вы сможете:</a:t>
            </a:r>
          </a:p>
          <a:p>
            <a:pPr lvl="1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Описывать основные протоколы сетевого уровня.</a:t>
            </a:r>
          </a:p>
          <a:p>
            <a:pPr lvl="1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Описывать принципы IPv4-адресации, классификацию </a:t>
            </a:r>
            <a:r>
              <a:rPr lang="en-US" dirty="0" err="1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адресов и специальные IPv4-адреса.</a:t>
            </a:r>
          </a:p>
          <a:p>
            <a:pPr lvl="1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Рассчитывать IP-сети и подсети.</a:t>
            </a:r>
          </a:p>
          <a:p>
            <a:pPr lvl="1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методы планирования IP-адресов сети.</a:t>
            </a:r>
          </a:p>
        </p:txBody>
      </p:sp>
    </p:spTree>
    <p:extLst>
      <p:ext uri="{BB962C8B-B14F-4D97-AF65-F5344CB8AC3E}">
        <p14:creationId xmlns:p14="http://schemas.microsoft.com/office/powerpoint/2010/main" val="30636586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 bwMode="auto">
          <a:xfrm>
            <a:off x="7044371" y="2132856"/>
            <a:ext cx="1895945" cy="144016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 широковещательный адрес, все биты хоста установлены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значение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подсетей: вычисление широковещательного адреса подсети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6744073" y="2132856"/>
            <a:ext cx="216023" cy="3852000"/>
          </a:xfrm>
          <a:prstGeom prst="rect">
            <a:avLst/>
          </a:prstGeom>
          <a:pattFill prst="wdUpDiag">
            <a:fgClr>
              <a:srgbClr val="FFD17D"/>
            </a:fgClr>
            <a:bgClr>
              <a:schemeClr val="bg1"/>
            </a:bgClr>
          </a:pattFill>
          <a:ln w="9525" cap="flat" cmpd="sng" algn="ctr">
            <a:solidFill>
              <a:srgbClr val="FFD1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008063" y="2132856"/>
            <a:ext cx="5664002" cy="144016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99421"/>
              </p:ext>
            </p:extLst>
          </p:nvPr>
        </p:nvGraphicFramePr>
        <p:xfrm>
          <a:off x="6744073" y="2618890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56017"/>
              </p:ext>
            </p:extLst>
          </p:nvPr>
        </p:nvGraphicFramePr>
        <p:xfrm>
          <a:off x="2531605" y="2618910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18337"/>
              </p:ext>
            </p:extLst>
          </p:nvPr>
        </p:nvGraphicFramePr>
        <p:xfrm>
          <a:off x="6744073" y="5013176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2195"/>
              </p:ext>
            </p:extLst>
          </p:nvPr>
        </p:nvGraphicFramePr>
        <p:xfrm>
          <a:off x="2531605" y="5013196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78040"/>
              </p:ext>
            </p:extLst>
          </p:nvPr>
        </p:nvGraphicFramePr>
        <p:xfrm>
          <a:off x="6744073" y="227687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80974"/>
              </p:ext>
            </p:extLst>
          </p:nvPr>
        </p:nvGraphicFramePr>
        <p:xfrm>
          <a:off x="2531605" y="2276892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36715"/>
              </p:ext>
            </p:extLst>
          </p:nvPr>
        </p:nvGraphicFramePr>
        <p:xfrm>
          <a:off x="6744073" y="3753036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29943"/>
              </p:ext>
            </p:extLst>
          </p:nvPr>
        </p:nvGraphicFramePr>
        <p:xfrm>
          <a:off x="2531605" y="3753056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983432" y="2276872"/>
            <a:ext cx="1332147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192.168.10.0</a:t>
            </a:r>
          </a:p>
        </p:txBody>
      </p:sp>
      <p:sp>
        <p:nvSpPr>
          <p:cNvPr id="36" name="矩形 35"/>
          <p:cNvSpPr/>
          <p:nvPr/>
        </p:nvSpPr>
        <p:spPr>
          <a:xfrm>
            <a:off x="983432" y="2636912"/>
            <a:ext cx="1548173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Новая маска /25</a:t>
            </a:r>
          </a:p>
        </p:txBody>
      </p:sp>
      <p:sp>
        <p:nvSpPr>
          <p:cNvPr id="3" name="右大括号 2"/>
          <p:cNvSpPr/>
          <p:nvPr/>
        </p:nvSpPr>
        <p:spPr bwMode="auto">
          <a:xfrm rot="5400000">
            <a:off x="4632104" y="908720"/>
            <a:ext cx="252028" cy="4428492"/>
          </a:xfrm>
          <a:prstGeom prst="rightBrace">
            <a:avLst>
              <a:gd name="adj1" fmla="val 6275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1" name="右大括号 40"/>
          <p:cNvSpPr/>
          <p:nvPr/>
        </p:nvSpPr>
        <p:spPr bwMode="auto">
          <a:xfrm rot="5400000">
            <a:off x="7800008" y="2288693"/>
            <a:ext cx="252030" cy="1668547"/>
          </a:xfrm>
          <a:prstGeom prst="rightBrace">
            <a:avLst>
              <a:gd name="adj1" fmla="val 56708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5621" y="3673907"/>
            <a:ext cx="189125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Сетевой адрес подсети 1</a:t>
            </a:r>
          </a:p>
        </p:txBody>
      </p:sp>
      <p:sp>
        <p:nvSpPr>
          <p:cNvPr id="52" name="矩形 51"/>
          <p:cNvSpPr/>
          <p:nvPr/>
        </p:nvSpPr>
        <p:spPr>
          <a:xfrm>
            <a:off x="635621" y="4934047"/>
            <a:ext cx="189125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Сетевой адрес подсети 2</a:t>
            </a:r>
          </a:p>
        </p:txBody>
      </p:sp>
      <p:sp>
        <p:nvSpPr>
          <p:cNvPr id="53" name="矩形 52"/>
          <p:cNvSpPr/>
          <p:nvPr/>
        </p:nvSpPr>
        <p:spPr>
          <a:xfrm>
            <a:off x="8868308" y="3753036"/>
            <a:ext cx="17281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192.168.10.0</a:t>
            </a:r>
          </a:p>
        </p:txBody>
      </p:sp>
      <p:sp>
        <p:nvSpPr>
          <p:cNvPr id="54" name="矩形 53"/>
          <p:cNvSpPr/>
          <p:nvPr/>
        </p:nvSpPr>
        <p:spPr>
          <a:xfrm>
            <a:off x="8868308" y="5013176"/>
            <a:ext cx="190821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192.168.10.128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52675"/>
              </p:ext>
            </p:extLst>
          </p:nvPr>
        </p:nvGraphicFramePr>
        <p:xfrm>
          <a:off x="6744073" y="425709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8190"/>
              </p:ext>
            </p:extLst>
          </p:nvPr>
        </p:nvGraphicFramePr>
        <p:xfrm>
          <a:off x="2531605" y="4257112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635621" y="4177963"/>
            <a:ext cx="1978892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Широковещательный адрес подсети 1</a:t>
            </a:r>
          </a:p>
        </p:txBody>
      </p:sp>
      <p:sp>
        <p:nvSpPr>
          <p:cNvPr id="38" name="矩形 37"/>
          <p:cNvSpPr/>
          <p:nvPr/>
        </p:nvSpPr>
        <p:spPr>
          <a:xfrm>
            <a:off x="8868308" y="4257092"/>
            <a:ext cx="212423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192.168.10.127</a:t>
            </a:r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42411"/>
              </p:ext>
            </p:extLst>
          </p:nvPr>
        </p:nvGraphicFramePr>
        <p:xfrm>
          <a:off x="6744073" y="551721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29457"/>
              </p:ext>
            </p:extLst>
          </p:nvPr>
        </p:nvGraphicFramePr>
        <p:xfrm>
          <a:off x="2531605" y="5517232"/>
          <a:ext cx="4221342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矩形 42"/>
          <p:cNvSpPr/>
          <p:nvPr/>
        </p:nvSpPr>
        <p:spPr>
          <a:xfrm>
            <a:off x="635621" y="5438083"/>
            <a:ext cx="2072411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Широковещательный адрес подсети 2</a:t>
            </a:r>
          </a:p>
        </p:txBody>
      </p:sp>
      <p:sp>
        <p:nvSpPr>
          <p:cNvPr id="44" name="矩形 43"/>
          <p:cNvSpPr/>
          <p:nvPr/>
        </p:nvSpPr>
        <p:spPr>
          <a:xfrm>
            <a:off x="8868308" y="5517212"/>
            <a:ext cx="212423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192.168.10.255</a:t>
            </a:r>
          </a:p>
        </p:txBody>
      </p:sp>
      <p:sp>
        <p:nvSpPr>
          <p:cNvPr id="47" name="矩形 46"/>
          <p:cNvSpPr/>
          <p:nvPr/>
        </p:nvSpPr>
        <p:spPr>
          <a:xfrm>
            <a:off x="3740726" y="3212976"/>
            <a:ext cx="190153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Сетевая часть</a:t>
            </a:r>
          </a:p>
        </p:txBody>
      </p:sp>
      <p:sp>
        <p:nvSpPr>
          <p:cNvPr id="48" name="矩形 47"/>
          <p:cNvSpPr/>
          <p:nvPr/>
        </p:nvSpPr>
        <p:spPr>
          <a:xfrm>
            <a:off x="7036724" y="3212976"/>
            <a:ext cx="190153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Хостовая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часть</a:t>
            </a:r>
          </a:p>
        </p:txBody>
      </p:sp>
    </p:spTree>
    <p:extLst>
      <p:ext uri="{BB962C8B-B14F-4D97-AF65-F5344CB8AC3E}">
        <p14:creationId xmlns:p14="http://schemas.microsoft.com/office/powerpoint/2010/main" val="3932354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 bwMode="auto">
          <a:xfrm>
            <a:off x="8572176" y="4716738"/>
            <a:ext cx="972108" cy="1044116"/>
          </a:xfrm>
          <a:prstGeom prst="rect">
            <a:avLst/>
          </a:prstGeom>
          <a:pattFill prst="wdUpDiag">
            <a:fgClr>
              <a:srgbClr val="FFD17D"/>
            </a:fgClr>
            <a:bgClr>
              <a:schemeClr val="bg1"/>
            </a:bgClr>
          </a:pattFill>
          <a:ln w="9525" cap="flat" cmpd="sng" algn="ctr">
            <a:solidFill>
              <a:srgbClr val="FFD1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Практика: вычисление подсетей (1)</a:t>
            </a:r>
          </a:p>
        </p:txBody>
      </p:sp>
      <p:sp>
        <p:nvSpPr>
          <p:cNvPr id="44" name="文本框 43"/>
          <p:cNvSpPr txBox="1"/>
          <p:nvPr/>
        </p:nvSpPr>
        <p:spPr bwMode="auto">
          <a:xfrm>
            <a:off x="6162533" y="2340688"/>
            <a:ext cx="5805689" cy="43490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Ответ: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(используйте в качестве примера сеть с 10 хостами)</a:t>
            </a: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6411936" y="2856463"/>
            <a:ext cx="4968552" cy="100664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Шаг 1: рассчитайте необходимое число бит в </a:t>
            </a:r>
            <a:r>
              <a:rPr lang="ru-RU" sz="1400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хостовой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части.</a:t>
            </a:r>
          </a:p>
          <a:p>
            <a:pPr fontAlgn="ctr">
              <a:lnSpc>
                <a:spcPct val="125000"/>
              </a:lnSpc>
            </a:pPr>
            <a:r>
              <a:rPr lang="en-US" sz="1400" dirty="0">
                <a:solidFill>
                  <a:srgbClr val="151515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n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 ≥ 10</a:t>
            </a:r>
          </a:p>
          <a:p>
            <a:pPr fontAlgn="ctr">
              <a:lnSpc>
                <a:spcPct val="125000"/>
              </a:lnSpc>
            </a:pPr>
            <a:r>
              <a:rPr lang="en-US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n ≥ 4, </a:t>
            </a:r>
            <a:r>
              <a:rPr lang="ru-RU" sz="14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необходимое число бит </a:t>
            </a: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6411936" y="3945011"/>
            <a:ext cx="5556286" cy="3649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fontAlgn="base">
              <a:lnSpc>
                <a:spcPct val="125000"/>
              </a:lnSpc>
              <a:defRPr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fontAlgn="ctr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2: Заимствуйте биты из </a:t>
            </a:r>
            <a:r>
              <a:rPr lang="ru-RU" dirty="0" err="1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хостовой</a:t>
            </a: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для разбиения на подсети.</a:t>
            </a: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89871"/>
              </p:ext>
            </p:extLst>
          </p:nvPr>
        </p:nvGraphicFramePr>
        <p:xfrm>
          <a:off x="8536396" y="5184790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95883"/>
              </p:ext>
            </p:extLst>
          </p:nvPr>
        </p:nvGraphicFramePr>
        <p:xfrm>
          <a:off x="6928595" y="5184810"/>
          <a:ext cx="1620000" cy="68802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8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10207"/>
              </p:ext>
            </p:extLst>
          </p:nvPr>
        </p:nvGraphicFramePr>
        <p:xfrm>
          <a:off x="8536396" y="4842772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20823"/>
              </p:ext>
            </p:extLst>
          </p:nvPr>
        </p:nvGraphicFramePr>
        <p:xfrm>
          <a:off x="6928595" y="4842792"/>
          <a:ext cx="1620000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矩形 51"/>
          <p:cNvSpPr/>
          <p:nvPr/>
        </p:nvSpPr>
        <p:spPr>
          <a:xfrm>
            <a:off x="8042564" y="5940874"/>
            <a:ext cx="157372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Биты подсети</a:t>
            </a:r>
          </a:p>
        </p:txBody>
      </p:sp>
      <p:sp>
        <p:nvSpPr>
          <p:cNvPr id="53" name="下箭头 52"/>
          <p:cNvSpPr/>
          <p:nvPr/>
        </p:nvSpPr>
        <p:spPr bwMode="auto">
          <a:xfrm>
            <a:off x="9004224" y="5652842"/>
            <a:ext cx="144016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54" name="直接箭头连接符 53"/>
          <p:cNvCxnSpPr/>
          <p:nvPr/>
        </p:nvCxnSpPr>
        <p:spPr bwMode="auto">
          <a:xfrm>
            <a:off x="8572176" y="4608726"/>
            <a:ext cx="90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7351230" y="4127467"/>
            <a:ext cx="4386107" cy="461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Возьмите 4 бита из </a:t>
            </a:r>
            <a:r>
              <a:rPr lang="ru-RU" sz="1400" b="1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хостовой</a:t>
            </a:r>
            <a:r>
              <a:rPr lang="ru-RU" sz="1400" b="1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части выделенного сетевого сегмента.</a:t>
            </a:r>
          </a:p>
        </p:txBody>
      </p:sp>
      <p:sp>
        <p:nvSpPr>
          <p:cNvPr id="56" name="矩形 55"/>
          <p:cNvSpPr/>
          <p:nvPr/>
        </p:nvSpPr>
        <p:spPr>
          <a:xfrm>
            <a:off x="5590309" y="4705399"/>
            <a:ext cx="1361687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57" name="矩形 56"/>
          <p:cNvSpPr/>
          <p:nvPr/>
        </p:nvSpPr>
        <p:spPr>
          <a:xfrm>
            <a:off x="5590309" y="5065439"/>
            <a:ext cx="1361687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Маска подсети</a:t>
            </a:r>
          </a:p>
        </p:txBody>
      </p:sp>
      <p:sp>
        <p:nvSpPr>
          <p:cNvPr id="59" name="文本框 58"/>
          <p:cNvSpPr txBox="1"/>
          <p:nvPr/>
        </p:nvSpPr>
        <p:spPr bwMode="auto">
          <a:xfrm>
            <a:off x="9576643" y="5948394"/>
            <a:ext cx="2131937" cy="52322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fontAlgn="base">
              <a:defRPr sz="140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подсетей:</a:t>
            </a:r>
          </a:p>
          <a:p>
            <a:pPr font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16 подсетей</a:t>
            </a:r>
          </a:p>
        </p:txBody>
      </p:sp>
      <p:sp>
        <p:nvSpPr>
          <p:cNvPr id="93" name="矩形 92"/>
          <p:cNvSpPr/>
          <p:nvPr/>
        </p:nvSpPr>
        <p:spPr bwMode="auto">
          <a:xfrm>
            <a:off x="6126409" y="1331429"/>
            <a:ext cx="5004556" cy="864096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 bwMode="auto">
          <a:xfrm>
            <a:off x="6126409" y="1247833"/>
            <a:ext cx="4968552" cy="101198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285750" indent="-285750" fontAlgn="base">
              <a:lnSpc>
                <a:spcPct val="125000"/>
              </a:lnSpc>
              <a:buFont typeface="Arial" panose="020B0604020202020204" pitchFamily="34" charset="0"/>
              <a:buChar char="•"/>
              <a:defRPr sz="1600" b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 сетевой сегмент класса C - 192.168.1.0 / 24. Используйте VLSM для назначения IP-адресов трем подсетям согласно рисунку.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556032" y="1807865"/>
            <a:ext cx="5076601" cy="3456806"/>
            <a:chOff x="1008063" y="2168860"/>
            <a:chExt cx="5076601" cy="3456806"/>
          </a:xfrm>
        </p:grpSpPr>
        <p:sp>
          <p:nvSpPr>
            <p:cNvPr id="96" name="任意多边形 95"/>
            <p:cNvSpPr/>
            <p:nvPr/>
          </p:nvSpPr>
          <p:spPr bwMode="auto">
            <a:xfrm>
              <a:off x="2773932" y="3799607"/>
              <a:ext cx="873796" cy="133449"/>
            </a:xfrm>
            <a:custGeom>
              <a:avLst/>
              <a:gdLst>
                <a:gd name="connsiteX0" fmla="*/ 0 w 1409700"/>
                <a:gd name="connsiteY0" fmla="*/ 0 h 203200"/>
                <a:gd name="connsiteX1" fmla="*/ 736600 w 1409700"/>
                <a:gd name="connsiteY1" fmla="*/ 0 h 203200"/>
                <a:gd name="connsiteX2" fmla="*/ 533400 w 1409700"/>
                <a:gd name="connsiteY2" fmla="*/ 203200 h 203200"/>
                <a:gd name="connsiteX3" fmla="*/ 1409700 w 1409700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203200">
                  <a:moveTo>
                    <a:pt x="0" y="0"/>
                  </a:moveTo>
                  <a:lnTo>
                    <a:pt x="736600" y="0"/>
                  </a:lnTo>
                  <a:lnTo>
                    <a:pt x="533400" y="203200"/>
                  </a:lnTo>
                  <a:lnTo>
                    <a:pt x="1409700" y="203200"/>
                  </a:ln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4104444" y="2636912"/>
              <a:ext cx="1980220" cy="2628292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ru-RU" altLang="zh-CN" sz="1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008063" y="3969060"/>
              <a:ext cx="2232248" cy="1656606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ru-RU" altLang="zh-CN" sz="1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020999" y="2168860"/>
              <a:ext cx="2232248" cy="1656606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68" y="3655591"/>
              <a:ext cx="576064" cy="472372"/>
            </a:xfrm>
            <a:prstGeom prst="rect">
              <a:avLst/>
            </a:prstGeom>
          </p:spPr>
        </p:pic>
        <p:pic>
          <p:nvPicPr>
            <p:cNvPr id="101" name="图片 100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268" y="2755543"/>
              <a:ext cx="609376" cy="468000"/>
            </a:xfrm>
            <a:prstGeom prst="rect">
              <a:avLst/>
            </a:prstGeom>
          </p:spPr>
        </p:pic>
        <p:cxnSp>
          <p:nvCxnSpPr>
            <p:cNvPr id="102" name="直接连接符 101"/>
            <p:cNvCxnSpPr/>
            <p:nvPr/>
          </p:nvCxnSpPr>
          <p:spPr bwMode="auto">
            <a:xfrm>
              <a:off x="1271464" y="3444371"/>
              <a:ext cx="1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3" name="图片 102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1384" y="2755543"/>
              <a:ext cx="609376" cy="468000"/>
            </a:xfrm>
            <a:prstGeom prst="rect">
              <a:avLst/>
            </a:prstGeom>
          </p:spPr>
        </p:pic>
        <p:cxnSp>
          <p:nvCxnSpPr>
            <p:cNvPr id="104" name="直接连接符 103"/>
            <p:cNvCxnSpPr>
              <a:stCxn id="101" idx="2"/>
            </p:cNvCxnSpPr>
            <p:nvPr/>
          </p:nvCxnSpPr>
          <p:spPr bwMode="auto">
            <a:xfrm flipH="1">
              <a:off x="1611956" y="3223543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直接连接符 104"/>
            <p:cNvCxnSpPr>
              <a:stCxn id="103" idx="2"/>
            </p:cNvCxnSpPr>
            <p:nvPr/>
          </p:nvCxnSpPr>
          <p:spPr bwMode="auto">
            <a:xfrm flipH="1">
              <a:off x="2639416" y="3223543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接连接符 105"/>
            <p:cNvCxnSpPr>
              <a:endCxn id="100" idx="0"/>
            </p:cNvCxnSpPr>
            <p:nvPr/>
          </p:nvCxnSpPr>
          <p:spPr bwMode="auto">
            <a:xfrm flipH="1">
              <a:off x="2495400" y="3439567"/>
              <a:ext cx="0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直接连接符 106"/>
            <p:cNvCxnSpPr>
              <a:stCxn id="100" idx="2"/>
            </p:cNvCxnSpPr>
            <p:nvPr/>
          </p:nvCxnSpPr>
          <p:spPr bwMode="auto">
            <a:xfrm flipH="1">
              <a:off x="2495400" y="4127963"/>
              <a:ext cx="0" cy="2117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直接连接符 107"/>
            <p:cNvCxnSpPr/>
            <p:nvPr/>
          </p:nvCxnSpPr>
          <p:spPr bwMode="auto">
            <a:xfrm flipV="1">
              <a:off x="1271464" y="4334863"/>
              <a:ext cx="1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直接连接符 108"/>
            <p:cNvCxnSpPr/>
            <p:nvPr/>
          </p:nvCxnSpPr>
          <p:spPr bwMode="auto">
            <a:xfrm flipH="1" flipV="1">
              <a:off x="1611956" y="4339667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直接连接符 109"/>
            <p:cNvCxnSpPr/>
            <p:nvPr/>
          </p:nvCxnSpPr>
          <p:spPr bwMode="auto">
            <a:xfrm flipH="1" flipV="1">
              <a:off x="2639416" y="4339667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1" name="图片 110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268" y="4519687"/>
              <a:ext cx="609376" cy="468000"/>
            </a:xfrm>
            <a:prstGeom prst="rect">
              <a:avLst/>
            </a:prstGeom>
          </p:spPr>
        </p:pic>
        <p:pic>
          <p:nvPicPr>
            <p:cNvPr id="112" name="图片 111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1384" y="4519687"/>
              <a:ext cx="609376" cy="468000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728" y="3655591"/>
              <a:ext cx="576064" cy="472372"/>
            </a:xfrm>
            <a:prstGeom prst="rect">
              <a:avLst/>
            </a:prstGeom>
          </p:spPr>
        </p:pic>
        <p:cxnSp>
          <p:nvCxnSpPr>
            <p:cNvPr id="114" name="直接连接符 113"/>
            <p:cNvCxnSpPr>
              <a:stCxn id="113" idx="3"/>
            </p:cNvCxnSpPr>
            <p:nvPr/>
          </p:nvCxnSpPr>
          <p:spPr bwMode="auto">
            <a:xfrm flipV="1">
              <a:off x="4223792" y="3871615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直接连接符 114"/>
            <p:cNvCxnSpPr/>
            <p:nvPr/>
          </p:nvCxnSpPr>
          <p:spPr bwMode="auto">
            <a:xfrm flipH="1" flipV="1">
              <a:off x="4511824" y="3151735"/>
              <a:ext cx="0" cy="18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直接连接符 115"/>
            <p:cNvCxnSpPr/>
            <p:nvPr/>
          </p:nvCxnSpPr>
          <p:spPr bwMode="auto">
            <a:xfrm flipV="1">
              <a:off x="4511824" y="3349531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7" name="图片 116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3115531"/>
              <a:ext cx="609376" cy="468000"/>
            </a:xfrm>
            <a:prstGeom prst="rect">
              <a:avLst/>
            </a:prstGeom>
          </p:spPr>
        </p:pic>
        <p:cxnSp>
          <p:nvCxnSpPr>
            <p:cNvPr id="118" name="直接连接符 117"/>
            <p:cNvCxnSpPr/>
            <p:nvPr/>
          </p:nvCxnSpPr>
          <p:spPr bwMode="auto">
            <a:xfrm flipV="1">
              <a:off x="4511824" y="4033607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9" name="图片 11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3799607"/>
              <a:ext cx="609376" cy="468000"/>
            </a:xfrm>
            <a:prstGeom prst="rect">
              <a:avLst/>
            </a:prstGeom>
          </p:spPr>
        </p:pic>
        <p:cxnSp>
          <p:nvCxnSpPr>
            <p:cNvPr id="120" name="直接连接符 119"/>
            <p:cNvCxnSpPr/>
            <p:nvPr/>
          </p:nvCxnSpPr>
          <p:spPr bwMode="auto">
            <a:xfrm flipV="1">
              <a:off x="4511824" y="4887188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1" name="图片 120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4653188"/>
              <a:ext cx="609376" cy="468000"/>
            </a:xfrm>
            <a:prstGeom prst="rect">
              <a:avLst/>
            </a:prstGeom>
          </p:spPr>
        </p:pic>
        <p:sp>
          <p:nvSpPr>
            <p:cNvPr id="122" name="矩形 121"/>
            <p:cNvSpPr/>
            <p:nvPr/>
          </p:nvSpPr>
          <p:spPr>
            <a:xfrm>
              <a:off x="1523292" y="2348880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 хостов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523292" y="5014292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8 хостов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4511824" y="2744924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5 хостов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595500" y="2780928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595500" y="4581128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127" name="矩形 126"/>
            <p:cNvSpPr/>
            <p:nvPr/>
          </p:nvSpPr>
          <p:spPr>
            <a:xfrm rot="5400000">
              <a:off x="4575702" y="4337230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64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/>
      <p:bldP spid="45" grpId="0"/>
      <p:bldP spid="46" grpId="0"/>
      <p:bldP spid="52" grpId="0"/>
      <p:bldP spid="53" grpId="0" animBg="1"/>
      <p:bldP spid="55" grpId="0"/>
      <p:bldP spid="56" grpId="0"/>
      <p:bldP spid="57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556032" y="1807865"/>
            <a:ext cx="5076601" cy="3456806"/>
            <a:chOff x="1008063" y="2168860"/>
            <a:chExt cx="5076601" cy="3456806"/>
          </a:xfrm>
        </p:grpSpPr>
        <p:sp>
          <p:nvSpPr>
            <p:cNvPr id="107" name="任意多边形 106"/>
            <p:cNvSpPr/>
            <p:nvPr/>
          </p:nvSpPr>
          <p:spPr bwMode="auto">
            <a:xfrm>
              <a:off x="2773932" y="3799607"/>
              <a:ext cx="873796" cy="133449"/>
            </a:xfrm>
            <a:custGeom>
              <a:avLst/>
              <a:gdLst>
                <a:gd name="connsiteX0" fmla="*/ 0 w 1409700"/>
                <a:gd name="connsiteY0" fmla="*/ 0 h 203200"/>
                <a:gd name="connsiteX1" fmla="*/ 736600 w 1409700"/>
                <a:gd name="connsiteY1" fmla="*/ 0 h 203200"/>
                <a:gd name="connsiteX2" fmla="*/ 533400 w 1409700"/>
                <a:gd name="connsiteY2" fmla="*/ 203200 h 203200"/>
                <a:gd name="connsiteX3" fmla="*/ 1409700 w 1409700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203200">
                  <a:moveTo>
                    <a:pt x="0" y="0"/>
                  </a:moveTo>
                  <a:lnTo>
                    <a:pt x="736600" y="0"/>
                  </a:lnTo>
                  <a:lnTo>
                    <a:pt x="533400" y="203200"/>
                  </a:lnTo>
                  <a:lnTo>
                    <a:pt x="1409700" y="203200"/>
                  </a:ln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4104444" y="2636912"/>
              <a:ext cx="1980220" cy="2628292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ru-RU" altLang="zh-CN" sz="1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1008063" y="3969060"/>
              <a:ext cx="2232248" cy="1656606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ru-RU" altLang="zh-CN" sz="1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1020999" y="2168860"/>
              <a:ext cx="2232248" cy="1656606"/>
            </a:xfrm>
            <a:prstGeom prst="ellipse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68" y="3655591"/>
              <a:ext cx="576064" cy="472372"/>
            </a:xfrm>
            <a:prstGeom prst="rect">
              <a:avLst/>
            </a:prstGeom>
          </p:spPr>
        </p:pic>
        <p:pic>
          <p:nvPicPr>
            <p:cNvPr id="86" name="图片 8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268" y="2755543"/>
              <a:ext cx="609376" cy="468000"/>
            </a:xfrm>
            <a:prstGeom prst="rect">
              <a:avLst/>
            </a:prstGeom>
          </p:spPr>
        </p:pic>
        <p:cxnSp>
          <p:nvCxnSpPr>
            <p:cNvPr id="87" name="直接连接符 86"/>
            <p:cNvCxnSpPr/>
            <p:nvPr/>
          </p:nvCxnSpPr>
          <p:spPr bwMode="auto">
            <a:xfrm>
              <a:off x="1271464" y="3444371"/>
              <a:ext cx="1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8" name="图片 87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1384" y="2755543"/>
              <a:ext cx="609376" cy="468000"/>
            </a:xfrm>
            <a:prstGeom prst="rect">
              <a:avLst/>
            </a:prstGeom>
          </p:spPr>
        </p:pic>
        <p:cxnSp>
          <p:nvCxnSpPr>
            <p:cNvPr id="89" name="直接连接符 88"/>
            <p:cNvCxnSpPr>
              <a:stCxn id="86" idx="2"/>
            </p:cNvCxnSpPr>
            <p:nvPr/>
          </p:nvCxnSpPr>
          <p:spPr bwMode="auto">
            <a:xfrm flipH="1">
              <a:off x="1611956" y="3223543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接连接符 89"/>
            <p:cNvCxnSpPr>
              <a:stCxn id="88" idx="2"/>
            </p:cNvCxnSpPr>
            <p:nvPr/>
          </p:nvCxnSpPr>
          <p:spPr bwMode="auto">
            <a:xfrm flipH="1">
              <a:off x="2639416" y="3223543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接连接符 90"/>
            <p:cNvCxnSpPr>
              <a:endCxn id="85" idx="0"/>
            </p:cNvCxnSpPr>
            <p:nvPr/>
          </p:nvCxnSpPr>
          <p:spPr bwMode="auto">
            <a:xfrm flipH="1">
              <a:off x="2495400" y="3439567"/>
              <a:ext cx="0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>
              <a:stCxn id="85" idx="2"/>
            </p:cNvCxnSpPr>
            <p:nvPr/>
          </p:nvCxnSpPr>
          <p:spPr bwMode="auto">
            <a:xfrm flipH="1">
              <a:off x="2495400" y="4127963"/>
              <a:ext cx="0" cy="2117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接连接符 92"/>
            <p:cNvCxnSpPr/>
            <p:nvPr/>
          </p:nvCxnSpPr>
          <p:spPr bwMode="auto">
            <a:xfrm flipV="1">
              <a:off x="1271464" y="4334863"/>
              <a:ext cx="1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接连接符 93"/>
            <p:cNvCxnSpPr/>
            <p:nvPr/>
          </p:nvCxnSpPr>
          <p:spPr bwMode="auto">
            <a:xfrm flipH="1" flipV="1">
              <a:off x="1611956" y="4339667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 flipH="1" flipV="1">
              <a:off x="2639416" y="4339667"/>
              <a:ext cx="0" cy="23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6" name="图片 9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268" y="4519687"/>
              <a:ext cx="609376" cy="468000"/>
            </a:xfrm>
            <a:prstGeom prst="rect">
              <a:avLst/>
            </a:prstGeom>
          </p:spPr>
        </p:pic>
        <p:pic>
          <p:nvPicPr>
            <p:cNvPr id="97" name="图片 96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1384" y="4519687"/>
              <a:ext cx="609376" cy="468000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728" y="3655591"/>
              <a:ext cx="576064" cy="472372"/>
            </a:xfrm>
            <a:prstGeom prst="rect">
              <a:avLst/>
            </a:prstGeom>
          </p:spPr>
        </p:pic>
        <p:cxnSp>
          <p:nvCxnSpPr>
            <p:cNvPr id="99" name="直接连接符 98"/>
            <p:cNvCxnSpPr>
              <a:stCxn id="98" idx="3"/>
            </p:cNvCxnSpPr>
            <p:nvPr/>
          </p:nvCxnSpPr>
          <p:spPr bwMode="auto">
            <a:xfrm flipV="1">
              <a:off x="4223792" y="3871615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接连接符 99"/>
            <p:cNvCxnSpPr/>
            <p:nvPr/>
          </p:nvCxnSpPr>
          <p:spPr bwMode="auto">
            <a:xfrm flipH="1" flipV="1">
              <a:off x="4511824" y="3151735"/>
              <a:ext cx="0" cy="18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直接连接符 100"/>
            <p:cNvCxnSpPr/>
            <p:nvPr/>
          </p:nvCxnSpPr>
          <p:spPr bwMode="auto">
            <a:xfrm flipV="1">
              <a:off x="4511824" y="3349531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2" name="图片 101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3115531"/>
              <a:ext cx="609376" cy="468000"/>
            </a:xfrm>
            <a:prstGeom prst="rect">
              <a:avLst/>
            </a:prstGeom>
          </p:spPr>
        </p:pic>
        <p:cxnSp>
          <p:nvCxnSpPr>
            <p:cNvPr id="103" name="直接连接符 102"/>
            <p:cNvCxnSpPr/>
            <p:nvPr/>
          </p:nvCxnSpPr>
          <p:spPr bwMode="auto">
            <a:xfrm flipV="1">
              <a:off x="4511824" y="4033607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4" name="图片 103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3799607"/>
              <a:ext cx="609376" cy="468000"/>
            </a:xfrm>
            <a:prstGeom prst="rect">
              <a:avLst/>
            </a:prstGeom>
          </p:spPr>
        </p:pic>
        <p:cxnSp>
          <p:nvCxnSpPr>
            <p:cNvPr id="105" name="直接连接符 104"/>
            <p:cNvCxnSpPr/>
            <p:nvPr/>
          </p:nvCxnSpPr>
          <p:spPr bwMode="auto">
            <a:xfrm flipV="1">
              <a:off x="4511824" y="4887188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6" name="图片 10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4653188"/>
              <a:ext cx="609376" cy="468000"/>
            </a:xfrm>
            <a:prstGeom prst="rect">
              <a:avLst/>
            </a:prstGeom>
          </p:spPr>
        </p:pic>
        <p:sp>
          <p:nvSpPr>
            <p:cNvPr id="108" name="矩形 107"/>
            <p:cNvSpPr/>
            <p:nvPr/>
          </p:nvSpPr>
          <p:spPr>
            <a:xfrm>
              <a:off x="1523292" y="2348880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 хостов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523292" y="5014292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8 хостов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4511824" y="2744924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5 хостов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595500" y="2780928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595500" y="4581128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113" name="矩形 112"/>
            <p:cNvSpPr/>
            <p:nvPr/>
          </p:nvSpPr>
          <p:spPr>
            <a:xfrm rot="5400000">
              <a:off x="4575702" y="4337230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...</a:t>
              </a:r>
            </a:p>
          </p:txBody>
        </p:sp>
      </p:grpSp>
      <p:sp>
        <p:nvSpPr>
          <p:cNvPr id="51" name="矩形 50"/>
          <p:cNvSpPr/>
          <p:nvPr/>
        </p:nvSpPr>
        <p:spPr bwMode="auto">
          <a:xfrm>
            <a:off x="8214641" y="3088645"/>
            <a:ext cx="972108" cy="2880000"/>
          </a:xfrm>
          <a:prstGeom prst="rect">
            <a:avLst/>
          </a:prstGeom>
          <a:pattFill prst="wdUpDiag">
            <a:fgClr>
              <a:srgbClr val="FFD17D"/>
            </a:fgClr>
            <a:bgClr>
              <a:schemeClr val="bg1"/>
            </a:bgClr>
          </a:pattFill>
          <a:ln w="9525" cap="flat" cmpd="sng" algn="ctr">
            <a:solidFill>
              <a:srgbClr val="FFD1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Практика: вычисление подсетей (2)</a:t>
            </a:r>
          </a:p>
        </p:txBody>
      </p:sp>
      <p:sp>
        <p:nvSpPr>
          <p:cNvPr id="79" name="矩形 78"/>
          <p:cNvSpPr/>
          <p:nvPr/>
        </p:nvSpPr>
        <p:spPr>
          <a:xfrm>
            <a:off x="783429" y="1735857"/>
            <a:ext cx="18002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192.168.1.0/28</a:t>
            </a:r>
          </a:p>
        </p:txBody>
      </p:sp>
      <p:sp>
        <p:nvSpPr>
          <p:cNvPr id="41" name="矩形 40"/>
          <p:cNvSpPr/>
          <p:nvPr/>
        </p:nvSpPr>
        <p:spPr bwMode="auto">
          <a:xfrm>
            <a:off x="6126409" y="1331429"/>
            <a:ext cx="5004556" cy="864096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 bwMode="auto">
          <a:xfrm>
            <a:off x="6126409" y="1247833"/>
            <a:ext cx="4968552" cy="101198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285750" indent="-285750" fontAlgn="base">
              <a:lnSpc>
                <a:spcPct val="125000"/>
              </a:lnSpc>
              <a:buFont typeface="Arial" panose="020B0604020202020204" pitchFamily="34" charset="0"/>
              <a:buChar char="•"/>
              <a:defRPr sz="1600" b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</a:t>
            </a:r>
            <a:r>
              <a:rPr lang="ru-RU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</a:t>
            </a:r>
            <a:r>
              <a:rPr lang="ru-RU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r>
              <a:rPr lang="ru-RU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класса C – 192.168.1.0 / 24. Используйте VLSM для назначения IP-адресов трем подсетям.</a:t>
            </a:r>
          </a:p>
        </p:txBody>
      </p:sp>
      <p:sp>
        <p:nvSpPr>
          <p:cNvPr id="44" name="文本框 43"/>
          <p:cNvSpPr txBox="1"/>
          <p:nvPr/>
        </p:nvSpPr>
        <p:spPr bwMode="auto">
          <a:xfrm>
            <a:off x="6126408" y="2320306"/>
            <a:ext cx="6065591" cy="43490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Ответ: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(используйте в качестве примера сеть с 10 хостами)</a:t>
            </a: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73740"/>
              </p:ext>
            </p:extLst>
          </p:nvPr>
        </p:nvGraphicFramePr>
        <p:xfrm>
          <a:off x="8178861" y="3513155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28034"/>
              </p:ext>
            </p:extLst>
          </p:nvPr>
        </p:nvGraphicFramePr>
        <p:xfrm>
          <a:off x="6571060" y="3513175"/>
          <a:ext cx="1620000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255.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36937"/>
              </p:ext>
            </p:extLst>
          </p:nvPr>
        </p:nvGraphicFramePr>
        <p:xfrm>
          <a:off x="8178861" y="3171137"/>
          <a:ext cx="2016000" cy="36004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12855"/>
              </p:ext>
            </p:extLst>
          </p:nvPr>
        </p:nvGraphicFramePr>
        <p:xfrm>
          <a:off x="6571060" y="3171157"/>
          <a:ext cx="1620000" cy="360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5611851" y="3183892"/>
            <a:ext cx="11418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IP-адрес</a:t>
            </a:r>
          </a:p>
        </p:txBody>
      </p:sp>
      <p:sp>
        <p:nvSpPr>
          <p:cNvPr id="57" name="矩形 56"/>
          <p:cNvSpPr/>
          <p:nvPr/>
        </p:nvSpPr>
        <p:spPr>
          <a:xfrm>
            <a:off x="5611851" y="3543932"/>
            <a:ext cx="11418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Новая маска</a:t>
            </a:r>
          </a:p>
        </p:txBody>
      </p:sp>
      <p:sp>
        <p:nvSpPr>
          <p:cNvPr id="58" name="文本框 57"/>
          <p:cNvSpPr txBox="1"/>
          <p:nvPr/>
        </p:nvSpPr>
        <p:spPr bwMode="auto">
          <a:xfrm>
            <a:off x="6414441" y="2701657"/>
            <a:ext cx="4968552" cy="35796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Шаг 3: вычислите сетевые адреса подсетей.</a:t>
            </a:r>
          </a:p>
        </p:txBody>
      </p:sp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26591"/>
              </p:ext>
            </p:extLst>
          </p:nvPr>
        </p:nvGraphicFramePr>
        <p:xfrm>
          <a:off x="8178861" y="4139741"/>
          <a:ext cx="2016000" cy="304906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65757"/>
              </p:ext>
            </p:extLst>
          </p:nvPr>
        </p:nvGraphicFramePr>
        <p:xfrm>
          <a:off x="6571060" y="4139761"/>
          <a:ext cx="1620000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表格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48470"/>
              </p:ext>
            </p:extLst>
          </p:nvPr>
        </p:nvGraphicFramePr>
        <p:xfrm>
          <a:off x="8178861" y="4535228"/>
          <a:ext cx="2016000" cy="30600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表格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747714"/>
              </p:ext>
            </p:extLst>
          </p:nvPr>
        </p:nvGraphicFramePr>
        <p:xfrm>
          <a:off x="6571060" y="4535795"/>
          <a:ext cx="1620000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35057"/>
              </p:ext>
            </p:extLst>
          </p:nvPr>
        </p:nvGraphicFramePr>
        <p:xfrm>
          <a:off x="8178861" y="5579901"/>
          <a:ext cx="2016000" cy="304906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16086"/>
              </p:ext>
            </p:extLst>
          </p:nvPr>
        </p:nvGraphicFramePr>
        <p:xfrm>
          <a:off x="6571060" y="5579921"/>
          <a:ext cx="1620000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矩形 66"/>
          <p:cNvSpPr/>
          <p:nvPr/>
        </p:nvSpPr>
        <p:spPr>
          <a:xfrm>
            <a:off x="5611851" y="4175745"/>
            <a:ext cx="11418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Подсеть 1</a:t>
            </a:r>
          </a:p>
        </p:txBody>
      </p:sp>
      <p:sp>
        <p:nvSpPr>
          <p:cNvPr id="68" name="矩形 67"/>
          <p:cNvSpPr/>
          <p:nvPr/>
        </p:nvSpPr>
        <p:spPr>
          <a:xfrm>
            <a:off x="5611851" y="4553777"/>
            <a:ext cx="11418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Подсеть 2</a:t>
            </a:r>
          </a:p>
        </p:txBody>
      </p:sp>
      <p:sp>
        <p:nvSpPr>
          <p:cNvPr id="69" name="矩形 68"/>
          <p:cNvSpPr/>
          <p:nvPr/>
        </p:nvSpPr>
        <p:spPr>
          <a:xfrm>
            <a:off x="5611851" y="5579901"/>
            <a:ext cx="11418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Подсеть 16</a:t>
            </a:r>
          </a:p>
        </p:txBody>
      </p:sp>
      <p:sp>
        <p:nvSpPr>
          <p:cNvPr id="70" name="矩形 69"/>
          <p:cNvSpPr/>
          <p:nvPr/>
        </p:nvSpPr>
        <p:spPr>
          <a:xfrm rot="5400000">
            <a:off x="8494542" y="5263994"/>
            <a:ext cx="540061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1" name="矩形 70"/>
          <p:cNvSpPr/>
          <p:nvPr/>
        </p:nvSpPr>
        <p:spPr>
          <a:xfrm>
            <a:off x="10194861" y="4123482"/>
            <a:ext cx="147507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192.168.1.0</a:t>
            </a:r>
          </a:p>
        </p:txBody>
      </p:sp>
      <p:sp>
        <p:nvSpPr>
          <p:cNvPr id="72" name="矩形 71"/>
          <p:cNvSpPr/>
          <p:nvPr/>
        </p:nvSpPr>
        <p:spPr>
          <a:xfrm>
            <a:off x="10194861" y="4516040"/>
            <a:ext cx="17281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192.168.1.16</a:t>
            </a:r>
          </a:p>
        </p:txBody>
      </p:sp>
      <p:sp>
        <p:nvSpPr>
          <p:cNvPr id="73" name="矩形 72"/>
          <p:cNvSpPr/>
          <p:nvPr/>
        </p:nvSpPr>
        <p:spPr>
          <a:xfrm>
            <a:off x="10194861" y="5560156"/>
            <a:ext cx="16561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192.168.1.240</a:t>
            </a:r>
          </a:p>
        </p:txBody>
      </p:sp>
      <p:sp>
        <p:nvSpPr>
          <p:cNvPr id="74" name="矩形 73"/>
          <p:cNvSpPr/>
          <p:nvPr/>
        </p:nvSpPr>
        <p:spPr>
          <a:xfrm>
            <a:off x="10119148" y="3815705"/>
            <a:ext cx="1803905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Сетевой адрес</a:t>
            </a:r>
          </a:p>
        </p:txBody>
      </p:sp>
      <p:graphicFrame>
        <p:nvGraphicFramePr>
          <p:cNvPr id="75" name="表格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62770"/>
              </p:ext>
            </p:extLst>
          </p:nvPr>
        </p:nvGraphicFramePr>
        <p:xfrm>
          <a:off x="8178861" y="4931809"/>
          <a:ext cx="2016000" cy="30600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表格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41699"/>
              </p:ext>
            </p:extLst>
          </p:nvPr>
        </p:nvGraphicFramePr>
        <p:xfrm>
          <a:off x="6571060" y="4931829"/>
          <a:ext cx="1620000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192.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168.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矩形 76"/>
          <p:cNvSpPr/>
          <p:nvPr/>
        </p:nvSpPr>
        <p:spPr>
          <a:xfrm>
            <a:off x="5611851" y="4931809"/>
            <a:ext cx="11418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Подсеть 3</a:t>
            </a:r>
          </a:p>
        </p:txBody>
      </p:sp>
      <p:sp>
        <p:nvSpPr>
          <p:cNvPr id="78" name="矩形 77"/>
          <p:cNvSpPr/>
          <p:nvPr/>
        </p:nvSpPr>
        <p:spPr>
          <a:xfrm>
            <a:off x="10194861" y="4912084"/>
            <a:ext cx="17281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192.168.1.32</a:t>
            </a:r>
          </a:p>
        </p:txBody>
      </p:sp>
    </p:spTree>
    <p:extLst>
      <p:ext uri="{BB962C8B-B14F-4D97-AF65-F5344CB8AC3E}">
        <p14:creationId xmlns:p14="http://schemas.microsoft.com/office/powerpoint/2010/main" val="4888287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Общая информация об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IPv4-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адресах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Конфигурирование и основное применение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адресов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endParaRPr lang="ru-RU" altLang="zh-CN" b="1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854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167984"/>
            <a:ext cx="11276183" cy="586455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ICMP (протокол межсетевых управляющих сообщений) – это вспомогательный протокол IP-протокола.</a:t>
            </a:r>
          </a:p>
        </p:txBody>
      </p:sp>
      <p:sp>
        <p:nvSpPr>
          <p:cNvPr id="22" name="梯形 2"/>
          <p:cNvSpPr/>
          <p:nvPr/>
        </p:nvSpPr>
        <p:spPr>
          <a:xfrm>
            <a:off x="6944776" y="2590007"/>
            <a:ext cx="3793073" cy="206598"/>
          </a:xfrm>
          <a:custGeom>
            <a:avLst/>
            <a:gdLst>
              <a:gd name="connsiteX0" fmla="*/ 0 w 9132350"/>
              <a:gd name="connsiteY0" fmla="*/ 683094 h 683094"/>
              <a:gd name="connsiteX1" fmla="*/ 3214260 w 9132350"/>
              <a:gd name="connsiteY1" fmla="*/ 0 h 683094"/>
              <a:gd name="connsiteX2" fmla="*/ 7245609 w 9132350"/>
              <a:gd name="connsiteY2" fmla="*/ 2712 h 683094"/>
              <a:gd name="connsiteX3" fmla="*/ 9132350 w 9132350"/>
              <a:gd name="connsiteY3" fmla="*/ 668923 h 683094"/>
              <a:gd name="connsiteX4" fmla="*/ 0 w 9132350"/>
              <a:gd name="connsiteY4" fmla="*/ 683094 h 6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50" h="683094">
                <a:moveTo>
                  <a:pt x="0" y="683094"/>
                </a:moveTo>
                <a:lnTo>
                  <a:pt x="3214260" y="0"/>
                </a:lnTo>
                <a:lnTo>
                  <a:pt x="7245609" y="2712"/>
                </a:lnTo>
                <a:lnTo>
                  <a:pt x="9132350" y="668923"/>
                </a:lnTo>
                <a:lnTo>
                  <a:pt x="0" y="683094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61053" y="4328845"/>
            <a:ext cx="4472391" cy="1223691"/>
            <a:chOff x="1202704" y="4202079"/>
            <a:chExt cx="4472391" cy="122369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369" y="4363980"/>
              <a:ext cx="1710726" cy="1061790"/>
            </a:xfrm>
            <a:prstGeom prst="rect">
              <a:avLst/>
            </a:prstGeom>
          </p:spPr>
        </p:pic>
        <p:grpSp>
          <p:nvGrpSpPr>
            <p:cNvPr id="6" name="Group 14"/>
            <p:cNvGrpSpPr/>
            <p:nvPr/>
          </p:nvGrpSpPr>
          <p:grpSpPr>
            <a:xfrm>
              <a:off x="2066800" y="4365778"/>
              <a:ext cx="1800000" cy="925034"/>
              <a:chOff x="2132013" y="2497330"/>
              <a:chExt cx="1800000" cy="925166"/>
            </a:xfrm>
          </p:grpSpPr>
          <p:cxnSp>
            <p:nvCxnSpPr>
              <p:cNvPr id="11" name="直接箭头连接符 16"/>
              <p:cNvCxnSpPr>
                <a:cxnSpLocks noChangeShapeType="1"/>
              </p:cNvCxnSpPr>
              <p:nvPr/>
            </p:nvCxnSpPr>
            <p:spPr bwMode="auto">
              <a:xfrm flipV="1">
                <a:off x="2132013" y="2873684"/>
                <a:ext cx="1800000" cy="0"/>
              </a:xfrm>
              <a:prstGeom prst="straightConnector1">
                <a:avLst/>
              </a:prstGeom>
              <a:noFill/>
              <a:ln w="28575" algn="ctr">
                <a:solidFill>
                  <a:srgbClr val="00B0F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TextBox 19"/>
              <p:cNvSpPr txBox="1">
                <a:spLocks noChangeArrowheads="1"/>
              </p:cNvSpPr>
              <p:nvPr/>
            </p:nvSpPr>
            <p:spPr bwMode="auto">
              <a:xfrm>
                <a:off x="2438002" y="2497330"/>
                <a:ext cx="1202844" cy="307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fontAlgn="ctr"/>
                <a:r>
                  <a:rPr lang="ru-RU" sz="1400" dirty="0">
                    <a:ea typeface="+mn-ea"/>
                    <a:cs typeface="Arial" panose="020B0604020202020204" pitchFamily="34" charset="0"/>
                  </a:rPr>
                  <a:t>Сообщение</a:t>
                </a:r>
              </a:p>
            </p:txBody>
          </p:sp>
          <p:cxnSp>
            <p:nvCxnSpPr>
              <p:cNvPr id="14" name="直接箭头连接符 16"/>
              <p:cNvCxnSpPr>
                <a:cxnSpLocks noChangeShapeType="1"/>
              </p:cNvCxnSpPr>
              <p:nvPr/>
            </p:nvCxnSpPr>
            <p:spPr bwMode="auto">
              <a:xfrm flipH="1" flipV="1">
                <a:off x="2132013" y="3114675"/>
                <a:ext cx="1800000" cy="0"/>
              </a:xfrm>
              <a:prstGeom prst="straightConnector1">
                <a:avLst/>
              </a:prstGeom>
              <a:noFill/>
              <a:ln w="28575" algn="ctr">
                <a:solidFill>
                  <a:srgbClr val="00B0F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2395163" y="3114675"/>
                <a:ext cx="1273700" cy="307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fontAlgn="ctr"/>
                <a:r>
                  <a:rPr lang="ru-RU" sz="1400" dirty="0">
                    <a:ea typeface="+mn-ea"/>
                    <a:cs typeface="Arial" panose="020B0604020202020204" pitchFamily="34" charset="0"/>
                  </a:rPr>
                  <a:t>Сообщение</a:t>
                </a:r>
              </a:p>
            </p:txBody>
          </p:sp>
        </p:grpSp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1202704" y="5066118"/>
              <a:ext cx="8194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ctr" hangingPunct="1"/>
              <a:r>
                <a:rPr lang="ru-RU" sz="1600" dirty="0">
                  <a:ea typeface="+mn-ea"/>
                  <a:cs typeface="Arial" panose="020B0604020202020204" pitchFamily="34" charset="0"/>
                </a:rPr>
                <a:t>Хост A</a:t>
              </a:r>
            </a:p>
          </p:txBody>
        </p:sp>
        <p:pic>
          <p:nvPicPr>
            <p:cNvPr id="8" name="图片 7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6599" y="4816548"/>
              <a:ext cx="703125" cy="540000"/>
            </a:xfrm>
            <a:prstGeom prst="rect">
              <a:avLst/>
            </a:prstGeom>
          </p:spPr>
        </p:pic>
        <p:pic>
          <p:nvPicPr>
            <p:cNvPr id="9" name="图片 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614" y="4546548"/>
              <a:ext cx="703125" cy="540000"/>
            </a:xfrm>
            <a:prstGeom prst="rect">
              <a:avLst/>
            </a:prstGeom>
          </p:spPr>
        </p:pic>
        <p:pic>
          <p:nvPicPr>
            <p:cNvPr id="10" name="图片 9" descr="交换机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2869" y="4202079"/>
              <a:ext cx="660000" cy="540000"/>
            </a:xfrm>
            <a:prstGeom prst="rect">
              <a:avLst/>
            </a:prstGeom>
          </p:spPr>
        </p:pic>
      </p:grp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35714"/>
              </p:ext>
            </p:extLst>
          </p:nvPr>
        </p:nvGraphicFramePr>
        <p:xfrm>
          <a:off x="6944776" y="2796606"/>
          <a:ext cx="3793073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6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Контрольная сумма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сообщения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ICMP</a:t>
                      </a:r>
                      <a:endParaRPr lang="ru-RU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9933"/>
              </p:ext>
            </p:extLst>
          </p:nvPr>
        </p:nvGraphicFramePr>
        <p:xfrm>
          <a:off x="5894430" y="2010887"/>
          <a:ext cx="5424439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6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7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5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7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Заголовок Ethernet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</a:t>
                      </a:r>
                      <a:r>
                        <a:rPr lang="ru-RU" sz="16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</a:t>
                      </a:r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-ловок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Сообщение ICMP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 err="1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Концевик</a:t>
                      </a:r>
                      <a:r>
                        <a:rPr lang="ru-RU" sz="16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Ethernet</a:t>
                      </a:r>
                      <a:endParaRPr lang="ru-RU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47523"/>
              </p:ext>
            </p:extLst>
          </p:nvPr>
        </p:nvGraphicFramePr>
        <p:xfrm>
          <a:off x="6944776" y="3665366"/>
          <a:ext cx="3793073" cy="249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6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15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Эхо-ответ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Сеть недоступна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Хост недоступен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9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Протокол недоступен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 недоступен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Переадресация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Эхо-запрос</a:t>
                      </a:r>
                    </a:p>
                  </a:txBody>
                  <a:tcPr marL="91431" marR="91431" marT="45714" marB="45714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文本占位符 2"/>
          <p:cNvSpPr txBox="1"/>
          <p:nvPr/>
        </p:nvSpPr>
        <p:spPr bwMode="auto">
          <a:xfrm>
            <a:off x="468318" y="2002230"/>
            <a:ext cx="5206778" cy="1722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800" dirty="0">
                <a:latin typeface="Arial" panose="020B0604020202020204" pitchFamily="34" charset="0"/>
              </a:rPr>
              <a:t>ICMP используется для передачи информации об ошибках и управлении между сетевыми устройствами. Он играет важную роль в сборе сетевой информации, диагностике и устранении неисправностей сети.</a:t>
            </a:r>
          </a:p>
          <a:p>
            <a:pPr fontAlgn="ctr"/>
            <a:endParaRPr lang="ru-RU" altLang="zh-CN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3640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Перенаправление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ICMP</a:t>
            </a:r>
          </a:p>
        </p:txBody>
      </p:sp>
      <p:sp>
        <p:nvSpPr>
          <p:cNvPr id="104" name="文本占位符 103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1318413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Сообщение перенаправления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Redirect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ICMP – это тип 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управляющего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сообщения ICMP. Когда маршрутизатор обнаруживает, что хост использует неоптимальный маршрут в определенном сценарии, маршрутизатор отправляет хосту сообщение переадресации ICMP, чтобы хост изменил маршрут.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45360" y="2886444"/>
            <a:ext cx="6888480" cy="3104773"/>
            <a:chOff x="2245360" y="2886444"/>
            <a:chExt cx="6888480" cy="3104773"/>
          </a:xfrm>
        </p:grpSpPr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4674703" y="5565555"/>
              <a:ext cx="739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400" dirty="0">
                  <a:ea typeface="+mn-ea"/>
                  <a:cs typeface="Arial" panose="020B0604020202020204" pitchFamily="34" charset="0"/>
                </a:rPr>
                <a:t>Хост A</a:t>
              </a:r>
            </a:p>
          </p:txBody>
        </p:sp>
        <p:pic>
          <p:nvPicPr>
            <p:cNvPr id="9" name="图片 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195" y="5422154"/>
              <a:ext cx="703125" cy="540000"/>
            </a:xfrm>
            <a:prstGeom prst="rect">
              <a:avLst/>
            </a:prstGeom>
          </p:spPr>
        </p:pic>
        <p:pic>
          <p:nvPicPr>
            <p:cNvPr id="10" name="图片 9" descr="交换机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3407" y="2961903"/>
              <a:ext cx="660000" cy="540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499" y="3985841"/>
              <a:ext cx="658537" cy="54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478" y="3985841"/>
              <a:ext cx="658537" cy="540000"/>
            </a:xfrm>
            <a:prstGeom prst="rect">
              <a:avLst/>
            </a:prstGeom>
          </p:spPr>
        </p:pic>
        <p:cxnSp>
          <p:nvCxnSpPr>
            <p:cNvPr id="16" name="直接连接符 15"/>
            <p:cNvCxnSpPr>
              <a:stCxn id="19" idx="2"/>
            </p:cNvCxnSpPr>
            <p:nvPr/>
          </p:nvCxnSpPr>
          <p:spPr>
            <a:xfrm flipH="1">
              <a:off x="4350767" y="4525841"/>
              <a:ext cx="1" cy="45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0" idx="2"/>
            </p:cNvCxnSpPr>
            <p:nvPr/>
          </p:nvCxnSpPr>
          <p:spPr>
            <a:xfrm flipH="1">
              <a:off x="7106747" y="4525841"/>
              <a:ext cx="0" cy="45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950877" y="4975841"/>
              <a:ext cx="3600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endCxn id="9" idx="0"/>
            </p:cNvCxnSpPr>
            <p:nvPr/>
          </p:nvCxnSpPr>
          <p:spPr>
            <a:xfrm flipH="1">
              <a:off x="5728758" y="4975841"/>
              <a:ext cx="0" cy="44631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124764" y="3743941"/>
              <a:ext cx="1800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19" idx="0"/>
            </p:cNvCxnSpPr>
            <p:nvPr/>
          </p:nvCxnSpPr>
          <p:spPr>
            <a:xfrm flipH="1">
              <a:off x="4350768" y="3743941"/>
              <a:ext cx="1" cy="2419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0" idx="2"/>
            </p:cNvCxnSpPr>
            <p:nvPr/>
          </p:nvCxnSpPr>
          <p:spPr>
            <a:xfrm>
              <a:off x="3523407" y="3501903"/>
              <a:ext cx="1" cy="24203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2"/>
              <a:endCxn id="20" idx="0"/>
            </p:cNvCxnSpPr>
            <p:nvPr/>
          </p:nvCxnSpPr>
          <p:spPr>
            <a:xfrm flipH="1">
              <a:off x="7106747" y="3570520"/>
              <a:ext cx="988" cy="415321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2245360" y="4125441"/>
              <a:ext cx="1839510" cy="1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400" dirty="0">
                  <a:ea typeface="+mn-ea"/>
                  <a:cs typeface="Arial" panose="020B0604020202020204" pitchFamily="34" charset="0"/>
                </a:rPr>
                <a:t>Маршрутизатор A</a:t>
              </a:r>
            </a:p>
          </p:txBody>
        </p:sp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7410676" y="4125441"/>
              <a:ext cx="1723164" cy="2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ctr"/>
              <a:r>
                <a:rPr lang="ru-RU" sz="1400" dirty="0">
                  <a:cs typeface="Arial" panose="020B0604020202020204" pitchFamily="34" charset="0"/>
                </a:rPr>
                <a:t>Маршрутизатор </a:t>
              </a:r>
              <a:r>
                <a:rPr lang="ru-RU" sz="1400" dirty="0"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3826917" y="3082774"/>
              <a:ext cx="1097847" cy="337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400" dirty="0">
                  <a:ea typeface="+mn-ea"/>
                  <a:cs typeface="Arial" panose="020B0604020202020204" pitchFamily="34" charset="0"/>
                </a:rPr>
                <a:t>Сервер A</a:t>
              </a:r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3462631" y="3443817"/>
              <a:ext cx="9557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200" dirty="0">
                  <a:ea typeface="+mn-ea"/>
                  <a:cs typeface="Arial" panose="020B0604020202020204" pitchFamily="34" charset="0"/>
                </a:rPr>
                <a:t>20.0.0.1/24</a:t>
              </a:r>
            </a:p>
          </p:txBody>
        </p: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4350547" y="3765802"/>
              <a:ext cx="955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200" dirty="0">
                  <a:ea typeface="+mn-ea"/>
                  <a:cs typeface="Arial" panose="020B0604020202020204" pitchFamily="34" charset="0"/>
                </a:rPr>
                <a:t>20.0.0.2/24</a:t>
              </a:r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3250725" y="4499504"/>
              <a:ext cx="11288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200" dirty="0">
                  <a:ea typeface="+mn-ea"/>
                  <a:cs typeface="Arial" panose="020B0604020202020204" pitchFamily="34" charset="0"/>
                </a:rPr>
                <a:t>10.0.0.200/24</a:t>
              </a:r>
            </a:p>
          </p:txBody>
        </p: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7243054" y="4499504"/>
              <a:ext cx="11288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200" dirty="0">
                  <a:ea typeface="+mn-ea"/>
                  <a:cs typeface="Arial" panose="020B0604020202020204" pitchFamily="34" charset="0"/>
                </a:rPr>
                <a:t>10.0.0.100/24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6126953" y="5529552"/>
              <a:ext cx="28580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ctr" hangingPunct="1"/>
              <a:r>
                <a:rPr lang="ru-RU" sz="1200" dirty="0">
                  <a:ea typeface="+mn-ea"/>
                  <a:cs typeface="Arial" panose="020B0604020202020204" pitchFamily="34" charset="0"/>
                </a:rPr>
                <a:t>IP-адрес: 10.0.0.1/24</a:t>
              </a:r>
            </a:p>
            <a:p>
              <a:pPr eaLnBrk="1" fontAlgn="ctr" hangingPunct="1"/>
              <a:r>
                <a:rPr lang="ru-RU" sz="1200" dirty="0">
                  <a:ea typeface="+mn-ea"/>
                  <a:cs typeface="Arial" panose="020B0604020202020204" pitchFamily="34" charset="0"/>
                </a:rPr>
                <a:t>Шлюз по умолчанию: 10.0.0.100</a:t>
              </a:r>
            </a:p>
          </p:txBody>
        </p:sp>
        <p:sp>
          <p:nvSpPr>
            <p:cNvPr id="54" name="Oval 4"/>
            <p:cNvSpPr>
              <a:spLocks noChangeAspect="1"/>
            </p:cNvSpPr>
            <p:nvPr/>
          </p:nvSpPr>
          <p:spPr>
            <a:xfrm>
              <a:off x="6482618" y="4590385"/>
              <a:ext cx="216000" cy="216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8" name="Oval 4"/>
            <p:cNvSpPr>
              <a:spLocks noChangeAspect="1"/>
            </p:cNvSpPr>
            <p:nvPr/>
          </p:nvSpPr>
          <p:spPr>
            <a:xfrm>
              <a:off x="6482618" y="5158931"/>
              <a:ext cx="216000" cy="216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1" name="肘形连接符 80"/>
            <p:cNvCxnSpPr/>
            <p:nvPr/>
          </p:nvCxnSpPr>
          <p:spPr>
            <a:xfrm rot="16200000" flipV="1">
              <a:off x="4700788" y="4463486"/>
              <a:ext cx="720000" cy="973798"/>
            </a:xfrm>
            <a:prstGeom prst="bentConnector3">
              <a:avLst>
                <a:gd name="adj1" fmla="val 6023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4"/>
            <p:cNvSpPr>
              <a:spLocks noChangeAspect="1"/>
            </p:cNvSpPr>
            <p:nvPr/>
          </p:nvSpPr>
          <p:spPr>
            <a:xfrm>
              <a:off x="4796151" y="4590385"/>
              <a:ext cx="216000" cy="216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99" name="肘形连接符 98"/>
            <p:cNvCxnSpPr/>
            <p:nvPr/>
          </p:nvCxnSpPr>
          <p:spPr>
            <a:xfrm rot="5400000" flipH="1" flipV="1">
              <a:off x="6057521" y="4463486"/>
              <a:ext cx="720000" cy="973798"/>
            </a:xfrm>
            <a:prstGeom prst="bentConnector3">
              <a:avLst>
                <a:gd name="adj1" fmla="val 60232"/>
              </a:avLst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肘形连接符 99"/>
            <p:cNvCxnSpPr/>
            <p:nvPr/>
          </p:nvCxnSpPr>
          <p:spPr>
            <a:xfrm rot="5400000">
              <a:off x="6304130" y="4388046"/>
              <a:ext cx="720000" cy="1188000"/>
            </a:xfrm>
            <a:prstGeom prst="bentConnector3">
              <a:avLst>
                <a:gd name="adj1" fmla="val 6023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8"/>
            <p:cNvSpPr txBox="1">
              <a:spLocks noChangeArrowheads="1"/>
            </p:cNvSpPr>
            <p:nvPr/>
          </p:nvSpPr>
          <p:spPr bwMode="auto">
            <a:xfrm>
              <a:off x="6731422" y="5094152"/>
              <a:ext cx="2253551" cy="361575"/>
            </a:xfrm>
            <a:prstGeom prst="rect">
              <a:avLst/>
            </a:prstGeom>
            <a:solidFill>
              <a:srgbClr val="F4FBFE"/>
            </a:solidFill>
            <a:ln w="12700">
              <a:solidFill>
                <a:srgbClr val="99DFF9"/>
              </a:solidFill>
              <a:miter lim="800000"/>
            </a:ln>
          </p:spPr>
          <p:txBody>
            <a:bodyPr wrap="square" anchor="ctr" anchorCtr="0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ctr"/>
              <a:r>
                <a:rPr lang="ru-RU" sz="1400" dirty="0">
                  <a:ea typeface="+mn-ea"/>
                  <a:cs typeface="Arial" panose="020B0604020202020204" pitchFamily="34" charset="0"/>
                </a:rPr>
                <a:t>Сообщение перенаправления ICMP</a:t>
              </a: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057" y="2886444"/>
              <a:ext cx="1199355" cy="684076"/>
            </a:xfrm>
            <a:prstGeom prst="rect">
              <a:avLst/>
            </a:prstGeom>
          </p:spPr>
        </p:pic>
        <p:sp>
          <p:nvSpPr>
            <p:cNvPr id="39" name="Text Box 62"/>
            <p:cNvSpPr txBox="1">
              <a:spLocks noChangeArrowheads="1"/>
            </p:cNvSpPr>
            <p:nvPr/>
          </p:nvSpPr>
          <p:spPr bwMode="auto">
            <a:xfrm>
              <a:off x="6452037" y="3065957"/>
              <a:ext cx="1271917" cy="314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600" b="1" dirty="0">
                  <a:ea typeface="+mn-ea"/>
                  <a:cs typeface="Arial" panose="020B0604020202020204" pitchFamily="34" charset="0"/>
                </a:rPr>
                <a:t>Интернет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29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90743" y="2899297"/>
            <a:ext cx="5080918" cy="854667"/>
            <a:chOff x="432962" y="3273381"/>
            <a:chExt cx="5080918" cy="854667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432962" y="3782645"/>
              <a:ext cx="1724232" cy="34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400" dirty="0">
                  <a:latin typeface="Huawei Sans" panose="020C0503030203020204" pitchFamily="34" charset="0"/>
                  <a:ea typeface="+mn-ea"/>
                </a:rPr>
                <a:t>Маршрутизатор </a:t>
              </a:r>
              <a:r>
                <a:rPr lang="en-US" sz="1400" dirty="0">
                  <a:latin typeface="Huawei Sans" panose="020C0503030203020204" pitchFamily="34" charset="0"/>
                  <a:ea typeface="+mn-ea"/>
                </a:rPr>
                <a:t>A</a:t>
              </a:r>
            </a:p>
          </p:txBody>
        </p:sp>
        <p:pic>
          <p:nvPicPr>
            <p:cNvPr id="31" name="图片 30" descr="交换机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209" y="3273381"/>
              <a:ext cx="660000" cy="540000"/>
            </a:xfrm>
            <a:prstGeom prst="rect">
              <a:avLst/>
            </a:prstGeom>
          </p:spPr>
        </p:pic>
        <p:cxnSp>
          <p:nvCxnSpPr>
            <p:cNvPr id="32" name="直接连接符 31"/>
            <p:cNvCxnSpPr>
              <a:stCxn id="35" idx="3"/>
              <a:endCxn id="36" idx="1"/>
            </p:cNvCxnSpPr>
            <p:nvPr/>
          </p:nvCxnSpPr>
          <p:spPr>
            <a:xfrm>
              <a:off x="1739358" y="3543381"/>
              <a:ext cx="1093533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6" idx="3"/>
              <a:endCxn id="31" idx="1"/>
            </p:cNvCxnSpPr>
            <p:nvPr/>
          </p:nvCxnSpPr>
          <p:spPr>
            <a:xfrm>
              <a:off x="3491428" y="3543381"/>
              <a:ext cx="125678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4641782" y="3782645"/>
              <a:ext cx="8720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ru-RU" sz="1400" dirty="0">
                  <a:latin typeface="Huawei Sans" panose="020C0503030203020204" pitchFamily="34" charset="0"/>
                  <a:ea typeface="+mn-ea"/>
                </a:rPr>
                <a:t>Сервер</a:t>
              </a:r>
              <a:r>
                <a:rPr lang="en-US" sz="1400" dirty="0">
                  <a:latin typeface="Huawei Sans" panose="020C0503030203020204" pitchFamily="34" charset="0"/>
                  <a:ea typeface="+mn-ea"/>
                </a:rPr>
                <a:t> A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1" y="3273381"/>
              <a:ext cx="658537" cy="5400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891" y="3273381"/>
              <a:ext cx="658537" cy="540000"/>
            </a:xfrm>
            <a:prstGeom prst="rect">
              <a:avLst/>
            </a:prstGeom>
          </p:spPr>
        </p:pic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1998189" y="3827419"/>
              <a:ext cx="1687408" cy="24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ctr"/>
              <a:r>
                <a:rPr lang="ru-RU" sz="1400" dirty="0">
                  <a:latin typeface="Huawei Sans" panose="020C0503030203020204" pitchFamily="34" charset="0"/>
                </a:rPr>
                <a:t>Маршрутизатор </a:t>
              </a:r>
              <a:r>
                <a:rPr lang="en-US" sz="1400" dirty="0">
                  <a:latin typeface="Huawei Sans" panose="020C0503030203020204" pitchFamily="34" charset="0"/>
                  <a:ea typeface="+mn-ea"/>
                </a:rPr>
                <a:t>B</a:t>
              </a:r>
            </a:p>
          </p:txBody>
        </p:sp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1829885" y="3288769"/>
              <a:ext cx="9557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n-US" sz="1200" dirty="0">
                  <a:latin typeface="Huawei Sans" panose="020C0503030203020204" pitchFamily="34" charset="0"/>
                  <a:ea typeface="+mn-ea"/>
                </a:rPr>
                <a:t>10.0.0.0/24</a:t>
              </a:r>
            </a:p>
          </p:txBody>
        </p:sp>
        <p:sp>
          <p:nvSpPr>
            <p:cNvPr id="39" name="Text Box 62"/>
            <p:cNvSpPr txBox="1">
              <a:spLocks noChangeArrowheads="1"/>
            </p:cNvSpPr>
            <p:nvPr/>
          </p:nvSpPr>
          <p:spPr bwMode="auto">
            <a:xfrm>
              <a:off x="3629251" y="3288769"/>
              <a:ext cx="955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n-US" sz="1200" dirty="0">
                  <a:latin typeface="Huawei Sans" panose="020C0503030203020204" pitchFamily="34" charset="0"/>
                  <a:ea typeface="+mn-ea"/>
                </a:rPr>
                <a:t>20.0.0.0/24</a:t>
              </a:r>
            </a:p>
          </p:txBody>
        </p: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1711907" y="3543381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n-US" sz="1200" dirty="0">
                  <a:latin typeface="Huawei Sans" panose="020C0503030203020204" pitchFamily="34" charset="0"/>
                  <a:ea typeface="+mn-ea"/>
                </a:rPr>
                <a:t>.1</a:t>
              </a:r>
            </a:p>
          </p:txBody>
        </p:sp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2537014" y="3543381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n-US" sz="1200" dirty="0">
                  <a:latin typeface="Huawei Sans" panose="020C0503030203020204" pitchFamily="34" charset="0"/>
                  <a:ea typeface="+mn-ea"/>
                </a:rPr>
                <a:t>.2</a:t>
              </a:r>
            </a:p>
          </p:txBody>
        </p:sp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3438677" y="3543381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n-US" sz="1200" dirty="0">
                  <a:latin typeface="Huawei Sans" panose="020C0503030203020204" pitchFamily="34" charset="0"/>
                  <a:ea typeface="+mn-ea"/>
                </a:rPr>
                <a:t>.1</a:t>
              </a:r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4453856" y="3543381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n-US" sz="1200" dirty="0">
                  <a:latin typeface="Huawei Sans" panose="020C0503030203020204" pitchFamily="34" charset="0"/>
                  <a:ea typeface="+mn-ea"/>
                </a:rPr>
                <a:t>.2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Обнаружение ошибок ICMP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01878" y="1120444"/>
            <a:ext cx="11306175" cy="46800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Эхо-сообщения ICMP используются для проверки сетевого соединения между источником и назначением и предоставления прочей информации, например времени приема-передачи.</a:t>
            </a:r>
          </a:p>
          <a:p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6296176" y="2339959"/>
            <a:ext cx="5506230" cy="3259867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[RTA]</a:t>
            </a:r>
            <a:r>
              <a:rPr lang="en-US" sz="1400" b="1" dirty="0">
                <a:solidFill>
                  <a:srgbClr val="EC7061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ping</a:t>
            </a: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20.0.0.2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PING 20.0.0.2: 56  data bytes, press CTRL_C to break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Reply from 20.0.0.2: bytes=56 Sequence=1 ttl=254 time=70 ms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Reply from 20.0.0.2: bytes=56 Sequence=2 ttl=254 time=30 ms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Reply from 20.0.0.2: bytes=56 Sequence=3 ttl=254 time=30 ms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Reply from 20.0.0.2: bytes=56 Sequence=4 ttl=254 time=40 ms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Reply from 20.0.0.2: bytes=56 Sequence=5 ttl=254 time=30 ms</a:t>
            </a:r>
            <a:endParaRPr lang="en-US" altLang="zh-CN" sz="1400" dirty="0"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--- 20.0.0.2 ping statistics ---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5 packet(s) transmitted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5 packet(s) received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0.00% packet loss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   round-trip min/avg/max = 30/40/70 ms</a:t>
            </a:r>
          </a:p>
        </p:txBody>
      </p:sp>
      <p:cxnSp>
        <p:nvCxnSpPr>
          <p:cNvPr id="11" name="直接箭头连接符 16"/>
          <p:cNvCxnSpPr>
            <a:cxnSpLocks noChangeShapeType="1"/>
          </p:cNvCxnSpPr>
          <p:nvPr/>
        </p:nvCxnSpPr>
        <p:spPr bwMode="auto">
          <a:xfrm flipV="1">
            <a:off x="1809550" y="2850276"/>
            <a:ext cx="720000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788132" y="2456520"/>
            <a:ext cx="1277914" cy="307777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  <a:miter lim="800000"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  <a:lvl2pPr marL="742950" indent="-28575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Эхо-запрос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3540432" y="3570295"/>
            <a:ext cx="1074333" cy="307777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  <a:miter lim="800000"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  <a:lvl2pPr marL="742950" indent="-28575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Эхо-ответ</a:t>
            </a:r>
          </a:p>
        </p:txBody>
      </p:sp>
      <p:cxnSp>
        <p:nvCxnSpPr>
          <p:cNvPr id="14" name="直接箭头连接符 16"/>
          <p:cNvCxnSpPr>
            <a:cxnSpLocks noChangeShapeType="1"/>
          </p:cNvCxnSpPr>
          <p:nvPr/>
        </p:nvCxnSpPr>
        <p:spPr bwMode="auto">
          <a:xfrm flipH="1" flipV="1">
            <a:off x="3719261" y="3444288"/>
            <a:ext cx="720000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圆角矩形 26"/>
          <p:cNvSpPr/>
          <p:nvPr/>
        </p:nvSpPr>
        <p:spPr>
          <a:xfrm>
            <a:off x="448079" y="4406229"/>
            <a:ext cx="5630580" cy="1374811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Функция: Ping</a:t>
            </a:r>
          </a:p>
          <a:p>
            <a:pPr fontAlgn="ctr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 - это команда, используемая в сетевых устройствах, в ОС Windows, ОС Unix и ОС Linux. Ping - это небольшая полезная утилита в протоколе ICMP.</a:t>
            </a:r>
          </a:p>
          <a:p>
            <a:pPr fontAlgn="ctr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 проверяет доступность узла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6819709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Отчет об ошибках ICMP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468317" y="1093404"/>
            <a:ext cx="11306175" cy="4680000"/>
          </a:xfrm>
        </p:spPr>
        <p:txBody>
          <a:bodyPr/>
          <a:lstStyle/>
          <a:p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ICMP определены различные сообщения об ошибках для диагностики проблем с сетевыми соединениями. Отправитель может определить причину неисправности передачи данных на основе полученных сообщений об ошибке. Например, когда сетевое устройство, получив пакет, не имеет доступ к сети, где находится устройство назначения, оно автоматически отправляет </a:t>
            </a:r>
            <a:r>
              <a:rPr lang="en-US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</a:t>
            </a:r>
            <a:r>
              <a:rPr lang="en-US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отправителю о недоступности узла назначения.</a:t>
            </a:r>
          </a:p>
          <a:p>
            <a:endParaRPr lang="ru-RU" altLang="zh-CN" sz="1800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6279035" y="3368448"/>
            <a:ext cx="5295982" cy="228524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[RTA]</a:t>
            </a:r>
            <a:r>
              <a:rPr lang="en-US" sz="1400" b="1" dirty="0">
                <a:solidFill>
                  <a:srgbClr val="EC7061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tracert</a:t>
            </a:r>
            <a:r>
              <a:rPr lang="en-US" sz="1400" dirty="0">
                <a:solidFill>
                  <a:srgbClr val="EC7061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20.0.0.2</a:t>
            </a:r>
          </a:p>
          <a:p>
            <a:pPr fontAlgn="ctr">
              <a:lnSpc>
                <a:spcPts val="1900"/>
              </a:lnSpc>
            </a:pPr>
            <a:endParaRPr lang="en-US" altLang="zh-CN" sz="1400" dirty="0"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traceroute to  20.0.0.2(20.0.0.2), max hops: 30 ,packet length: 40,press CTRL_C</a:t>
            </a: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to break </a:t>
            </a:r>
          </a:p>
          <a:p>
            <a:pPr fontAlgn="ctr">
              <a:lnSpc>
                <a:spcPts val="1900"/>
              </a:lnSpc>
            </a:pPr>
            <a:endParaRPr lang="en-US" altLang="zh-CN" sz="1400" dirty="0"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1 10.0.0.2 		80 ms  	10 ms  	10 ms </a:t>
            </a:r>
          </a:p>
          <a:p>
            <a:pPr fontAlgn="ctr">
              <a:lnSpc>
                <a:spcPts val="1900"/>
              </a:lnSpc>
            </a:pPr>
            <a:endParaRPr lang="en-US" altLang="zh-CN" sz="1400" dirty="0"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fontAlgn="ctr">
              <a:lnSpc>
                <a:spcPts val="1900"/>
              </a:lnSpc>
            </a:pPr>
            <a:r>
              <a:rPr lang="en-US" sz="1400" dirty="0">
                <a:latin typeface="Huawei Sans" panose="020C0503030203020204" pitchFamily="34" charset="0"/>
                <a:cs typeface="Courier New" panose="02070309020205020404" pitchFamily="49" charset="0"/>
              </a:rPr>
              <a:t> 2 20.0.0.2 		30 ms  	30 ms  	20 ms 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468317" y="4796842"/>
            <a:ext cx="5627683" cy="1594800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Функция: Tracert</a:t>
            </a:r>
          </a:p>
          <a:p>
            <a:pPr fontAlgn="ctr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Tracert проверяет доступность каждого узла на пути передачи на основе значения TTL, передаваемого в заголовке пакета.</a:t>
            </a:r>
          </a:p>
          <a:p>
            <a:pPr fontAlgn="ctr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Tracert является эффективным способом выявления потери и задержки пакетов в сети и помогает администраторам обнаружить петли маршрутизации в сети.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11661" y="2986566"/>
            <a:ext cx="5008169" cy="1690848"/>
            <a:chOff x="816044" y="2957818"/>
            <a:chExt cx="5008169" cy="1690848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2136952" y="2957818"/>
              <a:ext cx="1332830" cy="305105"/>
            </a:xfrm>
            <a:prstGeom prst="rect">
              <a:avLst/>
            </a:prstGeom>
            <a:solidFill>
              <a:srgbClr val="F4FBFE"/>
            </a:solidFill>
            <a:ln w="9525">
              <a:solidFill>
                <a:srgbClr val="99DFF9"/>
              </a:solidFill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bg1"/>
                  </a:solidFill>
                </a:defRPr>
              </a:lvl1pPr>
              <a:lvl2pPr marL="742950" indent="-28575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ru-RU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Пакет данных</a:t>
              </a:r>
            </a:p>
          </p:txBody>
        </p:sp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1586884" y="4340889"/>
              <a:ext cx="3993266" cy="307777"/>
            </a:xfrm>
            <a:prstGeom prst="rect">
              <a:avLst/>
            </a:prstGeom>
            <a:solidFill>
              <a:srgbClr val="F4FBFE"/>
            </a:solidFill>
            <a:ln w="9525">
              <a:solidFill>
                <a:srgbClr val="99DFF9"/>
              </a:solidFill>
              <a:miter lim="800000"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bg1"/>
                  </a:solidFill>
                </a:defRPr>
              </a:lvl1pPr>
              <a:lvl2pPr marL="742950" indent="-28575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ru-RU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Сообщение о недоступном узле назначения</a:t>
              </a:r>
            </a:p>
          </p:txBody>
        </p:sp>
        <p:cxnSp>
          <p:nvCxnSpPr>
            <p:cNvPr id="38" name="直接箭头连接符 16"/>
            <p:cNvCxnSpPr>
              <a:cxnSpLocks noChangeShapeType="1"/>
            </p:cNvCxnSpPr>
            <p:nvPr/>
          </p:nvCxnSpPr>
          <p:spPr bwMode="auto">
            <a:xfrm flipH="1" flipV="1">
              <a:off x="2928295" y="4287059"/>
              <a:ext cx="1440000" cy="0"/>
            </a:xfrm>
            <a:prstGeom prst="straightConnector1">
              <a:avLst/>
            </a:prstGeom>
            <a:noFill/>
            <a:ln w="28575" algn="ctr">
              <a:solidFill>
                <a:srgbClr val="00B0F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箭头连接符 16"/>
            <p:cNvCxnSpPr>
              <a:cxnSpLocks noChangeShapeType="1"/>
            </p:cNvCxnSpPr>
            <p:nvPr/>
          </p:nvCxnSpPr>
          <p:spPr bwMode="auto">
            <a:xfrm flipV="1">
              <a:off x="2224564" y="3339700"/>
              <a:ext cx="1440000" cy="0"/>
            </a:xfrm>
            <a:prstGeom prst="straightConnector1">
              <a:avLst/>
            </a:prstGeom>
            <a:noFill/>
            <a:ln w="28575" algn="ctr">
              <a:solidFill>
                <a:srgbClr val="00B0F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816044" y="3990468"/>
              <a:ext cx="16807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ru-RU" sz="1400" dirty="0">
                  <a:cs typeface="Arial" panose="020B0604020202020204" pitchFamily="34" charset="0"/>
                </a:rPr>
                <a:t>Маршрутизатор </a:t>
              </a:r>
              <a:r>
                <a:rPr lang="en-US" altLang="zh-CN" sz="1400" dirty="0">
                  <a:latin typeface="+mn-lt"/>
                  <a:ea typeface="+mn-ea"/>
                </a:rPr>
                <a:t>A</a:t>
              </a:r>
              <a:endParaRPr lang="zh-CN" altLang="en-US" sz="1400" dirty="0">
                <a:latin typeface="+mn-lt"/>
                <a:ea typeface="+mn-ea"/>
              </a:endParaRPr>
            </a:p>
          </p:txBody>
        </p:sp>
        <p:pic>
          <p:nvPicPr>
            <p:cNvPr id="41" name="图片 40" descr="交换机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1448" y="3481204"/>
              <a:ext cx="660000" cy="540000"/>
            </a:xfrm>
            <a:prstGeom prst="rect">
              <a:avLst/>
            </a:prstGeom>
          </p:spPr>
        </p:pic>
        <p:cxnSp>
          <p:nvCxnSpPr>
            <p:cNvPr id="42" name="直接连接符 41"/>
            <p:cNvCxnSpPr>
              <a:stCxn id="45" idx="3"/>
              <a:endCxn id="46" idx="1"/>
            </p:cNvCxnSpPr>
            <p:nvPr/>
          </p:nvCxnSpPr>
          <p:spPr>
            <a:xfrm>
              <a:off x="2002597" y="3751204"/>
              <a:ext cx="1093533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3"/>
              <a:endCxn id="41" idx="1"/>
            </p:cNvCxnSpPr>
            <p:nvPr/>
          </p:nvCxnSpPr>
          <p:spPr>
            <a:xfrm>
              <a:off x="3754667" y="3751204"/>
              <a:ext cx="125678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4857923" y="3990468"/>
              <a:ext cx="9662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ru-RU" altLang="zh-CN" sz="1400" dirty="0">
                  <a:ea typeface="+mn-ea"/>
                  <a:cs typeface="Arial" panose="020B0604020202020204" pitchFamily="34" charset="0"/>
                </a:rPr>
                <a:t>Сервер</a:t>
              </a:r>
              <a:r>
                <a:rPr lang="en-US" altLang="zh-CN" sz="1400" dirty="0">
                  <a:ea typeface="+mn-ea"/>
                  <a:cs typeface="Arial" panose="020B0604020202020204" pitchFamily="34" charset="0"/>
                </a:rPr>
                <a:t> A</a:t>
              </a: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060" y="3481204"/>
              <a:ext cx="658537" cy="54000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130" y="3481204"/>
              <a:ext cx="658537" cy="540000"/>
            </a:xfrm>
            <a:prstGeom prst="rect">
              <a:avLst/>
            </a:prstGeom>
          </p:spPr>
        </p:pic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2591849" y="3990468"/>
              <a:ext cx="16662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ru-RU" sz="1400" dirty="0">
                  <a:cs typeface="Arial" panose="020B0604020202020204" pitchFamily="34" charset="0"/>
                </a:rPr>
                <a:t>Маршрутизатор </a:t>
              </a:r>
              <a:r>
                <a:rPr lang="en-US" altLang="zh-CN" sz="1400" dirty="0">
                  <a:latin typeface="+mn-lt"/>
                  <a:ea typeface="+mn-ea"/>
                </a:rPr>
                <a:t>B</a:t>
              </a:r>
              <a:endParaRPr lang="zh-CN" altLang="en-US" sz="1400" dirty="0">
                <a:latin typeface="+mn-lt"/>
                <a:ea typeface="+mn-ea"/>
              </a:endParaRPr>
            </a:p>
          </p:txBody>
        </p:sp>
        <p:sp>
          <p:nvSpPr>
            <p:cNvPr id="48" name="Text Box 62"/>
            <p:cNvSpPr txBox="1">
              <a:spLocks noChangeArrowheads="1"/>
            </p:cNvSpPr>
            <p:nvPr/>
          </p:nvSpPr>
          <p:spPr bwMode="auto">
            <a:xfrm>
              <a:off x="2093124" y="3496592"/>
              <a:ext cx="9557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latin typeface="+mn-lt"/>
                  <a:ea typeface="+mn-ea"/>
                </a:rPr>
                <a:t>10.0.0.0/24</a:t>
              </a: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49" name="Text Box 62"/>
            <p:cNvSpPr txBox="1">
              <a:spLocks noChangeArrowheads="1"/>
            </p:cNvSpPr>
            <p:nvPr/>
          </p:nvSpPr>
          <p:spPr bwMode="auto">
            <a:xfrm>
              <a:off x="3892490" y="3496592"/>
              <a:ext cx="955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latin typeface="+mn-lt"/>
                  <a:ea typeface="+mn-ea"/>
                </a:rPr>
                <a:t>20.0.0.0/24</a:t>
              </a: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50" name="Text Box 62"/>
            <p:cNvSpPr txBox="1">
              <a:spLocks noChangeArrowheads="1"/>
            </p:cNvSpPr>
            <p:nvPr/>
          </p:nvSpPr>
          <p:spPr bwMode="auto">
            <a:xfrm>
              <a:off x="1975146" y="3751204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latin typeface="+mn-lt"/>
                  <a:ea typeface="+mn-ea"/>
                </a:rPr>
                <a:t>.1</a:t>
              </a: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51" name="Text Box 62"/>
            <p:cNvSpPr txBox="1">
              <a:spLocks noChangeArrowheads="1"/>
            </p:cNvSpPr>
            <p:nvPr/>
          </p:nvSpPr>
          <p:spPr bwMode="auto">
            <a:xfrm>
              <a:off x="2800253" y="3751204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latin typeface="+mn-lt"/>
                  <a:ea typeface="+mn-ea"/>
                </a:rPr>
                <a:t>.2</a:t>
              </a: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52" name="Text Box 62"/>
            <p:cNvSpPr txBox="1">
              <a:spLocks noChangeArrowheads="1"/>
            </p:cNvSpPr>
            <p:nvPr/>
          </p:nvSpPr>
          <p:spPr bwMode="auto">
            <a:xfrm>
              <a:off x="3701916" y="3751204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latin typeface="+mn-lt"/>
                  <a:ea typeface="+mn-ea"/>
                </a:rPr>
                <a:t>.1</a:t>
              </a: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4717095" y="3751204"/>
              <a:ext cx="306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latin typeface="+mn-lt"/>
                  <a:ea typeface="+mn-ea"/>
                </a:rPr>
                <a:t>.2</a:t>
              </a:r>
              <a:endParaRPr lang="zh-CN" altLang="en-US" sz="120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000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Общая информация об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IPv4-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адресах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Организация подсетей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</a:p>
          <a:p>
            <a:pPr fontAlgn="ctr">
              <a:buClr>
                <a:schemeClr val="bg1">
                  <a:lumMod val="50000"/>
                </a:schemeClr>
              </a:buClr>
            </a:pPr>
            <a:r>
              <a:rPr lang="ru-RU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Конфигурирование и основное применение </a:t>
            </a:r>
            <a:r>
              <a:rPr lang="en-US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 </a:t>
            </a:r>
            <a:r>
              <a:rPr lang="ru-RU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адресов </a:t>
            </a:r>
            <a:r>
              <a:rPr lang="en-US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0613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команды конфигурирования IP-адресов</a:t>
            </a:r>
          </a:p>
        </p:txBody>
      </p:sp>
      <p:sp>
        <p:nvSpPr>
          <p:cNvPr id="6" name="矩形 5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[Huawei] 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 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interface-type interface-number</a:t>
            </a:r>
          </a:p>
        </p:txBody>
      </p:sp>
      <p:sp>
        <p:nvSpPr>
          <p:cNvPr id="7" name="矩形 6"/>
          <p:cNvSpPr/>
          <p:nvPr/>
        </p:nvSpPr>
        <p:spPr>
          <a:xfrm>
            <a:off x="551384" y="1365312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Войдите в режим интерфейса.</a:t>
            </a:r>
          </a:p>
        </p:txBody>
      </p:sp>
      <p:sp>
        <p:nvSpPr>
          <p:cNvPr id="9" name="矩形 8"/>
          <p:cNvSpPr/>
          <p:nvPr/>
        </p:nvSpPr>
        <p:spPr>
          <a:xfrm>
            <a:off x="961579" y="2229606"/>
            <a:ext cx="10608699" cy="1015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 можете выполнить эту команду для входа в режим определенного интерфейса и конфигурирования атрибутов для интерфейса.</a:t>
            </a:r>
          </a:p>
          <a:p>
            <a:pPr marL="285750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interface-type interface-number: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тип и номер интерфейса. Тип и номер интерфейса могут следовать друг за другом или отделяться пробелом.</a:t>
            </a:r>
          </a:p>
        </p:txBody>
      </p:sp>
      <p:sp>
        <p:nvSpPr>
          <p:cNvPr id="14" name="矩形 13"/>
          <p:cNvSpPr/>
          <p:nvPr/>
        </p:nvSpPr>
        <p:spPr>
          <a:xfrm>
            <a:off x="1008063" y="3791548"/>
            <a:ext cx="10632553" cy="338554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</a:t>
            </a:r>
            <a:r>
              <a: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-GigabitEthernet0/0/1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 address 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ip-address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{ 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mask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| 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mask-length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}</a:t>
            </a:r>
          </a:p>
        </p:txBody>
      </p:sp>
      <p:sp>
        <p:nvSpPr>
          <p:cNvPr id="15" name="矩形 14"/>
          <p:cNvSpPr/>
          <p:nvPr/>
        </p:nvSpPr>
        <p:spPr>
          <a:xfrm>
            <a:off x="551384" y="3442481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IP-адрес для интерфейса.</a:t>
            </a:r>
          </a:p>
        </p:txBody>
      </p:sp>
      <p:sp>
        <p:nvSpPr>
          <p:cNvPr id="16" name="矩形 15"/>
          <p:cNvSpPr/>
          <p:nvPr/>
        </p:nvSpPr>
        <p:spPr>
          <a:xfrm>
            <a:off x="961579" y="4223695"/>
            <a:ext cx="10608699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 можете выполнить эту команду в режиме интерфейса, чтобы назначить IP-адрес интерфейсу на сетевых устройствах для реализации сетевого взаимодействия.</a:t>
            </a:r>
          </a:p>
          <a:p>
            <a:pPr marL="285750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ip-address: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IP-адрес интерфейса. Значение имеет десятичное представление с точкой.</a:t>
            </a:r>
          </a:p>
          <a:p>
            <a:pPr marL="285750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mask: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задает маску подсети. Значение имеет десятичное представление с точкой.</a:t>
            </a:r>
          </a:p>
          <a:p>
            <a:pPr marL="285750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mask-length: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длину маски. Значение представляет собой целое число от 0 до 32.</a:t>
            </a:r>
          </a:p>
        </p:txBody>
      </p:sp>
    </p:spTree>
    <p:extLst>
      <p:ext uri="{BB962C8B-B14F-4D97-AF65-F5344CB8AC3E}">
        <p14:creationId xmlns:p14="http://schemas.microsoft.com/office/powerpoint/2010/main" val="27098586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</a:t>
            </a: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об IPv4-адресах</a:t>
            </a: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подсетей</a:t>
            </a: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Конфигурирование и основное применение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IPv4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адресов</a:t>
            </a:r>
            <a:endParaRPr lang="ru-RU" altLang="zh-C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2788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Пример: конфигурирование IP-адреса для интерфейса</a:t>
            </a: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5907312" y="1480464"/>
            <a:ext cx="5346841" cy="48197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IP-адрес для физического интерфейса.</a:t>
            </a:r>
          </a:p>
        </p:txBody>
      </p:sp>
      <p:sp>
        <p:nvSpPr>
          <p:cNvPr id="24" name="Rectangle 3"/>
          <p:cNvSpPr/>
          <p:nvPr/>
        </p:nvSpPr>
        <p:spPr>
          <a:xfrm>
            <a:off x="5943317" y="1952836"/>
            <a:ext cx="5760640" cy="1323439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[RTA] </a:t>
            </a:r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gigabitethernet 0/0/1</a:t>
            </a:r>
          </a:p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[RTA-GigabitEthernet0/0/1] </a:t>
            </a:r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 address 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192.168.1.1 255.255.255.0</a:t>
            </a:r>
          </a:p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Or,</a:t>
            </a:r>
          </a:p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[RTA-GigabitEthernet0/0/1] </a:t>
            </a:r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 address 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192.168.1.1 24</a:t>
            </a: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5907312" y="3702863"/>
            <a:ext cx="5514625" cy="4575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IP-адрес для логического интерфейса.</a:t>
            </a:r>
          </a:p>
        </p:txBody>
      </p:sp>
      <p:sp>
        <p:nvSpPr>
          <p:cNvPr id="27" name="Rectangle 3"/>
          <p:cNvSpPr/>
          <p:nvPr/>
        </p:nvSpPr>
        <p:spPr>
          <a:xfrm>
            <a:off x="5943317" y="4157789"/>
            <a:ext cx="5760000" cy="1323439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[RTA] </a:t>
            </a:r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LoopBack 0</a:t>
            </a:r>
          </a:p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[RTA-LoopBack0] </a:t>
            </a:r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 address 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1.1.1.1 255.255.255.255</a:t>
            </a:r>
          </a:p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Or,</a:t>
            </a:r>
          </a:p>
          <a:p>
            <a:pPr fontAlgn="ctr">
              <a:lnSpc>
                <a:spcPts val="24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[RTA-LoopBack0] </a:t>
            </a:r>
            <a:r>
              <a:rPr lang="en-US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ip address 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1.1.1.1 32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5091" y="4044462"/>
            <a:ext cx="4889877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>
              <a:lnSpc>
                <a:spcPts val="24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Сконфигурируйте IP-адреса на физических и логических интерфейсах маршрутизаторов вышеуказанной сети 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6096" y="1895342"/>
            <a:ext cx="5243811" cy="1656184"/>
            <a:chOff x="977668" y="1736812"/>
            <a:chExt cx="5243811" cy="16561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860" y="2113692"/>
              <a:ext cx="658537" cy="540000"/>
            </a:xfrm>
            <a:prstGeom prst="rect">
              <a:avLst/>
            </a:prstGeom>
          </p:spPr>
        </p:pic>
        <p:cxnSp>
          <p:nvCxnSpPr>
            <p:cNvPr id="7" name="直接连接符 6"/>
            <p:cNvCxnSpPr>
              <a:stCxn id="31" idx="3"/>
              <a:endCxn id="5" idx="1"/>
            </p:cNvCxnSpPr>
            <p:nvPr/>
          </p:nvCxnSpPr>
          <p:spPr bwMode="auto">
            <a:xfrm>
              <a:off x="2290041" y="2383692"/>
              <a:ext cx="25458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矩形 9"/>
            <p:cNvSpPr/>
            <p:nvPr/>
          </p:nvSpPr>
          <p:spPr>
            <a:xfrm>
              <a:off x="4149476" y="2607154"/>
              <a:ext cx="2072003" cy="3094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Маршрутизатор </a:t>
              </a:r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279576" y="2024844"/>
              <a:ext cx="93610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439816" y="2869776"/>
              <a:ext cx="1440160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Loopback 0 2.2.2.2/32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027548" y="1736812"/>
              <a:ext cx="162018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192.168.1.1/24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2113692"/>
              <a:ext cx="658537" cy="540000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977668" y="2628229"/>
              <a:ext cx="1944216" cy="37504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Маршрутизатор </a:t>
              </a:r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35460" y="2869776"/>
              <a:ext cx="1440160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Loopback 0 1.1.1.1/32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2243572" y="2329716"/>
              <a:ext cx="108012" cy="108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935760" y="2024844"/>
              <a:ext cx="93610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GE0/0/1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683732" y="1736812"/>
              <a:ext cx="162018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en-US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192.168.1.2/24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71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IP-адресов в сети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8316" y="1274603"/>
            <a:ext cx="11276183" cy="1501963"/>
          </a:xfrm>
        </p:spPr>
        <p:txBody>
          <a:bodyPr wrap="square">
            <a:noAutofit/>
          </a:bodyPr>
          <a:lstStyle/>
          <a:p>
            <a:pPr fontAlgn="ctr">
              <a:lnSpc>
                <a:spcPct val="130000"/>
              </a:lnSpc>
              <a:spcBef>
                <a:spcPct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IP-адресов должно рассматриваться вместе со структурой сети, протоколами маршрутизации, планированием трафика и правилами сервиса. Кроме того, планирование IP-адресов должно соответствовать иерархии сети и выполняться сверху вниз.</a:t>
            </a:r>
          </a:p>
          <a:p>
            <a:pPr fontAlgn="ctr">
              <a:lnSpc>
                <a:spcPct val="130000"/>
              </a:lnSpc>
              <a:spcBef>
                <a:spcPct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целями планирования IP-адресов являются обеспечение </a:t>
            </a:r>
            <a:r>
              <a:rPr lang="ru-RU" sz="19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управления, масштабируемости и </a:t>
            </a:r>
            <a:r>
              <a:rPr lang="ru-RU" sz="19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использования.</a:t>
            </a:r>
          </a:p>
          <a:p>
            <a:pPr fontAlgn="ctr">
              <a:lnSpc>
                <a:spcPct val="130000"/>
              </a:lnSpc>
              <a:spcBef>
                <a:spcPct val="0"/>
              </a:spcBef>
            </a:pPr>
            <a:endParaRPr lang="ru-RU" altLang="zh-CN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" name="表格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96418"/>
              </p:ext>
            </p:extLst>
          </p:nvPr>
        </p:nvGraphicFramePr>
        <p:xfrm>
          <a:off x="609994" y="3768069"/>
          <a:ext cx="4596245" cy="27748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1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9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6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Использование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Тип адреса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Область адреса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004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Пример:</a:t>
                      </a:r>
                    </a:p>
                    <a:p>
                      <a:pPr algn="l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компания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выделила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адрес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сетевого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сегмента</a:t>
                      </a:r>
                    </a:p>
                    <a:p>
                      <a:pPr algn="l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192.168.0.0/16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Сетевой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отдела исследований и разработок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192.168.1.0/24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004">
                <a:tc vMerge="1">
                  <a:txBody>
                    <a:bodyPr/>
                    <a:lstStyle/>
                    <a:p>
                      <a:pPr algn="l" rtl="0"/>
                      <a:endParaRPr lang="en-US" altLang="zh-CN" sz="12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Сетевой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отдела маркетинга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192.168.2.0/24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004">
                <a:tc vMerge="1">
                  <a:txBody>
                    <a:bodyPr/>
                    <a:lstStyle/>
                    <a:p>
                      <a:pPr algn="l" rtl="0"/>
                      <a:endParaRPr lang="zh-CN" altLang="en-US" sz="12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 административного отдела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192.168.3.0/24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004">
                <a:tc vMerge="1">
                  <a:txBody>
                    <a:bodyPr/>
                    <a:lstStyle/>
                    <a:p>
                      <a:pPr algn="l" rtl="0"/>
                      <a:endParaRPr lang="en-US" altLang="zh-CN" sz="12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Сетевой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</a:t>
                      </a:r>
                      <a:r>
                        <a:rPr lang="ru-RU" sz="1200" b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гостевого центра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192.168.4.0/24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6004">
                <a:tc vMerge="1">
                  <a:txBody>
                    <a:bodyPr/>
                    <a:lstStyle/>
                    <a:p>
                      <a:pPr algn="l" rtl="0"/>
                      <a:endParaRPr lang="en-US" altLang="zh-CN" sz="12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Прочее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0" name="文本占位符 1"/>
          <p:cNvSpPr txBox="1"/>
          <p:nvPr/>
        </p:nvSpPr>
        <p:spPr bwMode="auto">
          <a:xfrm>
            <a:off x="468317" y="3284892"/>
            <a:ext cx="11276183" cy="483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800" b="1" dirty="0">
                <a:latin typeface="Arial" panose="020B0604020202020204" pitchFamily="34" charset="0"/>
              </a:rPr>
              <a:t>Пример планирования IP-адресов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70024" y="4108257"/>
            <a:ext cx="4929822" cy="2229651"/>
            <a:chOff x="6069672" y="4141594"/>
            <a:chExt cx="4929822" cy="2229651"/>
          </a:xfrm>
        </p:grpSpPr>
        <p:pic>
          <p:nvPicPr>
            <p:cNvPr id="162" name="Picture 12" descr="E:\2016.01\1.12 扁平化图标\蓝色\AR-蓝色最新-40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322337" y="4141594"/>
              <a:ext cx="44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图片 164" descr="接入交换机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3937" y="5552305"/>
              <a:ext cx="440000" cy="360000"/>
            </a:xfrm>
            <a:prstGeom prst="rect">
              <a:avLst/>
            </a:prstGeom>
          </p:spPr>
        </p:pic>
        <p:pic>
          <p:nvPicPr>
            <p:cNvPr id="167" name="Picture 12" descr="E:\2016.01\1.12 扁平化图标\蓝色\AR-蓝色最新-40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260737" y="4141594"/>
              <a:ext cx="44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图片 167" descr="接入交换机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2337" y="5552305"/>
              <a:ext cx="440000" cy="360000"/>
            </a:xfrm>
            <a:prstGeom prst="rect">
              <a:avLst/>
            </a:prstGeom>
          </p:spPr>
        </p:pic>
        <p:pic>
          <p:nvPicPr>
            <p:cNvPr id="169" name="图片 168" descr="接入交换机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0737" y="5552305"/>
              <a:ext cx="440000" cy="360000"/>
            </a:xfrm>
            <a:prstGeom prst="rect">
              <a:avLst/>
            </a:prstGeom>
          </p:spPr>
        </p:pic>
        <p:pic>
          <p:nvPicPr>
            <p:cNvPr id="170" name="图片 169" descr="接入交换机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8871" y="5552305"/>
              <a:ext cx="440000" cy="360000"/>
            </a:xfrm>
            <a:prstGeom prst="rect">
              <a:avLst/>
            </a:prstGeom>
          </p:spPr>
        </p:pic>
        <p:cxnSp>
          <p:nvCxnSpPr>
            <p:cNvPr id="173" name="直接连接符 172"/>
            <p:cNvCxnSpPr>
              <a:stCxn id="162" idx="2"/>
              <a:endCxn id="212" idx="0"/>
            </p:cNvCxnSpPr>
            <p:nvPr/>
          </p:nvCxnSpPr>
          <p:spPr>
            <a:xfrm flipH="1">
              <a:off x="8542337" y="4501594"/>
              <a:ext cx="0" cy="292074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>
              <a:endCxn id="168" idx="0"/>
            </p:cNvCxnSpPr>
            <p:nvPr/>
          </p:nvCxnSpPr>
          <p:spPr>
            <a:xfrm flipH="1">
              <a:off x="8542337" y="5090407"/>
              <a:ext cx="0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stCxn id="167" idx="2"/>
              <a:endCxn id="213" idx="0"/>
            </p:cNvCxnSpPr>
            <p:nvPr/>
          </p:nvCxnSpPr>
          <p:spPr>
            <a:xfrm flipH="1">
              <a:off x="9480737" y="4501594"/>
              <a:ext cx="0" cy="292074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endCxn id="169" idx="0"/>
            </p:cNvCxnSpPr>
            <p:nvPr/>
          </p:nvCxnSpPr>
          <p:spPr>
            <a:xfrm flipH="1">
              <a:off x="9480737" y="5090407"/>
              <a:ext cx="0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>
              <a:endCxn id="165" idx="0"/>
            </p:cNvCxnSpPr>
            <p:nvPr/>
          </p:nvCxnSpPr>
          <p:spPr>
            <a:xfrm flipH="1">
              <a:off x="7603937" y="5090407"/>
              <a:ext cx="938400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>
              <a:endCxn id="170" idx="0"/>
            </p:cNvCxnSpPr>
            <p:nvPr/>
          </p:nvCxnSpPr>
          <p:spPr>
            <a:xfrm>
              <a:off x="9480737" y="5090407"/>
              <a:ext cx="938134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endCxn id="165" idx="0"/>
            </p:cNvCxnSpPr>
            <p:nvPr/>
          </p:nvCxnSpPr>
          <p:spPr>
            <a:xfrm flipH="1">
              <a:off x="7603937" y="5090407"/>
              <a:ext cx="1876800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endCxn id="168" idx="0"/>
            </p:cNvCxnSpPr>
            <p:nvPr/>
          </p:nvCxnSpPr>
          <p:spPr>
            <a:xfrm flipH="1">
              <a:off x="8542337" y="5090407"/>
              <a:ext cx="938400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>
              <a:endCxn id="169" idx="0"/>
            </p:cNvCxnSpPr>
            <p:nvPr/>
          </p:nvCxnSpPr>
          <p:spPr>
            <a:xfrm>
              <a:off x="8542337" y="5090407"/>
              <a:ext cx="938400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>
              <a:endCxn id="170" idx="0"/>
            </p:cNvCxnSpPr>
            <p:nvPr/>
          </p:nvCxnSpPr>
          <p:spPr>
            <a:xfrm>
              <a:off x="8542337" y="5090407"/>
              <a:ext cx="1876534" cy="46189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文本框 184"/>
            <p:cNvSpPr txBox="1"/>
            <p:nvPr/>
          </p:nvSpPr>
          <p:spPr bwMode="auto">
            <a:xfrm>
              <a:off x="6198723" y="4160842"/>
              <a:ext cx="1300464" cy="31949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Основной узел</a:t>
              </a:r>
            </a:p>
          </p:txBody>
        </p:sp>
        <p:sp>
          <p:nvSpPr>
            <p:cNvPr id="187" name="文本框 186"/>
            <p:cNvSpPr txBox="1"/>
            <p:nvPr/>
          </p:nvSpPr>
          <p:spPr bwMode="auto">
            <a:xfrm>
              <a:off x="6198723" y="5526928"/>
              <a:ext cx="1300464" cy="31949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Узел доступа</a:t>
              </a:r>
            </a:p>
          </p:txBody>
        </p:sp>
        <p:cxnSp>
          <p:nvCxnSpPr>
            <p:cNvPr id="188" name="直接连接符 187"/>
            <p:cNvCxnSpPr>
              <a:stCxn id="162" idx="3"/>
              <a:endCxn id="167" idx="1"/>
            </p:cNvCxnSpPr>
            <p:nvPr/>
          </p:nvCxnSpPr>
          <p:spPr>
            <a:xfrm>
              <a:off x="8762337" y="4321594"/>
              <a:ext cx="4984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>
              <a:stCxn id="212" idx="3"/>
              <a:endCxn id="213" idx="1"/>
            </p:cNvCxnSpPr>
            <p:nvPr/>
          </p:nvCxnSpPr>
          <p:spPr>
            <a:xfrm>
              <a:off x="8762337" y="4973668"/>
              <a:ext cx="4984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文本框 193"/>
            <p:cNvSpPr txBox="1"/>
            <p:nvPr/>
          </p:nvSpPr>
          <p:spPr bwMode="auto">
            <a:xfrm>
              <a:off x="6880111" y="6014202"/>
              <a:ext cx="1198739" cy="35704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исследований и разработок</a:t>
              </a:r>
            </a:p>
          </p:txBody>
        </p:sp>
        <p:sp>
          <p:nvSpPr>
            <p:cNvPr id="195" name="文本框 194"/>
            <p:cNvSpPr txBox="1"/>
            <p:nvPr/>
          </p:nvSpPr>
          <p:spPr bwMode="auto">
            <a:xfrm>
              <a:off x="8012418" y="5859393"/>
              <a:ext cx="1059838" cy="5118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маркетинга</a:t>
              </a:r>
            </a:p>
          </p:txBody>
        </p:sp>
        <p:sp>
          <p:nvSpPr>
            <p:cNvPr id="196" name="文本框 195"/>
            <p:cNvSpPr txBox="1"/>
            <p:nvPr/>
          </p:nvSpPr>
          <p:spPr bwMode="auto">
            <a:xfrm>
              <a:off x="8689074" y="5846420"/>
              <a:ext cx="1559819" cy="5118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1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Административный отдел</a:t>
              </a:r>
            </a:p>
          </p:txBody>
        </p:sp>
        <p:sp>
          <p:nvSpPr>
            <p:cNvPr id="197" name="文本框 196"/>
            <p:cNvSpPr txBox="1"/>
            <p:nvPr/>
          </p:nvSpPr>
          <p:spPr bwMode="auto">
            <a:xfrm>
              <a:off x="10036005" y="5952218"/>
              <a:ext cx="963489" cy="30025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1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Гостевой центр</a:t>
              </a:r>
            </a:p>
          </p:txBody>
        </p:sp>
        <p:pic>
          <p:nvPicPr>
            <p:cNvPr id="212" name="图片 211" descr="汇聚交换机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2337" y="4793668"/>
              <a:ext cx="44000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图片 212" descr="汇聚交换机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0737" y="4793668"/>
              <a:ext cx="440000" cy="36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8" name="文本框 217"/>
            <p:cNvSpPr txBox="1"/>
            <p:nvPr/>
          </p:nvSpPr>
          <p:spPr bwMode="auto">
            <a:xfrm>
              <a:off x="6069672" y="4692962"/>
              <a:ext cx="1558566" cy="55032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Узел агрегации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47286" y="2842078"/>
            <a:ext cx="3554239" cy="1459314"/>
            <a:chOff x="8358706" y="2050321"/>
            <a:chExt cx="2932729" cy="1332559"/>
          </a:xfrm>
        </p:grpSpPr>
        <p:sp>
          <p:nvSpPr>
            <p:cNvPr id="38" name="圆角矩形 75"/>
            <p:cNvSpPr/>
            <p:nvPr/>
          </p:nvSpPr>
          <p:spPr>
            <a:xfrm>
              <a:off x="8358706" y="2482740"/>
              <a:ext cx="2756312" cy="900140"/>
            </a:xfrm>
            <a:prstGeom prst="roundRect">
              <a:avLst>
                <a:gd name="adj" fmla="val 874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ctr" anchorCtr="0">
              <a:noAutofit/>
            </a:bodyPr>
            <a:lstStyle/>
            <a:p>
              <a:pPr lvl="0"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Уникальность, непрерывность и масштабируемость</a:t>
              </a:r>
            </a:p>
            <a:p>
              <a:pPr lvl="0"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Структурированность и связь с сервисами</a:t>
              </a:r>
            </a:p>
          </p:txBody>
        </p:sp>
        <p:sp>
          <p:nvSpPr>
            <p:cNvPr id="39" name="同侧圆角矩形 38"/>
            <p:cNvSpPr/>
            <p:nvPr/>
          </p:nvSpPr>
          <p:spPr>
            <a:xfrm>
              <a:off x="8535123" y="2050321"/>
              <a:ext cx="2756312" cy="360000"/>
            </a:xfrm>
            <a:prstGeom prst="round2SameRect">
              <a:avLst/>
            </a:prstGeom>
            <a:solidFill>
              <a:srgbClr val="F4FBFE"/>
            </a:solidFill>
            <a:ln>
              <a:solidFill>
                <a:srgbClr val="99DF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fontAlgn="ctr"/>
              <a:r>
                <a:rPr lang="ru-RU" sz="1400" b="1" dirty="0">
                  <a:solidFill>
                    <a:srgbClr val="15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Рекомендуемые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15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правила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15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27383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marL="387350" indent="-387350"/>
            <a:r>
              <a:rPr lang="ru-RU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(Несколько ответов) К какому классу принадлежит </a:t>
            </a:r>
            <a:r>
              <a:rPr lang="ru-RU" altLang="zh-CN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201.222.5.64? ( 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A</a:t>
            </a: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B</a:t>
            </a: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C</a:t>
            </a: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 D</a:t>
            </a:r>
          </a:p>
          <a:p>
            <a:pPr marL="387350" indent="-387350"/>
            <a:r>
              <a:rPr lang="ru-RU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(Несколько ответов) Компании </a:t>
            </a:r>
            <a:r>
              <a:rPr lang="ru-RU" altLang="zh-CN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</a:t>
            </a:r>
            <a:r>
              <a:rPr lang="ru-RU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сети класса C 192.168.20.0/24. В одном из ее отделов есть 40 хостов. Какую из следующих подсетей можно ему назначить? ( 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192.168.20.64/26</a:t>
            </a: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192.168.20.64/27</a:t>
            </a: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192.168.20.128/26</a:t>
            </a:r>
          </a:p>
          <a:p>
            <a:pPr marL="744376" lvl="1" indent="-342900" fontAlgn="ctr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192.168.20.190/26</a:t>
            </a:r>
          </a:p>
        </p:txBody>
      </p:sp>
    </p:spTree>
    <p:extLst>
      <p:ext uri="{BB962C8B-B14F-4D97-AF65-F5344CB8AC3E}">
        <p14:creationId xmlns:p14="http://schemas.microsoft.com/office/powerpoint/2010/main" val="278297178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68313" y="1233488"/>
            <a:ext cx="11276012" cy="46799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ctr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подключения ПК к Интернету используйте IP-адрес, полученный от  поставщика Интернет-услуг.</a:t>
            </a:r>
          </a:p>
          <a:p>
            <a:pPr algn="l" fontAlgn="ctr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разделе рассматривается IP-протокол и описываются понятия, связанные с адресами IPv4 и подсетями.</a:t>
            </a:r>
          </a:p>
          <a:p>
            <a:pPr algn="l" fontAlgn="ctr"/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 здесь описывается планирование и базовая конфигурация IP-адресов.</a:t>
            </a:r>
          </a:p>
          <a:p>
            <a:pPr fontAlgn="ctr"/>
            <a:endParaRPr lang="ru-RU" altLang="zh-CN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899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317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梯形 17"/>
          <p:cNvSpPr/>
          <p:nvPr/>
        </p:nvSpPr>
        <p:spPr>
          <a:xfrm rot="16200000">
            <a:off x="6551188" y="4058780"/>
            <a:ext cx="675758" cy="301414"/>
          </a:xfrm>
          <a:custGeom>
            <a:avLst/>
            <a:gdLst>
              <a:gd name="connsiteX0" fmla="*/ 0 w 564285"/>
              <a:gd name="connsiteY0" fmla="*/ 301412 h 301412"/>
              <a:gd name="connsiteX1" fmla="*/ 55010 w 564285"/>
              <a:gd name="connsiteY1" fmla="*/ 5195 h 301412"/>
              <a:gd name="connsiteX2" fmla="*/ 564285 w 564285"/>
              <a:gd name="connsiteY2" fmla="*/ 0 h 301412"/>
              <a:gd name="connsiteX3" fmla="*/ 527503 w 564285"/>
              <a:gd name="connsiteY3" fmla="*/ 301406 h 301412"/>
              <a:gd name="connsiteX4" fmla="*/ 0 w 564285"/>
              <a:gd name="connsiteY4" fmla="*/ 301412 h 3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85" h="301412">
                <a:moveTo>
                  <a:pt x="0" y="301412"/>
                </a:moveTo>
                <a:cubicBezTo>
                  <a:pt x="81836" y="21703"/>
                  <a:pt x="49049" y="18215"/>
                  <a:pt x="55010" y="5195"/>
                </a:cubicBezTo>
                <a:lnTo>
                  <a:pt x="564285" y="0"/>
                </a:lnTo>
                <a:cubicBezTo>
                  <a:pt x="532973" y="290972"/>
                  <a:pt x="539764" y="200937"/>
                  <a:pt x="527503" y="301406"/>
                </a:cubicBezTo>
                <a:lnTo>
                  <a:pt x="0" y="30141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8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3109368" y="3661320"/>
            <a:ext cx="3204356" cy="377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Сетевой уровень часто называют IP-уровнем. Помимо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IP,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протоколы сетевого уровня включают в себя ICMP (Internet Control Message Protocol – протокол межсетевых управляющих сообщений) и IPX (Internet Packet Exchange – протокол межсетевого обмена пакетами).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11724"/>
              </p:ext>
            </p:extLst>
          </p:nvPr>
        </p:nvGraphicFramePr>
        <p:xfrm>
          <a:off x="2373658" y="2761687"/>
          <a:ext cx="1800000" cy="2895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80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600" noProof="0" dirty="0">
                          <a:latin typeface="Huawei Sans" panose="020C0503030203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600" b="1" noProof="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600" noProof="0" dirty="0">
                          <a:solidFill>
                            <a:srgbClr val="151515"/>
                          </a:solidFill>
                          <a:latin typeface="Huawei Sans" panose="020C0503030203020204" pitchFamily="34" charset="0"/>
                        </a:rPr>
                        <a:t>Канальный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600" noProof="0" dirty="0">
                          <a:solidFill>
                            <a:schemeClr val="dk1"/>
                          </a:solidFill>
                          <a:latin typeface="Huawei Sans" panose="020C0503030203020204" pitchFamily="34" charset="0"/>
                          <a:ea typeface="+mn-ea"/>
                          <a:cs typeface="+mn-cs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77802"/>
              </p:ext>
            </p:extLst>
          </p:nvPr>
        </p:nvGraphicFramePr>
        <p:xfrm>
          <a:off x="4677491" y="3919927"/>
          <a:ext cx="1944216" cy="57912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+mn-ea"/>
                        </a:rPr>
                        <a:t>IP-адресация и маршрутизация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39367"/>
              </p:ext>
            </p:extLst>
          </p:nvPr>
        </p:nvGraphicFramePr>
        <p:xfrm>
          <a:off x="7027348" y="3874207"/>
          <a:ext cx="2403854" cy="67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1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1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ICMP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IPX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IP</a:t>
                      </a:r>
                    </a:p>
                  </a:txBody>
                  <a:tcPr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 bwMode="auto">
          <a:xfrm>
            <a:off x="1742890" y="5922453"/>
            <a:ext cx="3214859" cy="347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hangingPunct="0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Эквивалентная модель TCP/IP</a:t>
            </a:r>
          </a:p>
        </p:txBody>
      </p:sp>
    </p:spTree>
    <p:extLst>
      <p:ext uri="{BB962C8B-B14F-4D97-AF65-F5344CB8AC3E}">
        <p14:creationId xmlns:p14="http://schemas.microsoft.com/office/powerpoint/2010/main" val="20791505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Интернет-протокол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8317" y="1233488"/>
            <a:ext cx="11276183" cy="2045740"/>
          </a:xfrm>
        </p:spPr>
        <p:txBody>
          <a:bodyPr wrap="square">
            <a:noAutofit/>
          </a:bodyPr>
          <a:lstStyle/>
          <a:p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– это сокращение от Internet Protocol (интернет-протокол). IP – это название протокола, в котором определен и описан формат IP-пакетов.</a:t>
            </a:r>
          </a:p>
          <a:p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Зачастую термин </a:t>
            </a:r>
            <a:r>
              <a:rPr lang="en-US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относится не конкретно к самому протоколу, а используется в более широком смысле относительно различных понятий, непосредственно или косвенно связанных с </a:t>
            </a:r>
            <a:r>
              <a:rPr lang="en-US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sz="20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圆角矩形 75"/>
          <p:cNvSpPr/>
          <p:nvPr/>
        </p:nvSpPr>
        <p:spPr>
          <a:xfrm>
            <a:off x="2474867" y="3928758"/>
            <a:ext cx="3621133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</a:t>
            </a:r>
          </a:p>
        </p:txBody>
      </p:sp>
      <p:sp>
        <p:nvSpPr>
          <p:cNvPr id="9" name="圆角矩形 75"/>
          <p:cNvSpPr/>
          <p:nvPr/>
        </p:nvSpPr>
        <p:spPr>
          <a:xfrm>
            <a:off x="2474867" y="4360263"/>
            <a:ext cx="3621133" cy="1687967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 anchorCtr="0">
            <a:noAutofit/>
          </a:bodyPr>
          <a:lstStyle/>
          <a:p>
            <a:pPr marL="177800" indent="-1778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600" dirty="0" smtClean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логическую адресацию устройств на сетевом уровне.</a:t>
            </a:r>
          </a:p>
          <a:p>
            <a:pPr marL="177800" indent="-1778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600" dirty="0" smtClean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за адресацию и переадресацию пакетов данных.</a:t>
            </a:r>
            <a:endParaRPr lang="ru-RU" altLang="zh-CN" sz="1600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75"/>
          <p:cNvSpPr/>
          <p:nvPr/>
        </p:nvSpPr>
        <p:spPr>
          <a:xfrm>
            <a:off x="6480197" y="3928758"/>
            <a:ext cx="2728197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Версия</a:t>
            </a:r>
          </a:p>
        </p:txBody>
      </p:sp>
      <p:sp>
        <p:nvSpPr>
          <p:cNvPr id="15" name="圆角矩形 75"/>
          <p:cNvSpPr/>
          <p:nvPr/>
        </p:nvSpPr>
        <p:spPr>
          <a:xfrm>
            <a:off x="6480197" y="4360263"/>
            <a:ext cx="2728197" cy="1687967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 anchorCtr="0">
            <a:noAutofit/>
          </a:bodyPr>
          <a:lstStyle/>
          <a:p>
            <a:pPr marL="177800" indent="-1778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версии 4 (IPv4)</a:t>
            </a:r>
          </a:p>
          <a:p>
            <a:pPr marL="177800" indent="-1778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версии 6 (IPv6)</a:t>
            </a:r>
          </a:p>
        </p:txBody>
      </p:sp>
    </p:spTree>
    <p:extLst>
      <p:ext uri="{BB962C8B-B14F-4D97-AF65-F5344CB8AC3E}">
        <p14:creationId xmlns:p14="http://schemas.microsoft.com/office/powerpoint/2010/main" val="4183799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Инкапсуляция данных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7282"/>
              </p:ext>
            </p:extLst>
          </p:nvPr>
        </p:nvGraphicFramePr>
        <p:xfrm>
          <a:off x="2884349" y="1472666"/>
          <a:ext cx="1944216" cy="59646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64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62918"/>
              </p:ext>
            </p:extLst>
          </p:nvPr>
        </p:nvGraphicFramePr>
        <p:xfrm>
          <a:off x="2884349" y="2176231"/>
          <a:ext cx="1944216" cy="5791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57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noProof="0" dirty="0">
                          <a:solidFill>
                            <a:schemeClr val="dk1"/>
                          </a:solidFill>
                          <a:latin typeface="Huawei Sans" panose="020C0503030203020204" pitchFamily="34" charset="0"/>
                          <a:ea typeface="+mn-ea"/>
                          <a:cs typeface="+mn-cs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37554"/>
              </p:ext>
            </p:extLst>
          </p:nvPr>
        </p:nvGraphicFramePr>
        <p:xfrm>
          <a:off x="2884349" y="2862449"/>
          <a:ext cx="1944216" cy="41578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57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noProof="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+mn-ea"/>
                          <a:cs typeface="+mn-cs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52539"/>
              </p:ext>
            </p:extLst>
          </p:nvPr>
        </p:nvGraphicFramePr>
        <p:xfrm>
          <a:off x="2884349" y="3548667"/>
          <a:ext cx="1944216" cy="518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57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55880"/>
              </p:ext>
            </p:extLst>
          </p:nvPr>
        </p:nvGraphicFramePr>
        <p:xfrm>
          <a:off x="2884349" y="4234885"/>
          <a:ext cx="1944216" cy="5791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57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组合 76"/>
          <p:cNvGrpSpPr/>
          <p:nvPr/>
        </p:nvGrpSpPr>
        <p:grpSpPr>
          <a:xfrm>
            <a:off x="5411615" y="4240836"/>
            <a:ext cx="2462213" cy="401637"/>
            <a:chOff x="5004048" y="5681302"/>
            <a:chExt cx="2461177" cy="366712"/>
          </a:xfrm>
        </p:grpSpPr>
        <p:cxnSp>
          <p:nvCxnSpPr>
            <p:cNvPr id="9" name="直接连接符 39"/>
            <p:cNvCxnSpPr>
              <a:cxnSpLocks noChangeShapeType="1"/>
            </p:cNvCxnSpPr>
            <p:nvPr/>
          </p:nvCxnSpPr>
          <p:spPr bwMode="auto">
            <a:xfrm>
              <a:off x="5004048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39"/>
            <p:cNvCxnSpPr>
              <a:cxnSpLocks noChangeShapeType="1"/>
            </p:cNvCxnSpPr>
            <p:nvPr/>
          </p:nvCxnSpPr>
          <p:spPr bwMode="auto">
            <a:xfrm rot="-5400000">
              <a:off x="5184425" y="5868401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39"/>
            <p:cNvCxnSpPr>
              <a:cxnSpLocks noChangeShapeType="1"/>
            </p:cNvCxnSpPr>
            <p:nvPr/>
          </p:nvCxnSpPr>
          <p:spPr bwMode="auto">
            <a:xfrm>
              <a:off x="5364037" y="5687037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39"/>
            <p:cNvCxnSpPr>
              <a:cxnSpLocks noChangeShapeType="1"/>
            </p:cNvCxnSpPr>
            <p:nvPr/>
          </p:nvCxnSpPr>
          <p:spPr bwMode="auto">
            <a:xfrm rot="-5400000">
              <a:off x="5538667" y="5860914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39"/>
            <p:cNvCxnSpPr>
              <a:cxnSpLocks noChangeShapeType="1"/>
            </p:cNvCxnSpPr>
            <p:nvPr/>
          </p:nvCxnSpPr>
          <p:spPr bwMode="auto">
            <a:xfrm rot="-5400000">
              <a:off x="5891153" y="5860914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39"/>
            <p:cNvCxnSpPr>
              <a:cxnSpLocks noChangeShapeType="1"/>
            </p:cNvCxnSpPr>
            <p:nvPr/>
          </p:nvCxnSpPr>
          <p:spPr bwMode="auto">
            <a:xfrm>
              <a:off x="6057515" y="5692772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39"/>
            <p:cNvCxnSpPr>
              <a:cxnSpLocks noChangeShapeType="1"/>
            </p:cNvCxnSpPr>
            <p:nvPr/>
          </p:nvCxnSpPr>
          <p:spPr bwMode="auto">
            <a:xfrm rot="-5400000">
              <a:off x="6232144" y="5866649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15"/>
            <p:cNvCxnSpPr>
              <a:cxnSpLocks noChangeShapeType="1"/>
            </p:cNvCxnSpPr>
            <p:nvPr/>
          </p:nvCxnSpPr>
          <p:spPr bwMode="auto">
            <a:xfrm>
              <a:off x="5710776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39"/>
            <p:cNvCxnSpPr>
              <a:cxnSpLocks noChangeShapeType="1"/>
            </p:cNvCxnSpPr>
            <p:nvPr/>
          </p:nvCxnSpPr>
          <p:spPr bwMode="auto">
            <a:xfrm>
              <a:off x="6398506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39"/>
            <p:cNvCxnSpPr>
              <a:cxnSpLocks noChangeShapeType="1"/>
            </p:cNvCxnSpPr>
            <p:nvPr/>
          </p:nvCxnSpPr>
          <p:spPr bwMode="auto">
            <a:xfrm rot="-5400000">
              <a:off x="6578883" y="5868402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连接符 39"/>
            <p:cNvCxnSpPr>
              <a:cxnSpLocks noChangeShapeType="1"/>
            </p:cNvCxnSpPr>
            <p:nvPr/>
          </p:nvCxnSpPr>
          <p:spPr bwMode="auto">
            <a:xfrm>
              <a:off x="6745245" y="5687038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39"/>
            <p:cNvCxnSpPr>
              <a:cxnSpLocks noChangeShapeType="1"/>
            </p:cNvCxnSpPr>
            <p:nvPr/>
          </p:nvCxnSpPr>
          <p:spPr bwMode="auto">
            <a:xfrm rot="-5400000">
              <a:off x="6933125" y="5860915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39"/>
            <p:cNvCxnSpPr>
              <a:cxnSpLocks noChangeShapeType="1"/>
            </p:cNvCxnSpPr>
            <p:nvPr/>
          </p:nvCxnSpPr>
          <p:spPr bwMode="auto">
            <a:xfrm>
              <a:off x="7105236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 Box 232"/>
          <p:cNvSpPr txBox="1">
            <a:spLocks noChangeArrowheads="1"/>
          </p:cNvSpPr>
          <p:nvPr/>
        </p:nvSpPr>
        <p:spPr bwMode="auto">
          <a:xfrm>
            <a:off x="8094941" y="2196316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dirty="0">
                <a:ea typeface="+mn-ea"/>
                <a:cs typeface="Arial" panose="020B0604020202020204" pitchFamily="34" charset="0"/>
              </a:rPr>
              <a:t>Сегмент</a:t>
            </a:r>
          </a:p>
        </p:txBody>
      </p:sp>
      <p:sp>
        <p:nvSpPr>
          <p:cNvPr id="23" name="Text Box 233"/>
          <p:cNvSpPr txBox="1">
            <a:spLocks noChangeArrowheads="1"/>
          </p:cNvSpPr>
          <p:nvPr/>
        </p:nvSpPr>
        <p:spPr bwMode="auto">
          <a:xfrm>
            <a:off x="8092536" y="2882534"/>
            <a:ext cx="803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dirty="0">
                <a:ea typeface="+mn-ea"/>
                <a:cs typeface="Arial" panose="020B0604020202020204" pitchFamily="34" charset="0"/>
              </a:rPr>
              <a:t>Пакет</a:t>
            </a:r>
          </a:p>
        </p:txBody>
      </p:sp>
      <p:sp>
        <p:nvSpPr>
          <p:cNvPr id="24" name="Text Box 234"/>
          <p:cNvSpPr txBox="1">
            <a:spLocks noChangeArrowheads="1"/>
          </p:cNvSpPr>
          <p:nvPr/>
        </p:nvSpPr>
        <p:spPr bwMode="auto">
          <a:xfrm>
            <a:off x="8071697" y="3568752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dirty="0">
                <a:ea typeface="+mn-ea"/>
                <a:cs typeface="Arial" panose="020B0604020202020204" pitchFamily="34" charset="0"/>
              </a:rPr>
              <a:t>Кадр</a:t>
            </a:r>
          </a:p>
        </p:txBody>
      </p:sp>
      <p:sp>
        <p:nvSpPr>
          <p:cNvPr id="25" name="Text Box 235"/>
          <p:cNvSpPr txBox="1">
            <a:spLocks noChangeArrowheads="1"/>
          </p:cNvSpPr>
          <p:nvPr/>
        </p:nvSpPr>
        <p:spPr bwMode="auto">
          <a:xfrm>
            <a:off x="8082117" y="4254970"/>
            <a:ext cx="609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dirty="0">
                <a:ea typeface="+mn-ea"/>
                <a:cs typeface="Arial" panose="020B0604020202020204" pitchFamily="34" charset="0"/>
              </a:rPr>
              <a:t>Бит</a:t>
            </a:r>
          </a:p>
        </p:txBody>
      </p:sp>
      <p:sp>
        <p:nvSpPr>
          <p:cNvPr id="26" name="Text Box 293"/>
          <p:cNvSpPr txBox="1">
            <a:spLocks noChangeArrowheads="1"/>
          </p:cNvSpPr>
          <p:nvPr/>
        </p:nvSpPr>
        <p:spPr bwMode="auto">
          <a:xfrm>
            <a:off x="8071696" y="1510098"/>
            <a:ext cx="1865517" cy="3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ctr"/>
            <a:r>
              <a:rPr lang="ru-RU" sz="1600" dirty="0">
                <a:ea typeface="+mn-ea"/>
                <a:cs typeface="Arial" panose="020B0604020202020204" pitchFamily="34" charset="0"/>
              </a:rPr>
              <a:t>Блок данных протокола (</a:t>
            </a:r>
            <a:r>
              <a:rPr lang="en-US" sz="1600" dirty="0">
                <a:ea typeface="+mn-ea"/>
                <a:cs typeface="Arial" panose="020B0604020202020204" pitchFamily="34" charset="0"/>
              </a:rPr>
              <a:t>PDU)</a:t>
            </a:r>
            <a:r>
              <a:rPr lang="ru-RU" sz="1600" dirty="0"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72909"/>
              </p:ext>
            </p:extLst>
          </p:nvPr>
        </p:nvGraphicFramePr>
        <p:xfrm>
          <a:off x="7153545" y="1545802"/>
          <a:ext cx="693792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19961"/>
              </p:ext>
            </p:extLst>
          </p:nvPr>
        </p:nvGraphicFramePr>
        <p:xfrm>
          <a:off x="6866772" y="2184935"/>
          <a:ext cx="1034273" cy="55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4836"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dirty="0">
                        <a:latin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03717"/>
              </p:ext>
            </p:extLst>
          </p:nvPr>
        </p:nvGraphicFramePr>
        <p:xfrm>
          <a:off x="6506772" y="2897420"/>
          <a:ext cx="1447983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dirty="0">
                        <a:latin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16697"/>
              </p:ext>
            </p:extLst>
          </p:nvPr>
        </p:nvGraphicFramePr>
        <p:xfrm>
          <a:off x="6298493" y="3573229"/>
          <a:ext cx="1687336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dirty="0">
                        <a:latin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Huawei Sans" panose="020C0503030203020204" pitchFamily="34" charset="0"/>
                        </a:rPr>
                        <a:t>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>
                        <a:latin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7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6056"/>
              </p:ext>
            </p:extLst>
          </p:nvPr>
        </p:nvGraphicFramePr>
        <p:xfrm>
          <a:off x="2675824" y="5061199"/>
          <a:ext cx="6491738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6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14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0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Заголовок Ethernet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IP-заголовок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Заголовок TCP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Данные пользователя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 err="1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Концевик</a:t>
                      </a:r>
                      <a:endParaRPr lang="ru-RU" sz="1600" b="0" noProof="0" dirty="0">
                        <a:solidFill>
                          <a:srgbClr val="1515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Ethernet</a:t>
                      </a:r>
                      <a:endParaRPr lang="ru-RU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359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Формат пакета IPv4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6403"/>
              </p:ext>
            </p:extLst>
          </p:nvPr>
        </p:nvGraphicFramePr>
        <p:xfrm>
          <a:off x="2640375" y="3032956"/>
          <a:ext cx="6619835" cy="237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7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9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4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8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403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Версия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Длина заголовка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</a:t>
                      </a:r>
                      <a:r>
                        <a:rPr lang="ru-RU" sz="1400" b="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сервиса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длина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Идентификатор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Флаги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Смещение фрагментов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TTL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zh-CN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Контрольная сумма заголовка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источника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0" noProof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IP-адрес назначения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rgbClr val="1515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Выравнивание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80392"/>
              </p:ext>
            </p:extLst>
          </p:nvPr>
        </p:nvGraphicFramePr>
        <p:xfrm>
          <a:off x="2743200" y="1572667"/>
          <a:ext cx="6877050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5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1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6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22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Заголовок Ethernet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IP-заголовок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Заголовок TCP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Данные пользователя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Хвост Ethernet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utoShape 35"/>
          <p:cNvSpPr/>
          <p:nvPr/>
        </p:nvSpPr>
        <p:spPr bwMode="auto">
          <a:xfrm>
            <a:off x="2347850" y="3038861"/>
            <a:ext cx="219757" cy="2010320"/>
          </a:xfrm>
          <a:prstGeom prst="leftBrace">
            <a:avLst>
              <a:gd name="adj1" fmla="val 112010"/>
              <a:gd name="adj2" fmla="val 50000"/>
            </a:avLst>
          </a:prstGeom>
          <a:noFill/>
          <a:ln w="190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endParaRPr lang="zh-CN" altLang="en-US" sz="1200">
              <a:latin typeface="Huawei Sans" panose="020C0503030203020204" pitchFamily="34" charset="0"/>
              <a:ea typeface="+mn-ea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836342" y="3753036"/>
            <a:ext cx="1610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ea typeface="+mn-ea"/>
                <a:cs typeface="Arial" panose="020B0604020202020204" pitchFamily="34" charset="0"/>
              </a:rPr>
              <a:t>Фиксированный размер:</a:t>
            </a:r>
          </a:p>
          <a:p>
            <a:pPr fontAlgn="ctr"/>
            <a:r>
              <a:rPr lang="ru-RU" sz="1400" dirty="0">
                <a:ea typeface="+mn-ea"/>
                <a:cs typeface="Arial" panose="020B0604020202020204" pitchFamily="34" charset="0"/>
              </a:rPr>
              <a:t>20 байт</a:t>
            </a:r>
          </a:p>
        </p:txBody>
      </p:sp>
      <p:sp>
        <p:nvSpPr>
          <p:cNvPr id="7" name="梯形 2"/>
          <p:cNvSpPr/>
          <p:nvPr/>
        </p:nvSpPr>
        <p:spPr>
          <a:xfrm>
            <a:off x="2627676" y="2151787"/>
            <a:ext cx="6619834" cy="848633"/>
          </a:xfrm>
          <a:custGeom>
            <a:avLst/>
            <a:gdLst>
              <a:gd name="connsiteX0" fmla="*/ 0 w 6840000"/>
              <a:gd name="connsiteY0" fmla="*/ 734506 h 734506"/>
              <a:gd name="connsiteX1" fmla="*/ 1804458 w 6840000"/>
              <a:gd name="connsiteY1" fmla="*/ 7620 h 734506"/>
              <a:gd name="connsiteX2" fmla="*/ 2901942 w 6840000"/>
              <a:gd name="connsiteY2" fmla="*/ 0 h 734506"/>
              <a:gd name="connsiteX3" fmla="*/ 6840000 w 6840000"/>
              <a:gd name="connsiteY3" fmla="*/ 734506 h 734506"/>
              <a:gd name="connsiteX4" fmla="*/ 0 w 6840000"/>
              <a:gd name="connsiteY4" fmla="*/ 734506 h 7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0" h="734506">
                <a:moveTo>
                  <a:pt x="0" y="734506"/>
                </a:moveTo>
                <a:lnTo>
                  <a:pt x="1804458" y="7620"/>
                </a:lnTo>
                <a:lnTo>
                  <a:pt x="2901942" y="0"/>
                </a:lnTo>
                <a:lnTo>
                  <a:pt x="6840000" y="734506"/>
                </a:lnTo>
                <a:lnTo>
                  <a:pt x="0" y="734506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8" name="AutoShape 35"/>
          <p:cNvSpPr/>
          <p:nvPr/>
        </p:nvSpPr>
        <p:spPr bwMode="auto">
          <a:xfrm>
            <a:off x="2347850" y="5098524"/>
            <a:ext cx="219757" cy="260961"/>
          </a:xfrm>
          <a:prstGeom prst="leftBrace">
            <a:avLst>
              <a:gd name="adj1" fmla="val 112010"/>
              <a:gd name="adj2" fmla="val 50000"/>
            </a:avLst>
          </a:prstGeom>
          <a:noFill/>
          <a:ln w="190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endParaRPr lang="zh-CN" altLang="en-US" sz="1200">
              <a:latin typeface="Huawei Sans" panose="020C0503030203020204" pitchFamily="34" charset="0"/>
              <a:ea typeface="+mn-ea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836343" y="4970871"/>
            <a:ext cx="1627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latin typeface="Huawei Sans" panose="020C0503030203020204" pitchFamily="34" charset="0"/>
                <a:ea typeface="+mn-ea"/>
              </a:rPr>
              <a:t>Опциональный размер:</a:t>
            </a:r>
          </a:p>
          <a:p>
            <a:pPr fontAlgn="ctr"/>
            <a:r>
              <a:rPr lang="ru-RU" sz="1400" dirty="0">
                <a:latin typeface="Huawei Sans" panose="020C0503030203020204" pitchFamily="34" charset="0"/>
                <a:ea typeface="+mn-ea"/>
              </a:rPr>
              <a:t>0–40 байт</a:t>
            </a:r>
          </a:p>
        </p:txBody>
      </p:sp>
    </p:spTree>
    <p:extLst>
      <p:ext uri="{BB962C8B-B14F-4D97-AF65-F5344CB8AC3E}">
        <p14:creationId xmlns:p14="http://schemas.microsoft.com/office/powerpoint/2010/main" val="19973516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3.15"/>
  <p:tag name="AS_TITLE" val="Aspose.Slides for .NET 4.0"/>
  <p:tag name="AS_VERSION" val="19.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307695-8592-4260-97D0-173437C69011}">
  <ds:schemaRefs/>
</ds:datastoreItem>
</file>

<file path=customXml/itemProps2.xml><?xml version="1.0" encoding="utf-8"?>
<ds:datastoreItem xmlns:ds="http://schemas.openxmlformats.org/officeDocument/2006/customXml" ds:itemID="{2BCC9E1A-5874-42FC-BEF8-0173CEC09B23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475f1e55-3009-46d8-9566-5d569a2b3a9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7C07CCD-6D3F-49F4-A288-9BBCE01C6C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7117</Words>
  <Application>Microsoft Office PowerPoint</Application>
  <PresentationFormat>Widescreen</PresentationFormat>
  <Paragraphs>1415</Paragraphs>
  <Slides>44</Slides>
  <Notes>44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微软雅黑</vt:lpstr>
      <vt:lpstr>宋体</vt:lpstr>
      <vt:lpstr>MS PGothic</vt:lpstr>
      <vt:lpstr>方正兰亭黑简体</vt:lpstr>
      <vt:lpstr>Courier New</vt:lpstr>
      <vt:lpstr>Huawei Sans</vt:lpstr>
      <vt:lpstr>Wingdings</vt:lpstr>
      <vt:lpstr>1_自定义设计方案</vt:lpstr>
      <vt:lpstr>Протоколы сетевого уровня и IP-адресация</vt:lpstr>
      <vt:lpstr>PowerPoint Presentation</vt:lpstr>
      <vt:lpstr>PowerPoint Presentation</vt:lpstr>
      <vt:lpstr>PowerPoint Presentation</vt:lpstr>
      <vt:lpstr>Протоколы сетевого уровня</vt:lpstr>
      <vt:lpstr>Интернет-протокол</vt:lpstr>
      <vt:lpstr>Инкапсуляция данных</vt:lpstr>
      <vt:lpstr>Формат пакета IPv4</vt:lpstr>
      <vt:lpstr>PowerPoint Presentation</vt:lpstr>
      <vt:lpstr>Фрагментация пакетов данных</vt:lpstr>
      <vt:lpstr>Время жизни</vt:lpstr>
      <vt:lpstr>Протокол</vt:lpstr>
      <vt:lpstr>PowerPoint Presentation</vt:lpstr>
      <vt:lpstr>Что такое IP-адрес?</vt:lpstr>
      <vt:lpstr>Форма записи IP-адреса</vt:lpstr>
      <vt:lpstr>Структура IP-адреса</vt:lpstr>
      <vt:lpstr>IP-адресация</vt:lpstr>
      <vt:lpstr>Классификация IP-адресов (классовая адресация)</vt:lpstr>
      <vt:lpstr>PowerPoint Presentation</vt:lpstr>
      <vt:lpstr>Типы IP-адресов</vt:lpstr>
      <vt:lpstr>Вычисление IP-адресов</vt:lpstr>
      <vt:lpstr>Частные IP-адреса</vt:lpstr>
      <vt:lpstr>Специальные IP-адреса</vt:lpstr>
      <vt:lpstr>IPv4 и IPv6</vt:lpstr>
      <vt:lpstr>PowerPoint Presentation</vt:lpstr>
      <vt:lpstr>Для чего нужны подсети?</vt:lpstr>
      <vt:lpstr>Организация подсетей: анализ исходного сегмента сети</vt:lpstr>
      <vt:lpstr>Организация подсетей: заимствование битов из хостовой части</vt:lpstr>
      <vt:lpstr>Организация подсетей: вычисление сетевого адреса подсети</vt:lpstr>
      <vt:lpstr>Организация подсетей: вычисление широковещательного адреса подсети</vt:lpstr>
      <vt:lpstr>Практика: вычисление подсетей (1)</vt:lpstr>
      <vt:lpstr>Практика: вычисление подсетей (2)</vt:lpstr>
      <vt:lpstr>PowerPoint Presentation</vt:lpstr>
      <vt:lpstr>ICMP</vt:lpstr>
      <vt:lpstr>Перенаправление ICMP</vt:lpstr>
      <vt:lpstr>Обнаружение ошибок ICMP</vt:lpstr>
      <vt:lpstr>Отчет об ошибках ICMP</vt:lpstr>
      <vt:lpstr>PowerPoint Presentation</vt:lpstr>
      <vt:lpstr>Основные команды конфигурирования IP-адресов</vt:lpstr>
      <vt:lpstr>Пример: конфигурирование IP-адреса для интерфейса</vt:lpstr>
      <vt:lpstr>Планирование IP-адресов в сети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Bulinov Angrik</cp:lastModifiedBy>
  <cp:revision>273</cp:revision>
  <dcterms:created xsi:type="dcterms:W3CDTF">2018-11-29T10:16:29Z</dcterms:created>
  <dcterms:modified xsi:type="dcterms:W3CDTF">2021-04-16T06:37:29Z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(3)dkXl4oGnMXUmvtdYnm7gK1k5NHVweQUZ5/IIwTgzUiiwMDo6d7uG/MdND1x4CkPpewiocOjH
Kl8abLUSCyz/omABJp1KIkM+ZwogieMx3JhGS+rjzreFAuTPSJCTvWn6lEsdO13KfnCfWp91
9+zwJl03I4RMtETstB5cERYaL9KTGeYv94DfTgOsXSixGp03s3NPuewU0NS1K4jo1W1alkr2
Mw5Ye0EhwzeLubiRkb</vt:lpwstr>
  </property>
  <property fmtid="{D5CDD505-2E9C-101B-9397-08002B2CF9AE}" pid="3" name="_2015_ms_pID_7253431">
    <vt:lpwstr>OFmFuDPhLVJxGfY/CYQIO2bUjC5P0GPwigMZxu8qXUulCJvPn6TBU+
FIMm1EunyB0GwUz2tlNJSJLJDbiubFkpObW3ezWl24v97+tcfdl4ib/BsZlAYHedBiQkNpxf
N3NrLVI8lqTFkkqBXLFgeT2Uxbrs03e1az1I/6AmPx9sKkH7M/YM3dM4eVrvsWAyDLvPO9ui
t0jkkYgyqfgYRBcxzznb6U1vGrPFWDBOMhwp</vt:lpwstr>
  </property>
  <property fmtid="{D5CDD505-2E9C-101B-9397-08002B2CF9AE}" pid="4" name="_2015_ms_pID_7253432">
    <vt:lpwstr>1A==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1618209020</vt:lpwstr>
  </property>
</Properties>
</file>