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3" r:id="rId6"/>
    <p:sldId id="264" r:id="rId7"/>
    <p:sldId id="265" r:id="rId8"/>
    <p:sldId id="268" r:id="rId9"/>
    <p:sldId id="266" r:id="rId10"/>
    <p:sldId id="259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104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63C572-C08F-70ED-62E6-69C4C0D841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4CF5440-A4EB-45EF-18A9-B4F08FFD09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5B104DC-A40C-EC6D-F04C-21766C339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8CCB-EE48-47C4-9E76-137DBB824882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143510B-46D1-3E43-159A-EA171F048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77C0FD8-54B5-CEF1-897A-D2C306898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FA017-9CB1-48B3-BFD1-161522496B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5964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D4E702-8E39-06AC-4F5A-171D64383E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4CB33BC-E9AB-EED8-088A-CB789C4B83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FC719F2-BBCA-24C8-5212-BC1DB631F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8CCB-EE48-47C4-9E76-137DBB824882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B61D533-3131-914E-7CF5-90C064567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9E4DB5D-3CB9-BFF5-5EA6-D9F44AB8B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FA017-9CB1-48B3-BFD1-161522496B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2879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EC45265-CAA2-8FEB-8E2B-B8310A7CA1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47BB978-57BD-D3A6-BBE3-55672B9795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B3BC6F1-D40B-96EE-3206-DB12A5E9A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8CCB-EE48-47C4-9E76-137DBB824882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7A112B7-DA32-A04E-6675-905177EC8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97BCA65-EBAA-ABA1-21BC-392C2692C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FA017-9CB1-48B3-BFD1-161522496B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0962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53EFA9-A318-C875-256F-725372E84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7D3EBD9-562C-D691-B620-1CDD366264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4D6D7A7-5918-9EAF-1605-9B8B27DBA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8CCB-EE48-47C4-9E76-137DBB824882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EF9C92A-A02D-A155-E817-F0CB54BB3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6F5D746-2B3B-9672-1D3A-EB5590B6F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FA017-9CB1-48B3-BFD1-161522496B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052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0DB5FE-886C-4488-FE59-C16B39C34A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405F14B-0EB2-6568-9494-7CE6BFC30E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06BA4F7-150F-48AF-744C-60C0FEBE7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8CCB-EE48-47C4-9E76-137DBB824882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8C1B7E7-676A-9857-22E6-17C809162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B8D6BC5-A16B-C9FB-AE1C-2ECA0FA14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FA017-9CB1-48B3-BFD1-161522496B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0147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A98B34-6569-9ACE-BFD7-F0CFEEA19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933149F-4ABA-EEE0-4811-977C91FB71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0B95872-3F86-E969-E215-5BA0EEA238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8B16820-A933-DD6B-8AF5-194A5A34F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8CCB-EE48-47C4-9E76-137DBB824882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829BF7A-D338-2B71-B771-B465B60FA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2E49EEC-1F35-0171-6042-C6D263840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FA017-9CB1-48B3-BFD1-161522496B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3957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67CD6B-5989-D8F7-C2CD-EC000D9CB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F5119E3-8714-E815-8A9E-45CC38C723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B958D31-1B0F-160E-B41B-86325CD9D5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A6599AB-6E8E-6DDC-031B-ED5763E318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EB995EC-A651-FE62-881A-BCF6990260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A74CF3B0-9946-2124-41E1-CA3E7DFCA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8CCB-EE48-47C4-9E76-137DBB824882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D44062F-3946-DDF6-CF7C-C6C6DCB99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3A58681-DC8E-F7F4-6CA5-D677CB5B3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FA017-9CB1-48B3-BFD1-161522496B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0622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F6A163-330B-1B34-9307-C16B56325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0533C04-72FB-44A9-8041-F19CDA7BE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8CCB-EE48-47C4-9E76-137DBB824882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88C4148-A49F-A8D9-3061-166DCD8A4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DDD6BA9-53C5-116A-2709-BA11654B6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FA017-9CB1-48B3-BFD1-161522496B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8752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4E097B5-457F-F873-E833-F7F28BE1C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8CCB-EE48-47C4-9E76-137DBB824882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29FBBBF-1921-2FD8-A545-48D8244E4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AA0F86D-E843-C265-7E10-FA43A50C2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FA017-9CB1-48B3-BFD1-161522496B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3062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8B1FC0-C7A4-7711-A133-1D0A18E48A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BB73B32-5626-7A90-3E62-7E856CC73B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8CD5575-24FC-0721-3E84-ECFFD929A2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CB9DE4F-541D-5ED5-08F3-FCB821A63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8CCB-EE48-47C4-9E76-137DBB824882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86F3097-BEE2-C16A-C05F-8DD04244C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4E71CA3-F839-76B9-4526-EE03DDECC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FA017-9CB1-48B3-BFD1-161522496B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5710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9B1E65-5ECD-8246-EF3F-7B65E8C70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DC934C2-95B3-9538-D71B-FE81A23C7C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97B111C-C3D4-2FAD-74B7-D4D29E7C3B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24B6DA2-9927-9546-82DA-C5C2C3C5C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8CCB-EE48-47C4-9E76-137DBB824882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514B7E5-5D5E-A57E-2DA3-4708DC12A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38075D0-DFA5-9609-D7E0-759C02618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FA017-9CB1-48B3-BFD1-161522496B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4912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9FB6CD-83F9-8E18-73F1-C3D82A403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E3CD168-3929-F309-03BF-E764F1B270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E64576C-6A10-8A21-E13E-9F2D9F8763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9B8CCB-EE48-47C4-9E76-137DBB824882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B2A9909-E23E-4E64-F9A7-0B677177FC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3A0E594-0C69-C7A3-5FF0-1F0C5BF6C7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6FA017-9CB1-48B3-BFD1-161522496B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3920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VK Cloud — наш новый бренд">
            <a:extLst>
              <a:ext uri="{FF2B5EF4-FFF2-40B4-BE49-F238E27FC236}">
                <a16:creationId xmlns:a16="http://schemas.microsoft.com/office/drawing/2014/main" id="{00204D2A-C0EB-8C88-57B2-EFA42A4A1B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31273" y="-2467567"/>
            <a:ext cx="14027583" cy="9360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1B29D9-9861-5851-978E-FCE33FF1DB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709555"/>
            <a:ext cx="9144000" cy="1070262"/>
          </a:xfrm>
        </p:spPr>
        <p:txBody>
          <a:bodyPr>
            <a:normAutofit fontScale="90000"/>
          </a:bodyPr>
          <a:lstStyle/>
          <a:p>
            <a:r>
              <a:rPr lang="ru-RU" b="0" i="0" dirty="0">
                <a:solidFill>
                  <a:srgbClr val="19191A"/>
                </a:solidFill>
                <a:effectLst/>
                <a:latin typeface="Inter"/>
              </a:rPr>
              <a:t>Тема: Используемые </a:t>
            </a:r>
            <a:r>
              <a:rPr lang="en-US" b="0" i="0" dirty="0">
                <a:solidFill>
                  <a:srgbClr val="19191A"/>
                </a:solidFill>
                <a:effectLst/>
                <a:latin typeface="Inter"/>
              </a:rPr>
              <a:t>SDN</a:t>
            </a:r>
            <a:r>
              <a:rPr lang="ru-RU" b="0" i="0" dirty="0">
                <a:solidFill>
                  <a:srgbClr val="19191A"/>
                </a:solidFill>
                <a:effectLst/>
                <a:latin typeface="Inter"/>
              </a:rPr>
              <a:t> в </a:t>
            </a:r>
            <a:r>
              <a:rPr lang="ru-RU" dirty="0">
                <a:solidFill>
                  <a:srgbClr val="19191A"/>
                </a:solidFill>
                <a:latin typeface="Inter"/>
              </a:rPr>
              <a:t>ВК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3D52BA2-5C2B-26AF-A5DC-E378D2FE18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274979"/>
            <a:ext cx="9144000" cy="1499897"/>
          </a:xfrm>
        </p:spPr>
        <p:txBody>
          <a:bodyPr/>
          <a:lstStyle/>
          <a:p>
            <a:r>
              <a:rPr lang="ru-RU" dirty="0" err="1"/>
              <a:t>Звода</a:t>
            </a:r>
            <a:r>
              <a:rPr lang="ru-RU" dirty="0"/>
              <a:t> Полина Игоревна</a:t>
            </a:r>
          </a:p>
          <a:p>
            <a:r>
              <a:rPr lang="ru-RU" dirty="0"/>
              <a:t>группа К34212, </a:t>
            </a:r>
            <a:r>
              <a:rPr lang="ru-RU" dirty="0" err="1"/>
              <a:t>ису</a:t>
            </a:r>
            <a:r>
              <a:rPr lang="ru-RU" dirty="0"/>
              <a:t> 336578</a:t>
            </a:r>
          </a:p>
          <a:p>
            <a:r>
              <a:rPr lang="ru-RU" dirty="0"/>
              <a:t>2025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46505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DE9C4B-3B91-C148-3FB9-9A4710308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B09DDE1-B85E-1786-1A38-8BB11CA67B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4" descr="VK Cloud — наш новый бренд">
            <a:extLst>
              <a:ext uri="{FF2B5EF4-FFF2-40B4-BE49-F238E27FC236}">
                <a16:creationId xmlns:a16="http://schemas.microsoft.com/office/drawing/2014/main" id="{CE76752B-66CC-17A0-77E7-31EB2C9886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31273" y="-2467567"/>
            <a:ext cx="14027583" cy="9360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37FC4B92-7CBA-E716-C8D0-3B96DAAE8FBC}"/>
              </a:ext>
            </a:extLst>
          </p:cNvPr>
          <p:cNvSpPr txBox="1">
            <a:spLocks/>
          </p:cNvSpPr>
          <p:nvPr/>
        </p:nvSpPr>
        <p:spPr>
          <a:xfrm>
            <a:off x="1524000" y="3709555"/>
            <a:ext cx="9144000" cy="10702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dirty="0">
                <a:solidFill>
                  <a:srgbClr val="19191A"/>
                </a:solidFill>
                <a:latin typeface="Inter"/>
              </a:rPr>
              <a:t>Спасибо 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6136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1886A9-71B8-B2C8-1344-5E487533C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9709" y="365125"/>
            <a:ext cx="10564091" cy="1325563"/>
          </a:xfrm>
        </p:spPr>
        <p:txBody>
          <a:bodyPr/>
          <a:lstStyle/>
          <a:p>
            <a:r>
              <a:rPr lang="ru-RU" b="1" i="1" dirty="0"/>
              <a:t>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0A35B01-A206-9E7A-2785-3EEFAFD35E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9709" y="1610592"/>
            <a:ext cx="10442864" cy="5133108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ru-RU" b="0" i="0" dirty="0">
                <a:solidFill>
                  <a:srgbClr val="19191A"/>
                </a:solidFill>
                <a:effectLst/>
                <a:latin typeface="Inter"/>
              </a:rPr>
              <a:t>SDN (Software </a:t>
            </a:r>
            <a:r>
              <a:rPr lang="ru-RU" b="0" i="0" dirty="0" err="1">
                <a:solidFill>
                  <a:srgbClr val="19191A"/>
                </a:solidFill>
                <a:effectLst/>
                <a:latin typeface="Inter"/>
              </a:rPr>
              <a:t>Defined</a:t>
            </a:r>
            <a:r>
              <a:rPr lang="ru-RU" b="0" i="0" dirty="0">
                <a:solidFill>
                  <a:srgbClr val="19191A"/>
                </a:solidFill>
                <a:effectLst/>
                <a:latin typeface="Inter"/>
              </a:rPr>
              <a:t> Network</a:t>
            </a:r>
            <a:r>
              <a:rPr lang="ru-RU" dirty="0">
                <a:solidFill>
                  <a:srgbClr val="19191A"/>
                </a:solidFill>
                <a:latin typeface="Inter"/>
              </a:rPr>
              <a:t>, программно-определяемая сеть) —     это </a:t>
            </a:r>
            <a:r>
              <a:rPr lang="ru-RU" i="1" u="sng" dirty="0">
                <a:solidFill>
                  <a:srgbClr val="19191A"/>
                </a:solidFill>
                <a:latin typeface="Inter"/>
              </a:rPr>
              <a:t>подход</a:t>
            </a:r>
            <a:r>
              <a:rPr lang="ru-RU" dirty="0">
                <a:solidFill>
                  <a:srgbClr val="19191A"/>
                </a:solidFill>
                <a:latin typeface="Inter"/>
              </a:rPr>
              <a:t> к управлению сетью, при котором уровень управления </a:t>
            </a:r>
            <a:r>
              <a:rPr lang="ru-RU" b="0" i="0" dirty="0">
                <a:solidFill>
                  <a:srgbClr val="19191A"/>
                </a:solidFill>
                <a:effectLst/>
                <a:latin typeface="Inter"/>
              </a:rPr>
              <a:t>отделяется от уровня пересылки данных.</a:t>
            </a:r>
            <a:endParaRPr lang="en-US" b="0" i="0" dirty="0">
              <a:solidFill>
                <a:srgbClr val="19191A"/>
              </a:solidFill>
              <a:effectLst/>
              <a:latin typeface="Inter"/>
            </a:endParaRPr>
          </a:p>
          <a:p>
            <a:pPr>
              <a:lnSpc>
                <a:spcPct val="100000"/>
              </a:lnSpc>
            </a:pPr>
            <a:r>
              <a:rPr lang="ru-RU" b="0" i="0" dirty="0">
                <a:solidFill>
                  <a:srgbClr val="19191A"/>
                </a:solidFill>
                <a:effectLst/>
                <a:latin typeface="Inter"/>
              </a:rPr>
              <a:t>Использование SDN позволяет </a:t>
            </a:r>
            <a:r>
              <a:rPr lang="ru-RU" b="0" i="1" u="sng" dirty="0">
                <a:solidFill>
                  <a:srgbClr val="19191A"/>
                </a:solidFill>
                <a:effectLst/>
                <a:latin typeface="Inter"/>
              </a:rPr>
              <a:t>быстро изменять конфигурацию и мигрировать ресурсы внутри инфраструктуры</a:t>
            </a:r>
            <a:r>
              <a:rPr lang="ru-RU" b="0" i="0" dirty="0">
                <a:solidFill>
                  <a:srgbClr val="19191A"/>
                </a:solidFill>
                <a:effectLst/>
                <a:latin typeface="Inter"/>
              </a:rPr>
              <a:t>, что является обязательным условием организации распределенной инфраструктуры на </a:t>
            </a:r>
            <a:r>
              <a:rPr lang="ru-RU" b="0" i="1" u="sng" dirty="0">
                <a:solidFill>
                  <a:srgbClr val="19191A"/>
                </a:solidFill>
                <a:effectLst/>
                <a:latin typeface="Inter"/>
              </a:rPr>
              <a:t>1000 и более серверов</a:t>
            </a:r>
            <a:r>
              <a:rPr lang="ru-RU" b="0" i="0" dirty="0">
                <a:solidFill>
                  <a:srgbClr val="19191A"/>
                </a:solidFill>
                <a:effectLst/>
                <a:latin typeface="Inter"/>
              </a:rPr>
              <a:t>.</a:t>
            </a:r>
          </a:p>
          <a:p>
            <a:pPr>
              <a:lnSpc>
                <a:spcPct val="100000"/>
              </a:lnSpc>
            </a:pPr>
            <a:r>
              <a:rPr lang="ru-RU" b="0" i="0" dirty="0">
                <a:solidFill>
                  <a:srgbClr val="19191A"/>
                </a:solidFill>
                <a:effectLst/>
                <a:latin typeface="Inter"/>
              </a:rPr>
              <a:t>Все сервисы и продукты в архитектуре облака связаны с SDN, поэтому для платформы важно иметь </a:t>
            </a:r>
            <a:r>
              <a:rPr lang="ru-RU" b="0" i="1" u="sng" dirty="0">
                <a:solidFill>
                  <a:srgbClr val="19191A"/>
                </a:solidFill>
                <a:effectLst/>
                <a:latin typeface="Inter"/>
              </a:rPr>
              <a:t>надежное, гибкое и отказоустойчивое SDN-решение</a:t>
            </a:r>
            <a:r>
              <a:rPr lang="ru-RU" b="0" i="0" dirty="0">
                <a:solidFill>
                  <a:srgbClr val="19191A"/>
                </a:solidFill>
                <a:effectLst/>
                <a:latin typeface="Inter"/>
              </a:rPr>
              <a:t>.</a:t>
            </a:r>
          </a:p>
          <a:p>
            <a:pPr marL="0" indent="0">
              <a:lnSpc>
                <a:spcPct val="100000"/>
              </a:lnSpc>
              <a:buNone/>
            </a:pPr>
            <a:endParaRPr lang="ru-RU" b="0" i="0" dirty="0">
              <a:solidFill>
                <a:srgbClr val="19191A"/>
              </a:solidFill>
              <a:effectLst/>
              <a:latin typeface="Inter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b="0" i="0" dirty="0">
                <a:solidFill>
                  <a:srgbClr val="19191A"/>
                </a:solidFill>
                <a:effectLst/>
                <a:latin typeface="Inter"/>
              </a:rPr>
              <a:t>VK Cloud </a:t>
            </a:r>
            <a:r>
              <a:rPr lang="ru-RU" b="0" i="0" dirty="0">
                <a:solidFill>
                  <a:srgbClr val="19191A"/>
                </a:solidFill>
                <a:effectLst/>
                <a:latin typeface="Inter"/>
              </a:rPr>
              <a:t>использует </a:t>
            </a:r>
            <a:r>
              <a:rPr lang="en-US" b="0" i="1" u="sng" dirty="0">
                <a:solidFill>
                  <a:srgbClr val="19191A"/>
                </a:solidFill>
                <a:effectLst/>
                <a:latin typeface="Inter"/>
              </a:rPr>
              <a:t>SDN Neutron </a:t>
            </a:r>
            <a:r>
              <a:rPr lang="ru-RU" b="0" i="1" u="sng" dirty="0">
                <a:solidFill>
                  <a:srgbClr val="19191A"/>
                </a:solidFill>
                <a:effectLst/>
                <a:latin typeface="Inter"/>
              </a:rPr>
              <a:t>и </a:t>
            </a:r>
            <a:r>
              <a:rPr lang="en-US" b="0" i="1" u="sng" dirty="0" err="1">
                <a:solidFill>
                  <a:srgbClr val="19191A"/>
                </a:solidFill>
                <a:effectLst/>
                <a:latin typeface="Inter"/>
              </a:rPr>
              <a:t>Sprut</a:t>
            </a:r>
            <a:r>
              <a:rPr lang="en-US" b="0" i="0" dirty="0">
                <a:solidFill>
                  <a:srgbClr val="19191A"/>
                </a:solidFill>
                <a:effectLst/>
                <a:latin typeface="Inter"/>
              </a:rPr>
              <a:t>.</a:t>
            </a:r>
            <a:endParaRPr lang="ru-RU" b="0" i="0" dirty="0">
              <a:solidFill>
                <a:srgbClr val="19191A"/>
              </a:solidFill>
              <a:effectLst/>
              <a:latin typeface="Inter"/>
            </a:endParaRP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1030" name="Picture 6" descr="VK Cloud — Treolan distribution solutions">
            <a:extLst>
              <a:ext uri="{FF2B5EF4-FFF2-40B4-BE49-F238E27FC236}">
                <a16:creationId xmlns:a16="http://schemas.microsoft.com/office/drawing/2014/main" id="{D94DB44B-3009-238F-A344-564A4DF5AA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1136" y="190429"/>
            <a:ext cx="1785504" cy="1536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0301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C63E11-7D06-8029-AB59-6917A18A14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880A2B-480D-E0F0-8818-B5B1EF018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9709" y="365125"/>
            <a:ext cx="10564091" cy="1325563"/>
          </a:xfrm>
        </p:spPr>
        <p:txBody>
          <a:bodyPr/>
          <a:lstStyle/>
          <a:p>
            <a:r>
              <a:rPr lang="en-US" b="1" i="1" dirty="0"/>
              <a:t>Neutron</a:t>
            </a:r>
            <a:endParaRPr lang="ru-RU" b="1" i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6ED07B0-9A5D-2C6E-B1E1-F5E279CD76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9709" y="1527464"/>
            <a:ext cx="10442864" cy="521623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ru-RU" b="0" i="1" dirty="0" err="1">
                <a:solidFill>
                  <a:srgbClr val="19191A"/>
                </a:solidFill>
                <a:effectLst/>
                <a:latin typeface="Inter"/>
              </a:rPr>
              <a:t>Neutron</a:t>
            </a:r>
            <a:r>
              <a:rPr lang="ru-RU" b="0" i="0" dirty="0">
                <a:solidFill>
                  <a:srgbClr val="19191A"/>
                </a:solidFill>
                <a:effectLst/>
                <a:latin typeface="Inter"/>
              </a:rPr>
              <a:t> — SDN, которая является частью платформы       </a:t>
            </a:r>
            <a:r>
              <a:rPr lang="ru-RU" b="0" i="0" dirty="0" err="1">
                <a:solidFill>
                  <a:srgbClr val="19191A"/>
                </a:solidFill>
                <a:effectLst/>
                <a:latin typeface="Inter"/>
              </a:rPr>
              <a:t>OpenStack</a:t>
            </a:r>
            <a:r>
              <a:rPr lang="ru-RU" b="0" i="0" dirty="0">
                <a:solidFill>
                  <a:srgbClr val="19191A"/>
                </a:solidFill>
                <a:effectLst/>
                <a:latin typeface="Inter"/>
              </a:rPr>
              <a:t> и интегрирована с другими ее компонентами (ВМ, хранилище, идентификация).</a:t>
            </a:r>
          </a:p>
          <a:p>
            <a:pPr>
              <a:lnSpc>
                <a:spcPct val="100000"/>
              </a:lnSpc>
            </a:pPr>
            <a:r>
              <a:rPr lang="ru-RU" b="0" i="0" dirty="0">
                <a:solidFill>
                  <a:srgbClr val="19191A"/>
                </a:solidFill>
                <a:effectLst/>
                <a:latin typeface="Inter"/>
              </a:rPr>
              <a:t>По умолчанию в SDN </a:t>
            </a:r>
            <a:r>
              <a:rPr lang="ru-RU" b="0" i="0" dirty="0" err="1">
                <a:solidFill>
                  <a:srgbClr val="19191A"/>
                </a:solidFill>
                <a:effectLst/>
                <a:latin typeface="Inter"/>
              </a:rPr>
              <a:t>Neutron</a:t>
            </a:r>
            <a:r>
              <a:rPr lang="ru-RU" b="0" i="0" dirty="0">
                <a:solidFill>
                  <a:srgbClr val="19191A"/>
                </a:solidFill>
                <a:effectLst/>
                <a:latin typeface="Inter"/>
              </a:rPr>
              <a:t> доступны сетевые сервисы:</a:t>
            </a:r>
          </a:p>
          <a:p>
            <a:pPr lvl="1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ü"/>
            </a:pPr>
            <a:r>
              <a:rPr lang="ru-RU" b="0" i="0" dirty="0">
                <a:solidFill>
                  <a:srgbClr val="19191A"/>
                </a:solidFill>
                <a:effectLst/>
                <a:latin typeface="Inter"/>
              </a:rPr>
              <a:t>виртуальные маршрутизаторы;</a:t>
            </a:r>
          </a:p>
          <a:p>
            <a:pPr lvl="1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ü"/>
            </a:pPr>
            <a:r>
              <a:rPr lang="ru-RU" b="0" i="0" dirty="0">
                <a:solidFill>
                  <a:srgbClr val="19191A"/>
                </a:solidFill>
                <a:effectLst/>
                <a:latin typeface="Inter"/>
              </a:rPr>
              <a:t>балансировщики нагрузки;</a:t>
            </a:r>
          </a:p>
          <a:p>
            <a:pPr lvl="1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ü"/>
            </a:pPr>
            <a:r>
              <a:rPr lang="ru-RU" b="0" i="0" dirty="0">
                <a:solidFill>
                  <a:srgbClr val="19191A"/>
                </a:solidFill>
                <a:effectLst/>
                <a:latin typeface="Inter"/>
              </a:rPr>
              <a:t>VPN;</a:t>
            </a:r>
          </a:p>
          <a:p>
            <a:pPr lvl="1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ü"/>
            </a:pPr>
            <a:r>
              <a:rPr lang="ru-RU" b="0" i="0" dirty="0">
                <a:solidFill>
                  <a:srgbClr val="19191A"/>
                </a:solidFill>
                <a:effectLst/>
                <a:latin typeface="Inter"/>
              </a:rPr>
              <a:t>DNS;</a:t>
            </a:r>
          </a:p>
          <a:p>
            <a:pPr lvl="1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ü"/>
            </a:pPr>
            <a:r>
              <a:rPr lang="ru-RU" b="0" i="0" dirty="0">
                <a:solidFill>
                  <a:srgbClr val="19191A"/>
                </a:solidFill>
                <a:effectLst/>
                <a:latin typeface="Inter"/>
              </a:rPr>
              <a:t>группы безопасности.</a:t>
            </a:r>
          </a:p>
          <a:p>
            <a:endParaRPr lang="ru-RU" b="0" i="0" dirty="0">
              <a:solidFill>
                <a:srgbClr val="19191A"/>
              </a:solidFill>
              <a:effectLst/>
              <a:latin typeface="Inter"/>
            </a:endParaRP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1030" name="Picture 6" descr="VK Cloud — Treolan distribution solutions">
            <a:extLst>
              <a:ext uri="{FF2B5EF4-FFF2-40B4-BE49-F238E27FC236}">
                <a16:creationId xmlns:a16="http://schemas.microsoft.com/office/drawing/2014/main" id="{5C43D923-3290-FEFB-6E10-7936DDB50F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1136" y="190429"/>
            <a:ext cx="1785504" cy="1536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1157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98FD01-85F1-8EA8-25D4-99223F70BC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EF5C17-2B70-555A-C625-02F7C392E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9709" y="365125"/>
            <a:ext cx="10564091" cy="1325563"/>
          </a:xfrm>
        </p:spPr>
        <p:txBody>
          <a:bodyPr/>
          <a:lstStyle/>
          <a:p>
            <a:r>
              <a:rPr lang="en-US" b="1" i="1" dirty="0"/>
              <a:t>Neutron</a:t>
            </a:r>
            <a:endParaRPr lang="ru-RU" b="1" i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C522337-A7FC-E82D-06E4-0686F908C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9709" y="1506682"/>
            <a:ext cx="10442864" cy="5237017"/>
          </a:xfrm>
        </p:spPr>
        <p:txBody>
          <a:bodyPr>
            <a:normAutofit fontScale="92500"/>
          </a:bodyPr>
          <a:lstStyle/>
          <a:p>
            <a:pPr algn="l" latinLnBrk="0">
              <a:lnSpc>
                <a:spcPct val="100000"/>
              </a:lnSpc>
              <a:spcAft>
                <a:spcPts val="900"/>
              </a:spcAft>
              <a:buNone/>
            </a:pPr>
            <a:r>
              <a:rPr lang="ru-RU" b="0" i="0" dirty="0">
                <a:solidFill>
                  <a:srgbClr val="19191A"/>
                </a:solidFill>
                <a:effectLst/>
                <a:latin typeface="Inter"/>
              </a:rPr>
              <a:t>Особенности архитектуры SDN </a:t>
            </a:r>
            <a:r>
              <a:rPr lang="ru-RU" b="0" i="0" dirty="0" err="1">
                <a:solidFill>
                  <a:srgbClr val="19191A"/>
                </a:solidFill>
                <a:effectLst/>
                <a:latin typeface="Inter"/>
              </a:rPr>
              <a:t>Neutron</a:t>
            </a:r>
            <a:r>
              <a:rPr lang="ru-RU" b="0" i="0" dirty="0">
                <a:solidFill>
                  <a:srgbClr val="19191A"/>
                </a:solidFill>
                <a:effectLst/>
                <a:latin typeface="Inter"/>
              </a:rPr>
              <a:t>:</a:t>
            </a:r>
          </a:p>
          <a:p>
            <a:pPr lvl="1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ü"/>
            </a:pPr>
            <a:r>
              <a:rPr lang="ru-RU" b="0" i="0" dirty="0">
                <a:solidFill>
                  <a:srgbClr val="19191A"/>
                </a:solidFill>
                <a:effectLst/>
                <a:latin typeface="Inter"/>
              </a:rPr>
              <a:t>Взаимодействие между компонентами SDN происходит асинхронно и основано на событиях.</a:t>
            </a:r>
          </a:p>
          <a:p>
            <a:pPr lvl="1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ü"/>
            </a:pPr>
            <a:r>
              <a:rPr lang="ru-RU" b="0" i="0" dirty="0">
                <a:solidFill>
                  <a:srgbClr val="19191A"/>
                </a:solidFill>
                <a:effectLst/>
                <a:latin typeface="Inter"/>
              </a:rPr>
              <a:t>События обрабатываются через </a:t>
            </a:r>
            <a:r>
              <a:rPr lang="ru-RU" b="0" i="0" dirty="0" err="1">
                <a:solidFill>
                  <a:srgbClr val="19191A"/>
                </a:solidFill>
                <a:effectLst/>
                <a:latin typeface="Inter"/>
              </a:rPr>
              <a:t>RabbitMQ</a:t>
            </a:r>
            <a:r>
              <a:rPr lang="ru-RU" b="0" i="0" dirty="0">
                <a:solidFill>
                  <a:srgbClr val="19191A"/>
                </a:solidFill>
                <a:effectLst/>
                <a:latin typeface="Inter"/>
              </a:rPr>
              <a:t>.</a:t>
            </a:r>
          </a:p>
          <a:p>
            <a:pPr lvl="1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ü"/>
            </a:pPr>
            <a:r>
              <a:rPr lang="ru-RU" b="0" i="0" dirty="0">
                <a:solidFill>
                  <a:srgbClr val="19191A"/>
                </a:solidFill>
                <a:effectLst/>
                <a:latin typeface="Inter"/>
              </a:rPr>
              <a:t>Автоматизация и управление сетью производится через </a:t>
            </a:r>
            <a:r>
              <a:rPr lang="ru-RU" b="0" i="0" dirty="0" err="1">
                <a:solidFill>
                  <a:srgbClr val="19191A"/>
                </a:solidFill>
                <a:effectLst/>
                <a:latin typeface="Inter"/>
              </a:rPr>
              <a:t>Neutron</a:t>
            </a:r>
            <a:r>
              <a:rPr lang="ru-RU" b="0" i="0" dirty="0">
                <a:solidFill>
                  <a:srgbClr val="19191A"/>
                </a:solidFill>
                <a:effectLst/>
                <a:latin typeface="Inter"/>
              </a:rPr>
              <a:t> API.</a:t>
            </a:r>
          </a:p>
          <a:p>
            <a:pPr lvl="1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ü"/>
            </a:pPr>
            <a:r>
              <a:rPr lang="ru-RU" b="0" i="0" dirty="0">
                <a:solidFill>
                  <a:srgbClr val="19191A"/>
                </a:solidFill>
                <a:effectLst/>
                <a:latin typeface="Inter"/>
              </a:rPr>
              <a:t>Использует плагины, которые отвечают за реализацию различных сетевых сервисов и поддержку разных технологий </a:t>
            </a:r>
            <a:r>
              <a:rPr lang="ru-RU" dirty="0">
                <a:solidFill>
                  <a:srgbClr val="19191A"/>
                </a:solidFill>
                <a:latin typeface="Inter"/>
              </a:rPr>
              <a:t>(VLAN, VXLAN, GRE, geneve, Flat).</a:t>
            </a:r>
          </a:p>
          <a:p>
            <a:pPr lvl="1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ü"/>
            </a:pPr>
            <a:r>
              <a:rPr lang="ru-RU" b="0" i="0" dirty="0">
                <a:solidFill>
                  <a:srgbClr val="19191A"/>
                </a:solidFill>
                <a:effectLst/>
                <a:latin typeface="Inter"/>
              </a:rPr>
              <a:t>Информация о сетевых объектах и конфигурации хранится в базе данных.</a:t>
            </a:r>
          </a:p>
          <a:p>
            <a:pPr lvl="1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ü"/>
            </a:pPr>
            <a:r>
              <a:rPr lang="ru-RU" b="0" i="0" dirty="0">
                <a:solidFill>
                  <a:srgbClr val="19191A"/>
                </a:solidFill>
                <a:effectLst/>
                <a:latin typeface="Inter"/>
              </a:rPr>
              <a:t>Использует различные агенты для пересылки данных.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1030" name="Picture 6" descr="VK Cloud — Treolan distribution solutions">
            <a:extLst>
              <a:ext uri="{FF2B5EF4-FFF2-40B4-BE49-F238E27FC236}">
                <a16:creationId xmlns:a16="http://schemas.microsoft.com/office/drawing/2014/main" id="{7EF73388-3B30-5D1B-C4FC-F65F2082D8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1136" y="190429"/>
            <a:ext cx="1785504" cy="1536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4575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69CB00-126A-A116-E95C-E935F4C1CC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42F56C-9379-1008-8FC4-9BFA0169F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9709" y="365125"/>
            <a:ext cx="10564091" cy="1325563"/>
          </a:xfrm>
        </p:spPr>
        <p:txBody>
          <a:bodyPr/>
          <a:lstStyle/>
          <a:p>
            <a:r>
              <a:rPr lang="en-US" b="1" i="1" dirty="0"/>
              <a:t>Neutron</a:t>
            </a:r>
            <a:endParaRPr lang="ru-RU" b="1" i="1" dirty="0"/>
          </a:p>
        </p:txBody>
      </p:sp>
      <p:pic>
        <p:nvPicPr>
          <p:cNvPr id="1030" name="Picture 6" descr="VK Cloud — Treolan distribution solutions">
            <a:extLst>
              <a:ext uri="{FF2B5EF4-FFF2-40B4-BE49-F238E27FC236}">
                <a16:creationId xmlns:a16="http://schemas.microsoft.com/office/drawing/2014/main" id="{FD544E85-CF10-DFD2-8040-991E421A42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1136" y="190429"/>
            <a:ext cx="1785504" cy="1536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81570DC0-4490-F839-F120-1C68935472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7045" y="2348411"/>
            <a:ext cx="10097909" cy="3820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62224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9E7CF7-A82D-DB92-CDB2-43341B87D9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B90314-2CF4-5CBA-A36B-55FDE54F1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9709" y="365125"/>
            <a:ext cx="10564091" cy="1325563"/>
          </a:xfrm>
        </p:spPr>
        <p:txBody>
          <a:bodyPr/>
          <a:lstStyle/>
          <a:p>
            <a:r>
              <a:rPr lang="en-US" b="1" i="1" dirty="0"/>
              <a:t>Neutron</a:t>
            </a:r>
            <a:endParaRPr lang="ru-RU" b="1" i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8BFF8B5-2E5F-6F83-9475-AE896A1BCE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9709" y="1506682"/>
            <a:ext cx="10442864" cy="5237017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0000"/>
              </a:lnSpc>
              <a:spcAft>
                <a:spcPts val="900"/>
              </a:spcAft>
            </a:pPr>
            <a:r>
              <a:rPr lang="ru-RU" b="0" i="0" dirty="0">
                <a:solidFill>
                  <a:srgbClr val="19191A"/>
                </a:solidFill>
                <a:effectLst/>
                <a:latin typeface="Inter"/>
              </a:rPr>
              <a:t>Долгое время в VK </a:t>
            </a:r>
            <a:r>
              <a:rPr lang="ru-RU" b="0" i="0" dirty="0" err="1">
                <a:solidFill>
                  <a:srgbClr val="19191A"/>
                </a:solidFill>
                <a:effectLst/>
                <a:latin typeface="Inter"/>
              </a:rPr>
              <a:t>Cloud</a:t>
            </a:r>
            <a:r>
              <a:rPr lang="ru-RU" b="0" i="0" dirty="0">
                <a:solidFill>
                  <a:srgbClr val="19191A"/>
                </a:solidFill>
                <a:effectLst/>
                <a:latin typeface="Inter"/>
              </a:rPr>
              <a:t> использовалась только SDN </a:t>
            </a:r>
            <a:r>
              <a:rPr lang="ru-RU" b="0" i="0" dirty="0" err="1">
                <a:solidFill>
                  <a:srgbClr val="19191A"/>
                </a:solidFill>
                <a:effectLst/>
                <a:latin typeface="Inter"/>
              </a:rPr>
              <a:t>Neutron</a:t>
            </a:r>
            <a:r>
              <a:rPr lang="ru-RU" b="0" i="0" dirty="0">
                <a:solidFill>
                  <a:srgbClr val="19191A"/>
                </a:solidFill>
                <a:effectLst/>
                <a:latin typeface="Inter"/>
              </a:rPr>
              <a:t>,            это создавало следующие проблемы и ограничения:</a:t>
            </a:r>
          </a:p>
          <a:p>
            <a:pPr lvl="1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ü"/>
            </a:pPr>
            <a:r>
              <a:rPr lang="ru-RU" b="0" i="0" dirty="0">
                <a:solidFill>
                  <a:srgbClr val="19191A"/>
                </a:solidFill>
                <a:effectLst/>
                <a:latin typeface="Inter"/>
              </a:rPr>
              <a:t>Архитектура </a:t>
            </a:r>
            <a:r>
              <a:rPr lang="ru-RU" b="0" i="0" dirty="0" err="1">
                <a:solidFill>
                  <a:srgbClr val="19191A"/>
                </a:solidFill>
                <a:effectLst/>
                <a:latin typeface="Inter"/>
              </a:rPr>
              <a:t>Neutron</a:t>
            </a:r>
            <a:r>
              <a:rPr lang="ru-RU" b="0" i="0" dirty="0">
                <a:solidFill>
                  <a:srgbClr val="19191A"/>
                </a:solidFill>
                <a:effectLst/>
                <a:latin typeface="Inter"/>
              </a:rPr>
              <a:t> трудно масштабируется и не позволяет эффективно наращивать инфраструктуру облака.</a:t>
            </a:r>
          </a:p>
          <a:p>
            <a:pPr lvl="1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ü"/>
            </a:pPr>
            <a:r>
              <a:rPr lang="ru-RU" b="0" i="0" dirty="0">
                <a:solidFill>
                  <a:srgbClr val="19191A"/>
                </a:solidFill>
                <a:effectLst/>
                <a:latin typeface="Inter"/>
              </a:rPr>
              <a:t>Растет количество событий из-за переусложненного уровня передачи данных (</a:t>
            </a:r>
            <a:r>
              <a:rPr lang="ru-RU" b="0" i="0" dirty="0" err="1">
                <a:solidFill>
                  <a:srgbClr val="19191A"/>
                </a:solidFill>
                <a:effectLst/>
                <a:latin typeface="Inter"/>
              </a:rPr>
              <a:t>dataplane</a:t>
            </a:r>
            <a:r>
              <a:rPr lang="ru-RU" b="0" i="0" dirty="0">
                <a:solidFill>
                  <a:srgbClr val="19191A"/>
                </a:solidFill>
                <a:effectLst/>
                <a:latin typeface="Inter"/>
              </a:rPr>
              <a:t>).</a:t>
            </a:r>
          </a:p>
          <a:p>
            <a:pPr lvl="1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ü"/>
            </a:pPr>
            <a:r>
              <a:rPr lang="ru-RU" b="0" i="0" dirty="0">
                <a:solidFill>
                  <a:srgbClr val="19191A"/>
                </a:solidFill>
                <a:effectLst/>
                <a:latin typeface="Inter"/>
              </a:rPr>
              <a:t>Из-за большого количества события теряются в очереди </a:t>
            </a:r>
            <a:r>
              <a:rPr lang="ru-RU" b="0" i="0" dirty="0" err="1">
                <a:solidFill>
                  <a:srgbClr val="19191A"/>
                </a:solidFill>
                <a:effectLst/>
                <a:latin typeface="Inter"/>
              </a:rPr>
              <a:t>RabbitMQ</a:t>
            </a:r>
            <a:r>
              <a:rPr lang="ru-RU" b="0" i="0" dirty="0">
                <a:solidFill>
                  <a:srgbClr val="19191A"/>
                </a:solidFill>
                <a:effectLst/>
                <a:latin typeface="Inter"/>
              </a:rPr>
              <a:t>.</a:t>
            </a:r>
          </a:p>
          <a:p>
            <a:pPr lvl="1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ü"/>
            </a:pPr>
            <a:r>
              <a:rPr lang="ru-RU" b="0" i="0" dirty="0">
                <a:solidFill>
                  <a:srgbClr val="19191A"/>
                </a:solidFill>
                <a:effectLst/>
                <a:latin typeface="Inter"/>
              </a:rPr>
              <a:t>Сложно или невозможно добавлять новую функциональность.</a:t>
            </a:r>
          </a:p>
          <a:p>
            <a:pPr lvl="1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ü"/>
            </a:pPr>
            <a:r>
              <a:rPr lang="ru-RU" b="0" i="0" dirty="0">
                <a:solidFill>
                  <a:srgbClr val="19191A"/>
                </a:solidFill>
                <a:effectLst/>
                <a:latin typeface="Inter"/>
              </a:rPr>
              <a:t>Множество агентов не хранят свое состояние и плохо синхронизируются.</a:t>
            </a:r>
          </a:p>
          <a:p>
            <a:pPr lvl="1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ü"/>
            </a:pPr>
            <a:r>
              <a:rPr lang="ru-RU" b="0" i="0" dirty="0">
                <a:solidFill>
                  <a:srgbClr val="19191A"/>
                </a:solidFill>
                <a:effectLst/>
                <a:latin typeface="Inter"/>
              </a:rPr>
              <a:t>SDN </a:t>
            </a:r>
            <a:r>
              <a:rPr lang="ru-RU" b="0" i="0" dirty="0" err="1">
                <a:solidFill>
                  <a:srgbClr val="19191A"/>
                </a:solidFill>
                <a:effectLst/>
                <a:latin typeface="Inter"/>
              </a:rPr>
              <a:t>Neutron</a:t>
            </a:r>
            <a:r>
              <a:rPr lang="ru-RU" b="0" i="0" dirty="0">
                <a:solidFill>
                  <a:srgbClr val="19191A"/>
                </a:solidFill>
                <a:effectLst/>
                <a:latin typeface="Inter"/>
              </a:rPr>
              <a:t> плохо справляется с большими перестроениями сети (</a:t>
            </a:r>
            <a:r>
              <a:rPr lang="ru-RU" b="0" i="0" dirty="0" err="1">
                <a:solidFill>
                  <a:srgbClr val="19191A"/>
                </a:solidFill>
                <a:effectLst/>
                <a:latin typeface="Inter"/>
              </a:rPr>
              <a:t>full-sync</a:t>
            </a:r>
            <a:r>
              <a:rPr lang="ru-RU" b="0" i="0" dirty="0">
                <a:solidFill>
                  <a:srgbClr val="19191A"/>
                </a:solidFill>
                <a:effectLst/>
                <a:latin typeface="Inter"/>
              </a:rPr>
              <a:t>).</a:t>
            </a:r>
          </a:p>
          <a:p>
            <a:pPr algn="l" latinLnBrk="0">
              <a:lnSpc>
                <a:spcPct val="100000"/>
              </a:lnSpc>
              <a:spcAft>
                <a:spcPts val="900"/>
              </a:spcAft>
            </a:pPr>
            <a:r>
              <a:rPr lang="ru-RU" b="0" i="0" dirty="0">
                <a:solidFill>
                  <a:srgbClr val="19191A"/>
                </a:solidFill>
                <a:effectLst/>
                <a:latin typeface="Inter"/>
              </a:rPr>
              <a:t>Из-за проблем с масштабируемостью и надежностью SDN </a:t>
            </a:r>
            <a:r>
              <a:rPr lang="ru-RU" b="0" i="0" dirty="0" err="1">
                <a:solidFill>
                  <a:srgbClr val="19191A"/>
                </a:solidFill>
                <a:effectLst/>
                <a:latin typeface="Inter"/>
              </a:rPr>
              <a:t>Neutron</a:t>
            </a:r>
            <a:r>
              <a:rPr lang="ru-RU" b="0" i="0" dirty="0">
                <a:solidFill>
                  <a:srgbClr val="19191A"/>
                </a:solidFill>
                <a:effectLst/>
                <a:latin typeface="Inter"/>
              </a:rPr>
              <a:t> было разработано собственное решение — SDN </a:t>
            </a:r>
            <a:r>
              <a:rPr lang="ru-RU" b="0" i="0" dirty="0" err="1">
                <a:solidFill>
                  <a:srgbClr val="19191A"/>
                </a:solidFill>
                <a:effectLst/>
                <a:latin typeface="Inter"/>
              </a:rPr>
              <a:t>Sprut</a:t>
            </a:r>
            <a:r>
              <a:rPr lang="ru-RU" b="0" i="0" dirty="0">
                <a:solidFill>
                  <a:srgbClr val="19191A"/>
                </a:solidFill>
                <a:effectLst/>
                <a:latin typeface="Inter"/>
              </a:rPr>
              <a:t>.</a:t>
            </a:r>
          </a:p>
        </p:txBody>
      </p:sp>
      <p:pic>
        <p:nvPicPr>
          <p:cNvPr id="1030" name="Picture 6" descr="VK Cloud — Treolan distribution solutions">
            <a:extLst>
              <a:ext uri="{FF2B5EF4-FFF2-40B4-BE49-F238E27FC236}">
                <a16:creationId xmlns:a16="http://schemas.microsoft.com/office/drawing/2014/main" id="{4C23660D-2466-E0D1-FA95-556501BFD0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1136" y="190429"/>
            <a:ext cx="1785504" cy="1536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04796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C7BBF5-518A-DB60-E8B1-1E27B8882F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F6D7D6-BC44-1F0B-E9B8-8224BCA44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9709" y="365125"/>
            <a:ext cx="10564091" cy="1325563"/>
          </a:xfrm>
        </p:spPr>
        <p:txBody>
          <a:bodyPr/>
          <a:lstStyle/>
          <a:p>
            <a:r>
              <a:rPr lang="en-US" b="1" i="1" dirty="0" err="1"/>
              <a:t>Sprut</a:t>
            </a:r>
            <a:endParaRPr lang="ru-RU" b="1" i="1" dirty="0"/>
          </a:p>
        </p:txBody>
      </p:sp>
      <p:pic>
        <p:nvPicPr>
          <p:cNvPr id="1030" name="Picture 6" descr="VK Cloud — Treolan distribution solutions">
            <a:extLst>
              <a:ext uri="{FF2B5EF4-FFF2-40B4-BE49-F238E27FC236}">
                <a16:creationId xmlns:a16="http://schemas.microsoft.com/office/drawing/2014/main" id="{617959A3-5B5E-DC05-D55F-0557CA4B37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1136" y="190429"/>
            <a:ext cx="1785504" cy="1536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D6473043-C0CC-1296-029D-824D635BD0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2696" y="1524079"/>
            <a:ext cx="7278116" cy="5077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6637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85F7BD-BB11-C5F4-EBC0-69A03209FF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4C97DC-B369-6ED1-DCEF-4CC7A231C9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9709" y="365125"/>
            <a:ext cx="10564091" cy="1325563"/>
          </a:xfrm>
        </p:spPr>
        <p:txBody>
          <a:bodyPr/>
          <a:lstStyle/>
          <a:p>
            <a:r>
              <a:rPr lang="en-US" b="1" i="1" dirty="0" err="1"/>
              <a:t>Sprut</a:t>
            </a:r>
            <a:endParaRPr lang="ru-RU" b="1" i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A2BF510-79A6-9D0D-4389-BD89BDED1A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9709" y="1506682"/>
            <a:ext cx="10442864" cy="5237017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00000"/>
              </a:lnSpc>
              <a:spcAft>
                <a:spcPts val="900"/>
              </a:spcAft>
            </a:pPr>
            <a:r>
              <a:rPr lang="ru-RU" b="0" i="1" dirty="0" err="1">
                <a:solidFill>
                  <a:srgbClr val="19191A"/>
                </a:solidFill>
                <a:effectLst/>
                <a:latin typeface="Inter"/>
              </a:rPr>
              <a:t>Sprut</a:t>
            </a:r>
            <a:r>
              <a:rPr lang="ru-RU" b="0" i="0" dirty="0">
                <a:solidFill>
                  <a:srgbClr val="19191A"/>
                </a:solidFill>
                <a:effectLst/>
                <a:latin typeface="Inter"/>
              </a:rPr>
              <a:t> — SDN собственной разработки VK </a:t>
            </a:r>
            <a:r>
              <a:rPr lang="ru-RU" b="0" i="0" dirty="0" err="1">
                <a:solidFill>
                  <a:srgbClr val="19191A"/>
                </a:solidFill>
                <a:effectLst/>
                <a:latin typeface="Inter"/>
              </a:rPr>
              <a:t>Cloud</a:t>
            </a:r>
            <a:r>
              <a:rPr lang="ru-RU" b="0" i="0" dirty="0">
                <a:solidFill>
                  <a:srgbClr val="19191A"/>
                </a:solidFill>
                <a:effectLst/>
                <a:latin typeface="Inter"/>
              </a:rPr>
              <a:t>, полностью совместимая с                     </a:t>
            </a:r>
            <a:r>
              <a:rPr lang="ru-RU" b="0" i="0" dirty="0" err="1">
                <a:solidFill>
                  <a:srgbClr val="19191A"/>
                </a:solidFill>
                <a:effectLst/>
                <a:latin typeface="Inter"/>
              </a:rPr>
              <a:t>Openstack</a:t>
            </a:r>
            <a:r>
              <a:rPr lang="ru-RU" b="0" i="0" dirty="0">
                <a:solidFill>
                  <a:srgbClr val="19191A"/>
                </a:solidFill>
                <a:effectLst/>
                <a:latin typeface="Inter"/>
              </a:rPr>
              <a:t> </a:t>
            </a:r>
            <a:r>
              <a:rPr lang="ru-RU" b="0" i="0" dirty="0" err="1">
                <a:solidFill>
                  <a:srgbClr val="19191A"/>
                </a:solidFill>
                <a:effectLst/>
                <a:latin typeface="Inter"/>
              </a:rPr>
              <a:t>Neutron</a:t>
            </a:r>
            <a:r>
              <a:rPr lang="ru-RU" b="0" i="0" dirty="0">
                <a:solidFill>
                  <a:srgbClr val="19191A"/>
                </a:solidFill>
                <a:effectLst/>
                <a:latin typeface="Inter"/>
              </a:rPr>
              <a:t> API.</a:t>
            </a:r>
          </a:p>
          <a:p>
            <a:pPr>
              <a:lnSpc>
                <a:spcPct val="100000"/>
              </a:lnSpc>
              <a:spcAft>
                <a:spcPts val="900"/>
              </a:spcAft>
            </a:pPr>
            <a:r>
              <a:rPr lang="ru-RU" b="0" i="0" dirty="0">
                <a:solidFill>
                  <a:srgbClr val="19191A"/>
                </a:solidFill>
                <a:effectLst/>
                <a:latin typeface="Inter"/>
              </a:rPr>
              <a:t>SDN </a:t>
            </a:r>
            <a:r>
              <a:rPr lang="ru-RU" b="0" i="0" dirty="0" err="1">
                <a:solidFill>
                  <a:srgbClr val="19191A"/>
                </a:solidFill>
                <a:effectLst/>
                <a:latin typeface="Inter"/>
              </a:rPr>
              <a:t>Sprut</a:t>
            </a:r>
            <a:r>
              <a:rPr lang="ru-RU" b="0" i="0" dirty="0">
                <a:solidFill>
                  <a:srgbClr val="19191A"/>
                </a:solidFill>
                <a:effectLst/>
                <a:latin typeface="Inter"/>
              </a:rPr>
              <a:t> обеспечивает стабильную работу сетей и сетевых функций поверх этих сетей на больших масштабах.</a:t>
            </a:r>
          </a:p>
          <a:p>
            <a:pPr>
              <a:lnSpc>
                <a:spcPct val="100000"/>
              </a:lnSpc>
              <a:spcAft>
                <a:spcPts val="900"/>
              </a:spcAft>
            </a:pPr>
            <a:r>
              <a:rPr lang="ru-RU" b="0" i="0" dirty="0">
                <a:solidFill>
                  <a:srgbClr val="19191A"/>
                </a:solidFill>
                <a:effectLst/>
                <a:latin typeface="Inter"/>
              </a:rPr>
              <a:t>Отличительные особенности архитектуры SDN </a:t>
            </a:r>
            <a:r>
              <a:rPr lang="ru-RU" b="0" i="0" dirty="0" err="1">
                <a:solidFill>
                  <a:srgbClr val="19191A"/>
                </a:solidFill>
                <a:effectLst/>
                <a:latin typeface="Inter"/>
              </a:rPr>
              <a:t>Sprut</a:t>
            </a:r>
            <a:r>
              <a:rPr lang="ru-RU" b="0" i="0" dirty="0">
                <a:solidFill>
                  <a:srgbClr val="19191A"/>
                </a:solidFill>
                <a:effectLst/>
                <a:latin typeface="Inter"/>
              </a:rPr>
              <a:t>:</a:t>
            </a:r>
          </a:p>
          <a:p>
            <a:pPr lvl="1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ü"/>
            </a:pPr>
            <a:r>
              <a:rPr lang="ru-RU" b="0" i="0" dirty="0">
                <a:solidFill>
                  <a:srgbClr val="19191A"/>
                </a:solidFill>
                <a:effectLst/>
                <a:latin typeface="Inter"/>
              </a:rPr>
              <a:t>Вместо очереди сообщений используется HTTP REST API, что обеспечивает синхронную коммуникацию между компонентами.</a:t>
            </a:r>
          </a:p>
          <a:p>
            <a:pPr lvl="1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ü"/>
            </a:pPr>
            <a:r>
              <a:rPr lang="ru-RU" b="0" i="0" dirty="0">
                <a:solidFill>
                  <a:srgbClr val="19191A"/>
                </a:solidFill>
                <a:effectLst/>
                <a:latin typeface="Inter"/>
              </a:rPr>
              <a:t>Все агенты хранят свое текущее состояние. Агенты получают от SDN-контроллера целевое состояние, в котором они должны быть, и приводят свое состояние к требуемому.</a:t>
            </a:r>
          </a:p>
          <a:p>
            <a:pPr lvl="1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ü"/>
            </a:pPr>
            <a:r>
              <a:rPr lang="ru-RU" b="0" i="0" dirty="0">
                <a:solidFill>
                  <a:srgbClr val="19191A"/>
                </a:solidFill>
                <a:effectLst/>
                <a:latin typeface="Inter"/>
              </a:rPr>
              <a:t>Реализована </a:t>
            </a:r>
            <a:r>
              <a:rPr lang="ru-RU" b="0" i="0" dirty="0" err="1">
                <a:solidFill>
                  <a:srgbClr val="19191A"/>
                </a:solidFill>
                <a:effectLst/>
                <a:latin typeface="Inter"/>
              </a:rPr>
              <a:t>микросервисная</a:t>
            </a:r>
            <a:r>
              <a:rPr lang="ru-RU" b="0" i="0" dirty="0">
                <a:solidFill>
                  <a:srgbClr val="19191A"/>
                </a:solidFill>
                <a:effectLst/>
                <a:latin typeface="Inter"/>
              </a:rPr>
              <a:t> архитектура. Каждый сервис отвечает за свою функциональность и может быть развернут независимо от других.</a:t>
            </a:r>
          </a:p>
          <a:p>
            <a:pPr lvl="1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ü"/>
            </a:pPr>
            <a:r>
              <a:rPr lang="ru-RU" b="0" i="0" dirty="0">
                <a:solidFill>
                  <a:srgbClr val="19191A"/>
                </a:solidFill>
                <a:effectLst/>
                <a:latin typeface="Inter"/>
              </a:rPr>
              <a:t>Многоуровневая архитектура позволила оптимизировать уровень передачи данных (</a:t>
            </a:r>
            <a:r>
              <a:rPr lang="ru-RU" b="0" i="0" dirty="0" err="1">
                <a:solidFill>
                  <a:srgbClr val="19191A"/>
                </a:solidFill>
                <a:effectLst/>
                <a:latin typeface="Inter"/>
              </a:rPr>
              <a:t>dataplane</a:t>
            </a:r>
            <a:r>
              <a:rPr lang="ru-RU" b="0" i="0" dirty="0">
                <a:solidFill>
                  <a:srgbClr val="19191A"/>
                </a:solidFill>
                <a:effectLst/>
                <a:latin typeface="Inter"/>
              </a:rPr>
              <a:t>).</a:t>
            </a:r>
          </a:p>
          <a:p>
            <a:pPr lvl="1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ü"/>
            </a:pPr>
            <a:r>
              <a:rPr lang="ru-RU" b="0" i="0" dirty="0">
                <a:solidFill>
                  <a:srgbClr val="19191A"/>
                </a:solidFill>
                <a:effectLst/>
                <a:latin typeface="Inter"/>
              </a:rPr>
              <a:t>Замкнутый контур управления позволяет системе автоматически подстраиваться для надежной работы облачной платформы.</a:t>
            </a:r>
          </a:p>
          <a:p>
            <a:pPr marL="0" indent="0">
              <a:lnSpc>
                <a:spcPct val="100000"/>
              </a:lnSpc>
              <a:buNone/>
            </a:pPr>
            <a:endParaRPr lang="ru-RU" dirty="0"/>
          </a:p>
        </p:txBody>
      </p:sp>
      <p:pic>
        <p:nvPicPr>
          <p:cNvPr id="1030" name="Picture 6" descr="VK Cloud — Treolan distribution solutions">
            <a:extLst>
              <a:ext uri="{FF2B5EF4-FFF2-40B4-BE49-F238E27FC236}">
                <a16:creationId xmlns:a16="http://schemas.microsoft.com/office/drawing/2014/main" id="{7753D2C1-8852-0434-E644-91597F44DE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1136" y="190429"/>
            <a:ext cx="1785504" cy="1536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41621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BD04D2-4BE1-0EB7-A921-C66447A86E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9E74F8-1804-8F9A-416F-F994C70CE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9709" y="365125"/>
            <a:ext cx="10564091" cy="1325563"/>
          </a:xfrm>
        </p:spPr>
        <p:txBody>
          <a:bodyPr/>
          <a:lstStyle/>
          <a:p>
            <a:r>
              <a:rPr lang="ru-RU" b="1" i="1" dirty="0"/>
              <a:t>Сравнение</a:t>
            </a:r>
          </a:p>
        </p:txBody>
      </p:sp>
      <p:pic>
        <p:nvPicPr>
          <p:cNvPr id="1030" name="Picture 6" descr="VK Cloud — Treolan distribution solutions">
            <a:extLst>
              <a:ext uri="{FF2B5EF4-FFF2-40B4-BE49-F238E27FC236}">
                <a16:creationId xmlns:a16="http://schemas.microsoft.com/office/drawing/2014/main" id="{FCDEB899-E528-EE90-E7A0-76364D2966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1136" y="190429"/>
            <a:ext cx="1785504" cy="1536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EBBA10F-C064-FED0-D5EB-DB5525284A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2610" y="1824974"/>
            <a:ext cx="10231278" cy="4667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64695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439</Words>
  <Application>Microsoft Office PowerPoint</Application>
  <PresentationFormat>Широкоэкранный</PresentationFormat>
  <Paragraphs>48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Inter</vt:lpstr>
      <vt:lpstr>Wingdings</vt:lpstr>
      <vt:lpstr>Тема Office</vt:lpstr>
      <vt:lpstr>Тема: Используемые SDN в ВК</vt:lpstr>
      <vt:lpstr>Введение</vt:lpstr>
      <vt:lpstr>Neutron</vt:lpstr>
      <vt:lpstr>Neutron</vt:lpstr>
      <vt:lpstr>Neutron</vt:lpstr>
      <vt:lpstr>Neutron</vt:lpstr>
      <vt:lpstr>Sprut</vt:lpstr>
      <vt:lpstr>Sprut</vt:lpstr>
      <vt:lpstr>Сравнение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Фёдор Меркулов</dc:creator>
  <cp:lastModifiedBy>Фёдор Меркулов</cp:lastModifiedBy>
  <cp:revision>4</cp:revision>
  <dcterms:created xsi:type="dcterms:W3CDTF">2025-03-17T22:06:02Z</dcterms:created>
  <dcterms:modified xsi:type="dcterms:W3CDTF">2025-03-17T22:48:55Z</dcterms:modified>
</cp:coreProperties>
</file>