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8"/>
  </p:notesMasterIdLst>
  <p:handoutMasterIdLst>
    <p:handoutMasterId r:id="rId9"/>
  </p:handoutMasterIdLst>
  <p:sldIdLst>
    <p:sldId id="265" r:id="rId2"/>
    <p:sldId id="316" r:id="rId3"/>
    <p:sldId id="284" r:id="rId4"/>
    <p:sldId id="327" r:id="rId5"/>
    <p:sldId id="328" r:id="rId6"/>
    <p:sldId id="263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80" d="100"/>
          <a:sy n="80" d="100"/>
        </p:scale>
        <p:origin x="900" y="44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442525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Сравнительный анализ </a:t>
            </a:r>
            <a:r>
              <a:rPr lang="en-US" sz="4400" dirty="0">
                <a:solidFill>
                  <a:schemeClr val="bg1"/>
                </a:solidFill>
              </a:rPr>
              <a:t>SDN</a:t>
            </a:r>
            <a:r>
              <a:rPr lang="ru-RU" sz="4400" dirty="0">
                <a:solidFill>
                  <a:schemeClr val="bg1"/>
                </a:solidFill>
              </a:rPr>
              <a:t>-контроллеров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599678-810E-1B4B-5A23-2311C635E0E6}"/>
              </a:ext>
            </a:extLst>
          </p:cNvPr>
          <p:cNvSpPr txBox="1"/>
          <p:nvPr/>
        </p:nvSpPr>
        <p:spPr>
          <a:xfrm>
            <a:off x="5844210" y="4039263"/>
            <a:ext cx="309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Golos Text" panose="020B0503020202020204"/>
              </a:rPr>
              <a:t>Выполнила: Даровских Елена К34212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0" dirty="0">
                <a:effectLst/>
                <a:latin typeface="Golos Text DemiBold" panose="020B0703020202020204"/>
              </a:rPr>
              <a:t>Контроллер SDN</a:t>
            </a:r>
            <a:r>
              <a:rPr lang="ru-RU" b="0" i="0" dirty="0">
                <a:effectLst/>
                <a:latin typeface="Golos Text DemiBold" panose="020B0703020202020204"/>
              </a:rPr>
              <a:t> 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153886"/>
            <a:ext cx="2872504" cy="3425371"/>
          </a:xfrm>
        </p:spPr>
        <p:txBody>
          <a:bodyPr/>
          <a:lstStyle/>
          <a:p>
            <a:pPr algn="l">
              <a:spcAft>
                <a:spcPts val="600"/>
              </a:spcAft>
              <a:buNone/>
            </a:pPr>
            <a:r>
              <a:rPr lang="ru-RU" sz="1600" b="1" i="0" dirty="0">
                <a:solidFill>
                  <a:srgbClr val="333333"/>
                </a:solidFill>
                <a:effectLst/>
                <a:latin typeface="Golos Text DemiBold" panose="020B0703020202020204"/>
              </a:rPr>
              <a:t>Контроллер SDN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Golos Text DemiBold" panose="020B0703020202020204"/>
              </a:rPr>
              <a:t> — </a:t>
            </a:r>
            <a:r>
              <a:rPr lang="ru-RU" sz="1600" i="0" dirty="0">
                <a:solidFill>
                  <a:srgbClr val="333333"/>
                </a:solidFill>
                <a:effectLst/>
                <a:latin typeface="Golos Text DemiBold" panose="020B0703020202020204"/>
              </a:rPr>
              <a:t>это центральный компонент архитектуры программно-определяемой сети (SDN), который отвечает за управление всей сетью. </a:t>
            </a:r>
            <a:endParaRPr lang="en-US" sz="1600" i="0" dirty="0">
              <a:solidFill>
                <a:srgbClr val="333333"/>
              </a:solidFill>
              <a:effectLst/>
              <a:latin typeface="Golos Text DemiBold" panose="020B0703020202020204"/>
            </a:endParaRPr>
          </a:p>
          <a:p>
            <a:pPr algn="l">
              <a:spcAft>
                <a:spcPts val="600"/>
              </a:spcAft>
              <a:buNone/>
            </a:pPr>
            <a:endParaRPr lang="ru-RU" sz="1600" i="0" dirty="0">
              <a:solidFill>
                <a:srgbClr val="333333"/>
              </a:solidFill>
              <a:effectLst/>
              <a:latin typeface="Golos Text DemiBold" panose="020B0703020202020204"/>
            </a:endParaRPr>
          </a:p>
          <a:p>
            <a:pPr algn="l">
              <a:spcAft>
                <a:spcPts val="600"/>
              </a:spcAft>
            </a:pPr>
            <a:r>
              <a:rPr lang="ru-RU" sz="1600" b="0" i="0" dirty="0">
                <a:solidFill>
                  <a:srgbClr val="333333"/>
                </a:solidFill>
                <a:effectLst/>
                <a:latin typeface="Golos Text DemiBold" panose="020B0703020202020204"/>
              </a:rPr>
              <a:t>Он обрабатывает запросы приложений и управляет сетевой инфраструктурой в реальном времени.</a:t>
            </a:r>
          </a:p>
          <a:p>
            <a:endParaRPr lang="ru-RU" dirty="0"/>
          </a:p>
        </p:txBody>
      </p:sp>
      <p:pic>
        <p:nvPicPr>
          <p:cNvPr id="10" name="Picture 4" descr="Picture background">
            <a:extLst>
              <a:ext uri="{FF2B5EF4-FFF2-40B4-BE49-F238E27FC236}">
                <a16:creationId xmlns:a16="http://schemas.microsoft.com/office/drawing/2014/main" id="{FFAF9B27-74F7-791D-89D1-3A15A3BF0CB5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r="18195"/>
          <a:stretch>
            <a:fillRect/>
          </a:stretch>
        </p:blipFill>
        <p:spPr bwMode="auto">
          <a:xfrm>
            <a:off x="457200" y="945696"/>
            <a:ext cx="4608513" cy="38417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283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Свойства </a:t>
            </a:r>
            <a:r>
              <a:rPr lang="en-US" dirty="0"/>
              <a:t>SDN-</a:t>
            </a:r>
            <a:r>
              <a:rPr lang="ru-RU" dirty="0"/>
              <a:t>контроллеров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EF9A1-78B4-FD4E-6902-56D70310F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>
                <a:effectLst/>
                <a:latin typeface="Golos Text DemiBold" panose="020B0703020202020204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effectLst/>
                <a:latin typeface="Golos Text DemiBold" panose="020B0703020202020204"/>
                <a:ea typeface="Aptos" panose="020B0004020202020204" pitchFamily="34" charset="0"/>
                <a:cs typeface="Times New Roman" panose="02020603050405020304" pitchFamily="18" charset="0"/>
              </a:rPr>
              <a:t>Стоимость/лицензия</a:t>
            </a:r>
          </a:p>
          <a:p>
            <a:endParaRPr lang="ru-RU" sz="2400" b="0" i="0" dirty="0">
              <a:solidFill>
                <a:srgbClr val="2C2D2E"/>
              </a:solidFill>
              <a:latin typeface="Golos Text DemiBold" panose="020B0703020202020204"/>
              <a:cs typeface="Times New Roman" panose="02020603050405020304" pitchFamily="18" charset="0"/>
            </a:endParaRPr>
          </a:p>
          <a:p>
            <a:r>
              <a:rPr lang="en-US" sz="2400" b="0" i="0" dirty="0">
                <a:solidFill>
                  <a:srgbClr val="2C2D2E"/>
                </a:solidFill>
                <a:effectLst/>
                <a:latin typeface="Golos Text DemiBold" panose="020B0703020202020204"/>
              </a:rPr>
              <a:t>- </a:t>
            </a:r>
            <a:r>
              <a:rPr lang="ru-RU" sz="2400" b="0" i="0" dirty="0">
                <a:solidFill>
                  <a:srgbClr val="2C2D2E"/>
                </a:solidFill>
                <a:effectLst/>
                <a:latin typeface="Golos Text DemiBold" panose="020B0703020202020204"/>
              </a:rPr>
              <a:t>Эффективность</a:t>
            </a:r>
          </a:p>
          <a:p>
            <a:endParaRPr lang="ru-RU" sz="2400" dirty="0">
              <a:solidFill>
                <a:srgbClr val="2C2D2E"/>
              </a:solidFill>
              <a:latin typeface="Golos Text DemiBold" panose="020B0703020202020204"/>
            </a:endParaRPr>
          </a:p>
          <a:p>
            <a:r>
              <a:rPr lang="en-US" sz="2400" b="0" i="0" dirty="0">
                <a:solidFill>
                  <a:srgbClr val="2C2D2E"/>
                </a:solidFill>
                <a:effectLst/>
                <a:latin typeface="Golos Text DemiBold" panose="020B0703020202020204"/>
              </a:rPr>
              <a:t>- </a:t>
            </a:r>
            <a:r>
              <a:rPr lang="ru-RU" sz="2400" b="0" i="0" dirty="0">
                <a:solidFill>
                  <a:srgbClr val="2C2D2E"/>
                </a:solidFill>
                <a:effectLst/>
                <a:latin typeface="Golos Text DemiBold" panose="020B0703020202020204"/>
              </a:rPr>
              <a:t>Централизованность / </a:t>
            </a:r>
            <a:r>
              <a:rPr lang="ru-RU" sz="2400" b="0" i="0" dirty="0" err="1">
                <a:solidFill>
                  <a:srgbClr val="2C2D2E"/>
                </a:solidFill>
                <a:effectLst/>
                <a:latin typeface="Golos Text DemiBold" panose="020B0703020202020204"/>
              </a:rPr>
              <a:t>распределенность</a:t>
            </a:r>
            <a:endParaRPr lang="ru-RU" sz="2400" b="0" i="0" dirty="0">
              <a:solidFill>
                <a:srgbClr val="2C2D2E"/>
              </a:solidFill>
              <a:effectLst/>
              <a:latin typeface="Golos Text DemiBold" panose="020B0703020202020204"/>
            </a:endParaRPr>
          </a:p>
          <a:p>
            <a:endParaRPr lang="ru-RU" sz="2400" dirty="0">
              <a:solidFill>
                <a:srgbClr val="2C2D2E"/>
              </a:solidFill>
              <a:latin typeface="Golos Text DemiBold" panose="020B0703020202020204"/>
            </a:endParaRPr>
          </a:p>
          <a:p>
            <a:r>
              <a:rPr lang="en-US" sz="2400" b="0" i="0" dirty="0">
                <a:solidFill>
                  <a:srgbClr val="2C2D2E"/>
                </a:solidFill>
                <a:effectLst/>
                <a:latin typeface="Golos Text DemiBold" panose="020B0703020202020204"/>
              </a:rPr>
              <a:t>- </a:t>
            </a:r>
            <a:r>
              <a:rPr lang="ru-RU" sz="2400" b="0" i="0" dirty="0">
                <a:solidFill>
                  <a:srgbClr val="2C2D2E"/>
                </a:solidFill>
                <a:effectLst/>
                <a:latin typeface="Golos Text DemiBold" panose="020B0703020202020204"/>
              </a:rPr>
              <a:t>Северный интерфейс</a:t>
            </a:r>
          </a:p>
          <a:p>
            <a:endParaRPr lang="ru-RU" sz="2400" dirty="0">
              <a:solidFill>
                <a:srgbClr val="2C2D2E"/>
              </a:solidFill>
              <a:latin typeface="Golos Text DemiBold" panose="020B0703020202020204"/>
            </a:endParaRPr>
          </a:p>
          <a:p>
            <a:r>
              <a:rPr lang="en-US" sz="2400" b="0" i="0" dirty="0">
                <a:solidFill>
                  <a:srgbClr val="2C2D2E"/>
                </a:solidFill>
                <a:effectLst/>
                <a:latin typeface="Golos Text DemiBold" panose="020B0703020202020204"/>
              </a:rPr>
              <a:t>- </a:t>
            </a:r>
            <a:r>
              <a:rPr lang="ru-RU" sz="2400" b="0" i="0" dirty="0">
                <a:solidFill>
                  <a:srgbClr val="2C2D2E"/>
                </a:solidFill>
                <a:effectLst/>
                <a:latin typeface="Golos Text DemiBold" panose="020B0703020202020204"/>
              </a:rPr>
              <a:t>Южный интерфейс</a:t>
            </a:r>
          </a:p>
          <a:p>
            <a:endParaRPr lang="en-US" sz="2400" b="0" i="0" dirty="0">
              <a:solidFill>
                <a:srgbClr val="2C2D2E"/>
              </a:solidFill>
              <a:effectLst/>
              <a:latin typeface="Golos Text DemiBold" panose="020B0703020202020204"/>
            </a:endParaRPr>
          </a:p>
          <a:p>
            <a:r>
              <a:rPr lang="en-US" sz="2400" b="0" i="0" dirty="0">
                <a:solidFill>
                  <a:srgbClr val="2C2D2E"/>
                </a:solidFill>
                <a:effectLst/>
                <a:latin typeface="Golos Text DemiBold" panose="020B0703020202020204"/>
              </a:rPr>
              <a:t>-  </a:t>
            </a:r>
            <a:r>
              <a:rPr lang="ru-RU" sz="2400" b="0" i="0" dirty="0">
                <a:solidFill>
                  <a:srgbClr val="2C2D2E"/>
                </a:solidFill>
                <a:effectLst/>
                <a:latin typeface="Golos Text DemiBold" panose="020B0703020202020204"/>
              </a:rPr>
              <a:t>Поддержка </a:t>
            </a:r>
            <a:r>
              <a:rPr lang="en-US" sz="2400" b="0" i="0" dirty="0">
                <a:solidFill>
                  <a:srgbClr val="2C2D2E"/>
                </a:solidFill>
                <a:effectLst/>
                <a:latin typeface="Golos Text DemiBold" panose="020B0703020202020204"/>
              </a:rPr>
              <a:t>OpenFlow</a:t>
            </a:r>
            <a:endParaRPr lang="ru-RU" sz="2400" b="0" i="0" dirty="0">
              <a:solidFill>
                <a:srgbClr val="2C2D2E"/>
              </a:solidFill>
              <a:effectLst/>
              <a:latin typeface="Golos Text DemiBold" panose="020B07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7535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A9B11-FB2B-4AEC-4552-55690A269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70512E-E732-8904-A838-D8BED08D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7" b="957"/>
          <a:stretch/>
        </p:blipFill>
        <p:spPr>
          <a:xfrm>
            <a:off x="404376" y="1733550"/>
            <a:ext cx="8335248" cy="241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09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1BF346FF-E430-E350-D435-F69702CEE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535" y="2891561"/>
            <a:ext cx="1492361" cy="97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0032D0-E9B5-F089-2035-DB64EB12B6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16" t="24190" r="5864" b="21991"/>
          <a:stretch/>
        </p:blipFill>
        <p:spPr>
          <a:xfrm>
            <a:off x="6555850" y="1789043"/>
            <a:ext cx="2226366" cy="782707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D5DDACD-DAF0-304E-B99F-41AF55FBC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13640"/>
              </p:ext>
            </p:extLst>
          </p:nvPr>
        </p:nvGraphicFramePr>
        <p:xfrm>
          <a:off x="459850" y="1377943"/>
          <a:ext cx="6096000" cy="2932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98525527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1247989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59487393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2367432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Golos Text DemiBold"/>
                          <a:ea typeface="+mn-ea"/>
                          <a:cs typeface="+mn-cs"/>
                        </a:rPr>
                        <a:t>Характеристика</a:t>
                      </a:r>
                      <a:endParaRPr lang="ru-RU" sz="1400" dirty="0">
                        <a:latin typeface="Golos Text Demi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Golos Text DemiBold"/>
                          <a:ea typeface="+mn-ea"/>
                          <a:cs typeface="+mn-cs"/>
                        </a:rPr>
                        <a:t>OpenDaylight</a:t>
                      </a:r>
                      <a:endParaRPr lang="ru-RU" sz="1400" dirty="0">
                        <a:latin typeface="Golos Text Demi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Golos Text DemiBold"/>
                          <a:ea typeface="+mn-ea"/>
                          <a:cs typeface="+mn-cs"/>
                        </a:rPr>
                        <a:t>ONOS</a:t>
                      </a:r>
                      <a:endParaRPr lang="ru-RU" sz="1400" dirty="0">
                        <a:latin typeface="Golos Text Demi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err="1">
                          <a:solidFill>
                            <a:schemeClr val="tx1"/>
                          </a:solidFill>
                          <a:effectLst/>
                          <a:latin typeface="Golos Text DemiBold"/>
                          <a:ea typeface="+mn-ea"/>
                          <a:cs typeface="+mn-cs"/>
                        </a:rPr>
                        <a:t>Ryu</a:t>
                      </a:r>
                      <a:endParaRPr lang="ru-RU" sz="1400" dirty="0">
                        <a:latin typeface="Golos Text Demi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565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kern="100" dirty="0">
                          <a:effectLst/>
                          <a:latin typeface="Golos Text DemiBold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Поддержка </a:t>
                      </a:r>
                      <a:r>
                        <a:rPr lang="ru-RU" sz="1400" b="1" kern="100" dirty="0" err="1">
                          <a:effectLst/>
                          <a:latin typeface="Golos Text DemiBold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OpenFlow</a:t>
                      </a:r>
                      <a:endParaRPr lang="ru-RU" sz="1400" kern="100" dirty="0">
                        <a:effectLst/>
                        <a:latin typeface="Golos Text DemiBold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Golos Text DemiBold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Golos Text DemiBold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Golos Text DemiBold"/>
                        </a:rPr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467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kern="100">
                          <a:effectLst/>
                          <a:latin typeface="Golos Text DemiBold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Другие протоколы</a:t>
                      </a:r>
                      <a:endParaRPr lang="ru-RU" sz="1400" kern="100">
                        <a:effectLst/>
                        <a:latin typeface="Golos Text DemiBold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los Text DemiBold"/>
                        </a:rPr>
                        <a:t>NETCONF, BGP, PCEP</a:t>
                      </a:r>
                      <a:endParaRPr lang="ru-RU" sz="1400" dirty="0">
                        <a:latin typeface="Golos Text Demi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Golos Text DemiBold"/>
                        </a:rPr>
                        <a:t>Только </a:t>
                      </a:r>
                      <a:r>
                        <a:rPr lang="en-US" sz="1400" dirty="0">
                          <a:latin typeface="Golos Text DemiBold"/>
                        </a:rPr>
                        <a:t>OpenFlow</a:t>
                      </a:r>
                      <a:endParaRPr lang="ru-RU" sz="1400" dirty="0">
                        <a:latin typeface="Golos Text Demi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Golos Text DemiBold"/>
                        </a:rPr>
                        <a:t>Только </a:t>
                      </a:r>
                      <a:r>
                        <a:rPr lang="en-US" sz="1400" dirty="0">
                          <a:latin typeface="Golos Text DemiBold"/>
                        </a:rPr>
                        <a:t>OpenFlow</a:t>
                      </a:r>
                      <a:endParaRPr lang="ru-RU" sz="1400" dirty="0">
                        <a:latin typeface="Golos Text DemiBold"/>
                      </a:endParaRPr>
                    </a:p>
                    <a:p>
                      <a:pPr algn="ctr"/>
                      <a:endParaRPr lang="ru-RU" sz="1400" dirty="0">
                        <a:latin typeface="Golos Text Demi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401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kern="100">
                          <a:effectLst/>
                          <a:latin typeface="Golos Text DemiBold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Язык разработки</a:t>
                      </a:r>
                      <a:endParaRPr lang="ru-RU" sz="1400" kern="100">
                        <a:effectLst/>
                        <a:latin typeface="Golos Text DemiBold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los Text DemiBold"/>
                        </a:rPr>
                        <a:t>Java</a:t>
                      </a:r>
                      <a:endParaRPr lang="ru-RU" sz="1400" dirty="0">
                        <a:latin typeface="Golos Text Demi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los Text DemiBold"/>
                        </a:rPr>
                        <a:t>Java</a:t>
                      </a:r>
                      <a:endParaRPr lang="ru-RU" sz="1400" dirty="0">
                        <a:latin typeface="Golos Text Demi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los Text DemiBold"/>
                        </a:rPr>
                        <a:t>Python</a:t>
                      </a:r>
                      <a:endParaRPr lang="ru-RU" sz="1400" dirty="0">
                        <a:latin typeface="Golos Text Demi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98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b="1" kern="100" dirty="0">
                          <a:effectLst/>
                          <a:latin typeface="Golos Text DemiBold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Масштабируемость</a:t>
                      </a:r>
                      <a:endParaRPr lang="ru-RU" sz="1200" kern="100" dirty="0">
                        <a:effectLst/>
                        <a:latin typeface="Golos Text DemiBold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Golos Text DemiBold"/>
                        </a:rPr>
                        <a:t>Высокая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Golos Text DemiBold"/>
                        </a:rPr>
                        <a:t>Очень высокая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Golos Text DemiBold"/>
                        </a:rPr>
                        <a:t>Низкая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622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kern="100">
                          <a:effectLst/>
                          <a:latin typeface="Golos Text DemiBold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Простота освоения</a:t>
                      </a:r>
                      <a:endParaRPr lang="ru-RU" sz="1400" kern="100">
                        <a:effectLst/>
                        <a:latin typeface="Golos Text DemiBold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Golos Text DemiBold"/>
                        </a:rPr>
                        <a:t>Сложный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Golos Text DemiBold"/>
                        </a:rPr>
                        <a:t>Средний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Golos Text DemiBold"/>
                        </a:rPr>
                        <a:t>Простой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604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b="1" kern="100" dirty="0">
                          <a:effectLst/>
                          <a:latin typeface="Golos Text DemiBold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Применение</a:t>
                      </a:r>
                      <a:endParaRPr lang="ru-RU" sz="1400" kern="100" dirty="0">
                        <a:effectLst/>
                        <a:latin typeface="Golos Text DemiBold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Golos Text DemiBold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Дата-центры, операторы связи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  <a:latin typeface="Golos Text DemiBold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Операторы связи, 5G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 dirty="0">
                          <a:effectLst/>
                          <a:latin typeface="Golos Text DemiBold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Учебные и тестовые сети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0464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255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6880123" y="4468762"/>
            <a:ext cx="191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Ваши 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5438</TotalTime>
  <Words>119</Words>
  <Application>Microsoft Office PowerPoint</Application>
  <PresentationFormat>Экран (16:9)</PresentationFormat>
  <Paragraphs>48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Сравнительный анализ SDN-контроллеров</vt:lpstr>
      <vt:lpstr>Контроллер SDN </vt:lpstr>
      <vt:lpstr>Свойства SDN-контроллеров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lenaniridmi@gmail.com</cp:lastModifiedBy>
  <cp:revision>106</cp:revision>
  <dcterms:created xsi:type="dcterms:W3CDTF">2014-06-27T12:30:22Z</dcterms:created>
  <dcterms:modified xsi:type="dcterms:W3CDTF">2025-03-18T08:33:49Z</dcterms:modified>
</cp:coreProperties>
</file>