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Golos Text"/>
      <p:regular r:id="rId14"/>
      <p:bold r:id="rId15"/>
    </p:embeddedFont>
    <p:embeddedFont>
      <p:font typeface="Golos Text SemiBo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olosText-bold.fntdata"/><Relationship Id="rId14" Type="http://schemas.openxmlformats.org/officeDocument/2006/relationships/font" Target="fonts/GolosText-regular.fntdata"/><Relationship Id="rId17" Type="http://schemas.openxmlformats.org/officeDocument/2006/relationships/font" Target="fonts/GolosTextSemiBold-bold.fntdata"/><Relationship Id="rId16" Type="http://schemas.openxmlformats.org/officeDocument/2006/relationships/font" Target="fonts/GolosTex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f06b2297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3f06b22974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13e5e9a0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413e5e9a03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f06b2297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3f06b22974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1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6" name="Google Shape;66;p11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67" name="Google Shape;67;p11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68" name="Google Shape;68;p11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69" name="Google Shape;69;p11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6" name="Google Shape;76;p12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77" name="Google Shape;77;p12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78" name="Google Shape;78;p12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82" name="Google Shape;82;p12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83" name="Google Shape;83;p12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3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23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23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23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9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0" name="Google Shape;50;p9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10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10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0" name="Google Shape;60;p10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61" name="Google Shape;61;p10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1371600" y="2442525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>
                <a:solidFill>
                  <a:schemeClr val="lt1"/>
                </a:solidFill>
              </a:rPr>
              <a:t>Сравнение SDN и традиционных сетей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37" name="Google Shape;137;p24"/>
          <p:cNvSpPr txBox="1"/>
          <p:nvPr>
            <p:ph type="title"/>
          </p:nvPr>
        </p:nvSpPr>
        <p:spPr>
          <a:xfrm>
            <a:off x="2446050" y="4172400"/>
            <a:ext cx="64008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b="0" lang="ru-RU" sz="19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Шагвалиева Е.А.,</a:t>
            </a:r>
            <a:endParaRPr b="0" sz="19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b="0" lang="ru-RU" sz="19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гр. К34212</a:t>
            </a:r>
            <a:endParaRPr b="0" sz="19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SDN</a:t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882800" y="1413450"/>
            <a:ext cx="7084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— программно-конфигурируемая сеть</a:t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Основная идея </a:t>
            </a: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– разделение уровня управления (Control Plane) и уровня передачи данных (Data Plane)</a:t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Управление сетью осуществляется через </a:t>
            </a:r>
            <a:r>
              <a:rPr b="1"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программный контроллер</a:t>
            </a: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, а устройства просто передают данные</a:t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585000" y="13713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>
                <a:latin typeface="Golos Text"/>
                <a:ea typeface="Golos Text"/>
                <a:cs typeface="Golos Text"/>
                <a:sym typeface="Golos Text"/>
              </a:rPr>
              <a:t>Разделение плоскостей управления и передачи данных</a:t>
            </a:r>
            <a:endParaRPr sz="285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585000" y="2388601"/>
            <a:ext cx="7467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2100"/>
              <a:t>В традиционных сетях каждое устройство принимает решения самостоятельно</a:t>
            </a:r>
            <a:endParaRPr sz="21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2100"/>
              <a:t>В SDN управление сетью вынесено в централизованный контроллер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 title="wfApRRRpfv0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692" r="13345" t="0"/>
          <a:stretch/>
        </p:blipFill>
        <p:spPr>
          <a:xfrm>
            <a:off x="457200" y="945515"/>
            <a:ext cx="4608600" cy="3842100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50">
                <a:latin typeface="Golos Text"/>
                <a:ea typeface="Golos Text"/>
                <a:cs typeface="Golos Text"/>
                <a:sym typeface="Golos Text"/>
              </a:rPr>
              <a:t>Логически централизованное управление</a:t>
            </a:r>
            <a:endParaRPr sz="225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5508171" y="1153899"/>
            <a:ext cx="25326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900"/>
              <a:t>В </a:t>
            </a:r>
            <a:r>
              <a:rPr b="1" lang="ru-RU" sz="1900"/>
              <a:t>традиционных сетях</a:t>
            </a:r>
            <a:r>
              <a:rPr lang="ru-RU" sz="1900"/>
              <a:t> нет единого центра управления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900"/>
              <a:t>В </a:t>
            </a:r>
            <a:r>
              <a:rPr b="1" lang="ru-RU" sz="1900"/>
              <a:t>SDN </a:t>
            </a:r>
            <a:r>
              <a:rPr lang="ru-RU" sz="1900"/>
              <a:t>контроллер управляет всей сетью централизованно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>
                <a:latin typeface="Golos Text"/>
                <a:ea typeface="Golos Text"/>
                <a:cs typeface="Golos Text"/>
                <a:sym typeface="Golos Text"/>
              </a:rPr>
              <a:t>Программируемость сети</a:t>
            </a:r>
            <a:endParaRPr sz="285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542375" y="1627227"/>
            <a:ext cx="7467600" cy="27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2000"/>
              <a:t>В </a:t>
            </a:r>
            <a:r>
              <a:rPr b="1" lang="ru-RU" sz="2000"/>
              <a:t>традиционных сетях</a:t>
            </a:r>
            <a:r>
              <a:rPr lang="ru-RU" sz="2000"/>
              <a:t> конфигурация сети жестко задана и требует ручной настройки</a:t>
            </a:r>
            <a:endParaRPr sz="20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2000"/>
              <a:t>В </a:t>
            </a:r>
            <a:r>
              <a:rPr b="1" lang="ru-RU" sz="2000"/>
              <a:t>SDN </a:t>
            </a:r>
            <a:r>
              <a:rPr lang="ru-RU" sz="2000"/>
              <a:t>управление сетью происходит через API, программные скрипты и автоматизированные политики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Виртуализация сети	</a:t>
            </a: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904100" y="1434750"/>
            <a:ext cx="7084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В </a:t>
            </a:r>
            <a:r>
              <a:rPr b="1"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традиционных сетях</a:t>
            </a: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 каждое физическое устройство (маршрутизатор, коммутатор) соответствует одной логической сети </a:t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В </a:t>
            </a:r>
            <a:r>
              <a:rPr b="1"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SDN</a:t>
            </a:r>
            <a:r>
              <a:rPr lang="ru-RU" sz="2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 можно создавать несколько логических сетей поверх одной физической инфраструктуры</a:t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1371600" y="2442525"/>
            <a:ext cx="64008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>
                <a:solidFill>
                  <a:schemeClr val="lt1"/>
                </a:solidFill>
              </a:rPr>
              <a:t>Выводы и перспективы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179" name="Google Shape;179;p31"/>
          <p:cNvSpPr txBox="1"/>
          <p:nvPr/>
        </p:nvSpPr>
        <p:spPr>
          <a:xfrm>
            <a:off x="6593900" y="4298350"/>
            <a:ext cx="233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Шагвалиева Е.А., К34212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