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2"/>
  </p:notesMasterIdLst>
  <p:handoutMasterIdLst>
    <p:handoutMasterId r:id="rId13"/>
  </p:handoutMasterIdLst>
  <p:sldIdLst>
    <p:sldId id="265" r:id="rId2"/>
    <p:sldId id="327" r:id="rId3"/>
    <p:sldId id="353" r:id="rId4"/>
    <p:sldId id="328" r:id="rId5"/>
    <p:sldId id="324" r:id="rId6"/>
    <p:sldId id="352" r:id="rId7"/>
    <p:sldId id="347" r:id="rId8"/>
    <p:sldId id="354" r:id="rId9"/>
    <p:sldId id="351" r:id="rId10"/>
    <p:sldId id="355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70091" autoAdjust="0"/>
  </p:normalViewPr>
  <p:slideViewPr>
    <p:cSldViewPr snapToGrid="0" snapToObjects="1" showGuides="1">
      <p:cViewPr varScale="1">
        <p:scale>
          <a:sx n="147" d="100"/>
          <a:sy n="147" d="100"/>
        </p:scale>
        <p:origin x="864" y="108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 сетевых коммуникаций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вообще почему такие задачи перед нами стоят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все так сложно сделано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такие иерархические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стэки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такое большое количество инкапсуляции применяется при передаче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далее . потом поговорим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модели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 OSI 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том как у нас данные путешествуют по сетевому стеку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уровнях и на значениях этих уровней 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примере взаимодействие сетевого и канального уровня мы разберем зачем нужна такая многоуровневая адресация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при столкновении инкапсуляции данных сетевого уровня при передаче по канальным уровням мы как раз и у самым ярким образом видим зачем нам нужно многоуровневая адресация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52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7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4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86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3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D44C-4111-4ED6-9D96-BE50C655BD4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1A5-E657-4032-A81F-22A406728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94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87" r:id="rId14"/>
    <p:sldLayoutId id="2147483890" r:id="rId15"/>
    <p:sldLayoutId id="2147483880" r:id="rId16"/>
    <p:sldLayoutId id="2147483894" r:id="rId17"/>
    <p:sldLayoutId id="2147483875" r:id="rId18"/>
    <p:sldLayoutId id="2147483881" r:id="rId19"/>
    <p:sldLayoutId id="2147483882" r:id="rId20"/>
    <p:sldLayoutId id="2147483706" r:id="rId21"/>
    <p:sldLayoutId id="2147483895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en" sz="4400" dirty="0">
                <a:solidFill>
                  <a:schemeClr val="bg1"/>
                </a:solidFill>
              </a:rPr>
              <a:t>SDN </a:t>
            </a:r>
            <a:r>
              <a:rPr lang="ru-RU" sz="4400" dirty="0">
                <a:solidFill>
                  <a:schemeClr val="bg1"/>
                </a:solidFill>
              </a:rPr>
              <a:t>и </a:t>
            </a:r>
            <a:r>
              <a:rPr lang="en" sz="4400" dirty="0">
                <a:solidFill>
                  <a:schemeClr val="bg1"/>
                </a:solidFill>
              </a:rPr>
              <a:t>IoT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943B452-B13A-44F2-8F6E-229113D50019}"/>
              </a:ext>
            </a:extLst>
          </p:cNvPr>
          <p:cNvSpPr txBox="1">
            <a:spLocks/>
          </p:cNvSpPr>
          <p:nvPr/>
        </p:nvSpPr>
        <p:spPr>
          <a:xfrm>
            <a:off x="4234775" y="4024008"/>
            <a:ext cx="4798978" cy="460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>
                <a:solidFill>
                  <a:schemeClr val="bg1"/>
                </a:solidFill>
              </a:rPr>
              <a:t>Выполнил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Ивахнюк В.С. К34212</a:t>
            </a:r>
          </a:p>
          <a:p>
            <a:pPr algn="r"/>
            <a:r>
              <a:rPr lang="ru-RU" sz="1800" dirty="0">
                <a:solidFill>
                  <a:schemeClr val="bg1"/>
                </a:solidFill>
              </a:rPr>
              <a:t>Проверил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ru-RU" sz="1800" dirty="0" err="1">
                <a:solidFill>
                  <a:schemeClr val="bg1"/>
                </a:solidFill>
              </a:rPr>
              <a:t>Шкребец</a:t>
            </a:r>
            <a:r>
              <a:rPr lang="ru-RU" sz="1800" dirty="0">
                <a:solidFill>
                  <a:schemeClr val="bg1"/>
                </a:solidFill>
              </a:rPr>
              <a:t> Александр Евгеньевич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596" y="2293821"/>
            <a:ext cx="6824382" cy="527284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8567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971" y="1151828"/>
            <a:ext cx="7170057" cy="3410856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Интернет вещей (</a:t>
            </a:r>
            <a:r>
              <a:rPr lang="en" dirty="0"/>
              <a:t>IoT) — </a:t>
            </a:r>
            <a:r>
              <a:rPr lang="ru-RU" dirty="0"/>
              <a:t>это концепция, в которой физические устройства, оснащённые датчиками, программным обеспечением и сетевыми интерфейсами, взаимодействуют друг с другом и с внешними системами через интернет</a:t>
            </a:r>
            <a:r>
              <a:rPr lang="en-US" dirty="0"/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Введение</a:t>
            </a:r>
          </a:p>
        </p:txBody>
      </p:sp>
      <p:sp>
        <p:nvSpPr>
          <p:cNvPr id="2" name="AutoShape 2" descr="NOMA in 5G Systems - IEEE Future Networks">
            <a:extLst>
              <a:ext uri="{FF2B5EF4-FFF2-40B4-BE49-F238E27FC236}">
                <a16:creationId xmlns:a16="http://schemas.microsoft.com/office/drawing/2014/main" id="{EB2DCBDA-57B1-4CF3-9C0F-8528173FE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3453161" cy="34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1FCC9C-983D-0A48-A74D-E7E559AF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219" y="1963888"/>
            <a:ext cx="4278512" cy="218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8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Проблемы </a:t>
            </a:r>
            <a:r>
              <a:rPr lang="en-US" dirty="0"/>
              <a:t>IoT-</a:t>
            </a:r>
            <a:r>
              <a:rPr lang="ru-RU" dirty="0"/>
              <a:t>сетей</a:t>
            </a:r>
          </a:p>
        </p:txBody>
      </p:sp>
      <p:sp>
        <p:nvSpPr>
          <p:cNvPr id="2" name="AutoShape 2" descr="NOMA in 5G Systems - IEEE Future Networks">
            <a:extLst>
              <a:ext uri="{FF2B5EF4-FFF2-40B4-BE49-F238E27FC236}">
                <a16:creationId xmlns:a16="http://schemas.microsoft.com/office/drawing/2014/main" id="{EB2DCBDA-57B1-4CF3-9C0F-8528173FE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3453161" cy="34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OMA, Orthogonal Multiple Access">
            <a:extLst>
              <a:ext uri="{FF2B5EF4-FFF2-40B4-BE49-F238E27FC236}">
                <a16:creationId xmlns:a16="http://schemas.microsoft.com/office/drawing/2014/main" id="{44DB0A67-CA78-41D5-AD1F-6E0BD18238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7BD3A5-D170-6D49-9CC8-83820138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017" y="2451770"/>
            <a:ext cx="3453161" cy="1937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4C2832-2868-024A-959F-C9A41CCE6F04}"/>
              </a:ext>
            </a:extLst>
          </p:cNvPr>
          <p:cNvSpPr txBox="1"/>
          <p:nvPr/>
        </p:nvSpPr>
        <p:spPr>
          <a:xfrm>
            <a:off x="1029903" y="1164657"/>
            <a:ext cx="6842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Рост популярности </a:t>
            </a:r>
            <a:r>
              <a:rPr lang="en-US" dirty="0"/>
              <a:t>IoT </a:t>
            </a:r>
            <a:r>
              <a:rPr lang="ru-RU" dirty="0"/>
              <a:t>идет со своим набором вызовов для индустрии сетей. Экспоненциальный рост количества устройств, уязвимость к кибератакам, слабая гибкость и объем данных являются испытаниями для традиционных сетей. </a:t>
            </a:r>
          </a:p>
        </p:txBody>
      </p:sp>
    </p:spTree>
    <p:extLst>
      <p:ext uri="{BB962C8B-B14F-4D97-AF65-F5344CB8AC3E}">
        <p14:creationId xmlns:p14="http://schemas.microsoft.com/office/powerpoint/2010/main" val="145176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Синергия </a:t>
            </a:r>
            <a:r>
              <a:rPr lang="en-US" dirty="0"/>
              <a:t>SDN </a:t>
            </a:r>
            <a:r>
              <a:rPr lang="ru-RU" dirty="0"/>
              <a:t>и </a:t>
            </a:r>
            <a:r>
              <a:rPr lang="en-US" dirty="0"/>
              <a:t>IoT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0050E8-3E39-B440-86DE-BE9EC82B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04" y="2133600"/>
            <a:ext cx="2650671" cy="2299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58531-3D0B-F34D-8D60-8FF89665FB9C}"/>
              </a:ext>
            </a:extLst>
          </p:cNvPr>
          <p:cNvSpPr txBox="1"/>
          <p:nvPr/>
        </p:nvSpPr>
        <p:spPr>
          <a:xfrm>
            <a:off x="721895" y="1068404"/>
            <a:ext cx="7026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Вся концепция </a:t>
            </a:r>
            <a:r>
              <a:rPr lang="en-US" dirty="0"/>
              <a:t>IoT </a:t>
            </a:r>
            <a:r>
              <a:rPr lang="ru-RU" dirty="0"/>
              <a:t>была </a:t>
            </a:r>
            <a:r>
              <a:rPr lang="ru-RU" dirty="0" err="1"/>
              <a:t>построенна</a:t>
            </a:r>
            <a:r>
              <a:rPr lang="ru-RU" dirty="0"/>
              <a:t> основываясь на </a:t>
            </a:r>
            <a:r>
              <a:rPr lang="en-US" dirty="0"/>
              <a:t>SDN</a:t>
            </a:r>
            <a:r>
              <a:rPr lang="ru-RU" dirty="0"/>
              <a:t>, в связи с набором ключевых возможностей, связанных с данной архитектурой, необходимых для жизнеспособности интернета вещей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27AA8-114B-45DC-B03B-0910E834823E}"/>
              </a:ext>
            </a:extLst>
          </p:cNvPr>
          <p:cNvSpPr txBox="1"/>
          <p:nvPr/>
        </p:nvSpPr>
        <p:spPr>
          <a:xfrm>
            <a:off x="1050588" y="2245875"/>
            <a:ext cx="2140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Гибкость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Масштабирование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Безопасность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Оптимизация</a:t>
            </a:r>
          </a:p>
        </p:txBody>
      </p:sp>
    </p:spTree>
    <p:extLst>
      <p:ext uri="{BB962C8B-B14F-4D97-AF65-F5344CB8AC3E}">
        <p14:creationId xmlns:p14="http://schemas.microsoft.com/office/powerpoint/2010/main" val="322598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971" y="1250613"/>
            <a:ext cx="7170057" cy="3410856"/>
          </a:xfrm>
        </p:spPr>
        <p:txBody>
          <a:bodyPr/>
          <a:lstStyle/>
          <a:p>
            <a:pPr algn="just"/>
            <a:r>
              <a:rPr lang="ru-RU" dirty="0"/>
              <a:t>Одним из главных преимуществ </a:t>
            </a:r>
            <a:r>
              <a:rPr lang="en" dirty="0"/>
              <a:t>SDN </a:t>
            </a:r>
            <a:r>
              <a:rPr lang="ru-RU" dirty="0"/>
              <a:t>для </a:t>
            </a:r>
            <a:r>
              <a:rPr lang="en" dirty="0"/>
              <a:t>IoT </a:t>
            </a:r>
            <a:r>
              <a:rPr lang="ru-RU" dirty="0"/>
              <a:t>является возможность управления большим количеством устройств, что гораздо сложнее в традиционных сетях. Избавление от индивидуальной настройки устройств и переход к централизованному управлению являются неоспоримым преимуществом.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Масштабируемость с </a:t>
            </a:r>
            <a:r>
              <a:rPr lang="en" dirty="0"/>
              <a:t>SDN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71D2F-F2D3-034E-8800-4237D2D9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241" y="2343164"/>
            <a:ext cx="3595517" cy="20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Улучшенная безопасность</a:t>
            </a:r>
            <a:endParaRPr lang="ru-RU" sz="32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75F6713-9131-439C-B9F5-996AAEFFA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ru-RU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29DBE5B6-9B50-47DA-9466-46FF889F29A6}"/>
              </a:ext>
            </a:extLst>
          </p:cNvPr>
          <p:cNvSpPr txBox="1">
            <a:spLocks/>
          </p:cNvSpPr>
          <p:nvPr/>
        </p:nvSpPr>
        <p:spPr>
          <a:xfrm>
            <a:off x="977446" y="1233715"/>
            <a:ext cx="7170057" cy="3410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dirty="0"/>
              <a:t>IoT-</a:t>
            </a:r>
            <a:r>
              <a:rPr lang="ru-RU" dirty="0"/>
              <a:t>устройства часто становятся мишенью для </a:t>
            </a:r>
            <a:r>
              <a:rPr lang="ru-RU" dirty="0" err="1"/>
              <a:t>кибератак</a:t>
            </a:r>
            <a:r>
              <a:rPr lang="ru-RU" dirty="0"/>
              <a:t> из-за их уязвимостей. </a:t>
            </a:r>
            <a:r>
              <a:rPr lang="en" dirty="0"/>
              <a:t>SDN </a:t>
            </a:r>
            <a:r>
              <a:rPr lang="ru-RU" dirty="0"/>
              <a:t>позволяет повысить безопасность </a:t>
            </a:r>
            <a:r>
              <a:rPr lang="en" dirty="0"/>
              <a:t>IoT-</a:t>
            </a:r>
            <a:r>
              <a:rPr lang="ru-RU" dirty="0"/>
              <a:t>сетей за счёт централизованного управления политиками безопасности. 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88A06E-7325-4B4A-AD56-10BF4B700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22"/>
          <a:stretch/>
        </p:blipFill>
        <p:spPr>
          <a:xfrm>
            <a:off x="2836763" y="2274296"/>
            <a:ext cx="3451424" cy="254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8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971" y="1250613"/>
            <a:ext cx="7170057" cy="3410856"/>
          </a:xfrm>
        </p:spPr>
        <p:txBody>
          <a:bodyPr/>
          <a:lstStyle/>
          <a:p>
            <a:pPr algn="ctr"/>
            <a:r>
              <a:rPr lang="en" dirty="0"/>
              <a:t>IoT-</a:t>
            </a:r>
            <a:r>
              <a:rPr lang="ru-RU" dirty="0"/>
              <a:t>устройства генерируют огромные объёмы данных, которые необходимо обрабатывать в реальном времени. </a:t>
            </a:r>
            <a:r>
              <a:rPr lang="en" dirty="0"/>
              <a:t>SDN </a:t>
            </a:r>
            <a:r>
              <a:rPr lang="ru-RU" dirty="0"/>
              <a:t>помогает оптимизировать трафик и распределять нагрузку между серверами. 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Оптимизация трафика и обработки данных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221298-FA67-674E-9483-D888675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86" y="2571750"/>
            <a:ext cx="4273550" cy="14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41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970" y="1086983"/>
            <a:ext cx="7170057" cy="3410856"/>
          </a:xfrm>
        </p:spPr>
        <p:txBody>
          <a:bodyPr/>
          <a:lstStyle/>
          <a:p>
            <a:pPr algn="ctr"/>
            <a:r>
              <a:rPr lang="en" dirty="0"/>
              <a:t>SDN </a:t>
            </a:r>
            <a:r>
              <a:rPr lang="ru-RU" dirty="0"/>
              <a:t>и </a:t>
            </a:r>
            <a:r>
              <a:rPr lang="en" dirty="0"/>
              <a:t>IoT </a:t>
            </a:r>
            <a:r>
              <a:rPr lang="ru-RU" dirty="0"/>
              <a:t>будут продолжать развиваться вместе, создавая более умные и адаптивные сети. В будущем мы увидим ещё больше примеров использования </a:t>
            </a:r>
            <a:r>
              <a:rPr lang="en" dirty="0"/>
              <a:t>SDN </a:t>
            </a:r>
            <a:r>
              <a:rPr lang="ru-RU" dirty="0"/>
              <a:t>для управления </a:t>
            </a:r>
            <a:r>
              <a:rPr lang="en" dirty="0"/>
              <a:t>IoT-</a:t>
            </a:r>
            <a:r>
              <a:rPr lang="ru-RU" dirty="0"/>
              <a:t>устройствами, особенно с развитием сопутствующих технологий.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Будущее </a:t>
            </a:r>
            <a:r>
              <a:rPr lang="en-US" sz="2400" dirty="0"/>
              <a:t>SDN </a:t>
            </a:r>
            <a:r>
              <a:rPr lang="ru-RU" sz="2400" dirty="0"/>
              <a:t>и </a:t>
            </a:r>
            <a:r>
              <a:rPr lang="en-US" sz="2400" dirty="0"/>
              <a:t>IoT 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908180-25C0-0A40-87EC-64151EFD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400" y="2132582"/>
            <a:ext cx="4221198" cy="2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12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02" y="2308108"/>
            <a:ext cx="6824382" cy="527284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Вывод</a:t>
            </a:r>
          </a:p>
        </p:txBody>
      </p:sp>
    </p:spTree>
    <p:extLst>
      <p:ext uri="{BB962C8B-B14F-4D97-AF65-F5344CB8AC3E}">
        <p14:creationId xmlns:p14="http://schemas.microsoft.com/office/powerpoint/2010/main" val="2953907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7893</TotalTime>
  <Words>740</Words>
  <Application>Microsoft Office PowerPoint</Application>
  <PresentationFormat>Экран (16:9)</PresentationFormat>
  <Paragraphs>60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ALS Gorizont Bold Expanded</vt:lpstr>
      <vt:lpstr>Arial</vt:lpstr>
      <vt:lpstr>Calibri</vt:lpstr>
      <vt:lpstr>Golos Text</vt:lpstr>
      <vt:lpstr>Golos Text DemiBold</vt:lpstr>
      <vt:lpstr>Helvetica Neue</vt:lpstr>
      <vt:lpstr>Тема1</vt:lpstr>
      <vt:lpstr>SDN и IoT</vt:lpstr>
      <vt:lpstr>Введение</vt:lpstr>
      <vt:lpstr>Проблемы IoT-сетей</vt:lpstr>
      <vt:lpstr>Синергия SDN и IoT</vt:lpstr>
      <vt:lpstr>Масштабируемость с SDN</vt:lpstr>
      <vt:lpstr>Улучшенная безопасность</vt:lpstr>
      <vt:lpstr>Оптимизация трафика и обработки данных</vt:lpstr>
      <vt:lpstr>Будущее SDN и IoT </vt:lpstr>
      <vt:lpstr>Вывод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Валерий Ивахнюк</dc:creator>
  <cp:lastModifiedBy>Vava Iva</cp:lastModifiedBy>
  <cp:revision>137</cp:revision>
  <dcterms:created xsi:type="dcterms:W3CDTF">2014-06-27T12:30:22Z</dcterms:created>
  <dcterms:modified xsi:type="dcterms:W3CDTF">2025-03-18T14:17:20Z</dcterms:modified>
</cp:coreProperties>
</file>