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5" d="100"/>
          <a:sy n="115" d="100"/>
        </p:scale>
        <p:origin x="7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8C43BC-72E0-1401-B853-FC4D9DC8F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3DFE78E-7F8A-2FF4-31FA-C8E27F20BF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FCB0BA1-989D-E7F1-B87A-EF15FEB1E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26667-1FF4-48B1-A824-2096C243AA8D}" type="datetimeFigureOut">
              <a:rPr lang="ru-RU" smtClean="0"/>
              <a:t>26.04.2025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E0EF841-35F8-0AAF-4136-4B33A8210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FB0864C-3348-1200-3340-ECF2F0515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D444C-5DBB-42C2-A32B-3F94CB8F1C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782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E13961-0045-5CBD-6105-2BAEFE52A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F395BDB-B1F6-E683-AA50-C82D517371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F788A0-AE98-B3F7-A47A-169001C2E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26667-1FF4-48B1-A824-2096C243AA8D}" type="datetimeFigureOut">
              <a:rPr lang="ru-RU" smtClean="0"/>
              <a:t>26.04.2025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C66E5EA-DAF9-56D7-51E2-90DBB7441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6CAD666-306C-B980-DF21-E31F96AB9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D444C-5DBB-42C2-A32B-3F94CB8F1C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2047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E9B0A72-70A1-30E0-1CB4-A2503AF545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F9F421A-67E6-C857-F71C-F427256054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A06178-C8C2-689E-19E9-66D1AFA85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26667-1FF4-48B1-A824-2096C243AA8D}" type="datetimeFigureOut">
              <a:rPr lang="ru-RU" smtClean="0"/>
              <a:t>26.04.2025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FDB017D-1739-8FF9-5276-021630247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9539A76-E9B8-0DEB-2197-A17384DF0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D444C-5DBB-42C2-A32B-3F94CB8F1C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5264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338449-79CF-CA4C-5456-3E66741EE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4D149E-8E40-1699-DD59-4A20EA7379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F442BDA-BA3F-3297-EC54-D5552A47D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26667-1FF4-48B1-A824-2096C243AA8D}" type="datetimeFigureOut">
              <a:rPr lang="ru-RU" smtClean="0"/>
              <a:t>26.04.2025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76489A-A3EB-2405-03CA-56C13917C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F85796A-E323-9439-6C0D-93D2FA1DB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D444C-5DBB-42C2-A32B-3F94CB8F1C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739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23ED73-F51E-FFE7-68AF-336816B64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AEDE0DB-0ED3-CE40-567B-85C9B0B141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5A84F3D-132B-9185-AD82-7633CABA2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26667-1FF4-48B1-A824-2096C243AA8D}" type="datetimeFigureOut">
              <a:rPr lang="ru-RU" smtClean="0"/>
              <a:t>26.04.2025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7B2F58F-7D2F-B876-C5B0-243309751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FC89AE-CFFA-A782-AAE5-64975D417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D444C-5DBB-42C2-A32B-3F94CB8F1C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670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CC9F9D-DB10-975B-84A9-EA137DCDB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E2DE0E6-BF80-16A6-6141-9BE685354E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A1A8B94-BE98-5775-2A6F-756A822204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94E92E3-0E98-EAC7-BC6E-791B33C0E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26667-1FF4-48B1-A824-2096C243AA8D}" type="datetimeFigureOut">
              <a:rPr lang="ru-RU" smtClean="0"/>
              <a:t>26.04.2025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5AA5B33-10AD-4543-57AD-608A01597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1A5F8F7-FBB8-B52B-6C23-E796766E4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D444C-5DBB-42C2-A32B-3F94CB8F1C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3572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8D7F76-1F8C-AF6C-0118-609ECF3F1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EF0B419-515E-E0C4-4C28-77DC17323A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85C753C-6157-05CA-B3EC-AA11E134DD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446236D-B771-BE15-7D4E-1D0E56087D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C1F4D50-2776-E5FD-2CA5-D3262CF1D0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61B578A-114F-9510-D400-4B737EC1B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26667-1FF4-48B1-A824-2096C243AA8D}" type="datetimeFigureOut">
              <a:rPr lang="ru-RU" smtClean="0"/>
              <a:t>26.04.2025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A521D98-E981-7036-7D16-D9447E8D2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79DEC6C-0338-F756-DA2D-8CBD045A4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D444C-5DBB-42C2-A32B-3F94CB8F1C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3947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435FEE-85E0-0991-FABE-4C376806D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DB0117B-1558-3D9B-40AE-A2376F5E8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26667-1FF4-48B1-A824-2096C243AA8D}" type="datetimeFigureOut">
              <a:rPr lang="ru-RU" smtClean="0"/>
              <a:t>26.04.2025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04AB2DC-764F-4B40-83F7-492746170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EFBC465-3DFF-8CC6-A1F8-558A8513B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D444C-5DBB-42C2-A32B-3F94CB8F1C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5451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508B9EE-12C4-A426-D4FC-ECC41CAE2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26667-1FF4-48B1-A824-2096C243AA8D}" type="datetimeFigureOut">
              <a:rPr lang="ru-RU" smtClean="0"/>
              <a:t>26.04.2025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823DE9F-399F-D29A-44C4-98F4C6927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0814C0A-F919-2F38-E44B-A9CE43AA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D444C-5DBB-42C2-A32B-3F94CB8F1C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0497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A01698-3101-6D74-8A90-83658DA30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BFC374-8FEF-2709-D9F8-2F28F0305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BB8D912-1D4E-3819-35CA-180F0671C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4A0DA81-013E-7ABF-0919-EF47B9FF0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26667-1FF4-48B1-A824-2096C243AA8D}" type="datetimeFigureOut">
              <a:rPr lang="ru-RU" smtClean="0"/>
              <a:t>26.04.2025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A46B137-F669-2B4B-7B7B-0D8F0E85B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8CBAC91-B9D6-4039-7B1A-6BECF3C7C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D444C-5DBB-42C2-A32B-3F94CB8F1C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174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83AE0A-F932-8D55-7104-AB887D667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648210D-AFBB-AB0E-6F38-09F952C75C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C149287-3892-A7CE-63A8-14975A2AA6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C0E8D8B-A28A-B72C-AB87-4A9B168AD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26667-1FF4-48B1-A824-2096C243AA8D}" type="datetimeFigureOut">
              <a:rPr lang="ru-RU" smtClean="0"/>
              <a:t>26.04.2025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02C553A-7CAA-E5B2-A55F-1EB09685E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8182DA0-A7DD-24E7-942F-86B87723B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D444C-5DBB-42C2-A32B-3F94CB8F1C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4989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566157-455B-358B-5176-88609E355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A9570D7-1DCF-2465-91B8-44D221FC13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8E7ED0-EE69-6927-4D6E-EAC1CF7F0A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B26667-1FF4-48B1-A824-2096C243AA8D}" type="datetimeFigureOut">
              <a:rPr lang="ru-RU" smtClean="0"/>
              <a:t>26.04.2025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FE479A2-FDC0-799B-0F86-20E4AEB7D9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53F4B38-88D6-95D6-34BA-832A73FF15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6D444C-5DBB-42C2-A32B-3F94CB8F1C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8679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25FB0D-75B2-27F3-BEFA-E992F098EC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5400" b="1" dirty="0"/>
              <a:t>SDN и Интернет вещей (</a:t>
            </a:r>
            <a:r>
              <a:rPr lang="ru-RU" sz="5400" b="1" dirty="0" err="1"/>
              <a:t>IoT</a:t>
            </a:r>
            <a:r>
              <a:rPr lang="ru-RU" sz="5400" b="1" dirty="0"/>
              <a:t>)</a:t>
            </a:r>
            <a:endParaRPr lang="ru-RU" sz="54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5EAF088-29FE-C2E6-1A82-F7F4E1CADB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/>
              <a:t>Оптимизация управления сетями в эпоху умных устройств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176EE3B-7954-2A6C-5BC9-E04956766F83}"/>
              </a:ext>
            </a:extLst>
          </p:cNvPr>
          <p:cNvSpPr/>
          <p:nvPr/>
        </p:nvSpPr>
        <p:spPr>
          <a:xfrm>
            <a:off x="6235148" y="5349875"/>
            <a:ext cx="5777949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ru-RU" sz="2400" b="1" cap="none" spc="0" dirty="0">
                <a:ln w="0"/>
                <a:solidFill>
                  <a:schemeClr val="tx1"/>
                </a:solidFill>
                <a:latin typeface="+mj-lt"/>
              </a:rPr>
              <a:t>Студент</a:t>
            </a:r>
            <a:r>
              <a:rPr lang="en-US" sz="2400" b="1" cap="none" spc="0" dirty="0">
                <a:ln w="0"/>
                <a:solidFill>
                  <a:schemeClr val="tx1"/>
                </a:solidFill>
                <a:latin typeface="+mj-lt"/>
              </a:rPr>
              <a:t>:</a:t>
            </a:r>
            <a:br>
              <a:rPr lang="ru-RU" sz="2400" b="1" cap="none" spc="0" dirty="0">
                <a:ln w="0"/>
                <a:solidFill>
                  <a:schemeClr val="tx1"/>
                </a:solidFill>
                <a:latin typeface="+mj-lt"/>
              </a:rPr>
            </a:br>
            <a:r>
              <a:rPr lang="ru-RU" sz="2400" b="1" cap="none" spc="0" dirty="0">
                <a:ln w="0"/>
                <a:solidFill>
                  <a:schemeClr val="tx1"/>
                </a:solidFill>
                <a:latin typeface="+mj-lt"/>
              </a:rPr>
              <a:t>Кардаков М.Д. </a:t>
            </a:r>
          </a:p>
          <a:p>
            <a:pPr algn="r"/>
            <a:r>
              <a:rPr lang="ru-RU" sz="2400" b="1" dirty="0">
                <a:ln w="0"/>
                <a:latin typeface="+mj-lt"/>
              </a:rPr>
              <a:t>К34212</a:t>
            </a:r>
            <a:endParaRPr lang="ru-RU" sz="2400" b="1" cap="none" spc="0" dirty="0">
              <a:ln w="0"/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318615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7C76F2-2686-BF12-F2EF-3A84D93F6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Будущее </a:t>
            </a:r>
            <a:r>
              <a:rPr lang="en-US" b="1" dirty="0"/>
              <a:t>SDN </a:t>
            </a:r>
            <a:r>
              <a:rPr lang="ru-RU" b="1" dirty="0"/>
              <a:t>и </a:t>
            </a:r>
            <a:r>
              <a:rPr lang="en-US" b="1" dirty="0"/>
              <a:t>IoT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4477A35-666F-F777-0A04-565BD6B6DF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6564"/>
            <a:ext cx="5324061" cy="4351338"/>
          </a:xfrm>
        </p:spPr>
        <p:txBody>
          <a:bodyPr/>
          <a:lstStyle/>
          <a:p>
            <a:pPr marL="0" indent="0" rtl="0">
              <a:buNone/>
            </a:pPr>
            <a:r>
              <a:rPr lang="ru-RU" b="1" dirty="0"/>
              <a:t>Перспективы</a:t>
            </a:r>
            <a:r>
              <a:rPr lang="ru-RU" dirty="0"/>
              <a:t>: рост числа устройств и новые применения SDN.</a:t>
            </a:r>
          </a:p>
          <a:p>
            <a:pPr marL="0" indent="0" rtl="0">
              <a:buNone/>
            </a:pPr>
            <a:endParaRPr lang="ru-RU" dirty="0"/>
          </a:p>
          <a:p>
            <a:pPr marL="0" indent="0" rtl="0">
              <a:buNone/>
            </a:pPr>
            <a:r>
              <a:rPr lang="ru-RU" b="1" dirty="0"/>
              <a:t>Инновации</a:t>
            </a:r>
            <a:r>
              <a:rPr lang="ru-RU" dirty="0"/>
              <a:t>: автоматизация умных экосистем с помощью SDN.</a:t>
            </a:r>
          </a:p>
        </p:txBody>
      </p:sp>
      <p:pic>
        <p:nvPicPr>
          <p:cNvPr id="5122" name="Picture 2" descr="Network Security In Office Illustration - Free Download E-commerce &amp;  Shopping Illustrations | IconScout">
            <a:extLst>
              <a:ext uri="{FF2B5EF4-FFF2-40B4-BE49-F238E27FC236}">
                <a16:creationId xmlns:a16="http://schemas.microsoft.com/office/drawing/2014/main" id="{0294D198-E3B8-2295-AA68-49638FCC09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6669" y="1904663"/>
            <a:ext cx="5991017" cy="3813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67050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017AB1-D361-F8B6-9541-24574F87A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Заключение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2EB61F8-6236-DD01-61A8-3CC558E12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6662"/>
            <a:ext cx="5257800" cy="4351338"/>
          </a:xfrm>
        </p:spPr>
        <p:txBody>
          <a:bodyPr/>
          <a:lstStyle/>
          <a:p>
            <a:pPr marL="0" indent="0" rtl="0">
              <a:buNone/>
            </a:pPr>
            <a:r>
              <a:rPr lang="ru-RU" b="1" dirty="0"/>
              <a:t>Итог: </a:t>
            </a:r>
            <a:r>
              <a:rPr lang="ru-RU" dirty="0"/>
              <a:t>SDN открывает новые возможности для </a:t>
            </a:r>
            <a:r>
              <a:rPr lang="ru-RU" dirty="0" err="1"/>
              <a:t>IoT</a:t>
            </a:r>
            <a:r>
              <a:rPr lang="ru-RU" dirty="0"/>
              <a:t>.</a:t>
            </a:r>
          </a:p>
          <a:p>
            <a:pPr marL="0" indent="0" rtl="0">
              <a:buNone/>
            </a:pPr>
            <a:endParaRPr lang="ru-RU" dirty="0"/>
          </a:p>
          <a:p>
            <a:pPr marL="0" indent="0" rtl="0">
              <a:buNone/>
            </a:pPr>
            <a:r>
              <a:rPr lang="ru-RU" b="1" dirty="0"/>
              <a:t>Вывод: </a:t>
            </a:r>
            <a:r>
              <a:rPr lang="ru-RU" dirty="0"/>
              <a:t>SDN — ключ к эффективным и безопасным сетям будущего.</a:t>
            </a:r>
          </a:p>
          <a:p>
            <a:endParaRPr lang="ru-RU" dirty="0"/>
          </a:p>
        </p:txBody>
      </p:sp>
      <p:pic>
        <p:nvPicPr>
          <p:cNvPr id="6146" name="Picture 2" descr="Network Connectivity Illustration - Free Download Science &amp; Technology  Illustrations | IconScout">
            <a:extLst>
              <a:ext uri="{FF2B5EF4-FFF2-40B4-BE49-F238E27FC236}">
                <a16:creationId xmlns:a16="http://schemas.microsoft.com/office/drawing/2014/main" id="{9454D592-CEC6-8C9D-C6EE-9A8A43E09D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8113" y="570050"/>
            <a:ext cx="8576849" cy="5717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3284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FBB5D8-E6D5-3FB5-1D24-E85C95A1A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Что такое </a:t>
            </a:r>
            <a:r>
              <a:rPr lang="en-US" b="1" dirty="0"/>
              <a:t>SDN?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4AEA05C-FF7F-AEEB-21BD-596A07B99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946374" cy="4351338"/>
          </a:xfrm>
        </p:spPr>
        <p:txBody>
          <a:bodyPr/>
          <a:lstStyle/>
          <a:p>
            <a:pPr marL="0" indent="0" rtl="0">
              <a:buNone/>
            </a:pPr>
            <a:r>
              <a:rPr lang="ru-RU" b="1" dirty="0"/>
              <a:t>SDN</a:t>
            </a:r>
            <a:r>
              <a:rPr lang="ru-RU" dirty="0"/>
              <a:t>: программно-конфигурируемые сети с централизованным управлением.</a:t>
            </a:r>
            <a:endParaRPr lang="en-US" dirty="0"/>
          </a:p>
          <a:p>
            <a:pPr marL="0" indent="0" rtl="0">
              <a:buNone/>
            </a:pPr>
            <a:endParaRPr lang="ru-RU" dirty="0"/>
          </a:p>
          <a:p>
            <a:pPr marL="0" indent="0" rtl="0">
              <a:buNone/>
            </a:pPr>
            <a:r>
              <a:rPr lang="ru-RU" b="1" dirty="0"/>
              <a:t>Ключевые особенности</a:t>
            </a:r>
            <a:r>
              <a:rPr lang="ru-RU" dirty="0"/>
              <a:t>: отделение управляющей плоскости от плоскости передачи данных.</a:t>
            </a:r>
          </a:p>
          <a:p>
            <a:endParaRPr lang="ru-RU" dirty="0"/>
          </a:p>
        </p:txBody>
      </p:sp>
      <p:pic>
        <p:nvPicPr>
          <p:cNvPr id="1026" name="Picture 2" descr="Software Defined Networking architecture schema | Download Scientific  Diagram">
            <a:extLst>
              <a:ext uri="{FF2B5EF4-FFF2-40B4-BE49-F238E27FC236}">
                <a16:creationId xmlns:a16="http://schemas.microsoft.com/office/drawing/2014/main" id="{93195762-8947-5917-E9B6-78AFC64133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4574" y="2349180"/>
            <a:ext cx="5987084" cy="2690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0259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A32953-4844-8C87-80A2-5AB28A2F6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Что такое Интернет вещей (</a:t>
            </a:r>
            <a:r>
              <a:rPr lang="ru-RU" b="1" dirty="0" err="1"/>
              <a:t>IoT</a:t>
            </a:r>
            <a:r>
              <a:rPr lang="ru-RU" b="1" dirty="0"/>
              <a:t>)?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96E1C4A-FE89-BBB8-5FDF-8DA155854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2008"/>
            <a:ext cx="4250635" cy="4351338"/>
          </a:xfrm>
        </p:spPr>
        <p:txBody>
          <a:bodyPr/>
          <a:lstStyle/>
          <a:p>
            <a:pPr marL="0" indent="0" rtl="0">
              <a:buNone/>
            </a:pPr>
            <a:r>
              <a:rPr lang="ru-RU" b="1" dirty="0" err="1"/>
              <a:t>IoT</a:t>
            </a:r>
            <a:r>
              <a:rPr lang="ru-RU" dirty="0"/>
              <a:t>: сеть подключенных устройств, обменивающихся данными.</a:t>
            </a:r>
            <a:endParaRPr lang="en-US" dirty="0"/>
          </a:p>
          <a:p>
            <a:pPr rtl="0">
              <a:buFont typeface="Arial" panose="020B0604020202020204" pitchFamily="34" charset="0"/>
              <a:buChar char="•"/>
            </a:pPr>
            <a:endParaRPr lang="ru-RU" dirty="0"/>
          </a:p>
          <a:p>
            <a:pPr marL="0" indent="0" rtl="0">
              <a:buNone/>
            </a:pPr>
            <a:r>
              <a:rPr lang="ru-RU" b="1" dirty="0"/>
              <a:t>Примеры</a:t>
            </a:r>
            <a:r>
              <a:rPr lang="ru-RU" dirty="0"/>
              <a:t>: умные дома, промышленные датчики, носимые устройства.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AutoShape 2" descr="Iot Technology Images - Free Download on Freepik">
            <a:extLst>
              <a:ext uri="{FF2B5EF4-FFF2-40B4-BE49-F238E27FC236}">
                <a16:creationId xmlns:a16="http://schemas.microsoft.com/office/drawing/2014/main" id="{F6C5DC2F-21C8-DC66-657A-6F70A8D939A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22794CA8-8A0A-AB6A-9C4B-9B01B15118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0727" y="1635195"/>
            <a:ext cx="4541768" cy="4541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0212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3AF4A4-DE7A-9D75-0C73-7F3F9D232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Вызовы управления сетями в </a:t>
            </a:r>
            <a:r>
              <a:rPr lang="ru-RU" b="1" dirty="0" err="1"/>
              <a:t>IoT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C76BABB-A20F-3601-C5E4-39840F1E0C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012096" cy="4351338"/>
          </a:xfrm>
        </p:spPr>
        <p:txBody>
          <a:bodyPr>
            <a:normAutofit/>
          </a:bodyPr>
          <a:lstStyle/>
          <a:p>
            <a:pPr marL="0" indent="0" rtl="0">
              <a:buNone/>
            </a:pPr>
            <a:r>
              <a:rPr lang="ru-RU" b="1" dirty="0"/>
              <a:t>Проблемы:</a:t>
            </a:r>
            <a:r>
              <a:rPr lang="ru-RU" dirty="0"/>
              <a:t> огромное количество устройств, разнородность трафика, требования к безопасности.</a:t>
            </a:r>
          </a:p>
          <a:p>
            <a:pPr marL="0" indent="0" rtl="0">
              <a:buNone/>
            </a:pPr>
            <a:endParaRPr lang="ru-RU" dirty="0"/>
          </a:p>
          <a:p>
            <a:pPr marL="0" indent="0" rtl="0">
              <a:buNone/>
            </a:pPr>
            <a:r>
              <a:rPr lang="ru-RU" dirty="0"/>
              <a:t>Сложности масштабирования и гибкости традиционных сетей.</a:t>
            </a:r>
          </a:p>
        </p:txBody>
      </p:sp>
      <p:sp>
        <p:nvSpPr>
          <p:cNvPr id="4" name="AutoShape 2" descr="Number of connected IoT devices growing 13% to 18.8 billion">
            <a:extLst>
              <a:ext uri="{FF2B5EF4-FFF2-40B4-BE49-F238E27FC236}">
                <a16:creationId xmlns:a16="http://schemas.microsoft.com/office/drawing/2014/main" id="{44EF6556-9E67-0585-F84F-4BD56990CDB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DB015B40-72AF-2F08-8D09-2C385E461D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1479" y="2242956"/>
            <a:ext cx="6334539" cy="3321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6473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974B27-E218-CDCE-9441-F8BB5B816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Роль SDN в решении проблем </a:t>
            </a:r>
            <a:r>
              <a:rPr lang="ru-RU" b="1" dirty="0" err="1"/>
              <a:t>IoT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CAE6E9-51C0-2BFD-21F3-835E6A3ED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270513" cy="4351338"/>
          </a:xfrm>
        </p:spPr>
        <p:txBody>
          <a:bodyPr/>
          <a:lstStyle/>
          <a:p>
            <a:pPr marL="0" indent="0" rtl="0">
              <a:buNone/>
            </a:pPr>
            <a:r>
              <a:rPr lang="ru-RU" dirty="0"/>
              <a:t>Введение SDN как технологии, </a:t>
            </a:r>
            <a:r>
              <a:rPr lang="ru-RU" b="1" dirty="0"/>
              <a:t>улучшающей управление сетями</a:t>
            </a:r>
            <a:r>
              <a:rPr lang="ru-RU" dirty="0"/>
              <a:t>.</a:t>
            </a:r>
            <a:endParaRPr lang="en-US" dirty="0"/>
          </a:p>
          <a:p>
            <a:pPr rtl="0">
              <a:buFont typeface="Arial" panose="020B0604020202020204" pitchFamily="34" charset="0"/>
              <a:buChar char="•"/>
            </a:pPr>
            <a:endParaRPr lang="ru-RU" dirty="0"/>
          </a:p>
          <a:p>
            <a:pPr marL="0" indent="0" rtl="0">
              <a:buNone/>
            </a:pPr>
            <a:r>
              <a:rPr lang="ru-RU" b="1" dirty="0"/>
              <a:t>Преимущества</a:t>
            </a:r>
            <a:r>
              <a:rPr lang="ru-RU" dirty="0"/>
              <a:t>: централизованное управление, автоматизация, адаптивность.</a:t>
            </a:r>
          </a:p>
          <a:p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BA0103D9-D6C9-C50E-8A6D-C05D2DBF74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1011" y="1893658"/>
            <a:ext cx="4912722" cy="4283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8405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501C5A-81C4-30B7-35F8-4B8AB786B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SDN </a:t>
            </a:r>
            <a:r>
              <a:rPr lang="ru-RU" b="1" dirty="0"/>
              <a:t>и масштабируемость </a:t>
            </a:r>
            <a:r>
              <a:rPr lang="en-US" b="1" dirty="0"/>
              <a:t>IoT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458276-FBBF-FD49-0141-C2EDBF051C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24408"/>
            <a:ext cx="4409661" cy="4351338"/>
          </a:xfrm>
        </p:spPr>
        <p:txBody>
          <a:bodyPr/>
          <a:lstStyle/>
          <a:p>
            <a:pPr marL="0" indent="0" rtl="0">
              <a:buNone/>
            </a:pPr>
            <a:r>
              <a:rPr lang="ru-RU" dirty="0"/>
              <a:t>Возможность легко подключать новые устройства благодаря SDN.</a:t>
            </a:r>
            <a:endParaRPr lang="en-US" dirty="0"/>
          </a:p>
          <a:p>
            <a:pPr marL="0" indent="0" rtl="0">
              <a:buNone/>
            </a:pPr>
            <a:endParaRPr lang="ru-RU" dirty="0"/>
          </a:p>
          <a:p>
            <a:pPr marL="0" indent="0" rtl="0">
              <a:buNone/>
            </a:pPr>
            <a:r>
              <a:rPr lang="ru-RU" b="1" dirty="0"/>
              <a:t>Оптимизация ресурсов </a:t>
            </a:r>
            <a:r>
              <a:rPr lang="ru-RU" dirty="0"/>
              <a:t>и упрощение управления большими сетями.</a:t>
            </a: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D5FD03E-650B-5DFB-C355-07763ECA3A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3721" y="1802296"/>
            <a:ext cx="5167486" cy="4133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9755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36BC29-066D-4745-4483-52B874E0E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SDN и безопасность в </a:t>
            </a:r>
            <a:r>
              <a:rPr lang="ru-RU" b="1" dirty="0" err="1"/>
              <a:t>IoT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1991E4-F1C0-9B90-893D-E40C7C0284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959626" cy="4351338"/>
          </a:xfrm>
        </p:spPr>
        <p:txBody>
          <a:bodyPr/>
          <a:lstStyle/>
          <a:p>
            <a:pPr marL="0" indent="0" rtl="0">
              <a:buNone/>
            </a:pPr>
            <a:r>
              <a:rPr lang="ru-RU" dirty="0"/>
              <a:t>Улучшение безопасности с помощью </a:t>
            </a:r>
            <a:r>
              <a:rPr lang="ru-RU" b="1" dirty="0"/>
              <a:t>централизованного контроля SDN</a:t>
            </a:r>
            <a:r>
              <a:rPr lang="ru-RU" dirty="0"/>
              <a:t>.</a:t>
            </a:r>
            <a:endParaRPr lang="en-US" dirty="0"/>
          </a:p>
          <a:p>
            <a:pPr marL="0" indent="0" rtl="0">
              <a:buNone/>
            </a:pPr>
            <a:endParaRPr lang="ru-RU" dirty="0"/>
          </a:p>
          <a:p>
            <a:pPr marL="0" indent="0" rtl="0">
              <a:buNone/>
            </a:pPr>
            <a:r>
              <a:rPr lang="ru-RU" b="1" dirty="0"/>
              <a:t>Быстрое реагирование на угрозы </a:t>
            </a:r>
            <a:r>
              <a:rPr lang="ru-RU" dirty="0"/>
              <a:t>и настройка политик защиты.</a:t>
            </a:r>
          </a:p>
        </p:txBody>
      </p:sp>
      <p:pic>
        <p:nvPicPr>
          <p:cNvPr id="4100" name="Picture 4" descr="Free Cybersecurity Advice">
            <a:extLst>
              <a:ext uri="{FF2B5EF4-FFF2-40B4-BE49-F238E27FC236}">
                <a16:creationId xmlns:a16="http://schemas.microsoft.com/office/drawing/2014/main" id="{769CD59A-ACE7-87BF-F3E4-7712AD04F0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7826" y="2143539"/>
            <a:ext cx="5601252" cy="3150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2369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0905AC-1E01-E430-68BB-3191D50DB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Гибкость и адаптивность с SDN в </a:t>
            </a:r>
            <a:r>
              <a:rPr lang="ru-RU" b="1" dirty="0" err="1"/>
              <a:t>IoT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E276B5A-6174-7C1B-37C5-71B5E40DB6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4157870" cy="4351338"/>
          </a:xfrm>
        </p:spPr>
        <p:txBody>
          <a:bodyPr/>
          <a:lstStyle/>
          <a:p>
            <a:pPr marL="0" indent="0" rtl="0">
              <a:buNone/>
            </a:pPr>
            <a:r>
              <a:rPr lang="ru-RU" b="1" dirty="0"/>
              <a:t>Динамическое управление трафиком </a:t>
            </a:r>
            <a:r>
              <a:rPr lang="ru-RU" dirty="0"/>
              <a:t>для </a:t>
            </a:r>
            <a:r>
              <a:rPr lang="ru-RU" dirty="0" err="1"/>
              <a:t>приоритизации</a:t>
            </a:r>
            <a:r>
              <a:rPr lang="ru-RU" dirty="0"/>
              <a:t> важных данных.</a:t>
            </a:r>
            <a:endParaRPr lang="en-US" dirty="0"/>
          </a:p>
          <a:p>
            <a:pPr rtl="0">
              <a:buFont typeface="Arial" panose="020B0604020202020204" pitchFamily="34" charset="0"/>
              <a:buChar char="•"/>
            </a:pPr>
            <a:endParaRPr lang="ru-RU" dirty="0"/>
          </a:p>
          <a:p>
            <a:pPr marL="0" indent="0" rtl="0">
              <a:buNone/>
            </a:pPr>
            <a:r>
              <a:rPr lang="ru-RU" b="1" dirty="0"/>
              <a:t>Быстрая адаптация сети </a:t>
            </a:r>
            <a:r>
              <a:rPr lang="ru-RU" dirty="0"/>
              <a:t>к изменениям с помощью SDN.</a:t>
            </a: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DC2A773-E6D3-0450-998D-551FF4A34B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6111" y="1643731"/>
            <a:ext cx="5442342" cy="4353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5393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DD2C08-1CBF-99AC-6C9B-A3F1D68CE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Примеры использования SDN в </a:t>
            </a:r>
            <a:r>
              <a:rPr lang="ru-RU" b="1" dirty="0" err="1"/>
              <a:t>IoT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8BA4C01-6732-9D23-CCEB-254B6E4F29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7226" y="2090669"/>
            <a:ext cx="4754217" cy="4351338"/>
          </a:xfrm>
        </p:spPr>
        <p:txBody>
          <a:bodyPr/>
          <a:lstStyle/>
          <a:p>
            <a:pPr marL="0" indent="0" rtl="0">
              <a:buNone/>
            </a:pPr>
            <a:r>
              <a:rPr lang="ru-RU" b="1" dirty="0"/>
              <a:t>Кейсы</a:t>
            </a:r>
            <a:r>
              <a:rPr lang="ru-RU" dirty="0"/>
              <a:t>: умные города (управление трафиком), здравоохранение (мониторинг пациентов).</a:t>
            </a:r>
          </a:p>
          <a:p>
            <a:pPr marL="0" indent="0" rtl="0">
              <a:buNone/>
            </a:pPr>
            <a:endParaRPr lang="ru-RU" dirty="0"/>
          </a:p>
          <a:p>
            <a:pPr marL="0" indent="0" rtl="0">
              <a:buNone/>
            </a:pPr>
            <a:r>
              <a:rPr lang="ru-RU" dirty="0"/>
              <a:t>Как SDN делает </a:t>
            </a:r>
            <a:r>
              <a:rPr lang="ru-RU" dirty="0" err="1"/>
              <a:t>IoT</a:t>
            </a:r>
            <a:r>
              <a:rPr lang="ru-RU" dirty="0"/>
              <a:t>-сети более эффективными.</a:t>
            </a: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880ABE6-6AFE-B8D8-57FB-786F4054F8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8187" y="1690688"/>
            <a:ext cx="5406587" cy="4091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62680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258</Words>
  <Application>Microsoft Office PowerPoint</Application>
  <PresentationFormat>Широкоэкранный</PresentationFormat>
  <Paragraphs>44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Тема Office</vt:lpstr>
      <vt:lpstr>SDN и Интернет вещей (IoT)</vt:lpstr>
      <vt:lpstr>Что такое SDN?</vt:lpstr>
      <vt:lpstr>Что такое Интернет вещей (IoT)?</vt:lpstr>
      <vt:lpstr>Вызовы управления сетями в IoT</vt:lpstr>
      <vt:lpstr>Роль SDN в решении проблем IoT</vt:lpstr>
      <vt:lpstr>SDN и масштабируемость IoT</vt:lpstr>
      <vt:lpstr>SDN и безопасность в IoT</vt:lpstr>
      <vt:lpstr>Гибкость и адаптивность с SDN в IoT</vt:lpstr>
      <vt:lpstr>Примеры использования SDN в IoT</vt:lpstr>
      <vt:lpstr>Будущее SDN и IoT</vt:lpstr>
      <vt:lpstr>Заключение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Максим Кардаков</dc:creator>
  <cp:lastModifiedBy>Максим Кардаков</cp:lastModifiedBy>
  <cp:revision>7</cp:revision>
  <dcterms:created xsi:type="dcterms:W3CDTF">2025-04-26T05:46:36Z</dcterms:created>
  <dcterms:modified xsi:type="dcterms:W3CDTF">2025-04-26T06:24:21Z</dcterms:modified>
</cp:coreProperties>
</file>