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Golos Text"/>
      <p:regular r:id="rId14"/>
      <p:bold r:id="rId15"/>
    </p:embeddedFont>
    <p:embeddedFont>
      <p:font typeface="Golos Text SemiBold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11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  <p:ext uri="GoogleSlidesCustomDataVersion2">
      <go:slidesCustomData xmlns:go="http://customooxmlschemas.google.com/" r:id="rId18" roundtripDataSignature="AMtx7mj810Vs5VvRZkjCJZeN3xfDC9Dt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11" orient="horz"/>
        <p:guide pos="287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GolosText-bold.fntdata"/><Relationship Id="rId14" Type="http://schemas.openxmlformats.org/officeDocument/2006/relationships/font" Target="fonts/GolosText-regular.fntdata"/><Relationship Id="rId17" Type="http://schemas.openxmlformats.org/officeDocument/2006/relationships/font" Target="fonts/GolosTextSemiBold-bold.fntdata"/><Relationship Id="rId16" Type="http://schemas.openxmlformats.org/officeDocument/2006/relationships/font" Target="fonts/GolosTextSemiBo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4bade5e8d9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34bade5e8d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g34bade5e8d9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4bade5e8d9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34bade5e8d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g34bade5e8d9_0_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4bade5e8d9_0_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g34bade5e8d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g34bade5e8d9_0_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4bade5e8d9_0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g34bade5e8d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g34bade5e8d9_0_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038d611bd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5038d611b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35038d611bd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5038d611bd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5038d611b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35038d611bd_0_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1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1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1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1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1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3102428" y="943208"/>
            <a:ext cx="5526315" cy="3875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21"/>
          <p:cNvSpPr/>
          <p:nvPr>
            <p:ph idx="2" type="pic"/>
          </p:nvPr>
        </p:nvSpPr>
        <p:spPr>
          <a:xfrm>
            <a:off x="457200" y="943208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66" name="Google Shape;66;p21"/>
          <p:cNvSpPr/>
          <p:nvPr>
            <p:ph idx="3" type="pic"/>
          </p:nvPr>
        </p:nvSpPr>
        <p:spPr>
          <a:xfrm>
            <a:off x="457200" y="2935720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idx="1" type="body"/>
          </p:nvPr>
        </p:nvSpPr>
        <p:spPr>
          <a:xfrm>
            <a:off x="457201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2" type="body"/>
          </p:nvPr>
        </p:nvSpPr>
        <p:spPr>
          <a:xfrm>
            <a:off x="320945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3" type="body"/>
          </p:nvPr>
        </p:nvSpPr>
        <p:spPr>
          <a:xfrm>
            <a:off x="596980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4" type="body"/>
          </p:nvPr>
        </p:nvSpPr>
        <p:spPr>
          <a:xfrm>
            <a:off x="457200" y="3287828"/>
            <a:ext cx="2588883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302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3" name="Google Shape;73;p22"/>
          <p:cNvSpPr txBox="1"/>
          <p:nvPr>
            <p:ph idx="5" type="body"/>
          </p:nvPr>
        </p:nvSpPr>
        <p:spPr>
          <a:xfrm>
            <a:off x="3207251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4" name="Google Shape;74;p22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6" type="body"/>
          </p:nvPr>
        </p:nvSpPr>
        <p:spPr>
          <a:xfrm>
            <a:off x="5967600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6" name="Google Shape;76;p22"/>
          <p:cNvSpPr/>
          <p:nvPr>
            <p:ph idx="7" type="pic"/>
          </p:nvPr>
        </p:nvSpPr>
        <p:spPr>
          <a:xfrm>
            <a:off x="469081" y="944463"/>
            <a:ext cx="2577001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77" name="Google Shape;77;p22"/>
          <p:cNvSpPr/>
          <p:nvPr>
            <p:ph idx="8" type="pic"/>
          </p:nvPr>
        </p:nvSpPr>
        <p:spPr>
          <a:xfrm>
            <a:off x="3221666" y="944462"/>
            <a:ext cx="2577001" cy="1883023"/>
          </a:xfrm>
          <a:prstGeom prst="roundRect">
            <a:avLst>
              <a:gd fmla="val 12905" name="adj"/>
            </a:avLst>
          </a:prstGeom>
          <a:noFill/>
          <a:ln>
            <a:noFill/>
          </a:ln>
        </p:spPr>
      </p:sp>
      <p:sp>
        <p:nvSpPr>
          <p:cNvPr id="78" name="Google Shape;78;p22"/>
          <p:cNvSpPr/>
          <p:nvPr>
            <p:ph idx="9" type="pic"/>
          </p:nvPr>
        </p:nvSpPr>
        <p:spPr>
          <a:xfrm>
            <a:off x="5980690" y="944463"/>
            <a:ext cx="2577001" cy="1883023"/>
          </a:xfrm>
          <a:prstGeom prst="roundRect">
            <a:avLst>
              <a:gd fmla="val 10512" name="adj"/>
            </a:avLst>
          </a:prstGeom>
          <a:noFill/>
          <a:ln>
            <a:noFill/>
          </a:ln>
        </p:spPr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3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1" type="body"/>
          </p:nvPr>
        </p:nvSpPr>
        <p:spPr>
          <a:xfrm>
            <a:off x="457201" y="963397"/>
            <a:ext cx="2532744" cy="18830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i="0" sz="18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23"/>
          <p:cNvSpPr/>
          <p:nvPr>
            <p:ph idx="2" type="pic"/>
          </p:nvPr>
        </p:nvSpPr>
        <p:spPr>
          <a:xfrm>
            <a:off x="3095171" y="963397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84" name="Google Shape;84;p23"/>
          <p:cNvSpPr/>
          <p:nvPr>
            <p:ph idx="3" type="pic"/>
          </p:nvPr>
        </p:nvSpPr>
        <p:spPr>
          <a:xfrm>
            <a:off x="5733141" y="966928"/>
            <a:ext cx="2532744" cy="1883023"/>
          </a:xfrm>
          <a:prstGeom prst="roundRect">
            <a:avLst>
              <a:gd fmla="val 11196" name="adj"/>
            </a:avLst>
          </a:prstGeom>
          <a:noFill/>
          <a:ln>
            <a:noFill/>
          </a:ln>
        </p:spPr>
      </p:sp>
      <p:sp>
        <p:nvSpPr>
          <p:cNvPr id="85" name="Google Shape;85;p23"/>
          <p:cNvSpPr/>
          <p:nvPr>
            <p:ph idx="4" type="pic"/>
          </p:nvPr>
        </p:nvSpPr>
        <p:spPr>
          <a:xfrm>
            <a:off x="5733141" y="2954042"/>
            <a:ext cx="2532744" cy="1883023"/>
          </a:xfrm>
          <a:prstGeom prst="roundRect">
            <a:avLst>
              <a:gd fmla="val 8802" name="adj"/>
            </a:avLst>
          </a:prstGeom>
          <a:noFill/>
          <a:ln>
            <a:noFill/>
          </a:ln>
        </p:spPr>
      </p:sp>
      <p:sp>
        <p:nvSpPr>
          <p:cNvPr id="86" name="Google Shape;86;p23"/>
          <p:cNvSpPr/>
          <p:nvPr>
            <p:ph idx="5" type="pic"/>
          </p:nvPr>
        </p:nvSpPr>
        <p:spPr>
          <a:xfrm>
            <a:off x="3095171" y="2960314"/>
            <a:ext cx="2532744" cy="1883023"/>
          </a:xfrm>
          <a:prstGeom prst="roundRect">
            <a:avLst>
              <a:gd fmla="val 8459" name="adj"/>
            </a:avLst>
          </a:prstGeom>
          <a:noFill/>
          <a:ln>
            <a:noFill/>
          </a:ln>
        </p:spPr>
      </p:sp>
      <p:sp>
        <p:nvSpPr>
          <p:cNvPr id="87" name="Google Shape;87;p23"/>
          <p:cNvSpPr/>
          <p:nvPr>
            <p:ph idx="6" type="pic"/>
          </p:nvPr>
        </p:nvSpPr>
        <p:spPr>
          <a:xfrm>
            <a:off x="457200" y="2960314"/>
            <a:ext cx="2532744" cy="1883023"/>
          </a:xfrm>
          <a:prstGeom prst="roundRect">
            <a:avLst>
              <a:gd fmla="val 10169" name="adj"/>
            </a:avLst>
          </a:prstGeom>
          <a:noFill/>
          <a:ln>
            <a:noFill/>
          </a:ln>
        </p:spPr>
      </p:sp>
      <p:sp>
        <p:nvSpPr>
          <p:cNvPr id="88" name="Google Shape;88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4"/>
          <p:cNvSpPr txBox="1"/>
          <p:nvPr>
            <p:ph idx="1" type="body"/>
          </p:nvPr>
        </p:nvSpPr>
        <p:spPr>
          <a:xfrm>
            <a:off x="457201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24"/>
          <p:cNvSpPr txBox="1"/>
          <p:nvPr>
            <p:ph idx="2" type="body"/>
          </p:nvPr>
        </p:nvSpPr>
        <p:spPr>
          <a:xfrm>
            <a:off x="3275819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24"/>
          <p:cNvSpPr txBox="1"/>
          <p:nvPr>
            <p:ph idx="3" type="body"/>
          </p:nvPr>
        </p:nvSpPr>
        <p:spPr>
          <a:xfrm>
            <a:off x="6085706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4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4"/>
          <p:cNvSpPr/>
          <p:nvPr>
            <p:ph idx="4" type="pic"/>
          </p:nvPr>
        </p:nvSpPr>
        <p:spPr>
          <a:xfrm>
            <a:off x="454050" y="952607"/>
            <a:ext cx="2589213" cy="1304294"/>
          </a:xfrm>
          <a:prstGeom prst="roundRect">
            <a:avLst>
              <a:gd fmla="val 9261" name="adj"/>
            </a:avLst>
          </a:prstGeom>
          <a:noFill/>
          <a:ln>
            <a:noFill/>
          </a:ln>
        </p:spPr>
      </p:sp>
      <p:sp>
        <p:nvSpPr>
          <p:cNvPr id="95" name="Google Shape;95;p24"/>
          <p:cNvSpPr/>
          <p:nvPr>
            <p:ph idx="5" type="pic"/>
          </p:nvPr>
        </p:nvSpPr>
        <p:spPr>
          <a:xfrm>
            <a:off x="3275818" y="952607"/>
            <a:ext cx="2589213" cy="1304294"/>
          </a:xfrm>
          <a:prstGeom prst="roundRect">
            <a:avLst>
              <a:gd fmla="val 11730" name="adj"/>
            </a:avLst>
          </a:prstGeom>
          <a:noFill/>
          <a:ln>
            <a:noFill/>
          </a:ln>
        </p:spPr>
      </p:sp>
      <p:sp>
        <p:nvSpPr>
          <p:cNvPr id="96" name="Google Shape;96;p24"/>
          <p:cNvSpPr/>
          <p:nvPr>
            <p:ph idx="6" type="pic"/>
          </p:nvPr>
        </p:nvSpPr>
        <p:spPr>
          <a:xfrm>
            <a:off x="6089789" y="952607"/>
            <a:ext cx="2589213" cy="1304294"/>
          </a:xfrm>
          <a:prstGeom prst="roundRect">
            <a:avLst>
              <a:gd fmla="val 10249" name="adj"/>
            </a:avLst>
          </a:prstGeom>
          <a:noFill/>
          <a:ln>
            <a:noFill/>
          </a:ln>
        </p:spPr>
      </p:sp>
      <p:sp>
        <p:nvSpPr>
          <p:cNvPr id="97" name="Google Shape;97;p24"/>
          <p:cNvSpPr txBox="1"/>
          <p:nvPr>
            <p:ph idx="7" type="body"/>
          </p:nvPr>
        </p:nvSpPr>
        <p:spPr>
          <a:xfrm>
            <a:off x="460352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8" type="body"/>
          </p:nvPr>
        </p:nvSpPr>
        <p:spPr>
          <a:xfrm>
            <a:off x="3278970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24"/>
          <p:cNvSpPr txBox="1"/>
          <p:nvPr>
            <p:ph idx="9" type="body"/>
          </p:nvPr>
        </p:nvSpPr>
        <p:spPr>
          <a:xfrm>
            <a:off x="6088857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24"/>
          <p:cNvSpPr/>
          <p:nvPr>
            <p:ph idx="13" type="pic"/>
          </p:nvPr>
        </p:nvSpPr>
        <p:spPr>
          <a:xfrm>
            <a:off x="457201" y="2866358"/>
            <a:ext cx="2589213" cy="1304294"/>
          </a:xfrm>
          <a:prstGeom prst="roundRect">
            <a:avLst>
              <a:gd fmla="val 12224" name="adj"/>
            </a:avLst>
          </a:prstGeom>
          <a:noFill/>
          <a:ln>
            <a:noFill/>
          </a:ln>
        </p:spPr>
      </p:sp>
      <p:sp>
        <p:nvSpPr>
          <p:cNvPr id="101" name="Google Shape;101;p24"/>
          <p:cNvSpPr/>
          <p:nvPr>
            <p:ph idx="14" type="pic"/>
          </p:nvPr>
        </p:nvSpPr>
        <p:spPr>
          <a:xfrm>
            <a:off x="3278969" y="2866358"/>
            <a:ext cx="2589213" cy="1304294"/>
          </a:xfrm>
          <a:prstGeom prst="roundRect">
            <a:avLst>
              <a:gd fmla="val 11236" name="adj"/>
            </a:avLst>
          </a:prstGeom>
          <a:noFill/>
          <a:ln>
            <a:noFill/>
          </a:ln>
        </p:spPr>
      </p:sp>
      <p:sp>
        <p:nvSpPr>
          <p:cNvPr id="102" name="Google Shape;102;p24"/>
          <p:cNvSpPr/>
          <p:nvPr>
            <p:ph idx="15" type="pic"/>
          </p:nvPr>
        </p:nvSpPr>
        <p:spPr>
          <a:xfrm>
            <a:off x="6092940" y="2866358"/>
            <a:ext cx="2589213" cy="1304294"/>
          </a:xfrm>
          <a:prstGeom prst="roundRect">
            <a:avLst>
              <a:gd fmla="val 9755" name="adj"/>
            </a:avLst>
          </a:prstGeom>
          <a:noFill/>
          <a:ln>
            <a:noFill/>
          </a:ln>
        </p:spPr>
      </p:sp>
      <p:sp>
        <p:nvSpPr>
          <p:cNvPr id="103" name="Google Shape;103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льзовательский макет">
  <p:cSld name="Пользовательский макет">
    <p:bg>
      <p:bgPr>
        <a:solidFill>
          <a:srgbClr val="FFFFFF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25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25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25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25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Пользовательский макет">
  <p:cSld name="6_Пользовательский макет">
    <p:bg>
      <p:bgPr>
        <a:solidFill>
          <a:srgbClr val="FFFFFF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4" name="Google Shape;114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Пользовательский макет">
  <p:cSld name="3_Пользовательский макет">
    <p:bg>
      <p:bgPr>
        <a:solidFill>
          <a:srgbClr val="FFFFFF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8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8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952" name="adj"/>
            </a:avLst>
          </a:prstGeom>
          <a:noFill/>
          <a:ln>
            <a:noFill/>
          </a:ln>
        </p:spPr>
      </p:sp>
      <p:sp>
        <p:nvSpPr>
          <p:cNvPr id="118" name="Google Shape;118;p28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Пользовательский макет">
  <p:cSld name="7_Пользовательский макет">
    <p:bg>
      <p:bgPr>
        <a:solidFill>
          <a:srgbClr val="FFFFFF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9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9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23" name="Google Shape;123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Пользовательский макет">
  <p:cSld name="1_Пользовательский макет">
    <p:bg>
      <p:bgPr>
        <a:solidFill>
          <a:srgbClr val="FFFFFF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30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30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30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30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Пользовательский макет">
  <p:cSld name="4_Пользовательский макет">
    <p:bg>
      <p:bgPr>
        <a:solidFill>
          <a:srgbClr val="FFFFFF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1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1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8957" name="adj"/>
            </a:avLst>
          </a:prstGeom>
          <a:noFill/>
          <a:ln>
            <a:noFill/>
          </a:ln>
        </p:spPr>
      </p:sp>
      <p:sp>
        <p:nvSpPr>
          <p:cNvPr id="134" name="Google Shape;134;p31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инал">
  <p:cSld name="Финал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Пользовательский макет">
  <p:cSld name="8_Пользовательский макет">
    <p:bg>
      <p:bgPr>
        <a:solidFill>
          <a:srgbClr val="FFFFFF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2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2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39" name="Google Shape;139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Пользовательский макет">
  <p:cSld name="2_Пользовательский макет">
    <p:bg>
      <p:bgPr>
        <a:solidFill>
          <a:srgbClr val="FFFFFF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3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3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33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33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33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4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4"/>
          <p:cNvSpPr txBox="1"/>
          <p:nvPr>
            <p:ph idx="1" type="body"/>
          </p:nvPr>
        </p:nvSpPr>
        <p:spPr>
          <a:xfrm>
            <a:off x="5733143" y="949330"/>
            <a:ext cx="2895600" cy="3895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34"/>
          <p:cNvSpPr/>
          <p:nvPr>
            <p:ph idx="2" type="pic"/>
          </p:nvPr>
        </p:nvSpPr>
        <p:spPr>
          <a:xfrm>
            <a:off x="457200" y="949329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51" name="Google Shape;151;p34"/>
          <p:cNvSpPr/>
          <p:nvPr>
            <p:ph idx="3" type="pic"/>
          </p:nvPr>
        </p:nvSpPr>
        <p:spPr>
          <a:xfrm>
            <a:off x="3095171" y="949328"/>
            <a:ext cx="2532744" cy="1883023"/>
          </a:xfrm>
          <a:prstGeom prst="roundRect">
            <a:avLst>
              <a:gd fmla="val 11879" name="adj"/>
            </a:avLst>
          </a:prstGeom>
          <a:noFill/>
          <a:ln>
            <a:noFill/>
          </a:ln>
        </p:spPr>
      </p:sp>
      <p:sp>
        <p:nvSpPr>
          <p:cNvPr id="152" name="Google Shape;152;p34"/>
          <p:cNvSpPr/>
          <p:nvPr>
            <p:ph idx="4" type="pic"/>
          </p:nvPr>
        </p:nvSpPr>
        <p:spPr>
          <a:xfrm>
            <a:off x="3095171" y="2962031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53" name="Google Shape;153;p34"/>
          <p:cNvSpPr/>
          <p:nvPr>
            <p:ph idx="5" type="pic"/>
          </p:nvPr>
        </p:nvSpPr>
        <p:spPr>
          <a:xfrm>
            <a:off x="457199" y="2962031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54" name="Google Shape;154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784" name="adj"/>
            </a:avLst>
          </a:prstGeom>
          <a:noFill/>
          <a:ln>
            <a:noFill/>
          </a:ln>
        </p:spPr>
      </p:sp>
      <p:sp>
        <p:nvSpPr>
          <p:cNvPr id="33" name="Google Shape;33;p17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kfql">
  <p:cSld name="Ckfq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" type="body"/>
          </p:nvPr>
        </p:nvSpPr>
        <p:spPr>
          <a:xfrm>
            <a:off x="457200" y="1211943"/>
            <a:ext cx="7467600" cy="34471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Пользовательский макет">
  <p:cSld name="5_Пользовательский мак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617" name="adj"/>
            </a:avLst>
          </a:prstGeom>
          <a:noFill/>
          <a:ln>
            <a:noFill/>
          </a:ln>
        </p:spPr>
      </p:sp>
      <p:sp>
        <p:nvSpPr>
          <p:cNvPr id="46" name="Google Shape;46;p13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9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Пользовательский макет">
  <p:cSld name="9_Пользовательский мак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0"/>
          <p:cNvSpPr txBox="1"/>
          <p:nvPr>
            <p:ph idx="1" type="body"/>
          </p:nvPr>
        </p:nvSpPr>
        <p:spPr>
          <a:xfrm>
            <a:off x="457201" y="1059322"/>
            <a:ext cx="3897086" cy="1734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20"/>
          <p:cNvSpPr txBox="1"/>
          <p:nvPr>
            <p:ph idx="2" type="body"/>
          </p:nvPr>
        </p:nvSpPr>
        <p:spPr>
          <a:xfrm>
            <a:off x="457202" y="3105836"/>
            <a:ext cx="3897084" cy="164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3" type="body"/>
          </p:nvPr>
        </p:nvSpPr>
        <p:spPr>
          <a:xfrm>
            <a:off x="4789714" y="1059322"/>
            <a:ext cx="3632201" cy="3686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457200" y="306434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457200" y="1121912"/>
            <a:ext cx="8229600" cy="2899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0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0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"/>
          <p:cNvSpPr txBox="1"/>
          <p:nvPr>
            <p:ph type="title"/>
          </p:nvPr>
        </p:nvSpPr>
        <p:spPr>
          <a:xfrm>
            <a:off x="431775" y="1959875"/>
            <a:ext cx="8261400" cy="175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lang="ru-RU" sz="3000">
                <a:solidFill>
                  <a:schemeClr val="lt1"/>
                </a:solidFill>
              </a:rPr>
              <a:t>Роль SDN в сетевой виртуализации: NFV и SDN в тандеме</a:t>
            </a:r>
            <a:endParaRPr sz="4400">
              <a:solidFill>
                <a:schemeClr val="lt1"/>
              </a:solidFill>
            </a:endParaRPr>
          </a:p>
        </p:txBody>
      </p:sp>
      <p:sp>
        <p:nvSpPr>
          <p:cNvPr id="160" name="Google Shape;160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61" name="Google Shape;161;p1"/>
          <p:cNvSpPr txBox="1"/>
          <p:nvPr/>
        </p:nvSpPr>
        <p:spPr>
          <a:xfrm>
            <a:off x="790675" y="4173850"/>
            <a:ext cx="83148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ru-RU" sz="17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Выполнил </a:t>
            </a:r>
            <a:endParaRPr b="0" i="0" sz="1700" u="none" cap="none" strike="noStrike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ru-RU" sz="17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студент К34212</a:t>
            </a:r>
            <a:endParaRPr b="0" i="0" sz="1700" u="none" cap="none" strike="noStrike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ru-RU" sz="1700" u="none" cap="none" strike="noStrik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Аухадыев Руслан Радикович</a:t>
            </a:r>
            <a:endParaRPr b="0" i="0" sz="1700" u="none" cap="none" strike="noStrike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4bade5e8d9_0_0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-RU"/>
              <a:t>Введение</a:t>
            </a:r>
            <a:endParaRPr/>
          </a:p>
        </p:txBody>
      </p:sp>
      <p:sp>
        <p:nvSpPr>
          <p:cNvPr id="168" name="Google Shape;168;g34bade5e8d9_0_0"/>
          <p:cNvSpPr txBox="1"/>
          <p:nvPr>
            <p:ph idx="1" type="body"/>
          </p:nvPr>
        </p:nvSpPr>
        <p:spPr>
          <a:xfrm>
            <a:off x="457199" y="1040162"/>
            <a:ext cx="8389200" cy="37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b="1" lang="ru-RU"/>
              <a:t>SDN (Software-Defined Networking, программно-определяемые сети)</a:t>
            </a:r>
            <a:r>
              <a:rPr lang="ru-RU"/>
              <a:t> — это подход к сетевой архитектуре, в котором управление сетью отделено от передачи данных, и осуществляется программно через централизованный контроллер.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/>
              <a:t>Виртуализация сетевых функций (NFV)</a:t>
            </a:r>
            <a:r>
              <a:rPr lang="ru-RU"/>
              <a:t> — это архитектура, которая использует технологии виртуализации для замены специализированного сетевого оборудования программными решениями, работающими на стандартных серверах, хранилищах и сетевых устройствах.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69" name="Google Shape;169;g34bade5e8d9_0_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4bade5e8d9_0_8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-RU"/>
              <a:t>Архитектура SDN</a:t>
            </a:r>
            <a:endParaRPr/>
          </a:p>
        </p:txBody>
      </p:sp>
      <p:sp>
        <p:nvSpPr>
          <p:cNvPr id="176" name="Google Shape;176;g34bade5e8d9_0_8"/>
          <p:cNvSpPr txBox="1"/>
          <p:nvPr>
            <p:ph idx="1" type="body"/>
          </p:nvPr>
        </p:nvSpPr>
        <p:spPr>
          <a:xfrm>
            <a:off x="457199" y="1040162"/>
            <a:ext cx="8389200" cy="37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latin typeface="Arial"/>
                <a:ea typeface="Arial"/>
                <a:cs typeface="Arial"/>
                <a:sym typeface="Arial"/>
              </a:rPr>
              <a:t>Уровень управления (Control Plane):</a:t>
            </a:r>
            <a:r>
              <a:rPr lang="ru-RU" sz="1400">
                <a:latin typeface="Arial"/>
                <a:ea typeface="Arial"/>
                <a:cs typeface="Arial"/>
                <a:sym typeface="Arial"/>
              </a:rPr>
              <a:t> отвечает за создание локального набора данных, который используется для формирования записей в таблицах пересылки. Эти записи затем используются плоскостью передачи данных (Data Plane) для маршрутизации трафика между входными и выходными портами устройства. Основные компоненты контрольной плоскости включают базу маршрутизации (Routing Information Base, RIB), которая обеспечивает согласованность и отсутствие циклов, и базу информации о пересылке (Forwarding Information Base, FIB), которая программируется на основе стабильной RIB.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latin typeface="Arial"/>
                <a:ea typeface="Arial"/>
                <a:cs typeface="Arial"/>
                <a:sym typeface="Arial"/>
              </a:rPr>
              <a:t>Уровень передачи данных (Data Plane): </a:t>
            </a:r>
            <a:r>
              <a:rPr lang="ru-RU" sz="1400">
                <a:latin typeface="Arial"/>
                <a:ea typeface="Arial"/>
                <a:cs typeface="Arial"/>
                <a:sym typeface="Arial"/>
              </a:rPr>
              <a:t>обрабатывает входящие датаграммы через серию операций на уровне канала, включая базовые проверки корректности. Сформированные датаграммы обрабатываются в плоскости передачи данных с помощью поиска в таблицах FIB, которые были заранее запрограммированы контрольной плоскостью.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34bade5e8d9_0_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4bade5e8d9_0_16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-RU"/>
              <a:t>Архитектура NFV</a:t>
            </a:r>
            <a:endParaRPr/>
          </a:p>
        </p:txBody>
      </p:sp>
      <p:sp>
        <p:nvSpPr>
          <p:cNvPr id="184" name="Google Shape;184;g34bade5e8d9_0_16"/>
          <p:cNvSpPr txBox="1"/>
          <p:nvPr>
            <p:ph idx="1" type="body"/>
          </p:nvPr>
        </p:nvSpPr>
        <p:spPr>
          <a:xfrm>
            <a:off x="457199" y="1040162"/>
            <a:ext cx="8389200" cy="37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85" name="Google Shape;185;g34bade5e8d9_0_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86" name="Google Shape;186;g34bade5e8d9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0524" y="896000"/>
            <a:ext cx="6522575" cy="424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4bade5e8d9_0_24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-RU"/>
              <a:t>Роль SDN в сетевой виртуализации</a:t>
            </a:r>
            <a:endParaRPr/>
          </a:p>
        </p:txBody>
      </p:sp>
      <p:sp>
        <p:nvSpPr>
          <p:cNvPr id="193" name="Google Shape;193;g34bade5e8d9_0_24"/>
          <p:cNvSpPr txBox="1"/>
          <p:nvPr>
            <p:ph idx="1" type="body"/>
          </p:nvPr>
        </p:nvSpPr>
        <p:spPr>
          <a:xfrm>
            <a:off x="457199" y="1040162"/>
            <a:ext cx="8389200" cy="37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AutoNum type="arabicParenR"/>
            </a:pPr>
            <a:r>
              <a:rPr b="1" lang="ru-RU" sz="1600">
                <a:latin typeface="Arial"/>
                <a:ea typeface="Arial"/>
                <a:cs typeface="Arial"/>
                <a:sym typeface="Arial"/>
              </a:rPr>
              <a:t>Виртуализация ресурсов</a:t>
            </a:r>
            <a:r>
              <a:rPr lang="ru-RU" sz="1600">
                <a:latin typeface="Arial"/>
                <a:ea typeface="Arial"/>
                <a:cs typeface="Arial"/>
                <a:sym typeface="Arial"/>
              </a:rPr>
              <a:t> - SDN использует виртуализацию для разделения физических сетевых ресурсов на несколько изолированных виртуальных сетей. Это позволяет эффективно использовать ресурсы и управлять трафиком для разных пользователей или приложений.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AutoNum type="arabicParenR"/>
            </a:pPr>
            <a:r>
              <a:rPr b="1" lang="ru-RU" sz="1600">
                <a:latin typeface="Arial"/>
                <a:ea typeface="Arial"/>
                <a:cs typeface="Arial"/>
                <a:sym typeface="Arial"/>
              </a:rPr>
              <a:t>Программируемость и динамическое управление</a:t>
            </a:r>
            <a:r>
              <a:rPr lang="ru-RU" sz="1600">
                <a:latin typeface="Arial"/>
                <a:ea typeface="Arial"/>
                <a:cs typeface="Arial"/>
                <a:sym typeface="Arial"/>
              </a:rPr>
              <a:t> - Программируемость SDN позволяет динамически настраивать сетевые топологии, маршруты и политики без ручного вмешательства.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AutoNum type="arabicParenR"/>
            </a:pPr>
            <a:r>
              <a:rPr b="1" lang="ru-RU" sz="1600">
                <a:latin typeface="Arial"/>
                <a:ea typeface="Arial"/>
                <a:cs typeface="Arial"/>
                <a:sym typeface="Arial"/>
              </a:rPr>
              <a:t>Логически централизованное управление</a:t>
            </a:r>
            <a:r>
              <a:rPr lang="ru-RU" sz="1600">
                <a:latin typeface="Arial"/>
                <a:ea typeface="Arial"/>
                <a:cs typeface="Arial"/>
                <a:sym typeface="Arial"/>
              </a:rPr>
              <a:t> - SDN обеспечивает логически централизованное управление, даже если контроллеры физически распределены</a:t>
            </a:r>
            <a:endParaRPr sz="2500"/>
          </a:p>
        </p:txBody>
      </p:sp>
      <p:sp>
        <p:nvSpPr>
          <p:cNvPr id="194" name="Google Shape;194;g34bade5e8d9_0_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038d611bd_0_7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Синергия между SDN и NFV</a:t>
            </a:r>
            <a:endParaRPr/>
          </a:p>
        </p:txBody>
      </p:sp>
      <p:sp>
        <p:nvSpPr>
          <p:cNvPr id="201" name="Google Shape;201;g35038d611bd_0_7"/>
          <p:cNvSpPr txBox="1"/>
          <p:nvPr>
            <p:ph idx="1" type="body"/>
          </p:nvPr>
        </p:nvSpPr>
        <p:spPr>
          <a:xfrm>
            <a:off x="457199" y="1040162"/>
            <a:ext cx="8389200" cy="373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6550" lvl="0" marL="457200" rtl="0" algn="just">
              <a:spcBef>
                <a:spcPts val="400"/>
              </a:spcBef>
              <a:spcAft>
                <a:spcPts val="0"/>
              </a:spcAft>
              <a:buSzPts val="1700"/>
              <a:buAutoNum type="arabicParenR"/>
            </a:pPr>
            <a:r>
              <a:rPr lang="ru-RU" sz="1700"/>
              <a:t>SDN фокусируется на разделении управления и передачи данных, обеспечивая централизованное управление сетью. NFV виртуализирует сетевые функции (VNF), такие как брандмауэры, балансировщики нагрузки и системы обнаружения вторжений, позволяя развертывать их на стандартном оборудовании.</a:t>
            </a:r>
            <a:endParaRPr sz="1700"/>
          </a:p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SzPts val="1700"/>
              <a:buAutoNum type="arabicParenR"/>
            </a:pPr>
            <a:r>
              <a:rPr lang="ru-RU" sz="1700"/>
              <a:t>Технологии программирования, такие как Click и P4, усиливают синергию SDN и NFV. Click — модульный язык для программирования Data Plane, позволяющий создавать высокопроизводительные VNF, например виртуальные брандмауэры</a:t>
            </a:r>
            <a:endParaRPr sz="1700"/>
          </a:p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SzPts val="1700"/>
              <a:buAutoNum type="arabicParenR"/>
            </a:pPr>
            <a:r>
              <a:rPr lang="ru-RU" sz="1700"/>
              <a:t>SDN-контроллеры могут динамически направлять трафик через цепочки VNF, например, через виртуальный брандмауэр перед балансировщиком нагрузки, с возможностью масштабирования в реальном времени.</a:t>
            </a:r>
            <a:endParaRPr sz="1700"/>
          </a:p>
        </p:txBody>
      </p:sp>
      <p:sp>
        <p:nvSpPr>
          <p:cNvPr id="202" name="Google Shape;202;g35038d611bd_0_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038d611bd_0_14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Заключение</a:t>
            </a:r>
            <a:endParaRPr/>
          </a:p>
        </p:txBody>
      </p:sp>
      <p:sp>
        <p:nvSpPr>
          <p:cNvPr id="209" name="Google Shape;209;g35038d611bd_0_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10" name="Google Shape;210;g35038d611bd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1749" y="841588"/>
            <a:ext cx="6080099" cy="413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"/>
          <p:cNvSpPr txBox="1"/>
          <p:nvPr>
            <p:ph type="title"/>
          </p:nvPr>
        </p:nvSpPr>
        <p:spPr>
          <a:xfrm>
            <a:off x="457200" y="1801813"/>
            <a:ext cx="8229600" cy="620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lang="ru-RU" sz="4400"/>
              <a:t>Спасибо</a:t>
            </a:r>
            <a:br>
              <a:rPr lang="ru-RU" sz="4400"/>
            </a:br>
            <a:r>
              <a:rPr lang="ru-RU" sz="4400"/>
              <a:t>за внимание!</a:t>
            </a:r>
            <a:endParaRPr sz="4400"/>
          </a:p>
        </p:txBody>
      </p:sp>
      <p:sp>
        <p:nvSpPr>
          <p:cNvPr id="216" name="Google Shape;216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1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C0B43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