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Golos Text" panose="020B0604020202020204" charset="0"/>
      <p:regular r:id="rId15"/>
      <p:bold r:id="rId16"/>
    </p:embeddedFont>
    <p:embeddedFont>
      <p:font typeface="Golos Text Medium" panose="020B0604020202020204" charset="0"/>
      <p:regular r:id="rId17"/>
      <p:bold r:id="rId18"/>
    </p:embeddedFont>
    <p:embeddedFont>
      <p:font typeface="Golos Text SemiBold" panose="020B0604020202020204" charset="0"/>
      <p:regular r:id="rId19"/>
      <p:bold r:id="rId20"/>
    </p:embeddedFont>
    <p:embeddedFont>
      <p:font typeface="Poppins" panose="00000500000000000000" pitchFamily="2" charset="0"/>
      <p:regular r:id="rId21"/>
      <p:bold r:id="rId22"/>
      <p:italic r:id="rId23"/>
      <p:boldItalic r:id="rId24"/>
    </p:embeddedFont>
    <p:embeddedFont>
      <p:font typeface="Poppins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4C20C9-52C1-4B03-AC23-12A8DBE6C019}">
  <a:tblStyle styleId="{374C20C9-52C1-4B03-AC23-12A8DBE6C0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66" autoAdjust="0"/>
    <p:restoredTop sz="86405" autoAdjust="0"/>
  </p:normalViewPr>
  <p:slideViewPr>
    <p:cSldViewPr snapToGrid="0">
      <p:cViewPr varScale="1">
        <p:scale>
          <a:sx n="94" d="100"/>
          <a:sy n="94" d="100"/>
        </p:scale>
        <p:origin x="1253"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414f35f742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414f35f74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14f35f742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14f35f74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359994" algn="just" rtl="0">
              <a:buNone/>
            </a:pPr>
            <a:r>
              <a:rPr lang="ru-RU" sz="1800" b="0" i="0" u="none" strike="noStrike" dirty="0">
                <a:solidFill>
                  <a:srgbClr val="000000"/>
                </a:solidFill>
                <a:effectLst/>
                <a:latin typeface="Arial" panose="020B0604020202020204" pitchFamily="34" charset="0"/>
              </a:rPr>
              <a:t>Еще одним преобразующим протоколом в SDN является P4, что расшифровывается как </a:t>
            </a:r>
            <a:r>
              <a:rPr lang="ru-RU" sz="1800" b="0" i="0" u="none" strike="noStrike" dirty="0" err="1">
                <a:solidFill>
                  <a:srgbClr val="000000"/>
                </a:solidFill>
                <a:effectLst/>
                <a:latin typeface="Arial" panose="020B0604020202020204" pitchFamily="34" charset="0"/>
              </a:rPr>
              <a:t>Programming</a:t>
            </a:r>
            <a:r>
              <a:rPr lang="ru-RU" sz="1800" b="0" i="0" u="none" strike="noStrike" dirty="0">
                <a:solidFill>
                  <a:srgbClr val="000000"/>
                </a:solidFill>
                <a:effectLst/>
                <a:latin typeface="Arial" panose="020B0604020202020204" pitchFamily="34" charset="0"/>
              </a:rPr>
              <a:t> Protocol-Independent Packet </a:t>
            </a:r>
            <a:r>
              <a:rPr lang="ru-RU" sz="1800" b="0" i="0" u="none" strike="noStrike" dirty="0" err="1">
                <a:solidFill>
                  <a:srgbClr val="000000"/>
                </a:solidFill>
                <a:effectLst/>
                <a:latin typeface="Arial" panose="020B0604020202020204" pitchFamily="34" charset="0"/>
              </a:rPr>
              <a:t>Processors</a:t>
            </a:r>
            <a:r>
              <a:rPr lang="ru-RU" sz="1800" b="0" i="0" u="none" strike="noStrike" dirty="0">
                <a:solidFill>
                  <a:srgbClr val="000000"/>
                </a:solidFill>
                <a:effectLst/>
                <a:latin typeface="Arial" panose="020B0604020202020204" pitchFamily="34" charset="0"/>
              </a:rPr>
              <a:t>. В отличие от традиционных сетевых протоколов, которые полагаются на предопределенные правила обработки пакетов, P4 позволяет сетевым операторам определять собственную логику пересылки пакетов. Такой уровень программируемости обеспечивает беспрецедентную гибкость при разработке пользовательских сетевых функций и адаптации к изменяющимся требованиям. Обеспечивая программно-определяемый контроль над плоскостью данных, P4 расширяет границы возможного в средах SDN. </a:t>
            </a:r>
            <a:endParaRPr lang="ru-RU" b="0" dirty="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14f35f74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14f35f74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800" b="0" i="0" u="none" strike="noStrike" dirty="0">
                <a:solidFill>
                  <a:srgbClr val="000000"/>
                </a:solidFill>
                <a:effectLst/>
                <a:latin typeface="Arial" panose="020B0604020202020204" pitchFamily="34" charset="0"/>
              </a:rPr>
              <a:t>Архитектура SDN состоит из трех отдельных уровней, каждый из которых имеет свои функции и набор протоколов, обеспечивающих взаимодействие. На самом низком уровне находится инфраструктурный уровень, также известный как плоскость данных, который состоит из физических или виртуальных сетевых устройств, таких как коммутаторы и маршрутизаторы. Этот уровень взаимодействует с плоскостью управления с помощью таких протоколов, как </a:t>
            </a:r>
            <a:r>
              <a:rPr lang="ru-RU" sz="1800" b="0" i="0" u="none" strike="noStrike" dirty="0" err="1">
                <a:solidFill>
                  <a:srgbClr val="000000"/>
                </a:solidFill>
                <a:effectLst/>
                <a:latin typeface="Arial" panose="020B0604020202020204" pitchFamily="34" charset="0"/>
              </a:rPr>
              <a:t>OpenFlow</a:t>
            </a:r>
            <a:r>
              <a:rPr lang="ru-RU" sz="1800" b="0" i="0" u="none" strike="noStrike" dirty="0">
                <a:solidFill>
                  <a:srgbClr val="000000"/>
                </a:solidFill>
                <a:effectLst/>
                <a:latin typeface="Arial" panose="020B0604020202020204" pitchFamily="34" charset="0"/>
              </a:rPr>
              <a:t>, P4 и </a:t>
            </a:r>
            <a:r>
              <a:rPr lang="ru-RU" sz="1800" b="0" i="0" u="none" strike="noStrike" dirty="0" err="1">
                <a:solidFill>
                  <a:srgbClr val="000000"/>
                </a:solidFill>
                <a:effectLst/>
                <a:latin typeface="Arial" panose="020B0604020202020204" pitchFamily="34" charset="0"/>
              </a:rPr>
              <a:t>gNMI</a:t>
            </a:r>
            <a:r>
              <a:rPr lang="ru-RU" sz="1800" b="0" i="0" u="none" strike="noStrike" dirty="0">
                <a:solidFill>
                  <a:srgbClr val="000000"/>
                </a:solidFill>
                <a:effectLst/>
                <a:latin typeface="Arial" panose="020B0604020202020204" pitchFamily="34" charset="0"/>
              </a:rPr>
              <a:t>, обеспечивая прохождение трафика в соответствии с директивами контроллера. На среднем уровне, известном как плоскость управления, располагаются контроллеры SDN. Эти контроллеры отвечают за принятие решений в масштабах всей сети и соблюдение политик. Для поддержания осведомленности о топологии сети и конфигурирования сетевых устройств контроллеры используют такие протоколы, как NETCONF/YANG и BGP-LS. Эти протоколы предоставляют критически важные данные о конфигурации устройств и информацию о состоянии каналов, позволяя плоскости управления динамически оптимизировать работу сети. На самом высоком уровне находится прикладной уровень, также называемый плоскостью приложений. Этот уровень включает в себя бизнес-приложения и сетевые службы, которые определяют желаемое поведение сети и политики. Он взаимодействует с плоскостью управления с помощью северных API, которые обеспечивают программируемость и автоматизацию высокого уровня. Используя эти API, приложения SDN могут указывать контроллерам, как обрабатывать сетевой трафик в соответствии с потребностями бизнеса, обеспечивая отзывчивую и адаптивную сетевую среду. SDN опирается на набор четко определенных протоколов для достижения своей цели - централизованного управления, автоматизации и гибкости. </a:t>
            </a:r>
            <a:r>
              <a:rPr lang="ru-RU" sz="1800" b="0" i="0" u="none" strike="noStrike" dirty="0" err="1">
                <a:solidFill>
                  <a:srgbClr val="000000"/>
                </a:solidFill>
                <a:effectLst/>
                <a:latin typeface="Arial" panose="020B0604020202020204" pitchFamily="34" charset="0"/>
              </a:rPr>
              <a:t>OpenFlow</a:t>
            </a:r>
            <a:r>
              <a:rPr lang="ru-RU" sz="1800" b="0" i="0" u="none" strike="noStrike" dirty="0">
                <a:solidFill>
                  <a:srgbClr val="000000"/>
                </a:solidFill>
                <a:effectLst/>
                <a:latin typeface="Arial" panose="020B0604020202020204" pitchFamily="34" charset="0"/>
              </a:rPr>
              <a:t> остается основополагающим протоколом, обеспечивающим прямую связь между контроллерами и сетевыми устройствами. NETCONF и YANG обеспечивают структурированное управление конфигурацией, а </a:t>
            </a:r>
            <a:r>
              <a:rPr lang="ru-RU" sz="1800" b="0" i="0" u="none" strike="noStrike" dirty="0" err="1">
                <a:solidFill>
                  <a:srgbClr val="000000"/>
                </a:solidFill>
                <a:effectLst/>
                <a:latin typeface="Arial" panose="020B0604020202020204" pitchFamily="34" charset="0"/>
              </a:rPr>
              <a:t>gRPC</a:t>
            </a:r>
            <a:r>
              <a:rPr lang="ru-RU" sz="1800" b="0" i="0" u="none" strike="noStrike" dirty="0">
                <a:solidFill>
                  <a:srgbClr val="000000"/>
                </a:solidFill>
                <a:effectLst/>
                <a:latin typeface="Arial" panose="020B0604020202020204" pitchFamily="34" charset="0"/>
              </a:rPr>
              <a:t>/</a:t>
            </a:r>
            <a:r>
              <a:rPr lang="ru-RU" sz="1800" b="0" i="0" u="none" strike="noStrike" dirty="0" err="1">
                <a:solidFill>
                  <a:srgbClr val="000000"/>
                </a:solidFill>
                <a:effectLst/>
                <a:latin typeface="Arial" panose="020B0604020202020204" pitchFamily="34" charset="0"/>
              </a:rPr>
              <a:t>gNMI</a:t>
            </a:r>
            <a:r>
              <a:rPr lang="ru-RU" sz="1800" b="0" i="0" u="none" strike="noStrike" dirty="0">
                <a:solidFill>
                  <a:srgbClr val="000000"/>
                </a:solidFill>
                <a:effectLst/>
                <a:latin typeface="Arial" panose="020B0604020202020204" pitchFamily="34" charset="0"/>
              </a:rPr>
              <a:t> - масштабируемую телеметрию и мониторинг сети. BGP-LS обеспечивает эффективное обнаружение топологии и оптимизацию маршрутизации, а P4 вводит беспрецедентную программируемость в плоскости данных.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14f35f742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414f35f742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800" b="0" i="0" u="none" strike="noStrike" dirty="0">
                <a:solidFill>
                  <a:srgbClr val="000000"/>
                </a:solidFill>
                <a:effectLst/>
                <a:latin typeface="Arial" panose="020B0604020202020204" pitchFamily="34" charset="0"/>
              </a:rPr>
              <a:t>Каждый из этих протоколов играет важнейшую роль в формировании современных SDN-развертываний, способствуя эволюции сетей в сторону более гибких, интеллектуальных и эффективных инфраструктур.</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14f35f74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14f35f74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359994" algn="just" rtl="0">
              <a:buNone/>
            </a:pPr>
            <a:r>
              <a:rPr lang="ru-RU" sz="1800" b="0" i="0" u="none" strike="noStrike" dirty="0">
                <a:solidFill>
                  <a:srgbClr val="000000"/>
                </a:solidFill>
                <a:effectLst/>
                <a:latin typeface="Arial" panose="020B0604020202020204" pitchFamily="34" charset="0"/>
              </a:rPr>
              <a:t>Программно-определяемые сети (SDN) - это революционный подход, который отделяет плоскость управления от плоскости данных, обеспечивая централизованное управление и динамическую конфигурацию сети.</a:t>
            </a:r>
            <a:br>
              <a:rPr lang="ru-RU" sz="1800" b="0" i="0" u="none" strike="noStrike" dirty="0">
                <a:solidFill>
                  <a:srgbClr val="000000"/>
                </a:solidFill>
                <a:effectLst/>
                <a:latin typeface="Arial" panose="020B0604020202020204" pitchFamily="34" charset="0"/>
              </a:rPr>
            </a:br>
            <a:br>
              <a:rPr lang="ru-RU" sz="1800" b="0" i="0" u="none" strike="noStrike" dirty="0">
                <a:solidFill>
                  <a:srgbClr val="000000"/>
                </a:solidFill>
                <a:effectLst/>
                <a:latin typeface="Arial" panose="020B0604020202020204" pitchFamily="34" charset="0"/>
              </a:rPr>
            </a:br>
            <a:r>
              <a:rPr lang="ru-RU" sz="1800" b="0" i="0" u="none" strike="noStrike" dirty="0">
                <a:solidFill>
                  <a:srgbClr val="000000"/>
                </a:solidFill>
                <a:effectLst/>
                <a:latin typeface="Arial" panose="020B0604020202020204" pitchFamily="34" charset="0"/>
              </a:rPr>
              <a:t>[ Вместо интегрированных функций управления на уровне сетевых компонентов, внешнее по отношению к ним программное обеспечение компонентов, внешнее по отношению к компонентам программное обеспечение берет на себя функции управления. Программное обеспечение работает на вычислительной системе или отдельном устройстве и называется сетевым контроллером.]</a:t>
            </a:r>
            <a:endParaRPr lang="ru-RU" b="0" dirty="0">
              <a:effectLst/>
            </a:endParaRPr>
          </a:p>
          <a:p>
            <a:pPr indent="359994" algn="just" rtl="0">
              <a:buNone/>
            </a:pPr>
            <a:br>
              <a:rPr lang="ru-RU" sz="1800" b="0" i="0" u="none" strike="noStrike" dirty="0">
                <a:solidFill>
                  <a:srgbClr val="000000"/>
                </a:solidFill>
                <a:effectLst/>
                <a:latin typeface="Arial" panose="020B0604020202020204" pitchFamily="34" charset="0"/>
              </a:rPr>
            </a:br>
            <a:r>
              <a:rPr lang="ru-RU" sz="1800" b="0" i="0" u="none" strike="noStrike" dirty="0">
                <a:solidFill>
                  <a:srgbClr val="000000"/>
                </a:solidFill>
                <a:effectLst/>
                <a:latin typeface="Arial" panose="020B0604020202020204" pitchFamily="34" charset="0"/>
              </a:rPr>
              <a:t>Основой SDN являются протоколы, обеспечивающие бесперебойную связь между сетевой инфраструктурой и контроллерами. Эти протоколы не только способствуют эффективному функционированию сети, но и обеспечивают программируемость, автоматизацию и масштабируемость. Понимание ключевых протоколов SDN необходимо для того, чтобы понять, как современные сети развиваются в сторону более гибких и интеллектуальных архитектур.  </a:t>
            </a:r>
            <a:endParaRPr lang="ru-RU" b="0" dirty="0">
              <a:effectLst/>
            </a:endParaRPr>
          </a:p>
          <a:p>
            <a:pPr>
              <a:buNone/>
            </a:pPr>
            <a:br>
              <a:rPr lang="ru-RU" dirty="0"/>
            </a:b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14f35f74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14f35f74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800" b="0" i="0" u="none" strike="noStrike" dirty="0">
                <a:solidFill>
                  <a:srgbClr val="000000"/>
                </a:solidFill>
                <a:effectLst/>
                <a:latin typeface="Arial" panose="020B0604020202020204" pitchFamily="34" charset="0"/>
              </a:rPr>
              <a:t>Одним из наиболее фундаментальных протоколов SDN является </a:t>
            </a:r>
            <a:r>
              <a:rPr lang="ru-RU" sz="1800" b="0" i="0" u="none" strike="noStrike" dirty="0" err="1">
                <a:solidFill>
                  <a:srgbClr val="000000"/>
                </a:solidFill>
                <a:effectLst/>
                <a:latin typeface="Arial" panose="020B0604020202020204" pitchFamily="34" charset="0"/>
              </a:rPr>
              <a:t>OpenFlow</a:t>
            </a:r>
            <a:r>
              <a:rPr lang="ru-RU" sz="1800" b="0" i="0" u="none" strike="noStrike" dirty="0">
                <a:solidFill>
                  <a:srgbClr val="000000"/>
                </a:solidFill>
                <a:effectLst/>
                <a:latin typeface="Arial" panose="020B0604020202020204" pitchFamily="34" charset="0"/>
              </a:rPr>
              <a:t>. Он служит интерфейсом связи между контроллерами SDN и сетевыми устройствами, такими как коммутаторы и маршрутизаторы. </a:t>
            </a:r>
            <a:r>
              <a:rPr lang="ru-RU" sz="1800" b="0" i="0" u="none" strike="noStrike" dirty="0" err="1">
                <a:solidFill>
                  <a:srgbClr val="000000"/>
                </a:solidFill>
                <a:effectLst/>
                <a:latin typeface="Arial" panose="020B0604020202020204" pitchFamily="34" charset="0"/>
              </a:rPr>
              <a:t>OpenFlow</a:t>
            </a:r>
            <a:r>
              <a:rPr lang="ru-RU" sz="1800" b="0" i="0" u="none" strike="noStrike" dirty="0">
                <a:solidFill>
                  <a:srgbClr val="000000"/>
                </a:solidFill>
                <a:effectLst/>
                <a:latin typeface="Arial" panose="020B0604020202020204" pitchFamily="34" charset="0"/>
              </a:rPr>
              <a:t> позволяет централизованно управлять сетевым трафиком, динамически изменяя таблицы пересылки, что обеспечивает более точное управление трафиком и автоматизацию. Предоставляя стандартизированный механизм для управления пересылкой пакетов, </a:t>
            </a:r>
            <a:r>
              <a:rPr lang="ru-RU" sz="1800" b="0" i="0" u="none" strike="noStrike" dirty="0" err="1">
                <a:solidFill>
                  <a:srgbClr val="000000"/>
                </a:solidFill>
                <a:effectLst/>
                <a:latin typeface="Arial" panose="020B0604020202020204" pitchFamily="34" charset="0"/>
              </a:rPr>
              <a:t>OpenFlow</a:t>
            </a:r>
            <a:r>
              <a:rPr lang="ru-RU" sz="1800" b="0" i="0" u="none" strike="noStrike" dirty="0">
                <a:solidFill>
                  <a:srgbClr val="000000"/>
                </a:solidFill>
                <a:effectLst/>
                <a:latin typeface="Arial" panose="020B0604020202020204" pitchFamily="34" charset="0"/>
              </a:rPr>
              <a:t> сыграл решающую роль в раннем внедрении и реализации SDN.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14f35f74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14f35f74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359994" algn="just" rtl="0">
              <a:buNone/>
            </a:pPr>
            <a:r>
              <a:rPr lang="ru-RU" sz="1800" b="0" i="0" u="none" strike="noStrike" dirty="0">
                <a:solidFill>
                  <a:srgbClr val="000000"/>
                </a:solidFill>
                <a:effectLst/>
                <a:latin typeface="Arial" panose="020B0604020202020204" pitchFamily="34" charset="0"/>
              </a:rPr>
              <a:t>Еще одним важным протоколом в SDN является NETCONF, что расшифровывается как Network Configuration Protocol. Этот протокол используется для удаленного управления и конфигурирования сетевых устройств. Вместе с NETCONF работает YANG - язык моделирования данных, определяющий структуру и параметры сетевых конфигураций. NETCONF и YANG обеспечивают эффективную автоматизацию, структурированное управление конфигурацией и программируемость - ключевые аспекты способности SDN сократить ручное вмешательство в работу сети. </a:t>
            </a:r>
            <a:endParaRPr lang="ru-RU" b="0" dirty="0">
              <a:effectLst/>
            </a:endParaRPr>
          </a:p>
          <a:p>
            <a:pPr>
              <a:buNone/>
            </a:pPr>
            <a:br>
              <a:rPr lang="ru-RU"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14f35f74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14f35f74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Работает по </a:t>
            </a:r>
            <a:r>
              <a:rPr lang="en-US" dirty="0"/>
              <a:t>Remote Call Procedure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14f35f74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414f35f74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800" b="0" i="0" u="none" strike="noStrike" dirty="0">
                <a:solidFill>
                  <a:srgbClr val="000000"/>
                </a:solidFill>
                <a:effectLst/>
                <a:latin typeface="Arial" panose="020B0604020202020204" pitchFamily="34" charset="0"/>
              </a:rPr>
              <a:t>В последние годы в средах SDN получили распространение </a:t>
            </a:r>
            <a:r>
              <a:rPr lang="ru-RU" sz="1800" b="0" i="0" u="none" strike="noStrike" dirty="0" err="1">
                <a:solidFill>
                  <a:srgbClr val="000000"/>
                </a:solidFill>
                <a:effectLst/>
                <a:latin typeface="Arial" panose="020B0604020202020204" pitchFamily="34" charset="0"/>
              </a:rPr>
              <a:t>gRPC</a:t>
            </a:r>
            <a:r>
              <a:rPr lang="ru-RU" sz="1800" b="0" i="0" u="none" strike="noStrike" dirty="0">
                <a:solidFill>
                  <a:srgbClr val="000000"/>
                </a:solidFill>
                <a:effectLst/>
                <a:latin typeface="Arial" panose="020B0604020202020204" pitchFamily="34" charset="0"/>
              </a:rPr>
              <a:t> и его расширение </a:t>
            </a:r>
            <a:r>
              <a:rPr lang="ru-RU" sz="1800" b="0" i="0" u="none" strike="noStrike" dirty="0" err="1">
                <a:solidFill>
                  <a:srgbClr val="000000"/>
                </a:solidFill>
                <a:effectLst/>
                <a:latin typeface="Arial" panose="020B0604020202020204" pitchFamily="34" charset="0"/>
              </a:rPr>
              <a:t>gNMI</a:t>
            </a:r>
            <a:r>
              <a:rPr lang="ru-RU" sz="1800" b="0" i="0" u="none" strike="noStrike" dirty="0">
                <a:solidFill>
                  <a:srgbClr val="000000"/>
                </a:solidFill>
                <a:effectLst/>
                <a:latin typeface="Arial" panose="020B0604020202020204" pitchFamily="34" charset="0"/>
              </a:rPr>
              <a:t>. </a:t>
            </a:r>
            <a:r>
              <a:rPr lang="ru-RU" sz="1800" b="0" i="0" u="none" strike="noStrike" dirty="0" err="1">
                <a:solidFill>
                  <a:srgbClr val="000000"/>
                </a:solidFill>
                <a:effectLst/>
                <a:latin typeface="Arial" panose="020B0604020202020204" pitchFamily="34" charset="0"/>
              </a:rPr>
              <a:t>gRPC</a:t>
            </a:r>
            <a:r>
              <a:rPr lang="ru-RU" sz="1800" b="0" i="0" u="none" strike="noStrike" dirty="0">
                <a:solidFill>
                  <a:srgbClr val="000000"/>
                </a:solidFill>
                <a:effectLst/>
                <a:latin typeface="Arial" panose="020B0604020202020204" pitchFamily="34" charset="0"/>
              </a:rPr>
              <a:t>, разработанный Google, представляет собой высокопроизводительный фреймворк удаленного вызова процедур (RPC), который облегчает взаимодействие между контроллерами SDN и сетевыми устройствами.</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14f35f742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14f35f74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414f35f74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414f35f74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800" b="0" i="0" u="none" strike="noStrike" dirty="0" err="1">
                <a:solidFill>
                  <a:srgbClr val="000000"/>
                </a:solidFill>
                <a:effectLst/>
                <a:latin typeface="Arial" panose="020B0604020202020204" pitchFamily="34" charset="0"/>
              </a:rPr>
              <a:t>gNMI</a:t>
            </a:r>
            <a:r>
              <a:rPr lang="ru-RU" sz="1800" b="0" i="0" u="none" strike="noStrike" dirty="0">
                <a:solidFill>
                  <a:srgbClr val="000000"/>
                </a:solidFill>
                <a:effectLst/>
                <a:latin typeface="Arial" panose="020B0604020202020204" pitchFamily="34" charset="0"/>
              </a:rPr>
              <a:t>, или интерфейс сетевого управления </a:t>
            </a:r>
            <a:r>
              <a:rPr lang="ru-RU" sz="1800" b="0" i="0" u="none" strike="noStrike" dirty="0" err="1">
                <a:solidFill>
                  <a:srgbClr val="000000"/>
                </a:solidFill>
                <a:effectLst/>
                <a:latin typeface="Arial" panose="020B0604020202020204" pitchFamily="34" charset="0"/>
              </a:rPr>
              <a:t>gRPC</a:t>
            </a:r>
            <a:r>
              <a:rPr lang="ru-RU" sz="1800" b="0" i="0" u="none" strike="noStrike" dirty="0">
                <a:solidFill>
                  <a:srgbClr val="000000"/>
                </a:solidFill>
                <a:effectLst/>
                <a:latin typeface="Arial" panose="020B0604020202020204" pitchFamily="34" charset="0"/>
              </a:rPr>
              <a:t>, расширяет эту функциональность, обеспечивая мониторинг сети и сбор телеметрии в режиме реального времени. Эти протоколы обеспечивают масштабируемое и эффективное управление сетью, гарантируя, что развертывания SDN будут работать с минимальными задержками и повышенной прозрачностью. </a:t>
            </a:r>
            <a:br>
              <a:rPr lang="en-US" sz="1800" b="0" i="0" u="none" strike="noStrike" dirty="0">
                <a:solidFill>
                  <a:srgbClr val="000000"/>
                </a:solidFill>
                <a:effectLst/>
                <a:latin typeface="Arial" panose="020B0604020202020204" pitchFamily="34" charset="0"/>
              </a:rPr>
            </a:br>
            <a:r>
              <a:rPr lang="ru-RU" sz="1800" b="0" i="0" u="none" strike="noStrike" dirty="0">
                <a:solidFill>
                  <a:srgbClr val="000000"/>
                </a:solidFill>
                <a:effectLst/>
                <a:latin typeface="Arial" panose="020B0604020202020204" pitchFamily="34" charset="0"/>
              </a:rPr>
              <a:t>Если </a:t>
            </a:r>
            <a:r>
              <a:rPr lang="en-US" sz="1800" b="0" i="0" u="none" strike="noStrike" dirty="0">
                <a:solidFill>
                  <a:srgbClr val="000000"/>
                </a:solidFill>
                <a:effectLst/>
                <a:latin typeface="Arial" panose="020B0604020202020204" pitchFamily="34" charset="0"/>
              </a:rPr>
              <a:t>SDN </a:t>
            </a:r>
            <a:r>
              <a:rPr lang="ru-RU" sz="1800" b="0" i="0" u="none" strike="noStrike" dirty="0">
                <a:solidFill>
                  <a:srgbClr val="000000"/>
                </a:solidFill>
                <a:effectLst/>
                <a:latin typeface="Arial" panose="020B0604020202020204" pitchFamily="34" charset="0"/>
              </a:rPr>
              <a:t>– таксопарк, то </a:t>
            </a:r>
            <a:r>
              <a:rPr lang="en-US" sz="1800" b="0" i="0" u="none" strike="noStrike" dirty="0" err="1">
                <a:solidFill>
                  <a:srgbClr val="000000"/>
                </a:solidFill>
                <a:effectLst/>
                <a:latin typeface="Arial" panose="020B0604020202020204" pitchFamily="34" charset="0"/>
              </a:rPr>
              <a:t>gRPC</a:t>
            </a:r>
            <a:r>
              <a:rPr lang="en-US" sz="1800" b="0" i="0" u="none" strike="noStrike" dirty="0">
                <a:solidFill>
                  <a:srgbClr val="000000"/>
                </a:solidFill>
                <a:effectLst/>
                <a:latin typeface="Arial" panose="020B0604020202020204" pitchFamily="34" charset="0"/>
              </a:rPr>
              <a:t> </a:t>
            </a:r>
            <a:r>
              <a:rPr lang="ru-RU" sz="1800" b="0" i="0" u="none" strike="noStrike" dirty="0">
                <a:solidFill>
                  <a:srgbClr val="000000"/>
                </a:solidFill>
                <a:effectLst/>
                <a:latin typeface="Arial" panose="020B0604020202020204" pitchFamily="34" charset="0"/>
              </a:rPr>
              <a:t>это машина с водителем, </a:t>
            </a:r>
            <a:r>
              <a:rPr lang="en-US" sz="1800" b="0" i="0" u="none" strike="noStrike" dirty="0" err="1">
                <a:solidFill>
                  <a:srgbClr val="000000"/>
                </a:solidFill>
                <a:effectLst/>
                <a:latin typeface="Arial" panose="020B0604020202020204" pitchFamily="34" charset="0"/>
              </a:rPr>
              <a:t>gNMI</a:t>
            </a:r>
            <a:r>
              <a:rPr lang="en-US" sz="1800" b="0" i="0" u="none" strike="noStrike" dirty="0">
                <a:solidFill>
                  <a:srgbClr val="000000"/>
                </a:solidFill>
                <a:effectLst/>
                <a:latin typeface="Arial" panose="020B0604020202020204" pitchFamily="34" charset="0"/>
              </a:rPr>
              <a:t> </a:t>
            </a:r>
            <a:r>
              <a:rPr lang="ru-RU" sz="1800" b="0" i="0" u="none" strike="noStrike" dirty="0">
                <a:solidFill>
                  <a:srgbClr val="000000"/>
                </a:solidFill>
                <a:effectLst/>
                <a:latin typeface="Arial" panose="020B0604020202020204" pitchFamily="34" charset="0"/>
              </a:rPr>
              <a:t>это диспетчер который управляет маршрутом и следит за общим состоянием, а </a:t>
            </a:r>
            <a:r>
              <a:rPr lang="en-US" sz="1800" b="0" i="0" u="none" strike="noStrike" dirty="0" err="1">
                <a:solidFill>
                  <a:srgbClr val="000000"/>
                </a:solidFill>
                <a:effectLst/>
                <a:latin typeface="Arial" panose="020B0604020202020204" pitchFamily="34" charset="0"/>
              </a:rPr>
              <a:t>gNOI</a:t>
            </a:r>
            <a:r>
              <a:rPr lang="en-US" sz="1800" b="0" i="0" u="none" strike="noStrike" dirty="0">
                <a:solidFill>
                  <a:srgbClr val="000000"/>
                </a:solidFill>
                <a:effectLst/>
                <a:latin typeface="Arial" panose="020B0604020202020204" pitchFamily="34" charset="0"/>
              </a:rPr>
              <a:t> </a:t>
            </a:r>
            <a:r>
              <a:rPr lang="ru-RU" sz="1800" b="0" i="0" u="none" strike="noStrike" dirty="0">
                <a:solidFill>
                  <a:srgbClr val="000000"/>
                </a:solidFill>
                <a:effectLst/>
                <a:latin typeface="Arial" panose="020B0604020202020204" pitchFamily="34" charset="0"/>
              </a:rPr>
              <a:t>это механик</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14f35f742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14f35f742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359994" algn="just" rtl="0">
              <a:buNone/>
            </a:pPr>
            <a:r>
              <a:rPr lang="ru-RU" sz="1800" b="0" i="0" u="none" strike="noStrike" dirty="0">
                <a:solidFill>
                  <a:srgbClr val="000000"/>
                </a:solidFill>
                <a:effectLst/>
                <a:latin typeface="Arial" panose="020B0604020202020204" pitchFamily="34" charset="0"/>
              </a:rPr>
              <a:t>Помимо традиционного управления сетью, SDN также полагается на BGP-LS (</a:t>
            </a:r>
            <a:r>
              <a:rPr lang="ru-RU" sz="1800" b="0" i="0" u="none" strike="noStrike" dirty="0" err="1">
                <a:solidFill>
                  <a:srgbClr val="000000"/>
                </a:solidFill>
                <a:effectLst/>
                <a:latin typeface="Arial" panose="020B0604020202020204" pitchFamily="34" charset="0"/>
              </a:rPr>
              <a:t>Border</a:t>
            </a:r>
            <a:r>
              <a:rPr lang="ru-RU" sz="1800" b="0" i="0" u="none" strike="noStrike" dirty="0">
                <a:solidFill>
                  <a:srgbClr val="000000"/>
                </a:solidFill>
                <a:effectLst/>
                <a:latin typeface="Arial" panose="020B0604020202020204" pitchFamily="34" charset="0"/>
              </a:rPr>
              <a:t> Gateway Protocol - Link State) для обнаружения топологии и выбора пути. BGP-LS расширяет возможности BGP, позволяя контроллерам SDN собирать и анализировать информацию о топологии сети. Это повышает способность контроллера принимать обоснованные решения по маршрутизации, оптимизируя потоки трафика и повышая эффективность сети. Поскольку SDN продолжает интегрироваться в существующие сетевые инфраструктуры, BGP-LS остается важнейшим компонентом для </a:t>
            </a:r>
            <a:r>
              <a:rPr lang="ru-RU" sz="1800" b="0" i="0" u="none" strike="noStrike" dirty="0" err="1">
                <a:solidFill>
                  <a:srgbClr val="000000"/>
                </a:solidFill>
                <a:effectLst/>
                <a:latin typeface="Arial" panose="020B0604020202020204" pitchFamily="34" charset="0"/>
              </a:rPr>
              <a:t>междоменного</a:t>
            </a:r>
            <a:r>
              <a:rPr lang="ru-RU" sz="1800" b="0" i="0" u="none" strike="noStrike" dirty="0">
                <a:solidFill>
                  <a:srgbClr val="000000"/>
                </a:solidFill>
                <a:effectLst/>
                <a:latin typeface="Arial" panose="020B0604020202020204" pitchFamily="34" charset="0"/>
              </a:rPr>
              <a:t> взаимодействия и динамического расчета маршрутов. </a:t>
            </a:r>
            <a:endParaRPr lang="ru-RU" b="0"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Белый фон без лого">
  <p:cSld name="Белый фон без лого">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Синий фон без лого">
  <p:cSld name="Синий фон без лого">
    <p:spTree>
      <p:nvGrpSpPr>
        <p:cNvPr id="1" name="Shape 9"/>
        <p:cNvGrpSpPr/>
        <p:nvPr/>
      </p:nvGrpSpPr>
      <p:grpSpPr>
        <a:xfrm>
          <a:off x="0" y="0"/>
          <a:ext cx="0" cy="0"/>
          <a:chOff x="0" y="0"/>
          <a:chExt cx="0" cy="0"/>
        </a:xfrm>
      </p:grpSpPr>
      <p:sp>
        <p:nvSpPr>
          <p:cNvPr id="10" name="Google Shape;10;p3"/>
          <p:cNvSpPr/>
          <p:nvPr/>
        </p:nvSpPr>
        <p:spPr>
          <a:xfrm>
            <a:off x="0" y="1"/>
            <a:ext cx="9144000" cy="5143500"/>
          </a:xfrm>
          <a:prstGeom prst="rect">
            <a:avLst/>
          </a:prstGeom>
          <a:solidFill>
            <a:srgbClr val="1E22A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300"/>
              <a:buFont typeface="Poppins Light"/>
              <a:buNone/>
            </a:pPr>
            <a:endParaRPr sz="13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Синий фон дополнительно">
  <p:cSld name="Синий фон дополнительно">
    <p:spTree>
      <p:nvGrpSpPr>
        <p:cNvPr id="1" name="Shape 11"/>
        <p:cNvGrpSpPr/>
        <p:nvPr/>
      </p:nvGrpSpPr>
      <p:grpSpPr>
        <a:xfrm>
          <a:off x="0" y="0"/>
          <a:ext cx="0" cy="0"/>
          <a:chOff x="0" y="0"/>
          <a:chExt cx="0" cy="0"/>
        </a:xfrm>
      </p:grpSpPr>
      <p:sp>
        <p:nvSpPr>
          <p:cNvPr id="12" name="Google Shape;12;p4"/>
          <p:cNvSpPr/>
          <p:nvPr/>
        </p:nvSpPr>
        <p:spPr>
          <a:xfrm>
            <a:off x="0" y="1"/>
            <a:ext cx="9144000" cy="5143500"/>
          </a:xfrm>
          <a:prstGeom prst="rect">
            <a:avLst/>
          </a:prstGeom>
          <a:solidFill>
            <a:srgbClr val="1E22A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300"/>
              <a:buFont typeface="Poppins Light"/>
              <a:buNone/>
            </a:pPr>
            <a:endParaRPr sz="1300" b="0" i="0" u="none" strike="noStrike" cap="none">
              <a:solidFill>
                <a:srgbClr val="FFFFFF"/>
              </a:solidFill>
              <a:latin typeface="Calibri"/>
              <a:ea typeface="Calibri"/>
              <a:cs typeface="Calibri"/>
              <a:sym typeface="Calibri"/>
            </a:endParaRPr>
          </a:p>
        </p:txBody>
      </p:sp>
      <p:sp>
        <p:nvSpPr>
          <p:cNvPr id="13" name="Google Shape;13;p4"/>
          <p:cNvSpPr txBox="1">
            <a:spLocks noGrp="1"/>
          </p:cNvSpPr>
          <p:nvPr>
            <p:ph type="title"/>
          </p:nvPr>
        </p:nvSpPr>
        <p:spPr>
          <a:xfrm>
            <a:off x="449134" y="524989"/>
            <a:ext cx="3992100" cy="298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Poppins"/>
              <a:buNone/>
              <a:defRPr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4" name="Google Shape;14;p4"/>
          <p:cNvGrpSpPr/>
          <p:nvPr/>
        </p:nvGrpSpPr>
        <p:grpSpPr>
          <a:xfrm>
            <a:off x="8120186" y="358357"/>
            <a:ext cx="562925" cy="406698"/>
            <a:chOff x="6541928" y="1050039"/>
            <a:chExt cx="2970582" cy="2146162"/>
          </a:xfrm>
        </p:grpSpPr>
        <p:sp>
          <p:nvSpPr>
            <p:cNvPr id="15" name="Google Shape;15;p4"/>
            <p:cNvSpPr/>
            <p:nvPr/>
          </p:nvSpPr>
          <p:spPr>
            <a:xfrm>
              <a:off x="7440026" y="1655970"/>
              <a:ext cx="527172" cy="456670"/>
            </a:xfrm>
            <a:custGeom>
              <a:avLst/>
              <a:gdLst/>
              <a:ahLst/>
              <a:cxnLst/>
              <a:rect l="l" t="t" r="r" b="b"/>
              <a:pathLst>
                <a:path w="527172" h="456670" extrusionOk="0">
                  <a:moveTo>
                    <a:pt x="263586" y="0"/>
                  </a:moveTo>
                  <a:lnTo>
                    <a:pt x="0" y="456671"/>
                  </a:lnTo>
                  <a:lnTo>
                    <a:pt x="527172" y="45667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16" name="Google Shape;16;p4"/>
            <p:cNvSpPr/>
            <p:nvPr/>
          </p:nvSpPr>
          <p:spPr>
            <a:xfrm>
              <a:off x="6881732" y="1050039"/>
              <a:ext cx="878408" cy="1062601"/>
            </a:xfrm>
            <a:custGeom>
              <a:avLst/>
              <a:gdLst/>
              <a:ahLst/>
              <a:cxnLst/>
              <a:rect l="l" t="t" r="r" b="b"/>
              <a:pathLst>
                <a:path w="878408" h="1062601" extrusionOk="0">
                  <a:moveTo>
                    <a:pt x="342344" y="0"/>
                  </a:moveTo>
                  <a:lnTo>
                    <a:pt x="0" y="593227"/>
                  </a:lnTo>
                  <a:lnTo>
                    <a:pt x="0" y="1062601"/>
                  </a:lnTo>
                  <a:lnTo>
                    <a:pt x="538605" y="1062601"/>
                  </a:lnTo>
                  <a:lnTo>
                    <a:pt x="538605" y="589417"/>
                  </a:lnTo>
                  <a:lnTo>
                    <a:pt x="87840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17" name="Google Shape;17;p4"/>
            <p:cNvSpPr/>
            <p:nvPr/>
          </p:nvSpPr>
          <p:spPr>
            <a:xfrm>
              <a:off x="7987523" y="2153290"/>
              <a:ext cx="601484" cy="1042911"/>
            </a:xfrm>
            <a:custGeom>
              <a:avLst/>
              <a:gdLst/>
              <a:ahLst/>
              <a:cxnLst/>
              <a:rect l="l" t="t" r="r" b="b"/>
              <a:pathLst>
                <a:path w="601484" h="1042911" extrusionOk="0">
                  <a:moveTo>
                    <a:pt x="0" y="1042912"/>
                  </a:moveTo>
                  <a:lnTo>
                    <a:pt x="601484" y="1042912"/>
                  </a:lnTo>
                  <a:lnTo>
                    <a:pt x="0"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18" name="Google Shape;18;p4"/>
            <p:cNvSpPr/>
            <p:nvPr/>
          </p:nvSpPr>
          <p:spPr>
            <a:xfrm>
              <a:off x="6881732" y="2133600"/>
              <a:ext cx="537969" cy="1062600"/>
            </a:xfrm>
            <a:custGeom>
              <a:avLst/>
              <a:gdLst/>
              <a:ahLst/>
              <a:cxnLst/>
              <a:rect l="l" t="t" r="r" b="b"/>
              <a:pathLst>
                <a:path w="537969" h="1062600" extrusionOk="0">
                  <a:moveTo>
                    <a:pt x="0" y="0"/>
                  </a:moveTo>
                  <a:lnTo>
                    <a:pt x="537970" y="0"/>
                  </a:lnTo>
                  <a:lnTo>
                    <a:pt x="537970" y="1062601"/>
                  </a:lnTo>
                  <a:lnTo>
                    <a:pt x="0" y="106260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19" name="Google Shape;19;p4"/>
            <p:cNvSpPr/>
            <p:nvPr/>
          </p:nvSpPr>
          <p:spPr>
            <a:xfrm>
              <a:off x="8450545" y="2133600"/>
              <a:ext cx="1061965" cy="1061965"/>
            </a:xfrm>
            <a:custGeom>
              <a:avLst/>
              <a:gdLst/>
              <a:ahLst/>
              <a:cxnLst/>
              <a:rect l="l" t="t" r="r" b="b"/>
              <a:pathLst>
                <a:path w="1061965" h="1061965" extrusionOk="0">
                  <a:moveTo>
                    <a:pt x="530983" y="0"/>
                  </a:moveTo>
                  <a:cubicBezTo>
                    <a:pt x="238180" y="0"/>
                    <a:pt x="0" y="238180"/>
                    <a:pt x="0" y="530983"/>
                  </a:cubicBezTo>
                  <a:cubicBezTo>
                    <a:pt x="0" y="823786"/>
                    <a:pt x="238180" y="1061966"/>
                    <a:pt x="530983" y="1061966"/>
                  </a:cubicBezTo>
                  <a:cubicBezTo>
                    <a:pt x="823785" y="1061966"/>
                    <a:pt x="1061966" y="823786"/>
                    <a:pt x="1061966" y="530983"/>
                  </a:cubicBezTo>
                  <a:cubicBezTo>
                    <a:pt x="1061966" y="238180"/>
                    <a:pt x="823785" y="0"/>
                    <a:pt x="530983" y="0"/>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20" name="Google Shape;20;p4"/>
            <p:cNvSpPr/>
            <p:nvPr/>
          </p:nvSpPr>
          <p:spPr>
            <a:xfrm>
              <a:off x="7441297" y="2133600"/>
              <a:ext cx="531618" cy="1062600"/>
            </a:xfrm>
            <a:custGeom>
              <a:avLst/>
              <a:gdLst/>
              <a:ahLst/>
              <a:cxnLst/>
              <a:rect l="l" t="t" r="r" b="b"/>
              <a:pathLst>
                <a:path w="531618" h="1062600" extrusionOk="0">
                  <a:moveTo>
                    <a:pt x="0" y="0"/>
                  </a:moveTo>
                  <a:lnTo>
                    <a:pt x="0" y="0"/>
                  </a:lnTo>
                  <a:lnTo>
                    <a:pt x="0" y="1062601"/>
                  </a:lnTo>
                  <a:lnTo>
                    <a:pt x="635" y="1062601"/>
                  </a:lnTo>
                  <a:cubicBezTo>
                    <a:pt x="293438" y="1062601"/>
                    <a:pt x="531618" y="824421"/>
                    <a:pt x="531618" y="531618"/>
                  </a:cubicBezTo>
                  <a:cubicBezTo>
                    <a:pt x="531618" y="238180"/>
                    <a:pt x="293438" y="0"/>
                    <a:pt x="0" y="0"/>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21" name="Google Shape;21;p4"/>
            <p:cNvSpPr/>
            <p:nvPr/>
          </p:nvSpPr>
          <p:spPr>
            <a:xfrm>
              <a:off x="7715680" y="1057661"/>
              <a:ext cx="942557" cy="1054979"/>
            </a:xfrm>
            <a:custGeom>
              <a:avLst/>
              <a:gdLst/>
              <a:ahLst/>
              <a:cxnLst/>
              <a:rect l="l" t="t" r="r" b="b"/>
              <a:pathLst>
                <a:path w="942557" h="1054979" extrusionOk="0">
                  <a:moveTo>
                    <a:pt x="276289" y="1054980"/>
                  </a:moveTo>
                  <a:lnTo>
                    <a:pt x="942558" y="1054980"/>
                  </a:lnTo>
                  <a:lnTo>
                    <a:pt x="333452" y="0"/>
                  </a:lnTo>
                  <a:lnTo>
                    <a:pt x="0" y="57734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22" name="Google Shape;22;p4"/>
            <p:cNvSpPr/>
            <p:nvPr/>
          </p:nvSpPr>
          <p:spPr>
            <a:xfrm>
              <a:off x="8000226" y="2133600"/>
              <a:ext cx="482076" cy="512563"/>
            </a:xfrm>
            <a:custGeom>
              <a:avLst/>
              <a:gdLst/>
              <a:ahLst/>
              <a:cxnLst/>
              <a:rect l="l" t="t" r="r" b="b"/>
              <a:pathLst>
                <a:path w="482076" h="512563" extrusionOk="0">
                  <a:moveTo>
                    <a:pt x="0" y="0"/>
                  </a:moveTo>
                  <a:lnTo>
                    <a:pt x="295978" y="512564"/>
                  </a:lnTo>
                  <a:cubicBezTo>
                    <a:pt x="405859" y="479536"/>
                    <a:pt x="482077" y="377913"/>
                    <a:pt x="482077" y="261681"/>
                  </a:cubicBezTo>
                  <a:cubicBezTo>
                    <a:pt x="482077" y="117502"/>
                    <a:pt x="364575" y="0"/>
                    <a:pt x="220396" y="0"/>
                  </a:cubicBezTo>
                  <a:lnTo>
                    <a:pt x="0"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23" name="Google Shape;23;p4"/>
            <p:cNvSpPr/>
            <p:nvPr/>
          </p:nvSpPr>
          <p:spPr>
            <a:xfrm>
              <a:off x="6541928" y="1050039"/>
              <a:ext cx="658012" cy="570362"/>
            </a:xfrm>
            <a:custGeom>
              <a:avLst/>
              <a:gdLst/>
              <a:ahLst/>
              <a:cxnLst/>
              <a:rect l="l" t="t" r="r" b="b"/>
              <a:pathLst>
                <a:path w="658012" h="570362" extrusionOk="0">
                  <a:moveTo>
                    <a:pt x="0" y="0"/>
                  </a:moveTo>
                  <a:lnTo>
                    <a:pt x="329006" y="570362"/>
                  </a:lnTo>
                  <a:lnTo>
                    <a:pt x="658012"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grpSp>
      <p:sp>
        <p:nvSpPr>
          <p:cNvPr id="24" name="Google Shape;24;p4"/>
          <p:cNvSpPr txBox="1"/>
          <p:nvPr/>
        </p:nvSpPr>
        <p:spPr>
          <a:xfrm>
            <a:off x="8190310" y="4960163"/>
            <a:ext cx="485700" cy="183300"/>
          </a:xfrm>
          <a:prstGeom prst="rect">
            <a:avLst/>
          </a:prstGeom>
          <a:solidFill>
            <a:srgbClr val="E6EC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ru" sz="800" b="0" i="0" u="none" strike="noStrike" cap="none">
                <a:solidFill>
                  <a:schemeClr val="lt1"/>
                </a:solidFill>
                <a:latin typeface="Poppins Light"/>
                <a:ea typeface="Poppins Light"/>
                <a:cs typeface="Poppins Light"/>
                <a:sym typeface="Poppins Light"/>
              </a:rPr>
              <a:t>‹#›</a:t>
            </a:fld>
            <a:endParaRPr sz="800" b="0" i="0" u="none" strike="noStrike" cap="none">
              <a:solidFill>
                <a:schemeClr val="lt1"/>
              </a:solidFill>
              <a:latin typeface="Poppins Light"/>
              <a:ea typeface="Poppins Light"/>
              <a:cs typeface="Poppins Light"/>
              <a:sym typeface="Poppins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Обычный макет">
  <p:cSld name="Обычный макет">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67916" y="499596"/>
            <a:ext cx="7020000" cy="437100"/>
          </a:xfrm>
          <a:prstGeom prst="rect">
            <a:avLst/>
          </a:prstGeom>
          <a:noFill/>
          <a:ln>
            <a:noFill/>
          </a:ln>
        </p:spPr>
        <p:txBody>
          <a:bodyPr spcFirstLastPara="1" wrap="square" lIns="0" tIns="27000" rIns="27000" bIns="27000" anchor="t" anchorCtr="0">
            <a:noAutofit/>
          </a:bodyPr>
          <a:lstStyle>
            <a:lvl1pPr lvl="0" algn="l">
              <a:lnSpc>
                <a:spcPct val="85000"/>
              </a:lnSpc>
              <a:spcBef>
                <a:spcPts val="0"/>
              </a:spcBef>
              <a:spcAft>
                <a:spcPts val="0"/>
              </a:spcAft>
              <a:buClr>
                <a:schemeClr val="dk1"/>
              </a:buClr>
              <a:buSzPts val="2400"/>
              <a:buFont typeface="Poppi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27" name="Google Shape;27;p5"/>
          <p:cNvGrpSpPr/>
          <p:nvPr/>
        </p:nvGrpSpPr>
        <p:grpSpPr>
          <a:xfrm>
            <a:off x="8120186" y="358357"/>
            <a:ext cx="562925" cy="406698"/>
            <a:chOff x="6541928" y="1050039"/>
            <a:chExt cx="2970582" cy="2146162"/>
          </a:xfrm>
        </p:grpSpPr>
        <p:sp>
          <p:nvSpPr>
            <p:cNvPr id="28" name="Google Shape;28;p5"/>
            <p:cNvSpPr/>
            <p:nvPr/>
          </p:nvSpPr>
          <p:spPr>
            <a:xfrm>
              <a:off x="7440026" y="1655970"/>
              <a:ext cx="527172" cy="456670"/>
            </a:xfrm>
            <a:custGeom>
              <a:avLst/>
              <a:gdLst/>
              <a:ahLst/>
              <a:cxnLst/>
              <a:rect l="l" t="t" r="r" b="b"/>
              <a:pathLst>
                <a:path w="527172" h="456670" extrusionOk="0">
                  <a:moveTo>
                    <a:pt x="263586" y="0"/>
                  </a:moveTo>
                  <a:lnTo>
                    <a:pt x="0" y="456671"/>
                  </a:lnTo>
                  <a:lnTo>
                    <a:pt x="527172" y="456671"/>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29" name="Google Shape;29;p5"/>
            <p:cNvSpPr/>
            <p:nvPr/>
          </p:nvSpPr>
          <p:spPr>
            <a:xfrm>
              <a:off x="6881732" y="1050039"/>
              <a:ext cx="878408" cy="1062601"/>
            </a:xfrm>
            <a:custGeom>
              <a:avLst/>
              <a:gdLst/>
              <a:ahLst/>
              <a:cxnLst/>
              <a:rect l="l" t="t" r="r" b="b"/>
              <a:pathLst>
                <a:path w="878408" h="1062601" extrusionOk="0">
                  <a:moveTo>
                    <a:pt x="342344" y="0"/>
                  </a:moveTo>
                  <a:lnTo>
                    <a:pt x="0" y="593227"/>
                  </a:lnTo>
                  <a:lnTo>
                    <a:pt x="0" y="1062601"/>
                  </a:lnTo>
                  <a:lnTo>
                    <a:pt x="538605" y="1062601"/>
                  </a:lnTo>
                  <a:lnTo>
                    <a:pt x="538605" y="589417"/>
                  </a:lnTo>
                  <a:lnTo>
                    <a:pt x="878408"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0" name="Google Shape;30;p5"/>
            <p:cNvSpPr/>
            <p:nvPr/>
          </p:nvSpPr>
          <p:spPr>
            <a:xfrm>
              <a:off x="7987523" y="2153290"/>
              <a:ext cx="601484" cy="1042911"/>
            </a:xfrm>
            <a:custGeom>
              <a:avLst/>
              <a:gdLst/>
              <a:ahLst/>
              <a:cxnLst/>
              <a:rect l="l" t="t" r="r" b="b"/>
              <a:pathLst>
                <a:path w="601484" h="1042911" extrusionOk="0">
                  <a:moveTo>
                    <a:pt x="0" y="1042912"/>
                  </a:moveTo>
                  <a:lnTo>
                    <a:pt x="601484" y="1042912"/>
                  </a:lnTo>
                  <a:lnTo>
                    <a:pt x="0"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1" name="Google Shape;31;p5"/>
            <p:cNvSpPr/>
            <p:nvPr/>
          </p:nvSpPr>
          <p:spPr>
            <a:xfrm>
              <a:off x="6881732" y="2133600"/>
              <a:ext cx="537969" cy="1062600"/>
            </a:xfrm>
            <a:custGeom>
              <a:avLst/>
              <a:gdLst/>
              <a:ahLst/>
              <a:cxnLst/>
              <a:rect l="l" t="t" r="r" b="b"/>
              <a:pathLst>
                <a:path w="537969" h="1062600" extrusionOk="0">
                  <a:moveTo>
                    <a:pt x="0" y="0"/>
                  </a:moveTo>
                  <a:lnTo>
                    <a:pt x="537970" y="0"/>
                  </a:lnTo>
                  <a:lnTo>
                    <a:pt x="537970" y="1062601"/>
                  </a:lnTo>
                  <a:lnTo>
                    <a:pt x="0" y="1062601"/>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2" name="Google Shape;32;p5"/>
            <p:cNvSpPr/>
            <p:nvPr/>
          </p:nvSpPr>
          <p:spPr>
            <a:xfrm>
              <a:off x="8450545" y="2133600"/>
              <a:ext cx="1061965" cy="1061965"/>
            </a:xfrm>
            <a:custGeom>
              <a:avLst/>
              <a:gdLst/>
              <a:ahLst/>
              <a:cxnLst/>
              <a:rect l="l" t="t" r="r" b="b"/>
              <a:pathLst>
                <a:path w="1061965" h="1061965" extrusionOk="0">
                  <a:moveTo>
                    <a:pt x="530983" y="0"/>
                  </a:moveTo>
                  <a:cubicBezTo>
                    <a:pt x="238180" y="0"/>
                    <a:pt x="0" y="238180"/>
                    <a:pt x="0" y="530983"/>
                  </a:cubicBezTo>
                  <a:cubicBezTo>
                    <a:pt x="0" y="823786"/>
                    <a:pt x="238180" y="1061966"/>
                    <a:pt x="530983" y="1061966"/>
                  </a:cubicBezTo>
                  <a:cubicBezTo>
                    <a:pt x="823785" y="1061966"/>
                    <a:pt x="1061966" y="823786"/>
                    <a:pt x="1061966" y="530983"/>
                  </a:cubicBezTo>
                  <a:cubicBezTo>
                    <a:pt x="1061966" y="238180"/>
                    <a:pt x="823785" y="0"/>
                    <a:pt x="530983" y="0"/>
                  </a:cubicBezTo>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3" name="Google Shape;33;p5"/>
            <p:cNvSpPr/>
            <p:nvPr/>
          </p:nvSpPr>
          <p:spPr>
            <a:xfrm>
              <a:off x="7441297" y="2133600"/>
              <a:ext cx="531618" cy="1062600"/>
            </a:xfrm>
            <a:custGeom>
              <a:avLst/>
              <a:gdLst/>
              <a:ahLst/>
              <a:cxnLst/>
              <a:rect l="l" t="t" r="r" b="b"/>
              <a:pathLst>
                <a:path w="531618" h="1062600" extrusionOk="0">
                  <a:moveTo>
                    <a:pt x="0" y="0"/>
                  </a:moveTo>
                  <a:lnTo>
                    <a:pt x="0" y="0"/>
                  </a:lnTo>
                  <a:lnTo>
                    <a:pt x="0" y="1062601"/>
                  </a:lnTo>
                  <a:lnTo>
                    <a:pt x="635" y="1062601"/>
                  </a:lnTo>
                  <a:cubicBezTo>
                    <a:pt x="293438" y="1062601"/>
                    <a:pt x="531618" y="824421"/>
                    <a:pt x="531618" y="531618"/>
                  </a:cubicBezTo>
                  <a:cubicBezTo>
                    <a:pt x="531618" y="238180"/>
                    <a:pt x="293438" y="0"/>
                    <a:pt x="0" y="0"/>
                  </a:cubicBezTo>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4" name="Google Shape;34;p5"/>
            <p:cNvSpPr/>
            <p:nvPr/>
          </p:nvSpPr>
          <p:spPr>
            <a:xfrm>
              <a:off x="7715680" y="1057661"/>
              <a:ext cx="942557" cy="1054979"/>
            </a:xfrm>
            <a:custGeom>
              <a:avLst/>
              <a:gdLst/>
              <a:ahLst/>
              <a:cxnLst/>
              <a:rect l="l" t="t" r="r" b="b"/>
              <a:pathLst>
                <a:path w="942557" h="1054979" extrusionOk="0">
                  <a:moveTo>
                    <a:pt x="276289" y="1054980"/>
                  </a:moveTo>
                  <a:lnTo>
                    <a:pt x="942558" y="1054980"/>
                  </a:lnTo>
                  <a:lnTo>
                    <a:pt x="333452" y="0"/>
                  </a:lnTo>
                  <a:lnTo>
                    <a:pt x="0" y="577349"/>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5" name="Google Shape;35;p5"/>
            <p:cNvSpPr/>
            <p:nvPr/>
          </p:nvSpPr>
          <p:spPr>
            <a:xfrm>
              <a:off x="8000226" y="2133600"/>
              <a:ext cx="482076" cy="512563"/>
            </a:xfrm>
            <a:custGeom>
              <a:avLst/>
              <a:gdLst/>
              <a:ahLst/>
              <a:cxnLst/>
              <a:rect l="l" t="t" r="r" b="b"/>
              <a:pathLst>
                <a:path w="482076" h="512563" extrusionOk="0">
                  <a:moveTo>
                    <a:pt x="0" y="0"/>
                  </a:moveTo>
                  <a:lnTo>
                    <a:pt x="295978" y="512564"/>
                  </a:lnTo>
                  <a:cubicBezTo>
                    <a:pt x="405859" y="479536"/>
                    <a:pt x="482077" y="377913"/>
                    <a:pt x="482077" y="261681"/>
                  </a:cubicBezTo>
                  <a:cubicBezTo>
                    <a:pt x="482077" y="117502"/>
                    <a:pt x="364575" y="0"/>
                    <a:pt x="220396" y="0"/>
                  </a:cubicBezTo>
                  <a:lnTo>
                    <a:pt x="0"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36" name="Google Shape;36;p5"/>
            <p:cNvSpPr/>
            <p:nvPr/>
          </p:nvSpPr>
          <p:spPr>
            <a:xfrm>
              <a:off x="6541928" y="1050039"/>
              <a:ext cx="658012" cy="570362"/>
            </a:xfrm>
            <a:custGeom>
              <a:avLst/>
              <a:gdLst/>
              <a:ahLst/>
              <a:cxnLst/>
              <a:rect l="l" t="t" r="r" b="b"/>
              <a:pathLst>
                <a:path w="658012" h="570362" extrusionOk="0">
                  <a:moveTo>
                    <a:pt x="0" y="0"/>
                  </a:moveTo>
                  <a:lnTo>
                    <a:pt x="329006" y="570362"/>
                  </a:lnTo>
                  <a:lnTo>
                    <a:pt x="658012"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grpSp>
      <p:sp>
        <p:nvSpPr>
          <p:cNvPr id="37" name="Google Shape;37;p5"/>
          <p:cNvSpPr txBox="1"/>
          <p:nvPr/>
        </p:nvSpPr>
        <p:spPr>
          <a:xfrm>
            <a:off x="8190310" y="4960163"/>
            <a:ext cx="485700" cy="183300"/>
          </a:xfrm>
          <a:prstGeom prst="rect">
            <a:avLst/>
          </a:prstGeom>
          <a:solidFill>
            <a:srgbClr val="E6EC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ru" sz="800" b="0" i="0" u="none" strike="noStrike" cap="none">
                <a:solidFill>
                  <a:schemeClr val="dk2"/>
                </a:solidFill>
                <a:latin typeface="Poppins Light"/>
                <a:ea typeface="Poppins Light"/>
                <a:cs typeface="Poppins Light"/>
                <a:sym typeface="Poppins Light"/>
              </a:rPr>
              <a:t>‹#›</a:t>
            </a:fld>
            <a:endParaRPr sz="800" b="0" i="0" u="none" strike="noStrike" cap="none">
              <a:solidFill>
                <a:schemeClr val="dk2"/>
              </a:solidFill>
              <a:latin typeface="Poppins Light"/>
              <a:ea typeface="Poppins Light"/>
              <a:cs typeface="Poppins Light"/>
              <a:sym typeface="Poppins Light"/>
            </a:endParaRPr>
          </a:p>
        </p:txBody>
      </p:sp>
    </p:spTree>
  </p:cSld>
  <p:clrMapOvr>
    <a:masterClrMapping/>
  </p:clrMapOvr>
  <p:extLst>
    <p:ext uri="{DCECCB84-F9BA-43D5-87BE-67443E8EF086}">
      <p15:sldGuideLst xmlns:p15="http://schemas.microsoft.com/office/powerpoint/2012/main">
        <p15:guide id="1" orient="horz" pos="30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ветлая плашка узкая">
  <p:cSld name="Светлая плашка узкая">
    <p:spTree>
      <p:nvGrpSpPr>
        <p:cNvPr id="1" name="Shape 38"/>
        <p:cNvGrpSpPr/>
        <p:nvPr/>
      </p:nvGrpSpPr>
      <p:grpSpPr>
        <a:xfrm>
          <a:off x="0" y="0"/>
          <a:ext cx="0" cy="0"/>
          <a:chOff x="0" y="0"/>
          <a:chExt cx="0" cy="0"/>
        </a:xfrm>
      </p:grpSpPr>
      <p:sp>
        <p:nvSpPr>
          <p:cNvPr id="39" name="Google Shape;39;p6"/>
          <p:cNvSpPr/>
          <p:nvPr/>
        </p:nvSpPr>
        <p:spPr>
          <a:xfrm>
            <a:off x="6569869" y="75"/>
            <a:ext cx="2574000" cy="5143500"/>
          </a:xfrm>
          <a:prstGeom prst="rect">
            <a:avLst/>
          </a:prstGeom>
          <a:solidFill>
            <a:srgbClr val="F2F5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300"/>
              <a:buFont typeface="Poppins Light"/>
              <a:buNone/>
            </a:pPr>
            <a:endParaRPr sz="1300" b="0" i="0" u="none" strike="noStrike" cap="none">
              <a:solidFill>
                <a:srgbClr val="FFFFFF"/>
              </a:solidFill>
              <a:latin typeface="Calibri"/>
              <a:ea typeface="Calibri"/>
              <a:cs typeface="Calibri"/>
              <a:sym typeface="Calibri"/>
            </a:endParaRPr>
          </a:p>
        </p:txBody>
      </p:sp>
      <p:grpSp>
        <p:nvGrpSpPr>
          <p:cNvPr id="40" name="Google Shape;40;p6"/>
          <p:cNvGrpSpPr/>
          <p:nvPr/>
        </p:nvGrpSpPr>
        <p:grpSpPr>
          <a:xfrm>
            <a:off x="8120186" y="358357"/>
            <a:ext cx="562925" cy="406698"/>
            <a:chOff x="6541928" y="1050039"/>
            <a:chExt cx="2970582" cy="2146162"/>
          </a:xfrm>
        </p:grpSpPr>
        <p:sp>
          <p:nvSpPr>
            <p:cNvPr id="41" name="Google Shape;41;p6"/>
            <p:cNvSpPr/>
            <p:nvPr/>
          </p:nvSpPr>
          <p:spPr>
            <a:xfrm>
              <a:off x="7440026" y="1655970"/>
              <a:ext cx="527172" cy="456670"/>
            </a:xfrm>
            <a:custGeom>
              <a:avLst/>
              <a:gdLst/>
              <a:ahLst/>
              <a:cxnLst/>
              <a:rect l="l" t="t" r="r" b="b"/>
              <a:pathLst>
                <a:path w="527172" h="456670" extrusionOk="0">
                  <a:moveTo>
                    <a:pt x="263586" y="0"/>
                  </a:moveTo>
                  <a:lnTo>
                    <a:pt x="0" y="456671"/>
                  </a:lnTo>
                  <a:lnTo>
                    <a:pt x="527172" y="456671"/>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2" name="Google Shape;42;p6"/>
            <p:cNvSpPr/>
            <p:nvPr/>
          </p:nvSpPr>
          <p:spPr>
            <a:xfrm>
              <a:off x="6881732" y="1050039"/>
              <a:ext cx="878408" cy="1062601"/>
            </a:xfrm>
            <a:custGeom>
              <a:avLst/>
              <a:gdLst/>
              <a:ahLst/>
              <a:cxnLst/>
              <a:rect l="l" t="t" r="r" b="b"/>
              <a:pathLst>
                <a:path w="878408" h="1062601" extrusionOk="0">
                  <a:moveTo>
                    <a:pt x="342344" y="0"/>
                  </a:moveTo>
                  <a:lnTo>
                    <a:pt x="0" y="593227"/>
                  </a:lnTo>
                  <a:lnTo>
                    <a:pt x="0" y="1062601"/>
                  </a:lnTo>
                  <a:lnTo>
                    <a:pt x="538605" y="1062601"/>
                  </a:lnTo>
                  <a:lnTo>
                    <a:pt x="538605" y="589417"/>
                  </a:lnTo>
                  <a:lnTo>
                    <a:pt x="878408"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3" name="Google Shape;43;p6"/>
            <p:cNvSpPr/>
            <p:nvPr/>
          </p:nvSpPr>
          <p:spPr>
            <a:xfrm>
              <a:off x="7987523" y="2153290"/>
              <a:ext cx="601484" cy="1042911"/>
            </a:xfrm>
            <a:custGeom>
              <a:avLst/>
              <a:gdLst/>
              <a:ahLst/>
              <a:cxnLst/>
              <a:rect l="l" t="t" r="r" b="b"/>
              <a:pathLst>
                <a:path w="601484" h="1042911" extrusionOk="0">
                  <a:moveTo>
                    <a:pt x="0" y="1042912"/>
                  </a:moveTo>
                  <a:lnTo>
                    <a:pt x="601484" y="1042912"/>
                  </a:lnTo>
                  <a:lnTo>
                    <a:pt x="0"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4" name="Google Shape;44;p6"/>
            <p:cNvSpPr/>
            <p:nvPr/>
          </p:nvSpPr>
          <p:spPr>
            <a:xfrm>
              <a:off x="6881732" y="2133600"/>
              <a:ext cx="537969" cy="1062600"/>
            </a:xfrm>
            <a:custGeom>
              <a:avLst/>
              <a:gdLst/>
              <a:ahLst/>
              <a:cxnLst/>
              <a:rect l="l" t="t" r="r" b="b"/>
              <a:pathLst>
                <a:path w="537969" h="1062600" extrusionOk="0">
                  <a:moveTo>
                    <a:pt x="0" y="0"/>
                  </a:moveTo>
                  <a:lnTo>
                    <a:pt x="537970" y="0"/>
                  </a:lnTo>
                  <a:lnTo>
                    <a:pt x="537970" y="1062601"/>
                  </a:lnTo>
                  <a:lnTo>
                    <a:pt x="0" y="1062601"/>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5" name="Google Shape;45;p6"/>
            <p:cNvSpPr/>
            <p:nvPr/>
          </p:nvSpPr>
          <p:spPr>
            <a:xfrm>
              <a:off x="8450545" y="2133600"/>
              <a:ext cx="1061965" cy="1061965"/>
            </a:xfrm>
            <a:custGeom>
              <a:avLst/>
              <a:gdLst/>
              <a:ahLst/>
              <a:cxnLst/>
              <a:rect l="l" t="t" r="r" b="b"/>
              <a:pathLst>
                <a:path w="1061965" h="1061965" extrusionOk="0">
                  <a:moveTo>
                    <a:pt x="530983" y="0"/>
                  </a:moveTo>
                  <a:cubicBezTo>
                    <a:pt x="238180" y="0"/>
                    <a:pt x="0" y="238180"/>
                    <a:pt x="0" y="530983"/>
                  </a:cubicBezTo>
                  <a:cubicBezTo>
                    <a:pt x="0" y="823786"/>
                    <a:pt x="238180" y="1061966"/>
                    <a:pt x="530983" y="1061966"/>
                  </a:cubicBezTo>
                  <a:cubicBezTo>
                    <a:pt x="823785" y="1061966"/>
                    <a:pt x="1061966" y="823786"/>
                    <a:pt x="1061966" y="530983"/>
                  </a:cubicBezTo>
                  <a:cubicBezTo>
                    <a:pt x="1061966" y="238180"/>
                    <a:pt x="823785" y="0"/>
                    <a:pt x="530983" y="0"/>
                  </a:cubicBezTo>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6" name="Google Shape;46;p6"/>
            <p:cNvSpPr/>
            <p:nvPr/>
          </p:nvSpPr>
          <p:spPr>
            <a:xfrm>
              <a:off x="7441297" y="2133600"/>
              <a:ext cx="531618" cy="1062600"/>
            </a:xfrm>
            <a:custGeom>
              <a:avLst/>
              <a:gdLst/>
              <a:ahLst/>
              <a:cxnLst/>
              <a:rect l="l" t="t" r="r" b="b"/>
              <a:pathLst>
                <a:path w="531618" h="1062600" extrusionOk="0">
                  <a:moveTo>
                    <a:pt x="0" y="0"/>
                  </a:moveTo>
                  <a:lnTo>
                    <a:pt x="0" y="0"/>
                  </a:lnTo>
                  <a:lnTo>
                    <a:pt x="0" y="1062601"/>
                  </a:lnTo>
                  <a:lnTo>
                    <a:pt x="635" y="1062601"/>
                  </a:lnTo>
                  <a:cubicBezTo>
                    <a:pt x="293438" y="1062601"/>
                    <a:pt x="531618" y="824421"/>
                    <a:pt x="531618" y="531618"/>
                  </a:cubicBezTo>
                  <a:cubicBezTo>
                    <a:pt x="531618" y="238180"/>
                    <a:pt x="293438" y="0"/>
                    <a:pt x="0" y="0"/>
                  </a:cubicBezTo>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7" name="Google Shape;47;p6"/>
            <p:cNvSpPr/>
            <p:nvPr/>
          </p:nvSpPr>
          <p:spPr>
            <a:xfrm>
              <a:off x="7715680" y="1057661"/>
              <a:ext cx="942557" cy="1054979"/>
            </a:xfrm>
            <a:custGeom>
              <a:avLst/>
              <a:gdLst/>
              <a:ahLst/>
              <a:cxnLst/>
              <a:rect l="l" t="t" r="r" b="b"/>
              <a:pathLst>
                <a:path w="942557" h="1054979" extrusionOk="0">
                  <a:moveTo>
                    <a:pt x="276289" y="1054980"/>
                  </a:moveTo>
                  <a:lnTo>
                    <a:pt x="942558" y="1054980"/>
                  </a:lnTo>
                  <a:lnTo>
                    <a:pt x="333452" y="0"/>
                  </a:lnTo>
                  <a:lnTo>
                    <a:pt x="0" y="577349"/>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8" name="Google Shape;48;p6"/>
            <p:cNvSpPr/>
            <p:nvPr/>
          </p:nvSpPr>
          <p:spPr>
            <a:xfrm>
              <a:off x="8000226" y="2133600"/>
              <a:ext cx="482076" cy="512563"/>
            </a:xfrm>
            <a:custGeom>
              <a:avLst/>
              <a:gdLst/>
              <a:ahLst/>
              <a:cxnLst/>
              <a:rect l="l" t="t" r="r" b="b"/>
              <a:pathLst>
                <a:path w="482076" h="512563" extrusionOk="0">
                  <a:moveTo>
                    <a:pt x="0" y="0"/>
                  </a:moveTo>
                  <a:lnTo>
                    <a:pt x="295978" y="512564"/>
                  </a:lnTo>
                  <a:cubicBezTo>
                    <a:pt x="405859" y="479536"/>
                    <a:pt x="482077" y="377913"/>
                    <a:pt x="482077" y="261681"/>
                  </a:cubicBezTo>
                  <a:cubicBezTo>
                    <a:pt x="482077" y="117502"/>
                    <a:pt x="364575" y="0"/>
                    <a:pt x="220396" y="0"/>
                  </a:cubicBezTo>
                  <a:lnTo>
                    <a:pt x="0"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49" name="Google Shape;49;p6"/>
            <p:cNvSpPr/>
            <p:nvPr/>
          </p:nvSpPr>
          <p:spPr>
            <a:xfrm>
              <a:off x="6541928" y="1050039"/>
              <a:ext cx="658012" cy="570362"/>
            </a:xfrm>
            <a:custGeom>
              <a:avLst/>
              <a:gdLst/>
              <a:ahLst/>
              <a:cxnLst/>
              <a:rect l="l" t="t" r="r" b="b"/>
              <a:pathLst>
                <a:path w="658012" h="570362" extrusionOk="0">
                  <a:moveTo>
                    <a:pt x="0" y="0"/>
                  </a:moveTo>
                  <a:lnTo>
                    <a:pt x="329006" y="570362"/>
                  </a:lnTo>
                  <a:lnTo>
                    <a:pt x="658012" y="0"/>
                  </a:lnTo>
                  <a:close/>
                </a:path>
              </a:pathLst>
            </a:custGeom>
            <a:solidFill>
              <a:srgbClr val="1E22A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grpSp>
      <p:sp>
        <p:nvSpPr>
          <p:cNvPr id="50" name="Google Shape;50;p6"/>
          <p:cNvSpPr txBox="1">
            <a:spLocks noGrp="1"/>
          </p:cNvSpPr>
          <p:nvPr>
            <p:ph type="title"/>
          </p:nvPr>
        </p:nvSpPr>
        <p:spPr>
          <a:xfrm>
            <a:off x="467916" y="499596"/>
            <a:ext cx="5694600" cy="437100"/>
          </a:xfrm>
          <a:prstGeom prst="rect">
            <a:avLst/>
          </a:prstGeom>
          <a:noFill/>
          <a:ln>
            <a:noFill/>
          </a:ln>
        </p:spPr>
        <p:txBody>
          <a:bodyPr spcFirstLastPara="1" wrap="square" lIns="0" tIns="27000" rIns="27000" bIns="27000" anchor="t" anchorCtr="0">
            <a:noAutofit/>
          </a:bodyPr>
          <a:lstStyle>
            <a:lvl1pPr lvl="0" algn="l">
              <a:lnSpc>
                <a:spcPct val="85000"/>
              </a:lnSpc>
              <a:spcBef>
                <a:spcPts val="0"/>
              </a:spcBef>
              <a:spcAft>
                <a:spcPts val="0"/>
              </a:spcAft>
              <a:buClr>
                <a:schemeClr val="dk1"/>
              </a:buClr>
              <a:buSzPts val="2400"/>
              <a:buFont typeface="Poppi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6"/>
          <p:cNvSpPr txBox="1"/>
          <p:nvPr/>
        </p:nvSpPr>
        <p:spPr>
          <a:xfrm>
            <a:off x="8190310" y="4960163"/>
            <a:ext cx="485700" cy="183300"/>
          </a:xfrm>
          <a:prstGeom prst="rect">
            <a:avLst/>
          </a:prstGeom>
          <a:solidFill>
            <a:srgbClr val="E6EC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ru" sz="800" b="0" i="0" u="none" strike="noStrike" cap="none">
                <a:solidFill>
                  <a:schemeClr val="dk2"/>
                </a:solidFill>
                <a:latin typeface="Poppins Light"/>
                <a:ea typeface="Poppins Light"/>
                <a:cs typeface="Poppins Light"/>
                <a:sym typeface="Poppins Light"/>
              </a:rPr>
              <a:t>‹#›</a:t>
            </a:fld>
            <a:endParaRPr sz="800" b="0" i="0" u="none" strike="noStrike" cap="none">
              <a:solidFill>
                <a:schemeClr val="dk2"/>
              </a:solidFill>
              <a:latin typeface="Poppins Light"/>
              <a:ea typeface="Poppins Light"/>
              <a:cs typeface="Poppins Light"/>
              <a:sym typeface="Poppins Light"/>
            </a:endParaRPr>
          </a:p>
        </p:txBody>
      </p:sp>
    </p:spTree>
  </p:cSld>
  <p:clrMapOvr>
    <a:masterClrMapping/>
  </p:clrMapOvr>
  <p:extLst>
    <p:ext uri="{DCECCB84-F9BA-43D5-87BE-67443E8EF086}">
      <p15:sldGuideLst xmlns:p15="http://schemas.microsoft.com/office/powerpoint/2012/main">
        <p15:guide id="1" pos="5465">
          <p15:clr>
            <a:srgbClr val="FBAE40"/>
          </p15:clr>
        </p15:guide>
        <p15:guide id="2" orient="horz" pos="301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иняя плашка узкая">
  <p:cSld name="Синяя плашка узкая">
    <p:spTree>
      <p:nvGrpSpPr>
        <p:cNvPr id="1" name="Shape 52"/>
        <p:cNvGrpSpPr/>
        <p:nvPr/>
      </p:nvGrpSpPr>
      <p:grpSpPr>
        <a:xfrm>
          <a:off x="0" y="0"/>
          <a:ext cx="0" cy="0"/>
          <a:chOff x="0" y="0"/>
          <a:chExt cx="0" cy="0"/>
        </a:xfrm>
      </p:grpSpPr>
      <p:sp>
        <p:nvSpPr>
          <p:cNvPr id="53" name="Google Shape;53;p7"/>
          <p:cNvSpPr/>
          <p:nvPr/>
        </p:nvSpPr>
        <p:spPr>
          <a:xfrm>
            <a:off x="6569869" y="75"/>
            <a:ext cx="2574000" cy="5143500"/>
          </a:xfrm>
          <a:prstGeom prst="rect">
            <a:avLst/>
          </a:prstGeom>
          <a:solidFill>
            <a:srgbClr val="1E22A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300"/>
              <a:buFont typeface="Poppins Light"/>
              <a:buNone/>
            </a:pPr>
            <a:endParaRPr sz="1300" b="0" i="0" u="none" strike="noStrike" cap="none">
              <a:solidFill>
                <a:srgbClr val="FFFFFF"/>
              </a:solidFill>
              <a:latin typeface="Calibri"/>
              <a:ea typeface="Calibri"/>
              <a:cs typeface="Calibri"/>
              <a:sym typeface="Calibri"/>
            </a:endParaRPr>
          </a:p>
        </p:txBody>
      </p:sp>
      <p:grpSp>
        <p:nvGrpSpPr>
          <p:cNvPr id="54" name="Google Shape;54;p7"/>
          <p:cNvGrpSpPr/>
          <p:nvPr/>
        </p:nvGrpSpPr>
        <p:grpSpPr>
          <a:xfrm>
            <a:off x="8120186" y="358357"/>
            <a:ext cx="562925" cy="406698"/>
            <a:chOff x="6541928" y="1050039"/>
            <a:chExt cx="2970582" cy="2146162"/>
          </a:xfrm>
        </p:grpSpPr>
        <p:sp>
          <p:nvSpPr>
            <p:cNvPr id="55" name="Google Shape;55;p7"/>
            <p:cNvSpPr/>
            <p:nvPr/>
          </p:nvSpPr>
          <p:spPr>
            <a:xfrm>
              <a:off x="7440026" y="1655970"/>
              <a:ext cx="527172" cy="456670"/>
            </a:xfrm>
            <a:custGeom>
              <a:avLst/>
              <a:gdLst/>
              <a:ahLst/>
              <a:cxnLst/>
              <a:rect l="l" t="t" r="r" b="b"/>
              <a:pathLst>
                <a:path w="527172" h="456670" extrusionOk="0">
                  <a:moveTo>
                    <a:pt x="263586" y="0"/>
                  </a:moveTo>
                  <a:lnTo>
                    <a:pt x="0" y="456671"/>
                  </a:lnTo>
                  <a:lnTo>
                    <a:pt x="527172" y="45667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56" name="Google Shape;56;p7"/>
            <p:cNvSpPr/>
            <p:nvPr/>
          </p:nvSpPr>
          <p:spPr>
            <a:xfrm>
              <a:off x="6881732" y="1050039"/>
              <a:ext cx="878408" cy="1062601"/>
            </a:xfrm>
            <a:custGeom>
              <a:avLst/>
              <a:gdLst/>
              <a:ahLst/>
              <a:cxnLst/>
              <a:rect l="l" t="t" r="r" b="b"/>
              <a:pathLst>
                <a:path w="878408" h="1062601" extrusionOk="0">
                  <a:moveTo>
                    <a:pt x="342344" y="0"/>
                  </a:moveTo>
                  <a:lnTo>
                    <a:pt x="0" y="593227"/>
                  </a:lnTo>
                  <a:lnTo>
                    <a:pt x="0" y="1062601"/>
                  </a:lnTo>
                  <a:lnTo>
                    <a:pt x="538605" y="1062601"/>
                  </a:lnTo>
                  <a:lnTo>
                    <a:pt x="538605" y="589417"/>
                  </a:lnTo>
                  <a:lnTo>
                    <a:pt x="87840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57" name="Google Shape;57;p7"/>
            <p:cNvSpPr/>
            <p:nvPr/>
          </p:nvSpPr>
          <p:spPr>
            <a:xfrm>
              <a:off x="7987523" y="2153290"/>
              <a:ext cx="601484" cy="1042911"/>
            </a:xfrm>
            <a:custGeom>
              <a:avLst/>
              <a:gdLst/>
              <a:ahLst/>
              <a:cxnLst/>
              <a:rect l="l" t="t" r="r" b="b"/>
              <a:pathLst>
                <a:path w="601484" h="1042911" extrusionOk="0">
                  <a:moveTo>
                    <a:pt x="0" y="1042912"/>
                  </a:moveTo>
                  <a:lnTo>
                    <a:pt x="601484" y="1042912"/>
                  </a:lnTo>
                  <a:lnTo>
                    <a:pt x="0"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58" name="Google Shape;58;p7"/>
            <p:cNvSpPr/>
            <p:nvPr/>
          </p:nvSpPr>
          <p:spPr>
            <a:xfrm>
              <a:off x="6881732" y="2133600"/>
              <a:ext cx="537969" cy="1062600"/>
            </a:xfrm>
            <a:custGeom>
              <a:avLst/>
              <a:gdLst/>
              <a:ahLst/>
              <a:cxnLst/>
              <a:rect l="l" t="t" r="r" b="b"/>
              <a:pathLst>
                <a:path w="537969" h="1062600" extrusionOk="0">
                  <a:moveTo>
                    <a:pt x="0" y="0"/>
                  </a:moveTo>
                  <a:lnTo>
                    <a:pt x="537970" y="0"/>
                  </a:lnTo>
                  <a:lnTo>
                    <a:pt x="537970" y="1062601"/>
                  </a:lnTo>
                  <a:lnTo>
                    <a:pt x="0" y="106260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59" name="Google Shape;59;p7"/>
            <p:cNvSpPr/>
            <p:nvPr/>
          </p:nvSpPr>
          <p:spPr>
            <a:xfrm>
              <a:off x="8450545" y="2133600"/>
              <a:ext cx="1061965" cy="1061965"/>
            </a:xfrm>
            <a:custGeom>
              <a:avLst/>
              <a:gdLst/>
              <a:ahLst/>
              <a:cxnLst/>
              <a:rect l="l" t="t" r="r" b="b"/>
              <a:pathLst>
                <a:path w="1061965" h="1061965" extrusionOk="0">
                  <a:moveTo>
                    <a:pt x="530983" y="0"/>
                  </a:moveTo>
                  <a:cubicBezTo>
                    <a:pt x="238180" y="0"/>
                    <a:pt x="0" y="238180"/>
                    <a:pt x="0" y="530983"/>
                  </a:cubicBezTo>
                  <a:cubicBezTo>
                    <a:pt x="0" y="823786"/>
                    <a:pt x="238180" y="1061966"/>
                    <a:pt x="530983" y="1061966"/>
                  </a:cubicBezTo>
                  <a:cubicBezTo>
                    <a:pt x="823785" y="1061966"/>
                    <a:pt x="1061966" y="823786"/>
                    <a:pt x="1061966" y="530983"/>
                  </a:cubicBezTo>
                  <a:cubicBezTo>
                    <a:pt x="1061966" y="238180"/>
                    <a:pt x="823785" y="0"/>
                    <a:pt x="530983" y="0"/>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60" name="Google Shape;60;p7"/>
            <p:cNvSpPr/>
            <p:nvPr/>
          </p:nvSpPr>
          <p:spPr>
            <a:xfrm>
              <a:off x="7441297" y="2133600"/>
              <a:ext cx="531618" cy="1062600"/>
            </a:xfrm>
            <a:custGeom>
              <a:avLst/>
              <a:gdLst/>
              <a:ahLst/>
              <a:cxnLst/>
              <a:rect l="l" t="t" r="r" b="b"/>
              <a:pathLst>
                <a:path w="531618" h="1062600" extrusionOk="0">
                  <a:moveTo>
                    <a:pt x="0" y="0"/>
                  </a:moveTo>
                  <a:lnTo>
                    <a:pt x="0" y="0"/>
                  </a:lnTo>
                  <a:lnTo>
                    <a:pt x="0" y="1062601"/>
                  </a:lnTo>
                  <a:lnTo>
                    <a:pt x="635" y="1062601"/>
                  </a:lnTo>
                  <a:cubicBezTo>
                    <a:pt x="293438" y="1062601"/>
                    <a:pt x="531618" y="824421"/>
                    <a:pt x="531618" y="531618"/>
                  </a:cubicBezTo>
                  <a:cubicBezTo>
                    <a:pt x="531618" y="238180"/>
                    <a:pt x="293438" y="0"/>
                    <a:pt x="0" y="0"/>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61" name="Google Shape;61;p7"/>
            <p:cNvSpPr/>
            <p:nvPr/>
          </p:nvSpPr>
          <p:spPr>
            <a:xfrm>
              <a:off x="7715680" y="1057661"/>
              <a:ext cx="942557" cy="1054979"/>
            </a:xfrm>
            <a:custGeom>
              <a:avLst/>
              <a:gdLst/>
              <a:ahLst/>
              <a:cxnLst/>
              <a:rect l="l" t="t" r="r" b="b"/>
              <a:pathLst>
                <a:path w="942557" h="1054979" extrusionOk="0">
                  <a:moveTo>
                    <a:pt x="276289" y="1054980"/>
                  </a:moveTo>
                  <a:lnTo>
                    <a:pt x="942558" y="1054980"/>
                  </a:lnTo>
                  <a:lnTo>
                    <a:pt x="333452" y="0"/>
                  </a:lnTo>
                  <a:lnTo>
                    <a:pt x="0" y="57734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62" name="Google Shape;62;p7"/>
            <p:cNvSpPr/>
            <p:nvPr/>
          </p:nvSpPr>
          <p:spPr>
            <a:xfrm>
              <a:off x="8000226" y="2133600"/>
              <a:ext cx="482076" cy="512563"/>
            </a:xfrm>
            <a:custGeom>
              <a:avLst/>
              <a:gdLst/>
              <a:ahLst/>
              <a:cxnLst/>
              <a:rect l="l" t="t" r="r" b="b"/>
              <a:pathLst>
                <a:path w="482076" h="512563" extrusionOk="0">
                  <a:moveTo>
                    <a:pt x="0" y="0"/>
                  </a:moveTo>
                  <a:lnTo>
                    <a:pt x="295978" y="512564"/>
                  </a:lnTo>
                  <a:cubicBezTo>
                    <a:pt x="405859" y="479536"/>
                    <a:pt x="482077" y="377913"/>
                    <a:pt x="482077" y="261681"/>
                  </a:cubicBezTo>
                  <a:cubicBezTo>
                    <a:pt x="482077" y="117502"/>
                    <a:pt x="364575" y="0"/>
                    <a:pt x="220396" y="0"/>
                  </a:cubicBezTo>
                  <a:lnTo>
                    <a:pt x="0"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sp>
          <p:nvSpPr>
            <p:cNvPr id="63" name="Google Shape;63;p7"/>
            <p:cNvSpPr/>
            <p:nvPr/>
          </p:nvSpPr>
          <p:spPr>
            <a:xfrm>
              <a:off x="6541928" y="1050039"/>
              <a:ext cx="658012" cy="570362"/>
            </a:xfrm>
            <a:custGeom>
              <a:avLst/>
              <a:gdLst/>
              <a:ahLst/>
              <a:cxnLst/>
              <a:rect l="l" t="t" r="r" b="b"/>
              <a:pathLst>
                <a:path w="658012" h="570362" extrusionOk="0">
                  <a:moveTo>
                    <a:pt x="0" y="0"/>
                  </a:moveTo>
                  <a:lnTo>
                    <a:pt x="329006" y="570362"/>
                  </a:lnTo>
                  <a:lnTo>
                    <a:pt x="658012"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300"/>
                <a:buFont typeface="Poppins Light"/>
                <a:buNone/>
              </a:pPr>
              <a:endParaRPr sz="1300" b="0" i="0" u="none" strike="noStrike" cap="none">
                <a:solidFill>
                  <a:srgbClr val="000000"/>
                </a:solidFill>
                <a:latin typeface="Calibri"/>
                <a:ea typeface="Calibri"/>
                <a:cs typeface="Calibri"/>
                <a:sym typeface="Calibri"/>
              </a:endParaRPr>
            </a:p>
          </p:txBody>
        </p:sp>
      </p:grpSp>
      <p:sp>
        <p:nvSpPr>
          <p:cNvPr id="64" name="Google Shape;64;p7"/>
          <p:cNvSpPr txBox="1"/>
          <p:nvPr/>
        </p:nvSpPr>
        <p:spPr>
          <a:xfrm>
            <a:off x="8190310" y="4960163"/>
            <a:ext cx="485700" cy="183300"/>
          </a:xfrm>
          <a:prstGeom prst="rect">
            <a:avLst/>
          </a:prstGeom>
          <a:solidFill>
            <a:srgbClr val="E6EC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fld id="{00000000-1234-1234-1234-123412341234}" type="slidenum">
              <a:rPr lang="ru" sz="800">
                <a:solidFill>
                  <a:schemeClr val="lt1"/>
                </a:solidFill>
                <a:latin typeface="Poppins Light"/>
                <a:ea typeface="Poppins Light"/>
                <a:cs typeface="Poppins Light"/>
                <a:sym typeface="Poppins Light"/>
              </a:rPr>
              <a:t>‹#›</a:t>
            </a:fld>
            <a:endParaRPr sz="800">
              <a:solidFill>
                <a:schemeClr val="lt1"/>
              </a:solidFill>
              <a:latin typeface="Poppins Light"/>
              <a:ea typeface="Poppins Light"/>
              <a:cs typeface="Poppins Light"/>
              <a:sym typeface="Poppins Light"/>
            </a:endParaRPr>
          </a:p>
        </p:txBody>
      </p:sp>
      <p:sp>
        <p:nvSpPr>
          <p:cNvPr id="65" name="Google Shape;65;p7"/>
          <p:cNvSpPr txBox="1">
            <a:spLocks noGrp="1"/>
          </p:cNvSpPr>
          <p:nvPr>
            <p:ph type="title"/>
          </p:nvPr>
        </p:nvSpPr>
        <p:spPr>
          <a:xfrm>
            <a:off x="467916" y="499596"/>
            <a:ext cx="5694600" cy="437100"/>
          </a:xfrm>
          <a:prstGeom prst="rect">
            <a:avLst/>
          </a:prstGeom>
          <a:noFill/>
          <a:ln>
            <a:noFill/>
          </a:ln>
        </p:spPr>
        <p:txBody>
          <a:bodyPr spcFirstLastPara="1" wrap="square" lIns="0" tIns="27000" rIns="27000" bIns="27000" anchor="t" anchorCtr="0">
            <a:noAutofit/>
          </a:bodyPr>
          <a:lstStyle>
            <a:lvl1pPr lvl="0" algn="l">
              <a:lnSpc>
                <a:spcPct val="85000"/>
              </a:lnSpc>
              <a:spcBef>
                <a:spcPts val="0"/>
              </a:spcBef>
              <a:spcAft>
                <a:spcPts val="0"/>
              </a:spcAft>
              <a:buClr>
                <a:schemeClr val="dk1"/>
              </a:buClr>
              <a:buSzPts val="2400"/>
              <a:buFont typeface="Poppi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5465">
          <p15:clr>
            <a:srgbClr val="FBAE40"/>
          </p15:clr>
        </p15:guide>
        <p15:guide id="2" pos="5159">
          <p15:clr>
            <a:srgbClr val="FBAE40"/>
          </p15:clr>
        </p15:guide>
        <p15:guide id="3" orient="horz" pos="30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8"/>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8" name="Google Shape;68;p8"/>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69" name="Google Shape;6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34885"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700"/>
              <a:buFont typeface="Poppins"/>
              <a:buNone/>
              <a:defRPr sz="2700" b="0" i="0" u="none" strike="noStrike" cap="none">
                <a:solidFill>
                  <a:schemeClr val="dk1"/>
                </a:solidFill>
                <a:latin typeface="Poppins"/>
                <a:ea typeface="Poppins"/>
                <a:cs typeface="Poppins"/>
                <a:sym typeface="Poppi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42313"/>
            <a:ext cx="7886700" cy="40500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90000"/>
              </a:lnSpc>
              <a:spcBef>
                <a:spcPts val="800"/>
              </a:spcBef>
              <a:spcAft>
                <a:spcPts val="0"/>
              </a:spcAft>
              <a:buClr>
                <a:schemeClr val="dk2"/>
              </a:buClr>
              <a:buSzPts val="1100"/>
              <a:buFont typeface="Arial"/>
              <a:buChar char="•"/>
              <a:defRPr sz="1100" b="0" i="0" u="none" strike="noStrike" cap="none">
                <a:solidFill>
                  <a:schemeClr val="dk2"/>
                </a:solidFill>
                <a:latin typeface="Poppins Light"/>
                <a:ea typeface="Poppins Light"/>
                <a:cs typeface="Poppins Light"/>
                <a:sym typeface="Poppins Light"/>
              </a:defRPr>
            </a:lvl1pPr>
            <a:lvl2pPr marL="914400" marR="0" lvl="1" indent="-298450" algn="l" rtl="0">
              <a:lnSpc>
                <a:spcPct val="90000"/>
              </a:lnSpc>
              <a:spcBef>
                <a:spcPts val="400"/>
              </a:spcBef>
              <a:spcAft>
                <a:spcPts val="0"/>
              </a:spcAft>
              <a:buClr>
                <a:schemeClr val="dk2"/>
              </a:buClr>
              <a:buSzPts val="1100"/>
              <a:buFont typeface="Arial"/>
              <a:buChar char="•"/>
              <a:defRPr sz="1100" b="0" i="0" u="none" strike="noStrike" cap="none">
                <a:solidFill>
                  <a:schemeClr val="dk2"/>
                </a:solidFill>
                <a:latin typeface="Poppins Light"/>
                <a:ea typeface="Poppins Light"/>
                <a:cs typeface="Poppins Light"/>
                <a:sym typeface="Poppins Light"/>
              </a:defRPr>
            </a:lvl2pPr>
            <a:lvl3pPr marL="1371600" marR="0" lvl="2" indent="-298450" algn="l" rtl="0">
              <a:lnSpc>
                <a:spcPct val="90000"/>
              </a:lnSpc>
              <a:spcBef>
                <a:spcPts val="400"/>
              </a:spcBef>
              <a:spcAft>
                <a:spcPts val="0"/>
              </a:spcAft>
              <a:buClr>
                <a:schemeClr val="dk2"/>
              </a:buClr>
              <a:buSzPts val="1100"/>
              <a:buFont typeface="Arial"/>
              <a:buChar char="•"/>
              <a:defRPr sz="1100" b="0" i="0" u="none" strike="noStrike" cap="none">
                <a:solidFill>
                  <a:schemeClr val="dk2"/>
                </a:solidFill>
                <a:latin typeface="Poppins Light"/>
                <a:ea typeface="Poppins Light"/>
                <a:cs typeface="Poppins Light"/>
                <a:sym typeface="Poppins Light"/>
              </a:defRPr>
            </a:lvl3pPr>
            <a:lvl4pPr marL="1828800" marR="0" lvl="3" indent="-298450" algn="l" rtl="0">
              <a:lnSpc>
                <a:spcPct val="90000"/>
              </a:lnSpc>
              <a:spcBef>
                <a:spcPts val="400"/>
              </a:spcBef>
              <a:spcAft>
                <a:spcPts val="0"/>
              </a:spcAft>
              <a:buClr>
                <a:schemeClr val="dk2"/>
              </a:buClr>
              <a:buSzPts val="1100"/>
              <a:buFont typeface="Arial"/>
              <a:buChar char="•"/>
              <a:defRPr sz="1100" b="0" i="0" u="none" strike="noStrike" cap="none">
                <a:solidFill>
                  <a:schemeClr val="dk2"/>
                </a:solidFill>
                <a:latin typeface="Poppins Light"/>
                <a:ea typeface="Poppins Light"/>
                <a:cs typeface="Poppins Light"/>
                <a:sym typeface="Poppins Light"/>
              </a:defRPr>
            </a:lvl4pPr>
            <a:lvl5pPr marL="2286000" marR="0" lvl="4" indent="-298450" algn="l" rtl="0">
              <a:lnSpc>
                <a:spcPct val="90000"/>
              </a:lnSpc>
              <a:spcBef>
                <a:spcPts val="400"/>
              </a:spcBef>
              <a:spcAft>
                <a:spcPts val="0"/>
              </a:spcAft>
              <a:buClr>
                <a:schemeClr val="dk2"/>
              </a:buClr>
              <a:buSzPts val="1100"/>
              <a:buFont typeface="Arial"/>
              <a:buChar char="•"/>
              <a:defRPr sz="1100" b="0" i="0" u="none" strike="noStrike" cap="none">
                <a:solidFill>
                  <a:schemeClr val="dk2"/>
                </a:solidFill>
                <a:latin typeface="Poppins Light"/>
                <a:ea typeface="Poppins Light"/>
                <a:cs typeface="Poppins Light"/>
                <a:sym typeface="Poppi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Light"/>
                <a:ea typeface="Poppins Light"/>
                <a:cs typeface="Poppins Light"/>
                <a:sym typeface="Poppi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Light"/>
                <a:ea typeface="Poppins Light"/>
                <a:cs typeface="Poppins Light"/>
                <a:sym typeface="Poppi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Light"/>
                <a:ea typeface="Poppins Light"/>
                <a:cs typeface="Poppins Light"/>
                <a:sym typeface="Poppi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95">
          <p15:clr>
            <a:srgbClr val="F26B43"/>
          </p15:clr>
        </p15:guide>
        <p15:guide id="2" pos="5159">
          <p15:clr>
            <a:srgbClr val="F26B43"/>
          </p15:clr>
        </p15:guide>
        <p15:guide id="3" orient="horz" pos="480">
          <p15:clr>
            <a:srgbClr val="F26B43"/>
          </p15:clr>
        </p15:guide>
        <p15:guide id="4" orient="horz" pos="719">
          <p15:clr>
            <a:srgbClr val="F26B43"/>
          </p15:clr>
        </p15:guide>
        <p15:guide id="5" pos="601">
          <p15:clr>
            <a:srgbClr val="F26B43"/>
          </p15:clr>
        </p15:guide>
        <p15:guide id="6" pos="737">
          <p15:clr>
            <a:srgbClr val="F26B43"/>
          </p15:clr>
        </p15:guide>
        <p15:guide id="7" pos="1043">
          <p15:clr>
            <a:srgbClr val="F26B43"/>
          </p15:clr>
        </p15:guide>
        <p15:guide id="8" pos="1179">
          <p15:clr>
            <a:srgbClr val="F26B43"/>
          </p15:clr>
        </p15:guide>
        <p15:guide id="9" pos="1485">
          <p15:clr>
            <a:srgbClr val="F26B43"/>
          </p15:clr>
        </p15:guide>
        <p15:guide id="10" pos="1621">
          <p15:clr>
            <a:srgbClr val="F26B43"/>
          </p15:clr>
        </p15:guide>
        <p15:guide id="11" pos="1927">
          <p15:clr>
            <a:srgbClr val="F26B43"/>
          </p15:clr>
        </p15:guide>
        <p15:guide id="12" pos="2063">
          <p15:clr>
            <a:srgbClr val="F26B43"/>
          </p15:clr>
        </p15:guide>
        <p15:guide id="13" pos="2370">
          <p15:clr>
            <a:srgbClr val="F26B43"/>
          </p15:clr>
        </p15:guide>
        <p15:guide id="14" pos="2506">
          <p15:clr>
            <a:srgbClr val="F26B43"/>
          </p15:clr>
        </p15:guide>
        <p15:guide id="15" pos="2812">
          <p15:clr>
            <a:srgbClr val="F26B43"/>
          </p15:clr>
        </p15:guide>
        <p15:guide id="16" pos="2948">
          <p15:clr>
            <a:srgbClr val="F26B43"/>
          </p15:clr>
        </p15:guide>
        <p15:guide id="17" pos="3254">
          <p15:clr>
            <a:srgbClr val="F26B43"/>
          </p15:clr>
        </p15:guide>
        <p15:guide id="18" pos="3390">
          <p15:clr>
            <a:srgbClr val="F26B43"/>
          </p15:clr>
        </p15:guide>
        <p15:guide id="19" pos="3697">
          <p15:clr>
            <a:srgbClr val="F26B43"/>
          </p15:clr>
        </p15:guide>
        <p15:guide id="20" pos="3833">
          <p15:clr>
            <a:srgbClr val="F26B43"/>
          </p15:clr>
        </p15:guide>
        <p15:guide id="21" pos="4139">
          <p15:clr>
            <a:srgbClr val="F26B43"/>
          </p15:clr>
        </p15:guide>
        <p15:guide id="22" pos="4275">
          <p15:clr>
            <a:srgbClr val="F26B43"/>
          </p15:clr>
        </p15:guide>
        <p15:guide id="23" pos="4581">
          <p15:clr>
            <a:srgbClr val="F26B43"/>
          </p15:clr>
        </p15:guide>
        <p15:guide id="24" pos="4717">
          <p15:clr>
            <a:srgbClr val="F26B43"/>
          </p15:clr>
        </p15:guide>
        <p15:guide id="25" pos="5023">
          <p15:clr>
            <a:srgbClr val="F26B43"/>
          </p15:clr>
        </p15:guide>
        <p15:guide id="26" orient="horz" pos="973">
          <p15:clr>
            <a:srgbClr val="F26B43"/>
          </p15:clr>
        </p15:guide>
        <p15:guide id="27" orient="horz" pos="1229">
          <p15:clr>
            <a:srgbClr val="F26B43"/>
          </p15:clr>
        </p15:guide>
        <p15:guide id="28" orient="horz" pos="1484">
          <p15:clr>
            <a:srgbClr val="F26B43"/>
          </p15:clr>
        </p15:guide>
        <p15:guide id="29" orient="horz" pos="1739">
          <p15:clr>
            <a:srgbClr val="F26B43"/>
          </p15:clr>
        </p15:guide>
        <p15:guide id="30" orient="horz" pos="1994">
          <p15:clr>
            <a:srgbClr val="F26B43"/>
          </p15:clr>
        </p15:guide>
        <p15:guide id="31" orient="horz" pos="2249">
          <p15:clr>
            <a:srgbClr val="F26B43"/>
          </p15:clr>
        </p15:guide>
        <p15:guide id="32" orient="horz" pos="2504">
          <p15:clr>
            <a:srgbClr val="F26B43"/>
          </p15:clr>
        </p15:guide>
        <p15:guide id="33" orient="horz" pos="2760">
          <p15:clr>
            <a:srgbClr val="F26B43"/>
          </p15:clr>
        </p15:guide>
        <p15:guide id="34" orient="horz" pos="225">
          <p15:clr>
            <a:srgbClr val="F26B43"/>
          </p15:clr>
        </p15:guide>
        <p15:guide id="35" pos="5465">
          <p15:clr>
            <a:srgbClr val="F26B43"/>
          </p15:clr>
        </p15:guide>
        <p15:guide id="36" orient="horz" pos="3015">
          <p15:clr>
            <a:srgbClr val="F26B43"/>
          </p15:clr>
        </p15:guide>
        <p15:guide id="37" orient="horz" pos="1569">
          <p15:clr>
            <a:srgbClr val="A4A3A4"/>
          </p15:clr>
        </p15:guide>
        <p15:guide id="38" orient="horz" pos="1654">
          <p15:clr>
            <a:srgbClr val="A4A3A4"/>
          </p15:clr>
        </p15:guide>
        <p15:guide id="39" orient="horz" pos="1824">
          <p15:clr>
            <a:srgbClr val="A4A3A4"/>
          </p15:clr>
        </p15:guide>
        <p15:guide id="40" orient="horz" pos="1909">
          <p15:clr>
            <a:srgbClr val="A4A3A4"/>
          </p15:clr>
        </p15:guide>
        <p15:guide id="41" orient="horz" pos="2079">
          <p15:clr>
            <a:srgbClr val="A4A3A4"/>
          </p15:clr>
        </p15:guide>
        <p15:guide id="42" orient="horz" pos="2165">
          <p15:clr>
            <a:srgbClr val="A4A3A4"/>
          </p15:clr>
        </p15:guide>
        <p15:guide id="43" orient="horz" pos="1399">
          <p15:clr>
            <a:srgbClr val="A4A3A4"/>
          </p15:clr>
        </p15:guide>
        <p15:guide id="44" orient="horz" pos="1314">
          <p15:clr>
            <a:srgbClr val="A4A3A4"/>
          </p15:clr>
        </p15:guide>
        <p15:guide id="45" orient="horz" pos="2335">
          <p15:clr>
            <a:srgbClr val="A4A3A4"/>
          </p15:clr>
        </p15:guide>
        <p15:guide id="46" orient="horz" pos="2419">
          <p15:clr>
            <a:srgbClr val="A4A3A4"/>
          </p15:clr>
        </p15:guide>
        <p15:guide id="47" orient="horz" pos="2675">
          <p15:clr>
            <a:srgbClr val="A4A3A4"/>
          </p15:clr>
        </p15:guide>
        <p15:guide id="48" orient="horz" pos="2590">
          <p15:clr>
            <a:srgbClr val="A4A3A4"/>
          </p15:clr>
        </p15:guide>
        <p15:guide id="49" orient="horz" pos="2845">
          <p15:clr>
            <a:srgbClr val="A4A3A4"/>
          </p15:clr>
        </p15:guide>
        <p15:guide id="50" orient="horz" pos="2929">
          <p15:clr>
            <a:srgbClr val="A4A3A4"/>
          </p15:clr>
        </p15:guide>
        <p15:guide id="51" orient="horz" pos="1144">
          <p15:clr>
            <a:srgbClr val="A4A3A4"/>
          </p15:clr>
        </p15:guide>
        <p15:guide id="52" orient="horz" pos="1059">
          <p15:clr>
            <a:srgbClr val="A4A3A4"/>
          </p15:clr>
        </p15:guide>
        <p15:guide id="53" orient="horz" pos="889">
          <p15:clr>
            <a:srgbClr val="A4A3A4"/>
          </p15:clr>
        </p15:guide>
        <p15:guide id="54" orient="horz" pos="80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a:spLocks noGrp="1"/>
          </p:cNvSpPr>
          <p:nvPr>
            <p:ph type="ctrTitle"/>
          </p:nvPr>
        </p:nvSpPr>
        <p:spPr>
          <a:xfrm>
            <a:off x="311708" y="744575"/>
            <a:ext cx="8520600" cy="2052600"/>
          </a:xfrm>
          <a:prstGeom prst="rect">
            <a:avLst/>
          </a:prstGeom>
        </p:spPr>
        <p:txBody>
          <a:bodyPr spcFirstLastPara="1" wrap="square" lIns="68575" tIns="34275" rIns="68575" bIns="34275" anchor="ctr" anchorCtr="0">
            <a:normAutofit/>
          </a:bodyPr>
          <a:lstStyle/>
          <a:p>
            <a:pPr marL="0" marR="0" lvl="0" indent="0" algn="ctr" rtl="0">
              <a:lnSpc>
                <a:spcPct val="150000"/>
              </a:lnSpc>
              <a:spcBef>
                <a:spcPts val="0"/>
              </a:spcBef>
              <a:spcAft>
                <a:spcPts val="0"/>
              </a:spcAft>
              <a:buClr>
                <a:schemeClr val="dk2"/>
              </a:buClr>
              <a:buSzPts val="1100"/>
              <a:buFont typeface="Arial"/>
              <a:buNone/>
            </a:pPr>
            <a:r>
              <a:rPr lang="ru" sz="2800" b="1" dirty="0">
                <a:solidFill>
                  <a:srgbClr val="000000"/>
                </a:solidFill>
                <a:latin typeface="Golos Text"/>
                <a:ea typeface="Golos Text"/>
                <a:cs typeface="Golos Text"/>
                <a:sym typeface="Golos Text"/>
              </a:rPr>
              <a:t>Основные протоколы в программно-определяемых сетях (SDN)</a:t>
            </a:r>
            <a:endParaRPr sz="6600" b="1" dirty="0">
              <a:solidFill>
                <a:srgbClr val="000000"/>
              </a:solidFill>
              <a:latin typeface="Golos Text"/>
              <a:ea typeface="Golos Text"/>
              <a:cs typeface="Golos Text"/>
              <a:sym typeface="Golos Text"/>
            </a:endParaRPr>
          </a:p>
        </p:txBody>
      </p:sp>
      <p:sp>
        <p:nvSpPr>
          <p:cNvPr id="77" name="Google Shape;77;p10"/>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ru" sz="2400" dirty="0">
                <a:latin typeface="Golos Text Medium"/>
                <a:ea typeface="Golos Text Medium"/>
                <a:cs typeface="Golos Text Medium"/>
                <a:sym typeface="Golos Text Medium"/>
              </a:rPr>
              <a:t>a.k.a. самый важный протокол в       SDN</a:t>
            </a:r>
            <a:endParaRPr sz="2400" dirty="0">
              <a:latin typeface="Golos Text Medium"/>
              <a:ea typeface="Golos Text Medium"/>
              <a:cs typeface="Golos Text Medium"/>
              <a:sym typeface="Golos Text Medium"/>
            </a:endParaRPr>
          </a:p>
        </p:txBody>
      </p:sp>
      <p:pic>
        <p:nvPicPr>
          <p:cNvPr id="78" name="Google Shape;78;p10"/>
          <p:cNvPicPr preferRelativeResize="0"/>
          <p:nvPr/>
        </p:nvPicPr>
        <p:blipFill>
          <a:blip r:embed="rId3">
            <a:alphaModFix/>
          </a:blip>
          <a:stretch>
            <a:fillRect/>
          </a:stretch>
        </p:blipFill>
        <p:spPr>
          <a:xfrm>
            <a:off x="6199236" y="2940205"/>
            <a:ext cx="2042127" cy="1756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9"/>
          <p:cNvPicPr preferRelativeResize="0"/>
          <p:nvPr/>
        </p:nvPicPr>
        <p:blipFill>
          <a:blip r:embed="rId3">
            <a:alphaModFix/>
          </a:blip>
          <a:stretch>
            <a:fillRect/>
          </a:stretch>
        </p:blipFill>
        <p:spPr>
          <a:xfrm>
            <a:off x="263450" y="152400"/>
            <a:ext cx="861709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a:blip r:embed="rId3">
            <a:alphaModFix/>
          </a:blip>
          <a:stretch>
            <a:fillRect/>
          </a:stretch>
        </p:blipFill>
        <p:spPr>
          <a:xfrm>
            <a:off x="1169200" y="152400"/>
            <a:ext cx="5832506" cy="4838699"/>
          </a:xfrm>
          <a:prstGeom prst="rect">
            <a:avLst/>
          </a:prstGeom>
          <a:noFill/>
          <a:ln>
            <a:noFill/>
          </a:ln>
        </p:spPr>
      </p:pic>
      <p:pic>
        <p:nvPicPr>
          <p:cNvPr id="134" name="Google Shape;134;p20"/>
          <p:cNvPicPr preferRelativeResize="0"/>
          <p:nvPr/>
        </p:nvPicPr>
        <p:blipFill>
          <a:blip r:embed="rId4">
            <a:alphaModFix/>
          </a:blip>
          <a:stretch>
            <a:fillRect/>
          </a:stretch>
        </p:blipFill>
        <p:spPr>
          <a:xfrm>
            <a:off x="6001375" y="2490800"/>
            <a:ext cx="1446050" cy="1446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1"/>
          <p:cNvPicPr preferRelativeResize="0"/>
          <p:nvPr/>
        </p:nvPicPr>
        <p:blipFill>
          <a:blip r:embed="rId3">
            <a:alphaModFix/>
          </a:blip>
          <a:stretch>
            <a:fillRect/>
          </a:stretch>
        </p:blipFill>
        <p:spPr>
          <a:xfrm>
            <a:off x="1580599" y="260763"/>
            <a:ext cx="6199500" cy="4460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1"/>
          <p:cNvPicPr preferRelativeResize="0"/>
          <p:nvPr/>
        </p:nvPicPr>
        <p:blipFill>
          <a:blip r:embed="rId3">
            <a:alphaModFix/>
          </a:blip>
          <a:stretch>
            <a:fillRect/>
          </a:stretch>
        </p:blipFill>
        <p:spPr>
          <a:xfrm>
            <a:off x="1784927" y="411763"/>
            <a:ext cx="5790848" cy="4319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2"/>
          <p:cNvPicPr preferRelativeResize="0"/>
          <p:nvPr/>
        </p:nvPicPr>
        <p:blipFill>
          <a:blip r:embed="rId3">
            <a:alphaModFix/>
          </a:blip>
          <a:stretch>
            <a:fillRect/>
          </a:stretch>
        </p:blipFill>
        <p:spPr>
          <a:xfrm>
            <a:off x="811400" y="1005788"/>
            <a:ext cx="7378926" cy="2970025"/>
          </a:xfrm>
          <a:prstGeom prst="rect">
            <a:avLst/>
          </a:prstGeom>
          <a:noFill/>
          <a:ln>
            <a:noFill/>
          </a:ln>
        </p:spPr>
      </p:pic>
      <p:pic>
        <p:nvPicPr>
          <p:cNvPr id="89" name="Google Shape;89;p12"/>
          <p:cNvPicPr preferRelativeResize="0"/>
          <p:nvPr/>
        </p:nvPicPr>
        <p:blipFill>
          <a:blip r:embed="rId4">
            <a:alphaModFix/>
          </a:blip>
          <a:stretch>
            <a:fillRect/>
          </a:stretch>
        </p:blipFill>
        <p:spPr>
          <a:xfrm>
            <a:off x="7142208" y="2448588"/>
            <a:ext cx="1776392" cy="244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3" title="wmremove-transformed.jpeg"/>
          <p:cNvPicPr preferRelativeResize="0"/>
          <p:nvPr/>
        </p:nvPicPr>
        <p:blipFill>
          <a:blip r:embed="rId3">
            <a:alphaModFix/>
          </a:blip>
          <a:stretch>
            <a:fillRect/>
          </a:stretch>
        </p:blipFill>
        <p:spPr>
          <a:xfrm>
            <a:off x="1837725" y="566181"/>
            <a:ext cx="5468551" cy="40111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l="6002" r="4942"/>
          <a:stretch/>
        </p:blipFill>
        <p:spPr>
          <a:xfrm>
            <a:off x="1105738" y="152400"/>
            <a:ext cx="671587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l="18988" r="17011"/>
          <a:stretch/>
        </p:blipFill>
        <p:spPr>
          <a:xfrm>
            <a:off x="1616289" y="1019462"/>
            <a:ext cx="6128123" cy="3104575"/>
          </a:xfrm>
          <a:prstGeom prst="rect">
            <a:avLst/>
          </a:prstGeom>
          <a:noFill/>
          <a:ln>
            <a:noFill/>
          </a:ln>
        </p:spPr>
      </p:pic>
      <p:pic>
        <p:nvPicPr>
          <p:cNvPr id="105" name="Google Shape;105;p15"/>
          <p:cNvPicPr preferRelativeResize="0"/>
          <p:nvPr/>
        </p:nvPicPr>
        <p:blipFill>
          <a:blip r:embed="rId4">
            <a:alphaModFix/>
          </a:blip>
          <a:stretch>
            <a:fillRect/>
          </a:stretch>
        </p:blipFill>
        <p:spPr>
          <a:xfrm>
            <a:off x="0" y="4245781"/>
            <a:ext cx="2064000" cy="88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6"/>
          <p:cNvPicPr preferRelativeResize="0"/>
          <p:nvPr/>
        </p:nvPicPr>
        <p:blipFill>
          <a:blip r:embed="rId3">
            <a:alphaModFix/>
          </a:blip>
          <a:stretch>
            <a:fillRect/>
          </a:stretch>
        </p:blipFill>
        <p:spPr>
          <a:xfrm>
            <a:off x="493013" y="392538"/>
            <a:ext cx="7941315" cy="4358417"/>
          </a:xfrm>
          <a:prstGeom prst="rect">
            <a:avLst/>
          </a:prstGeom>
          <a:noFill/>
          <a:ln>
            <a:noFill/>
          </a:ln>
        </p:spPr>
      </p:pic>
      <p:pic>
        <p:nvPicPr>
          <p:cNvPr id="111" name="Google Shape;111;p16"/>
          <p:cNvPicPr preferRelativeResize="0"/>
          <p:nvPr/>
        </p:nvPicPr>
        <p:blipFill>
          <a:blip r:embed="rId4">
            <a:alphaModFix/>
          </a:blip>
          <a:stretch>
            <a:fillRect/>
          </a:stretch>
        </p:blipFill>
        <p:spPr>
          <a:xfrm>
            <a:off x="6633013" y="2834625"/>
            <a:ext cx="1341775" cy="201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7"/>
          <p:cNvPicPr preferRelativeResize="0"/>
          <p:nvPr/>
        </p:nvPicPr>
        <p:blipFill>
          <a:blip r:embed="rId3">
            <a:alphaModFix/>
          </a:blip>
          <a:stretch>
            <a:fillRect/>
          </a:stretch>
        </p:blipFill>
        <p:spPr>
          <a:xfrm>
            <a:off x="1689763" y="531125"/>
            <a:ext cx="6919625" cy="897500"/>
          </a:xfrm>
          <a:prstGeom prst="rect">
            <a:avLst/>
          </a:prstGeom>
          <a:noFill/>
          <a:ln>
            <a:noFill/>
          </a:ln>
        </p:spPr>
      </p:pic>
      <p:graphicFrame>
        <p:nvGraphicFramePr>
          <p:cNvPr id="117" name="Google Shape;117;p17"/>
          <p:cNvGraphicFramePr/>
          <p:nvPr/>
        </p:nvGraphicFramePr>
        <p:xfrm>
          <a:off x="534600" y="531125"/>
          <a:ext cx="8074775" cy="4081250"/>
        </p:xfrm>
        <a:graphic>
          <a:graphicData uri="http://schemas.openxmlformats.org/drawingml/2006/table">
            <a:tbl>
              <a:tblPr>
                <a:noFill/>
                <a:tableStyleId>{374C20C9-52C1-4B03-AC23-12A8DBE6C019}</a:tableStyleId>
              </a:tblPr>
              <a:tblGrid>
                <a:gridCol w="1155150">
                  <a:extLst>
                    <a:ext uri="{9D8B030D-6E8A-4147-A177-3AD203B41FA5}">
                      <a16:colId xmlns:a16="http://schemas.microsoft.com/office/drawing/2014/main" val="20000"/>
                    </a:ext>
                  </a:extLst>
                </a:gridCol>
                <a:gridCol w="2070800">
                  <a:extLst>
                    <a:ext uri="{9D8B030D-6E8A-4147-A177-3AD203B41FA5}">
                      <a16:colId xmlns:a16="http://schemas.microsoft.com/office/drawing/2014/main" val="20001"/>
                    </a:ext>
                  </a:extLst>
                </a:gridCol>
                <a:gridCol w="2253950">
                  <a:extLst>
                    <a:ext uri="{9D8B030D-6E8A-4147-A177-3AD203B41FA5}">
                      <a16:colId xmlns:a16="http://schemas.microsoft.com/office/drawing/2014/main" val="20002"/>
                    </a:ext>
                  </a:extLst>
                </a:gridCol>
                <a:gridCol w="2594875">
                  <a:extLst>
                    <a:ext uri="{9D8B030D-6E8A-4147-A177-3AD203B41FA5}">
                      <a16:colId xmlns:a16="http://schemas.microsoft.com/office/drawing/2014/main" val="20003"/>
                    </a:ext>
                  </a:extLst>
                </a:gridCol>
              </a:tblGrid>
              <a:tr h="897500">
                <a:tc>
                  <a:txBody>
                    <a:bodyPr/>
                    <a:lstStyle/>
                    <a:p>
                      <a:pPr marL="0" lvl="0" indent="0" algn="ctr" rtl="0">
                        <a:lnSpc>
                          <a:spcPct val="115000"/>
                        </a:lnSpc>
                        <a:spcBef>
                          <a:spcPts val="0"/>
                        </a:spcBef>
                        <a:spcAft>
                          <a:spcPts val="0"/>
                        </a:spcAft>
                        <a:buNone/>
                      </a:pP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ru" sz="1100" b="1">
                          <a:latin typeface="Golos Text"/>
                          <a:ea typeface="Golos Text"/>
                          <a:cs typeface="Golos Text"/>
                          <a:sym typeface="Golos Text"/>
                        </a:rPr>
                        <a:t>gRPC </a:t>
                      </a:r>
                      <a:br>
                        <a:rPr lang="ru" sz="1100" b="1">
                          <a:latin typeface="Golos Text"/>
                          <a:ea typeface="Golos Text"/>
                          <a:cs typeface="Golos Text"/>
                          <a:sym typeface="Golos Text"/>
                        </a:rPr>
                      </a:br>
                      <a:r>
                        <a:rPr lang="ru" sz="1100" b="1">
                          <a:latin typeface="Golos Text"/>
                          <a:ea typeface="Golos Text"/>
                          <a:cs typeface="Golos Text"/>
                          <a:sym typeface="Golos Text"/>
                        </a:rPr>
                        <a:t>(General RPC)</a:t>
                      </a:r>
                      <a:endParaRPr sz="1100" b="1">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ru" sz="1100" b="1">
                          <a:latin typeface="Golos Text"/>
                          <a:ea typeface="Golos Text"/>
                          <a:cs typeface="Golos Text"/>
                          <a:sym typeface="Golos Text"/>
                        </a:rPr>
                        <a:t>gNMI </a:t>
                      </a:r>
                      <a:br>
                        <a:rPr lang="ru" sz="1100" b="1">
                          <a:latin typeface="Golos Text"/>
                          <a:ea typeface="Golos Text"/>
                          <a:cs typeface="Golos Text"/>
                          <a:sym typeface="Golos Text"/>
                        </a:rPr>
                      </a:br>
                      <a:r>
                        <a:rPr lang="ru" sz="1100" b="1">
                          <a:latin typeface="Golos Text"/>
                          <a:ea typeface="Golos Text"/>
                          <a:cs typeface="Golos Text"/>
                          <a:sym typeface="Golos Text"/>
                        </a:rPr>
                        <a:t>(gRPC Network Management Interface)</a:t>
                      </a:r>
                      <a:endParaRPr sz="1100" b="1">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ru" sz="1100" b="1">
                          <a:latin typeface="Golos Text"/>
                          <a:ea typeface="Golos Text"/>
                          <a:cs typeface="Golos Text"/>
                          <a:sym typeface="Golos Text"/>
                        </a:rPr>
                        <a:t>gNOI </a:t>
                      </a:r>
                      <a:br>
                        <a:rPr lang="ru" sz="1100" b="1">
                          <a:latin typeface="Golos Text"/>
                          <a:ea typeface="Golos Text"/>
                          <a:cs typeface="Golos Text"/>
                          <a:sym typeface="Golos Text"/>
                        </a:rPr>
                      </a:br>
                      <a:r>
                        <a:rPr lang="ru" sz="1100" b="1">
                          <a:latin typeface="Golos Text"/>
                          <a:ea typeface="Golos Text"/>
                          <a:cs typeface="Golos Text"/>
                          <a:sym typeface="Golos Text"/>
                        </a:rPr>
                        <a:t>(gRPC Network Operations Interface)</a:t>
                      </a:r>
                      <a:endParaRPr sz="1100" b="1">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880625">
                <a:tc>
                  <a:txBody>
                    <a:bodyPr/>
                    <a:lstStyle/>
                    <a:p>
                      <a:pPr marL="0" lvl="0" indent="0" algn="ctr" rtl="0">
                        <a:spcBef>
                          <a:spcPts val="0"/>
                        </a:spcBef>
                        <a:spcAft>
                          <a:spcPts val="0"/>
                        </a:spcAft>
                        <a:buNone/>
                      </a:pPr>
                      <a:r>
                        <a:rPr lang="ru" sz="1000" b="1"/>
                        <a:t>Что это?</a:t>
                      </a:r>
                      <a:endParaRPr sz="1000" b="1"/>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Фреймворк удаленного вызова процедур (RPC). Используется как базовый транспортный механизм</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Протокол управления сетью через gRPC</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Протокол для операций обслуживания сети (диагностика, обновление ПО, etc)</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541900">
                <a:tc>
                  <a:txBody>
                    <a:bodyPr/>
                    <a:lstStyle/>
                    <a:p>
                      <a:pPr marL="0" lvl="0" indent="0" algn="ctr" rtl="0">
                        <a:spcBef>
                          <a:spcPts val="0"/>
                        </a:spcBef>
                        <a:spcAft>
                          <a:spcPts val="0"/>
                        </a:spcAft>
                        <a:buNone/>
                      </a:pPr>
                      <a:r>
                        <a:rPr lang="ru" sz="1000" b="1"/>
                        <a:t>Основное назначение</a:t>
                      </a:r>
                      <a:endParaRPr sz="1000" b="1"/>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Передача команд и данных между сервисами</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Управление конфигурацией и мониторинг сети</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Администрирование сети </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541900">
                <a:tc>
                  <a:txBody>
                    <a:bodyPr/>
                    <a:lstStyle/>
                    <a:p>
                      <a:pPr marL="0" lvl="0" indent="0" algn="ctr" rtl="0">
                        <a:spcBef>
                          <a:spcPts val="0"/>
                        </a:spcBef>
                        <a:spcAft>
                          <a:spcPts val="0"/>
                        </a:spcAft>
                        <a:buNone/>
                      </a:pPr>
                      <a:r>
                        <a:rPr lang="ru" sz="1000" b="1"/>
                        <a:t>Формат данных</a:t>
                      </a:r>
                      <a:endParaRPr sz="1000" b="1"/>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Protocol Buffers (protobuf)</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YANG-модели данных (как в NETCONF)</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Protobuf, но заточен под сетевые операции</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1219325">
                <a:tc>
                  <a:txBody>
                    <a:bodyPr/>
                    <a:lstStyle/>
                    <a:p>
                      <a:pPr marL="0" lvl="0" indent="0" algn="ctr" rtl="0">
                        <a:spcBef>
                          <a:spcPts val="0"/>
                        </a:spcBef>
                        <a:spcAft>
                          <a:spcPts val="0"/>
                        </a:spcAft>
                        <a:buNone/>
                      </a:pPr>
                      <a:r>
                        <a:rPr lang="ru" sz="1000" b="1"/>
                        <a:t>Операции</a:t>
                      </a:r>
                      <a:endParaRPr sz="1000" b="1"/>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a:ea typeface="Golos Text"/>
                          <a:cs typeface="Golos Text"/>
                          <a:sym typeface="Golos Text"/>
                        </a:rPr>
                        <a:t>Вызов любых методов API (зависит от реализации)</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SemiBold"/>
                          <a:ea typeface="Golos Text SemiBold"/>
                          <a:cs typeface="Golos Text SemiBold"/>
                          <a:sym typeface="Golos Text SemiBold"/>
                        </a:rPr>
                        <a:t>Capabilities </a:t>
                      </a:r>
                      <a:r>
                        <a:rPr lang="ru" sz="1000">
                          <a:latin typeface="Golos Text"/>
                          <a:ea typeface="Golos Text"/>
                          <a:cs typeface="Golos Text"/>
                          <a:sym typeface="Golos Text"/>
                        </a:rPr>
                        <a:t>(список поддерживаемых функций),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Get </a:t>
                      </a:r>
                      <a:r>
                        <a:rPr lang="ru" sz="1000">
                          <a:latin typeface="Golos Text"/>
                          <a:ea typeface="Golos Text"/>
                          <a:cs typeface="Golos Text"/>
                          <a:sym typeface="Golos Text"/>
                        </a:rPr>
                        <a:t>(получение данных),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Set </a:t>
                      </a:r>
                      <a:r>
                        <a:rPr lang="ru" sz="1000">
                          <a:latin typeface="Golos Text"/>
                          <a:ea typeface="Golos Text"/>
                          <a:cs typeface="Golos Text"/>
                          <a:sym typeface="Golos Text"/>
                        </a:rPr>
                        <a:t>(изменение конфигурации), </a:t>
                      </a:r>
                      <a:r>
                        <a:rPr lang="ru" sz="1000">
                          <a:latin typeface="Golos Text SemiBold"/>
                          <a:ea typeface="Golos Text SemiBold"/>
                          <a:cs typeface="Golos Text SemiBold"/>
                          <a:sym typeface="Golos Text SemiBold"/>
                        </a:rPr>
                        <a:t>Subscribe </a:t>
                      </a:r>
                      <a:r>
                        <a:rPr lang="ru" sz="1000">
                          <a:latin typeface="Golos Text"/>
                          <a:ea typeface="Golos Text"/>
                          <a:cs typeface="Golos Text"/>
                          <a:sym typeface="Golos Text"/>
                        </a:rPr>
                        <a:t>(телеметрия в реальном времени)</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ru" sz="1000">
                          <a:latin typeface="Golos Text SemiBold"/>
                          <a:ea typeface="Golos Text SemiBold"/>
                          <a:cs typeface="Golos Text SemiBold"/>
                          <a:sym typeface="Golos Text SemiBold"/>
                        </a:rPr>
                        <a:t>Cert </a:t>
                      </a:r>
                      <a:r>
                        <a:rPr lang="ru" sz="1000">
                          <a:latin typeface="Golos Text"/>
                          <a:ea typeface="Golos Text"/>
                          <a:cs typeface="Golos Text"/>
                          <a:sym typeface="Golos Text"/>
                        </a:rPr>
                        <a:t>(управление сертификатами),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OS </a:t>
                      </a:r>
                      <a:r>
                        <a:rPr lang="ru" sz="1000">
                          <a:latin typeface="Golos Text"/>
                          <a:ea typeface="Golos Text"/>
                          <a:cs typeface="Golos Text"/>
                          <a:sym typeface="Golos Text"/>
                        </a:rPr>
                        <a:t>(обновление ОС),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Factory Reset </a:t>
                      </a:r>
                      <a:r>
                        <a:rPr lang="ru" sz="1000">
                          <a:latin typeface="Golos Text"/>
                          <a:ea typeface="Golos Text"/>
                          <a:cs typeface="Golos Text"/>
                          <a:sym typeface="Golos Text"/>
                        </a:rPr>
                        <a:t>(сброс),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File </a:t>
                      </a:r>
                      <a:r>
                        <a:rPr lang="ru" sz="1000">
                          <a:latin typeface="Golos Text"/>
                          <a:ea typeface="Golos Text"/>
                          <a:cs typeface="Golos Text"/>
                          <a:sym typeface="Golos Text"/>
                        </a:rPr>
                        <a:t>(работа с файлами), </a:t>
                      </a:r>
                      <a:br>
                        <a:rPr lang="ru" sz="1000">
                          <a:latin typeface="Golos Text"/>
                          <a:ea typeface="Golos Text"/>
                          <a:cs typeface="Golos Text"/>
                          <a:sym typeface="Golos Text"/>
                        </a:rPr>
                      </a:br>
                      <a:r>
                        <a:rPr lang="ru" sz="1000">
                          <a:latin typeface="Golos Text SemiBold"/>
                          <a:ea typeface="Golos Text SemiBold"/>
                          <a:cs typeface="Golos Text SemiBold"/>
                          <a:sym typeface="Golos Text SemiBold"/>
                        </a:rPr>
                        <a:t>Reset </a:t>
                      </a:r>
                      <a:r>
                        <a:rPr lang="ru" sz="1000">
                          <a:latin typeface="Golos Text"/>
                          <a:ea typeface="Golos Text"/>
                          <a:cs typeface="Golos Text"/>
                          <a:sym typeface="Golos Text"/>
                        </a:rPr>
                        <a:t>(перезагрузка устройств)</a:t>
                      </a:r>
                      <a:endParaRPr sz="1000">
                        <a:latin typeface="Golos Text"/>
                        <a:ea typeface="Golos Text"/>
                        <a:cs typeface="Golos Text"/>
                        <a:sym typeface="Golos Text"/>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18" name="Google Shape;118;p17"/>
          <p:cNvPicPr preferRelativeResize="0"/>
          <p:nvPr/>
        </p:nvPicPr>
        <p:blipFill>
          <a:blip r:embed="rId4">
            <a:alphaModFix/>
          </a:blip>
          <a:stretch>
            <a:fillRect/>
          </a:stretch>
        </p:blipFill>
        <p:spPr>
          <a:xfrm>
            <a:off x="641200" y="605488"/>
            <a:ext cx="823125" cy="82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1948062" y="803962"/>
            <a:ext cx="5464575" cy="3373675"/>
          </a:xfrm>
          <a:prstGeom prst="rect">
            <a:avLst/>
          </a:prstGeom>
          <a:noFill/>
          <a:ln>
            <a:noFill/>
          </a:ln>
        </p:spPr>
      </p:pic>
    </p:spTree>
  </p:cSld>
  <p:clrMapOvr>
    <a:masterClrMapping/>
  </p:clrMapOvr>
</p:sld>
</file>

<file path=ppt/theme/theme1.xml><?xml version="1.0" encoding="utf-8"?>
<a:theme xmlns:a="http://schemas.openxmlformats.org/drawingml/2006/main" name="Y_2024">
  <a:themeElements>
    <a:clrScheme name="Другая 53">
      <a:dk1>
        <a:srgbClr val="1E22AA"/>
      </a:dk1>
      <a:lt1>
        <a:srgbClr val="FFFFFF"/>
      </a:lt1>
      <a:dk2>
        <a:srgbClr val="000000"/>
      </a:dk2>
      <a:lt2>
        <a:srgbClr val="FFFFFF"/>
      </a:lt2>
      <a:accent1>
        <a:srgbClr val="1E22AA"/>
      </a:accent1>
      <a:accent2>
        <a:srgbClr val="AE2ADE"/>
      </a:accent2>
      <a:accent3>
        <a:srgbClr val="1AB2FB"/>
      </a:accent3>
      <a:accent4>
        <a:srgbClr val="32E875"/>
      </a:accent4>
      <a:accent5>
        <a:srgbClr val="FFCA2B"/>
      </a:accent5>
      <a:accent6>
        <a:srgbClr val="FF794C"/>
      </a:accent6>
      <a:hlink>
        <a:srgbClr val="CACBF5"/>
      </a:hlink>
      <a:folHlink>
        <a:srgbClr val="959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1034</Words>
  <Application>Microsoft Office PowerPoint</Application>
  <PresentationFormat>Экран (16:9)</PresentationFormat>
  <Paragraphs>34</Paragraphs>
  <Slides>12</Slides>
  <Notes>12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Calibri</vt:lpstr>
      <vt:lpstr>Poppins Light</vt:lpstr>
      <vt:lpstr>Poppins</vt:lpstr>
      <vt:lpstr>Arial</vt:lpstr>
      <vt:lpstr>Golos Text SemiBold</vt:lpstr>
      <vt:lpstr>Golos Text</vt:lpstr>
      <vt:lpstr>Golos Text Medium</vt:lpstr>
      <vt:lpstr>Y_2024</vt:lpstr>
      <vt:lpstr>Основные протоколы в программно-определяемых сетях (SDN)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Irina Loskutova</cp:lastModifiedBy>
  <cp:revision>1</cp:revision>
  <dcterms:modified xsi:type="dcterms:W3CDTF">2025-03-18T10:07:46Z</dcterms:modified>
</cp:coreProperties>
</file>