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Golos Text"/>
      <p:regular r:id="rId20"/>
      <p:bold r:id="rId21"/>
    </p:embeddedFont>
    <p:embeddedFont>
      <p:font typeface="Golos Text SemiBo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oNmxexXcbzY2QXLgCtkF09Fq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647649-2BAE-465B-9D65-BC0FBAEFB2BA}">
  <a:tblStyle styleId="{F1647649-2BAE-465B-9D65-BC0FBAEFB2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-regular.fntdata"/><Relationship Id="rId11" Type="http://schemas.openxmlformats.org/officeDocument/2006/relationships/slide" Target="slides/slide5.xml"/><Relationship Id="rId22" Type="http://schemas.openxmlformats.org/officeDocument/2006/relationships/font" Target="fonts/GolosTextSemiBold-regular.fntdata"/><Relationship Id="rId10" Type="http://schemas.openxmlformats.org/officeDocument/2006/relationships/slide" Target="slides/slide4.xml"/><Relationship Id="rId21" Type="http://schemas.openxmlformats.org/officeDocument/2006/relationships/font" Target="fonts/GolosText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GolosTex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04d6dc5e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504d6dc5e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04d6dc5e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504d6dc5e0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04c6ac77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504c6ac773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4d6dc5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504d6dc5e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04d6dc5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504d6dc5e0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04c6ac7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504c6ac77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04c6ac77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504c6ac773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04c6ac77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504c6ac773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1600200" y="2442525"/>
            <a:ext cx="5811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3000">
                <a:solidFill>
                  <a:schemeClr val="lt1"/>
                </a:solidFill>
              </a:rPr>
              <a:t>OpenFlow: как работает и зачем нужен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>
            <p:ph type="title"/>
          </p:nvPr>
        </p:nvSpPr>
        <p:spPr>
          <a:xfrm>
            <a:off x="307700" y="4178700"/>
            <a:ext cx="54999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b="0" lang="ru-RU" sz="17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Выполнила: Колесникова Мария К34212</a:t>
            </a:r>
            <a:endParaRPr b="0" sz="17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04d6dc5e0_0_4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Альтернативы</a:t>
            </a:r>
            <a:endParaRPr/>
          </a:p>
        </p:txBody>
      </p:sp>
      <p:sp>
        <p:nvSpPr>
          <p:cNvPr id="195" name="Google Shape;195;g3504d6dc5e0_0_45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2580" lvl="0" marL="457200" rtl="0" algn="l">
              <a:spcBef>
                <a:spcPts val="280"/>
              </a:spcBef>
              <a:spcAft>
                <a:spcPts val="0"/>
              </a:spcAft>
              <a:buSzPct val="100000"/>
              <a:buChar char="●"/>
            </a:pPr>
            <a:r>
              <a:rPr lang="ru-RU" sz="1600"/>
              <a:t>NETCONF / RESTCONF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—</a:t>
            </a:r>
            <a:r>
              <a:rPr lang="ru-RU" sz="1600"/>
              <a:t> управление конфигурацией сетевых устройств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280"/>
              </a:spcBef>
              <a:spcAft>
                <a:spcPts val="0"/>
              </a:spcAft>
              <a:buSzPct val="100000"/>
              <a:buChar char="●"/>
            </a:pPr>
            <a:r>
              <a:rPr lang="ru-RU" sz="1600"/>
              <a:t>BGP-LS (Link State)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— сбор информации о топологии для SDN-контроллеров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280"/>
              </a:spcBef>
              <a:spcAft>
                <a:spcPts val="0"/>
              </a:spcAft>
              <a:buSzPct val="100000"/>
              <a:buChar char="●"/>
            </a:pPr>
            <a:r>
              <a:rPr lang="ru-RU" sz="1600"/>
              <a:t> Intent-Based Networking (IBN)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— декларативное описание желаемого поведения сети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280"/>
              </a:spcBef>
              <a:spcAft>
                <a:spcPts val="0"/>
              </a:spcAft>
              <a:buSzPct val="100000"/>
              <a:buChar char="●"/>
            </a:pPr>
            <a:r>
              <a:rPr lang="ru-RU" sz="1600"/>
              <a:t> P4 (Programming Protocol-Independent Packet Processors)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— язык программирования сетевой логики на уровне пакетов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280"/>
              </a:spcBef>
              <a:spcAft>
                <a:spcPts val="0"/>
              </a:spcAft>
              <a:buSzPct val="100000"/>
              <a:buChar char="●"/>
            </a:pPr>
            <a:r>
              <a:rPr lang="ru-RU" sz="1600"/>
              <a:t> gNMI / gNOI (от Google)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— современные стандарты телеметрии и управления</a:t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04d6dc5e0_0_5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Альтернативы</a:t>
            </a:r>
            <a:endParaRPr/>
          </a:p>
        </p:txBody>
      </p:sp>
      <p:graphicFrame>
        <p:nvGraphicFramePr>
          <p:cNvPr id="201" name="Google Shape;201;g3504d6dc5e0_0_51"/>
          <p:cNvGraphicFramePr/>
          <p:nvPr/>
        </p:nvGraphicFramePr>
        <p:xfrm>
          <a:off x="911600" y="111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{F1647649-2BAE-465B-9D65-BC0FBAEFB2BA}</a:tableStyleId>
              </a:tblPr>
              <a:tblGrid>
                <a:gridCol w="1272225"/>
                <a:gridCol w="2203150"/>
                <a:gridCol w="1916100"/>
                <a:gridCol w="1985925"/>
              </a:tblGrid>
              <a:tr h="229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Технология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Что делает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Преимущества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Ограничения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OpenFlow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Управляет маршрутизацией трафика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Централизация, гибкость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Масштабируемость, зависимость от HW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NETCONF / RESTCONF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Управление конфигурацией устройств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Стандарты, поддержка в индустрии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Не управляют трафиком напрямую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BGP-LS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Передает</a:t>
                      </a: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 топологию в контроллер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Интеграция с текущей сетью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Сложность настройки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Intent-Based Networking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Описывает «что», а не «как»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Автоматизация, простота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Требует развитых контроллеров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P4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Программирует поведение пакетов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Гибкость, независимость от протоколов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Высокая сложность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gNMI / gNOI</a:t>
                      </a:r>
                      <a:endParaRPr sz="8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Управление и телеметрия в реальном времени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Эффективный мониторинг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Новизна, ограниченная поддержка</a:t>
                      </a:r>
                      <a:endParaRPr sz="11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04c6ac773_0_3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07" name="Google Shape;207;g3504c6ac773_0_31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OpenFlow — фундамент SDN, удобен для понимания архитектуры и построения прототипов</a:t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Подходит для образовательных, лабораторных и пилотных проектов</a:t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600"/>
              <a:t>Сегодня развивается в сторону более гибких подходов (P4, intent-based networking)</a:t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624117" y="1233725"/>
            <a:ext cx="26424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SDN (Software Defined Networking)</a:t>
            </a:r>
            <a:r>
              <a:rPr lang="ru-RU"/>
              <a:t> — подход к управлению сетями, где управление выносится в отдельный программный слой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Разделение плоскостей управления и передачи данных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Гибкость, централизованное управление, автоматизация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Что такое SDN?</a:t>
            </a:r>
            <a:endParaRPr/>
          </a:p>
        </p:txBody>
      </p:sp>
      <p:pic>
        <p:nvPicPr>
          <p:cNvPr id="144" name="Google Shape;14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025" y="1581925"/>
            <a:ext cx="5880752" cy="27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Что такое OpenFlow?</a:t>
            </a:r>
            <a:endParaRPr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Протокол связи между контроллером SDN и сетевыми устройствами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Позволяет контроллеру управлять потоками данных на уровне коммутатора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Один из первых и самых распространённых протоколов для SDN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1" name="Google Shape;15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19" y="1781544"/>
            <a:ext cx="4222800" cy="1737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04d6dc5e0_0_1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Архитектура OpenFlow</a:t>
            </a:r>
            <a:endParaRPr/>
          </a:p>
        </p:txBody>
      </p:sp>
      <p:pic>
        <p:nvPicPr>
          <p:cNvPr id="157" name="Google Shape;157;g3504d6dc5e0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900" y="976775"/>
            <a:ext cx="4964076" cy="37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04d6dc5e0_0_2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Как работает OpenFlow?</a:t>
            </a:r>
            <a:endParaRPr/>
          </a:p>
        </p:txBody>
      </p:sp>
      <p:pic>
        <p:nvPicPr>
          <p:cNvPr id="163" name="Google Shape;163;g3504d6dc5e0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25" y="1002875"/>
            <a:ext cx="6380750" cy="38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04c6ac773_0_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Структура Flow Table</a:t>
            </a:r>
            <a:endParaRPr/>
          </a:p>
        </p:txBody>
      </p:sp>
      <p:pic>
        <p:nvPicPr>
          <p:cNvPr id="169" name="Google Shape;169;g3504c6ac77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425" y="1175850"/>
            <a:ext cx="5256825" cy="33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504c6ac773_0_6"/>
          <p:cNvSpPr txBox="1"/>
          <p:nvPr/>
        </p:nvSpPr>
        <p:spPr>
          <a:xfrm>
            <a:off x="532925" y="1026975"/>
            <a:ext cx="3240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Поддерживается три типа сообщений: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/>
              <a:t>Сообщения контроллер-коммутатор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Конфигурирование коммутатора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Управление и контроль состояния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Управление таблицами потоков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Features, Configuration, Modify-State (flow-mod), Read-State (multipart request), Packet-out, Barrier, Role-Request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/>
              <a:t>Симметричные сообщения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Отправка в обоих направлениях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Обнаружение проблем соединения контроллера с коммутатором — Hello,Echo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/>
              <a:t>Ассиметричные сообщения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Отправка от коммутатора к контроллеру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Объявляют об изменении состояния сети, состояния коммутаторов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Packet-in, flow-removed, port-status, error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04c6ac773_0_1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Пример работы</a:t>
            </a:r>
            <a:endParaRPr/>
          </a:p>
        </p:txBody>
      </p:sp>
      <p:pic>
        <p:nvPicPr>
          <p:cNvPr id="176" name="Google Shape;176;g3504c6ac77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925" y="1317625"/>
            <a:ext cx="5741974" cy="30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04c6ac773_0_16"/>
          <p:cNvSpPr txBox="1"/>
          <p:nvPr>
            <p:ph idx="1" type="body"/>
          </p:nvPr>
        </p:nvSpPr>
        <p:spPr>
          <a:xfrm>
            <a:off x="624119" y="1233725"/>
            <a:ext cx="35775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300"/>
              <a:t>Преимущества: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Централизованное управление всей сетью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Гибкость в настройке маршрутизации и обработки трафика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Возможность динамически менять сетевую политику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Упрощённое тестирование и разработка новых сетевых решений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Поддержка виртуализации сетей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Прозрачность и контроль над сетевыми потоками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82" name="Google Shape;182;g3504c6ac773_0_16"/>
          <p:cNvSpPr txBox="1"/>
          <p:nvPr>
            <p:ph type="title"/>
          </p:nvPr>
        </p:nvSpPr>
        <p:spPr>
          <a:xfrm>
            <a:off x="457200" y="306425"/>
            <a:ext cx="6983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Преимущества и недостатки OpenFlow</a:t>
            </a:r>
            <a:endParaRPr/>
          </a:p>
        </p:txBody>
      </p:sp>
      <p:sp>
        <p:nvSpPr>
          <p:cNvPr id="183" name="Google Shape;183;g3504c6ac773_0_16"/>
          <p:cNvSpPr txBox="1"/>
          <p:nvPr>
            <p:ph idx="1" type="body"/>
          </p:nvPr>
        </p:nvSpPr>
        <p:spPr>
          <a:xfrm>
            <a:off x="4389019" y="1157525"/>
            <a:ext cx="35775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300"/>
              <a:t>Недостатки</a:t>
            </a:r>
            <a:r>
              <a:rPr lang="ru-RU" sz="1300"/>
              <a:t>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Ограниченная масштабируемость (число правил в Flow Table)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Зависимость от поддержки со стороны оборудования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Повышенная нагрузка на контроллер при большом количестве новых потоков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Возможные задержки при обращении к контроллеру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/>
              <a:t>Сложности в отладке и мониторинге в больших продуктивных сетях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Где используется OpenFlow?</a:t>
            </a:r>
            <a:endParaRPr/>
          </a:p>
        </p:txBody>
      </p:sp>
      <p:sp>
        <p:nvSpPr>
          <p:cNvPr id="189" name="Google Shape;189;p6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Академические и исследовательские сети (GENI, GÉANT, PRAGMA)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Лабораторные стенды и обучение SDN (университеты, курсы по сетевым технологиям)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 Датацентры</a:t>
            </a:r>
            <a:r>
              <a:rPr lang="ru-RU" sz="1600"/>
              <a:t> и облачные решения (эксперименты с маршрутизацией, изоляцией трафика)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 Прототипирование новых сетевых архитектур</a:t>
            </a:r>
            <a:endParaRPr sz="1600"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 Виртуализация сетей и тестирование политик доступа</a:t>
            </a:r>
            <a:endParaRPr sz="16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