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Golos Text"/>
      <p:regular r:id="rId18"/>
      <p:bold r:id="rId19"/>
    </p:embeddedFont>
    <p:embeddedFont>
      <p:font typeface="Golos Text SemiBold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11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  <p:ext uri="GoogleSlidesCustomDataVersion2">
      <go:slidesCustomData xmlns:go="http://customooxmlschemas.google.com/" r:id="rId22" roundtripDataSignature="AMtx7mgfI6HR6bA4pA+auWg8UpnDps0c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D40CE43-CEA8-4DB7-9E3A-9039B86677E1}">
  <a:tblStyle styleId="{0D40CE43-CEA8-4DB7-9E3A-9039B86677E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11" orient="horz"/>
        <p:guide pos="287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olosTextSemiBold-regular.fntdata"/><Relationship Id="rId11" Type="http://schemas.openxmlformats.org/officeDocument/2006/relationships/slide" Target="slides/slide5.xml"/><Relationship Id="rId22" Type="http://customschemas.google.com/relationships/presentationmetadata" Target="metadata"/><Relationship Id="rId10" Type="http://schemas.openxmlformats.org/officeDocument/2006/relationships/slide" Target="slides/slide4.xml"/><Relationship Id="rId21" Type="http://schemas.openxmlformats.org/officeDocument/2006/relationships/font" Target="fonts/GolosTextSemiBold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GolosText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GolosText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41413b853f_0_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41413b853f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341413b853f_0_7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41413b853f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41413b853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341413b853f_0_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41413b853f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41413b853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341413b853f_0_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41413b853f_0_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41413b853f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341413b853f_0_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41413b853f_0_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41413b853f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341413b853f_0_4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41413b853f_0_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41413b853f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341413b853f_0_5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41413b853f_0_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41413b853f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341413b853f_0_6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7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7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7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7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7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6"/>
          <p:cNvSpPr txBox="1"/>
          <p:nvPr>
            <p:ph idx="1" type="body"/>
          </p:nvPr>
        </p:nvSpPr>
        <p:spPr>
          <a:xfrm>
            <a:off x="457201" y="963397"/>
            <a:ext cx="2532744" cy="1883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 sz="18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26"/>
          <p:cNvSpPr/>
          <p:nvPr>
            <p:ph idx="2" type="pic"/>
          </p:nvPr>
        </p:nvSpPr>
        <p:spPr>
          <a:xfrm>
            <a:off x="3095171" y="963397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66" name="Google Shape;66;p26"/>
          <p:cNvSpPr/>
          <p:nvPr>
            <p:ph idx="3" type="pic"/>
          </p:nvPr>
        </p:nvSpPr>
        <p:spPr>
          <a:xfrm>
            <a:off x="5733141" y="966928"/>
            <a:ext cx="2532744" cy="1883023"/>
          </a:xfrm>
          <a:prstGeom prst="roundRect">
            <a:avLst>
              <a:gd fmla="val 11196" name="adj"/>
            </a:avLst>
          </a:prstGeom>
          <a:noFill/>
          <a:ln>
            <a:noFill/>
          </a:ln>
        </p:spPr>
      </p:sp>
      <p:sp>
        <p:nvSpPr>
          <p:cNvPr id="67" name="Google Shape;67;p26"/>
          <p:cNvSpPr/>
          <p:nvPr>
            <p:ph idx="4" type="pic"/>
          </p:nvPr>
        </p:nvSpPr>
        <p:spPr>
          <a:xfrm>
            <a:off x="5733141" y="2954042"/>
            <a:ext cx="2532744" cy="1883023"/>
          </a:xfrm>
          <a:prstGeom prst="roundRect">
            <a:avLst>
              <a:gd fmla="val 8802" name="adj"/>
            </a:avLst>
          </a:prstGeom>
          <a:noFill/>
          <a:ln>
            <a:noFill/>
          </a:ln>
        </p:spPr>
      </p:sp>
      <p:sp>
        <p:nvSpPr>
          <p:cNvPr id="68" name="Google Shape;68;p26"/>
          <p:cNvSpPr/>
          <p:nvPr>
            <p:ph idx="5" type="pic"/>
          </p:nvPr>
        </p:nvSpPr>
        <p:spPr>
          <a:xfrm>
            <a:off x="3095171" y="2960314"/>
            <a:ext cx="2532744" cy="1883023"/>
          </a:xfrm>
          <a:prstGeom prst="roundRect">
            <a:avLst>
              <a:gd fmla="val 8459" name="adj"/>
            </a:avLst>
          </a:prstGeom>
          <a:noFill/>
          <a:ln>
            <a:noFill/>
          </a:ln>
        </p:spPr>
      </p:sp>
      <p:sp>
        <p:nvSpPr>
          <p:cNvPr id="69" name="Google Shape;69;p26"/>
          <p:cNvSpPr/>
          <p:nvPr>
            <p:ph idx="6" type="pic"/>
          </p:nvPr>
        </p:nvSpPr>
        <p:spPr>
          <a:xfrm>
            <a:off x="457200" y="2960314"/>
            <a:ext cx="2532744" cy="1883023"/>
          </a:xfrm>
          <a:prstGeom prst="roundRect">
            <a:avLst>
              <a:gd fmla="val 10169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 txBox="1"/>
          <p:nvPr>
            <p:ph idx="1" type="body"/>
          </p:nvPr>
        </p:nvSpPr>
        <p:spPr>
          <a:xfrm>
            <a:off x="457201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2" type="body"/>
          </p:nvPr>
        </p:nvSpPr>
        <p:spPr>
          <a:xfrm>
            <a:off x="3275819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3" type="body"/>
          </p:nvPr>
        </p:nvSpPr>
        <p:spPr>
          <a:xfrm>
            <a:off x="6085706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7"/>
          <p:cNvSpPr/>
          <p:nvPr>
            <p:ph idx="4" type="pic"/>
          </p:nvPr>
        </p:nvSpPr>
        <p:spPr>
          <a:xfrm>
            <a:off x="454050" y="952607"/>
            <a:ext cx="2589213" cy="1304294"/>
          </a:xfrm>
          <a:prstGeom prst="roundRect">
            <a:avLst>
              <a:gd fmla="val 9261" name="adj"/>
            </a:avLst>
          </a:prstGeom>
          <a:noFill/>
          <a:ln>
            <a:noFill/>
          </a:ln>
        </p:spPr>
      </p:sp>
      <p:sp>
        <p:nvSpPr>
          <p:cNvPr id="76" name="Google Shape;76;p27"/>
          <p:cNvSpPr/>
          <p:nvPr>
            <p:ph idx="5" type="pic"/>
          </p:nvPr>
        </p:nvSpPr>
        <p:spPr>
          <a:xfrm>
            <a:off x="3275818" y="952607"/>
            <a:ext cx="2589213" cy="1304294"/>
          </a:xfrm>
          <a:prstGeom prst="roundRect">
            <a:avLst>
              <a:gd fmla="val 11730" name="adj"/>
            </a:avLst>
          </a:prstGeom>
          <a:noFill/>
          <a:ln>
            <a:noFill/>
          </a:ln>
        </p:spPr>
      </p:sp>
      <p:sp>
        <p:nvSpPr>
          <p:cNvPr id="77" name="Google Shape;77;p27"/>
          <p:cNvSpPr/>
          <p:nvPr>
            <p:ph idx="6" type="pic"/>
          </p:nvPr>
        </p:nvSpPr>
        <p:spPr>
          <a:xfrm>
            <a:off x="6089789" y="952607"/>
            <a:ext cx="2589213" cy="1304294"/>
          </a:xfrm>
          <a:prstGeom prst="roundRect">
            <a:avLst>
              <a:gd fmla="val 10249" name="adj"/>
            </a:avLst>
          </a:prstGeom>
          <a:noFill/>
          <a:ln>
            <a:noFill/>
          </a:ln>
        </p:spPr>
      </p:sp>
      <p:sp>
        <p:nvSpPr>
          <p:cNvPr id="78" name="Google Shape;78;p27"/>
          <p:cNvSpPr txBox="1"/>
          <p:nvPr>
            <p:ph idx="7" type="body"/>
          </p:nvPr>
        </p:nvSpPr>
        <p:spPr>
          <a:xfrm>
            <a:off x="460352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8" type="body"/>
          </p:nvPr>
        </p:nvSpPr>
        <p:spPr>
          <a:xfrm>
            <a:off x="3278970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27"/>
          <p:cNvSpPr txBox="1"/>
          <p:nvPr>
            <p:ph idx="9" type="body"/>
          </p:nvPr>
        </p:nvSpPr>
        <p:spPr>
          <a:xfrm>
            <a:off x="6088857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7"/>
          <p:cNvSpPr/>
          <p:nvPr>
            <p:ph idx="13" type="pic"/>
          </p:nvPr>
        </p:nvSpPr>
        <p:spPr>
          <a:xfrm>
            <a:off x="457201" y="2866358"/>
            <a:ext cx="2589213" cy="1304294"/>
          </a:xfrm>
          <a:prstGeom prst="roundRect">
            <a:avLst>
              <a:gd fmla="val 12224" name="adj"/>
            </a:avLst>
          </a:prstGeom>
          <a:noFill/>
          <a:ln>
            <a:noFill/>
          </a:ln>
        </p:spPr>
      </p:sp>
      <p:sp>
        <p:nvSpPr>
          <p:cNvPr id="82" name="Google Shape;82;p27"/>
          <p:cNvSpPr/>
          <p:nvPr>
            <p:ph idx="14" type="pic"/>
          </p:nvPr>
        </p:nvSpPr>
        <p:spPr>
          <a:xfrm>
            <a:off x="3278969" y="2866358"/>
            <a:ext cx="2589213" cy="1304294"/>
          </a:xfrm>
          <a:prstGeom prst="roundRect">
            <a:avLst>
              <a:gd fmla="val 11236" name="adj"/>
            </a:avLst>
          </a:prstGeom>
          <a:noFill/>
          <a:ln>
            <a:noFill/>
          </a:ln>
        </p:spPr>
      </p:sp>
      <p:sp>
        <p:nvSpPr>
          <p:cNvPr id="83" name="Google Shape;83;p27"/>
          <p:cNvSpPr/>
          <p:nvPr>
            <p:ph idx="15" type="pic"/>
          </p:nvPr>
        </p:nvSpPr>
        <p:spPr>
          <a:xfrm>
            <a:off x="6092940" y="2866358"/>
            <a:ext cx="2589213" cy="1304294"/>
          </a:xfrm>
          <a:prstGeom prst="roundRect">
            <a:avLst>
              <a:gd fmla="val 9755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инал">
  <p:cSld name="Финал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8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">
  <p:cSld name="Пользовательский макет">
    <p:bg>
      <p:bgPr>
        <a:solidFill>
          <a:srgbClr val="FFFFF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9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9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29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29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9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Пользовательский макет">
  <p:cSld name="6_Пользовательский макет">
    <p:bg>
      <p:bgPr>
        <a:solidFill>
          <a:srgbClr val="FFFF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0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0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1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31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Пользовательский макет">
  <p:cSld name="3_Пользовательский макет">
    <p:bg>
      <p:bgPr>
        <a:solidFill>
          <a:srgbClr val="FFFFFF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2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2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952" name="adj"/>
            </a:avLst>
          </a:prstGeom>
          <a:noFill/>
          <a:ln>
            <a:noFill/>
          </a:ln>
        </p:spPr>
      </p:sp>
      <p:sp>
        <p:nvSpPr>
          <p:cNvPr id="102" name="Google Shape;102;p32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Пользовательский макет">
  <p:cSld name="7_Пользовательский макет"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3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3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Пользовательский макет">
  <p:cSld name="1_Пользовательский макет">
    <p:bg>
      <p:bgPr>
        <a:solidFill>
          <a:srgbClr val="FFFFFF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4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34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34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34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34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Пользовательский макет">
  <p:cSld name="4_Пользовательский макет">
    <p:bg>
      <p:bgPr>
        <a:solidFill>
          <a:srgbClr val="FFFFFF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5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5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8957" name="adj"/>
            </a:avLst>
          </a:prstGeom>
          <a:noFill/>
          <a:ln>
            <a:noFill/>
          </a:ln>
        </p:spPr>
      </p:sp>
      <p:sp>
        <p:nvSpPr>
          <p:cNvPr id="115" name="Google Shape;115;p35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Пользовательский макет">
  <p:cSld name="8_Пользовательский макет">
    <p:bg>
      <p:bgPr>
        <a:solidFill>
          <a:srgbClr val="FFFFFF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6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6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Пользовательский макет">
  <p:cSld name="2_Пользовательский макет">
    <p:bg>
      <p:bgPr>
        <a:solidFill>
          <a:srgbClr val="FFFFFF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7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7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37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37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37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8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8"/>
          <p:cNvSpPr txBox="1"/>
          <p:nvPr>
            <p:ph idx="1" type="body"/>
          </p:nvPr>
        </p:nvSpPr>
        <p:spPr>
          <a:xfrm>
            <a:off x="5733143" y="949330"/>
            <a:ext cx="2895600" cy="3895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38"/>
          <p:cNvSpPr/>
          <p:nvPr>
            <p:ph idx="2" type="pic"/>
          </p:nvPr>
        </p:nvSpPr>
        <p:spPr>
          <a:xfrm>
            <a:off x="457200" y="949329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29" name="Google Shape;129;p38"/>
          <p:cNvSpPr/>
          <p:nvPr>
            <p:ph idx="3" type="pic"/>
          </p:nvPr>
        </p:nvSpPr>
        <p:spPr>
          <a:xfrm>
            <a:off x="3095171" y="949328"/>
            <a:ext cx="2532744" cy="1883023"/>
          </a:xfrm>
          <a:prstGeom prst="roundRect">
            <a:avLst>
              <a:gd fmla="val 11879" name="adj"/>
            </a:avLst>
          </a:prstGeom>
          <a:noFill/>
          <a:ln>
            <a:noFill/>
          </a:ln>
        </p:spPr>
      </p:sp>
      <p:sp>
        <p:nvSpPr>
          <p:cNvPr id="130" name="Google Shape;130;p38"/>
          <p:cNvSpPr/>
          <p:nvPr>
            <p:ph idx="4" type="pic"/>
          </p:nvPr>
        </p:nvSpPr>
        <p:spPr>
          <a:xfrm>
            <a:off x="3095171" y="2962031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31" name="Google Shape;131;p38"/>
          <p:cNvSpPr/>
          <p:nvPr>
            <p:ph idx="5" type="pic"/>
          </p:nvPr>
        </p:nvSpPr>
        <p:spPr>
          <a:xfrm>
            <a:off x="457199" y="2962031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Пользовательский макет">
  <p:cSld name="5_Пользовательский мак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9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617" name="adj"/>
            </a:avLst>
          </a:prstGeom>
          <a:noFill/>
          <a:ln>
            <a:noFill/>
          </a:ln>
        </p:spPr>
      </p:sp>
      <p:sp>
        <p:nvSpPr>
          <p:cNvPr id="26" name="Google Shape;26;p19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Пользовательский макет">
  <p:cSld name="9_Пользовательский мак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1"/>
          <p:cNvSpPr txBox="1"/>
          <p:nvPr>
            <p:ph idx="1" type="body"/>
          </p:nvPr>
        </p:nvSpPr>
        <p:spPr>
          <a:xfrm>
            <a:off x="457201" y="1059322"/>
            <a:ext cx="3897086" cy="1734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2" type="body"/>
          </p:nvPr>
        </p:nvSpPr>
        <p:spPr>
          <a:xfrm>
            <a:off x="457202" y="3105836"/>
            <a:ext cx="3897084" cy="164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3" type="body"/>
          </p:nvPr>
        </p:nvSpPr>
        <p:spPr>
          <a:xfrm>
            <a:off x="4789714" y="1059322"/>
            <a:ext cx="3632201" cy="3686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kfql">
  <p:cSld name="Ckfq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2"/>
          <p:cNvSpPr txBox="1"/>
          <p:nvPr>
            <p:ph idx="1" type="body"/>
          </p:nvPr>
        </p:nvSpPr>
        <p:spPr>
          <a:xfrm>
            <a:off x="457200" y="1211943"/>
            <a:ext cx="7467600" cy="3447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784" name="adj"/>
            </a:avLst>
          </a:prstGeom>
          <a:noFill/>
          <a:ln>
            <a:noFill/>
          </a:ln>
        </p:spPr>
      </p:sp>
      <p:sp>
        <p:nvSpPr>
          <p:cNvPr id="44" name="Google Shape;44;p23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3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" type="body"/>
          </p:nvPr>
        </p:nvSpPr>
        <p:spPr>
          <a:xfrm>
            <a:off x="3102428" y="943208"/>
            <a:ext cx="5526315" cy="3875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4"/>
          <p:cNvSpPr/>
          <p:nvPr>
            <p:ph idx="2" type="pic"/>
          </p:nvPr>
        </p:nvSpPr>
        <p:spPr>
          <a:xfrm>
            <a:off x="457200" y="943208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50" name="Google Shape;50;p24"/>
          <p:cNvSpPr/>
          <p:nvPr>
            <p:ph idx="3" type="pic"/>
          </p:nvPr>
        </p:nvSpPr>
        <p:spPr>
          <a:xfrm>
            <a:off x="457200" y="2935720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5"/>
          <p:cNvSpPr txBox="1"/>
          <p:nvPr>
            <p:ph idx="1" type="body"/>
          </p:nvPr>
        </p:nvSpPr>
        <p:spPr>
          <a:xfrm>
            <a:off x="457201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2" type="body"/>
          </p:nvPr>
        </p:nvSpPr>
        <p:spPr>
          <a:xfrm>
            <a:off x="320945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5"/>
          <p:cNvSpPr txBox="1"/>
          <p:nvPr>
            <p:ph idx="3" type="body"/>
          </p:nvPr>
        </p:nvSpPr>
        <p:spPr>
          <a:xfrm>
            <a:off x="596980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5"/>
          <p:cNvSpPr txBox="1"/>
          <p:nvPr>
            <p:ph idx="4" type="body"/>
          </p:nvPr>
        </p:nvSpPr>
        <p:spPr>
          <a:xfrm>
            <a:off x="457200" y="3287828"/>
            <a:ext cx="2588883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302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6" name="Google Shape;56;p25"/>
          <p:cNvSpPr txBox="1"/>
          <p:nvPr>
            <p:ph idx="5" type="body"/>
          </p:nvPr>
        </p:nvSpPr>
        <p:spPr>
          <a:xfrm>
            <a:off x="3207251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7" name="Google Shape;57;p25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5"/>
          <p:cNvSpPr txBox="1"/>
          <p:nvPr>
            <p:ph idx="6" type="body"/>
          </p:nvPr>
        </p:nvSpPr>
        <p:spPr>
          <a:xfrm>
            <a:off x="5967600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9" name="Google Shape;59;p25"/>
          <p:cNvSpPr/>
          <p:nvPr>
            <p:ph idx="7" type="pic"/>
          </p:nvPr>
        </p:nvSpPr>
        <p:spPr>
          <a:xfrm>
            <a:off x="469081" y="944463"/>
            <a:ext cx="2577001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60" name="Google Shape;60;p25"/>
          <p:cNvSpPr/>
          <p:nvPr>
            <p:ph idx="8" type="pic"/>
          </p:nvPr>
        </p:nvSpPr>
        <p:spPr>
          <a:xfrm>
            <a:off x="3221666" y="944462"/>
            <a:ext cx="2577001" cy="1883023"/>
          </a:xfrm>
          <a:prstGeom prst="roundRect">
            <a:avLst>
              <a:gd fmla="val 12905" name="adj"/>
            </a:avLst>
          </a:prstGeom>
          <a:noFill/>
          <a:ln>
            <a:noFill/>
          </a:ln>
        </p:spPr>
      </p:sp>
      <p:sp>
        <p:nvSpPr>
          <p:cNvPr id="61" name="Google Shape;61;p25"/>
          <p:cNvSpPr/>
          <p:nvPr>
            <p:ph idx="9" type="pic"/>
          </p:nvPr>
        </p:nvSpPr>
        <p:spPr>
          <a:xfrm>
            <a:off x="5980690" y="944463"/>
            <a:ext cx="2577001" cy="1883023"/>
          </a:xfrm>
          <a:prstGeom prst="roundRect">
            <a:avLst>
              <a:gd fmla="val 10512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457200" y="306434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457200" y="1121912"/>
            <a:ext cx="8229600" cy="2899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6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6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7.jpg"/><Relationship Id="rId5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"/>
          <p:cNvSpPr txBox="1"/>
          <p:nvPr>
            <p:ph type="title"/>
          </p:nvPr>
        </p:nvSpPr>
        <p:spPr>
          <a:xfrm>
            <a:off x="1371600" y="2442525"/>
            <a:ext cx="6400800" cy="704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ru-RU" sz="4400">
                <a:solidFill>
                  <a:schemeClr val="lt1"/>
                </a:solidFill>
              </a:rPr>
              <a:t>Open Source SDN</a:t>
            </a:r>
            <a:endParaRPr sz="4400">
              <a:solidFill>
                <a:schemeClr val="lt1"/>
              </a:solidFill>
            </a:endParaRPr>
          </a:p>
        </p:txBody>
      </p:sp>
      <p:sp>
        <p:nvSpPr>
          <p:cNvPr id="137" name="Google Shape;137;p1"/>
          <p:cNvSpPr txBox="1"/>
          <p:nvPr/>
        </p:nvSpPr>
        <p:spPr>
          <a:xfrm>
            <a:off x="5558451" y="4468750"/>
            <a:ext cx="323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Кузнецов Никита К34212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41413b853f_0_75"/>
          <p:cNvSpPr txBox="1"/>
          <p:nvPr>
            <p:ph idx="1" type="body"/>
          </p:nvPr>
        </p:nvSpPr>
        <p:spPr>
          <a:xfrm>
            <a:off x="624121" y="1233725"/>
            <a:ext cx="4729800" cy="341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Open Source SDN</a:t>
            </a:r>
            <a:r>
              <a:rPr lang="ru-RU"/>
              <a:t> наиболее ярко проявляются там, где требуется глубокая настройка, интеграция с нестандартными системами и возможность адаптировать решение под уникальные потребности.</a:t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rPr lang="ru-RU"/>
              <a:t>В то же время, закрытые SDN-решения могут быть идеальным выбором для организаций, которым нужна простота внедрения, надежная поддержка и готовое к использованию решение "из коробки", даже если это означает меньший контроль и большую зависимость от поставщика.</a:t>
            </a:r>
            <a:endParaRPr/>
          </a:p>
        </p:txBody>
      </p:sp>
      <p:sp>
        <p:nvSpPr>
          <p:cNvPr id="207" name="Google Shape;207;g341413b853f_0_75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Вывод = It Depends</a:t>
            </a:r>
            <a:endParaRPr/>
          </a:p>
        </p:txBody>
      </p:sp>
      <p:pic>
        <p:nvPicPr>
          <p:cNvPr id="208" name="Google Shape;208;g341413b853f_0_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2946" y="1233735"/>
            <a:ext cx="3485280" cy="3485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"/>
          <p:cNvSpPr txBox="1"/>
          <p:nvPr>
            <p:ph type="title"/>
          </p:nvPr>
        </p:nvSpPr>
        <p:spPr>
          <a:xfrm>
            <a:off x="457200" y="1801813"/>
            <a:ext cx="8229600" cy="620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ru-RU" sz="4400"/>
              <a:t>Спасибо</a:t>
            </a:r>
            <a:br>
              <a:rPr lang="ru-RU" sz="4400"/>
            </a:br>
            <a:r>
              <a:rPr lang="ru-RU" sz="4400"/>
              <a:t>за внимание!</a:t>
            </a:r>
            <a:endParaRPr sz="4400"/>
          </a:p>
        </p:txBody>
      </p:sp>
      <p:sp>
        <p:nvSpPr>
          <p:cNvPr id="214" name="Google Shape;214;p12"/>
          <p:cNvSpPr txBox="1"/>
          <p:nvPr/>
        </p:nvSpPr>
        <p:spPr>
          <a:xfrm>
            <a:off x="5558451" y="4468750"/>
            <a:ext cx="323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Кузнецов Никита К34212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"/>
          <p:cNvSpPr txBox="1"/>
          <p:nvPr>
            <p:ph idx="1" type="body"/>
          </p:nvPr>
        </p:nvSpPr>
        <p:spPr>
          <a:xfrm>
            <a:off x="624125" y="1233725"/>
            <a:ext cx="3796800" cy="35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</a:pPr>
            <a:r>
              <a:rPr lang="ru-RU"/>
              <a:t>SDN известны тем, что изначально предоставлялись как открытые решения для управления и мониторинга сетью.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</a:pPr>
            <a:r>
              <a:rPr lang="ru-RU"/>
              <a:t>Однако, сети находятся в прямой зависимости от вендоров оборудования, которые разрабатывают свои платформы: </a:t>
            </a:r>
            <a:r>
              <a:rPr lang="ru-RU" u="sng"/>
              <a:t>Cisco ACI</a:t>
            </a:r>
            <a:r>
              <a:rPr lang="ru-RU"/>
              <a:t>, </a:t>
            </a:r>
            <a:r>
              <a:rPr lang="ru-RU" u="sng"/>
              <a:t>VMware NSX</a:t>
            </a:r>
            <a:r>
              <a:rPr lang="ru-RU"/>
              <a:t>, </a:t>
            </a:r>
            <a:r>
              <a:rPr lang="ru-RU" u="sng"/>
              <a:t>Oracle SDN</a:t>
            </a:r>
            <a:r>
              <a:rPr lang="ru-RU"/>
              <a:t> и т.д.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</a:pPr>
            <a:r>
              <a:rPr lang="ru-RU"/>
              <a:t>Закрытый характер этих систем накладывает определенные ограничения, с которыми может помочь Open Source.</a:t>
            </a:r>
            <a:endParaRPr/>
          </a:p>
        </p:txBody>
      </p:sp>
      <p:sp>
        <p:nvSpPr>
          <p:cNvPr id="143" name="Google Shape;143;p2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olos Text SemiBold"/>
              <a:buNone/>
            </a:pPr>
            <a:r>
              <a:rPr lang="ru-RU"/>
              <a:t>Введение</a:t>
            </a:r>
            <a:endParaRPr/>
          </a:p>
        </p:txBody>
      </p:sp>
      <p:pic>
        <p:nvPicPr>
          <p:cNvPr id="144" name="Google Shape;14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2476" y="1105175"/>
            <a:ext cx="1832550" cy="183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1351" y="1766694"/>
            <a:ext cx="2444175" cy="24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9526" y="3595727"/>
            <a:ext cx="4004977" cy="94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olos Text SemiBold"/>
              <a:buNone/>
            </a:pPr>
            <a:r>
              <a:rPr lang="ru-RU"/>
              <a:t>Ограничения Closed Source</a:t>
            </a:r>
            <a:endParaRPr/>
          </a:p>
        </p:txBody>
      </p:sp>
      <p:sp>
        <p:nvSpPr>
          <p:cNvPr id="152" name="Google Shape;152;p6"/>
          <p:cNvSpPr txBox="1"/>
          <p:nvPr>
            <p:ph idx="1" type="body"/>
          </p:nvPr>
        </p:nvSpPr>
        <p:spPr>
          <a:xfrm>
            <a:off x="457200" y="1211950"/>
            <a:ext cx="51177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7500" lvl="0" marL="457200" rtl="0" algn="l"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b="1" lang="ru-RU"/>
              <a:t>Vendor Lock-In</a:t>
            </a:r>
            <a:r>
              <a:rPr lang="ru-RU"/>
              <a:t> - зависимость от поставщика ПО, ограничение свободы выбора и трудности с миграциями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ru-RU"/>
              <a:t>Ограничение API</a:t>
            </a:r>
            <a:r>
              <a:rPr lang="ru-RU"/>
              <a:t> и доступа к “внутренностям”, несовместимость с другими решениями, непрозрачность работы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ru-RU"/>
              <a:t>Стоимость</a:t>
            </a:r>
            <a:r>
              <a:rPr lang="ru-RU"/>
              <a:t> приобретения лицензии и обучения персонала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ru-RU"/>
              <a:t>Риск устаревания</a:t>
            </a:r>
            <a:r>
              <a:rPr lang="ru-RU"/>
              <a:t>, медленное развитие технологий, ограниченная поддержка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lang="ru-RU" u="sng"/>
              <a:t>Пример:</a:t>
            </a:r>
            <a:r>
              <a:rPr lang="ru-RU"/>
              <a:t> если вы используете Cisco ACI, вы, скорее всего, будете вынуждены использовать только коммутаторы Cisco, что может быть дороже других решений и накладывает дополнительные ограничения.</a:t>
            </a:r>
            <a:endParaRPr/>
          </a:p>
        </p:txBody>
      </p:sp>
      <p:pic>
        <p:nvPicPr>
          <p:cNvPr id="153" name="Google Shape;15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2175" y="1899225"/>
            <a:ext cx="2945049" cy="196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41413b853f_0_11"/>
          <p:cNvSpPr txBox="1"/>
          <p:nvPr>
            <p:ph idx="1" type="body"/>
          </p:nvPr>
        </p:nvSpPr>
        <p:spPr>
          <a:xfrm>
            <a:off x="3994875" y="1233725"/>
            <a:ext cx="4002900" cy="341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30200" lvl="0" marL="457200" rtl="0" algn="l"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ru-RU"/>
              <a:t>Гибкость и настраиваемость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/>
              <a:t>Отсутствие лицензий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/>
              <a:t>Сообщество и поддержка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/>
              <a:t>Быстрые инновации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/>
              <a:t>Свобода выбора оборудования и ПО</a:t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rPr lang="ru-RU"/>
              <a:t>Благодаря решениям с открытым кодом – SDN могут пользоваться как и новички, в целях обучения, так и большие компании, которым необходимо не зависящее от другой корпорации решение их бизнес-проблем.</a:t>
            </a:r>
            <a:endParaRPr/>
          </a:p>
        </p:txBody>
      </p:sp>
      <p:sp>
        <p:nvSpPr>
          <p:cNvPr id="160" name="Google Shape;160;g341413b853f_0_11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Преимущества Open Source</a:t>
            </a:r>
            <a:endParaRPr/>
          </a:p>
        </p:txBody>
      </p:sp>
      <p:pic>
        <p:nvPicPr>
          <p:cNvPr id="161" name="Google Shape;161;g341413b853f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775" y="1510135"/>
            <a:ext cx="3338076" cy="2501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41413b853f_0_25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OpenDaylight</a:t>
            </a:r>
            <a:endParaRPr/>
          </a:p>
        </p:txBody>
      </p:sp>
      <p:sp>
        <p:nvSpPr>
          <p:cNvPr id="168" name="Google Shape;168;g341413b853f_0_25"/>
          <p:cNvSpPr txBox="1"/>
          <p:nvPr>
            <p:ph idx="1" type="body"/>
          </p:nvPr>
        </p:nvSpPr>
        <p:spPr>
          <a:xfrm>
            <a:off x="457200" y="1211943"/>
            <a:ext cx="7467600" cy="344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Модульная платформа SDN-контроллера, ориентированная на предприятия. </a:t>
            </a:r>
            <a:r>
              <a:rPr lang="ru-RU"/>
              <a:t>Создана</a:t>
            </a:r>
            <a:r>
              <a:rPr lang="ru-RU"/>
              <a:t> как совместный проект </a:t>
            </a:r>
            <a:r>
              <a:rPr b="1" lang="ru-RU"/>
              <a:t>Linux Foundation</a:t>
            </a:r>
            <a:r>
              <a:rPr lang="ru-RU"/>
              <a:t> и сообщества разработчиков.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lang="ru-RU" u="sng"/>
              <a:t>Преимущества:</a:t>
            </a:r>
            <a:r>
              <a:rPr lang="ru-RU"/>
              <a:t> масштабируемость, поддержка различных протоколов, активное сообщество, поддержка различных приложений (автоматизации, мониторинга и безопасности сетей)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Применяется в центрах обработки данных, облачных сетях.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g341413b853f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325" y="3676971"/>
            <a:ext cx="7236598" cy="89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41413b853f_0_34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ONOS</a:t>
            </a:r>
            <a:endParaRPr/>
          </a:p>
        </p:txBody>
      </p:sp>
      <p:sp>
        <p:nvSpPr>
          <p:cNvPr id="176" name="Google Shape;176;g341413b853f_0_34"/>
          <p:cNvSpPr txBox="1"/>
          <p:nvPr>
            <p:ph idx="1" type="body"/>
          </p:nvPr>
        </p:nvSpPr>
        <p:spPr>
          <a:xfrm>
            <a:off x="457200" y="1211950"/>
            <a:ext cx="3848700" cy="354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lang="ru-RU"/>
              <a:t>SDN-контроллер, разработанный с нуля для операторских сетей. Ориентирован на высокую производительность, масштабируемость и доступность.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u="sng"/>
              <a:t>Преимуществ</a:t>
            </a:r>
            <a:r>
              <a:rPr lang="ru-RU" u="sng"/>
              <a:t>а:</a:t>
            </a:r>
            <a:r>
              <a:rPr lang="ru-RU"/>
              <a:t> высокая производительность, надежность, масштабируемость, поддерживает различные протоколы (в том числе OpenFlow), имеет API для Java и REST.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lang="ru-RU"/>
              <a:t>Применяется в сетях провайдеров и 5G.</a:t>
            </a:r>
            <a:endParaRPr/>
          </a:p>
        </p:txBody>
      </p:sp>
      <p:pic>
        <p:nvPicPr>
          <p:cNvPr id="177" name="Google Shape;177;g341413b853f_0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5975" y="1168150"/>
            <a:ext cx="4609574" cy="3375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41413b853f_0_43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Ryu и Mininet</a:t>
            </a:r>
            <a:endParaRPr/>
          </a:p>
        </p:txBody>
      </p:sp>
      <p:sp>
        <p:nvSpPr>
          <p:cNvPr id="184" name="Google Shape;184;g341413b853f_0_43"/>
          <p:cNvSpPr txBox="1"/>
          <p:nvPr>
            <p:ph idx="1" type="body"/>
          </p:nvPr>
        </p:nvSpPr>
        <p:spPr>
          <a:xfrm>
            <a:off x="5149125" y="1211950"/>
            <a:ext cx="2947200" cy="344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lang="ru-RU"/>
              <a:t>Контроллеры SDN, которые лучше всего подходят для прототипирования и обучения сетям. 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lang="ru-RU" u="sng"/>
              <a:t>Преимущества:</a:t>
            </a:r>
            <a:r>
              <a:rPr lang="ru-RU"/>
              <a:t> простота использования, удобный и понятный интерфейс (на языке Python), легкая настройка и запуск небольших сетей для экспериментов</a:t>
            </a:r>
            <a:endParaRPr/>
          </a:p>
        </p:txBody>
      </p:sp>
      <p:pic>
        <p:nvPicPr>
          <p:cNvPr id="185" name="Google Shape;185;g341413b853f_0_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725" y="1211948"/>
            <a:ext cx="3771975" cy="295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341413b853f_0_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6884" y="1751850"/>
            <a:ext cx="2028825" cy="2867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41413b853f_0_58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Сравнение решений</a:t>
            </a:r>
            <a:endParaRPr/>
          </a:p>
        </p:txBody>
      </p:sp>
      <p:graphicFrame>
        <p:nvGraphicFramePr>
          <p:cNvPr id="193" name="Google Shape;193;g341413b853f_0_58"/>
          <p:cNvGraphicFramePr/>
          <p:nvPr/>
        </p:nvGraphicFramePr>
        <p:xfrm>
          <a:off x="526825" y="1717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{0D40CE43-CEA8-4DB7-9E3A-9039B86677E1}</a:tableStyleId>
              </a:tblPr>
              <a:tblGrid>
                <a:gridCol w="1618075"/>
                <a:gridCol w="1974900"/>
                <a:gridCol w="1105675"/>
                <a:gridCol w="1335775"/>
                <a:gridCol w="2055925"/>
              </a:tblGrid>
              <a:tr h="494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/>
                        <a:t>Решение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/>
                        <a:t>Применение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/>
                        <a:t>Язык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/>
                        <a:t>Сложность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/>
                        <a:t>Масштабируемость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OpenDaylight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Enterprise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Java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Средняя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Высокая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ONOS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Carrier-grade телекоммуникации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Java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Высокая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Очень высокая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Ryu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Исследование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Python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Низкая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Низкая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Mininet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Прототипирование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Python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Очень низкая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Очень низкая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41413b853f_0_67"/>
          <p:cNvSpPr txBox="1"/>
          <p:nvPr>
            <p:ph idx="1" type="body"/>
          </p:nvPr>
        </p:nvSpPr>
        <p:spPr>
          <a:xfrm>
            <a:off x="624113" y="1233715"/>
            <a:ext cx="7170000" cy="341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rPr lang="ru-RU"/>
              <a:t>Перед выбором Open Source нужно ответить себе на несколько вопросов:</a:t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320"/>
              </a:spcBef>
              <a:spcAft>
                <a:spcPts val="0"/>
              </a:spcAft>
              <a:buSzPts val="1600"/>
              <a:buChar char="-"/>
            </a:pPr>
            <a:r>
              <a:rPr lang="ru-RU"/>
              <a:t>Хватит ли мне знаний для работы с инструментами?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ru-RU"/>
              <a:t>Готов ли я возиться с настройками?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ru-RU"/>
              <a:t>Нужна ли мне гибкость или для моей задачи хватит закрытой системы?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ru-RU"/>
              <a:t>Насколько важна скорость разработки и какое оборудование я хочу использовать?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ru-RU"/>
              <a:t>Готов ли я поддерживать и вносить изменения в Open Source при необходимости добавления </a:t>
            </a:r>
            <a:r>
              <a:rPr lang="ru-RU"/>
              <a:t>специфического</a:t>
            </a:r>
            <a:r>
              <a:rPr lang="ru-RU"/>
              <a:t> функционала?</a:t>
            </a:r>
            <a:endParaRPr/>
          </a:p>
        </p:txBody>
      </p:sp>
      <p:sp>
        <p:nvSpPr>
          <p:cNvPr id="200" name="Google Shape;200;g341413b853f_0_67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Нюансы Open Source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1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2014-06-27T12:30:22Z</dcterms:created>
  <dc:creator>Al</dc:creator>
</cp:coreProperties>
</file>