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6858000" cx="12192000"/>
  <p:notesSz cx="6858000" cy="9144000"/>
  <p:embeddedFontLst>
    <p:embeddedFont>
      <p:font typeface="Open Sans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0" roundtripDataSignature="AMtx7mi3W8Thqc55bTkYSFy6f+vXrYVy3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OpenSans-bold.fntdata"/><Relationship Id="rId16" Type="http://schemas.openxmlformats.org/officeDocument/2006/relationships/font" Target="fonts/OpenSans-regular.fntdata"/><Relationship Id="rId5" Type="http://schemas.openxmlformats.org/officeDocument/2006/relationships/slide" Target="slides/slide1.xml"/><Relationship Id="rId19" Type="http://schemas.openxmlformats.org/officeDocument/2006/relationships/font" Target="fonts/OpenSans-boldItalic.fntdata"/><Relationship Id="rId6" Type="http://schemas.openxmlformats.org/officeDocument/2006/relationships/slide" Target="slides/slide2.xml"/><Relationship Id="rId18" Type="http://schemas.openxmlformats.org/officeDocument/2006/relationships/font" Target="fonts/OpenSans-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3" name="Google Shape;17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Copyright </a:t>
            </a:r>
            <a:r>
              <a:rPr b="1" lang="en-US"/>
              <a:t>PresentationGO.com</a:t>
            </a:r>
            <a:r>
              <a:rPr lang="en-US"/>
              <a:t> – The free PowerPoint and Google Slides template library</a:t>
            </a:r>
            <a:endParaRPr/>
          </a:p>
        </p:txBody>
      </p:sp>
      <p:sp>
        <p:nvSpPr>
          <p:cNvPr id="174" name="Google Shape;17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3416bf22fb7_0_7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2" name="Google Shape;272;g3416bf22fb7_0_7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Copyright </a:t>
            </a:r>
            <a:r>
              <a:rPr b="1" lang="en-US"/>
              <a:t>PresentationGO.com</a:t>
            </a:r>
            <a:r>
              <a:rPr lang="en-US"/>
              <a:t> – The free PowerPoint and Google Slides template library</a:t>
            </a:r>
            <a:endParaRPr/>
          </a:p>
        </p:txBody>
      </p:sp>
      <p:sp>
        <p:nvSpPr>
          <p:cNvPr id="273" name="Google Shape;273;g3416bf22fb7_0_7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1" name="Google Shape;28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Copyright </a:t>
            </a:r>
            <a:r>
              <a:rPr b="1" lang="en-US"/>
              <a:t>PresentationGO.com</a:t>
            </a:r>
            <a:r>
              <a:rPr lang="en-US"/>
              <a:t> – The free PowerPoint and Google Slides template library</a:t>
            </a:r>
            <a:endParaRPr/>
          </a:p>
        </p:txBody>
      </p:sp>
      <p:sp>
        <p:nvSpPr>
          <p:cNvPr id="282" name="Google Shape;282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2" name="Google Shape;18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Copyright </a:t>
            </a:r>
            <a:r>
              <a:rPr b="1" lang="en-US"/>
              <a:t>PresentationGO.com</a:t>
            </a:r>
            <a:r>
              <a:rPr lang="en-US"/>
              <a:t> – The free PowerPoint and Google Slides template library</a:t>
            </a:r>
            <a:endParaRPr/>
          </a:p>
        </p:txBody>
      </p:sp>
      <p:sp>
        <p:nvSpPr>
          <p:cNvPr id="183" name="Google Shape;183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2" name="Google Shape;192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Copyright </a:t>
            </a:r>
            <a:r>
              <a:rPr b="1" lang="en-US"/>
              <a:t>PresentationGO.com</a:t>
            </a:r>
            <a:r>
              <a:rPr lang="en-US"/>
              <a:t> – The free PowerPoint and Google Slides template library</a:t>
            </a:r>
            <a:endParaRPr/>
          </a:p>
        </p:txBody>
      </p:sp>
      <p:sp>
        <p:nvSpPr>
          <p:cNvPr id="193" name="Google Shape;193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2" name="Google Shape;202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Copyright </a:t>
            </a:r>
            <a:r>
              <a:rPr b="1" lang="en-US"/>
              <a:t>PresentationGO.com</a:t>
            </a:r>
            <a:r>
              <a:rPr lang="en-US"/>
              <a:t> – The free PowerPoint and Google Slides template library</a:t>
            </a:r>
            <a:endParaRPr/>
          </a:p>
        </p:txBody>
      </p:sp>
      <p:sp>
        <p:nvSpPr>
          <p:cNvPr id="203" name="Google Shape;203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416bf22fb7_0_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4" name="Google Shape;224;g3416bf22fb7_0_1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Copyright </a:t>
            </a:r>
            <a:r>
              <a:rPr b="1" lang="en-US"/>
              <a:t>PresentationGO.com</a:t>
            </a:r>
            <a:r>
              <a:rPr lang="en-US"/>
              <a:t> – The free PowerPoint and Google Slides template library</a:t>
            </a:r>
            <a:endParaRPr/>
          </a:p>
        </p:txBody>
      </p:sp>
      <p:sp>
        <p:nvSpPr>
          <p:cNvPr id="225" name="Google Shape;225;g3416bf22fb7_0_1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3416bf22fb7_0_2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3" name="Google Shape;233;g3416bf22fb7_0_2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Copyright </a:t>
            </a:r>
            <a:r>
              <a:rPr b="1" lang="en-US"/>
              <a:t>PresentationGO.com</a:t>
            </a:r>
            <a:r>
              <a:rPr lang="en-US"/>
              <a:t> – The free PowerPoint and Google Slides template library</a:t>
            </a:r>
            <a:endParaRPr/>
          </a:p>
        </p:txBody>
      </p:sp>
      <p:sp>
        <p:nvSpPr>
          <p:cNvPr id="234" name="Google Shape;234;g3416bf22fb7_0_2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416bf22fb7_0_4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2" name="Google Shape;242;g3416bf22fb7_0_4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Copyright </a:t>
            </a:r>
            <a:r>
              <a:rPr b="1" lang="en-US"/>
              <a:t>PresentationGO.com</a:t>
            </a:r>
            <a:r>
              <a:rPr lang="en-US"/>
              <a:t> – The free PowerPoint and Google Slides template library</a:t>
            </a:r>
            <a:endParaRPr/>
          </a:p>
        </p:txBody>
      </p:sp>
      <p:sp>
        <p:nvSpPr>
          <p:cNvPr id="243" name="Google Shape;243;g3416bf22fb7_0_4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3416bf22fb7_0_5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2" name="Google Shape;252;g3416bf22fb7_0_5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Copyright </a:t>
            </a:r>
            <a:r>
              <a:rPr b="1" lang="en-US"/>
              <a:t>PresentationGO.com</a:t>
            </a:r>
            <a:r>
              <a:rPr lang="en-US"/>
              <a:t> – The free PowerPoint and Google Slides template library</a:t>
            </a:r>
            <a:endParaRPr/>
          </a:p>
        </p:txBody>
      </p:sp>
      <p:sp>
        <p:nvSpPr>
          <p:cNvPr id="253" name="Google Shape;253;g3416bf22fb7_0_5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3416bf22fb7_0_6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2" name="Google Shape;262;g3416bf22fb7_0_6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Copyright </a:t>
            </a:r>
            <a:r>
              <a:rPr b="1" lang="en-US"/>
              <a:t>PresentationGO.com</a:t>
            </a:r>
            <a:r>
              <a:rPr lang="en-US"/>
              <a:t> – The free PowerPoint and Google Slides template library</a:t>
            </a:r>
            <a:endParaRPr/>
          </a:p>
        </p:txBody>
      </p:sp>
      <p:sp>
        <p:nvSpPr>
          <p:cNvPr id="263" name="Google Shape;263;g3416bf22fb7_0_6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">
  <p:cSld name="Cov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/>
          <p:nvPr>
            <p:ph idx="2" type="pic"/>
          </p:nvPr>
        </p:nvSpPr>
        <p:spPr>
          <a:xfrm>
            <a:off x="5216036" y="0"/>
            <a:ext cx="6975964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22" name="Google Shape;22;p10"/>
          <p:cNvSpPr txBox="1"/>
          <p:nvPr>
            <p:ph type="ctrTitle"/>
          </p:nvPr>
        </p:nvSpPr>
        <p:spPr>
          <a:xfrm>
            <a:off x="754424" y="553814"/>
            <a:ext cx="4470436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subTitle"/>
          </p:nvPr>
        </p:nvSpPr>
        <p:spPr>
          <a:xfrm>
            <a:off x="754424" y="3033489"/>
            <a:ext cx="4097124" cy="19078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10"/>
          <p:cNvSpPr txBox="1"/>
          <p:nvPr>
            <p:ph idx="10" type="dt"/>
          </p:nvPr>
        </p:nvSpPr>
        <p:spPr>
          <a:xfrm>
            <a:off x="754424" y="621079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1" type="ftr"/>
          </p:nvPr>
        </p:nvSpPr>
        <p:spPr>
          <a:xfrm>
            <a:off x="3954824" y="6210798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2" type="sldNum"/>
          </p:nvPr>
        </p:nvSpPr>
        <p:spPr>
          <a:xfrm>
            <a:off x="8526824" y="621079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7" name="Google Shape;27;p10"/>
          <p:cNvSpPr/>
          <p:nvPr/>
        </p:nvSpPr>
        <p:spPr>
          <a:xfrm>
            <a:off x="6603194" y="0"/>
            <a:ext cx="1388115" cy="1951587"/>
          </a:xfrm>
          <a:custGeom>
            <a:rect b="b" l="l" r="r" t="t"/>
            <a:pathLst>
              <a:path extrusionOk="0" h="21600" w="21600">
                <a:moveTo>
                  <a:pt x="0" y="21600"/>
                </a:moveTo>
                <a:lnTo>
                  <a:pt x="7190" y="21600"/>
                </a:lnTo>
                <a:lnTo>
                  <a:pt x="21600" y="0"/>
                </a:lnTo>
                <a:lnTo>
                  <a:pt x="14395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0"/>
          <p:cNvSpPr/>
          <p:nvPr/>
        </p:nvSpPr>
        <p:spPr>
          <a:xfrm>
            <a:off x="5522167" y="2259332"/>
            <a:ext cx="1157560" cy="1951587"/>
          </a:xfrm>
          <a:custGeom>
            <a:rect b="b" l="l" r="r" t="t"/>
            <a:pathLst>
              <a:path extrusionOk="0" h="21600" w="21600">
                <a:moveTo>
                  <a:pt x="0" y="21600"/>
                </a:moveTo>
                <a:lnTo>
                  <a:pt x="4320" y="21600"/>
                </a:lnTo>
                <a:lnTo>
                  <a:pt x="21600" y="0"/>
                </a:lnTo>
                <a:lnTo>
                  <a:pt x="1728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0"/>
          <p:cNvSpPr/>
          <p:nvPr/>
        </p:nvSpPr>
        <p:spPr>
          <a:xfrm>
            <a:off x="6086596" y="0"/>
            <a:ext cx="1256094" cy="1951587"/>
          </a:xfrm>
          <a:custGeom>
            <a:rect b="b" l="l" r="r" t="t"/>
            <a:pathLst>
              <a:path extrusionOk="0" h="21600" w="21600">
                <a:moveTo>
                  <a:pt x="0" y="21600"/>
                </a:moveTo>
                <a:lnTo>
                  <a:pt x="5676" y="21600"/>
                </a:lnTo>
                <a:lnTo>
                  <a:pt x="21600" y="0"/>
                </a:lnTo>
                <a:lnTo>
                  <a:pt x="15908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0"/>
          <p:cNvSpPr/>
          <p:nvPr/>
        </p:nvSpPr>
        <p:spPr>
          <a:xfrm>
            <a:off x="5723066" y="0"/>
            <a:ext cx="1107811" cy="1951587"/>
          </a:xfrm>
          <a:custGeom>
            <a:rect b="b" l="l" r="r" t="t"/>
            <a:pathLst>
              <a:path extrusionOk="0" h="21600" w="21600">
                <a:moveTo>
                  <a:pt x="0" y="21600"/>
                </a:moveTo>
                <a:lnTo>
                  <a:pt x="3544" y="21600"/>
                </a:lnTo>
                <a:lnTo>
                  <a:pt x="21600" y="0"/>
                </a:lnTo>
                <a:lnTo>
                  <a:pt x="18056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10"/>
          <p:cNvSpPr/>
          <p:nvPr/>
        </p:nvSpPr>
        <p:spPr>
          <a:xfrm>
            <a:off x="5397802" y="0"/>
            <a:ext cx="1015018" cy="1951587"/>
          </a:xfrm>
          <a:custGeom>
            <a:rect b="b" l="l" r="r" t="t"/>
            <a:pathLst>
              <a:path extrusionOk="0" h="21600" w="21600">
                <a:moveTo>
                  <a:pt x="0" y="21600"/>
                </a:moveTo>
                <a:lnTo>
                  <a:pt x="1893" y="21600"/>
                </a:lnTo>
                <a:lnTo>
                  <a:pt x="21600" y="0"/>
                </a:lnTo>
                <a:lnTo>
                  <a:pt x="19686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10"/>
          <p:cNvSpPr/>
          <p:nvPr/>
        </p:nvSpPr>
        <p:spPr>
          <a:xfrm>
            <a:off x="3388815" y="5168536"/>
            <a:ext cx="1462733" cy="1689464"/>
          </a:xfrm>
          <a:custGeom>
            <a:rect b="b" l="l" r="r" t="t"/>
            <a:pathLst>
              <a:path extrusionOk="0" h="21600" w="21600">
                <a:moveTo>
                  <a:pt x="9903" y="21600"/>
                </a:moveTo>
                <a:lnTo>
                  <a:pt x="0" y="21600"/>
                </a:lnTo>
                <a:lnTo>
                  <a:pt x="11697" y="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10"/>
          <p:cNvSpPr/>
          <p:nvPr/>
        </p:nvSpPr>
        <p:spPr>
          <a:xfrm>
            <a:off x="2642620" y="5621992"/>
            <a:ext cx="1070502" cy="1236008"/>
          </a:xfrm>
          <a:custGeom>
            <a:rect b="b" l="l" r="r" t="t"/>
            <a:pathLst>
              <a:path extrusionOk="0" h="21600" w="21600">
                <a:moveTo>
                  <a:pt x="9902" y="21600"/>
                </a:moveTo>
                <a:lnTo>
                  <a:pt x="0" y="21600"/>
                </a:lnTo>
                <a:lnTo>
                  <a:pt x="11698" y="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10"/>
          <p:cNvSpPr/>
          <p:nvPr/>
        </p:nvSpPr>
        <p:spPr>
          <a:xfrm>
            <a:off x="2126024" y="6145287"/>
            <a:ext cx="617046" cy="712713"/>
          </a:xfrm>
          <a:custGeom>
            <a:rect b="b" l="l" r="r" t="t"/>
            <a:pathLst>
              <a:path extrusionOk="0" h="21600" w="21600">
                <a:moveTo>
                  <a:pt x="9913" y="21600"/>
                </a:moveTo>
                <a:lnTo>
                  <a:pt x="0" y="21600"/>
                </a:lnTo>
                <a:lnTo>
                  <a:pt x="11687" y="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1">
  <p:cSld name="Title and Content 1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 txBox="1"/>
          <p:nvPr>
            <p:ph type="title"/>
          </p:nvPr>
        </p:nvSpPr>
        <p:spPr>
          <a:xfrm>
            <a:off x="838200" y="365125"/>
            <a:ext cx="9885326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1"/>
          <p:cNvSpPr txBox="1"/>
          <p:nvPr>
            <p:ph idx="1" type="body"/>
          </p:nvPr>
        </p:nvSpPr>
        <p:spPr>
          <a:xfrm>
            <a:off x="838200" y="1825625"/>
            <a:ext cx="8560349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1"/>
          <p:cNvSpPr/>
          <p:nvPr/>
        </p:nvSpPr>
        <p:spPr>
          <a:xfrm>
            <a:off x="8896305" y="5168536"/>
            <a:ext cx="1463690" cy="1689464"/>
          </a:xfrm>
          <a:custGeom>
            <a:rect b="b" l="l" r="r" t="t"/>
            <a:pathLst>
              <a:path extrusionOk="0" h="21600" w="21600">
                <a:moveTo>
                  <a:pt x="9911" y="21600"/>
                </a:moveTo>
                <a:lnTo>
                  <a:pt x="0" y="21600"/>
                </a:lnTo>
                <a:lnTo>
                  <a:pt x="11690" y="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1"/>
          <p:cNvSpPr/>
          <p:nvPr/>
        </p:nvSpPr>
        <p:spPr>
          <a:xfrm>
            <a:off x="8150109" y="5621992"/>
            <a:ext cx="1070498" cy="1236008"/>
          </a:xfrm>
          <a:custGeom>
            <a:rect b="b" l="l" r="r" t="t"/>
            <a:pathLst>
              <a:path extrusionOk="0" h="21600" w="21600">
                <a:moveTo>
                  <a:pt x="9922" y="21600"/>
                </a:moveTo>
                <a:lnTo>
                  <a:pt x="0" y="21600"/>
                </a:lnTo>
                <a:lnTo>
                  <a:pt x="11698" y="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11"/>
          <p:cNvSpPr/>
          <p:nvPr/>
        </p:nvSpPr>
        <p:spPr>
          <a:xfrm>
            <a:off x="7633514" y="6145287"/>
            <a:ext cx="617046" cy="712713"/>
          </a:xfrm>
          <a:custGeom>
            <a:rect b="b" l="l" r="r" t="t"/>
            <a:pathLst>
              <a:path extrusionOk="0" h="21600" w="21600">
                <a:moveTo>
                  <a:pt x="9912" y="21600"/>
                </a:moveTo>
                <a:lnTo>
                  <a:pt x="0" y="21600"/>
                </a:lnTo>
                <a:lnTo>
                  <a:pt x="11687" y="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1"/>
          <p:cNvSpPr/>
          <p:nvPr/>
        </p:nvSpPr>
        <p:spPr>
          <a:xfrm>
            <a:off x="10753188" y="4810747"/>
            <a:ext cx="1438812" cy="2047253"/>
          </a:xfrm>
          <a:custGeom>
            <a:rect b="b" l="l" r="r" t="t"/>
            <a:pathLst>
              <a:path extrusionOk="0" h="21600" w="21600">
                <a:moveTo>
                  <a:pt x="7152" y="21529"/>
                </a:moveTo>
                <a:lnTo>
                  <a:pt x="43" y="21529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11"/>
          <p:cNvSpPr/>
          <p:nvPr/>
        </p:nvSpPr>
        <p:spPr>
          <a:xfrm>
            <a:off x="10275810" y="2796022"/>
            <a:ext cx="1916190" cy="4061978"/>
          </a:xfrm>
          <a:custGeom>
            <a:rect b="b" l="l" r="r" t="t"/>
            <a:pathLst>
              <a:path extrusionOk="0" h="21600" w="21600">
                <a:moveTo>
                  <a:pt x="0" y="21600"/>
                </a:moveTo>
                <a:lnTo>
                  <a:pt x="5414" y="21600"/>
                </a:lnTo>
                <a:lnTo>
                  <a:pt x="10752" y="21600"/>
                </a:lnTo>
                <a:lnTo>
                  <a:pt x="21600" y="10749"/>
                </a:lnTo>
                <a:lnTo>
                  <a:pt x="21600" y="528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1"/>
          <p:cNvSpPr/>
          <p:nvPr/>
        </p:nvSpPr>
        <p:spPr>
          <a:xfrm>
            <a:off x="11059320" y="2256464"/>
            <a:ext cx="1132680" cy="1951587"/>
          </a:xfrm>
          <a:custGeom>
            <a:rect b="b" l="l" r="r" t="t"/>
            <a:pathLst>
              <a:path extrusionOk="0" h="21600" w="21600">
                <a:moveTo>
                  <a:pt x="17641" y="0"/>
                </a:moveTo>
                <a:lnTo>
                  <a:pt x="0" y="21600"/>
                </a:lnTo>
                <a:lnTo>
                  <a:pt x="4415" y="21600"/>
                </a:lnTo>
                <a:lnTo>
                  <a:pt x="21600" y="561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6" name="Google Shape;46;p11"/>
          <p:cNvGrpSpPr/>
          <p:nvPr/>
        </p:nvGrpSpPr>
        <p:grpSpPr>
          <a:xfrm>
            <a:off x="10905291" y="0"/>
            <a:ext cx="1286709" cy="1951587"/>
            <a:chOff x="10905291" y="-37608"/>
            <a:chExt cx="1286709" cy="1951587"/>
          </a:xfrm>
        </p:grpSpPr>
        <p:sp>
          <p:nvSpPr>
            <p:cNvPr id="47" name="Google Shape;47;p11"/>
            <p:cNvSpPr/>
            <p:nvPr/>
          </p:nvSpPr>
          <p:spPr>
            <a:xfrm>
              <a:off x="10905291" y="-37608"/>
              <a:ext cx="1015013" cy="1951587"/>
            </a:xfrm>
            <a:custGeom>
              <a:rect b="b" l="l" r="r" t="t"/>
              <a:pathLst>
                <a:path extrusionOk="0" h="21600" w="21600">
                  <a:moveTo>
                    <a:pt x="0" y="21600"/>
                  </a:moveTo>
                  <a:lnTo>
                    <a:pt x="1893" y="21600"/>
                  </a:lnTo>
                  <a:lnTo>
                    <a:pt x="21600" y="0"/>
                  </a:lnTo>
                  <a:lnTo>
                    <a:pt x="1968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38100" lIns="38100" spcFirstLastPara="1" rIns="38100" wrap="square" tIns="381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" name="Google Shape;48;p11"/>
            <p:cNvSpPr/>
            <p:nvPr/>
          </p:nvSpPr>
          <p:spPr>
            <a:xfrm>
              <a:off x="12136515" y="1798224"/>
              <a:ext cx="55485" cy="115755"/>
            </a:xfrm>
            <a:custGeom>
              <a:rect b="b" l="l" r="r" t="t"/>
              <a:pathLst>
                <a:path extrusionOk="0" h="21600" w="21600">
                  <a:moveTo>
                    <a:pt x="0" y="21600"/>
                  </a:move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38100" lIns="38100" spcFirstLastPara="1" rIns="38100" wrap="square" tIns="381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Google Shape;49;p11"/>
            <p:cNvSpPr/>
            <p:nvPr/>
          </p:nvSpPr>
          <p:spPr>
            <a:xfrm>
              <a:off x="11623749" y="716241"/>
              <a:ext cx="568251" cy="1197738"/>
            </a:xfrm>
            <a:custGeom>
              <a:rect b="b" l="l" r="r" t="t"/>
              <a:pathLst>
                <a:path extrusionOk="0" h="21600" w="21600">
                  <a:moveTo>
                    <a:pt x="0" y="21600"/>
                  </a:moveTo>
                  <a:lnTo>
                    <a:pt x="12546" y="21600"/>
                  </a:lnTo>
                  <a:lnTo>
                    <a:pt x="21600" y="12577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38100" lIns="38100" spcFirstLastPara="1" rIns="38100" wrap="square" tIns="381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11"/>
            <p:cNvSpPr/>
            <p:nvPr/>
          </p:nvSpPr>
          <p:spPr>
            <a:xfrm>
              <a:off x="11260218" y="-37608"/>
              <a:ext cx="931782" cy="1951587"/>
            </a:xfrm>
            <a:custGeom>
              <a:rect b="b" l="l" r="r" t="t"/>
              <a:pathLst>
                <a:path extrusionOk="0" h="21600" w="21600">
                  <a:moveTo>
                    <a:pt x="21467" y="0"/>
                  </a:moveTo>
                  <a:lnTo>
                    <a:pt x="0" y="21600"/>
                  </a:lnTo>
                  <a:lnTo>
                    <a:pt x="4214" y="21600"/>
                  </a:lnTo>
                  <a:lnTo>
                    <a:pt x="21600" y="4108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38100" lIns="38100" spcFirstLastPara="1" rIns="38100" wrap="square" tIns="381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1" name="Google Shape;51;p11"/>
          <p:cNvSpPr/>
          <p:nvPr/>
        </p:nvSpPr>
        <p:spPr>
          <a:xfrm>
            <a:off x="9785998" y="4492177"/>
            <a:ext cx="2048207" cy="2365823"/>
          </a:xfrm>
          <a:custGeom>
            <a:rect b="b" l="l" r="r" t="t"/>
            <a:pathLst>
              <a:path extrusionOk="0" h="21600" w="21600">
                <a:moveTo>
                  <a:pt x="9907" y="21600"/>
                </a:moveTo>
                <a:lnTo>
                  <a:pt x="0" y="21600"/>
                </a:lnTo>
                <a:lnTo>
                  <a:pt x="11693" y="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1"/>
            <a:ext cx="12192000" cy="6858000"/>
          </a:xfrm>
          <a:custGeom>
            <a:rect b="b" l="l" r="r" t="t"/>
            <a:pathLst>
              <a:path extrusionOk="0" h="21600" w="21600">
                <a:moveTo>
                  <a:pt x="21600" y="0"/>
                </a:moveTo>
                <a:lnTo>
                  <a:pt x="3145" y="0"/>
                </a:lnTo>
                <a:lnTo>
                  <a:pt x="1538" y="6114"/>
                </a:lnTo>
                <a:lnTo>
                  <a:pt x="0" y="15186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/>
          <p:nvPr/>
        </p:nvSpPr>
        <p:spPr>
          <a:xfrm>
            <a:off x="0" y="1951588"/>
            <a:ext cx="1366108" cy="2895813"/>
          </a:xfrm>
          <a:custGeom>
            <a:rect b="b" l="l" r="r" t="t"/>
            <a:pathLst>
              <a:path extrusionOk="0" h="2895813" w="1366108">
                <a:moveTo>
                  <a:pt x="412332" y="0"/>
                </a:moveTo>
                <a:lnTo>
                  <a:pt x="873424" y="0"/>
                </a:lnTo>
                <a:lnTo>
                  <a:pt x="873428" y="0"/>
                </a:lnTo>
                <a:lnTo>
                  <a:pt x="1366108" y="0"/>
                </a:lnTo>
                <a:lnTo>
                  <a:pt x="0" y="2895813"/>
                </a:lnTo>
                <a:lnTo>
                  <a:pt x="0" y="1867403"/>
                </a:lnTo>
                <a:lnTo>
                  <a:pt x="0" y="1867397"/>
                </a:lnTo>
                <a:lnTo>
                  <a:pt x="0" y="87439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2"/>
          <p:cNvSpPr/>
          <p:nvPr/>
        </p:nvSpPr>
        <p:spPr>
          <a:xfrm>
            <a:off x="0" y="0"/>
            <a:ext cx="1332627" cy="1951587"/>
          </a:xfrm>
          <a:custGeom>
            <a:rect b="b" l="l" r="r" t="t"/>
            <a:pathLst>
              <a:path extrusionOk="0" h="21600" w="21600">
                <a:moveTo>
                  <a:pt x="21600" y="0"/>
                </a:moveTo>
                <a:lnTo>
                  <a:pt x="14111" y="0"/>
                </a:lnTo>
                <a:lnTo>
                  <a:pt x="0" y="20319"/>
                </a:lnTo>
                <a:lnTo>
                  <a:pt x="0" y="21600"/>
                </a:lnTo>
                <a:lnTo>
                  <a:pt x="6606" y="216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2"/>
          <p:cNvSpPr/>
          <p:nvPr/>
        </p:nvSpPr>
        <p:spPr>
          <a:xfrm>
            <a:off x="0" y="0"/>
            <a:ext cx="687833" cy="1451257"/>
          </a:xfrm>
          <a:custGeom>
            <a:rect b="b" l="l" r="r" t="t"/>
            <a:pathLst>
              <a:path extrusionOk="0" h="21600" w="21600">
                <a:moveTo>
                  <a:pt x="11236" y="0"/>
                </a:moveTo>
                <a:lnTo>
                  <a:pt x="0" y="11220"/>
                </a:lnTo>
                <a:lnTo>
                  <a:pt x="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2"/>
          <p:cNvSpPr/>
          <p:nvPr/>
        </p:nvSpPr>
        <p:spPr>
          <a:xfrm>
            <a:off x="0" y="0"/>
            <a:ext cx="176021" cy="371186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2"/>
          <p:cNvSpPr txBox="1"/>
          <p:nvPr>
            <p:ph type="title"/>
          </p:nvPr>
        </p:nvSpPr>
        <p:spPr>
          <a:xfrm>
            <a:off x="1762538" y="365125"/>
            <a:ext cx="959126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" type="body"/>
          </p:nvPr>
        </p:nvSpPr>
        <p:spPr>
          <a:xfrm>
            <a:off x="1762538" y="1825625"/>
            <a:ext cx="9591262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>
                <a:solidFill>
                  <a:schemeClr val="lt1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>
                <a:solidFill>
                  <a:schemeClr val="lt1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4pPr>
            <a:lvl5pPr indent="-342900" lvl="4" marL="2286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1">
  <p:cSld name="Section 1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3"/>
          <p:cNvSpPr/>
          <p:nvPr>
            <p:ph idx="2" type="pic"/>
          </p:nvPr>
        </p:nvSpPr>
        <p:spPr>
          <a:xfrm>
            <a:off x="1" y="0"/>
            <a:ext cx="12192000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13"/>
          <p:cNvSpPr txBox="1"/>
          <p:nvPr>
            <p:ph type="title"/>
          </p:nvPr>
        </p:nvSpPr>
        <p:spPr>
          <a:xfrm>
            <a:off x="4187686" y="3429000"/>
            <a:ext cx="7159763" cy="18082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" type="body"/>
          </p:nvPr>
        </p:nvSpPr>
        <p:spPr>
          <a:xfrm>
            <a:off x="4187686" y="5367130"/>
            <a:ext cx="7159763" cy="722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8" name="Google Shape;68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2">
  <p:cSld name="Section 2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/>
          <p:nvPr>
            <p:ph idx="2" type="pic"/>
          </p:nvPr>
        </p:nvSpPr>
        <p:spPr>
          <a:xfrm>
            <a:off x="4056567" y="0"/>
            <a:ext cx="8135433" cy="3275606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4"/>
          <p:cNvSpPr txBox="1"/>
          <p:nvPr>
            <p:ph type="title"/>
          </p:nvPr>
        </p:nvSpPr>
        <p:spPr>
          <a:xfrm>
            <a:off x="831850" y="3429000"/>
            <a:ext cx="10515600" cy="11334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5" name="Google Shape;75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8" name="Google Shape;78;p14"/>
          <p:cNvSpPr/>
          <p:nvPr/>
        </p:nvSpPr>
        <p:spPr>
          <a:xfrm>
            <a:off x="2812909" y="0"/>
            <a:ext cx="2329468" cy="3275606"/>
          </a:xfrm>
          <a:custGeom>
            <a:rect b="b" l="l" r="r" t="t"/>
            <a:pathLst>
              <a:path extrusionOk="0" h="21600" w="21600">
                <a:moveTo>
                  <a:pt x="0" y="21600"/>
                </a:moveTo>
                <a:lnTo>
                  <a:pt x="7203" y="21600"/>
                </a:lnTo>
                <a:lnTo>
                  <a:pt x="21600" y="0"/>
                </a:lnTo>
                <a:lnTo>
                  <a:pt x="1440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4"/>
          <p:cNvSpPr/>
          <p:nvPr/>
        </p:nvSpPr>
        <p:spPr>
          <a:xfrm>
            <a:off x="1951914" y="0"/>
            <a:ext cx="2108484" cy="3275606"/>
          </a:xfrm>
          <a:custGeom>
            <a:rect b="b" l="l" r="r" t="t"/>
            <a:pathLst>
              <a:path extrusionOk="0" h="21600" w="21600">
                <a:moveTo>
                  <a:pt x="0" y="21600"/>
                </a:moveTo>
                <a:lnTo>
                  <a:pt x="5684" y="21600"/>
                </a:lnTo>
                <a:lnTo>
                  <a:pt x="21600" y="0"/>
                </a:lnTo>
                <a:lnTo>
                  <a:pt x="1591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1339652" y="0"/>
            <a:ext cx="1857836" cy="3275606"/>
          </a:xfrm>
          <a:custGeom>
            <a:rect b="b" l="l" r="r" t="t"/>
            <a:pathLst>
              <a:path extrusionOk="0" h="21600" w="21600">
                <a:moveTo>
                  <a:pt x="0" y="21600"/>
                </a:moveTo>
                <a:lnTo>
                  <a:pt x="3548" y="21600"/>
                </a:lnTo>
                <a:lnTo>
                  <a:pt x="21600" y="0"/>
                </a:lnTo>
                <a:lnTo>
                  <a:pt x="18052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14"/>
          <p:cNvSpPr/>
          <p:nvPr/>
        </p:nvSpPr>
        <p:spPr>
          <a:xfrm>
            <a:off x="784790" y="0"/>
            <a:ext cx="1702855" cy="3275606"/>
          </a:xfrm>
          <a:custGeom>
            <a:rect b="b" l="l" r="r" t="t"/>
            <a:pathLst>
              <a:path extrusionOk="0" h="21600" w="21600">
                <a:moveTo>
                  <a:pt x="0" y="21600"/>
                </a:moveTo>
                <a:lnTo>
                  <a:pt x="1905" y="21600"/>
                </a:lnTo>
                <a:lnTo>
                  <a:pt x="21600" y="0"/>
                </a:lnTo>
                <a:lnTo>
                  <a:pt x="19707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losing">
  <p:cSld name="Closing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5"/>
          <p:cNvSpPr/>
          <p:nvPr>
            <p:ph idx="2" type="pic"/>
          </p:nvPr>
        </p:nvSpPr>
        <p:spPr>
          <a:xfrm>
            <a:off x="6121991" y="4492970"/>
            <a:ext cx="5715673" cy="2365030"/>
          </a:xfrm>
          <a:prstGeom prst="rect">
            <a:avLst/>
          </a:prstGeom>
          <a:noFill/>
          <a:ln>
            <a:noFill/>
          </a:ln>
        </p:spPr>
      </p:sp>
      <p:sp>
        <p:nvSpPr>
          <p:cNvPr id="84" name="Google Shape;84;p15"/>
          <p:cNvSpPr txBox="1"/>
          <p:nvPr>
            <p:ph type="title"/>
          </p:nvPr>
        </p:nvSpPr>
        <p:spPr>
          <a:xfrm>
            <a:off x="831850" y="555183"/>
            <a:ext cx="7321550" cy="20460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5"/>
          <p:cNvSpPr txBox="1"/>
          <p:nvPr>
            <p:ph idx="1" type="body"/>
          </p:nvPr>
        </p:nvSpPr>
        <p:spPr>
          <a:xfrm>
            <a:off x="831850" y="2628219"/>
            <a:ext cx="732155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6" name="Google Shape;8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9" name="Google Shape;89;p15"/>
          <p:cNvSpPr txBox="1"/>
          <p:nvPr>
            <p:ph idx="3" type="body"/>
          </p:nvPr>
        </p:nvSpPr>
        <p:spPr>
          <a:xfrm>
            <a:off x="4019201" y="4634086"/>
            <a:ext cx="1701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indent="-228600" lvl="2" marL="137160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indent="-228600" lvl="3" marL="182880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4" type="body"/>
          </p:nvPr>
        </p:nvSpPr>
        <p:spPr>
          <a:xfrm>
            <a:off x="4019201" y="4861419"/>
            <a:ext cx="1701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indent="-228600" lvl="2" marL="137160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indent="-228600" lvl="3" marL="182880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1" name="Google Shape;91;p15"/>
          <p:cNvSpPr txBox="1"/>
          <p:nvPr>
            <p:ph idx="5" type="body"/>
          </p:nvPr>
        </p:nvSpPr>
        <p:spPr>
          <a:xfrm>
            <a:off x="4019201" y="5088752"/>
            <a:ext cx="1701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indent="-228600" lvl="2" marL="137160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indent="-228600" lvl="3" marL="182880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2" name="Google Shape;92;p15"/>
          <p:cNvSpPr/>
          <p:nvPr/>
        </p:nvSpPr>
        <p:spPr>
          <a:xfrm>
            <a:off x="5232296" y="5168536"/>
            <a:ext cx="1463690" cy="1689464"/>
          </a:xfrm>
          <a:custGeom>
            <a:rect b="b" l="l" r="r" t="t"/>
            <a:pathLst>
              <a:path extrusionOk="0" h="21600" w="21600">
                <a:moveTo>
                  <a:pt x="9910" y="21600"/>
                </a:moveTo>
                <a:lnTo>
                  <a:pt x="0" y="21600"/>
                </a:lnTo>
                <a:lnTo>
                  <a:pt x="11689" y="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5"/>
          <p:cNvSpPr/>
          <p:nvPr/>
        </p:nvSpPr>
        <p:spPr>
          <a:xfrm>
            <a:off x="4486101" y="5621992"/>
            <a:ext cx="1070498" cy="1236008"/>
          </a:xfrm>
          <a:custGeom>
            <a:rect b="b" l="l" r="r" t="t"/>
            <a:pathLst>
              <a:path extrusionOk="0" h="21600" w="21600">
                <a:moveTo>
                  <a:pt x="9902" y="21600"/>
                </a:moveTo>
                <a:lnTo>
                  <a:pt x="0" y="21600"/>
                </a:lnTo>
                <a:lnTo>
                  <a:pt x="11698" y="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5"/>
          <p:cNvSpPr/>
          <p:nvPr/>
        </p:nvSpPr>
        <p:spPr>
          <a:xfrm>
            <a:off x="3969505" y="6145287"/>
            <a:ext cx="617046" cy="712713"/>
          </a:xfrm>
          <a:custGeom>
            <a:rect b="b" l="l" r="r" t="t"/>
            <a:pathLst>
              <a:path extrusionOk="0" h="21600" w="21600">
                <a:moveTo>
                  <a:pt x="9912" y="21600"/>
                </a:moveTo>
                <a:lnTo>
                  <a:pt x="0" y="21600"/>
                </a:lnTo>
                <a:lnTo>
                  <a:pt x="11688" y="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5"/>
          <p:cNvSpPr/>
          <p:nvPr/>
        </p:nvSpPr>
        <p:spPr>
          <a:xfrm>
            <a:off x="10753179" y="4810747"/>
            <a:ext cx="1438821" cy="2047253"/>
          </a:xfrm>
          <a:custGeom>
            <a:rect b="b" l="l" r="r" t="t"/>
            <a:pathLst>
              <a:path extrusionOk="0" h="21600" w="21600">
                <a:moveTo>
                  <a:pt x="7152" y="21529"/>
                </a:moveTo>
                <a:lnTo>
                  <a:pt x="43" y="21529"/>
                </a:lnTo>
                <a:cubicBezTo>
                  <a:pt x="29" y="21553"/>
                  <a:pt x="14" y="21576"/>
                  <a:pt x="0" y="21600"/>
                </a:cubicBezTo>
                <a:lnTo>
                  <a:pt x="21600" y="21600"/>
                </a:lnTo>
                <a:lnTo>
                  <a:pt x="21600" y="0"/>
                </a:lnTo>
                <a:lnTo>
                  <a:pt x="12105" y="10264"/>
                </a:lnTo>
                <a:lnTo>
                  <a:pt x="7152" y="2152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5"/>
          <p:cNvSpPr/>
          <p:nvPr/>
        </p:nvSpPr>
        <p:spPr>
          <a:xfrm>
            <a:off x="10276763" y="2796022"/>
            <a:ext cx="1915237" cy="4061978"/>
          </a:xfrm>
          <a:custGeom>
            <a:rect b="b" l="l" r="r" t="t"/>
            <a:pathLst>
              <a:path extrusionOk="0" h="21600" w="21600">
                <a:moveTo>
                  <a:pt x="0" y="21600"/>
                </a:moveTo>
                <a:lnTo>
                  <a:pt x="5405" y="21600"/>
                </a:lnTo>
                <a:lnTo>
                  <a:pt x="10746" y="21600"/>
                </a:lnTo>
                <a:lnTo>
                  <a:pt x="21600" y="10749"/>
                </a:lnTo>
                <a:lnTo>
                  <a:pt x="21600" y="528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5"/>
          <p:cNvSpPr/>
          <p:nvPr/>
        </p:nvSpPr>
        <p:spPr>
          <a:xfrm>
            <a:off x="12136515" y="1798224"/>
            <a:ext cx="55485" cy="115755"/>
          </a:xfrm>
          <a:custGeom>
            <a:rect b="b" l="l" r="r" t="t"/>
            <a:pathLst>
              <a:path extrusionOk="0" h="21600" w="21600">
                <a:moveTo>
                  <a:pt x="0" y="21600"/>
                </a:move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5"/>
          <p:cNvSpPr/>
          <p:nvPr/>
        </p:nvSpPr>
        <p:spPr>
          <a:xfrm>
            <a:off x="11059310" y="2256464"/>
            <a:ext cx="1132690" cy="1951587"/>
          </a:xfrm>
          <a:custGeom>
            <a:rect b="b" l="l" r="r" t="t"/>
            <a:pathLst>
              <a:path extrusionOk="0" h="21600" w="21600">
                <a:moveTo>
                  <a:pt x="17659" y="0"/>
                </a:moveTo>
                <a:lnTo>
                  <a:pt x="0" y="21600"/>
                </a:lnTo>
                <a:lnTo>
                  <a:pt x="4415" y="21600"/>
                </a:lnTo>
                <a:lnTo>
                  <a:pt x="21600" y="561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5"/>
          <p:cNvSpPr/>
          <p:nvPr/>
        </p:nvSpPr>
        <p:spPr>
          <a:xfrm>
            <a:off x="11623739" y="716241"/>
            <a:ext cx="568261" cy="1197738"/>
          </a:xfrm>
          <a:custGeom>
            <a:rect b="b" l="l" r="r" t="t"/>
            <a:pathLst>
              <a:path extrusionOk="0" h="21600" w="21600">
                <a:moveTo>
                  <a:pt x="0" y="21600"/>
                </a:moveTo>
                <a:lnTo>
                  <a:pt x="12582" y="21600"/>
                </a:lnTo>
                <a:lnTo>
                  <a:pt x="21600" y="12577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5"/>
          <p:cNvSpPr/>
          <p:nvPr/>
        </p:nvSpPr>
        <p:spPr>
          <a:xfrm>
            <a:off x="11261171" y="-37608"/>
            <a:ext cx="930829" cy="1951587"/>
          </a:xfrm>
          <a:custGeom>
            <a:rect b="b" l="l" r="r" t="t"/>
            <a:pathLst>
              <a:path extrusionOk="0" h="21600" w="21600">
                <a:moveTo>
                  <a:pt x="21467" y="0"/>
                </a:moveTo>
                <a:lnTo>
                  <a:pt x="0" y="21600"/>
                </a:lnTo>
                <a:lnTo>
                  <a:pt x="4218" y="21600"/>
                </a:lnTo>
                <a:lnTo>
                  <a:pt x="21600" y="4108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5"/>
          <p:cNvSpPr/>
          <p:nvPr/>
        </p:nvSpPr>
        <p:spPr>
          <a:xfrm>
            <a:off x="12168082" y="2256464"/>
            <a:ext cx="23918" cy="50703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33ABE3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lor and Typography">
  <p:cSld name="Color and Typography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oogle Shape;103;p16"/>
          <p:cNvGrpSpPr/>
          <p:nvPr/>
        </p:nvGrpSpPr>
        <p:grpSpPr>
          <a:xfrm>
            <a:off x="838199" y="1830763"/>
            <a:ext cx="10515602" cy="1741127"/>
            <a:chOff x="838199" y="1830763"/>
            <a:chExt cx="10515602" cy="1741127"/>
          </a:xfrm>
        </p:grpSpPr>
        <p:sp>
          <p:nvSpPr>
            <p:cNvPr id="104" name="Google Shape;104;p16"/>
            <p:cNvSpPr/>
            <p:nvPr/>
          </p:nvSpPr>
          <p:spPr>
            <a:xfrm>
              <a:off x="838199" y="1830763"/>
              <a:ext cx="894312" cy="1741127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6"/>
            <p:cNvSpPr/>
            <p:nvPr/>
          </p:nvSpPr>
          <p:spPr>
            <a:xfrm>
              <a:off x="838199" y="1830763"/>
              <a:ext cx="894312" cy="1551307"/>
            </a:xfrm>
            <a:prstGeom prst="rect">
              <a:avLst/>
            </a:prstGeom>
            <a:solidFill>
              <a:srgbClr val="A5A5A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16"/>
            <p:cNvSpPr/>
            <p:nvPr/>
          </p:nvSpPr>
          <p:spPr>
            <a:xfrm>
              <a:off x="838199" y="1830763"/>
              <a:ext cx="894312" cy="1361486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6"/>
            <p:cNvSpPr/>
            <p:nvPr/>
          </p:nvSpPr>
          <p:spPr>
            <a:xfrm>
              <a:off x="838199" y="1830763"/>
              <a:ext cx="894312" cy="1171666"/>
            </a:xfrm>
            <a:prstGeom prst="rect">
              <a:avLst/>
            </a:pr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6"/>
            <p:cNvSpPr/>
            <p:nvPr/>
          </p:nvSpPr>
          <p:spPr>
            <a:xfrm>
              <a:off x="838199" y="1830763"/>
              <a:ext cx="894312" cy="981846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6"/>
            <p:cNvSpPr/>
            <p:nvPr/>
          </p:nvSpPr>
          <p:spPr>
            <a:xfrm>
              <a:off x="838200" y="1830763"/>
              <a:ext cx="894312" cy="788259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6"/>
            <p:cNvSpPr/>
            <p:nvPr/>
          </p:nvSpPr>
          <p:spPr>
            <a:xfrm>
              <a:off x="1907231" y="1830763"/>
              <a:ext cx="894312" cy="1741127"/>
            </a:xfrm>
            <a:prstGeom prst="rect">
              <a:avLst/>
            </a:prstGeom>
            <a:solidFill>
              <a:srgbClr val="0C0C0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6"/>
            <p:cNvSpPr/>
            <p:nvPr/>
          </p:nvSpPr>
          <p:spPr>
            <a:xfrm>
              <a:off x="1907231" y="1830763"/>
              <a:ext cx="894312" cy="1551307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6"/>
            <p:cNvSpPr/>
            <p:nvPr/>
          </p:nvSpPr>
          <p:spPr>
            <a:xfrm>
              <a:off x="1907231" y="1830763"/>
              <a:ext cx="894312" cy="1361486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6"/>
            <p:cNvSpPr/>
            <p:nvPr/>
          </p:nvSpPr>
          <p:spPr>
            <a:xfrm>
              <a:off x="1907231" y="1830763"/>
              <a:ext cx="894312" cy="1171666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16"/>
            <p:cNvSpPr/>
            <p:nvPr/>
          </p:nvSpPr>
          <p:spPr>
            <a:xfrm>
              <a:off x="1907231" y="1830763"/>
              <a:ext cx="894312" cy="981846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16"/>
            <p:cNvSpPr/>
            <p:nvPr/>
          </p:nvSpPr>
          <p:spPr>
            <a:xfrm>
              <a:off x="1907232" y="1830763"/>
              <a:ext cx="894312" cy="788259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16"/>
            <p:cNvSpPr/>
            <p:nvPr/>
          </p:nvSpPr>
          <p:spPr>
            <a:xfrm>
              <a:off x="2976263" y="1830763"/>
              <a:ext cx="894312" cy="1741127"/>
            </a:xfrm>
            <a:prstGeom prst="rect">
              <a:avLst/>
            </a:prstGeom>
            <a:solidFill>
              <a:srgbClr val="17161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16"/>
            <p:cNvSpPr/>
            <p:nvPr/>
          </p:nvSpPr>
          <p:spPr>
            <a:xfrm>
              <a:off x="2976263" y="1830763"/>
              <a:ext cx="894312" cy="1551307"/>
            </a:xfrm>
            <a:prstGeom prst="rect">
              <a:avLst/>
            </a:prstGeom>
            <a:solidFill>
              <a:srgbClr val="3A38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16"/>
            <p:cNvSpPr/>
            <p:nvPr/>
          </p:nvSpPr>
          <p:spPr>
            <a:xfrm>
              <a:off x="2976263" y="1830763"/>
              <a:ext cx="894312" cy="1361486"/>
            </a:xfrm>
            <a:prstGeom prst="rect">
              <a:avLst/>
            </a:prstGeom>
            <a:solidFill>
              <a:srgbClr val="75707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16"/>
            <p:cNvSpPr/>
            <p:nvPr/>
          </p:nvSpPr>
          <p:spPr>
            <a:xfrm>
              <a:off x="2976263" y="1830763"/>
              <a:ext cx="894312" cy="1171666"/>
            </a:xfrm>
            <a:prstGeom prst="rect">
              <a:avLst/>
            </a:prstGeom>
            <a:solidFill>
              <a:srgbClr val="AEABA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6"/>
            <p:cNvSpPr/>
            <p:nvPr/>
          </p:nvSpPr>
          <p:spPr>
            <a:xfrm>
              <a:off x="2976263" y="1830763"/>
              <a:ext cx="894312" cy="981846"/>
            </a:xfrm>
            <a:prstGeom prst="rect">
              <a:avLst/>
            </a:prstGeom>
            <a:solidFill>
              <a:srgbClr val="D0CEC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16"/>
            <p:cNvSpPr/>
            <p:nvPr/>
          </p:nvSpPr>
          <p:spPr>
            <a:xfrm>
              <a:off x="2976264" y="1830763"/>
              <a:ext cx="894312" cy="788259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16"/>
            <p:cNvSpPr/>
            <p:nvPr/>
          </p:nvSpPr>
          <p:spPr>
            <a:xfrm>
              <a:off x="4045295" y="1830763"/>
              <a:ext cx="894312" cy="1741127"/>
            </a:xfrm>
            <a:prstGeom prst="rect">
              <a:avLst/>
            </a:prstGeom>
            <a:solidFill>
              <a:srgbClr val="222A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16"/>
            <p:cNvSpPr/>
            <p:nvPr/>
          </p:nvSpPr>
          <p:spPr>
            <a:xfrm>
              <a:off x="4045295" y="1830763"/>
              <a:ext cx="894312" cy="1551307"/>
            </a:xfrm>
            <a:prstGeom prst="rect">
              <a:avLst/>
            </a:prstGeom>
            <a:solidFill>
              <a:srgbClr val="323F4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16"/>
            <p:cNvSpPr/>
            <p:nvPr/>
          </p:nvSpPr>
          <p:spPr>
            <a:xfrm>
              <a:off x="4045295" y="1830763"/>
              <a:ext cx="894312" cy="1361486"/>
            </a:xfrm>
            <a:prstGeom prst="rect">
              <a:avLst/>
            </a:prstGeom>
            <a:solidFill>
              <a:srgbClr val="8296B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16"/>
            <p:cNvSpPr/>
            <p:nvPr/>
          </p:nvSpPr>
          <p:spPr>
            <a:xfrm>
              <a:off x="4045295" y="1830763"/>
              <a:ext cx="894312" cy="1171666"/>
            </a:xfrm>
            <a:prstGeom prst="rect">
              <a:avLst/>
            </a:prstGeom>
            <a:solidFill>
              <a:srgbClr val="ACB8C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16"/>
            <p:cNvSpPr/>
            <p:nvPr/>
          </p:nvSpPr>
          <p:spPr>
            <a:xfrm>
              <a:off x="4045295" y="1830763"/>
              <a:ext cx="894312" cy="981846"/>
            </a:xfrm>
            <a:prstGeom prst="rect">
              <a:avLst/>
            </a:prstGeom>
            <a:solidFill>
              <a:srgbClr val="D5DB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16"/>
            <p:cNvSpPr/>
            <p:nvPr/>
          </p:nvSpPr>
          <p:spPr>
            <a:xfrm>
              <a:off x="4045296" y="1830763"/>
              <a:ext cx="894312" cy="788259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16"/>
            <p:cNvSpPr/>
            <p:nvPr/>
          </p:nvSpPr>
          <p:spPr>
            <a:xfrm>
              <a:off x="5114327" y="1830763"/>
              <a:ext cx="894312" cy="1741127"/>
            </a:xfrm>
            <a:prstGeom prst="rect">
              <a:avLst/>
            </a:prstGeom>
            <a:solidFill>
              <a:srgbClr val="004B7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6"/>
            <p:cNvSpPr/>
            <p:nvPr/>
          </p:nvSpPr>
          <p:spPr>
            <a:xfrm>
              <a:off x="5114327" y="1830763"/>
              <a:ext cx="894312" cy="1551307"/>
            </a:xfrm>
            <a:prstGeom prst="rect">
              <a:avLst/>
            </a:prstGeom>
            <a:solidFill>
              <a:srgbClr val="0077B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6"/>
            <p:cNvSpPr/>
            <p:nvPr/>
          </p:nvSpPr>
          <p:spPr>
            <a:xfrm>
              <a:off x="5114327" y="1830763"/>
              <a:ext cx="894312" cy="1361486"/>
            </a:xfrm>
            <a:prstGeom prst="rect">
              <a:avLst/>
            </a:prstGeom>
            <a:solidFill>
              <a:srgbClr val="22B7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16"/>
            <p:cNvSpPr/>
            <p:nvPr/>
          </p:nvSpPr>
          <p:spPr>
            <a:xfrm>
              <a:off x="5114327" y="1830763"/>
              <a:ext cx="894312" cy="1171666"/>
            </a:xfrm>
            <a:prstGeom prst="rect">
              <a:avLst/>
            </a:prstGeom>
            <a:solidFill>
              <a:srgbClr val="90D8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16"/>
            <p:cNvSpPr/>
            <p:nvPr/>
          </p:nvSpPr>
          <p:spPr>
            <a:xfrm>
              <a:off x="5114327" y="1830763"/>
              <a:ext cx="894312" cy="981846"/>
            </a:xfrm>
            <a:prstGeom prst="rect">
              <a:avLst/>
            </a:prstGeom>
            <a:solidFill>
              <a:srgbClr val="D2F0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6"/>
            <p:cNvSpPr/>
            <p:nvPr/>
          </p:nvSpPr>
          <p:spPr>
            <a:xfrm>
              <a:off x="5114328" y="1830763"/>
              <a:ext cx="894312" cy="78825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6"/>
            <p:cNvSpPr/>
            <p:nvPr/>
          </p:nvSpPr>
          <p:spPr>
            <a:xfrm>
              <a:off x="6183359" y="1830763"/>
              <a:ext cx="894312" cy="1741127"/>
            </a:xfrm>
            <a:prstGeom prst="rect">
              <a:avLst/>
            </a:prstGeom>
            <a:solidFill>
              <a:srgbClr val="6E613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16"/>
            <p:cNvSpPr/>
            <p:nvPr/>
          </p:nvSpPr>
          <p:spPr>
            <a:xfrm>
              <a:off x="6183359" y="1830763"/>
              <a:ext cx="894312" cy="1551307"/>
            </a:xfrm>
            <a:prstGeom prst="rect">
              <a:avLst/>
            </a:prstGeom>
            <a:solidFill>
              <a:srgbClr val="A492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16"/>
            <p:cNvSpPr/>
            <p:nvPr/>
          </p:nvSpPr>
          <p:spPr>
            <a:xfrm>
              <a:off x="6183359" y="1830763"/>
              <a:ext cx="894312" cy="1361486"/>
            </a:xfrm>
            <a:prstGeom prst="rect">
              <a:avLst/>
            </a:prstGeom>
            <a:solidFill>
              <a:srgbClr val="DBD3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6"/>
            <p:cNvSpPr/>
            <p:nvPr/>
          </p:nvSpPr>
          <p:spPr>
            <a:xfrm>
              <a:off x="6183359" y="1830763"/>
              <a:ext cx="894312" cy="1171666"/>
            </a:xfrm>
            <a:prstGeom prst="rect">
              <a:avLst/>
            </a:prstGeom>
            <a:solidFill>
              <a:srgbClr val="E7E2D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6"/>
            <p:cNvSpPr/>
            <p:nvPr/>
          </p:nvSpPr>
          <p:spPr>
            <a:xfrm>
              <a:off x="6183359" y="1830763"/>
              <a:ext cx="894312" cy="981846"/>
            </a:xfrm>
            <a:prstGeom prst="rect">
              <a:avLst/>
            </a:prstGeom>
            <a:solidFill>
              <a:srgbClr val="F3F0E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16"/>
            <p:cNvSpPr/>
            <p:nvPr/>
          </p:nvSpPr>
          <p:spPr>
            <a:xfrm>
              <a:off x="6183360" y="1830763"/>
              <a:ext cx="894312" cy="78825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16"/>
            <p:cNvSpPr/>
            <p:nvPr/>
          </p:nvSpPr>
          <p:spPr>
            <a:xfrm>
              <a:off x="7252391" y="1830763"/>
              <a:ext cx="894312" cy="1741127"/>
            </a:xfrm>
            <a:prstGeom prst="rect">
              <a:avLst/>
            </a:prstGeom>
            <a:solidFill>
              <a:srgbClr val="1F1A0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16"/>
            <p:cNvSpPr/>
            <p:nvPr/>
          </p:nvSpPr>
          <p:spPr>
            <a:xfrm>
              <a:off x="7252391" y="1830763"/>
              <a:ext cx="894312" cy="1551307"/>
            </a:xfrm>
            <a:prstGeom prst="rect">
              <a:avLst/>
            </a:prstGeom>
            <a:solidFill>
              <a:srgbClr val="4E412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16"/>
            <p:cNvSpPr/>
            <p:nvPr/>
          </p:nvSpPr>
          <p:spPr>
            <a:xfrm>
              <a:off x="7252391" y="1830763"/>
              <a:ext cx="894312" cy="1361486"/>
            </a:xfrm>
            <a:prstGeom prst="rect">
              <a:avLst/>
            </a:prstGeom>
            <a:solidFill>
              <a:srgbClr val="9D834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16"/>
            <p:cNvSpPr/>
            <p:nvPr/>
          </p:nvSpPr>
          <p:spPr>
            <a:xfrm>
              <a:off x="7252391" y="1830763"/>
              <a:ext cx="894312" cy="1171666"/>
            </a:xfrm>
            <a:prstGeom prst="rect">
              <a:avLst/>
            </a:prstGeom>
            <a:solidFill>
              <a:srgbClr val="CBB78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16"/>
            <p:cNvSpPr/>
            <p:nvPr/>
          </p:nvSpPr>
          <p:spPr>
            <a:xfrm>
              <a:off x="7252391" y="1830763"/>
              <a:ext cx="894312" cy="981846"/>
            </a:xfrm>
            <a:prstGeom prst="rect">
              <a:avLst/>
            </a:prstGeom>
            <a:solidFill>
              <a:srgbClr val="DFD3B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16"/>
            <p:cNvSpPr/>
            <p:nvPr/>
          </p:nvSpPr>
          <p:spPr>
            <a:xfrm>
              <a:off x="7252392" y="1830763"/>
              <a:ext cx="894312" cy="78825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16"/>
            <p:cNvSpPr/>
            <p:nvPr/>
          </p:nvSpPr>
          <p:spPr>
            <a:xfrm>
              <a:off x="8321423" y="1830763"/>
              <a:ext cx="894312" cy="1741127"/>
            </a:xfrm>
            <a:prstGeom prst="rect">
              <a:avLst/>
            </a:prstGeom>
            <a:solidFill>
              <a:srgbClr val="3F494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16"/>
            <p:cNvSpPr/>
            <p:nvPr/>
          </p:nvSpPr>
          <p:spPr>
            <a:xfrm>
              <a:off x="8321423" y="1830763"/>
              <a:ext cx="894312" cy="1551307"/>
            </a:xfrm>
            <a:prstGeom prst="rect">
              <a:avLst/>
            </a:prstGeom>
            <a:solidFill>
              <a:srgbClr val="5F6E6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16"/>
            <p:cNvSpPr/>
            <p:nvPr/>
          </p:nvSpPr>
          <p:spPr>
            <a:xfrm>
              <a:off x="8321423" y="1830763"/>
              <a:ext cx="894312" cy="1361486"/>
            </a:xfrm>
            <a:prstGeom prst="rect">
              <a:avLst/>
            </a:prstGeom>
            <a:solidFill>
              <a:srgbClr val="B2BDB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16"/>
            <p:cNvSpPr/>
            <p:nvPr/>
          </p:nvSpPr>
          <p:spPr>
            <a:xfrm>
              <a:off x="8321423" y="1830763"/>
              <a:ext cx="894312" cy="1171666"/>
            </a:xfrm>
            <a:prstGeom prst="rect">
              <a:avLst/>
            </a:prstGeom>
            <a:solidFill>
              <a:srgbClr val="CBD2D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16"/>
            <p:cNvSpPr/>
            <p:nvPr/>
          </p:nvSpPr>
          <p:spPr>
            <a:xfrm>
              <a:off x="8321423" y="1830763"/>
              <a:ext cx="894312" cy="981846"/>
            </a:xfrm>
            <a:prstGeom prst="rect">
              <a:avLst/>
            </a:prstGeom>
            <a:solidFill>
              <a:srgbClr val="E5E8E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16"/>
            <p:cNvSpPr/>
            <p:nvPr/>
          </p:nvSpPr>
          <p:spPr>
            <a:xfrm>
              <a:off x="8321424" y="1830763"/>
              <a:ext cx="894312" cy="78825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16"/>
            <p:cNvSpPr/>
            <p:nvPr/>
          </p:nvSpPr>
          <p:spPr>
            <a:xfrm>
              <a:off x="9390455" y="1830763"/>
              <a:ext cx="894312" cy="1741127"/>
            </a:xfrm>
            <a:prstGeom prst="rect">
              <a:avLst/>
            </a:prstGeom>
            <a:solidFill>
              <a:srgbClr val="36414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16"/>
            <p:cNvSpPr/>
            <p:nvPr/>
          </p:nvSpPr>
          <p:spPr>
            <a:xfrm>
              <a:off x="9390455" y="1830763"/>
              <a:ext cx="894312" cy="1551307"/>
            </a:xfrm>
            <a:prstGeom prst="rect">
              <a:avLst/>
            </a:prstGeom>
            <a:solidFill>
              <a:srgbClr val="52626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16"/>
            <p:cNvSpPr/>
            <p:nvPr/>
          </p:nvSpPr>
          <p:spPr>
            <a:xfrm>
              <a:off x="9390455" y="1830763"/>
              <a:ext cx="894312" cy="1361486"/>
            </a:xfrm>
            <a:prstGeom prst="rect">
              <a:avLst/>
            </a:prstGeom>
            <a:solidFill>
              <a:srgbClr val="A6B4B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16"/>
            <p:cNvSpPr/>
            <p:nvPr/>
          </p:nvSpPr>
          <p:spPr>
            <a:xfrm>
              <a:off x="9390455" y="1830763"/>
              <a:ext cx="894312" cy="1171666"/>
            </a:xfrm>
            <a:prstGeom prst="rect">
              <a:avLst/>
            </a:prstGeom>
            <a:solidFill>
              <a:srgbClr val="C3CD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16"/>
            <p:cNvSpPr/>
            <p:nvPr/>
          </p:nvSpPr>
          <p:spPr>
            <a:xfrm>
              <a:off x="9390455" y="1830763"/>
              <a:ext cx="894312" cy="981846"/>
            </a:xfrm>
            <a:prstGeom prst="rect">
              <a:avLst/>
            </a:prstGeom>
            <a:solidFill>
              <a:srgbClr val="E0E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16"/>
            <p:cNvSpPr/>
            <p:nvPr/>
          </p:nvSpPr>
          <p:spPr>
            <a:xfrm>
              <a:off x="9390456" y="1830763"/>
              <a:ext cx="894312" cy="78825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16"/>
            <p:cNvSpPr/>
            <p:nvPr/>
          </p:nvSpPr>
          <p:spPr>
            <a:xfrm>
              <a:off x="10459488" y="1830763"/>
              <a:ext cx="894312" cy="1741127"/>
            </a:xfrm>
            <a:prstGeom prst="rect">
              <a:avLst/>
            </a:prstGeom>
            <a:solidFill>
              <a:srgbClr val="7A6C4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16"/>
            <p:cNvSpPr/>
            <p:nvPr/>
          </p:nvSpPr>
          <p:spPr>
            <a:xfrm>
              <a:off x="10459488" y="1830763"/>
              <a:ext cx="894312" cy="1551307"/>
            </a:xfrm>
            <a:prstGeom prst="rect">
              <a:avLst/>
            </a:prstGeom>
            <a:solidFill>
              <a:srgbClr val="AF9E6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16"/>
            <p:cNvSpPr/>
            <p:nvPr/>
          </p:nvSpPr>
          <p:spPr>
            <a:xfrm>
              <a:off x="10459488" y="1830763"/>
              <a:ext cx="894312" cy="1361486"/>
            </a:xfrm>
            <a:prstGeom prst="rect">
              <a:avLst/>
            </a:prstGeom>
            <a:solidFill>
              <a:srgbClr val="E3DCC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16"/>
            <p:cNvSpPr/>
            <p:nvPr/>
          </p:nvSpPr>
          <p:spPr>
            <a:xfrm>
              <a:off x="10459488" y="1830763"/>
              <a:ext cx="894312" cy="1171666"/>
            </a:xfrm>
            <a:prstGeom prst="rect">
              <a:avLst/>
            </a:prstGeom>
            <a:solidFill>
              <a:srgbClr val="ECE8D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16"/>
            <p:cNvSpPr/>
            <p:nvPr/>
          </p:nvSpPr>
          <p:spPr>
            <a:xfrm>
              <a:off x="10459488" y="1830763"/>
              <a:ext cx="894312" cy="981846"/>
            </a:xfrm>
            <a:prstGeom prst="rect">
              <a:avLst/>
            </a:prstGeom>
            <a:solidFill>
              <a:srgbClr val="F5F3E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16"/>
            <p:cNvSpPr/>
            <p:nvPr/>
          </p:nvSpPr>
          <p:spPr>
            <a:xfrm>
              <a:off x="10459489" y="1830763"/>
              <a:ext cx="894312" cy="788259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4" name="Google Shape;164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5" name="Google Shape;165;p16"/>
          <p:cNvSpPr txBox="1"/>
          <p:nvPr>
            <p:ph idx="1" type="body"/>
          </p:nvPr>
        </p:nvSpPr>
        <p:spPr>
          <a:xfrm>
            <a:off x="838199" y="3709150"/>
            <a:ext cx="10515600" cy="1325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6" name="Google Shape;166;p16"/>
          <p:cNvSpPr txBox="1"/>
          <p:nvPr/>
        </p:nvSpPr>
        <p:spPr>
          <a:xfrm>
            <a:off x="4677206" y="4033186"/>
            <a:ext cx="2435282" cy="26468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endParaRPr/>
          </a:p>
        </p:txBody>
      </p:sp>
      <p:sp>
        <p:nvSpPr>
          <p:cNvPr id="167" name="Google Shape;167;p16"/>
          <p:cNvSpPr txBox="1"/>
          <p:nvPr>
            <p:ph idx="2" type="body"/>
          </p:nvPr>
        </p:nvSpPr>
        <p:spPr>
          <a:xfrm>
            <a:off x="4697757" y="6124726"/>
            <a:ext cx="2394180" cy="564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8" name="Google Shape;168;p16"/>
          <p:cNvSpPr txBox="1"/>
          <p:nvPr/>
        </p:nvSpPr>
        <p:spPr>
          <a:xfrm>
            <a:off x="7664716" y="4033186"/>
            <a:ext cx="2435282" cy="26468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endParaRPr/>
          </a:p>
        </p:txBody>
      </p:sp>
      <p:sp>
        <p:nvSpPr>
          <p:cNvPr id="169" name="Google Shape;169;p16"/>
          <p:cNvSpPr txBox="1"/>
          <p:nvPr>
            <p:ph idx="3" type="body"/>
          </p:nvPr>
        </p:nvSpPr>
        <p:spPr>
          <a:xfrm>
            <a:off x="7685267" y="6124726"/>
            <a:ext cx="2394180" cy="564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>
  <p:cSld name="Diapositiva de título"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hyperlink" Target="http://www.presentationgo.com/" TargetMode="Externa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8.xml"/><Relationship Id="rId9" Type="http://schemas.openxmlformats.org/officeDocument/2006/relationships/slideLayout" Target="../slideLayouts/slideLayout7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9"/>
          <p:cNvSpPr/>
          <p:nvPr/>
        </p:nvSpPr>
        <p:spPr>
          <a:xfrm>
            <a:off x="-12701" y="7007226"/>
            <a:ext cx="1661032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 u="none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rPr>
              <a:t>© </a:t>
            </a:r>
            <a:r>
              <a:rPr b="0" i="0" lang="en-US" sz="1100" u="sng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  <a:hlinkClick r:id="rId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presentationgo.com</a:t>
            </a:r>
            <a:endParaRPr sz="11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" name="Google Shape;16;p9"/>
          <p:cNvGrpSpPr/>
          <p:nvPr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7" name="Google Shape;17;p9"/>
            <p:cNvSpPr txBox="1"/>
            <p:nvPr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Open Sans"/>
                  <a:ea typeface="Open Sans"/>
                  <a:cs typeface="Open Sans"/>
                  <a:sym typeface="Open Sans"/>
                </a:rPr>
                <a:t>By:</a:t>
              </a:r>
              <a:endParaRPr/>
            </a:p>
          </p:txBody>
        </p:sp>
        <p:sp>
          <p:nvSpPr>
            <p:cNvPr id="18" name="Google Shape;18;p9"/>
            <p:cNvSpPr txBox="1"/>
            <p:nvPr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Open Sans"/>
                  <a:ea typeface="Open Sans"/>
                  <a:cs typeface="Open Sans"/>
                  <a:sym typeface="Open Sans"/>
                </a:rPr>
                <a:t>.com</a:t>
              </a:r>
              <a:endParaRPr/>
            </a:p>
          </p:txBody>
        </p:sp>
        <p:pic>
          <p:nvPicPr>
            <p:cNvPr id="19" name="Google Shape;19;p9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"/>
          <p:cNvSpPr txBox="1"/>
          <p:nvPr>
            <p:ph type="ctrTitle"/>
          </p:nvPr>
        </p:nvSpPr>
        <p:spPr>
          <a:xfrm>
            <a:off x="754424" y="981539"/>
            <a:ext cx="44703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500"/>
              <a:t>Использование SDN для кибербезопасности</a:t>
            </a:r>
            <a:endParaRPr sz="8400"/>
          </a:p>
        </p:txBody>
      </p:sp>
      <p:sp>
        <p:nvSpPr>
          <p:cNvPr id="177" name="Google Shape;177;p1"/>
          <p:cNvSpPr txBox="1"/>
          <p:nvPr>
            <p:ph idx="1" type="subTitle"/>
          </p:nvPr>
        </p:nvSpPr>
        <p:spPr>
          <a:xfrm>
            <a:off x="754424" y="3435902"/>
            <a:ext cx="4097100" cy="190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Дашковская Дана К34212</a:t>
            </a:r>
            <a:endParaRPr/>
          </a:p>
        </p:txBody>
      </p:sp>
      <p:sp>
        <p:nvSpPr>
          <p:cNvPr id="178" name="Google Shape;178;p1"/>
          <p:cNvSpPr/>
          <p:nvPr/>
        </p:nvSpPr>
        <p:spPr>
          <a:xfrm>
            <a:off x="4747272" y="1921633"/>
            <a:ext cx="3281346" cy="4936367"/>
          </a:xfrm>
          <a:custGeom>
            <a:rect b="b" l="l" r="r" t="t"/>
            <a:pathLst>
              <a:path extrusionOk="0" h="21600" w="21600">
                <a:moveTo>
                  <a:pt x="21600" y="0"/>
                </a:moveTo>
                <a:lnTo>
                  <a:pt x="15322" y="0"/>
                </a:lnTo>
                <a:lnTo>
                  <a:pt x="0" y="21600"/>
                </a:lnTo>
                <a:lnTo>
                  <a:pt x="6278" y="216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"/>
          <p:cNvSpPr/>
          <p:nvPr/>
        </p:nvSpPr>
        <p:spPr>
          <a:xfrm>
            <a:off x="4278509" y="4492177"/>
            <a:ext cx="2049165" cy="2365823"/>
          </a:xfrm>
          <a:custGeom>
            <a:rect b="b" l="l" r="r" t="t"/>
            <a:pathLst>
              <a:path extrusionOk="0" h="21600" w="21600">
                <a:moveTo>
                  <a:pt x="9903" y="21600"/>
                </a:moveTo>
                <a:lnTo>
                  <a:pt x="0" y="21600"/>
                </a:lnTo>
                <a:lnTo>
                  <a:pt x="11697" y="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3416bf22fb7_0_71"/>
          <p:cNvSpPr txBox="1"/>
          <p:nvPr>
            <p:ph type="title"/>
          </p:nvPr>
        </p:nvSpPr>
        <p:spPr>
          <a:xfrm>
            <a:off x="1762538" y="365125"/>
            <a:ext cx="95913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100"/>
              <a:t>Методы защиты с использованием SDN</a:t>
            </a:r>
            <a:endParaRPr sz="4700"/>
          </a:p>
        </p:txBody>
      </p:sp>
      <p:sp>
        <p:nvSpPr>
          <p:cNvPr id="276" name="Google Shape;276;g3416bf22fb7_0_71"/>
          <p:cNvSpPr txBox="1"/>
          <p:nvPr>
            <p:ph idx="1" type="body"/>
          </p:nvPr>
        </p:nvSpPr>
        <p:spPr>
          <a:xfrm>
            <a:off x="1477388" y="2005150"/>
            <a:ext cx="95913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700">
                <a:latin typeface="Arial"/>
                <a:ea typeface="Arial"/>
                <a:cs typeface="Arial"/>
                <a:sym typeface="Arial"/>
              </a:rPr>
              <a:t>4. Мониторинг и анализ трафика</a:t>
            </a:r>
            <a:endParaRPr b="1" sz="17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700">
                <a:latin typeface="Arial"/>
                <a:ea typeface="Arial"/>
                <a:cs typeface="Arial"/>
                <a:sym typeface="Arial"/>
              </a:rPr>
              <a:t>SDN позволяет централизованно анализировать все сетевые потоки, выявляя подозрительные аномалии, такие как необычное поведение устройств или неожиданные подключения к внешним серверам.</a:t>
            </a:r>
            <a:endParaRPr sz="17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700">
                <a:latin typeface="Arial"/>
                <a:ea typeface="Arial"/>
                <a:cs typeface="Arial"/>
                <a:sym typeface="Arial"/>
              </a:rPr>
              <a:t>5. Обнаружение и предотвращение атак «человек посередине»</a:t>
            </a:r>
            <a:endParaRPr b="1" sz="17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700">
                <a:latin typeface="Arial"/>
                <a:ea typeface="Arial"/>
                <a:cs typeface="Arial"/>
                <a:sym typeface="Arial"/>
              </a:rPr>
              <a:t>Благодаря управлению маршрутами трафика SDN может обнаруживать MITM-атаки, перенаправляя подозрительный трафик в безопасные зоны для анализа.</a:t>
            </a:r>
            <a:endParaRPr sz="17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700">
                <a:latin typeface="Arial"/>
                <a:ea typeface="Arial"/>
                <a:cs typeface="Arial"/>
                <a:sym typeface="Arial"/>
              </a:rPr>
              <a:t>6. Защита облачных сред и дата-центров</a:t>
            </a:r>
            <a:endParaRPr b="1" sz="17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700">
                <a:latin typeface="Arial"/>
                <a:ea typeface="Arial"/>
                <a:cs typeface="Arial"/>
                <a:sym typeface="Arial"/>
              </a:rPr>
              <a:t>В виртуализированных средах SDN используется для автоматического управления безопасностью, защиты виртуальных машин и предотвращения утечек данных.</a:t>
            </a:r>
            <a:endParaRPr b="1" sz="2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g3416bf22fb7_0_71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Date</a:t>
            </a:r>
            <a:endParaRPr/>
          </a:p>
        </p:txBody>
      </p:sp>
      <p:sp>
        <p:nvSpPr>
          <p:cNvPr id="278" name="Google Shape;278;g3416bf22fb7_0_71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6"/>
          <p:cNvSpPr txBox="1"/>
          <p:nvPr>
            <p:ph type="title"/>
          </p:nvPr>
        </p:nvSpPr>
        <p:spPr>
          <a:xfrm>
            <a:off x="831850" y="555179"/>
            <a:ext cx="7321500" cy="111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sz="4800"/>
              <a:t>Заключение:</a:t>
            </a:r>
            <a:endParaRPr sz="4800"/>
          </a:p>
        </p:txBody>
      </p:sp>
      <p:sp>
        <p:nvSpPr>
          <p:cNvPr id="285" name="Google Shape;285;p6"/>
          <p:cNvSpPr txBox="1"/>
          <p:nvPr>
            <p:ph idx="1" type="body"/>
          </p:nvPr>
        </p:nvSpPr>
        <p:spPr>
          <a:xfrm>
            <a:off x="831850" y="2044575"/>
            <a:ext cx="7953900" cy="35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20">
                <a:solidFill>
                  <a:schemeClr val="dk1"/>
                </a:solidFill>
              </a:rPr>
              <a:t>Использование SDN в кибербезопасности открывает новые возможности для защиты сетевой инфраструктуры, обеспечивая гибкость, автоматизацию и централизованное управление. Эти технологии уже применяются в облачных средах, корпоративных сетях и телекоммуникационных компаниях, помогая бороться с современными киберугрозами. Несмотря на существующие вызовы, будущее SDN в сфере кибербезопасности выглядит многообещающим, особенно с развитием искусственного интеллекта.</a:t>
            </a:r>
            <a:endParaRPr sz="202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018"/>
              <a:buNone/>
            </a:pPr>
            <a:r>
              <a:t/>
            </a:r>
            <a:endParaRPr sz="1820"/>
          </a:p>
        </p:txBody>
      </p:sp>
      <p:sp>
        <p:nvSpPr>
          <p:cNvPr id="286" name="Google Shape;286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Date</a:t>
            </a:r>
            <a:endParaRPr/>
          </a:p>
        </p:txBody>
      </p:sp>
      <p:sp>
        <p:nvSpPr>
          <p:cNvPr id="287" name="Google Shape;287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"/>
          <p:cNvSpPr txBox="1"/>
          <p:nvPr>
            <p:ph type="title"/>
          </p:nvPr>
        </p:nvSpPr>
        <p:spPr>
          <a:xfrm>
            <a:off x="838200" y="365125"/>
            <a:ext cx="9885326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Немного о SDN</a:t>
            </a:r>
            <a:endParaRPr/>
          </a:p>
        </p:txBody>
      </p:sp>
      <p:sp>
        <p:nvSpPr>
          <p:cNvPr id="186" name="Google Shape;186;p2"/>
          <p:cNvSpPr txBox="1"/>
          <p:nvPr>
            <p:ph idx="1" type="body"/>
          </p:nvPr>
        </p:nvSpPr>
        <p:spPr>
          <a:xfrm>
            <a:off x="838200" y="1825625"/>
            <a:ext cx="8574900" cy="358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Программно-определяемые сети (SDN, Software-Defined Networking) предоставляют новые возможности для защиты сетевой инфраструктуры, позволяя динамически управлять политиками безопасности, анализировать трафик в реальном времени и быстро реагировать на инциденты. </a:t>
            </a:r>
            <a:endParaRPr/>
          </a:p>
          <a:p>
            <a:pPr indent="0" lvl="0" marL="2286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Date</a:t>
            </a:r>
            <a:endParaRPr/>
          </a:p>
        </p:txBody>
      </p:sp>
      <p:sp>
        <p:nvSpPr>
          <p:cNvPr id="188" name="Google Shape;188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Your Footer Here</a:t>
            </a:r>
            <a:endParaRPr/>
          </a:p>
        </p:txBody>
      </p:sp>
      <p:sp>
        <p:nvSpPr>
          <p:cNvPr id="189" name="Google Shape;189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"/>
          <p:cNvSpPr txBox="1"/>
          <p:nvPr>
            <p:ph type="title"/>
          </p:nvPr>
        </p:nvSpPr>
        <p:spPr>
          <a:xfrm>
            <a:off x="1762538" y="365125"/>
            <a:ext cx="959126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/>
              <a:t>Основные угрозы кибербезопасности в современных сетях</a:t>
            </a:r>
            <a:endParaRPr/>
          </a:p>
        </p:txBody>
      </p:sp>
      <p:sp>
        <p:nvSpPr>
          <p:cNvPr id="196" name="Google Shape;196;p3"/>
          <p:cNvSpPr txBox="1"/>
          <p:nvPr>
            <p:ph idx="1" type="body"/>
          </p:nvPr>
        </p:nvSpPr>
        <p:spPr>
          <a:xfrm>
            <a:off x="1762538" y="1825625"/>
            <a:ext cx="9591262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200"/>
              <a:buChar char="●"/>
            </a:pPr>
            <a:r>
              <a:rPr b="1" lang="en-US" sz="2200"/>
              <a:t>DDoS-атаки</a:t>
            </a:r>
            <a:r>
              <a:rPr lang="en-US" sz="2200"/>
              <a:t> – распределенные атаки на сетевые сервисы, приводящие к отказу в обслуживании.</a:t>
            </a:r>
            <a:endParaRPr sz="2200"/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Char char="●"/>
            </a:pPr>
            <a:r>
              <a:rPr b="1" lang="en-US" sz="2200"/>
              <a:t>Атаки «человек посередине» (MITM)</a:t>
            </a:r>
            <a:r>
              <a:rPr lang="en-US" sz="2200"/>
              <a:t> – перехват трафика злоумышленником для получения конфиденциальных данных.</a:t>
            </a:r>
            <a:endParaRPr sz="2200"/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Char char="●"/>
            </a:pPr>
            <a:r>
              <a:rPr b="1" lang="en-US" sz="2200"/>
              <a:t>Фишинг и вредоносное ПО</a:t>
            </a:r>
            <a:r>
              <a:rPr lang="en-US" sz="2200"/>
              <a:t> – использование вредоносного кода и ложных страниц для кражи данных.</a:t>
            </a:r>
            <a:endParaRPr sz="2200"/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Char char="●"/>
            </a:pPr>
            <a:r>
              <a:rPr b="1" lang="en-US" sz="2200"/>
              <a:t>Внутренние угрозы</a:t>
            </a:r>
            <a:r>
              <a:rPr lang="en-US" sz="2200"/>
              <a:t> – действия сотрудников или злоумышленников, получивших доступ к внутренним ресурсам компании.</a:t>
            </a:r>
            <a:endParaRPr sz="2200"/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Char char="●"/>
            </a:pPr>
            <a:r>
              <a:rPr b="1" lang="en-US" sz="2200"/>
              <a:t>Эксплуатация уязвимостей протоколов</a:t>
            </a:r>
            <a:r>
              <a:rPr lang="en-US" sz="2200"/>
              <a:t> – использование недостатков сетевых протоколов для несанкционированного доступа.</a:t>
            </a:r>
            <a:endParaRPr sz="3900"/>
          </a:p>
        </p:txBody>
      </p:sp>
      <p:sp>
        <p:nvSpPr>
          <p:cNvPr id="197" name="Google Shape;197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Date</a:t>
            </a:r>
            <a:endParaRPr/>
          </a:p>
        </p:txBody>
      </p:sp>
      <p:sp>
        <p:nvSpPr>
          <p:cNvPr id="198" name="Google Shape;198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Your Footer Here</a:t>
            </a:r>
            <a:endParaRPr/>
          </a:p>
        </p:txBody>
      </p:sp>
      <p:sp>
        <p:nvSpPr>
          <p:cNvPr id="199" name="Google Shape;199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4"/>
          <p:cNvSpPr/>
          <p:nvPr>
            <p:ph idx="2" type="pic"/>
          </p:nvPr>
        </p:nvSpPr>
        <p:spPr>
          <a:xfrm>
            <a:off x="1" y="0"/>
            <a:ext cx="12192000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206" name="Google Shape;206;p4"/>
          <p:cNvSpPr txBox="1"/>
          <p:nvPr>
            <p:ph type="title"/>
          </p:nvPr>
        </p:nvSpPr>
        <p:spPr>
          <a:xfrm>
            <a:off x="4187686" y="3429000"/>
            <a:ext cx="7159763" cy="18082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en-US"/>
              <a:t>Title of your Section</a:t>
            </a:r>
            <a:endParaRPr/>
          </a:p>
        </p:txBody>
      </p:sp>
      <p:sp>
        <p:nvSpPr>
          <p:cNvPr id="207" name="Google Shape;207;p4"/>
          <p:cNvSpPr txBox="1"/>
          <p:nvPr>
            <p:ph idx="1" type="body"/>
          </p:nvPr>
        </p:nvSpPr>
        <p:spPr>
          <a:xfrm>
            <a:off x="4187686" y="5367130"/>
            <a:ext cx="7159763" cy="722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/>
              <a:t>Here goes the subtitle of your section</a:t>
            </a:r>
            <a:endParaRPr/>
          </a:p>
        </p:txBody>
      </p:sp>
      <p:sp>
        <p:nvSpPr>
          <p:cNvPr id="208" name="Google Shape;208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Date</a:t>
            </a:r>
            <a:endParaRPr/>
          </a:p>
        </p:txBody>
      </p:sp>
      <p:sp>
        <p:nvSpPr>
          <p:cNvPr id="209" name="Google Shape;209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Your Footer Here</a:t>
            </a:r>
            <a:endParaRPr/>
          </a:p>
        </p:txBody>
      </p:sp>
      <p:sp>
        <p:nvSpPr>
          <p:cNvPr id="210" name="Google Shape;210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211" name="Google Shape;211;p4"/>
          <p:cNvGrpSpPr/>
          <p:nvPr/>
        </p:nvGrpSpPr>
        <p:grpSpPr>
          <a:xfrm>
            <a:off x="0" y="3236976"/>
            <a:ext cx="12192000" cy="3621024"/>
            <a:chOff x="38122822" y="3381571"/>
            <a:chExt cx="12265338" cy="3621024"/>
          </a:xfrm>
        </p:grpSpPr>
        <p:sp>
          <p:nvSpPr>
            <p:cNvPr id="212" name="Google Shape;212;p4"/>
            <p:cNvSpPr/>
            <p:nvPr/>
          </p:nvSpPr>
          <p:spPr>
            <a:xfrm>
              <a:off x="40380540" y="3381571"/>
              <a:ext cx="10007620" cy="3621024"/>
            </a:xfrm>
            <a:custGeom>
              <a:rect b="b" l="l" r="r" t="t"/>
              <a:pathLst>
                <a:path extrusionOk="0" h="21600" w="21600">
                  <a:moveTo>
                    <a:pt x="21600" y="21600"/>
                  </a:moveTo>
                  <a:lnTo>
                    <a:pt x="0" y="21600"/>
                  </a:lnTo>
                  <a:lnTo>
                    <a:pt x="3655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38100" lIns="38100" spcFirstLastPara="1" rIns="38100" wrap="square" tIns="381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Google Shape;213;p4"/>
            <p:cNvSpPr/>
            <p:nvPr/>
          </p:nvSpPr>
          <p:spPr>
            <a:xfrm>
              <a:off x="40036143" y="3381571"/>
              <a:ext cx="2403133" cy="3621024"/>
            </a:xfrm>
            <a:custGeom>
              <a:rect b="b" l="l" r="r" t="t"/>
              <a:pathLst>
                <a:path extrusionOk="0" h="21600" w="21600">
                  <a:moveTo>
                    <a:pt x="21600" y="0"/>
                  </a:moveTo>
                  <a:lnTo>
                    <a:pt x="15323" y="0"/>
                  </a:lnTo>
                  <a:lnTo>
                    <a:pt x="0" y="21600"/>
                  </a:lnTo>
                  <a:lnTo>
                    <a:pt x="6277" y="216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38100" lIns="38100" spcFirstLastPara="1" rIns="38100" wrap="square" tIns="381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4"/>
            <p:cNvSpPr/>
            <p:nvPr/>
          </p:nvSpPr>
          <p:spPr>
            <a:xfrm>
              <a:off x="40610140" y="3638976"/>
              <a:ext cx="846644" cy="1429253"/>
            </a:xfrm>
            <a:custGeom>
              <a:rect b="b" l="l" r="r" t="t"/>
              <a:pathLst>
                <a:path extrusionOk="0" h="21600" w="21600">
                  <a:moveTo>
                    <a:pt x="0" y="21600"/>
                  </a:moveTo>
                  <a:lnTo>
                    <a:pt x="4320" y="21600"/>
                  </a:lnTo>
                  <a:lnTo>
                    <a:pt x="21600" y="0"/>
                  </a:lnTo>
                  <a:lnTo>
                    <a:pt x="1728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38100" lIns="38100" spcFirstLastPara="1" rIns="38100" wrap="square" tIns="381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4"/>
            <p:cNvSpPr/>
            <p:nvPr/>
          </p:nvSpPr>
          <p:spPr>
            <a:xfrm>
              <a:off x="39701313" y="5270082"/>
              <a:ext cx="1500051" cy="1732513"/>
            </a:xfrm>
            <a:custGeom>
              <a:rect b="b" l="l" r="r" t="t"/>
              <a:pathLst>
                <a:path extrusionOk="0" h="21600" w="21600">
                  <a:moveTo>
                    <a:pt x="9905" y="21600"/>
                  </a:moveTo>
                  <a:lnTo>
                    <a:pt x="0" y="21600"/>
                  </a:lnTo>
                  <a:lnTo>
                    <a:pt x="11695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38100" lIns="38100" spcFirstLastPara="1" rIns="38100" wrap="square" tIns="381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4"/>
            <p:cNvSpPr/>
            <p:nvPr/>
          </p:nvSpPr>
          <p:spPr>
            <a:xfrm>
              <a:off x="39050783" y="5765633"/>
              <a:ext cx="1070498" cy="1236962"/>
            </a:xfrm>
            <a:custGeom>
              <a:rect b="b" l="l" r="r" t="t"/>
              <a:pathLst>
                <a:path extrusionOk="0" h="21600" w="21600">
                  <a:moveTo>
                    <a:pt x="9902" y="21600"/>
                  </a:moveTo>
                  <a:lnTo>
                    <a:pt x="0" y="21600"/>
                  </a:lnTo>
                  <a:lnTo>
                    <a:pt x="11698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38100" lIns="38100" spcFirstLastPara="1" rIns="38100" wrap="square" tIns="381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4"/>
            <p:cNvSpPr/>
            <p:nvPr/>
          </p:nvSpPr>
          <p:spPr>
            <a:xfrm>
              <a:off x="38495921" y="6097592"/>
              <a:ext cx="783499" cy="905003"/>
            </a:xfrm>
            <a:custGeom>
              <a:rect b="b" l="l" r="r" t="t"/>
              <a:pathLst>
                <a:path extrusionOk="0" h="21600" w="21600">
                  <a:moveTo>
                    <a:pt x="9916" y="21600"/>
                  </a:moveTo>
                  <a:lnTo>
                    <a:pt x="0" y="21600"/>
                  </a:lnTo>
                  <a:lnTo>
                    <a:pt x="1171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38100" lIns="38100" spcFirstLastPara="1" rIns="38100" wrap="square" tIns="381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4"/>
            <p:cNvSpPr/>
            <p:nvPr/>
          </p:nvSpPr>
          <p:spPr>
            <a:xfrm>
              <a:off x="38122822" y="6481214"/>
              <a:ext cx="451547" cy="521381"/>
            </a:xfrm>
            <a:custGeom>
              <a:rect b="b" l="l" r="r" t="t"/>
              <a:pathLst>
                <a:path extrusionOk="0" h="21600" w="21600">
                  <a:moveTo>
                    <a:pt x="9885" y="21600"/>
                  </a:moveTo>
                  <a:lnTo>
                    <a:pt x="0" y="21600"/>
                  </a:lnTo>
                  <a:lnTo>
                    <a:pt x="11669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38100" lIns="38100" spcFirstLastPara="1" rIns="38100" wrap="square" tIns="381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9" name="Google Shape;219;p4"/>
          <p:cNvSpPr txBox="1"/>
          <p:nvPr/>
        </p:nvSpPr>
        <p:spPr>
          <a:xfrm>
            <a:off x="1043675" y="290850"/>
            <a:ext cx="8212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Роль SDN в кибербезопасности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4"/>
          <p:cNvSpPr txBox="1"/>
          <p:nvPr/>
        </p:nvSpPr>
        <p:spPr>
          <a:xfrm>
            <a:off x="1015150" y="1331675"/>
            <a:ext cx="9695400" cy="141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-US" sz="1800">
                <a:solidFill>
                  <a:schemeClr val="dk1"/>
                </a:solidFill>
              </a:rPr>
              <a:t>Централизованное управление политиками безопасности</a:t>
            </a:r>
            <a:r>
              <a:rPr lang="en-US" sz="1800">
                <a:solidFill>
                  <a:schemeClr val="dk1"/>
                </a:solidFill>
              </a:rPr>
              <a:t> – SDN-контроллер управляет всей сетью и может централизованно применять политики безопасности.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-US" sz="1800">
                <a:solidFill>
                  <a:schemeClr val="dk1"/>
                </a:solidFill>
              </a:rPr>
              <a:t>Мониторинг трафика в реальном времени</a:t>
            </a:r>
            <a:r>
              <a:rPr lang="en-US" sz="1800">
                <a:solidFill>
                  <a:schemeClr val="dk1"/>
                </a:solidFill>
              </a:rPr>
              <a:t> – SDN позволяет анализировать потоки данных и обнаруживать аномалии в режиме реального времени.</a:t>
            </a:r>
            <a:endParaRPr sz="2700">
              <a:solidFill>
                <a:schemeClr val="dk1"/>
              </a:solidFill>
            </a:endParaRPr>
          </a:p>
        </p:txBody>
      </p:sp>
      <p:sp>
        <p:nvSpPr>
          <p:cNvPr id="221" name="Google Shape;221;p4"/>
          <p:cNvSpPr txBox="1"/>
          <p:nvPr/>
        </p:nvSpPr>
        <p:spPr>
          <a:xfrm>
            <a:off x="3980775" y="3997875"/>
            <a:ext cx="7767600" cy="24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600"/>
              <a:buChar char="●"/>
            </a:pPr>
            <a:r>
              <a:rPr b="1" lang="en-US" sz="1600">
                <a:solidFill>
                  <a:schemeClr val="lt1"/>
                </a:solidFill>
              </a:rPr>
              <a:t>Гибкость и динамическое реагирование</a:t>
            </a:r>
            <a:r>
              <a:rPr lang="en-US" sz="1600">
                <a:solidFill>
                  <a:schemeClr val="lt1"/>
                </a:solidFill>
              </a:rPr>
              <a:t> – в случае обнаружения угроз SDN может мгновенно перенаправлять трафик, блокировать злоумышленников или изменять маршруты данных.</a:t>
            </a:r>
            <a:endParaRPr sz="1600">
              <a:solidFill>
                <a:schemeClr val="lt1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●"/>
            </a:pPr>
            <a:r>
              <a:rPr b="1" lang="en-US" sz="1600">
                <a:solidFill>
                  <a:schemeClr val="lt1"/>
                </a:solidFill>
              </a:rPr>
              <a:t>Сегментация сети</a:t>
            </a:r>
            <a:r>
              <a:rPr lang="en-US" sz="1600">
                <a:solidFill>
                  <a:schemeClr val="lt1"/>
                </a:solidFill>
              </a:rPr>
              <a:t> – SDN упрощает изоляцию критически важных сервисов и данных от потенциальных атак.</a:t>
            </a:r>
            <a:endParaRPr sz="1600">
              <a:solidFill>
                <a:schemeClr val="lt1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●"/>
            </a:pPr>
            <a:r>
              <a:rPr b="1" lang="en-US" sz="1600">
                <a:solidFill>
                  <a:schemeClr val="lt1"/>
                </a:solidFill>
              </a:rPr>
              <a:t>Интеграция с системами машинного обучения</a:t>
            </a:r>
            <a:r>
              <a:rPr lang="en-US" sz="1600">
                <a:solidFill>
                  <a:schemeClr val="lt1"/>
                </a:solidFill>
              </a:rPr>
              <a:t> – SDN-контроллер может работать с AI и ML для автоматического выявления угроз и адаптивного реагирования.</a:t>
            </a:r>
            <a:endParaRPr sz="3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3416bf22fb7_0_10"/>
          <p:cNvSpPr txBox="1"/>
          <p:nvPr>
            <p:ph type="title"/>
          </p:nvPr>
        </p:nvSpPr>
        <p:spPr>
          <a:xfrm>
            <a:off x="1762538" y="365125"/>
            <a:ext cx="95913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100"/>
              <a:t>Методы защиты с использованием SDN</a:t>
            </a:r>
            <a:endParaRPr sz="4700"/>
          </a:p>
        </p:txBody>
      </p:sp>
      <p:sp>
        <p:nvSpPr>
          <p:cNvPr id="228" name="Google Shape;228;g3416bf22fb7_0_10"/>
          <p:cNvSpPr txBox="1"/>
          <p:nvPr>
            <p:ph idx="1" type="body"/>
          </p:nvPr>
        </p:nvSpPr>
        <p:spPr>
          <a:xfrm>
            <a:off x="1477388" y="2005150"/>
            <a:ext cx="95913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latin typeface="Arial"/>
                <a:ea typeface="Arial"/>
                <a:cs typeface="Arial"/>
                <a:sym typeface="Arial"/>
              </a:rPr>
              <a:t>1. Обнаружение и предотвращение DDoS-атак</a:t>
            </a:r>
            <a:endParaRPr b="1" sz="16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latin typeface="Arial"/>
                <a:ea typeface="Arial"/>
                <a:cs typeface="Arial"/>
                <a:sym typeface="Arial"/>
              </a:rPr>
              <a:t>SDN позволяет анализировать сетевой трафик на предмет подозрительных аномалий, таких как резкий рост запросов с определенных IP-адресов. В случае атаки SDN-контроллер может автоматически блокировать вредоносные узлы или перенаправлять трафик на фильтрационные серверы.</a:t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latin typeface="Arial"/>
                <a:ea typeface="Arial"/>
                <a:cs typeface="Arial"/>
                <a:sym typeface="Arial"/>
              </a:rPr>
              <a:t>2. Сегментация сети и изоляция атак</a:t>
            </a:r>
            <a:endParaRPr b="1" sz="16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latin typeface="Arial"/>
                <a:ea typeface="Arial"/>
                <a:cs typeface="Arial"/>
                <a:sym typeface="Arial"/>
              </a:rPr>
              <a:t>SDN упрощает реализацию микросегментации, разделяя сеть на отдельные зоны с ограниченным доступом. В случае атаки система может мгновенно изолировать зараженный сегмент и предотвратить распространение угрозы.</a:t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latin typeface="Arial"/>
                <a:ea typeface="Arial"/>
                <a:cs typeface="Arial"/>
                <a:sym typeface="Arial"/>
              </a:rPr>
              <a:t>3. Адаптивные политики безопасности</a:t>
            </a:r>
            <a:endParaRPr b="1" sz="16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600">
                <a:latin typeface="Arial"/>
                <a:ea typeface="Arial"/>
                <a:cs typeface="Arial"/>
                <a:sym typeface="Arial"/>
              </a:rPr>
              <a:t>Традиционные сети используют статические правила безопасности, что делает их уязвимыми к новым типам атак. SDN позволяет динамически изменять политики в зависимости от выявленных угроз и аномалий.</a:t>
            </a:r>
            <a:endParaRPr b="1" sz="16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g3416bf22fb7_0_10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Date</a:t>
            </a:r>
            <a:endParaRPr/>
          </a:p>
        </p:txBody>
      </p:sp>
      <p:sp>
        <p:nvSpPr>
          <p:cNvPr id="230" name="Google Shape;230;g3416bf22fb7_0_10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3416bf22fb7_0_27"/>
          <p:cNvSpPr txBox="1"/>
          <p:nvPr>
            <p:ph type="title"/>
          </p:nvPr>
        </p:nvSpPr>
        <p:spPr>
          <a:xfrm>
            <a:off x="1762538" y="365125"/>
            <a:ext cx="95913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100"/>
              <a:t>Методы защиты с использованием SDN</a:t>
            </a:r>
            <a:endParaRPr sz="4700"/>
          </a:p>
        </p:txBody>
      </p:sp>
      <p:sp>
        <p:nvSpPr>
          <p:cNvPr id="237" name="Google Shape;237;g3416bf22fb7_0_27"/>
          <p:cNvSpPr txBox="1"/>
          <p:nvPr>
            <p:ph idx="1" type="body"/>
          </p:nvPr>
        </p:nvSpPr>
        <p:spPr>
          <a:xfrm>
            <a:off x="1477388" y="2005150"/>
            <a:ext cx="95913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700">
                <a:latin typeface="Arial"/>
                <a:ea typeface="Arial"/>
                <a:cs typeface="Arial"/>
                <a:sym typeface="Arial"/>
              </a:rPr>
              <a:t>4. Мониторинг и анализ трафика</a:t>
            </a:r>
            <a:endParaRPr b="1" sz="17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700">
                <a:latin typeface="Arial"/>
                <a:ea typeface="Arial"/>
                <a:cs typeface="Arial"/>
                <a:sym typeface="Arial"/>
              </a:rPr>
              <a:t>SDN позволяет централизованно анализировать все сетевые потоки, выявляя подозрительные аномалии, такие как необычное поведение устройств или неожиданные подключения к внешним серверам.</a:t>
            </a:r>
            <a:endParaRPr sz="17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700">
                <a:latin typeface="Arial"/>
                <a:ea typeface="Arial"/>
                <a:cs typeface="Arial"/>
                <a:sym typeface="Arial"/>
              </a:rPr>
              <a:t>5. Обнаружение и предотвращение атак «человек посередине»</a:t>
            </a:r>
            <a:endParaRPr b="1" sz="17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700">
                <a:latin typeface="Arial"/>
                <a:ea typeface="Arial"/>
                <a:cs typeface="Arial"/>
                <a:sym typeface="Arial"/>
              </a:rPr>
              <a:t>Благодаря управлению маршрутами трафика SDN может обнаруживать MITM-атаки, перенаправляя подозрительный трафик в безопасные зоны для анализа.</a:t>
            </a:r>
            <a:endParaRPr sz="17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700">
                <a:latin typeface="Arial"/>
                <a:ea typeface="Arial"/>
                <a:cs typeface="Arial"/>
                <a:sym typeface="Arial"/>
              </a:rPr>
              <a:t>6. Защита облачных сред и дата-центров</a:t>
            </a:r>
            <a:endParaRPr b="1" sz="17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700">
                <a:latin typeface="Arial"/>
                <a:ea typeface="Arial"/>
                <a:cs typeface="Arial"/>
                <a:sym typeface="Arial"/>
              </a:rPr>
              <a:t>В виртуализированных средах SDN используется для автоматического управления безопасностью, защиты виртуальных машин и предотвращения утечек данных.</a:t>
            </a:r>
            <a:endParaRPr b="1" sz="2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g3416bf22fb7_0_27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Date</a:t>
            </a:r>
            <a:endParaRPr/>
          </a:p>
        </p:txBody>
      </p:sp>
      <p:sp>
        <p:nvSpPr>
          <p:cNvPr id="239" name="Google Shape;239;g3416bf22fb7_0_27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3416bf22fb7_0_40"/>
          <p:cNvSpPr txBox="1"/>
          <p:nvPr>
            <p:ph idx="1" type="body"/>
          </p:nvPr>
        </p:nvSpPr>
        <p:spPr>
          <a:xfrm>
            <a:off x="838200" y="1825625"/>
            <a:ext cx="8574900" cy="39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34327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64285"/>
              <a:buChar char="-"/>
            </a:pPr>
            <a:r>
              <a:rPr b="1" lang="en-US"/>
              <a:t>Google B4 и Andromeda</a:t>
            </a:r>
            <a:r>
              <a:rPr lang="en-US"/>
              <a:t> – SDN-сеть Google, используемая для безопасности и управления трафиком в облачной инфраструктуре. </a:t>
            </a:r>
            <a:endParaRPr/>
          </a:p>
          <a:p>
            <a:pPr indent="-33432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4285"/>
              <a:buChar char="-"/>
            </a:pPr>
            <a:r>
              <a:rPr b="1" lang="en-US"/>
              <a:t>OpenFlow в защите дата-центров</a:t>
            </a:r>
            <a:r>
              <a:rPr lang="en-US"/>
              <a:t> – использование SDN-контроллеров на основе OpenFlow для динамического управления политиками безопасности. </a:t>
            </a:r>
            <a:endParaRPr/>
          </a:p>
          <a:p>
            <a:pPr indent="-33432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4285"/>
              <a:buChar char="-"/>
            </a:pPr>
            <a:r>
              <a:rPr b="1" lang="en-US"/>
              <a:t>Cisco ACI (Application Centric Infrastructure)</a:t>
            </a:r>
            <a:r>
              <a:rPr lang="en-US"/>
              <a:t> – решение для корпоративных сетей с функциями динамического реагирования на киберугрозы.</a:t>
            </a:r>
            <a:endParaRPr/>
          </a:p>
        </p:txBody>
      </p:sp>
      <p:sp>
        <p:nvSpPr>
          <p:cNvPr id="246" name="Google Shape;246;g3416bf22fb7_0_40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Date</a:t>
            </a:r>
            <a:endParaRPr/>
          </a:p>
        </p:txBody>
      </p:sp>
      <p:sp>
        <p:nvSpPr>
          <p:cNvPr id="247" name="Google Shape;247;g3416bf22fb7_0_40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Your Footer Here</a:t>
            </a:r>
            <a:endParaRPr/>
          </a:p>
        </p:txBody>
      </p:sp>
      <p:sp>
        <p:nvSpPr>
          <p:cNvPr id="248" name="Google Shape;248;g3416bf22fb7_0_40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9" name="Google Shape;249;g3416bf22fb7_0_40"/>
          <p:cNvSpPr txBox="1"/>
          <p:nvPr>
            <p:ph type="title"/>
          </p:nvPr>
        </p:nvSpPr>
        <p:spPr>
          <a:xfrm>
            <a:off x="1345150" y="519275"/>
            <a:ext cx="7069800" cy="92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en-US" sz="4100"/>
              <a:t>Примеры реализации SDN в кибербезопасности</a:t>
            </a:r>
            <a:endParaRPr sz="41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3416bf22fb7_0_51"/>
          <p:cNvSpPr txBox="1"/>
          <p:nvPr>
            <p:ph idx="1" type="body"/>
          </p:nvPr>
        </p:nvSpPr>
        <p:spPr>
          <a:xfrm>
            <a:off x="838200" y="1825625"/>
            <a:ext cx="8574900" cy="39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10000"/>
          </a:bodyPr>
          <a:lstStyle/>
          <a:p>
            <a:pPr indent="-317182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64285"/>
              <a:buAutoNum type="arabicParenR"/>
            </a:pPr>
            <a:r>
              <a:rPr lang="en-US" u="sng"/>
              <a:t>Более быстрая реакция на угрозы</a:t>
            </a:r>
            <a:r>
              <a:rPr lang="en-US"/>
              <a:t> – SDN позволяет мгновенно изменять сетевые политики при обнаружении атак. </a:t>
            </a:r>
            <a:endParaRPr/>
          </a:p>
          <a:p>
            <a:pPr indent="-317182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4285"/>
              <a:buAutoNum type="arabicParenR"/>
            </a:pPr>
            <a:r>
              <a:rPr lang="en-US" u="sng"/>
              <a:t>Гибкость и масштабируемость</a:t>
            </a:r>
            <a:r>
              <a:rPr lang="en-US"/>
              <a:t> – SDN адаптируется к изменениям сети без необходимости ручной настройки. </a:t>
            </a:r>
            <a:endParaRPr/>
          </a:p>
          <a:p>
            <a:pPr indent="-317182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4285"/>
              <a:buAutoNum type="arabicParenR"/>
            </a:pPr>
            <a:r>
              <a:rPr lang="en-US" u="sng"/>
              <a:t>Снижение затрат на безопасность</a:t>
            </a:r>
            <a:r>
              <a:rPr lang="en-US"/>
              <a:t> – автоматизация процессов защиты снижает потребность в ручном вмешательстве и повышает эффективность работы. </a:t>
            </a:r>
            <a:endParaRPr/>
          </a:p>
          <a:p>
            <a:pPr indent="-317182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4285"/>
              <a:buAutoNum type="arabicParenR"/>
            </a:pPr>
            <a:r>
              <a:rPr lang="en-US" u="sng"/>
              <a:t>Глубокая интеграция с облачными сервисами</a:t>
            </a:r>
            <a:r>
              <a:rPr lang="en-US"/>
              <a:t> – SDN позволяет защищать гибридные облачные среды. </a:t>
            </a:r>
            <a:endParaRPr/>
          </a:p>
          <a:p>
            <a:pPr indent="-317182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4285"/>
              <a:buAutoNum type="arabicParenR"/>
            </a:pPr>
            <a:r>
              <a:rPr lang="en-US" u="sng"/>
              <a:t>Адаптация к новым видам атак</a:t>
            </a:r>
            <a:r>
              <a:rPr lang="en-US"/>
              <a:t> – использование машинного обучения и аналитики для выявления сложных угроз.</a:t>
            </a:r>
            <a:endParaRPr/>
          </a:p>
        </p:txBody>
      </p:sp>
      <p:sp>
        <p:nvSpPr>
          <p:cNvPr id="256" name="Google Shape;256;g3416bf22fb7_0_51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Date</a:t>
            </a:r>
            <a:endParaRPr/>
          </a:p>
        </p:txBody>
      </p:sp>
      <p:sp>
        <p:nvSpPr>
          <p:cNvPr id="257" name="Google Shape;257;g3416bf22fb7_0_51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Your Footer Here</a:t>
            </a:r>
            <a:endParaRPr/>
          </a:p>
        </p:txBody>
      </p:sp>
      <p:sp>
        <p:nvSpPr>
          <p:cNvPr id="258" name="Google Shape;258;g3416bf22fb7_0_51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59" name="Google Shape;259;g3416bf22fb7_0_51"/>
          <p:cNvSpPr txBox="1"/>
          <p:nvPr>
            <p:ph type="title"/>
          </p:nvPr>
        </p:nvSpPr>
        <p:spPr>
          <a:xfrm>
            <a:off x="1345150" y="519275"/>
            <a:ext cx="7069800" cy="92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100"/>
              <a:t>Преимущества использования SDN для безопасности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3416bf22fb7_0_61"/>
          <p:cNvSpPr txBox="1"/>
          <p:nvPr>
            <p:ph idx="1" type="body"/>
          </p:nvPr>
        </p:nvSpPr>
        <p:spPr>
          <a:xfrm>
            <a:off x="838200" y="1825625"/>
            <a:ext cx="8574900" cy="39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b="1" lang="en-US" sz="2000">
                <a:latin typeface="Arial"/>
                <a:ea typeface="Arial"/>
                <a:cs typeface="Arial"/>
                <a:sym typeface="Arial"/>
              </a:rPr>
              <a:t>Высокие требования к контроллеру</a:t>
            </a:r>
            <a:r>
              <a:rPr lang="en-US" sz="2000">
                <a:latin typeface="Arial"/>
                <a:ea typeface="Arial"/>
                <a:cs typeface="Arial"/>
                <a:sym typeface="Arial"/>
              </a:rPr>
              <a:t> – если SDN-контроллер становится целью атаки, вся сеть может быть уязвима.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b="1" lang="en-US" sz="2000">
                <a:latin typeface="Arial"/>
                <a:ea typeface="Arial"/>
                <a:cs typeface="Arial"/>
                <a:sym typeface="Arial"/>
              </a:rPr>
              <a:t>Совместимость с традиционными устройствами</a:t>
            </a:r>
            <a:r>
              <a:rPr lang="en-US" sz="2000">
                <a:latin typeface="Arial"/>
                <a:ea typeface="Arial"/>
                <a:cs typeface="Arial"/>
                <a:sym typeface="Arial"/>
              </a:rPr>
              <a:t> – не все сетевые устройства поддерживают SDN, что затрудняет миграцию.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b="1" lang="en-US" sz="2000">
                <a:latin typeface="Arial"/>
                <a:ea typeface="Arial"/>
                <a:cs typeface="Arial"/>
                <a:sym typeface="Arial"/>
              </a:rPr>
              <a:t>Сложность настройки и управления</a:t>
            </a:r>
            <a:r>
              <a:rPr lang="en-US" sz="2000">
                <a:latin typeface="Arial"/>
                <a:ea typeface="Arial"/>
                <a:cs typeface="Arial"/>
                <a:sym typeface="Arial"/>
              </a:rPr>
              <a:t> – администрирование SDN требует новых навыков у специалистов по безопасности.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b="1" lang="en-US" sz="2000">
                <a:latin typeface="Arial"/>
                <a:ea typeface="Arial"/>
                <a:cs typeface="Arial"/>
                <a:sym typeface="Arial"/>
              </a:rPr>
              <a:t>Проблемы отказоустойчивости</a:t>
            </a:r>
            <a:r>
              <a:rPr lang="en-US" sz="2000">
                <a:latin typeface="Arial"/>
                <a:ea typeface="Arial"/>
                <a:cs typeface="Arial"/>
                <a:sym typeface="Arial"/>
              </a:rPr>
              <a:t> – сбой контроллера может привести к нарушениям в работе сети.</a:t>
            </a:r>
            <a:endParaRPr sz="3700" u="sng"/>
          </a:p>
        </p:txBody>
      </p:sp>
      <p:sp>
        <p:nvSpPr>
          <p:cNvPr id="266" name="Google Shape;266;g3416bf22fb7_0_61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Date</a:t>
            </a:r>
            <a:endParaRPr/>
          </a:p>
        </p:txBody>
      </p:sp>
      <p:sp>
        <p:nvSpPr>
          <p:cNvPr id="267" name="Google Shape;267;g3416bf22fb7_0_61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Your Footer Here</a:t>
            </a:r>
            <a:endParaRPr/>
          </a:p>
        </p:txBody>
      </p:sp>
      <p:sp>
        <p:nvSpPr>
          <p:cNvPr id="268" name="Google Shape;268;g3416bf22fb7_0_61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69" name="Google Shape;269;g3416bf22fb7_0_61"/>
          <p:cNvSpPr txBox="1"/>
          <p:nvPr>
            <p:ph type="title"/>
          </p:nvPr>
        </p:nvSpPr>
        <p:spPr>
          <a:xfrm>
            <a:off x="1345150" y="519275"/>
            <a:ext cx="7069800" cy="92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100"/>
              <a:t>Поговорим про особенности SDN в кибербезопасности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resentationGO">
  <a:themeElements>
    <a:clrScheme name="University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2E44"/>
      </a:accent1>
      <a:accent2>
        <a:srgbClr val="C4B897"/>
      </a:accent2>
      <a:accent3>
        <a:srgbClr val="EDE6D5"/>
      </a:accent3>
      <a:accent4>
        <a:srgbClr val="819293"/>
      </a:accent4>
      <a:accent5>
        <a:srgbClr val="6E8387"/>
      </a:accent5>
      <a:accent6>
        <a:srgbClr val="D1C7AB"/>
      </a:accent6>
      <a:hlink>
        <a:srgbClr val="C4B897"/>
      </a:hlink>
      <a:folHlink>
        <a:srgbClr val="002E4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2025-03-14T09:11:56Z</dcterms:created>
  <dc:creator>Hector Benedi</dc:creator>
</cp:coreProperties>
</file>