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Golos Text"/>
      <p:regular r:id="rId13"/>
      <p:bold r:id="rId14"/>
    </p:embeddedFont>
    <p:embeddedFont>
      <p:font typeface="Golos Text SemiBo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i8WqcGE1GGEb7IyvJj3TJtziS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olosTex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losTextSemiBold-regular.fntdata"/><Relationship Id="rId14" Type="http://schemas.openxmlformats.org/officeDocument/2006/relationships/font" Target="fonts/GolosText-bold.fntdata"/><Relationship Id="rId17" Type="http://customschemas.google.com/relationships/presentationmetadata" Target="metadata"/><Relationship Id="rId16" Type="http://schemas.openxmlformats.org/officeDocument/2006/relationships/font" Target="fonts/GolosTex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43ae45a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443ae45ae1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43ae45ae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43ae45a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443ae45ae1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43ae45ae1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43ae45a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443ae45ae1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43ae45ae1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43ae45ae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443ae45ae1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6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6" name="Google Shape;66;p26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7" name="Google Shape;67;p26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8" name="Google Shape;68;p26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9" name="Google Shape;69;p26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76" name="Google Shape;76;p27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7" name="Google Shape;77;p27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8" name="Google Shape;78;p27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82" name="Google Shape;82;p27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83" name="Google Shape;83;p27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8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8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8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8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26" name="Google Shape;26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0" name="Google Shape;50;p2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6" name="Google Shape;56;p25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25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60" name="Google Shape;60;p25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61" name="Google Shape;61;p25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solidFill>
                  <a:schemeClr val="lt1"/>
                </a:solidFill>
              </a:rPr>
              <a:t>Использование машинного обучения в SDN-сетях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6652450" y="4120600"/>
            <a:ext cx="22635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Арефьев Д. В.</a:t>
            </a:r>
            <a:br>
              <a:rPr lang="ru-RU" sz="2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2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К34202</a:t>
            </a:r>
            <a:endParaRPr sz="20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-Где применяется ML в SDN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-Основные технологии ML для SDN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-Проблемы и перспективы</a:t>
            </a:r>
            <a:endParaRPr/>
          </a:p>
        </p:txBody>
      </p:sp>
      <p:sp>
        <p:nvSpPr>
          <p:cNvPr id="143" name="Google Shape;143;p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Введение</a:t>
            </a:r>
            <a:endParaRPr/>
          </a:p>
        </p:txBody>
      </p:sp>
      <p:pic>
        <p:nvPicPr>
          <p:cNvPr id="144" name="Google Shape;14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675" y="1187150"/>
            <a:ext cx="3373399" cy="3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43ae45ae1_0_1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-Оптимизация маршрутизации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-Обнаружение аномалий и атак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-Автоматическая настройка QoS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-Мониторинг и предсказание отказов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</a:pPr>
            <a:r>
              <a:rPr lang="ru-RU"/>
              <a:t>-Автоматическая балансировка нагрузки</a:t>
            </a:r>
            <a:endParaRPr/>
          </a:p>
        </p:txBody>
      </p:sp>
      <p:sp>
        <p:nvSpPr>
          <p:cNvPr id="150" name="Google Shape;150;g3443ae45ae1_0_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Применение</a:t>
            </a:r>
            <a:endParaRPr/>
          </a:p>
        </p:txBody>
      </p:sp>
      <p:pic>
        <p:nvPicPr>
          <p:cNvPr id="151" name="Google Shape;151;g3443ae45ae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125" y="1271550"/>
            <a:ext cx="3108200" cy="3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43ae45ae1_0_8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Сбор и преобработка данных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Выбор и обучение модели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Деплой модели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AutoNum type="arabicPeriod"/>
            </a:pPr>
            <a:r>
              <a:rPr lang="ru-RU"/>
              <a:t>Работа модели в реальном времени</a:t>
            </a:r>
            <a:endParaRPr/>
          </a:p>
        </p:txBody>
      </p:sp>
      <p:sp>
        <p:nvSpPr>
          <p:cNvPr id="158" name="Google Shape;158;g3443ae45ae1_0_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Процесс внедрения ML в SDN</a:t>
            </a:r>
            <a:endParaRPr/>
          </a:p>
        </p:txBody>
      </p:sp>
      <p:pic>
        <p:nvPicPr>
          <p:cNvPr id="159" name="Google Shape;159;g3443ae45ae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275" y="1503475"/>
            <a:ext cx="2871500" cy="28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43ae45ae1_0_15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320"/>
              </a:spcBef>
              <a:spcAft>
                <a:spcPts val="0"/>
              </a:spcAft>
              <a:buNone/>
            </a:pPr>
            <a:r>
              <a:rPr b="1" lang="ru-RU"/>
              <a:t>Обучение с учителем</a:t>
            </a:r>
            <a:r>
              <a:rPr lang="ru-RU"/>
              <a:t> - классификация трафика, обнаружение атак </a:t>
            </a:r>
            <a:endParaRPr/>
          </a:p>
          <a:p>
            <a:pPr indent="0" lvl="0" marL="0" rtl="0" algn="just">
              <a:spcBef>
                <a:spcPts val="320"/>
              </a:spcBef>
              <a:spcAft>
                <a:spcPts val="0"/>
              </a:spcAft>
              <a:buNone/>
            </a:pPr>
            <a:r>
              <a:rPr b="1" lang="ru-RU"/>
              <a:t>Обучение без учителя</a:t>
            </a:r>
            <a:r>
              <a:rPr lang="ru-RU"/>
              <a:t> - обнаружение аномалий в сети</a:t>
            </a:r>
            <a:endParaRPr/>
          </a:p>
          <a:p>
            <a:pPr indent="0" lvl="0" marL="0" rtl="0" algn="just">
              <a:spcBef>
                <a:spcPts val="320"/>
              </a:spcBef>
              <a:spcAft>
                <a:spcPts val="0"/>
              </a:spcAft>
              <a:buNone/>
            </a:pPr>
            <a:r>
              <a:rPr b="1" lang="ru-RU"/>
              <a:t>Обучение с подкреплением</a:t>
            </a:r>
            <a:r>
              <a:rPr lang="ru-RU"/>
              <a:t> - автоматическая маршрутизация трафика</a:t>
            </a:r>
            <a:endParaRPr/>
          </a:p>
        </p:txBody>
      </p:sp>
      <p:sp>
        <p:nvSpPr>
          <p:cNvPr id="166" name="Google Shape;166;g3443ae45ae1_0_1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Алгоритмы</a:t>
            </a:r>
            <a:endParaRPr/>
          </a:p>
        </p:txBody>
      </p:sp>
      <p:pic>
        <p:nvPicPr>
          <p:cNvPr id="167" name="Google Shape;167;g3443ae45ae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475" y="2150325"/>
            <a:ext cx="2642000" cy="26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43ae45ae1_0_22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Алгоритмы машинного обучения делают SDN-сети умнее, безопаснее и автономнее. Они позволяют: 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✅ Оптимизировать маршрутизацию 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✅ Автоматически выявлять атаки 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✅ Балансировать нагрузку в сети 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✅ Прогнозировать отказы оборудования </a:t>
            </a:r>
            <a:r>
              <a:rPr b="1" lang="ru-RU"/>
              <a:t> </a:t>
            </a:r>
            <a:endParaRPr b="1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443ae45ae1_0_2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Итог</a:t>
            </a:r>
            <a:endParaRPr/>
          </a:p>
        </p:txBody>
      </p:sp>
      <p:pic>
        <p:nvPicPr>
          <p:cNvPr id="175" name="Google Shape;175;g3443ae45ae1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875" y="1783400"/>
            <a:ext cx="3674100" cy="28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Использование машинного обучения в SDN-сетях</a:t>
            </a:r>
            <a:endParaRPr sz="4400"/>
          </a:p>
        </p:txBody>
      </p:sp>
      <p:sp>
        <p:nvSpPr>
          <p:cNvPr id="181" name="Google Shape;181;p12"/>
          <p:cNvSpPr txBox="1"/>
          <p:nvPr/>
        </p:nvSpPr>
        <p:spPr>
          <a:xfrm>
            <a:off x="6880123" y="4468762"/>
            <a:ext cx="191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Арефьев Д.В.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К34202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