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11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  <p:ext uri="GoogleSlidesCustomDataVersion2">
      <go:slidesCustomData xmlns:go="http://customooxmlschemas.google.com/" r:id="rId15" roundtripDataSignature="AMtx7mgiZ8F1fzVEWhBEKdXsogh1VMXK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11" orient="horz"/>
        <p:guide pos="287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4b8b414ea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g34b8b414ea0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046a1fc6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g35046a1fc63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046a1fc63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g35046a1fc63_0_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046a1fc63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5" name="Google Shape;205;g35046a1fc63_0_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5046a1fc63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g35046a1fc63_0_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7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7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7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7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2" name="Google Shape;22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5"/>
          <p:cNvSpPr txBox="1"/>
          <p:nvPr>
            <p:ph idx="1" type="body"/>
          </p:nvPr>
        </p:nvSpPr>
        <p:spPr>
          <a:xfrm>
            <a:off x="457201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2" type="body"/>
          </p:nvPr>
        </p:nvSpPr>
        <p:spPr>
          <a:xfrm>
            <a:off x="320945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3" type="body"/>
          </p:nvPr>
        </p:nvSpPr>
        <p:spPr>
          <a:xfrm>
            <a:off x="596980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25"/>
          <p:cNvSpPr txBox="1"/>
          <p:nvPr>
            <p:ph idx="4" type="body"/>
          </p:nvPr>
        </p:nvSpPr>
        <p:spPr>
          <a:xfrm>
            <a:off x="457200" y="3287828"/>
            <a:ext cx="2588883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302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9" name="Google Shape;69;p25"/>
          <p:cNvSpPr txBox="1"/>
          <p:nvPr>
            <p:ph idx="5" type="body"/>
          </p:nvPr>
        </p:nvSpPr>
        <p:spPr>
          <a:xfrm>
            <a:off x="3207251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0" name="Google Shape;70;p25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6" type="body"/>
          </p:nvPr>
        </p:nvSpPr>
        <p:spPr>
          <a:xfrm>
            <a:off x="5967600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2" name="Google Shape;72;p25"/>
          <p:cNvSpPr/>
          <p:nvPr>
            <p:ph idx="7" type="pic"/>
          </p:nvPr>
        </p:nvSpPr>
        <p:spPr>
          <a:xfrm>
            <a:off x="469081" y="944463"/>
            <a:ext cx="2577001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73" name="Google Shape;73;p25"/>
          <p:cNvSpPr/>
          <p:nvPr>
            <p:ph idx="8" type="pic"/>
          </p:nvPr>
        </p:nvSpPr>
        <p:spPr>
          <a:xfrm>
            <a:off x="3221666" y="944462"/>
            <a:ext cx="2577001" cy="1883023"/>
          </a:xfrm>
          <a:prstGeom prst="roundRect">
            <a:avLst>
              <a:gd fmla="val 12905" name="adj"/>
            </a:avLst>
          </a:prstGeom>
          <a:noFill/>
          <a:ln>
            <a:noFill/>
          </a:ln>
        </p:spPr>
      </p:sp>
      <p:sp>
        <p:nvSpPr>
          <p:cNvPr id="74" name="Google Shape;74;p25"/>
          <p:cNvSpPr/>
          <p:nvPr>
            <p:ph idx="9" type="pic"/>
          </p:nvPr>
        </p:nvSpPr>
        <p:spPr>
          <a:xfrm>
            <a:off x="5980690" y="944463"/>
            <a:ext cx="2577001" cy="1883023"/>
          </a:xfrm>
          <a:prstGeom prst="roundRect">
            <a:avLst>
              <a:gd fmla="val 10512" name="adj"/>
            </a:avLst>
          </a:prstGeom>
          <a:noFill/>
          <a:ln>
            <a:noFill/>
          </a:ln>
        </p:spPr>
      </p:sp>
      <p:sp>
        <p:nvSpPr>
          <p:cNvPr id="75" name="Google Shape;75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6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" type="body"/>
          </p:nvPr>
        </p:nvSpPr>
        <p:spPr>
          <a:xfrm>
            <a:off x="457201" y="963397"/>
            <a:ext cx="2532744" cy="1883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 sz="18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6"/>
          <p:cNvSpPr/>
          <p:nvPr>
            <p:ph idx="2" type="pic"/>
          </p:nvPr>
        </p:nvSpPr>
        <p:spPr>
          <a:xfrm>
            <a:off x="3095171" y="963397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80" name="Google Shape;80;p26"/>
          <p:cNvSpPr/>
          <p:nvPr>
            <p:ph idx="3" type="pic"/>
          </p:nvPr>
        </p:nvSpPr>
        <p:spPr>
          <a:xfrm>
            <a:off x="5733141" y="966928"/>
            <a:ext cx="2532744" cy="1883023"/>
          </a:xfrm>
          <a:prstGeom prst="roundRect">
            <a:avLst>
              <a:gd fmla="val 11196" name="adj"/>
            </a:avLst>
          </a:prstGeom>
          <a:noFill/>
          <a:ln>
            <a:noFill/>
          </a:ln>
        </p:spPr>
      </p:sp>
      <p:sp>
        <p:nvSpPr>
          <p:cNvPr id="81" name="Google Shape;81;p26"/>
          <p:cNvSpPr/>
          <p:nvPr>
            <p:ph idx="4" type="pic"/>
          </p:nvPr>
        </p:nvSpPr>
        <p:spPr>
          <a:xfrm>
            <a:off x="5733141" y="2954042"/>
            <a:ext cx="2532744" cy="1883023"/>
          </a:xfrm>
          <a:prstGeom prst="roundRect">
            <a:avLst>
              <a:gd fmla="val 8802" name="adj"/>
            </a:avLst>
          </a:prstGeom>
          <a:noFill/>
          <a:ln>
            <a:noFill/>
          </a:ln>
        </p:spPr>
      </p:sp>
      <p:sp>
        <p:nvSpPr>
          <p:cNvPr id="82" name="Google Shape;82;p26"/>
          <p:cNvSpPr/>
          <p:nvPr>
            <p:ph idx="5" type="pic"/>
          </p:nvPr>
        </p:nvSpPr>
        <p:spPr>
          <a:xfrm>
            <a:off x="3095171" y="2960314"/>
            <a:ext cx="2532744" cy="1883023"/>
          </a:xfrm>
          <a:prstGeom prst="roundRect">
            <a:avLst>
              <a:gd fmla="val 8459" name="adj"/>
            </a:avLst>
          </a:prstGeom>
          <a:noFill/>
          <a:ln>
            <a:noFill/>
          </a:ln>
        </p:spPr>
      </p:sp>
      <p:sp>
        <p:nvSpPr>
          <p:cNvPr id="83" name="Google Shape;83;p26"/>
          <p:cNvSpPr/>
          <p:nvPr>
            <p:ph idx="6" type="pic"/>
          </p:nvPr>
        </p:nvSpPr>
        <p:spPr>
          <a:xfrm>
            <a:off x="457200" y="2960314"/>
            <a:ext cx="2532744" cy="1883023"/>
          </a:xfrm>
          <a:prstGeom prst="roundRect">
            <a:avLst>
              <a:gd fmla="val 10169" name="adj"/>
            </a:avLst>
          </a:prstGeom>
          <a:noFill/>
          <a:ln>
            <a:noFill/>
          </a:ln>
        </p:spPr>
      </p:sp>
      <p:sp>
        <p:nvSpPr>
          <p:cNvPr id="84" name="Google Shape;84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7"/>
          <p:cNvSpPr txBox="1"/>
          <p:nvPr>
            <p:ph idx="1" type="body"/>
          </p:nvPr>
        </p:nvSpPr>
        <p:spPr>
          <a:xfrm>
            <a:off x="457201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7"/>
          <p:cNvSpPr txBox="1"/>
          <p:nvPr>
            <p:ph idx="2" type="body"/>
          </p:nvPr>
        </p:nvSpPr>
        <p:spPr>
          <a:xfrm>
            <a:off x="3275819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27"/>
          <p:cNvSpPr txBox="1"/>
          <p:nvPr>
            <p:ph idx="3" type="body"/>
          </p:nvPr>
        </p:nvSpPr>
        <p:spPr>
          <a:xfrm>
            <a:off x="6085706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7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7"/>
          <p:cNvSpPr/>
          <p:nvPr>
            <p:ph idx="4" type="pic"/>
          </p:nvPr>
        </p:nvSpPr>
        <p:spPr>
          <a:xfrm>
            <a:off x="454050" y="952607"/>
            <a:ext cx="2589213" cy="1304294"/>
          </a:xfrm>
          <a:prstGeom prst="roundRect">
            <a:avLst>
              <a:gd fmla="val 9261" name="adj"/>
            </a:avLst>
          </a:prstGeom>
          <a:noFill/>
          <a:ln>
            <a:noFill/>
          </a:ln>
        </p:spPr>
      </p:sp>
      <p:sp>
        <p:nvSpPr>
          <p:cNvPr id="91" name="Google Shape;91;p27"/>
          <p:cNvSpPr/>
          <p:nvPr>
            <p:ph idx="5" type="pic"/>
          </p:nvPr>
        </p:nvSpPr>
        <p:spPr>
          <a:xfrm>
            <a:off x="3275818" y="952607"/>
            <a:ext cx="2589213" cy="1304294"/>
          </a:xfrm>
          <a:prstGeom prst="roundRect">
            <a:avLst>
              <a:gd fmla="val 11730" name="adj"/>
            </a:avLst>
          </a:prstGeom>
          <a:noFill/>
          <a:ln>
            <a:noFill/>
          </a:ln>
        </p:spPr>
      </p:sp>
      <p:sp>
        <p:nvSpPr>
          <p:cNvPr id="92" name="Google Shape;92;p27"/>
          <p:cNvSpPr/>
          <p:nvPr>
            <p:ph idx="6" type="pic"/>
          </p:nvPr>
        </p:nvSpPr>
        <p:spPr>
          <a:xfrm>
            <a:off x="6089789" y="952607"/>
            <a:ext cx="2589213" cy="1304294"/>
          </a:xfrm>
          <a:prstGeom prst="roundRect">
            <a:avLst>
              <a:gd fmla="val 10249" name="adj"/>
            </a:avLst>
          </a:prstGeom>
          <a:noFill/>
          <a:ln>
            <a:noFill/>
          </a:ln>
        </p:spPr>
      </p:sp>
      <p:sp>
        <p:nvSpPr>
          <p:cNvPr id="93" name="Google Shape;93;p27"/>
          <p:cNvSpPr txBox="1"/>
          <p:nvPr>
            <p:ph idx="7" type="body"/>
          </p:nvPr>
        </p:nvSpPr>
        <p:spPr>
          <a:xfrm>
            <a:off x="460352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7"/>
          <p:cNvSpPr txBox="1"/>
          <p:nvPr>
            <p:ph idx="8" type="body"/>
          </p:nvPr>
        </p:nvSpPr>
        <p:spPr>
          <a:xfrm>
            <a:off x="3278970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27"/>
          <p:cNvSpPr txBox="1"/>
          <p:nvPr>
            <p:ph idx="9" type="body"/>
          </p:nvPr>
        </p:nvSpPr>
        <p:spPr>
          <a:xfrm>
            <a:off x="6088857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27"/>
          <p:cNvSpPr/>
          <p:nvPr>
            <p:ph idx="13" type="pic"/>
          </p:nvPr>
        </p:nvSpPr>
        <p:spPr>
          <a:xfrm>
            <a:off x="457201" y="2866358"/>
            <a:ext cx="2589213" cy="1304294"/>
          </a:xfrm>
          <a:prstGeom prst="roundRect">
            <a:avLst>
              <a:gd fmla="val 12224" name="adj"/>
            </a:avLst>
          </a:prstGeom>
          <a:noFill/>
          <a:ln>
            <a:noFill/>
          </a:ln>
        </p:spPr>
      </p:sp>
      <p:sp>
        <p:nvSpPr>
          <p:cNvPr id="97" name="Google Shape;97;p27"/>
          <p:cNvSpPr/>
          <p:nvPr>
            <p:ph idx="14" type="pic"/>
          </p:nvPr>
        </p:nvSpPr>
        <p:spPr>
          <a:xfrm>
            <a:off x="3278969" y="2866358"/>
            <a:ext cx="2589213" cy="1304294"/>
          </a:xfrm>
          <a:prstGeom prst="roundRect">
            <a:avLst>
              <a:gd fmla="val 11236" name="adj"/>
            </a:avLst>
          </a:prstGeom>
          <a:noFill/>
          <a:ln>
            <a:noFill/>
          </a:ln>
        </p:spPr>
      </p:sp>
      <p:sp>
        <p:nvSpPr>
          <p:cNvPr id="98" name="Google Shape;98;p27"/>
          <p:cNvSpPr/>
          <p:nvPr>
            <p:ph idx="15" type="pic"/>
          </p:nvPr>
        </p:nvSpPr>
        <p:spPr>
          <a:xfrm>
            <a:off x="6092940" y="2866358"/>
            <a:ext cx="2589213" cy="1304294"/>
          </a:xfrm>
          <a:prstGeom prst="roundRect">
            <a:avLst>
              <a:gd fmla="val 9755" name="adj"/>
            </a:avLst>
          </a:prstGeom>
          <a:noFill/>
          <a:ln>
            <a:noFill/>
          </a:ln>
        </p:spPr>
      </p:sp>
      <p:sp>
        <p:nvSpPr>
          <p:cNvPr id="99" name="Google Shape;99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">
  <p:cSld name="Пользовательский макет">
    <p:bg>
      <p:bgPr>
        <a:solidFill>
          <a:srgbClr val="FFFFFF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29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29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29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29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Пользовательский макет">
  <p:cSld name="6_Пользовательский макет">
    <p:bg>
      <p:bgPr>
        <a:solidFill>
          <a:srgbClr val="FFFFFF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0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0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0" name="Google Shape;110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1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31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Пользовательский макет">
  <p:cSld name="3_Пользовательский макет">
    <p:bg>
      <p:bgPr>
        <a:solidFill>
          <a:srgbClr val="FFFFFF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2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2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952" name="adj"/>
            </a:avLst>
          </a:prstGeom>
          <a:noFill/>
          <a:ln>
            <a:noFill/>
          </a:ln>
        </p:spPr>
      </p:sp>
      <p:sp>
        <p:nvSpPr>
          <p:cNvPr id="118" name="Google Shape;118;p32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Пользовательский макет">
  <p:cSld name="7_Пользовательский макет">
    <p:bg>
      <p:bgPr>
        <a:solidFill>
          <a:srgbClr val="FFFFFF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3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3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23" name="Google Shape;123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Пользовательский макет">
  <p:cSld name="1_Пользовательский макет">
    <p:bg>
      <p:bgPr>
        <a:solidFill>
          <a:srgbClr val="FFFFFF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4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34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34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34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34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Пользовательский макет">
  <p:cSld name="4_Пользовательский макет">
    <p:bg>
      <p:bgPr>
        <a:solidFill>
          <a:srgbClr val="FFFFFF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5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5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8957" name="adj"/>
            </a:avLst>
          </a:prstGeom>
          <a:noFill/>
          <a:ln>
            <a:noFill/>
          </a:ln>
        </p:spPr>
      </p:sp>
      <p:sp>
        <p:nvSpPr>
          <p:cNvPr id="134" name="Google Shape;134;p35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Пользовательский макет">
  <p:cSld name="8_Пользовательский макет">
    <p:bg>
      <p:bgPr>
        <a:solidFill>
          <a:srgbClr val="FFFFFF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6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6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39" name="Google Shape;139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Пользовательский макет">
  <p:cSld name="2_Пользовательский макет">
    <p:bg>
      <p:bgPr>
        <a:solidFill>
          <a:srgbClr val="FFFFFF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7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7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37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37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37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8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8"/>
          <p:cNvSpPr txBox="1"/>
          <p:nvPr>
            <p:ph idx="1" type="body"/>
          </p:nvPr>
        </p:nvSpPr>
        <p:spPr>
          <a:xfrm>
            <a:off x="5733143" y="949330"/>
            <a:ext cx="2895600" cy="3895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38"/>
          <p:cNvSpPr/>
          <p:nvPr>
            <p:ph idx="2" type="pic"/>
          </p:nvPr>
        </p:nvSpPr>
        <p:spPr>
          <a:xfrm>
            <a:off x="457200" y="949329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51" name="Google Shape;151;p38"/>
          <p:cNvSpPr/>
          <p:nvPr>
            <p:ph idx="3" type="pic"/>
          </p:nvPr>
        </p:nvSpPr>
        <p:spPr>
          <a:xfrm>
            <a:off x="3095171" y="949328"/>
            <a:ext cx="2532744" cy="1883023"/>
          </a:xfrm>
          <a:prstGeom prst="roundRect">
            <a:avLst>
              <a:gd fmla="val 11879" name="adj"/>
            </a:avLst>
          </a:prstGeom>
          <a:noFill/>
          <a:ln>
            <a:noFill/>
          </a:ln>
        </p:spPr>
      </p:sp>
      <p:sp>
        <p:nvSpPr>
          <p:cNvPr id="152" name="Google Shape;152;p38"/>
          <p:cNvSpPr/>
          <p:nvPr>
            <p:ph idx="4" type="pic"/>
          </p:nvPr>
        </p:nvSpPr>
        <p:spPr>
          <a:xfrm>
            <a:off x="3095171" y="2962031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53" name="Google Shape;153;p38"/>
          <p:cNvSpPr/>
          <p:nvPr>
            <p:ph idx="5" type="pic"/>
          </p:nvPr>
        </p:nvSpPr>
        <p:spPr>
          <a:xfrm>
            <a:off x="457199" y="2962031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54" name="Google Shape;154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kfql">
  <p:cSld name="Ckfq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" type="body"/>
          </p:nvPr>
        </p:nvSpPr>
        <p:spPr>
          <a:xfrm>
            <a:off x="457200" y="1211943"/>
            <a:ext cx="7467600" cy="3447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0" name="Google Shape;30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Пользовательский макет">
  <p:cSld name="9_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/>
          <p:nvPr>
            <p:ph idx="1" type="body"/>
          </p:nvPr>
        </p:nvSpPr>
        <p:spPr>
          <a:xfrm>
            <a:off x="457201" y="1059322"/>
            <a:ext cx="3897086" cy="1734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2" type="body"/>
          </p:nvPr>
        </p:nvSpPr>
        <p:spPr>
          <a:xfrm>
            <a:off x="457202" y="3105836"/>
            <a:ext cx="3897084" cy="164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1"/>
          <p:cNvSpPr txBox="1"/>
          <p:nvPr>
            <p:ph idx="3" type="body"/>
          </p:nvPr>
        </p:nvSpPr>
        <p:spPr>
          <a:xfrm>
            <a:off x="4789714" y="1059322"/>
            <a:ext cx="3632201" cy="3686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Пользовательский макет">
  <p:cSld name="5_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617" name="adj"/>
            </a:avLst>
          </a:prstGeom>
          <a:noFill/>
          <a:ln>
            <a:noFill/>
          </a:ln>
        </p:spPr>
      </p:sp>
      <p:sp>
        <p:nvSpPr>
          <p:cNvPr id="39" name="Google Shape;39;p19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инал">
  <p:cSld name="Финал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8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8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0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784" name="adj"/>
            </a:avLst>
          </a:prstGeom>
          <a:noFill/>
          <a:ln>
            <a:noFill/>
          </a:ln>
        </p:spPr>
      </p:sp>
      <p:sp>
        <p:nvSpPr>
          <p:cNvPr id="55" name="Google Shape;55;p23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" type="body"/>
          </p:nvPr>
        </p:nvSpPr>
        <p:spPr>
          <a:xfrm>
            <a:off x="3102428" y="943208"/>
            <a:ext cx="5526315" cy="3875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24"/>
          <p:cNvSpPr/>
          <p:nvPr>
            <p:ph idx="2" type="pic"/>
          </p:nvPr>
        </p:nvSpPr>
        <p:spPr>
          <a:xfrm>
            <a:off x="457200" y="943208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62" name="Google Shape;62;p24"/>
          <p:cNvSpPr/>
          <p:nvPr>
            <p:ph idx="3" type="pic"/>
          </p:nvPr>
        </p:nvSpPr>
        <p:spPr>
          <a:xfrm>
            <a:off x="457200" y="2935720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63" name="Google Shape;63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457200" y="306434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457200" y="1121912"/>
            <a:ext cx="8229600" cy="2899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6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6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"/>
          <p:cNvSpPr txBox="1"/>
          <p:nvPr>
            <p:ph type="title"/>
          </p:nvPr>
        </p:nvSpPr>
        <p:spPr>
          <a:xfrm>
            <a:off x="767700" y="2511625"/>
            <a:ext cx="79224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ru-RU" sz="3400">
                <a:solidFill>
                  <a:schemeClr val="lt1"/>
                </a:solidFill>
              </a:rPr>
              <a:t>Искусственный интеллект в SDN</a:t>
            </a:r>
            <a:r>
              <a:rPr b="0" lang="ru-RU" sz="3400">
                <a:solidFill>
                  <a:schemeClr val="lt1"/>
                </a:solidFill>
              </a:rPr>
              <a:t> </a:t>
            </a:r>
            <a:endParaRPr sz="3400">
              <a:solidFill>
                <a:schemeClr val="lt1"/>
              </a:solidFill>
            </a:endParaRPr>
          </a:p>
        </p:txBody>
      </p:sp>
      <p:sp>
        <p:nvSpPr>
          <p:cNvPr id="160" name="Google Shape;160;p1"/>
          <p:cNvSpPr txBox="1"/>
          <p:nvPr/>
        </p:nvSpPr>
        <p:spPr>
          <a:xfrm>
            <a:off x="4759500" y="4495500"/>
            <a:ext cx="43845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Работу выполнил: Коркина Анна Михайловна</a:t>
            </a:r>
            <a:br>
              <a:rPr b="0" i="0" lang="ru-R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С ростом сложности сетевых систем и увеличением объема данных, передаваемых через сети, становится все более важным иметь возможность эффективного управления сетью, а также обеспечивать ее надежность и безопасность.</a:t>
            </a:r>
            <a:br>
              <a:rPr lang="ru-RU"/>
            </a:b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Традиционные методы управления сетью, основанные  на статических политиках и правилах, становятся недостаточно результативными в динамично развивающемся сетевом окружении.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/>
              <a:t>ИИ в SDN предоставляет возможности для </a:t>
            </a:r>
            <a:r>
              <a:rPr b="1" lang="ru-RU"/>
              <a:t>автоматизации, оптимизации </a:t>
            </a:r>
            <a:r>
              <a:rPr lang="ru-RU"/>
              <a:t>и улучшении </a:t>
            </a:r>
            <a:r>
              <a:rPr b="1" lang="ru-RU"/>
              <a:t>отказоустойчивости</a:t>
            </a:r>
            <a:r>
              <a:rPr lang="ru-RU"/>
              <a:t>.</a:t>
            </a:r>
            <a:endParaRPr/>
          </a:p>
        </p:txBody>
      </p:sp>
      <p:sp>
        <p:nvSpPr>
          <p:cNvPr id="167" name="Google Shape;167;p2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/>
              <a:t> Актуальность</a:t>
            </a:r>
            <a:endParaRPr/>
          </a:p>
        </p:txBody>
      </p:sp>
      <p:sp>
        <p:nvSpPr>
          <p:cNvPr id="168" name="Google Shape;168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4b8b414ea0_0_11"/>
          <p:cNvSpPr txBox="1"/>
          <p:nvPr>
            <p:ph type="title"/>
          </p:nvPr>
        </p:nvSpPr>
        <p:spPr>
          <a:xfrm>
            <a:off x="232550" y="787110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marR="0" rtl="0" algn="just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-RU" sz="2160"/>
              <a:t>Алгоритмы</a:t>
            </a:r>
            <a:endParaRPr sz="216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None/>
            </a:pPr>
            <a:r>
              <a:t/>
            </a:r>
            <a:endParaRPr sz="2980"/>
          </a:p>
        </p:txBody>
      </p:sp>
      <p:sp>
        <p:nvSpPr>
          <p:cNvPr id="174" name="Google Shape;174;g34b8b414ea0_0_11"/>
          <p:cNvSpPr txBox="1"/>
          <p:nvPr/>
        </p:nvSpPr>
        <p:spPr>
          <a:xfrm>
            <a:off x="1285175" y="1817850"/>
            <a:ext cx="12000" cy="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34b8b414ea0_0_11"/>
          <p:cNvSpPr txBox="1"/>
          <p:nvPr/>
        </p:nvSpPr>
        <p:spPr>
          <a:xfrm>
            <a:off x="818300" y="1555100"/>
            <a:ext cx="44706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b="1" lang="ru-RU" sz="2000">
                <a:solidFill>
                  <a:schemeClr val="dk1"/>
                </a:solidFill>
              </a:rPr>
              <a:t>Глубокое обучение </a:t>
            </a:r>
            <a:r>
              <a:rPr b="1" lang="ru-RU" sz="2000">
                <a:solidFill>
                  <a:schemeClr val="dk1"/>
                </a:solidFill>
              </a:rPr>
              <a:t> </a:t>
            </a:r>
            <a:r>
              <a:rPr lang="ru-RU" sz="2000">
                <a:solidFill>
                  <a:schemeClr val="dk1"/>
                </a:solidFill>
              </a:rPr>
              <a:t>для прогнозирование сбоев</a:t>
            </a:r>
            <a:endParaRPr sz="2000">
              <a:solidFill>
                <a:schemeClr val="dk1"/>
              </a:solidFill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b="1" lang="ru-RU" sz="2000">
                <a:solidFill>
                  <a:schemeClr val="dk1"/>
                </a:solidFill>
              </a:rPr>
              <a:t>Обучение с подкреплением </a:t>
            </a:r>
            <a:r>
              <a:rPr lang="ru-RU" sz="2000">
                <a:solidFill>
                  <a:schemeClr val="dk1"/>
                </a:solidFill>
              </a:rPr>
              <a:t>для адаптивного управления трафиком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b="1" lang="ru-RU" sz="2000">
                <a:solidFill>
                  <a:schemeClr val="dk1"/>
                </a:solidFill>
              </a:rPr>
              <a:t>Анализ временных рядов </a:t>
            </a:r>
            <a:r>
              <a:rPr lang="ru-RU" sz="2000">
                <a:solidFill>
                  <a:schemeClr val="dk1"/>
                </a:solidFill>
              </a:rPr>
              <a:t>для обнаружения аномалий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76" name="Google Shape;176;g34b8b414ea0_0_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/>
              <a:t>Отказоустойчивость</a:t>
            </a:r>
            <a:endParaRPr/>
          </a:p>
        </p:txBody>
      </p:sp>
      <p:sp>
        <p:nvSpPr>
          <p:cNvPr id="182" name="Google Shape;182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3" name="Google Shape;183;p6"/>
          <p:cNvSpPr txBox="1"/>
          <p:nvPr/>
        </p:nvSpPr>
        <p:spPr>
          <a:xfrm>
            <a:off x="263750" y="1156775"/>
            <a:ext cx="36030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b="1" lang="ru-RU" sz="1500">
                <a:solidFill>
                  <a:schemeClr val="dk1"/>
                </a:solidFill>
              </a:rPr>
              <a:t>прогнозирование сбоев</a:t>
            </a:r>
            <a:r>
              <a:rPr lang="ru-RU" sz="1500">
                <a:solidFill>
                  <a:schemeClr val="dk1"/>
                </a:solidFill>
              </a:rPr>
              <a:t> (анализ исторических данных)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b="1" lang="ru-RU" sz="1500">
                <a:solidFill>
                  <a:schemeClr val="dk1"/>
                </a:solidFill>
              </a:rPr>
              <a:t>адаптивное управление трафиком </a:t>
            </a:r>
            <a:r>
              <a:rPr lang="ru-RU" sz="1500">
                <a:solidFill>
                  <a:schemeClr val="dk1"/>
                </a:solidFill>
              </a:rPr>
              <a:t>(алгоритмы могут адаптировать маршруты трафика в режиме реального времени для минимизации задержек и предотвращении перегрузок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84" name="Google Shape;184;p6"/>
          <p:cNvSpPr txBox="1"/>
          <p:nvPr>
            <p:ph idx="3" type="body"/>
          </p:nvPr>
        </p:nvSpPr>
        <p:spPr>
          <a:xfrm>
            <a:off x="5000171" y="3011486"/>
            <a:ext cx="3635700" cy="157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7500" lnSpcReduction="10000"/>
          </a:bodyPr>
          <a:lstStyle/>
          <a:p>
            <a:pPr indent="-32702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ru-RU" sz="2000"/>
              <a:t>Определение наиболее </a:t>
            </a:r>
            <a:r>
              <a:rPr b="1" lang="ru-RU" sz="2000"/>
              <a:t>эффективного пути</a:t>
            </a:r>
            <a:r>
              <a:rPr lang="ru-RU" sz="2000"/>
              <a:t> для передачи данных на основе текущих условий сети, минимизируя задержки и предотвращая перегрузку узлов</a:t>
            </a:r>
            <a:endParaRPr sz="2000"/>
          </a:p>
          <a:p>
            <a:pPr indent="0" lvl="0" marL="0" rtl="0" algn="l">
              <a:spcBef>
                <a:spcPts val="2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6"/>
          <p:cNvSpPr txBox="1"/>
          <p:nvPr/>
        </p:nvSpPr>
        <p:spPr>
          <a:xfrm>
            <a:off x="5288950" y="995950"/>
            <a:ext cx="4938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chemeClr val="lt1"/>
                </a:solidFill>
              </a:rPr>
              <a:t>Динамическая оптимизация</a:t>
            </a:r>
            <a:endParaRPr b="1"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046a1fc63_0_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91" name="Google Shape;191;g35046a1fc63_0_7"/>
          <p:cNvSpPr txBox="1"/>
          <p:nvPr/>
        </p:nvSpPr>
        <p:spPr>
          <a:xfrm>
            <a:off x="528450" y="1151325"/>
            <a:ext cx="30096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ru-RU" sz="1800">
                <a:solidFill>
                  <a:schemeClr val="dk1"/>
                </a:solidFill>
              </a:rPr>
              <a:t>перенаправление трафика</a:t>
            </a:r>
            <a:r>
              <a:rPr lang="ru-RU" sz="1800">
                <a:solidFill>
                  <a:schemeClr val="dk1"/>
                </a:solidFill>
              </a:rPr>
              <a:t> через альтернативные  маршруты, восстанавливающее сетевые услуги без значительных прерываний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92" name="Google Shape;192;g35046a1fc63_0_7"/>
          <p:cNvSpPr txBox="1"/>
          <p:nvPr>
            <p:ph idx="2" type="body"/>
          </p:nvPr>
        </p:nvSpPr>
        <p:spPr>
          <a:xfrm>
            <a:off x="887574" y="308134"/>
            <a:ext cx="2961000" cy="59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b="1" lang="ru-RU" sz="2200" u="none">
                <a:solidFill>
                  <a:schemeClr val="lt1"/>
                </a:solidFill>
              </a:rPr>
              <a:t>Автоматическое восстановление</a:t>
            </a:r>
            <a:endParaRPr sz="1200"/>
          </a:p>
        </p:txBody>
      </p:sp>
      <p:sp>
        <p:nvSpPr>
          <p:cNvPr id="193" name="Google Shape;193;g35046a1fc63_0_7"/>
          <p:cNvSpPr txBox="1"/>
          <p:nvPr>
            <p:ph idx="3" type="body"/>
          </p:nvPr>
        </p:nvSpPr>
        <p:spPr>
          <a:xfrm>
            <a:off x="4921071" y="2722736"/>
            <a:ext cx="3635700" cy="157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ru-RU" sz="2000"/>
              <a:t>выявление аномальных шаблонов в сетевом трафике</a:t>
            </a:r>
            <a:r>
              <a:rPr lang="ru-RU" sz="2000"/>
              <a:t> (используя техники глубокого обучения и анализа временных рядов)</a:t>
            </a:r>
            <a:endParaRPr/>
          </a:p>
        </p:txBody>
      </p:sp>
      <p:sp>
        <p:nvSpPr>
          <p:cNvPr id="194" name="Google Shape;194;g35046a1fc63_0_7"/>
          <p:cNvSpPr txBox="1"/>
          <p:nvPr>
            <p:ph idx="4" type="body"/>
          </p:nvPr>
        </p:nvSpPr>
        <p:spPr>
          <a:xfrm>
            <a:off x="5393221" y="1495259"/>
            <a:ext cx="2961000" cy="59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b="1" lang="ru-RU" sz="2200" u="none">
                <a:solidFill>
                  <a:schemeClr val="lt1"/>
                </a:solidFill>
              </a:rPr>
              <a:t>Обнаружение и смягчение атак</a:t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046a1fc63_0_33"/>
          <p:cNvSpPr txBox="1"/>
          <p:nvPr>
            <p:ph type="title"/>
          </p:nvPr>
        </p:nvSpPr>
        <p:spPr>
          <a:xfrm>
            <a:off x="232550" y="787110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marR="0" rtl="0" algn="just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-RU" sz="2160"/>
              <a:t>Гибридный подход</a:t>
            </a:r>
            <a:endParaRPr sz="216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None/>
            </a:pPr>
            <a:r>
              <a:t/>
            </a:r>
            <a:endParaRPr sz="2980"/>
          </a:p>
        </p:txBody>
      </p:sp>
      <p:sp>
        <p:nvSpPr>
          <p:cNvPr id="200" name="Google Shape;200;g35046a1fc63_0_33"/>
          <p:cNvSpPr txBox="1"/>
          <p:nvPr/>
        </p:nvSpPr>
        <p:spPr>
          <a:xfrm>
            <a:off x="1285175" y="1817850"/>
            <a:ext cx="12000" cy="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35046a1fc63_0_33"/>
          <p:cNvSpPr txBox="1"/>
          <p:nvPr/>
        </p:nvSpPr>
        <p:spPr>
          <a:xfrm>
            <a:off x="741775" y="1449275"/>
            <a:ext cx="4470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b="1" lang="ru-RU" sz="2000">
                <a:solidFill>
                  <a:schemeClr val="dk1"/>
                </a:solidFill>
              </a:rPr>
              <a:t>Комбинирование ИИ с традиционными методами </a:t>
            </a:r>
            <a:r>
              <a:rPr b="1" lang="ru-RU" sz="2000">
                <a:solidFill>
                  <a:schemeClr val="dk1"/>
                </a:solidFill>
              </a:rPr>
              <a:t>управления</a:t>
            </a:r>
            <a:r>
              <a:rPr b="1" lang="ru-RU" sz="2000">
                <a:solidFill>
                  <a:schemeClr val="dk1"/>
                </a:solidFill>
              </a:rPr>
              <a:t> сетью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202" name="Google Shape;202;g35046a1fc63_0_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046a1fc63_0_4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08" name="Google Shape;208;g35046a1fc63_0_40"/>
          <p:cNvSpPr txBox="1"/>
          <p:nvPr/>
        </p:nvSpPr>
        <p:spPr>
          <a:xfrm>
            <a:off x="579475" y="1457425"/>
            <a:ext cx="30096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ru-RU" sz="1600">
                <a:solidFill>
                  <a:schemeClr val="dk1"/>
                </a:solidFill>
              </a:rPr>
              <a:t>большая</a:t>
            </a:r>
            <a:r>
              <a:rPr b="1" lang="ru-RU" sz="1600">
                <a:solidFill>
                  <a:schemeClr val="dk1"/>
                </a:solidFill>
              </a:rPr>
              <a:t> гибкость</a:t>
            </a:r>
            <a:r>
              <a:rPr lang="ru-RU" sz="1600">
                <a:solidFill>
                  <a:schemeClr val="dk1"/>
                </a:solidFill>
              </a:rPr>
              <a:t> и способность </a:t>
            </a:r>
            <a:r>
              <a:rPr b="1" lang="ru-RU" sz="1600">
                <a:solidFill>
                  <a:schemeClr val="dk1"/>
                </a:solidFill>
              </a:rPr>
              <a:t>адаптации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ru-RU" sz="1600">
                <a:solidFill>
                  <a:schemeClr val="dk1"/>
                </a:solidFill>
              </a:rPr>
              <a:t>снижение вероятности </a:t>
            </a:r>
            <a:r>
              <a:rPr b="1" lang="ru-RU" sz="1600">
                <a:solidFill>
                  <a:schemeClr val="dk1"/>
                </a:solidFill>
              </a:rPr>
              <a:t>ложных срабатываний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ru-RU" sz="1600">
                <a:solidFill>
                  <a:schemeClr val="dk1"/>
                </a:solidFill>
              </a:rPr>
              <a:t>улучшение </a:t>
            </a:r>
            <a:r>
              <a:rPr b="1" lang="ru-RU" sz="1600">
                <a:solidFill>
                  <a:schemeClr val="dk1"/>
                </a:solidFill>
              </a:rPr>
              <a:t>эффективности </a:t>
            </a:r>
            <a:r>
              <a:rPr lang="ru-RU" sz="1600">
                <a:solidFill>
                  <a:schemeClr val="dk1"/>
                </a:solidFill>
              </a:rPr>
              <a:t>ресурсов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09" name="Google Shape;209;g35046a1fc63_0_40"/>
          <p:cNvSpPr txBox="1"/>
          <p:nvPr>
            <p:ph idx="2" type="body"/>
          </p:nvPr>
        </p:nvSpPr>
        <p:spPr>
          <a:xfrm>
            <a:off x="836574" y="556134"/>
            <a:ext cx="2961000" cy="59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b="1" lang="ru-RU" sz="2200" u="none">
                <a:solidFill>
                  <a:schemeClr val="lt1"/>
                </a:solidFill>
              </a:rPr>
              <a:t>Преимущества</a:t>
            </a:r>
            <a:endParaRPr sz="1200"/>
          </a:p>
        </p:txBody>
      </p:sp>
      <p:sp>
        <p:nvSpPr>
          <p:cNvPr id="210" name="Google Shape;210;g35046a1fc63_0_40"/>
          <p:cNvSpPr txBox="1"/>
          <p:nvPr>
            <p:ph idx="3" type="body"/>
          </p:nvPr>
        </p:nvSpPr>
        <p:spPr>
          <a:xfrm>
            <a:off x="4921071" y="2863036"/>
            <a:ext cx="3635700" cy="157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-RU" sz="1800"/>
              <a:t>сложность </a:t>
            </a:r>
            <a:r>
              <a:rPr b="1" lang="ru-RU" sz="1800"/>
              <a:t>интеграции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-RU" sz="1800"/>
              <a:t>потребность в </a:t>
            </a:r>
            <a:r>
              <a:rPr b="1" lang="ru-RU" sz="1800"/>
              <a:t>точных данных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-RU" sz="1800"/>
              <a:t>возможные </a:t>
            </a:r>
            <a:r>
              <a:rPr b="1" lang="ru-RU" sz="1800"/>
              <a:t>конфликты</a:t>
            </a:r>
            <a:endParaRPr b="1" sz="1800"/>
          </a:p>
        </p:txBody>
      </p:sp>
      <p:sp>
        <p:nvSpPr>
          <p:cNvPr id="211" name="Google Shape;211;g35046a1fc63_0_40"/>
          <p:cNvSpPr txBox="1"/>
          <p:nvPr>
            <p:ph idx="4" type="body"/>
          </p:nvPr>
        </p:nvSpPr>
        <p:spPr>
          <a:xfrm>
            <a:off x="5775821" y="1788584"/>
            <a:ext cx="2961000" cy="59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b="1" lang="ru-RU" sz="2200" u="none">
                <a:solidFill>
                  <a:schemeClr val="lt1"/>
                </a:solidFill>
              </a:rPr>
              <a:t>Недостатки</a:t>
            </a:r>
            <a:endParaRPr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046a1fc63_0_50"/>
          <p:cNvSpPr txBox="1"/>
          <p:nvPr>
            <p:ph type="title"/>
          </p:nvPr>
        </p:nvSpPr>
        <p:spPr>
          <a:xfrm>
            <a:off x="232550" y="787110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marR="0" rtl="0" algn="just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-RU" sz="2160"/>
              <a:t>Перспективы</a:t>
            </a:r>
            <a:endParaRPr sz="216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None/>
            </a:pPr>
            <a:r>
              <a:t/>
            </a:r>
            <a:endParaRPr sz="2980"/>
          </a:p>
        </p:txBody>
      </p:sp>
      <p:sp>
        <p:nvSpPr>
          <p:cNvPr id="217" name="Google Shape;217;g35046a1fc63_0_50"/>
          <p:cNvSpPr txBox="1"/>
          <p:nvPr/>
        </p:nvSpPr>
        <p:spPr>
          <a:xfrm>
            <a:off x="1285175" y="1817850"/>
            <a:ext cx="12000" cy="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35046a1fc63_0_50"/>
          <p:cNvSpPr txBox="1"/>
          <p:nvPr/>
        </p:nvSpPr>
        <p:spPr>
          <a:xfrm>
            <a:off x="741775" y="1449275"/>
            <a:ext cx="44706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b="1" lang="ru-RU" sz="2000">
                <a:solidFill>
                  <a:schemeClr val="dk1"/>
                </a:solidFill>
              </a:rPr>
              <a:t>гибридные модели ИИ</a:t>
            </a:r>
            <a:endParaRPr b="1" sz="2000">
              <a:solidFill>
                <a:schemeClr val="dk1"/>
              </a:solidFill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b="1" lang="ru-RU" sz="2000">
                <a:solidFill>
                  <a:schemeClr val="dk1"/>
                </a:solidFill>
              </a:rPr>
              <a:t>автономные сети</a:t>
            </a:r>
            <a:endParaRPr b="1"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b="1" lang="ru-RU" sz="2000">
                <a:solidFill>
                  <a:schemeClr val="dk1"/>
                </a:solidFill>
              </a:rPr>
              <a:t>интеграция с другими технологиями 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219" name="Google Shape;219;g35046a1fc63_0_5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"/>
          <p:cNvSpPr txBox="1"/>
          <p:nvPr>
            <p:ph type="title"/>
          </p:nvPr>
        </p:nvSpPr>
        <p:spPr>
          <a:xfrm>
            <a:off x="457200" y="1801813"/>
            <a:ext cx="8229600" cy="620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 sz="4400"/>
              <a:t>Спасибо</a:t>
            </a:r>
            <a:br>
              <a:rPr lang="ru-RU" sz="4400"/>
            </a:br>
            <a:r>
              <a:rPr lang="ru-RU" sz="4400"/>
              <a:t>за внимание!</a:t>
            </a:r>
            <a:endParaRPr sz="4400"/>
          </a:p>
        </p:txBody>
      </p:sp>
      <p:sp>
        <p:nvSpPr>
          <p:cNvPr id="225" name="Google Shape;225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1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2014-06-27T12:30:22Z</dcterms:created>
  <dc:creator>Al</dc:creator>
</cp:coreProperties>
</file>