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0"/>
  </p:notesMasterIdLst>
  <p:handoutMasterIdLst>
    <p:handoutMasterId r:id="rId11"/>
  </p:handoutMasterIdLst>
  <p:sldIdLst>
    <p:sldId id="265" r:id="rId2"/>
    <p:sldId id="327" r:id="rId3"/>
    <p:sldId id="353" r:id="rId4"/>
    <p:sldId id="328" r:id="rId5"/>
    <p:sldId id="324" r:id="rId6"/>
    <p:sldId id="352" r:id="rId7"/>
    <p:sldId id="347" r:id="rId8"/>
    <p:sldId id="355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70091" autoAdjust="0"/>
  </p:normalViewPr>
  <p:slideViewPr>
    <p:cSldViewPr snapToGrid="0" snapToObjects="1" showGuides="1">
      <p:cViewPr varScale="1">
        <p:scale>
          <a:sx n="208" d="100"/>
          <a:sy n="208" d="100"/>
        </p:scale>
        <p:origin x="534" y="174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етров Дмитрий Константинович" userId="c48abe77-849c-41ef-b509-f2241d2f3c4b" providerId="ADAL" clId="{4957A65A-1C96-4193-8EC5-F58ACF4AB51B}"/>
    <pc:docChg chg="modSld">
      <pc:chgData name="Петров Дмитрий Константинович" userId="c48abe77-849c-41ef-b509-f2241d2f3c4b" providerId="ADAL" clId="{4957A65A-1C96-4193-8EC5-F58ACF4AB51B}" dt="2025-05-29T17:58:56.688" v="2" actId="20577"/>
      <pc:docMkLst>
        <pc:docMk/>
      </pc:docMkLst>
      <pc:sldChg chg="modSp mod">
        <pc:chgData name="Петров Дмитрий Константинович" userId="c48abe77-849c-41ef-b509-f2241d2f3c4b" providerId="ADAL" clId="{4957A65A-1C96-4193-8EC5-F58ACF4AB51B}" dt="2025-05-29T17:58:56.688" v="2" actId="20577"/>
        <pc:sldMkLst>
          <pc:docMk/>
          <pc:sldMk cId="1451761191" sldId="353"/>
        </pc:sldMkLst>
        <pc:spChg chg="mod">
          <ac:chgData name="Петров Дмитрий Константинович" userId="c48abe77-849c-41ef-b509-f2241d2f3c4b" providerId="ADAL" clId="{4957A65A-1C96-4193-8EC5-F58ACF4AB51B}" dt="2025-05-29T17:58:56.688" v="2" actId="20577"/>
          <ac:spMkLst>
            <pc:docMk/>
            <pc:sldMk cId="1451761191" sldId="353"/>
            <ac:spMk id="6" creationId="{B64C2832-2868-024A-959F-C9A41CCE6F0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 сетевых коммуникаций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вообще почему такие задачи перед нами стоят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все так сложно сделано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такие иерархические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стэки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такое большое количество инкапсуляции применяется при передаче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далее . потом поговорим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модели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 OSI 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том как у нас данные путешествуют по сетевому стеку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уровнях и на значениях этих уровней 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примере взаимодействие сетевого и канального уровня мы разберем зачем нужна такая многоуровневая адресация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при столкновении инкапсуляции данных сетевого уровня при передаче по канальным уровням мы как раз и у самым ярким образом видим зачем нам нужно многоуровневая адресация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52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com-</a:t>
            </a:r>
            <a:r>
              <a:rPr lang="ru-RU" dirty="0"/>
              <a:t>порт,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ru-RU" dirty="0"/>
              <a:t>порт.</a:t>
            </a:r>
          </a:p>
          <a:p>
            <a:r>
              <a:rPr lang="ru-RU" dirty="0"/>
              <a:t> у нас не 2 узла, у нас разные системы, разная разрядность, разная архитектура, разное коммуникационное оборудование. Реализовать в виде стандартного унифицированного решения не получается. Либо ограничиваем функциональность, либо принимаем действия по усложнению архитектуры взаимодействия. Пошли вторым путем.</a:t>
            </a:r>
          </a:p>
          <a:p>
            <a:r>
              <a:rPr lang="ru-RU" dirty="0"/>
              <a:t>Еще проблема организационная – люди, организации, страны,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7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com-</a:t>
            </a:r>
            <a:r>
              <a:rPr lang="ru-RU" dirty="0"/>
              <a:t>порт,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ru-RU" dirty="0"/>
              <a:t>порт.</a:t>
            </a:r>
          </a:p>
          <a:p>
            <a:r>
              <a:rPr lang="ru-RU" dirty="0"/>
              <a:t> у нас не 2 узла, у нас разные системы, разная разрядность, разная архитектура, разное коммуникационное оборудование. Реализовать в виде стандартного унифицированного решения не получается. Либо ограничиваем функциональность, либо принимаем действия по усложнению архитектуры взаимодействия. Пошли вторым путем.</a:t>
            </a:r>
          </a:p>
          <a:p>
            <a:r>
              <a:rPr lang="ru-RU" dirty="0"/>
              <a:t>Еще проблема организационная – люди, организации, страны,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com-</a:t>
            </a:r>
            <a:r>
              <a:rPr lang="ru-RU" dirty="0"/>
              <a:t>порт,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ru-RU" dirty="0"/>
              <a:t>порт.</a:t>
            </a:r>
          </a:p>
          <a:p>
            <a:r>
              <a:rPr lang="ru-RU" dirty="0"/>
              <a:t> у нас не 2 узла, у нас разные системы, разная разрядность, разная архитектура, разное коммуникационное оборудование. Реализовать в виде стандартного унифицированного решения не получается. Либо ограничиваем функциональность, либо принимаем действия по усложнению архитектуры взаимодействия. Пошли вторым путем.</a:t>
            </a:r>
          </a:p>
          <a:p>
            <a:r>
              <a:rPr lang="ru-RU" dirty="0"/>
              <a:t>Еще проблема организационная – люди, организации, страны,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4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com-</a:t>
            </a:r>
            <a:r>
              <a:rPr lang="ru-RU" dirty="0"/>
              <a:t>порт,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ru-RU" dirty="0"/>
              <a:t>порт.</a:t>
            </a:r>
          </a:p>
          <a:p>
            <a:r>
              <a:rPr lang="ru-RU" dirty="0"/>
              <a:t> у нас не 2 узла, у нас разные системы, разная разрядность, разная архитектура, разное коммуникационное оборудование. Реализовать в виде стандартного унифицированного решения не получается. Либо ограничиваем функциональность, либо принимаем действия по усложнению архитектуры взаимодействия. Пошли вторым путем.</a:t>
            </a:r>
          </a:p>
          <a:p>
            <a:r>
              <a:rPr lang="ru-RU" dirty="0"/>
              <a:t>Еще проблема организационная – люди, организации, страны,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3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D44C-4111-4ED6-9D96-BE50C655BD4C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1A5-E657-4032-A81F-22A406728E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94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87" r:id="rId14"/>
    <p:sldLayoutId id="2147483890" r:id="rId15"/>
    <p:sldLayoutId id="2147483880" r:id="rId16"/>
    <p:sldLayoutId id="2147483894" r:id="rId17"/>
    <p:sldLayoutId id="2147483875" r:id="rId18"/>
    <p:sldLayoutId id="2147483881" r:id="rId19"/>
    <p:sldLayoutId id="2147483882" r:id="rId20"/>
    <p:sldLayoutId id="2147483706" r:id="rId21"/>
    <p:sldLayoutId id="2147483895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31386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Google и его SDN: как они перевернули сетевую инфраструктуру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943B452-B13A-44F2-8F6E-229113D50019}"/>
              </a:ext>
            </a:extLst>
          </p:cNvPr>
          <p:cNvSpPr txBox="1">
            <a:spLocks/>
          </p:cNvSpPr>
          <p:nvPr/>
        </p:nvSpPr>
        <p:spPr>
          <a:xfrm>
            <a:off x="4234775" y="4024008"/>
            <a:ext cx="4798978" cy="460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>
                <a:solidFill>
                  <a:schemeClr val="bg1"/>
                </a:solidFill>
              </a:rPr>
              <a:t>Выполнил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Петров Д.К. К34212</a:t>
            </a:r>
          </a:p>
          <a:p>
            <a:pPr algn="r"/>
            <a:r>
              <a:rPr lang="ru-RU" sz="1800" dirty="0">
                <a:solidFill>
                  <a:schemeClr val="bg1"/>
                </a:solidFill>
              </a:rPr>
              <a:t>Проверил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ru-RU" sz="1800" dirty="0" err="1">
                <a:solidFill>
                  <a:schemeClr val="bg1"/>
                </a:solidFill>
              </a:rPr>
              <a:t>Шкребец</a:t>
            </a:r>
            <a:r>
              <a:rPr lang="ru-RU" sz="1800" dirty="0">
                <a:solidFill>
                  <a:schemeClr val="bg1"/>
                </a:solidFill>
              </a:rPr>
              <a:t> Александр Евгеньевич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971" y="1151828"/>
            <a:ext cx="7170057" cy="3410856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Для компании, которая управляет одной из крупнейших сетей в мире (поиск, </a:t>
            </a:r>
            <a:r>
              <a:rPr lang="en-US" dirty="0"/>
              <a:t>YouTube, </a:t>
            </a:r>
            <a:r>
              <a:rPr lang="ru-RU" dirty="0"/>
              <a:t>облачные инфраструктуры) критически важно иметь гибкие и автоматизированные сети, так как традиционные сети не справляются с огромной нагрузкой.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Введение</a:t>
            </a:r>
          </a:p>
        </p:txBody>
      </p:sp>
      <p:sp>
        <p:nvSpPr>
          <p:cNvPr id="2" name="AutoShape 2" descr="NOMA in 5G Systems - IEEE Future Networks">
            <a:extLst>
              <a:ext uri="{FF2B5EF4-FFF2-40B4-BE49-F238E27FC236}">
                <a16:creationId xmlns:a16="http://schemas.microsoft.com/office/drawing/2014/main" id="{EB2DCBDA-57B1-4CF3-9C0F-8528173FE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49"/>
            <a:ext cx="3453161" cy="34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EA3926E-8D6C-F5D4-37E9-F2E70B54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80" y="2008271"/>
            <a:ext cx="4403158" cy="275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58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Решение</a:t>
            </a:r>
          </a:p>
        </p:txBody>
      </p:sp>
      <p:sp>
        <p:nvSpPr>
          <p:cNvPr id="2" name="AutoShape 2" descr="NOMA in 5G Systems - IEEE Future Networks">
            <a:extLst>
              <a:ext uri="{FF2B5EF4-FFF2-40B4-BE49-F238E27FC236}">
                <a16:creationId xmlns:a16="http://schemas.microsoft.com/office/drawing/2014/main" id="{EB2DCBDA-57B1-4CF3-9C0F-8528173FE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49"/>
            <a:ext cx="3453161" cy="34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OMA, Orthogonal Multiple Access">
            <a:extLst>
              <a:ext uri="{FF2B5EF4-FFF2-40B4-BE49-F238E27FC236}">
                <a16:creationId xmlns:a16="http://schemas.microsoft.com/office/drawing/2014/main" id="{44DB0A67-CA78-41D5-AD1F-6E0BD18238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2832-2868-024A-959F-C9A41CCE6F04}"/>
              </a:ext>
            </a:extLst>
          </p:cNvPr>
          <p:cNvSpPr txBox="1"/>
          <p:nvPr/>
        </p:nvSpPr>
        <p:spPr>
          <a:xfrm>
            <a:off x="998171" y="1164657"/>
            <a:ext cx="6842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B4 – private WAN, соединяющая дата-центры Google по всему миру</a:t>
            </a:r>
          </a:p>
          <a:p>
            <a:r>
              <a:rPr lang="ru-RU" dirty="0"/>
              <a:t>Раньше передача огромных объемов данных была большой проблемой, однако все изменилось при применинии </a:t>
            </a:r>
            <a:r>
              <a:rPr lang="en-US" dirty="0"/>
              <a:t>SDN.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6C1D80-FD38-4F37-7B2C-09FB8F54F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972" y="2087987"/>
            <a:ext cx="5643927" cy="24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61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Решение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58531-3D0B-F34D-8D60-8FF89665FB9C}"/>
              </a:ext>
            </a:extLst>
          </p:cNvPr>
          <p:cNvSpPr txBox="1"/>
          <p:nvPr/>
        </p:nvSpPr>
        <p:spPr>
          <a:xfrm>
            <a:off x="721895" y="1068404"/>
            <a:ext cx="7026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Jupiter – SDN внутри дата-центров Google</a:t>
            </a:r>
            <a:endParaRPr lang="en-US" dirty="0"/>
          </a:p>
          <a:p>
            <a:endParaRPr lang="ru-RU" dirty="0"/>
          </a:p>
          <a:p>
            <a:r>
              <a:rPr lang="ru-RU" dirty="0"/>
              <a:t>У </a:t>
            </a:r>
            <a:r>
              <a:rPr lang="en-US" dirty="0"/>
              <a:t>Google </a:t>
            </a:r>
            <a:r>
              <a:rPr lang="ru-RU" dirty="0"/>
              <a:t>тысячи серверов по всему миру, миллионы потоков данных и все это должно работать быстро, чтобы пользователи были довольны. Как они справились?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27AA8-114B-45DC-B03B-0910E834823E}"/>
              </a:ext>
            </a:extLst>
          </p:cNvPr>
          <p:cNvSpPr txBox="1"/>
          <p:nvPr/>
        </p:nvSpPr>
        <p:spPr>
          <a:xfrm>
            <a:off x="908144" y="2698132"/>
            <a:ext cx="3438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Программируемые </a:t>
            </a:r>
            <a:r>
              <a:rPr lang="en-US" sz="1600" dirty="0"/>
              <a:t>OpenFlow </a:t>
            </a:r>
            <a:r>
              <a:rPr lang="ru-RU" sz="1600" dirty="0"/>
              <a:t>коммутаторы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Оптимизация маршрутов (</a:t>
            </a:r>
            <a:r>
              <a:rPr lang="en-US" sz="1600" dirty="0"/>
              <a:t>Traffic Engineering</a:t>
            </a:r>
            <a:endParaRPr lang="ru-RU" sz="1600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12C2B4C6-5F1A-DB6A-62F0-31EA420C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63" y="2366210"/>
            <a:ext cx="3438703" cy="229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A581DE-1E04-D78F-904B-E017E130CE90}"/>
              </a:ext>
            </a:extLst>
          </p:cNvPr>
          <p:cNvSpPr txBox="1"/>
          <p:nvPr/>
        </p:nvSpPr>
        <p:spPr>
          <a:xfrm>
            <a:off x="758171" y="3868016"/>
            <a:ext cx="3743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результате пропускная способность до 1.3 Петабит\с в одном дата центре!</a:t>
            </a:r>
          </a:p>
        </p:txBody>
      </p:sp>
    </p:spTree>
    <p:extLst>
      <p:ext uri="{BB962C8B-B14F-4D97-AF65-F5344CB8AC3E}">
        <p14:creationId xmlns:p14="http://schemas.microsoft.com/office/powerpoint/2010/main" val="322598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971" y="1250613"/>
            <a:ext cx="7170057" cy="3410856"/>
          </a:xfrm>
        </p:spPr>
        <p:txBody>
          <a:bodyPr/>
          <a:lstStyle/>
          <a:p>
            <a:pPr algn="just"/>
            <a:r>
              <a:rPr lang="ru-RU" dirty="0"/>
              <a:t>Почему подход </a:t>
            </a:r>
            <a:r>
              <a:rPr lang="en-US" dirty="0"/>
              <a:t>Google </a:t>
            </a:r>
            <a:r>
              <a:rPr lang="ru-RU" dirty="0"/>
              <a:t>является прорывом? На то есть несколько причин: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Глобальная оптимизация (согласованная работа </a:t>
            </a:r>
            <a:r>
              <a:rPr lang="en-US" dirty="0"/>
              <a:t>B4 </a:t>
            </a:r>
            <a:r>
              <a:rPr lang="ru-RU" dirty="0"/>
              <a:t>и </a:t>
            </a:r>
            <a:r>
              <a:rPr lang="en-US" dirty="0"/>
              <a:t>Jupiter)</a:t>
            </a: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Отказ от дорогого железа (свое ПО)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Автоматизация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Прорыв</a:t>
            </a:r>
          </a:p>
        </p:txBody>
      </p:sp>
      <p:sp>
        <p:nvSpPr>
          <p:cNvPr id="2" name="AutoShape 2" descr="Picture background">
            <a:extLst>
              <a:ext uri="{FF2B5EF4-FFF2-40B4-BE49-F238E27FC236}">
                <a16:creationId xmlns:a16="http://schemas.microsoft.com/office/drawing/2014/main" id="{4232301A-87CA-61C3-DE7B-1B03DB7227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2CDE3EF3-720F-E38E-41A2-39F10BB1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871" y="2283703"/>
            <a:ext cx="4242804" cy="205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Инновации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75F6713-9131-439C-B9F5-996AAEFFA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ru-RU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29DBE5B6-9B50-47DA-9466-46FF889F29A6}"/>
              </a:ext>
            </a:extLst>
          </p:cNvPr>
          <p:cNvSpPr txBox="1">
            <a:spLocks/>
          </p:cNvSpPr>
          <p:nvPr/>
        </p:nvSpPr>
        <p:spPr>
          <a:xfrm>
            <a:off x="871761" y="1178576"/>
            <a:ext cx="4109191" cy="3410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Что</a:t>
            </a:r>
            <a:r>
              <a:rPr lang="en-US" sz="2000" dirty="0"/>
              <a:t> </a:t>
            </a:r>
            <a:r>
              <a:rPr lang="ru-RU" sz="2000" dirty="0"/>
              <a:t>же </a:t>
            </a:r>
            <a:r>
              <a:rPr lang="en-US" sz="2000" dirty="0"/>
              <a:t>Google </a:t>
            </a:r>
            <a:r>
              <a:rPr lang="ru-RU" sz="2000" dirty="0"/>
              <a:t>преподнесли миру?</a:t>
            </a:r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OpenConfig</a:t>
            </a:r>
            <a:r>
              <a:rPr lang="en-US" sz="2000" dirty="0"/>
              <a:t> – </a:t>
            </a:r>
            <a:r>
              <a:rPr lang="ru-RU" sz="2000" dirty="0"/>
              <a:t>стандарты для управления сетями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P4 – </a:t>
            </a:r>
            <a:r>
              <a:rPr lang="ru-RU" sz="2000" dirty="0"/>
              <a:t>прогрммируемые сети (</a:t>
            </a:r>
            <a:r>
              <a:rPr lang="en-US" sz="2000" dirty="0"/>
              <a:t>Google </a:t>
            </a:r>
            <a:r>
              <a:rPr lang="ru-RU" sz="2000" dirty="0"/>
              <a:t>один из главных разработчиков)</a:t>
            </a:r>
            <a:r>
              <a:rPr lang="en-US" sz="2000" dirty="0"/>
              <a:t> </a:t>
            </a:r>
            <a:endParaRPr lang="ru-RU" sz="2000" dirty="0"/>
          </a:p>
        </p:txBody>
      </p:sp>
      <p:sp>
        <p:nvSpPr>
          <p:cNvPr id="3" name="Текст 4">
            <a:extLst>
              <a:ext uri="{FF2B5EF4-FFF2-40B4-BE49-F238E27FC236}">
                <a16:creationId xmlns:a16="http://schemas.microsoft.com/office/drawing/2014/main" id="{11ED36C7-4DD8-3BC3-DC45-148253A35DF7}"/>
              </a:ext>
            </a:extLst>
          </p:cNvPr>
          <p:cNvSpPr txBox="1">
            <a:spLocks/>
          </p:cNvSpPr>
          <p:nvPr/>
        </p:nvSpPr>
        <p:spPr>
          <a:xfrm>
            <a:off x="5030981" y="2778393"/>
            <a:ext cx="3630548" cy="658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А кто пользуется их подходом?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DA46976A-D3E0-F7E6-9DB3-1D2D4C0FE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2" y="3226398"/>
            <a:ext cx="1486790" cy="148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A7333713-FDC8-B2D1-EFB6-2F8C76BF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42" y="3183226"/>
            <a:ext cx="1453118" cy="14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86115A5D-0EAC-EF72-5431-5A9755581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17" y="3247749"/>
            <a:ext cx="1765681" cy="117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78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971" y="1250613"/>
            <a:ext cx="3690713" cy="3410856"/>
          </a:xfrm>
        </p:spPr>
        <p:txBody>
          <a:bodyPr/>
          <a:lstStyle/>
          <a:p>
            <a:r>
              <a:rPr lang="ru-RU" dirty="0"/>
              <a:t>Так чего-же удалось добиться </a:t>
            </a:r>
            <a:r>
              <a:rPr lang="en-US" dirty="0"/>
              <a:t>Google?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Google доказал, что SDN – это не будущее, а настоящее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Их подход экономит миллиарды $ и делает сети быстрее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Технологии Google стали эталоном для облачных гигантов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Выводы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059B71AC-F5F4-0464-679F-8F96A996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66" y="1851775"/>
            <a:ext cx="3588220" cy="20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41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596" y="2293821"/>
            <a:ext cx="6824382" cy="527284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85675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7974</TotalTime>
  <Words>602</Words>
  <Application>Microsoft Office PowerPoint</Application>
  <PresentationFormat>On-screen Show (16:9)</PresentationFormat>
  <Paragraphs>62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ALS Gorizont Bold Expanded</vt:lpstr>
      <vt:lpstr>Arial</vt:lpstr>
      <vt:lpstr>Calibri</vt:lpstr>
      <vt:lpstr>Golos Text</vt:lpstr>
      <vt:lpstr>Golos Text DemiBold</vt:lpstr>
      <vt:lpstr>Helvetica Neue</vt:lpstr>
      <vt:lpstr>Тема1</vt:lpstr>
      <vt:lpstr>Google и его SDN: как они перевернули сетевую инфраструктуру</vt:lpstr>
      <vt:lpstr>Введение</vt:lpstr>
      <vt:lpstr>Решение</vt:lpstr>
      <vt:lpstr>Решение</vt:lpstr>
      <vt:lpstr>Прорыв</vt:lpstr>
      <vt:lpstr>Инновации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Петров Дмитрий Константинович</dc:creator>
  <cp:lastModifiedBy>Петров Дмитрий Константинович</cp:lastModifiedBy>
  <cp:revision>138</cp:revision>
  <dcterms:created xsi:type="dcterms:W3CDTF">2014-06-27T12:30:22Z</dcterms:created>
  <dcterms:modified xsi:type="dcterms:W3CDTF">2025-05-29T17:59:04Z</dcterms:modified>
</cp:coreProperties>
</file>