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328" r:id="rId4"/>
    <p:sldId id="329" r:id="rId5"/>
    <p:sldId id="330" r:id="rId6"/>
    <p:sldId id="331" r:id="rId7"/>
    <p:sldId id="332" r:id="rId8"/>
    <p:sldId id="333" r:id="rId9"/>
    <p:sldId id="334" r:id="rId10"/>
    <p:sldId id="335" r:id="rId11"/>
    <p:sldId id="336" r:id="rId12"/>
    <p:sldId id="337" r:id="rId13"/>
    <p:sldId id="338" r:id="rId14"/>
    <p:sldId id="339" r:id="rId15"/>
    <p:sldId id="340" r:id="rId16"/>
    <p:sldId id="341" r:id="rId17"/>
    <p:sldId id="344" r:id="rId18"/>
    <p:sldId id="345" r:id="rId19"/>
    <p:sldId id="346" r:id="rId20"/>
    <p:sldId id="347" r:id="rId21"/>
    <p:sldId id="343" r:id="rId22"/>
    <p:sldId id="342" r:id="rId23"/>
    <p:sldId id="348" r:id="rId24"/>
    <p:sldId id="349" r:id="rId25"/>
    <p:sldId id="350" r:id="rId26"/>
    <p:sldId id="351" r:id="rId27"/>
    <p:sldId id="279" r:id="rId28"/>
    <p:sldId id="352" r:id="rId29"/>
    <p:sldId id="353" r:id="rId30"/>
    <p:sldId id="280" r:id="rId31"/>
    <p:sldId id="354" r:id="rId32"/>
    <p:sldId id="355" r:id="rId33"/>
    <p:sldId id="356" r:id="rId34"/>
    <p:sldId id="357" r:id="rId35"/>
    <p:sldId id="358" r:id="rId36"/>
    <p:sldId id="359" r:id="rId37"/>
    <p:sldId id="360" r:id="rId38"/>
    <p:sldId id="361" r:id="rId39"/>
    <p:sldId id="362" r:id="rId40"/>
    <p:sldId id="363" r:id="rId41"/>
    <p:sldId id="289" r:id="rId42"/>
    <p:sldId id="290" r:id="rId43"/>
    <p:sldId id="291" r:id="rId44"/>
    <p:sldId id="292" r:id="rId45"/>
    <p:sldId id="364" r:id="rId46"/>
    <p:sldId id="365" r:id="rId47"/>
    <p:sldId id="366" r:id="rId48"/>
    <p:sldId id="294" r:id="rId49"/>
    <p:sldId id="295" r:id="rId50"/>
    <p:sldId id="367" r:id="rId51"/>
    <p:sldId id="368" r:id="rId52"/>
    <p:sldId id="298" r:id="rId53"/>
    <p:sldId id="369" r:id="rId54"/>
    <p:sldId id="370" r:id="rId55"/>
    <p:sldId id="371" r:id="rId56"/>
    <p:sldId id="372" r:id="rId57"/>
    <p:sldId id="373" r:id="rId58"/>
    <p:sldId id="374" r:id="rId59"/>
    <p:sldId id="375" r:id="rId60"/>
    <p:sldId id="376" r:id="rId61"/>
    <p:sldId id="377" r:id="rId62"/>
    <p:sldId id="378" r:id="rId63"/>
    <p:sldId id="379" r:id="rId64"/>
    <p:sldId id="380" r:id="rId65"/>
    <p:sldId id="381" r:id="rId66"/>
    <p:sldId id="382" r:id="rId67"/>
    <p:sldId id="383" r:id="rId68"/>
    <p:sldId id="384" r:id="rId69"/>
    <p:sldId id="386" r:id="rId70"/>
    <p:sldId id="385" r:id="rId71"/>
    <p:sldId id="387" r:id="rId72"/>
    <p:sldId id="388" r:id="rId73"/>
    <p:sldId id="389" r:id="rId74"/>
    <p:sldId id="308" r:id="rId75"/>
    <p:sldId id="313" r:id="rId76"/>
    <p:sldId id="390" r:id="rId77"/>
    <p:sldId id="391" r:id="rId78"/>
    <p:sldId id="392" r:id="rId79"/>
    <p:sldId id="393" r:id="rId80"/>
    <p:sldId id="394" r:id="rId81"/>
    <p:sldId id="395" r:id="rId82"/>
    <p:sldId id="396" r:id="rId83"/>
    <p:sldId id="397" r:id="rId84"/>
    <p:sldId id="398" r:id="rId85"/>
    <p:sldId id="399" r:id="rId86"/>
    <p:sldId id="400" r:id="rId87"/>
    <p:sldId id="401" r:id="rId88"/>
    <p:sldId id="402" r:id="rId89"/>
    <p:sldId id="403" r:id="rId90"/>
    <p:sldId id="404" r:id="rId91"/>
    <p:sldId id="405" r:id="rId92"/>
    <p:sldId id="407" r:id="rId93"/>
    <p:sldId id="406" r:id="rId94"/>
    <p:sldId id="408" r:id="rId95"/>
    <p:sldId id="409" r:id="rId96"/>
    <p:sldId id="410" r:id="rId97"/>
    <p:sldId id="411" r:id="rId98"/>
    <p:sldId id="412" r:id="rId99"/>
    <p:sldId id="413" r:id="rId100"/>
    <p:sldId id="414" r:id="rId101"/>
    <p:sldId id="415" r:id="rId102"/>
    <p:sldId id="416" r:id="rId10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D3D02CF-E13A-668E-DD54-F679A0631C1A}" v="260" dt="2025-02-10T12:06:35.48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EC20E35-A176-4012-BC5E-935CFFF8708E}" styleName="Средний стиль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6" Type="http://schemas.openxmlformats.org/officeDocument/2006/relationships/slide" Target="slides/slide15.xml"/><Relationship Id="rId107" Type="http://schemas.openxmlformats.org/officeDocument/2006/relationships/tableStyles" Target="tableStyles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microsoft.com/office/2015/10/relationships/revisionInfo" Target="revisionInfo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theme" Target="theme/theme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10.02.2025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079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10.02.2025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5727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10.02.2025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2261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10.02.2025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37117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10.02.2025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6369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10.02.2025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5762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10.02.2025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002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10.02.2025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53355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10.02.2025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8754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10.02.2025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5695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10.02.2025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4169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FFB779-270B-4192-84BA-A697F48306DC}" type="datetimeFigureOut">
              <a:rPr lang="ru-RU" smtClean="0"/>
              <a:t>10.02.2025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4979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hyperlink" Target="https://ru.wikipedia.org/wiki/Remote_Procedure_Call" TargetMode="External"/><Relationship Id="rId18" Type="http://schemas.openxmlformats.org/officeDocument/2006/relationships/hyperlink" Target="https://ru.wikipedia.org/wiki/%D0%94%D0%B5%D0%B9%D1%82%D0%B0%D0%B3%D1%80%D0%B0%D0%BC%D0%BC%D0%B0" TargetMode="External"/><Relationship Id="rId26" Type="http://schemas.openxmlformats.org/officeDocument/2006/relationships/hyperlink" Target="https://ru.wikipedia.org/wiki/IPv6" TargetMode="External"/><Relationship Id="rId39" Type="http://schemas.openxmlformats.org/officeDocument/2006/relationships/hyperlink" Target="https://ru.wikipedia.org/wiki/USB" TargetMode="External"/><Relationship Id="rId21" Type="http://schemas.openxmlformats.org/officeDocument/2006/relationships/hyperlink" Target="https://ru.wikipedia.org/wiki/SCTP" TargetMode="External"/><Relationship Id="rId34" Type="http://schemas.openxmlformats.org/officeDocument/2006/relationships/hyperlink" Target="https://ru.wikipedia.org/wiki/XDSL" TargetMode="External"/><Relationship Id="rId7" Type="http://schemas.openxmlformats.org/officeDocument/2006/relationships/hyperlink" Target="https://ru.wikipedia.org/wiki/WebSocket" TargetMode="External"/><Relationship Id="rId12" Type="http://schemas.openxmlformats.org/officeDocument/2006/relationships/hyperlink" Target="https://ru.wikipedia.org/wiki/%D0%A1%D0%B5%D0%B0%D0%BD%D1%81%D0%BE%D0%B2%D1%8B%D0%B9_%D1%83%D1%80%D0%BE%D0%B2%D0%B5%D0%BD%D1%8C" TargetMode="External"/><Relationship Id="rId17" Type="http://schemas.openxmlformats.org/officeDocument/2006/relationships/hyperlink" Target="https://ru.wikipedia.org/wiki/%D0%A1%D0%B5%D0%B3%D0%BC%D0%B5%D0%BD%D1%82%D0%B0%D1%86%D0%B8%D1%8F_%D0%BF%D0%B0%D0%BA%D0%B5%D1%82%D0%BE%D0%B2" TargetMode="External"/><Relationship Id="rId25" Type="http://schemas.openxmlformats.org/officeDocument/2006/relationships/hyperlink" Target="https://ru.wikipedia.org/wiki/IPv4" TargetMode="External"/><Relationship Id="rId33" Type="http://schemas.openxmlformats.org/officeDocument/2006/relationships/hyperlink" Target="https://ru.wikipedia.org/wiki/Ethernet" TargetMode="External"/><Relationship Id="rId38" Type="http://schemas.openxmlformats.org/officeDocument/2006/relationships/hyperlink" Target="https://ru.wikipedia.org/wiki/%D0%91%D0%B8%D1%82" TargetMode="External"/><Relationship Id="rId2" Type="http://schemas.openxmlformats.org/officeDocument/2006/relationships/hyperlink" Target="https://ru.wikipedia.org/wiki/%D0%A1%D0%B5%D1%82%D0%B5%D0%B2%D0%B0%D1%8F_%D0%BC%D0%BE%D0%B4%D0%B5%D0%BB%D1%8C_OSI#cite_note-1" TargetMode="External"/><Relationship Id="rId16" Type="http://schemas.openxmlformats.org/officeDocument/2006/relationships/hyperlink" Target="https://ru.wikipedia.org/wiki/%D0%A2%D1%80%D0%B0%D0%BD%D1%81%D0%BF%D0%BE%D1%80%D1%82%D0%BD%D1%8B%D0%B9_%D1%83%D1%80%D0%BE%D0%B2%D0%B5%D0%BD%D1%8C" TargetMode="External"/><Relationship Id="rId20" Type="http://schemas.openxmlformats.org/officeDocument/2006/relationships/hyperlink" Target="https://ru.wikipedia.org/wiki/User_Datagram_Protocol" TargetMode="External"/><Relationship Id="rId29" Type="http://schemas.openxmlformats.org/officeDocument/2006/relationships/hyperlink" Target="https://ru.wikipedia.org/wiki/%D0%9A%D0%B0%D0%BD%D0%B0%D0%BB%D1%8C%D0%BD%D1%8B%D0%B9_%D1%83%D1%80%D0%BE%D0%B2%D0%B5%D0%BD%D1%8C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ru.wikipedia.org/wiki/POP3" TargetMode="External"/><Relationship Id="rId11" Type="http://schemas.openxmlformats.org/officeDocument/2006/relationships/hyperlink" Target="https://ru.wikipedia.org/wiki/EBCDIC" TargetMode="External"/><Relationship Id="rId24" Type="http://schemas.openxmlformats.org/officeDocument/2006/relationships/hyperlink" Target="https://ru.wikipedia.org/wiki/%D0%9F%D0%B0%D0%BA%D0%B5%D1%82_(%D1%81%D0%B5%D1%82%D0%B5%D0%B2%D1%8B%D0%B5_%D1%82%D0%B5%D1%85%D0%BD%D0%BE%D0%BB%D0%BE%D0%B3%D0%B8%D0%B8)" TargetMode="External"/><Relationship Id="rId32" Type="http://schemas.openxmlformats.org/officeDocument/2006/relationships/hyperlink" Target="https://ru.wikipedia.org/wiki/IEEE_802.22" TargetMode="External"/><Relationship Id="rId37" Type="http://schemas.openxmlformats.org/officeDocument/2006/relationships/hyperlink" Target="https://ru.wikipedia.org/wiki/%D0%A4%D0%B8%D0%B7%D0%B8%D1%87%D0%B5%D1%81%D0%BA%D0%B8%D0%B9_%D1%81%D0%BB%D0%BE%D0%B9" TargetMode="External"/><Relationship Id="rId5" Type="http://schemas.openxmlformats.org/officeDocument/2006/relationships/hyperlink" Target="https://ru.wikipedia.org/wiki/FTP" TargetMode="External"/><Relationship Id="rId15" Type="http://schemas.openxmlformats.org/officeDocument/2006/relationships/hyperlink" Target="https://ru.wikipedia.org/wiki/L2TP" TargetMode="External"/><Relationship Id="rId23" Type="http://schemas.openxmlformats.org/officeDocument/2006/relationships/hyperlink" Target="https://ru.wikipedia.org/wiki/%D0%A1%D0%B5%D1%82%D0%B5%D0%B2%D0%BE%D0%B9_%D1%83%D1%80%D0%BE%D0%B2%D0%B5%D0%BD%D1%8C" TargetMode="External"/><Relationship Id="rId28" Type="http://schemas.openxmlformats.org/officeDocument/2006/relationships/hyperlink" Target="https://ru.wikipedia.org/wiki/AppleTalk" TargetMode="External"/><Relationship Id="rId36" Type="http://schemas.openxmlformats.org/officeDocument/2006/relationships/hyperlink" Target="https://ru.wikipedia.org/wiki/%D0%A1%D0%B5%D1%82%D0%B5%D0%B2%D0%B0%D1%8F_%D0%BA%D0%B0%D1%80%D1%82%D0%B0" TargetMode="External"/><Relationship Id="rId10" Type="http://schemas.openxmlformats.org/officeDocument/2006/relationships/hyperlink" Target="https://ru.wikipedia.org/wiki/ASCII" TargetMode="External"/><Relationship Id="rId19" Type="http://schemas.openxmlformats.org/officeDocument/2006/relationships/hyperlink" Target="https://ru.wikipedia.org/wiki/Transmission_Control_Protocol" TargetMode="External"/><Relationship Id="rId31" Type="http://schemas.openxmlformats.org/officeDocument/2006/relationships/hyperlink" Target="https://ru.wikipedia.org/wiki/Point-to-Point_Protocol" TargetMode="External"/><Relationship Id="rId4" Type="http://schemas.openxmlformats.org/officeDocument/2006/relationships/hyperlink" Target="https://ru.wikipedia.org/wiki/HTTP" TargetMode="External"/><Relationship Id="rId9" Type="http://schemas.openxmlformats.org/officeDocument/2006/relationships/hyperlink" Target="https://ru.wikipedia.org/wiki/%D0%A8%D0%B8%D1%84%D1%80%D0%BE%D0%B2%D0%B0%D0%BD%D0%B8%D0%B5" TargetMode="External"/><Relationship Id="rId14" Type="http://schemas.openxmlformats.org/officeDocument/2006/relationships/hyperlink" Target="https://ru.wikipedia.org/wiki/Password_Authentication_Protocol" TargetMode="External"/><Relationship Id="rId22" Type="http://schemas.openxmlformats.org/officeDocument/2006/relationships/hyperlink" Target="https://ru.wikipedia.org/wiki/%D0%A1%D0%B5%D1%82%D0%B5%D0%B2%D0%B0%D1%8F_%D0%BC%D0%BE%D0%B4%D0%B5%D0%BB%D1%8C_OSI#cite_note-2" TargetMode="External"/><Relationship Id="rId27" Type="http://schemas.openxmlformats.org/officeDocument/2006/relationships/hyperlink" Target="https://ru.wikipedia.org/wiki/IPsec" TargetMode="External"/><Relationship Id="rId30" Type="http://schemas.openxmlformats.org/officeDocument/2006/relationships/hyperlink" Target="https://ru.wikipedia.org/wiki/%D0%9A%D0%B0%D0%B4%D1%80_(%D1%82%D0%B5%D0%BB%D0%B5%D0%BA%D0%BE%D0%BC%D0%BC%D1%83%D0%BD%D0%B8%D0%BA%D0%B0%D1%86%D0%B8%D0%B8)" TargetMode="External"/><Relationship Id="rId35" Type="http://schemas.openxmlformats.org/officeDocument/2006/relationships/hyperlink" Target="https://ru.wikipedia.org/wiki/ARP" TargetMode="External"/><Relationship Id="rId8" Type="http://schemas.openxmlformats.org/officeDocument/2006/relationships/hyperlink" Target="https://ru.wikipedia.org/wiki/%D0%9F%D1%80%D0%B5%D0%B4%D1%81%D1%82%D0%B0%D0%B2%D0%B8%D1%82%D0%B5%D0%BB%D1%8C%D1%81%D0%BA%D0%B8%D0%B9_%D1%83%D1%80%D0%BE%D0%B2%D0%B5%D0%BD%D1%8C" TargetMode="External"/><Relationship Id="rId3" Type="http://schemas.openxmlformats.org/officeDocument/2006/relationships/hyperlink" Target="https://ru.wikipedia.org/wiki/%D0%9F%D1%80%D0%B8%D0%BA%D0%BB%D0%B0%D0%B4%D0%BD%D0%BE%D0%B9_%D1%83%D1%80%D0%BE%D0%B2%D0%B5%D0%BD%D1%8C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hyperlink" Target="https://en.wikipedia.org/wiki/Interpacket_gap" TargetMode="External"/><Relationship Id="rId3" Type="http://schemas.openxmlformats.org/officeDocument/2006/relationships/hyperlink" Target="https://en.wikipedia.org/wiki/Ethertype" TargetMode="External"/><Relationship Id="rId7" Type="http://schemas.openxmlformats.org/officeDocument/2006/relationships/hyperlink" Target="https://en.wikipedia.org/wiki/Cyclic_redundancy_check" TargetMode="External"/><Relationship Id="rId2" Type="http://schemas.openxmlformats.org/officeDocument/2006/relationships/hyperlink" Target="https://en.wikipedia.org/wiki/802.1Q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n.wikipedia.org/wiki/Frame_check_sequence" TargetMode="External"/><Relationship Id="rId5" Type="http://schemas.openxmlformats.org/officeDocument/2006/relationships/hyperlink" Target="https://en.wikipedia.org/wiki/IEEE_802.3" TargetMode="External"/><Relationship Id="rId4" Type="http://schemas.openxmlformats.org/officeDocument/2006/relationships/hyperlink" Target="https://en.wikipedia.org/wiki/Ethernet_II" TargetMode="External"/><Relationship Id="rId9" Type="http://schemas.openxmlformats.org/officeDocument/2006/relationships/hyperlink" Target="https://en.wikipedia.org/wiki/Octet_(computing)" TargetMode="Externa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D0%91%D0%B5%D1%81%D0%BA%D0%BB%D0%B0%D1%81%D1%81%D0%BE%D0%B2%D0%B0%D1%8F_%D0%B0%D0%B4%D1%80%D0%B5%D1%81%D0%B0%D1%86%D0%B8%D1%8F#cite_note-1" TargetMode="External"/><Relationship Id="rId2" Type="http://schemas.openxmlformats.org/officeDocument/2006/relationships/hyperlink" Target="https://ru.wikipedia.org/wiki/%D0%A3%D0%B7%D0%B5%D0%BB_%D1%81%D0%B5%D1%82%D0%B8" TargetMode="Externa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hyperlink" Target="https://ru.wikipedia.org/wiki/%D0%91%D0%B8%D1%82" TargetMode="Externa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>
                <a:cs typeface="Calibri Light"/>
              </a:rPr>
              <a:t>SDN</a:t>
            </a:r>
            <a:endParaRPr lang="ru-RU" err="1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ru-RU" err="1">
                <a:cs typeface="Calibri"/>
              </a:rPr>
              <a:t>Software</a:t>
            </a:r>
            <a:r>
              <a:rPr lang="ru-RU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Defined</a:t>
            </a:r>
            <a:r>
              <a:rPr lang="ru-RU">
                <a:ea typeface="+mn-lt"/>
                <a:cs typeface="+mn-lt"/>
              </a:rPr>
              <a:t> </a:t>
            </a:r>
            <a:r>
              <a:rPr lang="ru-RU" err="1">
                <a:ea typeface="+mn-lt"/>
                <a:cs typeface="+mn-lt"/>
              </a:rPr>
              <a:t>Networks</a:t>
            </a:r>
            <a:endParaRPr lang="ru-RU" err="1">
              <a:cs typeface="Calibri"/>
            </a:endParaRPr>
          </a:p>
          <a:p>
            <a:r>
              <a:rPr lang="ru-RU">
                <a:cs typeface="Calibri"/>
              </a:rPr>
              <a:t>Программно-конфигурируемые сети (ПКС)</a:t>
            </a:r>
          </a:p>
          <a:p>
            <a:endParaRPr lang="ru-RU">
              <a:cs typeface="Calibri"/>
            </a:endParaRPr>
          </a:p>
          <a:p>
            <a:endParaRPr lang="ru-RU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516515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2C0897-C917-682F-66C9-7E3B210022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D8FDE1E-41CA-5698-2587-E3A47354B1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a typeface="Calibri Light"/>
                <a:cs typeface="Calibri Light"/>
              </a:rPr>
              <a:t>SDN: Введение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B545C5A-3481-2F65-099D-C708B38002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ru-RU" sz="1200" dirty="0">
              <a:solidFill>
                <a:srgbClr val="404040"/>
              </a:solidFill>
              <a:ea typeface="+mn-lt"/>
              <a:cs typeface="+mn-lt"/>
            </a:endParaRPr>
          </a:p>
          <a:p>
            <a:endParaRPr lang="ru-RU" sz="1200" dirty="0">
              <a:solidFill>
                <a:srgbClr val="404040"/>
              </a:solidFill>
              <a:ea typeface="+mn-lt"/>
              <a:cs typeface="+mn-lt"/>
            </a:endParaRPr>
          </a:p>
          <a:p>
            <a:endParaRPr lang="ru-RU" sz="1200" dirty="0">
              <a:solidFill>
                <a:srgbClr val="404040"/>
              </a:solidFill>
              <a:ea typeface="+mn-lt"/>
              <a:cs typeface="+mn-lt"/>
            </a:endParaRPr>
          </a:p>
          <a:p>
            <a:endParaRPr lang="ru-RU" sz="1800" dirty="0">
              <a:solidFill>
                <a:srgbClr val="404040"/>
              </a:solidFill>
              <a:ea typeface="+mn-lt"/>
              <a:cs typeface="+mn-lt"/>
            </a:endParaRPr>
          </a:p>
          <a:p>
            <a:endParaRPr lang="ru-RU" sz="1800" dirty="0">
              <a:solidFill>
                <a:srgbClr val="404040"/>
              </a:solidFill>
              <a:ea typeface="+mn-lt"/>
              <a:cs typeface="+mn-lt"/>
            </a:endParaRPr>
          </a:p>
          <a:p>
            <a:r>
              <a:rPr lang="ru-RU" sz="1800" dirty="0">
                <a:solidFill>
                  <a:srgbClr val="404040"/>
                </a:solidFill>
                <a:ea typeface="+mn-lt"/>
                <a:cs typeface="+mn-lt"/>
              </a:rPr>
              <a:t>Модель OSI — это фундаментальная концепция, которая помогает понять, как данные передаются по сети. Несмотря на то, что она редко реализуется полностью, её уровни используются в современных сетевых технологиях. Понимание модели OSI важно для сетевых инженеров и разработчиков, работающих с сетевыми протоколами.</a:t>
            </a:r>
            <a:endParaRPr lang="ru-RU" sz="1800" dirty="0">
              <a:solidFill>
                <a:srgbClr val="404040"/>
              </a:solidFill>
              <a:ea typeface="Calibri" panose="020F0502020204030204"/>
              <a:cs typeface="Calibri" panose="020F0502020204030204"/>
            </a:endParaRPr>
          </a:p>
          <a:p>
            <a:br>
              <a:rPr lang="en-US" dirty="0"/>
            </a:br>
            <a:br>
              <a:rPr lang="en-US" dirty="0"/>
            </a:br>
            <a:endParaRPr lang="en-US" dirty="0"/>
          </a:p>
          <a:p>
            <a:pPr marL="0" indent="0">
              <a:buNone/>
            </a:pPr>
            <a:endParaRPr lang="ru-RU" dirty="0">
              <a:solidFill>
                <a:srgbClr val="404040"/>
              </a:solidFill>
              <a:ea typeface="Calibri" panose="020F0502020204030204"/>
              <a:cs typeface="Calibri" panose="020F0502020204030204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54895667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7872E9-3DC6-4CBE-8857-ED7E4D87E8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7CAB8D-88EC-F58E-5D69-6F3529E947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a typeface="Calibri Light"/>
                <a:cs typeface="Calibri Light"/>
              </a:rPr>
              <a:t>SDN: Введение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46CBC63-6326-CA14-F079-F367A302D0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1239969" cy="4741409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API (Application </a:t>
            </a:r>
            <a:r>
              <a:rPr lang="ru-RU" sz="1400" b="1" err="1">
                <a:solidFill>
                  <a:srgbClr val="404040"/>
                </a:solidFill>
                <a:ea typeface="+mn-lt"/>
                <a:cs typeface="+mn-lt"/>
              </a:rPr>
              <a:t>Programming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 Interface)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 — это набор правил, протоколов и инструментов, которые позволяют различным программным приложениям взаимодействовать друг с другом. API определяет, как одна программа может запрашивать данные или услуги у другой программы.</a:t>
            </a:r>
          </a:p>
          <a:p>
            <a:r>
              <a:rPr lang="ru-RU" sz="1400" b="1" dirty="0">
                <a:solidFill>
                  <a:srgbClr val="404040"/>
                </a:solidFill>
              </a:rPr>
              <a:t>Примеры использования API</a:t>
            </a:r>
            <a:endParaRPr lang="ru-RU" sz="1400" b="1" dirty="0">
              <a:solidFill>
                <a:srgbClr val="404040"/>
              </a:solidFill>
              <a:ea typeface="Calibri"/>
              <a:cs typeface="Calibri"/>
            </a:endParaRPr>
          </a:p>
          <a:p>
            <a:endParaRPr lang="ru-RU" sz="1400" dirty="0">
              <a:solidFill>
                <a:srgbClr val="404040"/>
              </a:solidFill>
            </a:endParaRPr>
          </a:p>
          <a:p>
            <a:r>
              <a:rPr lang="ru-RU" sz="1400" dirty="0">
                <a:solidFill>
                  <a:srgbClr val="404040"/>
                </a:solidFill>
              </a:rPr>
              <a:t>1. </a:t>
            </a:r>
            <a:r>
              <a:rPr lang="ru-RU" sz="1400" b="1" dirty="0">
                <a:solidFill>
                  <a:srgbClr val="404040"/>
                </a:solidFill>
              </a:rPr>
              <a:t>Социальные сети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Facebook API: Позволяет интегрировать функции Facebook в другие приложения.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Twitter API: Позволяет получать твиты и публиковать их.</a:t>
            </a:r>
            <a:endParaRPr lang="ru-RU" sz="1400" dirty="0">
              <a:ea typeface="Calibri"/>
              <a:cs typeface="Calibri"/>
            </a:endParaRPr>
          </a:p>
          <a:p>
            <a:endParaRPr lang="ru-RU" sz="1400" dirty="0">
              <a:solidFill>
                <a:srgbClr val="404040"/>
              </a:solidFill>
            </a:endParaRPr>
          </a:p>
          <a:p>
            <a:r>
              <a:rPr lang="ru-RU" sz="1400" dirty="0">
                <a:solidFill>
                  <a:srgbClr val="404040"/>
                </a:solidFill>
              </a:rPr>
              <a:t>2. </a:t>
            </a:r>
            <a:r>
              <a:rPr lang="ru-RU" sz="1400" b="1" dirty="0">
                <a:solidFill>
                  <a:srgbClr val="404040"/>
                </a:solidFill>
              </a:rPr>
              <a:t>Платежные системы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PayPal API: Позволяет интегрировать платежи в приложения.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Stripe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 API: Предоставляет инструменты для обработки платежей.</a:t>
            </a:r>
            <a:endParaRPr lang="ru-RU" sz="1400" dirty="0">
              <a:ea typeface="Calibri"/>
              <a:cs typeface="Calibri"/>
            </a:endParaRPr>
          </a:p>
          <a:p>
            <a:endParaRPr lang="ru-RU" sz="1400" dirty="0">
              <a:solidFill>
                <a:srgbClr val="404040"/>
              </a:solidFill>
            </a:endParaRPr>
          </a:p>
          <a:p>
            <a:r>
              <a:rPr lang="ru-RU" sz="1400" dirty="0">
                <a:solidFill>
                  <a:srgbClr val="404040"/>
                </a:solidFill>
              </a:rPr>
              <a:t>3. </a:t>
            </a:r>
            <a:r>
              <a:rPr lang="ru-RU" sz="1400" b="1" dirty="0">
                <a:solidFill>
                  <a:srgbClr val="404040"/>
                </a:solidFill>
              </a:rPr>
              <a:t>Карты и геолокация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Google Maps API: Позволяет встраивать карты и использовать геолокацию.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OpenWeatherMap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 API: Предоставляет данные о погоде.</a:t>
            </a:r>
            <a:endParaRPr lang="ru-RU" sz="1400" dirty="0">
              <a:ea typeface="Calibri"/>
              <a:cs typeface="Calibri"/>
            </a:endParaRPr>
          </a:p>
          <a:p>
            <a:pPr marL="0" indent="0">
              <a:buNone/>
            </a:pPr>
            <a:endParaRPr lang="en-US" dirty="0"/>
          </a:p>
          <a:p>
            <a:endParaRPr lang="ru-RU" sz="1400" b="1" dirty="0">
              <a:solidFill>
                <a:srgbClr val="404040"/>
              </a:solidFill>
              <a:ea typeface="Calibri"/>
              <a:cs typeface="Calibri"/>
            </a:endParaRPr>
          </a:p>
          <a:p>
            <a:endParaRPr lang="ru-RU" sz="1400" b="1" dirty="0">
              <a:solidFill>
                <a:srgbClr val="404040"/>
              </a:solidFill>
              <a:ea typeface="Calibri"/>
              <a:cs typeface="Calibri"/>
            </a:endParaRPr>
          </a:p>
          <a:p>
            <a:endParaRPr lang="ru-RU" sz="1400" b="1" dirty="0">
              <a:solidFill>
                <a:srgbClr val="404040"/>
              </a:solidFill>
              <a:ea typeface="Calibri"/>
              <a:cs typeface="Calibri"/>
            </a:endParaRPr>
          </a:p>
          <a:p>
            <a:endParaRPr lang="ru-RU" sz="1400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1608418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E457D8-D2E1-B0DC-18B3-2EEBF2D8CD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0B25399-1D11-A285-2E95-871BDF5D1F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a typeface="Calibri Light"/>
                <a:cs typeface="Calibri Light"/>
              </a:rPr>
              <a:t>SDN: Введение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63EE5C5-98E0-9F91-5854-87CA0C0FE0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1239969" cy="474140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API (Application </a:t>
            </a:r>
            <a:r>
              <a:rPr lang="ru-RU" sz="1400" b="1" err="1">
                <a:solidFill>
                  <a:srgbClr val="404040"/>
                </a:solidFill>
                <a:ea typeface="+mn-lt"/>
                <a:cs typeface="+mn-lt"/>
              </a:rPr>
              <a:t>Programming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 Interface)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 — это набор правил, протоколов и инструментов, которые позволяют различным программным приложениям взаимодействовать друг с другом. API определяет, как одна программа может запрашивать данные или услуги у другой программы.</a:t>
            </a:r>
          </a:p>
          <a:p>
            <a:r>
              <a:rPr lang="ru-RU" sz="1400" b="1" dirty="0">
                <a:solidFill>
                  <a:srgbClr val="404040"/>
                </a:solidFill>
              </a:rPr>
              <a:t>Недостатки и ограничения API</a:t>
            </a:r>
            <a:endParaRPr lang="ru-RU" sz="1400" b="1" dirty="0">
              <a:solidFill>
                <a:srgbClr val="404040"/>
              </a:solidFill>
              <a:ea typeface="Calibri"/>
              <a:cs typeface="Calibri"/>
            </a:endParaRPr>
          </a:p>
          <a:p>
            <a:endParaRPr lang="ru-RU" sz="1400" b="1" dirty="0">
              <a:solidFill>
                <a:srgbClr val="404040"/>
              </a:solidFill>
            </a:endParaRPr>
          </a:p>
          <a:p>
            <a:endParaRPr lang="ru-RU" sz="1400" b="1" dirty="0">
              <a:solidFill>
                <a:srgbClr val="404040"/>
              </a:solidFill>
            </a:endParaRPr>
          </a:p>
          <a:p>
            <a:r>
              <a:rPr lang="ru-RU" sz="1400" dirty="0">
                <a:solidFill>
                  <a:srgbClr val="404040"/>
                </a:solidFill>
              </a:rPr>
              <a:t>1. </a:t>
            </a:r>
            <a:r>
              <a:rPr lang="ru-RU" sz="1400" b="1" dirty="0">
                <a:solidFill>
                  <a:srgbClr val="404040"/>
                </a:solidFill>
              </a:rPr>
              <a:t>Сложность настройки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Требует знаний и опыта для правильной реализации.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400" dirty="0">
                <a:solidFill>
                  <a:srgbClr val="404040"/>
                </a:solidFill>
              </a:rPr>
              <a:t>2. </a:t>
            </a:r>
            <a:r>
              <a:rPr lang="ru-RU" sz="1400" b="1" dirty="0">
                <a:solidFill>
                  <a:srgbClr val="404040"/>
                </a:solidFill>
              </a:rPr>
              <a:t>Ограничения доступа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Некоторые API имеют ограничения на количество запросов или требуют платной подписки.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400" dirty="0">
                <a:solidFill>
                  <a:srgbClr val="404040"/>
                </a:solidFill>
              </a:rPr>
              <a:t>3. </a:t>
            </a:r>
            <a:r>
              <a:rPr lang="ru-RU" sz="1400" b="1" dirty="0">
                <a:solidFill>
                  <a:srgbClr val="404040"/>
                </a:solidFill>
              </a:rPr>
              <a:t>Безопасность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Неправильная настройка API может привести к утечке данных.</a:t>
            </a:r>
            <a:endParaRPr lang="ru-RU" sz="1400" dirty="0">
              <a:ea typeface="Calibri"/>
              <a:cs typeface="Calibri"/>
            </a:endParaRPr>
          </a:p>
          <a:p>
            <a:endParaRPr lang="ru-RU" sz="1400" b="1" dirty="0">
              <a:solidFill>
                <a:srgbClr val="404040"/>
              </a:solidFill>
              <a:ea typeface="Calibri"/>
              <a:cs typeface="Calibri"/>
            </a:endParaRPr>
          </a:p>
          <a:p>
            <a:endParaRPr lang="ru-RU" sz="1400" b="1" dirty="0">
              <a:solidFill>
                <a:srgbClr val="404040"/>
              </a:solidFill>
              <a:ea typeface="Calibri"/>
              <a:cs typeface="Calibri"/>
            </a:endParaRPr>
          </a:p>
          <a:p>
            <a:endParaRPr lang="ru-RU" sz="1400" b="1" dirty="0">
              <a:solidFill>
                <a:srgbClr val="404040"/>
              </a:solidFill>
              <a:ea typeface="Calibri"/>
              <a:cs typeface="Calibri"/>
            </a:endParaRPr>
          </a:p>
          <a:p>
            <a:endParaRPr lang="ru-RU" sz="1400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99807573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60BBAE-1B26-8EA1-E224-CE7C9053B2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92AE01-E7C6-D190-442A-FC297BB851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a typeface="Calibri Light"/>
                <a:cs typeface="Calibri Light"/>
              </a:rPr>
              <a:t>SDN: Введение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1FE060A-9914-9EF5-6570-8AB9EAC953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1239969" cy="474140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API (Application </a:t>
            </a:r>
            <a:r>
              <a:rPr lang="ru-RU" sz="1400" b="1" err="1">
                <a:solidFill>
                  <a:srgbClr val="404040"/>
                </a:solidFill>
                <a:ea typeface="+mn-lt"/>
                <a:cs typeface="+mn-lt"/>
              </a:rPr>
              <a:t>Programming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 Interface)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 — это набор правил, протоколов и инструментов, которые позволяют различным программным приложениям взаимодействовать друг с другом. API определяет, как одна программа может запрашивать данные или услуги у другой программы.</a:t>
            </a:r>
          </a:p>
          <a:p>
            <a:r>
              <a:rPr lang="ru-RU" sz="1400" dirty="0">
                <a:solidFill>
                  <a:srgbClr val="404040"/>
                </a:solidFill>
              </a:rPr>
              <a:t>Современные тренды</a:t>
            </a:r>
            <a:endParaRPr lang="ru-RU" sz="1400" dirty="0">
              <a:solidFill>
                <a:srgbClr val="404040"/>
              </a:solidFill>
              <a:ea typeface="Calibri"/>
              <a:cs typeface="Calibri"/>
            </a:endParaRPr>
          </a:p>
          <a:p>
            <a:endParaRPr lang="ru-RU" sz="1400" dirty="0">
              <a:solidFill>
                <a:srgbClr val="404040"/>
              </a:solidFill>
            </a:endParaRPr>
          </a:p>
          <a:p>
            <a:endParaRPr lang="ru-RU" sz="1400" dirty="0">
              <a:solidFill>
                <a:srgbClr val="404040"/>
              </a:solidFill>
            </a:endParaRPr>
          </a:p>
          <a:p>
            <a:r>
              <a:rPr lang="ru-RU" sz="1400" dirty="0">
                <a:solidFill>
                  <a:srgbClr val="404040"/>
                </a:solidFill>
              </a:rPr>
              <a:t>1. </a:t>
            </a:r>
            <a:r>
              <a:rPr lang="ru-RU" sz="1400" b="1" dirty="0" err="1">
                <a:solidFill>
                  <a:srgbClr val="404040"/>
                </a:solidFill>
              </a:rPr>
              <a:t>Микросервисы</a:t>
            </a:r>
            <a:endParaRPr lang="ru-RU" sz="1400" dirty="0" err="1">
              <a:ea typeface="Calibri"/>
              <a:cs typeface="Calibri"/>
            </a:endParaRPr>
          </a:p>
          <a:p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Использование API для создания небольших, независимых сервисов.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400" dirty="0">
                <a:solidFill>
                  <a:srgbClr val="404040"/>
                </a:solidFill>
              </a:rPr>
              <a:t>2. </a:t>
            </a:r>
            <a:r>
              <a:rPr lang="ru-RU" sz="1400" b="1" dirty="0" err="1">
                <a:solidFill>
                  <a:srgbClr val="404040"/>
                </a:solidFill>
              </a:rPr>
              <a:t>GraphQL</a:t>
            </a:r>
            <a:endParaRPr lang="ru-RU" sz="1400" dirty="0" err="1">
              <a:ea typeface="Calibri"/>
              <a:cs typeface="Calibri"/>
            </a:endParaRPr>
          </a:p>
          <a:p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Позволяет клиентам запрашивать только нужные данные, что повышает эффективность.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400" dirty="0">
                <a:solidFill>
                  <a:srgbClr val="404040"/>
                </a:solidFill>
              </a:rPr>
              <a:t>3. </a:t>
            </a:r>
            <a:r>
              <a:rPr lang="ru-RU" sz="1400" b="1" dirty="0">
                <a:solidFill>
                  <a:srgbClr val="404040"/>
                </a:solidFill>
              </a:rPr>
              <a:t>API Gateway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Централизованный интерфейс для управления множеством API.</a:t>
            </a:r>
            <a:endParaRPr lang="ru-RU" sz="1400" dirty="0">
              <a:ea typeface="Calibri"/>
              <a:cs typeface="Calibri"/>
            </a:endParaRPr>
          </a:p>
          <a:p>
            <a:br>
              <a:rPr lang="en-US" dirty="0"/>
            </a:br>
            <a:endParaRPr lang="en-US" sz="1400">
              <a:ea typeface="Calibri"/>
              <a:cs typeface="Calibri"/>
            </a:endParaRPr>
          </a:p>
          <a:p>
            <a:endParaRPr lang="ru-RU" sz="1400" dirty="0">
              <a:solidFill>
                <a:srgbClr val="404040"/>
              </a:solidFill>
              <a:ea typeface="Calibri"/>
              <a:cs typeface="Calibri"/>
            </a:endParaRPr>
          </a:p>
          <a:p>
            <a:endParaRPr lang="ru-RU" sz="1400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323807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78805F-F0F7-B624-088C-AB5458F3CD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84FEC42-55CB-CEAD-4E75-CC1D8E4B3B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a typeface="Calibri Light"/>
                <a:cs typeface="Calibri Light"/>
              </a:rPr>
              <a:t>SDN: Введение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E0C744D-65F7-23CA-C93B-551A4A5797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ru-RU" sz="1200" dirty="0">
              <a:solidFill>
                <a:srgbClr val="404040"/>
              </a:solidFill>
              <a:ea typeface="+mn-lt"/>
              <a:cs typeface="+mn-lt"/>
            </a:endParaRPr>
          </a:p>
          <a:p>
            <a:endParaRPr lang="ru-RU" sz="1200" dirty="0">
              <a:solidFill>
                <a:srgbClr val="404040"/>
              </a:solidFill>
              <a:ea typeface="+mn-lt"/>
              <a:cs typeface="+mn-lt"/>
            </a:endParaRPr>
          </a:p>
          <a:p>
            <a:endParaRPr lang="ru-RU" sz="1200" dirty="0">
              <a:solidFill>
                <a:srgbClr val="404040"/>
              </a:solidFill>
              <a:ea typeface="+mn-lt"/>
              <a:cs typeface="+mn-lt"/>
            </a:endParaRPr>
          </a:p>
          <a:p>
            <a:endParaRPr lang="ru-RU" sz="1800" dirty="0">
              <a:solidFill>
                <a:srgbClr val="404040"/>
              </a:solidFill>
              <a:ea typeface="+mn-lt"/>
              <a:cs typeface="+mn-lt"/>
            </a:endParaRPr>
          </a:p>
          <a:p>
            <a:endParaRPr lang="ru-RU" sz="1800" dirty="0">
              <a:solidFill>
                <a:srgbClr val="404040"/>
              </a:solidFill>
              <a:ea typeface="+mn-lt"/>
              <a:cs typeface="+mn-lt"/>
            </a:endParaRPr>
          </a:p>
          <a:p>
            <a:r>
              <a:rPr lang="en-US" sz="1800" dirty="0">
                <a:solidFill>
                  <a:srgbClr val="404040"/>
                </a:solidFill>
                <a:ea typeface="+mn-lt"/>
                <a:cs typeface="+mn-lt"/>
              </a:rPr>
              <a:t>Hub, Router и Switch — </a:t>
            </a:r>
            <a:r>
              <a:rPr lang="en-US" sz="1800" dirty="0" err="1">
                <a:solidFill>
                  <a:srgbClr val="404040"/>
                </a:solidFill>
                <a:ea typeface="+mn-lt"/>
                <a:cs typeface="+mn-lt"/>
              </a:rPr>
              <a:t>это</a:t>
            </a:r>
            <a:r>
              <a:rPr lang="en-US" sz="1800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US" sz="1800" dirty="0" err="1">
                <a:solidFill>
                  <a:srgbClr val="404040"/>
                </a:solidFill>
                <a:ea typeface="+mn-lt"/>
                <a:cs typeface="+mn-lt"/>
              </a:rPr>
              <a:t>сетевые</a:t>
            </a:r>
            <a:r>
              <a:rPr lang="en-US" sz="1800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US" sz="1800" dirty="0" err="1">
                <a:solidFill>
                  <a:srgbClr val="404040"/>
                </a:solidFill>
                <a:ea typeface="+mn-lt"/>
                <a:cs typeface="+mn-lt"/>
              </a:rPr>
              <a:t>устройства</a:t>
            </a:r>
            <a:r>
              <a:rPr lang="en-US" sz="1800" dirty="0">
                <a:solidFill>
                  <a:srgbClr val="404040"/>
                </a:solidFill>
                <a:ea typeface="+mn-lt"/>
                <a:cs typeface="+mn-lt"/>
              </a:rPr>
              <a:t>, </a:t>
            </a:r>
            <a:r>
              <a:rPr lang="en-US" sz="1800" dirty="0" err="1">
                <a:solidFill>
                  <a:srgbClr val="404040"/>
                </a:solidFill>
                <a:ea typeface="+mn-lt"/>
                <a:cs typeface="+mn-lt"/>
              </a:rPr>
              <a:t>которые</a:t>
            </a:r>
            <a:r>
              <a:rPr lang="en-US" sz="1800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US" sz="1800" dirty="0" err="1">
                <a:solidFill>
                  <a:srgbClr val="404040"/>
                </a:solidFill>
                <a:ea typeface="+mn-lt"/>
                <a:cs typeface="+mn-lt"/>
              </a:rPr>
              <a:t>используются</a:t>
            </a:r>
            <a:r>
              <a:rPr lang="en-US" sz="1800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US" sz="1800" dirty="0" err="1">
                <a:solidFill>
                  <a:srgbClr val="404040"/>
                </a:solidFill>
                <a:ea typeface="+mn-lt"/>
                <a:cs typeface="+mn-lt"/>
              </a:rPr>
              <a:t>для</a:t>
            </a:r>
            <a:r>
              <a:rPr lang="en-US" sz="1800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US" sz="1800" dirty="0" err="1">
                <a:solidFill>
                  <a:srgbClr val="404040"/>
                </a:solidFill>
                <a:ea typeface="+mn-lt"/>
                <a:cs typeface="+mn-lt"/>
              </a:rPr>
              <a:t>передачи</a:t>
            </a:r>
            <a:r>
              <a:rPr lang="en-US" sz="1800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US" sz="1800" dirty="0" err="1">
                <a:solidFill>
                  <a:srgbClr val="404040"/>
                </a:solidFill>
                <a:ea typeface="+mn-lt"/>
                <a:cs typeface="+mn-lt"/>
              </a:rPr>
              <a:t>данных</a:t>
            </a:r>
            <a:r>
              <a:rPr lang="en-US" sz="1800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US" sz="1800" dirty="0" err="1">
                <a:solidFill>
                  <a:srgbClr val="404040"/>
                </a:solidFill>
                <a:ea typeface="+mn-lt"/>
                <a:cs typeface="+mn-lt"/>
              </a:rPr>
              <a:t>между</a:t>
            </a:r>
            <a:r>
              <a:rPr lang="en-US" sz="1800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US" sz="1800" dirty="0" err="1">
                <a:solidFill>
                  <a:srgbClr val="404040"/>
                </a:solidFill>
                <a:ea typeface="+mn-lt"/>
                <a:cs typeface="+mn-lt"/>
              </a:rPr>
              <a:t>устройствами</a:t>
            </a:r>
            <a:r>
              <a:rPr lang="en-US" sz="1800" dirty="0">
                <a:solidFill>
                  <a:srgbClr val="404040"/>
                </a:solidFill>
                <a:ea typeface="+mn-lt"/>
                <a:cs typeface="+mn-lt"/>
              </a:rPr>
              <a:t> в </a:t>
            </a:r>
            <a:r>
              <a:rPr lang="en-US" sz="1800" dirty="0" err="1">
                <a:solidFill>
                  <a:srgbClr val="404040"/>
                </a:solidFill>
                <a:ea typeface="+mn-lt"/>
                <a:cs typeface="+mn-lt"/>
              </a:rPr>
              <a:t>сети</a:t>
            </a:r>
            <a:r>
              <a:rPr lang="en-US" sz="1800" dirty="0">
                <a:solidFill>
                  <a:srgbClr val="404040"/>
                </a:solidFill>
                <a:ea typeface="+mn-lt"/>
                <a:cs typeface="+mn-lt"/>
              </a:rPr>
              <a:t>. </a:t>
            </a:r>
            <a:r>
              <a:rPr lang="en-US" sz="1800" dirty="0" err="1">
                <a:solidFill>
                  <a:srgbClr val="404040"/>
                </a:solidFill>
                <a:ea typeface="+mn-lt"/>
                <a:cs typeface="+mn-lt"/>
              </a:rPr>
              <a:t>Каждое</a:t>
            </a:r>
            <a:r>
              <a:rPr lang="en-US" sz="1800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US" sz="1800" dirty="0" err="1">
                <a:solidFill>
                  <a:srgbClr val="404040"/>
                </a:solidFill>
                <a:ea typeface="+mn-lt"/>
                <a:cs typeface="+mn-lt"/>
              </a:rPr>
              <a:t>из</a:t>
            </a:r>
            <a:r>
              <a:rPr lang="en-US" sz="1800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US" sz="1800" dirty="0" err="1">
                <a:solidFill>
                  <a:srgbClr val="404040"/>
                </a:solidFill>
                <a:ea typeface="+mn-lt"/>
                <a:cs typeface="+mn-lt"/>
              </a:rPr>
              <a:t>них</a:t>
            </a:r>
            <a:r>
              <a:rPr lang="en-US" sz="1800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US" sz="1800" dirty="0" err="1">
                <a:solidFill>
                  <a:srgbClr val="404040"/>
                </a:solidFill>
                <a:ea typeface="+mn-lt"/>
                <a:cs typeface="+mn-lt"/>
              </a:rPr>
              <a:t>выполняет</a:t>
            </a:r>
            <a:r>
              <a:rPr lang="en-US" sz="1800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US" sz="1800" dirty="0" err="1">
                <a:solidFill>
                  <a:srgbClr val="404040"/>
                </a:solidFill>
                <a:ea typeface="+mn-lt"/>
                <a:cs typeface="+mn-lt"/>
              </a:rPr>
              <a:t>определённые</a:t>
            </a:r>
            <a:r>
              <a:rPr lang="en-US" sz="1800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US" sz="1800" dirty="0" err="1">
                <a:solidFill>
                  <a:srgbClr val="404040"/>
                </a:solidFill>
                <a:ea typeface="+mn-lt"/>
                <a:cs typeface="+mn-lt"/>
              </a:rPr>
              <a:t>функции</a:t>
            </a:r>
            <a:r>
              <a:rPr lang="en-US" sz="1800" dirty="0">
                <a:solidFill>
                  <a:srgbClr val="404040"/>
                </a:solidFill>
                <a:ea typeface="+mn-lt"/>
                <a:cs typeface="+mn-lt"/>
              </a:rPr>
              <a:t> и </a:t>
            </a:r>
            <a:r>
              <a:rPr lang="en-US" sz="1800" dirty="0" err="1">
                <a:solidFill>
                  <a:srgbClr val="404040"/>
                </a:solidFill>
                <a:ea typeface="+mn-lt"/>
                <a:cs typeface="+mn-lt"/>
              </a:rPr>
              <a:t>применяется</a:t>
            </a:r>
            <a:r>
              <a:rPr lang="en-US" sz="1800" dirty="0">
                <a:solidFill>
                  <a:srgbClr val="404040"/>
                </a:solidFill>
                <a:ea typeface="+mn-lt"/>
                <a:cs typeface="+mn-lt"/>
              </a:rPr>
              <a:t> в </a:t>
            </a:r>
            <a:r>
              <a:rPr lang="en-US" sz="1800" dirty="0" err="1">
                <a:solidFill>
                  <a:srgbClr val="404040"/>
                </a:solidFill>
                <a:ea typeface="+mn-lt"/>
                <a:cs typeface="+mn-lt"/>
              </a:rPr>
              <a:t>разных</a:t>
            </a:r>
            <a:r>
              <a:rPr lang="en-US" sz="1800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US" sz="1800" dirty="0" err="1">
                <a:solidFill>
                  <a:srgbClr val="404040"/>
                </a:solidFill>
                <a:ea typeface="+mn-lt"/>
                <a:cs typeface="+mn-lt"/>
              </a:rPr>
              <a:t>сценариях</a:t>
            </a:r>
            <a:r>
              <a:rPr lang="en-US" sz="1800" dirty="0">
                <a:solidFill>
                  <a:srgbClr val="404040"/>
                </a:solidFill>
                <a:ea typeface="+mn-lt"/>
                <a:cs typeface="+mn-lt"/>
              </a:rPr>
              <a:t>. </a:t>
            </a:r>
            <a:r>
              <a:rPr lang="en-US" sz="1800" dirty="0" err="1">
                <a:solidFill>
                  <a:srgbClr val="404040"/>
                </a:solidFill>
                <a:ea typeface="+mn-lt"/>
                <a:cs typeface="+mn-lt"/>
              </a:rPr>
              <a:t>Понимание</a:t>
            </a:r>
            <a:r>
              <a:rPr lang="en-US" sz="1800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US" sz="1800" dirty="0" err="1">
                <a:solidFill>
                  <a:srgbClr val="404040"/>
                </a:solidFill>
                <a:ea typeface="+mn-lt"/>
                <a:cs typeface="+mn-lt"/>
              </a:rPr>
              <a:t>их</a:t>
            </a:r>
            <a:r>
              <a:rPr lang="en-US" sz="1800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US" sz="1800" dirty="0" err="1">
                <a:solidFill>
                  <a:srgbClr val="404040"/>
                </a:solidFill>
                <a:ea typeface="+mn-lt"/>
                <a:cs typeface="+mn-lt"/>
              </a:rPr>
              <a:t>различий</a:t>
            </a:r>
            <a:r>
              <a:rPr lang="en-US" sz="1800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US" sz="1800" dirty="0" err="1">
                <a:solidFill>
                  <a:srgbClr val="404040"/>
                </a:solidFill>
                <a:ea typeface="+mn-lt"/>
                <a:cs typeface="+mn-lt"/>
              </a:rPr>
              <a:t>важно</a:t>
            </a:r>
            <a:r>
              <a:rPr lang="en-US" sz="1800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US" sz="1800" dirty="0" err="1">
                <a:solidFill>
                  <a:srgbClr val="404040"/>
                </a:solidFill>
                <a:ea typeface="+mn-lt"/>
                <a:cs typeface="+mn-lt"/>
              </a:rPr>
              <a:t>для</a:t>
            </a:r>
            <a:r>
              <a:rPr lang="en-US" sz="1800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US" sz="1800" dirty="0" err="1">
                <a:solidFill>
                  <a:srgbClr val="404040"/>
                </a:solidFill>
                <a:ea typeface="+mn-lt"/>
                <a:cs typeface="+mn-lt"/>
              </a:rPr>
              <a:t>построения</a:t>
            </a:r>
            <a:r>
              <a:rPr lang="en-US" sz="1800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US" sz="1800" dirty="0" err="1">
                <a:solidFill>
                  <a:srgbClr val="404040"/>
                </a:solidFill>
                <a:ea typeface="+mn-lt"/>
                <a:cs typeface="+mn-lt"/>
              </a:rPr>
              <a:t>эффективных</a:t>
            </a:r>
            <a:r>
              <a:rPr lang="en-US" sz="1800" dirty="0">
                <a:solidFill>
                  <a:srgbClr val="404040"/>
                </a:solidFill>
                <a:ea typeface="+mn-lt"/>
                <a:cs typeface="+mn-lt"/>
              </a:rPr>
              <a:t> и </a:t>
            </a:r>
            <a:r>
              <a:rPr lang="en-US" sz="1800" dirty="0" err="1">
                <a:solidFill>
                  <a:srgbClr val="404040"/>
                </a:solidFill>
                <a:ea typeface="+mn-lt"/>
                <a:cs typeface="+mn-lt"/>
              </a:rPr>
              <a:t>безопасных</a:t>
            </a:r>
            <a:r>
              <a:rPr lang="en-US" sz="1800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US" sz="1800" dirty="0" err="1">
                <a:solidFill>
                  <a:srgbClr val="404040"/>
                </a:solidFill>
                <a:ea typeface="+mn-lt"/>
                <a:cs typeface="+mn-lt"/>
              </a:rPr>
              <a:t>сетей</a:t>
            </a:r>
            <a:r>
              <a:rPr lang="en-US" sz="1800" dirty="0">
                <a:solidFill>
                  <a:srgbClr val="404040"/>
                </a:solidFill>
                <a:ea typeface="+mn-lt"/>
                <a:cs typeface="+mn-lt"/>
              </a:rPr>
              <a:t>.</a:t>
            </a:r>
            <a:br>
              <a:rPr lang="en-US" sz="1800" dirty="0">
                <a:ea typeface="+mn-lt"/>
                <a:cs typeface="+mn-lt"/>
              </a:rPr>
            </a:br>
            <a:br>
              <a:rPr lang="en-US" sz="1800" dirty="0"/>
            </a:br>
            <a:endParaRPr lang="en-US">
              <a:ea typeface="Calibri"/>
              <a:cs typeface="Calibri"/>
            </a:endParaRPr>
          </a:p>
          <a:p>
            <a:pPr marL="0" indent="0">
              <a:buNone/>
            </a:pPr>
            <a:endParaRPr lang="ru-RU" dirty="0">
              <a:solidFill>
                <a:srgbClr val="404040"/>
              </a:solidFill>
              <a:ea typeface="Calibri" panose="020F0502020204030204"/>
              <a:cs typeface="Calibri" panose="020F0502020204030204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327904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9A389F-5A56-F926-F06A-9016F5792B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0422EFC-8CB6-D561-05DC-34B7674267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a typeface="Calibri Light"/>
                <a:cs typeface="Calibri Light"/>
              </a:rPr>
              <a:t>SDN: Введение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D846051-E6F8-A9E0-6BA2-4B1D226B6A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85000" lnSpcReduction="20000"/>
          </a:bodyPr>
          <a:lstStyle/>
          <a:p>
            <a:r>
              <a:rPr lang="ru-RU" sz="1600" err="1">
                <a:solidFill>
                  <a:srgbClr val="404040"/>
                </a:solidFill>
              </a:rPr>
              <a:t>Hub</a:t>
            </a:r>
            <a:r>
              <a:rPr lang="ru-RU" sz="1600" dirty="0">
                <a:solidFill>
                  <a:srgbClr val="404040"/>
                </a:solidFill>
              </a:rPr>
              <a:t> (Концентратор)</a:t>
            </a:r>
            <a:endParaRPr lang="ru-RU" sz="1600" dirty="0">
              <a:solidFill>
                <a:srgbClr val="404040"/>
              </a:solidFill>
              <a:ea typeface="+mn-lt"/>
              <a:cs typeface="+mn-lt"/>
            </a:endParaRPr>
          </a:p>
          <a:p>
            <a:endParaRPr lang="ru-RU" sz="1200" dirty="0">
              <a:solidFill>
                <a:srgbClr val="404040"/>
              </a:solidFill>
              <a:ea typeface="+mn-lt"/>
              <a:cs typeface="+mn-lt"/>
            </a:endParaRPr>
          </a:p>
          <a:p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Hub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 — это простое сетевое устройство, работающее на 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физическом уровне (уровень 1)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 модели OSI.</a:t>
            </a:r>
            <a:endParaRPr lang="ru-RU" sz="1400">
              <a:ea typeface="Calibri"/>
              <a:cs typeface="Calibri"/>
            </a:endParaRPr>
          </a:p>
          <a:p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Оно передаёт данные всем устройствам в сети, независимо от адресата.</a:t>
            </a:r>
            <a:endParaRPr lang="ru-RU" sz="1400" dirty="0">
              <a:ea typeface="Calibri"/>
              <a:cs typeface="Calibri"/>
            </a:endParaRPr>
          </a:p>
          <a:p>
            <a:endParaRPr lang="ru-RU" sz="1400" dirty="0">
              <a:solidFill>
                <a:srgbClr val="404040"/>
              </a:solidFill>
              <a:ea typeface="+mn-lt"/>
              <a:cs typeface="+mn-lt"/>
            </a:endParaRPr>
          </a:p>
          <a:p>
            <a:endParaRPr lang="ru-RU" sz="1400" dirty="0">
              <a:solidFill>
                <a:srgbClr val="404040"/>
              </a:solidFill>
              <a:ea typeface="+mn-lt"/>
              <a:cs typeface="+mn-lt"/>
            </a:endParaRPr>
          </a:p>
          <a:p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Используется в небольших сетях, где не требуется высокая производительность.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Подходит для устаревших сетевых инфраструктур.</a:t>
            </a:r>
            <a:endParaRPr lang="ru-RU" sz="1400" dirty="0">
              <a:ea typeface="Calibri"/>
              <a:cs typeface="Calibri"/>
            </a:endParaRPr>
          </a:p>
          <a:p>
            <a:endParaRPr lang="ru-RU" sz="1400" dirty="0">
              <a:solidFill>
                <a:srgbClr val="404040"/>
              </a:solidFill>
              <a:ea typeface="Calibri"/>
              <a:cs typeface="Calibri"/>
            </a:endParaRPr>
          </a:p>
          <a:p>
            <a:endParaRPr lang="ru-RU" sz="1400" dirty="0">
              <a:solidFill>
                <a:srgbClr val="404040"/>
              </a:solidFill>
              <a:ea typeface="+mn-lt"/>
              <a:cs typeface="+mn-lt"/>
            </a:endParaRPr>
          </a:p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Недостатки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</a:t>
            </a:r>
            <a:endParaRPr lang="ru-RU" sz="1400" dirty="0">
              <a:ea typeface="Calibri"/>
              <a:cs typeface="Calibri"/>
            </a:endParaRPr>
          </a:p>
          <a:p>
            <a:pPr lvl="1"/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Передаёт данные всем устройствам, что создаёт избыточный трафик.</a:t>
            </a:r>
            <a:endParaRPr lang="ru-RU" sz="1400" dirty="0">
              <a:ea typeface="Calibri"/>
              <a:cs typeface="Calibri"/>
            </a:endParaRPr>
          </a:p>
          <a:p>
            <a:pPr lvl="1"/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Низкая безопасность и производительность.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Преимущества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</a:t>
            </a:r>
            <a:endParaRPr lang="ru-RU" sz="1400" dirty="0">
              <a:ea typeface="Calibri"/>
              <a:cs typeface="Calibri"/>
            </a:endParaRPr>
          </a:p>
          <a:p>
            <a:pPr lvl="1"/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Простота в использовании и низкая стоимость.</a:t>
            </a:r>
            <a:endParaRPr lang="ru-RU" sz="1400" dirty="0">
              <a:ea typeface="Calibri"/>
              <a:cs typeface="Calibri"/>
            </a:endParaRPr>
          </a:p>
          <a:p>
            <a:br>
              <a:rPr lang="en-US" dirty="0"/>
            </a:br>
            <a:endParaRPr lang="en-US" sz="140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263521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5D1217-F62A-5ECD-F2FC-7180CBAD73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C56F94A-1E54-DD13-7A77-DDF86257E0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a typeface="Calibri Light"/>
                <a:cs typeface="Calibri Light"/>
              </a:rPr>
              <a:t>SDN: Введение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331CD26-C531-AA90-D086-8E9FCA7D6D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ru-RU" sz="1600" dirty="0" err="1">
                <a:solidFill>
                  <a:srgbClr val="404040"/>
                </a:solidFill>
              </a:rPr>
              <a:t>Switch</a:t>
            </a:r>
            <a:r>
              <a:rPr lang="ru-RU" sz="1600" dirty="0">
                <a:solidFill>
                  <a:srgbClr val="404040"/>
                </a:solidFill>
              </a:rPr>
              <a:t> (Коммутатор)</a:t>
            </a:r>
            <a:endParaRPr lang="ru-RU" sz="1600" dirty="0">
              <a:solidFill>
                <a:srgbClr val="404040"/>
              </a:solidFill>
              <a:ea typeface="Calibri"/>
              <a:cs typeface="Calibri"/>
            </a:endParaRPr>
          </a:p>
          <a:p>
            <a:endParaRPr lang="ru-RU" sz="1600" dirty="0">
              <a:solidFill>
                <a:srgbClr val="404040"/>
              </a:solidFill>
              <a:ea typeface="+mn-lt"/>
              <a:cs typeface="+mn-lt"/>
            </a:endParaRPr>
          </a:p>
          <a:p>
            <a:r>
              <a:rPr lang="ru-RU" sz="1200" dirty="0" err="1">
                <a:solidFill>
                  <a:srgbClr val="404040"/>
                </a:solidFill>
                <a:ea typeface="+mn-lt"/>
                <a:cs typeface="+mn-lt"/>
              </a:rPr>
              <a:t>Switch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 — это более интеллектуальное устройство, работающее на </a:t>
            </a:r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канальном уровне (уровень 2)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 модели OSI.</a:t>
            </a:r>
            <a:endParaRPr lang="ru-RU" dirty="0"/>
          </a:p>
          <a:p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Оно передаёт данные только тому устройству, которому они предназначены, используя MAC-адреса.</a:t>
            </a:r>
            <a:endParaRPr lang="ru-RU" dirty="0"/>
          </a:p>
          <a:p>
            <a:endParaRPr lang="ru-RU" dirty="0">
              <a:solidFill>
                <a:srgbClr val="404040"/>
              </a:solidFill>
              <a:ea typeface="Calibri"/>
              <a:cs typeface="Calibri"/>
            </a:endParaRPr>
          </a:p>
          <a:p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Используется в локальных сетях (LAN) для повышения производительности.</a:t>
            </a:r>
            <a:endParaRPr lang="ru-RU" dirty="0"/>
          </a:p>
          <a:p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Подходит для средних и крупных сетей.</a:t>
            </a:r>
            <a:endParaRPr lang="ru-RU" dirty="0"/>
          </a:p>
          <a:p>
            <a:endParaRPr lang="ru-RU" dirty="0">
              <a:solidFill>
                <a:srgbClr val="404040"/>
              </a:solidFill>
              <a:ea typeface="Calibri"/>
              <a:cs typeface="Calibri"/>
            </a:endParaRPr>
          </a:p>
          <a:p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Преимущества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:</a:t>
            </a:r>
            <a:endParaRPr lang="ru-RU" dirty="0"/>
          </a:p>
          <a:p>
            <a:pPr lvl="1"/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Эффективное использование пропускной способности сети.</a:t>
            </a:r>
            <a:endParaRPr lang="ru-RU" dirty="0"/>
          </a:p>
          <a:p>
            <a:pPr lvl="1"/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Высокая производительность и безопасность.</a:t>
            </a:r>
            <a:endParaRPr lang="ru-RU" dirty="0"/>
          </a:p>
          <a:p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Недостатки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:</a:t>
            </a:r>
            <a:endParaRPr lang="ru-RU" dirty="0"/>
          </a:p>
          <a:p>
            <a:pPr lvl="1"/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Более высокая стоимость по сравнению с </a:t>
            </a:r>
            <a:r>
              <a:rPr lang="ru-RU" sz="1200" dirty="0" err="1">
                <a:solidFill>
                  <a:srgbClr val="404040"/>
                </a:solidFill>
                <a:ea typeface="+mn-lt"/>
                <a:cs typeface="+mn-lt"/>
              </a:rPr>
              <a:t>Hub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.</a:t>
            </a:r>
            <a:endParaRPr lang="ru-RU" dirty="0"/>
          </a:p>
          <a:p>
            <a:endParaRPr lang="ru-RU" sz="1600" dirty="0">
              <a:solidFill>
                <a:srgbClr val="404040"/>
              </a:solidFill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733082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4842DC-95FD-7471-D07F-9873CE3E92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54ADE2-1ED8-DBCE-9D5C-286D9ACEBC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a typeface="Calibri Light"/>
                <a:cs typeface="Calibri Light"/>
              </a:rPr>
              <a:t>SDN: Введение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C666064-7CD5-FB84-7DCB-9EB44E8CEC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ru-RU" sz="1600" dirty="0" err="1">
                <a:solidFill>
                  <a:srgbClr val="404040"/>
                </a:solidFill>
              </a:rPr>
              <a:t>Router</a:t>
            </a:r>
            <a:r>
              <a:rPr lang="ru-RU" sz="1600" dirty="0">
                <a:solidFill>
                  <a:srgbClr val="404040"/>
                </a:solidFill>
              </a:rPr>
              <a:t> (Маршрутизатор)</a:t>
            </a:r>
            <a:endParaRPr lang="ru-RU" sz="1600" dirty="0">
              <a:solidFill>
                <a:srgbClr val="404040"/>
              </a:solidFill>
              <a:ea typeface="Calibri"/>
              <a:cs typeface="Calibri"/>
            </a:endParaRPr>
          </a:p>
          <a:p>
            <a:endParaRPr lang="ru-RU" sz="1200" dirty="0">
              <a:solidFill>
                <a:srgbClr val="404040"/>
              </a:solidFill>
              <a:ea typeface="+mn-lt"/>
              <a:cs typeface="+mn-lt"/>
            </a:endParaRPr>
          </a:p>
          <a:p>
            <a:r>
              <a:rPr lang="ru-RU" sz="1200" dirty="0" err="1">
                <a:solidFill>
                  <a:srgbClr val="404040"/>
                </a:solidFill>
                <a:ea typeface="+mn-lt"/>
                <a:cs typeface="+mn-lt"/>
              </a:rPr>
              <a:t>Router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 — это устройство, работающее на </a:t>
            </a:r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сетевом уровне (уровень 3)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 модели OSI.</a:t>
            </a:r>
            <a:endParaRPr lang="ru-RU" dirty="0">
              <a:ea typeface="Calibri"/>
              <a:cs typeface="Calibri"/>
            </a:endParaRPr>
          </a:p>
          <a:p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Оно используется для передачи данных между разными сетями, используя IP-адреса.</a:t>
            </a:r>
            <a:endParaRPr lang="ru-RU" dirty="0"/>
          </a:p>
          <a:p>
            <a:endParaRPr lang="ru-RU" dirty="0">
              <a:solidFill>
                <a:srgbClr val="404040"/>
              </a:solidFill>
              <a:ea typeface="Calibri"/>
              <a:cs typeface="Calibri"/>
            </a:endParaRPr>
          </a:p>
          <a:p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Используется для подключения локальных сетей к интернету.</a:t>
            </a:r>
            <a:endParaRPr lang="ru-RU" dirty="0"/>
          </a:p>
          <a:p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Подходит для крупных сетей, где требуется маршрутизация данных.</a:t>
            </a:r>
            <a:endParaRPr lang="ru-RU" dirty="0"/>
          </a:p>
          <a:p>
            <a:endParaRPr lang="ru-RU" sz="1200" b="1" dirty="0">
              <a:solidFill>
                <a:srgbClr val="404040"/>
              </a:solidFill>
              <a:ea typeface="+mn-lt"/>
              <a:cs typeface="+mn-lt"/>
            </a:endParaRPr>
          </a:p>
          <a:p>
            <a:endParaRPr lang="ru-RU" sz="1200" b="1" dirty="0">
              <a:solidFill>
                <a:srgbClr val="404040"/>
              </a:solidFill>
              <a:ea typeface="+mn-lt"/>
              <a:cs typeface="+mn-lt"/>
            </a:endParaRPr>
          </a:p>
          <a:p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Преимущества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:</a:t>
            </a:r>
            <a:endParaRPr lang="ru-RU" dirty="0">
              <a:ea typeface="Calibri"/>
              <a:cs typeface="Calibri"/>
            </a:endParaRPr>
          </a:p>
          <a:p>
            <a:pPr lvl="1"/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Возможность работы с разными протоколами (например, IPv4, IPv6).</a:t>
            </a:r>
            <a:endParaRPr lang="ru-RU" dirty="0"/>
          </a:p>
          <a:p>
            <a:pPr lvl="1"/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Поддержка функций безопасности (брандмауэр, VPN).</a:t>
            </a:r>
            <a:endParaRPr lang="ru-RU" dirty="0"/>
          </a:p>
          <a:p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Недостатки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:</a:t>
            </a:r>
            <a:endParaRPr lang="ru-RU" dirty="0"/>
          </a:p>
          <a:p>
            <a:pPr lvl="1"/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Более сложная настройка и высокая стоимость.</a:t>
            </a:r>
            <a:endParaRPr lang="ru-RU" dirty="0"/>
          </a:p>
          <a:p>
            <a:endParaRPr lang="ru-RU" sz="1600" dirty="0">
              <a:solidFill>
                <a:srgbClr val="404040"/>
              </a:solidFill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955249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BEF644-4679-5A62-2BDC-8A4F98BBEC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61E738-F024-26AC-E580-4B03DD98A9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a typeface="Calibri Light"/>
                <a:cs typeface="Calibri Light"/>
              </a:rPr>
              <a:t>SDN: Введение</a:t>
            </a:r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A637BFBD-6C92-A0DD-F07C-0E9D70226E0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93005649"/>
              </p:ext>
            </p:extLst>
          </p:nvPr>
        </p:nvGraphicFramePr>
        <p:xfrm>
          <a:off x="837259" y="2492962"/>
          <a:ext cx="10515600" cy="3428824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628900">
                  <a:extLst>
                    <a:ext uri="{9D8B030D-6E8A-4147-A177-3AD203B41FA5}">
                      <a16:colId xmlns:a16="http://schemas.microsoft.com/office/drawing/2014/main" val="3117874211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2650978278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870809803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807056676"/>
                    </a:ext>
                  </a:extLst>
                </a:gridCol>
              </a:tblGrid>
              <a:tr h="489832">
                <a:tc>
                  <a:txBody>
                    <a:bodyPr/>
                    <a:lstStyle/>
                    <a:p>
                      <a:pPr algn="l"/>
                      <a:r>
                        <a:rPr lang="ru-RU" b="1">
                          <a:effectLst/>
                        </a:rPr>
                        <a:t>Характеристика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af-ZA" b="1">
                          <a:effectLst/>
                        </a:rPr>
                        <a:t>Hub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af-ZA" b="1">
                          <a:effectLst/>
                        </a:rPr>
                        <a:t>Switch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af-ZA" b="1">
                          <a:effectLst/>
                        </a:rPr>
                        <a:t>Router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434121"/>
                  </a:ext>
                </a:extLst>
              </a:tr>
              <a:tr h="489832">
                <a:tc>
                  <a:txBody>
                    <a:bodyPr/>
                    <a:lstStyle/>
                    <a:p>
                      <a:r>
                        <a:rPr lang="ru-RU" b="1">
                          <a:effectLst/>
                        </a:rPr>
                        <a:t>Уровень </a:t>
                      </a:r>
                      <a:r>
                        <a:rPr lang="af-ZA" b="1">
                          <a:effectLst/>
                        </a:rPr>
                        <a:t>OSI</a:t>
                      </a:r>
                      <a:endParaRPr lang="af-ZA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Физический (уровень 1)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Канальный (уровень 2)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Сетевой (уровень 3)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52868639"/>
                  </a:ext>
                </a:extLst>
              </a:tr>
              <a:tr h="489832">
                <a:tc>
                  <a:txBody>
                    <a:bodyPr/>
                    <a:lstStyle/>
                    <a:p>
                      <a:r>
                        <a:rPr lang="ru-RU" b="1">
                          <a:effectLst/>
                        </a:rPr>
                        <a:t>Передача данных</a:t>
                      </a:r>
                      <a:endParaRPr lang="ru-RU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Всем устройствам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Только адресату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Между сетями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5129539"/>
                  </a:ext>
                </a:extLst>
              </a:tr>
              <a:tr h="489832">
                <a:tc>
                  <a:txBody>
                    <a:bodyPr/>
                    <a:lstStyle/>
                    <a:p>
                      <a:r>
                        <a:rPr lang="ru-RU" b="1">
                          <a:effectLst/>
                        </a:rPr>
                        <a:t>Производительность</a:t>
                      </a:r>
                      <a:endParaRPr lang="ru-RU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Низкая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Высокая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Очень высокая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55639132"/>
                  </a:ext>
                </a:extLst>
              </a:tr>
              <a:tr h="489832">
                <a:tc>
                  <a:txBody>
                    <a:bodyPr/>
                    <a:lstStyle/>
                    <a:p>
                      <a:r>
                        <a:rPr lang="ru-RU" b="1">
                          <a:effectLst/>
                        </a:rPr>
                        <a:t>Безопасность</a:t>
                      </a:r>
                      <a:endParaRPr lang="ru-RU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Низкая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Средняя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Высокая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28535952"/>
                  </a:ext>
                </a:extLst>
              </a:tr>
              <a:tr h="489832">
                <a:tc>
                  <a:txBody>
                    <a:bodyPr/>
                    <a:lstStyle/>
                    <a:p>
                      <a:r>
                        <a:rPr lang="ru-RU" b="1">
                          <a:effectLst/>
                        </a:rPr>
                        <a:t>Стоимость</a:t>
                      </a:r>
                      <a:endParaRPr lang="ru-RU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Низкая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Средняя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Высокая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52476091"/>
                  </a:ext>
                </a:extLst>
              </a:tr>
              <a:tr h="489832">
                <a:tc>
                  <a:txBody>
                    <a:bodyPr/>
                    <a:lstStyle/>
                    <a:p>
                      <a:r>
                        <a:rPr lang="ru-RU" b="1">
                          <a:effectLst/>
                        </a:rPr>
                        <a:t>Примеры</a:t>
                      </a:r>
                      <a:endParaRPr lang="ru-RU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af-ZA">
                          <a:effectLst/>
                        </a:rPr>
                        <a:t>Ethernet Hub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af-ZA">
                          <a:effectLst/>
                        </a:rPr>
                        <a:t>Ethernet Switch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af-ZA">
                          <a:effectLst/>
                        </a:rPr>
                        <a:t>Wi-Fi Router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316708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23341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0E80EB-7A0D-ED4E-46D7-774DF1BC2E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7E25C42-DF43-7A76-DB4A-12F6602B47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a typeface="Calibri Light"/>
                <a:cs typeface="Calibri Light"/>
              </a:rPr>
              <a:t>SDN: Введение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F481F95-7AA4-3026-2C8B-909E7DA547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ru-RU" sz="1600" dirty="0">
                <a:solidFill>
                  <a:srgbClr val="404040"/>
                </a:solidFill>
                <a:ea typeface="+mn-lt"/>
                <a:cs typeface="+mn-lt"/>
              </a:rPr>
              <a:t>Запись маршрутизатора содержит информацию о маршруте, который используется для передачи данных в сети. Рассмотрим пример записи:        </a:t>
            </a:r>
            <a:endParaRPr lang="ru-RU" dirty="0">
              <a:solidFill>
                <a:srgbClr val="000000"/>
              </a:solidFill>
              <a:ea typeface="+mn-lt"/>
              <a:cs typeface="+mn-lt"/>
            </a:endParaRPr>
          </a:p>
          <a:p>
            <a:r>
              <a:rPr lang="ru-RU" sz="1600" dirty="0">
                <a:solidFill>
                  <a:srgbClr val="404040"/>
                </a:solidFill>
                <a:ea typeface="+mn-lt"/>
                <a:cs typeface="+mn-lt"/>
              </a:rPr>
              <a:t>192.168.64.0/18 [110/49] </a:t>
            </a:r>
            <a:r>
              <a:rPr lang="ru-RU" sz="1600" dirty="0" err="1">
                <a:solidFill>
                  <a:srgbClr val="404040"/>
                </a:solidFill>
                <a:ea typeface="+mn-lt"/>
                <a:cs typeface="+mn-lt"/>
              </a:rPr>
              <a:t>via</a:t>
            </a:r>
            <a:r>
              <a:rPr lang="ru-RU" sz="1600" dirty="0">
                <a:solidFill>
                  <a:srgbClr val="404040"/>
                </a:solidFill>
                <a:ea typeface="+mn-lt"/>
                <a:cs typeface="+mn-lt"/>
              </a:rPr>
              <a:t> 192.168.1.2, 00:34:34, FastEthernet0/0.1</a:t>
            </a:r>
            <a:endParaRPr lang="ru-RU">
              <a:ea typeface="Calibri"/>
              <a:cs typeface="Calibri"/>
            </a:endParaRPr>
          </a:p>
          <a:p>
            <a:endParaRPr lang="ru-RU" sz="1400" dirty="0">
              <a:solidFill>
                <a:srgbClr val="404040"/>
              </a:solidFill>
            </a:endParaRPr>
          </a:p>
          <a:p>
            <a:endParaRPr lang="ru-RU" sz="1400" dirty="0">
              <a:solidFill>
                <a:srgbClr val="404040"/>
              </a:solidFill>
            </a:endParaRPr>
          </a:p>
          <a:p>
            <a:endParaRPr lang="ru-RU" sz="1400" dirty="0">
              <a:solidFill>
                <a:srgbClr val="404040"/>
              </a:solidFill>
            </a:endParaRPr>
          </a:p>
          <a:p>
            <a:r>
              <a:rPr lang="ru-RU" sz="1400" dirty="0">
                <a:solidFill>
                  <a:srgbClr val="404040"/>
                </a:solidFill>
              </a:rPr>
              <a:t>1. </a:t>
            </a:r>
            <a:r>
              <a:rPr lang="ru-RU" sz="1400" b="1" dirty="0">
                <a:solidFill>
                  <a:srgbClr val="404040"/>
                </a:solidFill>
              </a:rPr>
              <a:t>192.168.64.0/18</a:t>
            </a:r>
            <a:endParaRPr lang="ru-RU" sz="1400" dirty="0">
              <a:solidFill>
                <a:srgbClr val="404040"/>
              </a:solidFill>
              <a:ea typeface="Calibri" panose="020F0502020204030204"/>
              <a:cs typeface="Calibri" panose="020F0502020204030204"/>
            </a:endParaRPr>
          </a:p>
          <a:p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Это </a:t>
            </a:r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сеть назначения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.</a:t>
            </a:r>
            <a:endParaRPr lang="ru-RU" dirty="0"/>
          </a:p>
          <a:p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192.168.64.0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 — IP-адрес сети.</a:t>
            </a:r>
            <a:endParaRPr lang="ru-RU" dirty="0"/>
          </a:p>
          <a:p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/18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 — маска подсети (префикс CIDR).</a:t>
            </a:r>
            <a:endParaRPr lang="ru-RU" dirty="0"/>
          </a:p>
          <a:p>
            <a:pPr lvl="1"/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Маска подсети: 255.255.192.0.</a:t>
            </a:r>
            <a:endParaRPr lang="ru-RU" dirty="0"/>
          </a:p>
          <a:p>
            <a:pPr lvl="1"/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Это означает, что в сети может быть до 16 382 хостов (2^(32-18) - 2).</a:t>
            </a:r>
            <a:endParaRPr lang="ru-RU" dirty="0">
              <a:ea typeface="Calibri" panose="020F0502020204030204"/>
              <a:cs typeface="Calibri" panose="020F0502020204030204"/>
            </a:endParaRPr>
          </a:p>
          <a:p>
            <a:pPr lvl="1"/>
            <a:endParaRPr lang="ru-RU" sz="1200" dirty="0">
              <a:solidFill>
                <a:srgbClr val="404040"/>
              </a:solidFill>
              <a:ea typeface="Calibri" panose="020F0502020204030204"/>
              <a:cs typeface="Calibri" panose="020F0502020204030204"/>
            </a:endParaRPr>
          </a:p>
          <a:p>
            <a:endParaRPr lang="ru-RU" sz="1600" dirty="0">
              <a:solidFill>
                <a:srgbClr val="404040"/>
              </a:solidFill>
              <a:ea typeface="Calibri" panose="020F0502020204030204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3779185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4C5433-F630-BDCA-E42E-954F166F98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FB2B22-D01E-C2BC-349D-0BB7442513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a typeface="Calibri Light"/>
                <a:cs typeface="Calibri Light"/>
              </a:rPr>
              <a:t>SDN: Введение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3ACE002-2923-E0F7-1FA9-FF6DB035FC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ru-RU" sz="1600" dirty="0">
                <a:solidFill>
                  <a:srgbClr val="404040"/>
                </a:solidFill>
                <a:ea typeface="+mn-lt"/>
                <a:cs typeface="+mn-lt"/>
              </a:rPr>
              <a:t>Запись маршрутизатора содержит информацию о маршруте, который используется для передачи данных в сети. Рассмотрим пример записи:        </a:t>
            </a:r>
            <a:endParaRPr lang="ru-RU" dirty="0">
              <a:solidFill>
                <a:srgbClr val="000000"/>
              </a:solidFill>
              <a:ea typeface="+mn-lt"/>
              <a:cs typeface="+mn-lt"/>
            </a:endParaRPr>
          </a:p>
          <a:p>
            <a:r>
              <a:rPr lang="ru-RU" sz="1600" dirty="0">
                <a:solidFill>
                  <a:srgbClr val="404040"/>
                </a:solidFill>
                <a:ea typeface="+mn-lt"/>
                <a:cs typeface="+mn-lt"/>
              </a:rPr>
              <a:t>192.168.64.0/18 [110/49] </a:t>
            </a:r>
            <a:r>
              <a:rPr lang="ru-RU" sz="1600" dirty="0" err="1">
                <a:solidFill>
                  <a:srgbClr val="404040"/>
                </a:solidFill>
                <a:ea typeface="+mn-lt"/>
                <a:cs typeface="+mn-lt"/>
              </a:rPr>
              <a:t>via</a:t>
            </a:r>
            <a:r>
              <a:rPr lang="ru-RU" sz="1600" dirty="0">
                <a:solidFill>
                  <a:srgbClr val="404040"/>
                </a:solidFill>
                <a:ea typeface="+mn-lt"/>
                <a:cs typeface="+mn-lt"/>
              </a:rPr>
              <a:t> 192.168.1.2, 00:34:34, FastEthernet0/0.1</a:t>
            </a:r>
            <a:endParaRPr lang="ru-RU">
              <a:ea typeface="Calibri"/>
              <a:cs typeface="Calibri"/>
            </a:endParaRPr>
          </a:p>
          <a:p>
            <a:endParaRPr lang="ru-RU" sz="1400" dirty="0">
              <a:solidFill>
                <a:srgbClr val="404040"/>
              </a:solidFill>
            </a:endParaRPr>
          </a:p>
          <a:p>
            <a:r>
              <a:rPr lang="ru-RU" sz="1400" dirty="0">
                <a:solidFill>
                  <a:srgbClr val="404040"/>
                </a:solidFill>
              </a:rPr>
              <a:t>2. </a:t>
            </a:r>
            <a:r>
              <a:rPr lang="ru-RU" sz="1400" b="1" dirty="0">
                <a:solidFill>
                  <a:srgbClr val="404040"/>
                </a:solidFill>
              </a:rPr>
              <a:t>[110/49]</a:t>
            </a:r>
            <a:endParaRPr lang="ru-RU" sz="1400" dirty="0">
              <a:solidFill>
                <a:srgbClr val="404040"/>
              </a:solidFill>
              <a:ea typeface="Calibri" panose="020F0502020204030204"/>
              <a:cs typeface="Calibri" panose="020F0502020204030204"/>
            </a:endParaRPr>
          </a:p>
          <a:p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Это </a:t>
            </a:r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метрика маршрута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.</a:t>
            </a:r>
            <a:endParaRPr lang="ru-RU" dirty="0"/>
          </a:p>
          <a:p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110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 — административное расстояние (AD):</a:t>
            </a:r>
            <a:endParaRPr lang="ru-RU" dirty="0"/>
          </a:p>
          <a:p>
            <a:pPr lvl="1"/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Показывает надёжность источника маршрута.</a:t>
            </a:r>
            <a:endParaRPr lang="ru-RU" dirty="0"/>
          </a:p>
          <a:p>
            <a:pPr lvl="1"/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Чем меньше значение, тем более надёжный источник.</a:t>
            </a:r>
            <a:endParaRPr lang="ru-RU" dirty="0"/>
          </a:p>
          <a:p>
            <a:pPr lvl="1"/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Значение 110 указывает, что маршрут получен через протокол OSPF.</a:t>
            </a:r>
            <a:endParaRPr lang="ru-RU" dirty="0"/>
          </a:p>
          <a:p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49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 — метрика:</a:t>
            </a:r>
            <a:endParaRPr lang="ru-RU" dirty="0"/>
          </a:p>
          <a:p>
            <a:pPr lvl="1"/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Показывает "стоимость" маршрута.</a:t>
            </a:r>
            <a:endParaRPr lang="ru-RU" dirty="0"/>
          </a:p>
          <a:p>
            <a:pPr lvl="1"/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Чем меньше значение, тем предпочтительнее маршрут.</a:t>
            </a:r>
            <a:endParaRPr lang="ru-RU" dirty="0"/>
          </a:p>
          <a:p>
            <a:pPr lvl="1"/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В OSPF это может быть стоимость, основанная на пропускной способности канала.</a:t>
            </a:r>
            <a:endParaRPr lang="ru-RU" dirty="0"/>
          </a:p>
          <a:p>
            <a:endParaRPr lang="ru-RU" sz="1400" dirty="0">
              <a:solidFill>
                <a:srgbClr val="404040"/>
              </a:solidFill>
              <a:ea typeface="Calibri"/>
              <a:cs typeface="Calibri"/>
            </a:endParaRPr>
          </a:p>
          <a:p>
            <a:endParaRPr lang="ru-RU" dirty="0">
              <a:ea typeface="Calibri" panose="020F0502020204030204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4525961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6728ED-7230-2F3E-093C-D9C08E8DDC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8C99727-222B-077C-C1E8-254C01B39D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a typeface="Calibri Light"/>
                <a:cs typeface="Calibri Light"/>
              </a:rPr>
              <a:t>SDN: Введение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B501302-ACB8-59B2-7D6A-1EF6CC8528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77500" lnSpcReduction="20000"/>
          </a:bodyPr>
          <a:lstStyle/>
          <a:p>
            <a:r>
              <a:rPr lang="ru-RU" sz="1600" dirty="0">
                <a:solidFill>
                  <a:srgbClr val="404040"/>
                </a:solidFill>
                <a:ea typeface="+mn-lt"/>
                <a:cs typeface="+mn-lt"/>
              </a:rPr>
              <a:t>Запись маршрутизатора содержит информацию о маршруте, который используется для передачи данных в сети. Рассмотрим пример записи:        </a:t>
            </a:r>
            <a:endParaRPr lang="ru-RU" dirty="0">
              <a:solidFill>
                <a:srgbClr val="000000"/>
              </a:solidFill>
              <a:ea typeface="+mn-lt"/>
              <a:cs typeface="+mn-lt"/>
            </a:endParaRPr>
          </a:p>
          <a:p>
            <a:r>
              <a:rPr lang="ru-RU" sz="1600" dirty="0">
                <a:solidFill>
                  <a:srgbClr val="404040"/>
                </a:solidFill>
                <a:ea typeface="+mn-lt"/>
                <a:cs typeface="+mn-lt"/>
              </a:rPr>
              <a:t>192.168.64.0/18 [110/49] </a:t>
            </a:r>
            <a:r>
              <a:rPr lang="ru-RU" sz="1600" dirty="0" err="1">
                <a:solidFill>
                  <a:srgbClr val="404040"/>
                </a:solidFill>
                <a:ea typeface="+mn-lt"/>
                <a:cs typeface="+mn-lt"/>
              </a:rPr>
              <a:t>via</a:t>
            </a:r>
            <a:r>
              <a:rPr lang="ru-RU" sz="1600" dirty="0">
                <a:solidFill>
                  <a:srgbClr val="404040"/>
                </a:solidFill>
                <a:ea typeface="+mn-lt"/>
                <a:cs typeface="+mn-lt"/>
              </a:rPr>
              <a:t> 192.168.1.2, 00:34:34, FastEthernet0/0.1</a:t>
            </a:r>
            <a:endParaRPr lang="ru-RU">
              <a:ea typeface="Calibri"/>
              <a:cs typeface="Calibri"/>
            </a:endParaRPr>
          </a:p>
          <a:p>
            <a:endParaRPr lang="ru-RU" sz="1400" dirty="0">
              <a:solidFill>
                <a:srgbClr val="404040"/>
              </a:solidFill>
            </a:endParaRPr>
          </a:p>
          <a:p>
            <a:endParaRPr lang="ru-RU" sz="1400" dirty="0">
              <a:solidFill>
                <a:srgbClr val="404040"/>
              </a:solidFill>
            </a:endParaRPr>
          </a:p>
          <a:p>
            <a:r>
              <a:rPr lang="ru-RU" sz="1400" dirty="0">
                <a:solidFill>
                  <a:srgbClr val="404040"/>
                </a:solidFill>
              </a:rPr>
              <a:t>3. </a:t>
            </a:r>
            <a:r>
              <a:rPr lang="ru-RU" sz="1400" b="1" err="1">
                <a:solidFill>
                  <a:srgbClr val="404040"/>
                </a:solidFill>
              </a:rPr>
              <a:t>via</a:t>
            </a:r>
            <a:r>
              <a:rPr lang="ru-RU" sz="1400" b="1" dirty="0">
                <a:solidFill>
                  <a:srgbClr val="404040"/>
                </a:solidFill>
              </a:rPr>
              <a:t> 192.168.1.2</a:t>
            </a:r>
            <a:endParaRPr lang="ru-RU" sz="1400" dirty="0">
              <a:ea typeface="Calibri" panose="020F0502020204030204"/>
              <a:cs typeface="Calibri" panose="020F0502020204030204"/>
            </a:endParaRPr>
          </a:p>
          <a:p>
            <a:r>
              <a:rPr lang="ru-RU" sz="1400">
                <a:solidFill>
                  <a:srgbClr val="404040"/>
                </a:solidFill>
                <a:ea typeface="+mn-lt"/>
                <a:cs typeface="+mn-lt"/>
              </a:rPr>
              <a:t>Это </a:t>
            </a:r>
            <a:r>
              <a:rPr lang="ru-RU" sz="1400" b="1">
                <a:solidFill>
                  <a:srgbClr val="404040"/>
                </a:solidFill>
                <a:ea typeface="+mn-lt"/>
                <a:cs typeface="+mn-lt"/>
              </a:rPr>
              <a:t>IP-адрес следующего прыжка (</a:t>
            </a:r>
            <a:r>
              <a:rPr lang="ru-RU" sz="1400" b="1" err="1">
                <a:solidFill>
                  <a:srgbClr val="404040"/>
                </a:solidFill>
                <a:ea typeface="+mn-lt"/>
                <a:cs typeface="+mn-lt"/>
              </a:rPr>
              <a:t>next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ru-RU" sz="1400" b="1" err="1">
                <a:solidFill>
                  <a:srgbClr val="404040"/>
                </a:solidFill>
                <a:ea typeface="+mn-lt"/>
                <a:cs typeface="+mn-lt"/>
              </a:rPr>
              <a:t>hop</a:t>
            </a:r>
            <a:r>
              <a:rPr lang="ru-RU" sz="1400" b="1">
                <a:solidFill>
                  <a:srgbClr val="404040"/>
                </a:solidFill>
                <a:ea typeface="+mn-lt"/>
                <a:cs typeface="+mn-lt"/>
              </a:rPr>
              <a:t>)</a:t>
            </a:r>
            <a:r>
              <a:rPr lang="ru-RU" sz="1400">
                <a:solidFill>
                  <a:srgbClr val="404040"/>
                </a:solidFill>
                <a:ea typeface="+mn-lt"/>
                <a:cs typeface="+mn-lt"/>
              </a:rPr>
              <a:t>.</a:t>
            </a:r>
            <a:endParaRPr lang="ru-RU" sz="1400">
              <a:ea typeface="Calibri"/>
              <a:cs typeface="Calibri"/>
            </a:endParaRPr>
          </a:p>
          <a:p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Указывает, куда маршрутизатор должен отправить данные, чтобы они достигли сети назначения.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В данном случае данные будут отправлены на устройство с IP-адресом 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192.168.1.2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.</a:t>
            </a:r>
            <a:endParaRPr lang="ru-RU" sz="1400" dirty="0">
              <a:ea typeface="Calibri"/>
              <a:cs typeface="Calibri"/>
            </a:endParaRPr>
          </a:p>
          <a:p>
            <a:br>
              <a:rPr lang="en-US" dirty="0"/>
            </a:br>
            <a:endParaRPr lang="en-US" dirty="0"/>
          </a:p>
          <a:p>
            <a:r>
              <a:rPr lang="ru-RU" sz="1400" dirty="0">
                <a:solidFill>
                  <a:srgbClr val="404040"/>
                </a:solidFill>
              </a:rPr>
              <a:t>4. </a:t>
            </a:r>
            <a:r>
              <a:rPr lang="ru-RU" sz="1400" b="1" dirty="0">
                <a:solidFill>
                  <a:srgbClr val="404040"/>
                </a:solidFill>
              </a:rPr>
              <a:t>00:34:34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Это 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время с момента последнего обновления маршрута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.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Показывает, как давно маршрут был обновлён.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В данном случае прошло 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34 минуты и 34 секунды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.</a:t>
            </a:r>
            <a:endParaRPr lang="ru-RU" sz="1400" dirty="0">
              <a:ea typeface="Calibri"/>
              <a:cs typeface="Calibri"/>
            </a:endParaRPr>
          </a:p>
          <a:p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08297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EC28BD-3158-51FB-BDF0-CCB7DDEA1B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AB7ACFC-3AD9-619F-1AE1-22659AF6FD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a typeface="Calibri Light"/>
                <a:cs typeface="Calibri Light"/>
              </a:rPr>
              <a:t>SDN: Введение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957C0C0-3825-FFF5-8717-A1D72F1200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ru-RU" sz="1600" dirty="0">
                <a:solidFill>
                  <a:srgbClr val="404040"/>
                </a:solidFill>
                <a:ea typeface="+mn-lt"/>
                <a:cs typeface="+mn-lt"/>
              </a:rPr>
              <a:t>Запись маршрутизатора содержит информацию о маршруте, который используется для передачи данных в сети. Рассмотрим пример записи:        </a:t>
            </a:r>
            <a:endParaRPr lang="ru-RU" dirty="0">
              <a:solidFill>
                <a:srgbClr val="000000"/>
              </a:solidFill>
              <a:ea typeface="+mn-lt"/>
              <a:cs typeface="+mn-lt"/>
            </a:endParaRPr>
          </a:p>
          <a:p>
            <a:r>
              <a:rPr lang="ru-RU" sz="1600" dirty="0">
                <a:solidFill>
                  <a:srgbClr val="404040"/>
                </a:solidFill>
                <a:ea typeface="+mn-lt"/>
                <a:cs typeface="+mn-lt"/>
              </a:rPr>
              <a:t>192.168.64.0/18 [110/49] </a:t>
            </a:r>
            <a:r>
              <a:rPr lang="ru-RU" sz="1600" dirty="0" err="1">
                <a:solidFill>
                  <a:srgbClr val="404040"/>
                </a:solidFill>
                <a:ea typeface="+mn-lt"/>
                <a:cs typeface="+mn-lt"/>
              </a:rPr>
              <a:t>via</a:t>
            </a:r>
            <a:r>
              <a:rPr lang="ru-RU" sz="1600" dirty="0">
                <a:solidFill>
                  <a:srgbClr val="404040"/>
                </a:solidFill>
                <a:ea typeface="+mn-lt"/>
                <a:cs typeface="+mn-lt"/>
              </a:rPr>
              <a:t> 192.168.1.2, 00:34:34, FastEthernet0/0.1</a:t>
            </a:r>
            <a:endParaRPr lang="ru-RU">
              <a:ea typeface="Calibri"/>
              <a:cs typeface="Calibri"/>
            </a:endParaRPr>
          </a:p>
          <a:p>
            <a:endParaRPr lang="ru-RU" sz="1400" dirty="0">
              <a:solidFill>
                <a:srgbClr val="404040"/>
              </a:solidFill>
            </a:endParaRPr>
          </a:p>
          <a:p>
            <a:endParaRPr lang="en-US" sz="1400" dirty="0">
              <a:solidFill>
                <a:srgbClr val="404040"/>
              </a:solidFill>
            </a:endParaRPr>
          </a:p>
          <a:p>
            <a:r>
              <a:rPr lang="en-US" sz="1400" dirty="0">
                <a:solidFill>
                  <a:srgbClr val="404040"/>
                </a:solidFill>
              </a:rPr>
              <a:t>5. </a:t>
            </a:r>
            <a:r>
              <a:rPr lang="en-US" sz="1400" b="1" dirty="0">
                <a:solidFill>
                  <a:srgbClr val="404040"/>
                </a:solidFill>
              </a:rPr>
              <a:t>FastEthernet0/0.1</a:t>
            </a:r>
            <a:endParaRPr lang="en-US" sz="1400" dirty="0">
              <a:ea typeface="Calibri" panose="020F0502020204030204"/>
              <a:cs typeface="Calibri" panose="020F0502020204030204"/>
            </a:endParaRPr>
          </a:p>
          <a:p>
            <a:r>
              <a:rPr lang="en-US" sz="1400" dirty="0" err="1">
                <a:solidFill>
                  <a:srgbClr val="404040"/>
                </a:solidFill>
                <a:ea typeface="+mn-lt"/>
                <a:cs typeface="+mn-lt"/>
              </a:rPr>
              <a:t>Это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 </a:t>
            </a:r>
            <a:r>
              <a:rPr lang="en-US" sz="1400" b="1" dirty="0" err="1">
                <a:solidFill>
                  <a:srgbClr val="404040"/>
                </a:solidFill>
                <a:ea typeface="+mn-lt"/>
                <a:cs typeface="+mn-lt"/>
              </a:rPr>
              <a:t>интерфейс</a:t>
            </a:r>
            <a:r>
              <a:rPr lang="en-US" sz="1400" b="1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US" sz="1400" b="1" dirty="0" err="1">
                <a:solidFill>
                  <a:srgbClr val="404040"/>
                </a:solidFill>
                <a:ea typeface="+mn-lt"/>
                <a:cs typeface="+mn-lt"/>
              </a:rPr>
              <a:t>маршрутизатора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, </a:t>
            </a:r>
            <a:r>
              <a:rPr lang="en-US" sz="1400" dirty="0" err="1">
                <a:solidFill>
                  <a:srgbClr val="404040"/>
                </a:solidFill>
                <a:ea typeface="+mn-lt"/>
                <a:cs typeface="+mn-lt"/>
              </a:rPr>
              <a:t>через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US" sz="1400" dirty="0" err="1">
                <a:solidFill>
                  <a:srgbClr val="404040"/>
                </a:solidFill>
                <a:ea typeface="+mn-lt"/>
                <a:cs typeface="+mn-lt"/>
              </a:rPr>
              <a:t>который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US" sz="1400" dirty="0" err="1">
                <a:solidFill>
                  <a:srgbClr val="404040"/>
                </a:solidFill>
                <a:ea typeface="+mn-lt"/>
                <a:cs typeface="+mn-lt"/>
              </a:rPr>
              <a:t>будет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US" sz="1400" dirty="0" err="1">
                <a:solidFill>
                  <a:srgbClr val="404040"/>
                </a:solidFill>
                <a:ea typeface="+mn-lt"/>
                <a:cs typeface="+mn-lt"/>
              </a:rPr>
              <a:t>отправлен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US" sz="1400" dirty="0" err="1">
                <a:solidFill>
                  <a:srgbClr val="404040"/>
                </a:solidFill>
                <a:ea typeface="+mn-lt"/>
                <a:cs typeface="+mn-lt"/>
              </a:rPr>
              <a:t>трафик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.</a:t>
            </a:r>
            <a:endParaRPr lang="en-US" sz="1400" dirty="0">
              <a:ea typeface="Calibri"/>
              <a:cs typeface="Calibri"/>
            </a:endParaRPr>
          </a:p>
          <a:p>
            <a:r>
              <a:rPr lang="en-US" sz="1400" b="1" err="1">
                <a:solidFill>
                  <a:srgbClr val="404040"/>
                </a:solidFill>
                <a:ea typeface="+mn-lt"/>
                <a:cs typeface="+mn-lt"/>
              </a:rPr>
              <a:t>FastEthernet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 — </a:t>
            </a:r>
            <a:r>
              <a:rPr lang="en-US" sz="1400" err="1">
                <a:solidFill>
                  <a:srgbClr val="404040"/>
                </a:solidFill>
                <a:ea typeface="+mn-lt"/>
                <a:cs typeface="+mn-lt"/>
              </a:rPr>
              <a:t>тип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US" sz="1400" err="1">
                <a:solidFill>
                  <a:srgbClr val="404040"/>
                </a:solidFill>
                <a:ea typeface="+mn-lt"/>
                <a:cs typeface="+mn-lt"/>
              </a:rPr>
              <a:t>интерфейса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 (</a:t>
            </a:r>
            <a:r>
              <a:rPr lang="en-US" sz="1400" err="1">
                <a:solidFill>
                  <a:srgbClr val="404040"/>
                </a:solidFill>
                <a:ea typeface="+mn-lt"/>
                <a:cs typeface="+mn-lt"/>
              </a:rPr>
              <a:t>скорость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US" sz="1400" err="1">
                <a:solidFill>
                  <a:srgbClr val="404040"/>
                </a:solidFill>
                <a:ea typeface="+mn-lt"/>
                <a:cs typeface="+mn-lt"/>
              </a:rPr>
              <a:t>до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 100 </a:t>
            </a:r>
            <a:r>
              <a:rPr lang="en-US" sz="1400" err="1">
                <a:solidFill>
                  <a:srgbClr val="404040"/>
                </a:solidFill>
                <a:ea typeface="+mn-lt"/>
                <a:cs typeface="+mn-lt"/>
              </a:rPr>
              <a:t>Мбит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/с).</a:t>
            </a:r>
            <a:endParaRPr lang="en-US" sz="1400" dirty="0">
              <a:ea typeface="Calibri"/>
              <a:cs typeface="Calibri"/>
            </a:endParaRPr>
          </a:p>
          <a:p>
            <a:r>
              <a:rPr lang="en-US" sz="1400" b="1" dirty="0">
                <a:solidFill>
                  <a:srgbClr val="404040"/>
                </a:solidFill>
                <a:ea typeface="+mn-lt"/>
                <a:cs typeface="+mn-lt"/>
              </a:rPr>
              <a:t>0/0.1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 — </a:t>
            </a:r>
            <a:r>
              <a:rPr lang="en-US" sz="1400" err="1">
                <a:solidFill>
                  <a:srgbClr val="404040"/>
                </a:solidFill>
                <a:ea typeface="+mn-lt"/>
                <a:cs typeface="+mn-lt"/>
              </a:rPr>
              <a:t>номер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US" sz="1400" err="1">
                <a:solidFill>
                  <a:srgbClr val="404040"/>
                </a:solidFill>
                <a:ea typeface="+mn-lt"/>
                <a:cs typeface="+mn-lt"/>
              </a:rPr>
              <a:t>интерфейса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 и </a:t>
            </a:r>
            <a:r>
              <a:rPr lang="en-US" sz="1400" err="1">
                <a:solidFill>
                  <a:srgbClr val="404040"/>
                </a:solidFill>
                <a:ea typeface="+mn-lt"/>
                <a:cs typeface="+mn-lt"/>
              </a:rPr>
              <a:t>подынтерфейса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 (</a:t>
            </a:r>
            <a:r>
              <a:rPr lang="en-US" sz="1400" err="1">
                <a:solidFill>
                  <a:srgbClr val="404040"/>
                </a:solidFill>
                <a:ea typeface="+mn-lt"/>
                <a:cs typeface="+mn-lt"/>
              </a:rPr>
              <a:t>если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US" sz="1400" err="1">
                <a:solidFill>
                  <a:srgbClr val="404040"/>
                </a:solidFill>
                <a:ea typeface="+mn-lt"/>
                <a:cs typeface="+mn-lt"/>
              </a:rPr>
              <a:t>используется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 VLAN).</a:t>
            </a:r>
            <a:endParaRPr lang="en-US" sz="1400" dirty="0">
              <a:ea typeface="Calibri"/>
              <a:cs typeface="Calibri"/>
            </a:endParaRPr>
          </a:p>
          <a:p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В </a:t>
            </a:r>
            <a:r>
              <a:rPr lang="en-US" sz="1400" err="1">
                <a:solidFill>
                  <a:srgbClr val="404040"/>
                </a:solidFill>
                <a:ea typeface="+mn-lt"/>
                <a:cs typeface="+mn-lt"/>
              </a:rPr>
              <a:t>данном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US" sz="1400" err="1">
                <a:solidFill>
                  <a:srgbClr val="404040"/>
                </a:solidFill>
                <a:ea typeface="+mn-lt"/>
                <a:cs typeface="+mn-lt"/>
              </a:rPr>
              <a:t>случае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US" sz="1400" err="1">
                <a:solidFill>
                  <a:srgbClr val="404040"/>
                </a:solidFill>
                <a:ea typeface="+mn-lt"/>
                <a:cs typeface="+mn-lt"/>
              </a:rPr>
              <a:t>данные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US" sz="1400" err="1">
                <a:solidFill>
                  <a:srgbClr val="404040"/>
                </a:solidFill>
                <a:ea typeface="+mn-lt"/>
                <a:cs typeface="+mn-lt"/>
              </a:rPr>
              <a:t>будут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US" sz="1400" err="1">
                <a:solidFill>
                  <a:srgbClr val="404040"/>
                </a:solidFill>
                <a:ea typeface="+mn-lt"/>
                <a:cs typeface="+mn-lt"/>
              </a:rPr>
              <a:t>отправлены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US" sz="1400" err="1">
                <a:solidFill>
                  <a:srgbClr val="404040"/>
                </a:solidFill>
                <a:ea typeface="+mn-lt"/>
                <a:cs typeface="+mn-lt"/>
              </a:rPr>
              <a:t>через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US" sz="1400" err="1">
                <a:solidFill>
                  <a:srgbClr val="404040"/>
                </a:solidFill>
                <a:ea typeface="+mn-lt"/>
                <a:cs typeface="+mn-lt"/>
              </a:rPr>
              <a:t>интерфейс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 </a:t>
            </a:r>
            <a:r>
              <a:rPr lang="en-US" sz="1400" b="1" dirty="0">
                <a:solidFill>
                  <a:srgbClr val="404040"/>
                </a:solidFill>
                <a:ea typeface="+mn-lt"/>
                <a:cs typeface="+mn-lt"/>
              </a:rPr>
              <a:t>FastEthernet0/0.1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.</a:t>
            </a:r>
            <a:endParaRPr lang="en-US" sz="1400" dirty="0">
              <a:ea typeface="Calibri"/>
              <a:cs typeface="Calibri"/>
            </a:endParaRPr>
          </a:p>
          <a:p>
            <a:br>
              <a:rPr lang="en-US" dirty="0"/>
            </a:br>
            <a:endParaRPr lang="en-US" sz="140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59879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BC4FB9-763F-4990-A281-15E9A2EA10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>
                <a:cs typeface="Calibri Light"/>
              </a:rPr>
              <a:t>SDN: Введение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7E86687-642E-4FC0-968C-7C56E85651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ru" b="1">
                <a:ea typeface="+mn-lt"/>
                <a:cs typeface="+mn-lt"/>
              </a:rPr>
              <a:t>Модель OSI</a:t>
            </a:r>
            <a:br>
              <a:rPr lang="ru" b="1">
                <a:ea typeface="+mn-lt"/>
                <a:cs typeface="+mn-lt"/>
              </a:rPr>
            </a:br>
            <a:endParaRPr lang="ru" b="1">
              <a:ea typeface="+mn-lt"/>
              <a:cs typeface="+mn-lt"/>
            </a:endParaRPr>
          </a:p>
          <a:p>
            <a:pPr marL="0" indent="0">
              <a:buNone/>
            </a:pPr>
            <a:endParaRPr lang="ru" b="1">
              <a:ea typeface="+mn-lt"/>
              <a:cs typeface="+mn-lt"/>
            </a:endParaRP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F423ABD4-ED9F-4DAC-8FF3-C4DDBDAC8540}"/>
              </a:ext>
            </a:extLst>
          </p:cNvPr>
          <p:cNvGraphicFramePr>
            <a:graphicFrameLocks noGrp="1"/>
          </p:cNvGraphicFramePr>
          <p:nvPr/>
        </p:nvGraphicFramePr>
        <p:xfrm>
          <a:off x="0" y="137160"/>
          <a:ext cx="12192000" cy="6583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8400">
                  <a:extLst>
                    <a:ext uri="{9D8B030D-6E8A-4147-A177-3AD203B41FA5}">
                      <a16:colId xmlns:a16="http://schemas.microsoft.com/office/drawing/2014/main" val="4227923605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1510182793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642008323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4206934945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2353091657"/>
                    </a:ext>
                  </a:extLst>
                </a:gridCol>
              </a:tblGrid>
              <a:tr h="0">
                <a:tc gridSpan="5">
                  <a:txBody>
                    <a:bodyPr/>
                    <a:lstStyle/>
                    <a:p>
                      <a:r>
                        <a:rPr lang="ru-RU"/>
                        <a:t>Модель </a:t>
                      </a:r>
                      <a:r>
                        <a:rPr lang="af-ZA"/>
                        <a:t>OSI 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5893842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Уровень (</a:t>
                      </a:r>
                      <a:r>
                        <a:rPr lang="af-ZA">
                          <a:effectLst/>
                        </a:rPr>
                        <a:t>layer) 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Тип данных (</a:t>
                      </a:r>
                      <a:r>
                        <a:rPr lang="af-ZA">
                          <a:effectLst/>
                        </a:rPr>
                        <a:t>PDU</a:t>
                      </a:r>
                      <a:r>
                        <a:rPr lang="af-ZA" baseline="30000">
                          <a:effectLst/>
                          <a:hlinkClick r:id="rId2"/>
                        </a:rPr>
                        <a:t>[1]</a:t>
                      </a:r>
                      <a:r>
                        <a:rPr lang="af-ZA">
                          <a:effectLst/>
                        </a:rPr>
                        <a:t>)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Функции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Примеры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88023372"/>
                  </a:ext>
                </a:extLst>
              </a:tr>
              <a:tr h="0">
                <a:tc rowSpan="4">
                  <a:txBody>
                    <a:bodyPr/>
                    <a:lstStyle/>
                    <a:p>
                      <a:r>
                        <a:rPr lang="af-ZA"/>
                        <a:t>Host</a:t>
                      </a:r>
                      <a:br>
                        <a:rPr lang="af-ZA"/>
                      </a:br>
                      <a:r>
                        <a:rPr lang="af-ZA"/>
                        <a:t>layers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7. </a:t>
                      </a:r>
                      <a:r>
                        <a:rPr lang="ru-RU">
                          <a:effectLst/>
                          <a:hlinkClick r:id="rId3" tooltip="Прикладной уровень"/>
                        </a:rPr>
                        <a:t>Прикладной (</a:t>
                      </a:r>
                      <a:r>
                        <a:rPr lang="af-ZA">
                          <a:effectLst/>
                          <a:hlinkClick r:id="rId3" tooltip="Прикладной уровень"/>
                        </a:rPr>
                        <a:t>application)</a:t>
                      </a:r>
                      <a:r>
                        <a:rPr lang="af-ZA">
                          <a:effectLst/>
                        </a:rPr>
                        <a:t> </a:t>
                      </a:r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Данные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Доступ к сетевым службам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af-ZA">
                          <a:hlinkClick r:id="rId4" tooltip="HTTP"/>
                        </a:rPr>
                        <a:t>HTTP</a:t>
                      </a:r>
                      <a:r>
                        <a:rPr lang="af-ZA"/>
                        <a:t>, </a:t>
                      </a:r>
                      <a:r>
                        <a:rPr lang="af-ZA">
                          <a:hlinkClick r:id="rId5" tooltip="FTP"/>
                        </a:rPr>
                        <a:t>FTP</a:t>
                      </a:r>
                      <a:r>
                        <a:rPr lang="af-ZA"/>
                        <a:t>, </a:t>
                      </a:r>
                      <a:r>
                        <a:rPr lang="af-ZA">
                          <a:hlinkClick r:id="rId6" tooltip="POP3"/>
                        </a:rPr>
                        <a:t>POP3</a:t>
                      </a:r>
                      <a:r>
                        <a:rPr lang="af-ZA"/>
                        <a:t>, </a:t>
                      </a:r>
                      <a:r>
                        <a:rPr lang="af-ZA">
                          <a:hlinkClick r:id="rId7" tooltip="WebSocket"/>
                        </a:rPr>
                        <a:t>WebSocket</a:t>
                      </a:r>
                      <a:r>
                        <a:rPr lang="af-ZA"/>
                        <a:t>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0399468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6. </a:t>
                      </a:r>
                      <a:r>
                        <a:rPr lang="ru-RU">
                          <a:effectLst/>
                          <a:hlinkClick r:id="rId8" tooltip="Представительский уровень"/>
                        </a:rPr>
                        <a:t>Представления (</a:t>
                      </a:r>
                      <a:r>
                        <a:rPr lang="af-ZA">
                          <a:effectLst/>
                          <a:hlinkClick r:id="rId8" tooltip="Представительский уровень"/>
                        </a:rPr>
                        <a:t>presentation)</a:t>
                      </a:r>
                      <a:r>
                        <a:rPr lang="af-ZA">
                          <a:effectLst/>
                        </a:rPr>
                        <a:t> 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Представление и </a:t>
                      </a:r>
                      <a:r>
                        <a:rPr lang="ru-RU">
                          <a:effectLst/>
                          <a:hlinkClick r:id="rId9" tooltip="Шифрование"/>
                        </a:rPr>
                        <a:t>шифрование</a:t>
                      </a:r>
                      <a:r>
                        <a:rPr lang="ru-RU">
                          <a:effectLst/>
                        </a:rPr>
                        <a:t> данных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af-ZA">
                          <a:hlinkClick r:id="rId10" tooltip="ASCII"/>
                        </a:rPr>
                        <a:t>ASCII</a:t>
                      </a:r>
                      <a:r>
                        <a:rPr lang="af-ZA"/>
                        <a:t>, </a:t>
                      </a:r>
                      <a:r>
                        <a:rPr lang="af-ZA">
                          <a:hlinkClick r:id="rId11" tooltip="EBCDIC"/>
                        </a:rPr>
                        <a:t>EBCDIC</a:t>
                      </a:r>
                      <a:r>
                        <a:rPr lang="af-ZA"/>
                        <a:t>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23010566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5. </a:t>
                      </a:r>
                      <a:r>
                        <a:rPr lang="ru-RU">
                          <a:effectLst/>
                          <a:hlinkClick r:id="rId12" tooltip="Сеансовый уровень"/>
                        </a:rPr>
                        <a:t>Сеансовый (</a:t>
                      </a:r>
                      <a:r>
                        <a:rPr lang="af-ZA">
                          <a:effectLst/>
                          <a:hlinkClick r:id="rId12" tooltip="Сеансовый уровень"/>
                        </a:rPr>
                        <a:t>session)</a:t>
                      </a:r>
                      <a:r>
                        <a:rPr lang="af-ZA">
                          <a:effectLst/>
                        </a:rPr>
                        <a:t> 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Управление сеансом связи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af-ZA">
                          <a:hlinkClick r:id="rId13" tooltip="Remote Procedure Call"/>
                        </a:rPr>
                        <a:t>RPC</a:t>
                      </a:r>
                      <a:r>
                        <a:rPr lang="af-ZA"/>
                        <a:t>, </a:t>
                      </a:r>
                      <a:r>
                        <a:rPr lang="af-ZA">
                          <a:hlinkClick r:id="rId14" tooltip="Password Authentication Protocol"/>
                        </a:rPr>
                        <a:t>PAP</a:t>
                      </a:r>
                      <a:r>
                        <a:rPr lang="af-ZA"/>
                        <a:t>, </a:t>
                      </a:r>
                      <a:r>
                        <a:rPr lang="af-ZA">
                          <a:hlinkClick r:id="rId15" tooltip="L2TP"/>
                        </a:rPr>
                        <a:t>L2TP</a:t>
                      </a:r>
                      <a:r>
                        <a:rPr lang="af-ZA"/>
                        <a:t>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0194852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4. </a:t>
                      </a:r>
                      <a:r>
                        <a:rPr lang="ru-RU">
                          <a:effectLst/>
                          <a:hlinkClick r:id="rId16" tooltip="Транспортный уровень"/>
                        </a:rPr>
                        <a:t>Транспортный (</a:t>
                      </a:r>
                      <a:r>
                        <a:rPr lang="af-ZA">
                          <a:effectLst/>
                          <a:hlinkClick r:id="rId16" tooltip="Транспортный уровень"/>
                        </a:rPr>
                        <a:t>transport)</a:t>
                      </a:r>
                      <a:r>
                        <a:rPr lang="af-ZA">
                          <a:effectLst/>
                        </a:rPr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  <a:hlinkClick r:id="rId17" tooltip="Сегментация пакетов"/>
                        </a:rPr>
                        <a:t>Сегменты</a:t>
                      </a:r>
                      <a:r>
                        <a:rPr lang="ru-RU">
                          <a:effectLst/>
                        </a:rPr>
                        <a:t> (</a:t>
                      </a:r>
                      <a:r>
                        <a:rPr lang="af-ZA">
                          <a:effectLst/>
                        </a:rPr>
                        <a:t>segment) /</a:t>
                      </a:r>
                      <a:r>
                        <a:rPr lang="ru-RU">
                          <a:effectLst/>
                          <a:hlinkClick r:id="rId18" tooltip="Дейтаграмма"/>
                        </a:rPr>
                        <a:t>Дейтаграммы</a:t>
                      </a:r>
                      <a:r>
                        <a:rPr lang="ru-RU">
                          <a:effectLst/>
                        </a:rPr>
                        <a:t> (</a:t>
                      </a:r>
                      <a:r>
                        <a:rPr lang="af-ZA">
                          <a:effectLst/>
                        </a:rPr>
                        <a:t>datagram)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Прямая связь между конечными пунктами и надёжность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af-ZA">
                          <a:hlinkClick r:id="rId19" tooltip="Transmission Control Protocol"/>
                        </a:rPr>
                        <a:t>TCP</a:t>
                      </a:r>
                      <a:r>
                        <a:rPr lang="af-ZA"/>
                        <a:t>, </a:t>
                      </a:r>
                      <a:r>
                        <a:rPr lang="af-ZA">
                          <a:hlinkClick r:id="rId20" tooltip="User Datagram Protocol"/>
                        </a:rPr>
                        <a:t>UDP</a:t>
                      </a:r>
                      <a:r>
                        <a:rPr lang="af-ZA"/>
                        <a:t>, </a:t>
                      </a:r>
                      <a:r>
                        <a:rPr lang="af-ZA">
                          <a:hlinkClick r:id="rId21" tooltip="SCTP"/>
                        </a:rPr>
                        <a:t>SCTP</a:t>
                      </a:r>
                      <a:r>
                        <a:rPr lang="af-ZA"/>
                        <a:t>, PORTS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54213536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r>
                        <a:rPr lang="af-ZA"/>
                        <a:t>Media</a:t>
                      </a:r>
                      <a:r>
                        <a:rPr lang="af-ZA" baseline="30000">
                          <a:hlinkClick r:id="rId22"/>
                        </a:rPr>
                        <a:t>[2]</a:t>
                      </a:r>
                      <a:br>
                        <a:rPr lang="af-ZA"/>
                      </a:br>
                      <a:r>
                        <a:rPr lang="af-ZA"/>
                        <a:t>layers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3. </a:t>
                      </a:r>
                      <a:r>
                        <a:rPr lang="ru-RU">
                          <a:effectLst/>
                          <a:hlinkClick r:id="rId23" tooltip="Сетевой уровень"/>
                        </a:rPr>
                        <a:t>Сетевой (</a:t>
                      </a:r>
                      <a:r>
                        <a:rPr lang="af-ZA">
                          <a:effectLst/>
                          <a:hlinkClick r:id="rId23" tooltip="Сетевой уровень"/>
                        </a:rPr>
                        <a:t>network)</a:t>
                      </a:r>
                      <a:r>
                        <a:rPr lang="af-ZA">
                          <a:effectLst/>
                        </a:rPr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  <a:hlinkClick r:id="rId24" tooltip="Пакет (сетевые технологии)"/>
                        </a:rPr>
                        <a:t>Пакеты</a:t>
                      </a:r>
                      <a:r>
                        <a:rPr lang="ru-RU">
                          <a:effectLst/>
                        </a:rPr>
                        <a:t> (</a:t>
                      </a:r>
                      <a:r>
                        <a:rPr lang="af-ZA">
                          <a:effectLst/>
                        </a:rPr>
                        <a:t>packet)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Определение маршрута и логическая адресация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af-ZA">
                          <a:hlinkClick r:id="rId25" tooltip="IPv4"/>
                        </a:rPr>
                        <a:t>IPv4</a:t>
                      </a:r>
                      <a:r>
                        <a:rPr lang="af-ZA"/>
                        <a:t>, </a:t>
                      </a:r>
                      <a:r>
                        <a:rPr lang="af-ZA">
                          <a:hlinkClick r:id="rId26" tooltip="IPv6"/>
                        </a:rPr>
                        <a:t>IPv6</a:t>
                      </a:r>
                      <a:r>
                        <a:rPr lang="af-ZA"/>
                        <a:t>, </a:t>
                      </a:r>
                      <a:r>
                        <a:rPr lang="af-ZA">
                          <a:hlinkClick r:id="rId27" tooltip="IPsec"/>
                        </a:rPr>
                        <a:t>IPsec</a:t>
                      </a:r>
                      <a:r>
                        <a:rPr lang="af-ZA"/>
                        <a:t>, </a:t>
                      </a:r>
                      <a:r>
                        <a:rPr lang="af-ZA">
                          <a:hlinkClick r:id="rId28" tooltip="AppleTalk"/>
                        </a:rPr>
                        <a:t>AppleTalk</a:t>
                      </a:r>
                      <a:r>
                        <a:rPr lang="af-ZA"/>
                        <a:t>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7247366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2. </a:t>
                      </a:r>
                      <a:r>
                        <a:rPr lang="ru-RU">
                          <a:effectLst/>
                          <a:hlinkClick r:id="rId29" tooltip="Канальный уровень"/>
                        </a:rPr>
                        <a:t>Канальный (</a:t>
                      </a:r>
                      <a:r>
                        <a:rPr lang="af-ZA">
                          <a:effectLst/>
                          <a:hlinkClick r:id="rId29" tooltip="Канальный уровень"/>
                        </a:rPr>
                        <a:t>data link)</a:t>
                      </a:r>
                      <a:r>
                        <a:rPr lang="af-ZA">
                          <a:effectLst/>
                        </a:rPr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Биты (</a:t>
                      </a:r>
                      <a:r>
                        <a:rPr lang="af-ZA">
                          <a:effectLst/>
                        </a:rPr>
                        <a:t>bit)/</a:t>
                      </a:r>
                      <a:br>
                        <a:rPr lang="af-ZA">
                          <a:effectLst/>
                        </a:rPr>
                      </a:br>
                      <a:r>
                        <a:rPr lang="ru-RU">
                          <a:effectLst/>
                          <a:hlinkClick r:id="rId30" tooltip="Кадр (телекоммуникации)"/>
                        </a:rPr>
                        <a:t>Кадры</a:t>
                      </a:r>
                      <a:r>
                        <a:rPr lang="ru-RU">
                          <a:effectLst/>
                        </a:rPr>
                        <a:t> (</a:t>
                      </a:r>
                      <a:r>
                        <a:rPr lang="af-ZA">
                          <a:effectLst/>
                        </a:rPr>
                        <a:t>frame)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Физическая адресация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af-ZA">
                          <a:hlinkClick r:id="rId31" tooltip="Point-to-Point Protocol"/>
                        </a:rPr>
                        <a:t>PPP</a:t>
                      </a:r>
                      <a:r>
                        <a:rPr lang="af-ZA"/>
                        <a:t>, </a:t>
                      </a:r>
                      <a:r>
                        <a:rPr lang="af-ZA">
                          <a:hlinkClick r:id="rId32" tooltip="IEEE 802.22"/>
                        </a:rPr>
                        <a:t>IEEE 802.22</a:t>
                      </a:r>
                      <a:r>
                        <a:rPr lang="af-ZA"/>
                        <a:t>, </a:t>
                      </a:r>
                      <a:r>
                        <a:rPr lang="af-ZA">
                          <a:hlinkClick r:id="rId33" tooltip="Ethernet"/>
                        </a:rPr>
                        <a:t>Ethernet</a:t>
                      </a:r>
                      <a:r>
                        <a:rPr lang="af-ZA"/>
                        <a:t>, </a:t>
                      </a:r>
                      <a:r>
                        <a:rPr lang="af-ZA">
                          <a:hlinkClick r:id="rId34" tooltip="XDSL"/>
                        </a:rPr>
                        <a:t>DSL</a:t>
                      </a:r>
                      <a:r>
                        <a:rPr lang="af-ZA"/>
                        <a:t>, </a:t>
                      </a:r>
                      <a:r>
                        <a:rPr lang="af-ZA">
                          <a:hlinkClick r:id="rId35" tooltip="ARP"/>
                        </a:rPr>
                        <a:t>ARP</a:t>
                      </a:r>
                      <a:r>
                        <a:rPr lang="af-ZA"/>
                        <a:t>, </a:t>
                      </a:r>
                      <a:r>
                        <a:rPr lang="ru-RU">
                          <a:hlinkClick r:id="rId36" tooltip="Сетевая карта"/>
                        </a:rPr>
                        <a:t>сетевая карта</a:t>
                      </a:r>
                      <a:r>
                        <a:rPr lang="ru-RU"/>
                        <a:t>.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5178944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1. </a:t>
                      </a:r>
                      <a:r>
                        <a:rPr lang="ru-RU">
                          <a:effectLst/>
                          <a:hlinkClick r:id="rId37" tooltip="Физический слой"/>
                        </a:rPr>
                        <a:t>Физический (</a:t>
                      </a:r>
                      <a:r>
                        <a:rPr lang="af-ZA">
                          <a:effectLst/>
                          <a:hlinkClick r:id="rId37" tooltip="Физический слой"/>
                        </a:rPr>
                        <a:t>physical)</a:t>
                      </a:r>
                      <a:r>
                        <a:rPr lang="af-ZA">
                          <a:effectLst/>
                        </a:rPr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  <a:hlinkClick r:id="rId38" tooltip="Бит"/>
                        </a:rPr>
                        <a:t>Биты</a:t>
                      </a:r>
                      <a:r>
                        <a:rPr lang="ru-RU">
                          <a:effectLst/>
                        </a:rPr>
                        <a:t> (</a:t>
                      </a:r>
                      <a:r>
                        <a:rPr lang="af-ZA">
                          <a:effectLst/>
                        </a:rPr>
                        <a:t>bit)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Работа со средой передачи, сигналами и двоичными данными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af-ZA">
                          <a:hlinkClick r:id="rId39" tooltip="USB"/>
                        </a:rPr>
                        <a:t>USB</a:t>
                      </a:r>
                      <a:r>
                        <a:rPr lang="af-ZA"/>
                        <a:t>, </a:t>
                      </a:r>
                      <a:r>
                        <a:rPr lang="ru-RU"/>
                        <a:t>кабель («витая пара», коаксиальный, оптоволоконный), радиоканал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913392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4472059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8D89A3-ADF0-DE5D-E213-FFF90868CE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1EC6E53-D4F6-D7BE-2745-F5D1A6F0FA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a typeface="Calibri Light"/>
                <a:cs typeface="Calibri Light"/>
              </a:rPr>
              <a:t>SDN: Введение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ADC01F8-9744-21D6-2D5B-0F7F972B23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ru-RU" sz="1600" dirty="0">
                <a:solidFill>
                  <a:srgbClr val="404040"/>
                </a:solidFill>
                <a:ea typeface="+mn-lt"/>
                <a:cs typeface="+mn-lt"/>
              </a:rPr>
              <a:t>Запись маршрутизатора содержит информацию о маршруте, который используется для передачи данных в сети. Рассмотрим пример записи:        </a:t>
            </a:r>
            <a:endParaRPr lang="ru-RU" dirty="0">
              <a:solidFill>
                <a:srgbClr val="000000"/>
              </a:solidFill>
              <a:ea typeface="+mn-lt"/>
              <a:cs typeface="+mn-lt"/>
            </a:endParaRPr>
          </a:p>
          <a:p>
            <a:r>
              <a:rPr lang="ru-RU" sz="1600" dirty="0">
                <a:solidFill>
                  <a:srgbClr val="404040"/>
                </a:solidFill>
                <a:ea typeface="+mn-lt"/>
                <a:cs typeface="+mn-lt"/>
              </a:rPr>
              <a:t>192.168.64.0/18 [110/49] </a:t>
            </a:r>
            <a:r>
              <a:rPr lang="ru-RU" sz="1600" dirty="0" err="1">
                <a:solidFill>
                  <a:srgbClr val="404040"/>
                </a:solidFill>
                <a:ea typeface="+mn-lt"/>
                <a:cs typeface="+mn-lt"/>
              </a:rPr>
              <a:t>via</a:t>
            </a:r>
            <a:r>
              <a:rPr lang="ru-RU" sz="1600" dirty="0">
                <a:solidFill>
                  <a:srgbClr val="404040"/>
                </a:solidFill>
                <a:ea typeface="+mn-lt"/>
                <a:cs typeface="+mn-lt"/>
              </a:rPr>
              <a:t> 192.168.1.2, 00:34:34, FastEthernet0/0.1</a:t>
            </a:r>
            <a:endParaRPr lang="ru-RU">
              <a:ea typeface="Calibri"/>
              <a:cs typeface="Calibri"/>
            </a:endParaRPr>
          </a:p>
          <a:p>
            <a:endParaRPr lang="ru-RU" sz="1400" dirty="0">
              <a:solidFill>
                <a:srgbClr val="404040"/>
              </a:solidFill>
            </a:endParaRPr>
          </a:p>
          <a:p>
            <a:r>
              <a:rPr lang="en-US" sz="1400" dirty="0" err="1">
                <a:solidFill>
                  <a:srgbClr val="404040"/>
                </a:solidFill>
              </a:rPr>
              <a:t>Итоговая</a:t>
            </a:r>
            <a:r>
              <a:rPr lang="en-US" sz="1400" dirty="0">
                <a:solidFill>
                  <a:srgbClr val="404040"/>
                </a:solidFill>
              </a:rPr>
              <a:t> </a:t>
            </a:r>
            <a:r>
              <a:rPr lang="en-US" sz="1400" dirty="0" err="1">
                <a:solidFill>
                  <a:srgbClr val="404040"/>
                </a:solidFill>
              </a:rPr>
              <a:t>интерпретация</a:t>
            </a:r>
            <a:r>
              <a:rPr lang="en-US" sz="1400" dirty="0">
                <a:solidFill>
                  <a:srgbClr val="404040"/>
                </a:solidFill>
              </a:rPr>
              <a:t> </a:t>
            </a:r>
            <a:r>
              <a:rPr lang="en-US" sz="1400" dirty="0" err="1">
                <a:solidFill>
                  <a:srgbClr val="404040"/>
                </a:solidFill>
              </a:rPr>
              <a:t>записи</a:t>
            </a:r>
            <a:endParaRPr lang="en-US" sz="1400" dirty="0" err="1">
              <a:ea typeface="Calibri"/>
              <a:cs typeface="Calibri"/>
            </a:endParaRPr>
          </a:p>
          <a:p>
            <a:r>
              <a:rPr lang="en-US" sz="1400" err="1">
                <a:solidFill>
                  <a:srgbClr val="404040"/>
                </a:solidFill>
                <a:ea typeface="+mn-lt"/>
                <a:cs typeface="+mn-lt"/>
              </a:rPr>
              <a:t>Запись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 </a:t>
            </a:r>
            <a:r>
              <a:rPr lang="en-US" sz="1400" b="1">
                <a:solidFill>
                  <a:srgbClr val="404040"/>
                </a:solidFill>
                <a:ea typeface="+mn-lt"/>
                <a:cs typeface="+mn-lt"/>
              </a:rPr>
              <a:t>192.168.64.0/18 [110/49] via 192.168.1.2, 00:34:34, FastEthernet0/0.1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 </a:t>
            </a:r>
            <a:r>
              <a:rPr lang="en-US" sz="1400" err="1">
                <a:solidFill>
                  <a:srgbClr val="404040"/>
                </a:solidFill>
                <a:ea typeface="+mn-lt"/>
                <a:cs typeface="+mn-lt"/>
              </a:rPr>
              <a:t>означает</a:t>
            </a:r>
            <a:r>
              <a:rPr lang="en-US" sz="1400">
                <a:solidFill>
                  <a:srgbClr val="404040"/>
                </a:solidFill>
                <a:ea typeface="+mn-lt"/>
                <a:cs typeface="+mn-lt"/>
              </a:rPr>
              <a:t>:</a:t>
            </a:r>
            <a:endParaRPr lang="en-US" sz="1400">
              <a:ea typeface="Calibri"/>
              <a:cs typeface="Calibri"/>
            </a:endParaRPr>
          </a:p>
          <a:p>
            <a:r>
              <a:rPr lang="en-US" sz="1400" err="1">
                <a:solidFill>
                  <a:srgbClr val="404040"/>
                </a:solidFill>
                <a:ea typeface="+mn-lt"/>
                <a:cs typeface="+mn-lt"/>
              </a:rPr>
              <a:t>Маршрутизатор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US" sz="1400" err="1">
                <a:solidFill>
                  <a:srgbClr val="404040"/>
                </a:solidFill>
                <a:ea typeface="+mn-lt"/>
                <a:cs typeface="+mn-lt"/>
              </a:rPr>
              <a:t>знает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US" sz="1400" err="1">
                <a:solidFill>
                  <a:srgbClr val="404040"/>
                </a:solidFill>
                <a:ea typeface="+mn-lt"/>
                <a:cs typeface="+mn-lt"/>
              </a:rPr>
              <a:t>путь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 к </a:t>
            </a:r>
            <a:r>
              <a:rPr lang="en-US" sz="1400" err="1">
                <a:solidFill>
                  <a:srgbClr val="404040"/>
                </a:solidFill>
                <a:ea typeface="+mn-lt"/>
                <a:cs typeface="+mn-lt"/>
              </a:rPr>
              <a:t>сети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 </a:t>
            </a:r>
            <a:r>
              <a:rPr lang="en-US" sz="1400" b="1" dirty="0">
                <a:solidFill>
                  <a:srgbClr val="404040"/>
                </a:solidFill>
                <a:ea typeface="+mn-lt"/>
                <a:cs typeface="+mn-lt"/>
              </a:rPr>
              <a:t>192.168.64.0/18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.</a:t>
            </a:r>
            <a:endParaRPr lang="en-US" sz="1400" dirty="0">
              <a:ea typeface="Calibri"/>
              <a:cs typeface="Calibri"/>
            </a:endParaRPr>
          </a:p>
          <a:p>
            <a:r>
              <a:rPr lang="en-US" sz="1400" err="1">
                <a:solidFill>
                  <a:srgbClr val="404040"/>
                </a:solidFill>
                <a:ea typeface="+mn-lt"/>
                <a:cs typeface="+mn-lt"/>
              </a:rPr>
              <a:t>Маршрут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US" sz="1400" err="1">
                <a:solidFill>
                  <a:srgbClr val="404040"/>
                </a:solidFill>
                <a:ea typeface="+mn-lt"/>
                <a:cs typeface="+mn-lt"/>
              </a:rPr>
              <a:t>получен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US" sz="1400" err="1">
                <a:solidFill>
                  <a:srgbClr val="404040"/>
                </a:solidFill>
                <a:ea typeface="+mn-lt"/>
                <a:cs typeface="+mn-lt"/>
              </a:rPr>
              <a:t>через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US" sz="1400" err="1">
                <a:solidFill>
                  <a:srgbClr val="404040"/>
                </a:solidFill>
                <a:ea typeface="+mn-lt"/>
                <a:cs typeface="+mn-lt"/>
              </a:rPr>
              <a:t>протокол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 OSPF (</a:t>
            </a:r>
            <a:r>
              <a:rPr lang="en-US" sz="1400" err="1">
                <a:solidFill>
                  <a:srgbClr val="404040"/>
                </a:solidFill>
                <a:ea typeface="+mn-lt"/>
                <a:cs typeface="+mn-lt"/>
              </a:rPr>
              <a:t>административное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US" sz="1400" err="1">
                <a:solidFill>
                  <a:srgbClr val="404040"/>
                </a:solidFill>
                <a:ea typeface="+mn-lt"/>
                <a:cs typeface="+mn-lt"/>
              </a:rPr>
              <a:t>расстояние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 110).</a:t>
            </a:r>
            <a:endParaRPr lang="en-US" sz="1400" dirty="0">
              <a:ea typeface="Calibri"/>
              <a:cs typeface="Calibri"/>
            </a:endParaRPr>
          </a:p>
          <a:p>
            <a:r>
              <a:rPr lang="en-US" sz="1400" err="1">
                <a:solidFill>
                  <a:srgbClr val="404040"/>
                </a:solidFill>
                <a:ea typeface="+mn-lt"/>
                <a:cs typeface="+mn-lt"/>
              </a:rPr>
              <a:t>Стоимость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US" sz="1400" err="1">
                <a:solidFill>
                  <a:srgbClr val="404040"/>
                </a:solidFill>
                <a:ea typeface="+mn-lt"/>
                <a:cs typeface="+mn-lt"/>
              </a:rPr>
              <a:t>маршрута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 — 49.</a:t>
            </a:r>
            <a:endParaRPr lang="en-US" sz="1400" dirty="0">
              <a:ea typeface="Calibri"/>
              <a:cs typeface="Calibri"/>
            </a:endParaRPr>
          </a:p>
          <a:p>
            <a:r>
              <a:rPr lang="en-US" sz="1400" err="1">
                <a:solidFill>
                  <a:srgbClr val="404040"/>
                </a:solidFill>
                <a:ea typeface="+mn-lt"/>
                <a:cs typeface="+mn-lt"/>
              </a:rPr>
              <a:t>Данные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US" sz="1400" err="1">
                <a:solidFill>
                  <a:srgbClr val="404040"/>
                </a:solidFill>
                <a:ea typeface="+mn-lt"/>
                <a:cs typeface="+mn-lt"/>
              </a:rPr>
              <a:t>будут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US" sz="1400" err="1">
                <a:solidFill>
                  <a:srgbClr val="404040"/>
                </a:solidFill>
                <a:ea typeface="+mn-lt"/>
                <a:cs typeface="+mn-lt"/>
              </a:rPr>
              <a:t>отправлены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US" sz="1400" err="1">
                <a:solidFill>
                  <a:srgbClr val="404040"/>
                </a:solidFill>
                <a:ea typeface="+mn-lt"/>
                <a:cs typeface="+mn-lt"/>
              </a:rPr>
              <a:t>на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US" sz="1400" err="1">
                <a:solidFill>
                  <a:srgbClr val="404040"/>
                </a:solidFill>
                <a:ea typeface="+mn-lt"/>
                <a:cs typeface="+mn-lt"/>
              </a:rPr>
              <a:t>устройство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 с IP-</a:t>
            </a:r>
            <a:r>
              <a:rPr lang="en-US" sz="1400" err="1">
                <a:solidFill>
                  <a:srgbClr val="404040"/>
                </a:solidFill>
                <a:ea typeface="+mn-lt"/>
                <a:cs typeface="+mn-lt"/>
              </a:rPr>
              <a:t>адресом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 </a:t>
            </a:r>
            <a:r>
              <a:rPr lang="en-US" sz="1400" b="1" dirty="0">
                <a:solidFill>
                  <a:srgbClr val="404040"/>
                </a:solidFill>
                <a:ea typeface="+mn-lt"/>
                <a:cs typeface="+mn-lt"/>
              </a:rPr>
              <a:t>192.168.1.2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.</a:t>
            </a:r>
            <a:endParaRPr lang="en-US" sz="1400" dirty="0">
              <a:ea typeface="Calibri"/>
              <a:cs typeface="Calibri"/>
            </a:endParaRPr>
          </a:p>
          <a:p>
            <a:r>
              <a:rPr lang="en-US" sz="1400" err="1">
                <a:solidFill>
                  <a:srgbClr val="404040"/>
                </a:solidFill>
                <a:ea typeface="+mn-lt"/>
                <a:cs typeface="+mn-lt"/>
              </a:rPr>
              <a:t>Маршрут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US" sz="1400" err="1">
                <a:solidFill>
                  <a:srgbClr val="404040"/>
                </a:solidFill>
                <a:ea typeface="+mn-lt"/>
                <a:cs typeface="+mn-lt"/>
              </a:rPr>
              <a:t>был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US" sz="1400" err="1">
                <a:solidFill>
                  <a:srgbClr val="404040"/>
                </a:solidFill>
                <a:ea typeface="+mn-lt"/>
                <a:cs typeface="+mn-lt"/>
              </a:rPr>
              <a:t>обновлён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 </a:t>
            </a:r>
            <a:r>
              <a:rPr lang="en-US" sz="1400" b="1" dirty="0">
                <a:solidFill>
                  <a:srgbClr val="404040"/>
                </a:solidFill>
                <a:ea typeface="+mn-lt"/>
                <a:cs typeface="+mn-lt"/>
              </a:rPr>
              <a:t>34 </a:t>
            </a:r>
            <a:r>
              <a:rPr lang="en-US" sz="1400" b="1" err="1">
                <a:solidFill>
                  <a:srgbClr val="404040"/>
                </a:solidFill>
                <a:ea typeface="+mn-lt"/>
                <a:cs typeface="+mn-lt"/>
              </a:rPr>
              <a:t>минуты</a:t>
            </a:r>
            <a:r>
              <a:rPr lang="en-US" sz="1400" b="1" dirty="0">
                <a:solidFill>
                  <a:srgbClr val="404040"/>
                </a:solidFill>
                <a:ea typeface="+mn-lt"/>
                <a:cs typeface="+mn-lt"/>
              </a:rPr>
              <a:t> и 34 </a:t>
            </a:r>
            <a:r>
              <a:rPr lang="en-US" sz="1400" b="1" err="1">
                <a:solidFill>
                  <a:srgbClr val="404040"/>
                </a:solidFill>
                <a:ea typeface="+mn-lt"/>
                <a:cs typeface="+mn-lt"/>
              </a:rPr>
              <a:t>секунды</a:t>
            </a:r>
            <a:r>
              <a:rPr lang="en-US" sz="1400" b="1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US" sz="1400" b="1" err="1">
                <a:solidFill>
                  <a:srgbClr val="404040"/>
                </a:solidFill>
                <a:ea typeface="+mn-lt"/>
                <a:cs typeface="+mn-lt"/>
              </a:rPr>
              <a:t>назад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.</a:t>
            </a:r>
            <a:endParaRPr lang="en-US" sz="1400" dirty="0">
              <a:ea typeface="Calibri"/>
              <a:cs typeface="Calibri"/>
            </a:endParaRPr>
          </a:p>
          <a:p>
            <a:r>
              <a:rPr lang="en-US" sz="1400" err="1">
                <a:solidFill>
                  <a:srgbClr val="404040"/>
                </a:solidFill>
                <a:ea typeface="+mn-lt"/>
                <a:cs typeface="+mn-lt"/>
              </a:rPr>
              <a:t>Трафик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US" sz="1400" err="1">
                <a:solidFill>
                  <a:srgbClr val="404040"/>
                </a:solidFill>
                <a:ea typeface="+mn-lt"/>
                <a:cs typeface="+mn-lt"/>
              </a:rPr>
              <a:t>будет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US" sz="1400" err="1">
                <a:solidFill>
                  <a:srgbClr val="404040"/>
                </a:solidFill>
                <a:ea typeface="+mn-lt"/>
                <a:cs typeface="+mn-lt"/>
              </a:rPr>
              <a:t>отправлен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US" sz="1400" err="1">
                <a:solidFill>
                  <a:srgbClr val="404040"/>
                </a:solidFill>
                <a:ea typeface="+mn-lt"/>
                <a:cs typeface="+mn-lt"/>
              </a:rPr>
              <a:t>через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US" sz="1400" err="1">
                <a:solidFill>
                  <a:srgbClr val="404040"/>
                </a:solidFill>
                <a:ea typeface="+mn-lt"/>
                <a:cs typeface="+mn-lt"/>
              </a:rPr>
              <a:t>интерфейс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 </a:t>
            </a:r>
            <a:r>
              <a:rPr lang="en-US" sz="1400" b="1" dirty="0">
                <a:solidFill>
                  <a:srgbClr val="404040"/>
                </a:solidFill>
                <a:ea typeface="+mn-lt"/>
                <a:cs typeface="+mn-lt"/>
              </a:rPr>
              <a:t>FastEthernet0/0.1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.</a:t>
            </a:r>
            <a:endParaRPr lang="en-US" sz="1400" dirty="0">
              <a:ea typeface="Calibri"/>
              <a:cs typeface="Calibri"/>
            </a:endParaRPr>
          </a:p>
          <a:p>
            <a:endParaRPr lang="en-US" sz="1400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842986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42953E-D7BC-789A-C3BE-D4554FC432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A871F80-8C89-169D-4F3A-C20A45DD77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a typeface="Calibri Light"/>
                <a:cs typeface="Calibri Light"/>
              </a:rPr>
              <a:t>SDN: Введение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751EE49-FBF9-1E3F-88D3-455FBE9B69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ru-RU" sz="1600" dirty="0">
              <a:solidFill>
                <a:srgbClr val="404040"/>
              </a:solidFill>
            </a:endParaRPr>
          </a:p>
          <a:p>
            <a:endParaRPr lang="ru-RU" sz="1600" dirty="0">
              <a:solidFill>
                <a:srgbClr val="404040"/>
              </a:solidFill>
            </a:endParaRPr>
          </a:p>
          <a:p>
            <a:endParaRPr lang="ru-RU" sz="1600" dirty="0">
              <a:solidFill>
                <a:srgbClr val="404040"/>
              </a:solidFill>
            </a:endParaRPr>
          </a:p>
          <a:p>
            <a:endParaRPr lang="ru-RU" sz="1600" dirty="0">
              <a:solidFill>
                <a:srgbClr val="404040"/>
              </a:solidFill>
            </a:endParaRPr>
          </a:p>
          <a:p>
            <a:r>
              <a:rPr lang="ru-RU" sz="1600" dirty="0">
                <a:solidFill>
                  <a:srgbClr val="404040"/>
                </a:solidFill>
              </a:rPr>
              <a:t>Заключение</a:t>
            </a:r>
            <a:endParaRPr lang="ru-RU" sz="1600" dirty="0">
              <a:solidFill>
                <a:srgbClr val="404040"/>
              </a:solidFill>
              <a:ea typeface="Calibri"/>
              <a:cs typeface="Calibri"/>
            </a:endParaRPr>
          </a:p>
          <a:p>
            <a:r>
              <a:rPr lang="ru-RU" sz="1200" b="1" dirty="0" err="1">
                <a:solidFill>
                  <a:srgbClr val="404040"/>
                </a:solidFill>
                <a:ea typeface="+mn-lt"/>
                <a:cs typeface="+mn-lt"/>
              </a:rPr>
              <a:t>Hub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 — устаревшее устройство, подходящее для простых сетей.</a:t>
            </a:r>
            <a:endParaRPr lang="ru-RU" dirty="0"/>
          </a:p>
          <a:p>
            <a:r>
              <a:rPr lang="ru-RU" sz="1200" b="1" dirty="0" err="1">
                <a:solidFill>
                  <a:srgbClr val="404040"/>
                </a:solidFill>
                <a:ea typeface="+mn-lt"/>
                <a:cs typeface="+mn-lt"/>
              </a:rPr>
              <a:t>Switch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 — оптимальное решение для локальных сетей с высокой нагрузкой.</a:t>
            </a:r>
            <a:endParaRPr lang="ru-RU">
              <a:ea typeface="Calibri" panose="020F0502020204030204"/>
              <a:cs typeface="Calibri" panose="020F0502020204030204"/>
            </a:endParaRPr>
          </a:p>
          <a:p>
            <a:r>
              <a:rPr lang="ru-RU" sz="1200" b="1" dirty="0" err="1">
                <a:solidFill>
                  <a:srgbClr val="404040"/>
                </a:solidFill>
                <a:ea typeface="+mn-lt"/>
                <a:cs typeface="+mn-lt"/>
              </a:rPr>
              <a:t>Router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 — необходимое устройство для подключения к интернету и маршрутизации между сетями.</a:t>
            </a:r>
            <a:endParaRPr lang="ru-RU">
              <a:ea typeface="Calibri" panose="020F0502020204030204"/>
              <a:cs typeface="Calibri" panose="020F0502020204030204"/>
            </a:endParaRPr>
          </a:p>
          <a:p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Выбор устройства зависит от задач, которые необходимо решить: для небольших сетей подойдёт </a:t>
            </a:r>
            <a:r>
              <a:rPr lang="ru-RU" sz="1200" dirty="0" err="1">
                <a:solidFill>
                  <a:srgbClr val="404040"/>
                </a:solidFill>
                <a:ea typeface="+mn-lt"/>
                <a:cs typeface="+mn-lt"/>
              </a:rPr>
              <a:t>Hub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, для локальных сетей — </a:t>
            </a:r>
            <a:r>
              <a:rPr lang="ru-RU" sz="1200" dirty="0" err="1">
                <a:solidFill>
                  <a:srgbClr val="404040"/>
                </a:solidFill>
                <a:ea typeface="+mn-lt"/>
                <a:cs typeface="+mn-lt"/>
              </a:rPr>
              <a:t>Switch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, а для подключения к интернету и управления трафиком — </a:t>
            </a:r>
            <a:r>
              <a:rPr lang="ru-RU" sz="1200" dirty="0" err="1">
                <a:solidFill>
                  <a:srgbClr val="404040"/>
                </a:solidFill>
                <a:ea typeface="+mn-lt"/>
                <a:cs typeface="+mn-lt"/>
              </a:rPr>
              <a:t>Router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.</a:t>
            </a:r>
            <a:endParaRPr lang="ru-RU">
              <a:ea typeface="Calibri" panose="020F0502020204030204"/>
              <a:cs typeface="Calibri" panose="020F0502020204030204"/>
            </a:endParaRPr>
          </a:p>
          <a:p>
            <a:br>
              <a:rPr lang="en-US" dirty="0"/>
            </a:b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893683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91C47E-A867-5842-BEF3-2D7E1CD0FB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F02F162-AC04-A2BB-C907-FB7507E6B5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a typeface="Calibri Light"/>
                <a:cs typeface="Calibri Light"/>
              </a:rPr>
              <a:t>SDN: Введение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2CBFDE8-F597-E9F6-A3DD-2DE4A5EB41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ru-RU" sz="1600" dirty="0">
              <a:solidFill>
                <a:srgbClr val="404040"/>
              </a:solidFill>
            </a:endParaRPr>
          </a:p>
          <a:p>
            <a:endParaRPr lang="ru-RU" sz="1600" dirty="0">
              <a:solidFill>
                <a:srgbClr val="404040"/>
              </a:solidFill>
            </a:endParaRPr>
          </a:p>
          <a:p>
            <a:endParaRPr lang="ru-RU" sz="1600" dirty="0">
              <a:solidFill>
                <a:srgbClr val="404040"/>
              </a:solidFill>
            </a:endParaRPr>
          </a:p>
          <a:p>
            <a:endParaRPr lang="ru-RU" sz="1600" dirty="0">
              <a:solidFill>
                <a:srgbClr val="404040"/>
              </a:solidFill>
            </a:endParaRPr>
          </a:p>
          <a:p>
            <a:r>
              <a:rPr lang="ru-RU" sz="1600" dirty="0">
                <a:solidFill>
                  <a:srgbClr val="404040"/>
                </a:solidFill>
              </a:rPr>
              <a:t>Заключение</a:t>
            </a:r>
            <a:endParaRPr lang="ru-RU" sz="1600" dirty="0">
              <a:solidFill>
                <a:srgbClr val="404040"/>
              </a:solidFill>
              <a:ea typeface="Calibri"/>
              <a:cs typeface="Calibri"/>
            </a:endParaRPr>
          </a:p>
          <a:p>
            <a:r>
              <a:rPr lang="ru-RU" sz="1200" b="1" dirty="0" err="1">
                <a:solidFill>
                  <a:srgbClr val="404040"/>
                </a:solidFill>
                <a:ea typeface="+mn-lt"/>
                <a:cs typeface="+mn-lt"/>
              </a:rPr>
              <a:t>Hub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 — устаревшее устройство, подходящее для простых сетей.</a:t>
            </a:r>
            <a:endParaRPr lang="ru-RU" dirty="0"/>
          </a:p>
          <a:p>
            <a:r>
              <a:rPr lang="ru-RU" sz="1200" b="1" dirty="0" err="1">
                <a:solidFill>
                  <a:srgbClr val="404040"/>
                </a:solidFill>
                <a:ea typeface="+mn-lt"/>
                <a:cs typeface="+mn-lt"/>
              </a:rPr>
              <a:t>Switch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 — оптимальное решение для локальных сетей с высокой нагрузкой.</a:t>
            </a:r>
            <a:endParaRPr lang="ru-RU">
              <a:ea typeface="Calibri" panose="020F0502020204030204"/>
              <a:cs typeface="Calibri" panose="020F0502020204030204"/>
            </a:endParaRPr>
          </a:p>
          <a:p>
            <a:r>
              <a:rPr lang="ru-RU" sz="1200" b="1" dirty="0" err="1">
                <a:solidFill>
                  <a:srgbClr val="404040"/>
                </a:solidFill>
                <a:ea typeface="+mn-lt"/>
                <a:cs typeface="+mn-lt"/>
              </a:rPr>
              <a:t>Router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 — необходимое устройство для подключения к интернету и маршрутизации между сетями.</a:t>
            </a:r>
            <a:endParaRPr lang="ru-RU">
              <a:ea typeface="Calibri" panose="020F0502020204030204"/>
              <a:cs typeface="Calibri" panose="020F0502020204030204"/>
            </a:endParaRPr>
          </a:p>
          <a:p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Выбор устройства зависит от задач, которые необходимо решить: для небольших сетей подойдёт </a:t>
            </a:r>
            <a:r>
              <a:rPr lang="ru-RU" sz="1200" dirty="0" err="1">
                <a:solidFill>
                  <a:srgbClr val="404040"/>
                </a:solidFill>
                <a:ea typeface="+mn-lt"/>
                <a:cs typeface="+mn-lt"/>
              </a:rPr>
              <a:t>Hub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, для локальных сетей — </a:t>
            </a:r>
            <a:r>
              <a:rPr lang="ru-RU" sz="1200" dirty="0" err="1">
                <a:solidFill>
                  <a:srgbClr val="404040"/>
                </a:solidFill>
                <a:ea typeface="+mn-lt"/>
                <a:cs typeface="+mn-lt"/>
              </a:rPr>
              <a:t>Switch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, а для подключения к интернету и управления трафиком — </a:t>
            </a:r>
            <a:r>
              <a:rPr lang="ru-RU" sz="1200" dirty="0" err="1">
                <a:solidFill>
                  <a:srgbClr val="404040"/>
                </a:solidFill>
                <a:ea typeface="+mn-lt"/>
                <a:cs typeface="+mn-lt"/>
              </a:rPr>
              <a:t>Router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.</a:t>
            </a:r>
            <a:endParaRPr lang="ru-RU">
              <a:ea typeface="Calibri" panose="020F0502020204030204"/>
              <a:cs typeface="Calibri" panose="020F0502020204030204"/>
            </a:endParaRPr>
          </a:p>
          <a:p>
            <a:br>
              <a:rPr lang="en-US" dirty="0"/>
            </a:b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97276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E019B9-5280-BBAD-B922-01FBE983A8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0361FB-5624-A645-50B2-4A19F94E9C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a typeface="Calibri Light"/>
                <a:cs typeface="Calibri Light"/>
              </a:rPr>
              <a:t>SDN: Введение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9A9EEE5-6BE1-60B7-01E6-73E15A6A1A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Ethernet 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— это технология, которая лежит в основе большинства локальных сетей (LAN). Она была разработана в 1970-х годах и с тех пор стала стандартом для передачи данных в проводных сетях. Ethernet определяет способы подключения устройств, формат данных и правила передачи информации.</a:t>
            </a:r>
            <a:endParaRPr lang="ru-RU" sz="1400" dirty="0">
              <a:solidFill>
                <a:srgbClr val="404040"/>
              </a:solidFill>
              <a:ea typeface="Calibri"/>
              <a:cs typeface="Calibri"/>
            </a:endParaRPr>
          </a:p>
          <a:p>
            <a:r>
              <a:rPr lang="ru-RU" sz="1400" b="1" dirty="0">
                <a:solidFill>
                  <a:srgbClr val="404040"/>
                </a:solidFill>
              </a:rPr>
              <a:t>Основные характеристики Ethernet</a:t>
            </a:r>
            <a:endParaRPr lang="ru-RU" sz="1400" b="1">
              <a:solidFill>
                <a:srgbClr val="404040"/>
              </a:solidFill>
              <a:ea typeface="Calibri" panose="020F0502020204030204"/>
              <a:cs typeface="Calibri" panose="020F0502020204030204"/>
            </a:endParaRPr>
          </a:p>
          <a:p>
            <a:endParaRPr lang="ru-RU" sz="1600" b="1" dirty="0">
              <a:solidFill>
                <a:srgbClr val="404040"/>
              </a:solidFill>
            </a:endParaRPr>
          </a:p>
          <a:p>
            <a:endParaRPr lang="ru-RU" sz="1400" dirty="0">
              <a:solidFill>
                <a:srgbClr val="404040"/>
              </a:solidFill>
            </a:endParaRPr>
          </a:p>
          <a:p>
            <a:r>
              <a:rPr lang="ru-RU" sz="1400" dirty="0">
                <a:solidFill>
                  <a:srgbClr val="404040"/>
                </a:solidFill>
              </a:rPr>
              <a:t>1. </a:t>
            </a:r>
            <a:r>
              <a:rPr lang="ru-RU" sz="1400" b="1" dirty="0">
                <a:solidFill>
                  <a:srgbClr val="404040"/>
                </a:solidFill>
              </a:rPr>
              <a:t>Скорость передачи данных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Ethernet поддерживает различные скорости:</a:t>
            </a:r>
            <a:endParaRPr lang="ru-RU" dirty="0"/>
          </a:p>
          <a:p>
            <a:pPr lvl="1"/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10 Мбит/с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 (Ethernet).</a:t>
            </a:r>
            <a:endParaRPr lang="ru-RU" dirty="0"/>
          </a:p>
          <a:p>
            <a:pPr lvl="1"/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100 Мбит/с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 (Fast Ethernet).</a:t>
            </a:r>
            <a:endParaRPr lang="ru-RU" dirty="0"/>
          </a:p>
          <a:p>
            <a:pPr lvl="1"/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1 Гбит/с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 (Gigabit Ethernet).</a:t>
            </a:r>
            <a:endParaRPr lang="ru-RU" dirty="0"/>
          </a:p>
          <a:p>
            <a:pPr lvl="1"/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10 Гбит/с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 (10 Gigabit Ethernet).</a:t>
            </a:r>
            <a:endParaRPr lang="ru-RU" dirty="0"/>
          </a:p>
          <a:p>
            <a:pPr lvl="1"/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40/100 Гбит/с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 (современные стандарты).</a:t>
            </a:r>
            <a:endParaRPr lang="ru-RU" dirty="0"/>
          </a:p>
          <a:p>
            <a:endParaRPr lang="ru-RU" sz="1600" dirty="0">
              <a:solidFill>
                <a:srgbClr val="404040"/>
              </a:solidFill>
              <a:ea typeface="Calibri"/>
              <a:cs typeface="Calibri"/>
            </a:endParaRPr>
          </a:p>
          <a:p>
            <a:endParaRPr lang="ru-RU" sz="1600" dirty="0">
              <a:solidFill>
                <a:srgbClr val="404040"/>
              </a:solidFill>
            </a:endParaRPr>
          </a:p>
          <a:p>
            <a:endParaRPr lang="ru-RU" sz="1600" dirty="0">
              <a:solidFill>
                <a:srgbClr val="404040"/>
              </a:solidFill>
            </a:endParaRPr>
          </a:p>
          <a:p>
            <a:endParaRPr lang="ru-RU" sz="1600" dirty="0">
              <a:solidFill>
                <a:srgbClr val="404040"/>
              </a:solidFill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5562385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6E9A97-D932-7A96-F967-7EE11D9056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81146A7-8F54-FA9E-CDDF-33814C905A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a typeface="Calibri Light"/>
                <a:cs typeface="Calibri Light"/>
              </a:rPr>
              <a:t>SDN: Введение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C24D3BE-3BF5-2A38-0DD7-36363E2920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Ethernet 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— это технология, которая лежит в основе большинства локальных сетей (LAN). Она была разработана в 1970-х годах и с тех пор стала стандартом для передачи данных в проводных сетях. Ethernet определяет способы подключения устройств, формат данных и правила передачи информации.</a:t>
            </a:r>
            <a:endParaRPr lang="ru-RU" sz="1400" dirty="0">
              <a:solidFill>
                <a:srgbClr val="404040"/>
              </a:solidFill>
              <a:ea typeface="Calibri"/>
              <a:cs typeface="Calibri"/>
            </a:endParaRPr>
          </a:p>
          <a:p>
            <a:r>
              <a:rPr lang="ru-RU" sz="1400" b="1" dirty="0">
                <a:solidFill>
                  <a:srgbClr val="404040"/>
                </a:solidFill>
              </a:rPr>
              <a:t>Основные характеристики Ethernet</a:t>
            </a:r>
            <a:endParaRPr lang="ru-RU" sz="1400" b="1">
              <a:solidFill>
                <a:srgbClr val="404040"/>
              </a:solidFill>
              <a:ea typeface="Calibri" panose="020F0502020204030204"/>
              <a:cs typeface="Calibri" panose="020F0502020204030204"/>
            </a:endParaRPr>
          </a:p>
          <a:p>
            <a:endParaRPr lang="ru-RU" sz="1600" b="1" dirty="0">
              <a:solidFill>
                <a:srgbClr val="404040"/>
              </a:solidFill>
            </a:endParaRPr>
          </a:p>
          <a:p>
            <a:r>
              <a:rPr lang="ru-RU" sz="1400" dirty="0">
                <a:solidFill>
                  <a:srgbClr val="404040"/>
                </a:solidFill>
              </a:rPr>
              <a:t>2. </a:t>
            </a:r>
            <a:r>
              <a:rPr lang="ru-RU" sz="1400" b="1" dirty="0">
                <a:solidFill>
                  <a:srgbClr val="404040"/>
                </a:solidFill>
              </a:rPr>
              <a:t>Типы кабелей</a:t>
            </a:r>
            <a:endParaRPr lang="ru-RU" sz="1400" dirty="0">
              <a:solidFill>
                <a:srgbClr val="404040"/>
              </a:solidFill>
              <a:ea typeface="Calibri" panose="020F0502020204030204"/>
              <a:cs typeface="Calibri" panose="020F0502020204030204"/>
            </a:endParaRPr>
          </a:p>
          <a:p>
            <a:endParaRPr lang="ru-RU" sz="1400" b="1" dirty="0">
              <a:solidFill>
                <a:srgbClr val="404040"/>
              </a:solidFill>
              <a:ea typeface="+mn-lt"/>
              <a:cs typeface="+mn-lt"/>
            </a:endParaRPr>
          </a:p>
          <a:p>
            <a:r>
              <a:rPr lang="ru-RU" sz="1200" b="1">
                <a:solidFill>
                  <a:srgbClr val="404040"/>
                </a:solidFill>
                <a:ea typeface="+mn-lt"/>
                <a:cs typeface="+mn-lt"/>
              </a:rPr>
              <a:t>Витая пара (UTP/FTP)</a:t>
            </a:r>
            <a:r>
              <a:rPr lang="ru-RU" sz="1200">
                <a:solidFill>
                  <a:srgbClr val="404040"/>
                </a:solidFill>
                <a:ea typeface="+mn-lt"/>
                <a:cs typeface="+mn-lt"/>
              </a:rPr>
              <a:t>:</a:t>
            </a:r>
            <a:endParaRPr lang="ru-RU"/>
          </a:p>
          <a:p>
            <a:pPr lvl="1"/>
            <a:r>
              <a:rPr lang="ru-RU" sz="1200">
                <a:solidFill>
                  <a:srgbClr val="404040"/>
                </a:solidFill>
                <a:ea typeface="+mn-lt"/>
                <a:cs typeface="+mn-lt"/>
              </a:rPr>
              <a:t>Категории Cat5e, Cat6, Cat7.</a:t>
            </a:r>
            <a:endParaRPr lang="ru-RU"/>
          </a:p>
          <a:p>
            <a:pPr lvl="1"/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Используется для большинства локальных сетей.</a:t>
            </a:r>
            <a:endParaRPr lang="ru-RU" dirty="0"/>
          </a:p>
          <a:p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Оптоволокно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:</a:t>
            </a:r>
            <a:endParaRPr lang="ru-RU" dirty="0"/>
          </a:p>
          <a:p>
            <a:pPr lvl="1"/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Подходит для высокоскоростных сетей и больших расстояний.</a:t>
            </a:r>
            <a:endParaRPr lang="ru-RU" dirty="0"/>
          </a:p>
          <a:p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Коаксиальный кабель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:</a:t>
            </a:r>
            <a:endParaRPr lang="ru-RU" dirty="0"/>
          </a:p>
          <a:p>
            <a:pPr lvl="1"/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Использовался в ранних версиях Ethernet, сейчас практически не применяется.</a:t>
            </a:r>
            <a:endParaRPr lang="ru-RU" dirty="0"/>
          </a:p>
          <a:p>
            <a:br>
              <a:rPr lang="en-US" dirty="0"/>
            </a:br>
            <a:endParaRPr lang="en-US" dirty="0"/>
          </a:p>
          <a:p>
            <a:endParaRPr lang="ru-RU" sz="1600" dirty="0">
              <a:solidFill>
                <a:srgbClr val="404040"/>
              </a:solidFill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0187744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19CA51-D7EF-CCA3-D0FB-7E5D6FF8F0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9C64720-E290-B3F8-D46A-9008CBA3AB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a typeface="Calibri Light"/>
                <a:cs typeface="Calibri Light"/>
              </a:rPr>
              <a:t>SDN: Введение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7058DE4-0BF7-7E6D-7E32-A0AC2AE43C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Ethernet 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— это технология, которая лежит в основе большинства локальных сетей (LAN). Она была разработана в 1970-х годах и с тех пор стала стандартом для передачи данных в проводных сетях. Ethernet определяет способы подключения устройств, формат данных и правила передачи информации.</a:t>
            </a:r>
            <a:endParaRPr lang="ru-RU" sz="1400" dirty="0">
              <a:solidFill>
                <a:srgbClr val="404040"/>
              </a:solidFill>
              <a:ea typeface="Calibri"/>
              <a:cs typeface="Calibri"/>
            </a:endParaRPr>
          </a:p>
          <a:p>
            <a:r>
              <a:rPr lang="ru-RU" sz="1400" b="1" dirty="0">
                <a:solidFill>
                  <a:srgbClr val="404040"/>
                </a:solidFill>
              </a:rPr>
              <a:t>Основные характеристики Ethernet</a:t>
            </a:r>
            <a:endParaRPr lang="ru-RU" sz="1400" b="1">
              <a:solidFill>
                <a:srgbClr val="404040"/>
              </a:solidFill>
              <a:ea typeface="Calibri" panose="020F0502020204030204"/>
              <a:cs typeface="Calibri" panose="020F0502020204030204"/>
            </a:endParaRPr>
          </a:p>
          <a:p>
            <a:endParaRPr lang="ru-RU" sz="1600" b="1" dirty="0">
              <a:solidFill>
                <a:srgbClr val="404040"/>
              </a:solidFill>
            </a:endParaRPr>
          </a:p>
          <a:p>
            <a:r>
              <a:rPr lang="ru-RU" sz="1400" dirty="0">
                <a:solidFill>
                  <a:srgbClr val="404040"/>
                </a:solidFill>
              </a:rPr>
              <a:t>3. </a:t>
            </a:r>
            <a:r>
              <a:rPr lang="ru-RU" sz="1400" b="1" dirty="0">
                <a:solidFill>
                  <a:srgbClr val="404040"/>
                </a:solidFill>
              </a:rPr>
              <a:t>Топология сети</a:t>
            </a:r>
            <a:endParaRPr lang="ru-RU" sz="1400" dirty="0">
              <a:solidFill>
                <a:srgbClr val="404040"/>
              </a:solidFill>
              <a:ea typeface="Calibri"/>
              <a:cs typeface="Calibri"/>
            </a:endParaRPr>
          </a:p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Звезда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</a:t>
            </a:r>
            <a:endParaRPr lang="ru-RU" sz="1400" dirty="0">
              <a:ea typeface="Calibri"/>
              <a:cs typeface="Calibri"/>
            </a:endParaRPr>
          </a:p>
          <a:p>
            <a:pPr lvl="1"/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Устройства подключаются к центральному коммутатору (</a:t>
            </a:r>
            <a:r>
              <a:rPr lang="ru-RU" sz="1200" dirty="0" err="1">
                <a:solidFill>
                  <a:srgbClr val="404040"/>
                </a:solidFill>
                <a:ea typeface="+mn-lt"/>
                <a:cs typeface="+mn-lt"/>
              </a:rPr>
              <a:t>Switch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).</a:t>
            </a:r>
            <a:endParaRPr lang="ru-RU" dirty="0"/>
          </a:p>
          <a:p>
            <a:pPr lvl="1"/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Наиболее распространённая топология в современных сетях.</a:t>
            </a:r>
            <a:endParaRPr lang="ru-RU" dirty="0"/>
          </a:p>
          <a:p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Шина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:</a:t>
            </a:r>
            <a:endParaRPr lang="ru-RU" dirty="0"/>
          </a:p>
          <a:p>
            <a:pPr lvl="1"/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Устройства подключаются к одному общему кабелю.</a:t>
            </a:r>
            <a:endParaRPr lang="ru-RU" dirty="0"/>
          </a:p>
          <a:p>
            <a:pPr lvl="1"/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Использовалась в ранних версиях Ethernet.</a:t>
            </a:r>
            <a:endParaRPr lang="ru-RU" dirty="0"/>
          </a:p>
          <a:p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656485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FC5392-179B-233E-123F-09F3DCA838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A2D2A56-4A7C-46C0-D316-7B39A7B3A2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a typeface="Calibri Light"/>
                <a:cs typeface="Calibri Light"/>
              </a:rPr>
              <a:t>SDN: Введение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1D590EB-F15C-256E-2BFD-78634206D1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Ethernet 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— это технология, которая лежит в основе большинства локальных сетей (LAN). Она была разработана в 1970-х годах и с тех пор стала стандартом для передачи данных в проводных сетях. Ethernet определяет способы подключения устройств, формат данных и правила передачи информации.</a:t>
            </a:r>
          </a:p>
          <a:p>
            <a:r>
              <a:rPr lang="ru-RU" sz="1400" b="1" dirty="0">
                <a:solidFill>
                  <a:srgbClr val="404040"/>
                </a:solidFill>
              </a:rPr>
              <a:t>Принцип работы Ethernet</a:t>
            </a:r>
            <a:endParaRPr lang="ru-RU" sz="1400" b="1" dirty="0">
              <a:solidFill>
                <a:srgbClr val="404040"/>
              </a:solidFill>
              <a:ea typeface="Calibri"/>
              <a:cs typeface="Calibri"/>
            </a:endParaRPr>
          </a:p>
          <a:p>
            <a:r>
              <a:rPr lang="ru-RU" sz="1400" dirty="0">
                <a:solidFill>
                  <a:srgbClr val="404040"/>
                </a:solidFill>
              </a:rPr>
              <a:t>1. </a:t>
            </a:r>
            <a:r>
              <a:rPr lang="ru-RU" sz="1400" b="1" dirty="0">
                <a:solidFill>
                  <a:srgbClr val="404040"/>
                </a:solidFill>
              </a:rPr>
              <a:t>MAC-адреса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Каждое устройство в сети Ethernet имеет уникальный MAC-адрес (Media Access Control).</a:t>
            </a:r>
            <a:endParaRPr lang="ru-RU" dirty="0"/>
          </a:p>
          <a:p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MAC-адрес используется для идентификации устройств на </a:t>
            </a:r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канальном уровне (уровень 2)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 модели OSI.</a:t>
            </a:r>
            <a:endParaRPr lang="ru-RU" dirty="0"/>
          </a:p>
          <a:p>
            <a:r>
              <a:rPr lang="ru-RU" sz="1400" dirty="0">
                <a:solidFill>
                  <a:srgbClr val="404040"/>
                </a:solidFill>
              </a:rPr>
              <a:t>2. </a:t>
            </a:r>
            <a:r>
              <a:rPr lang="ru-RU" sz="1400" b="1" dirty="0">
                <a:solidFill>
                  <a:srgbClr val="404040"/>
                </a:solidFill>
              </a:rPr>
              <a:t>Формат кадра (Frame)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Данные в Ethernet передаются в виде кадров.</a:t>
            </a:r>
            <a:endParaRPr lang="ru-RU" dirty="0"/>
          </a:p>
          <a:p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Структура кадра:</a:t>
            </a:r>
            <a:endParaRPr lang="ru-RU" dirty="0"/>
          </a:p>
          <a:p>
            <a:pPr lvl="1"/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Преамбула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: синхронизация устройств.</a:t>
            </a:r>
            <a:endParaRPr lang="ru-RU" dirty="0"/>
          </a:p>
          <a:p>
            <a:pPr lvl="1"/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MAC-адрес получателя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.</a:t>
            </a:r>
            <a:endParaRPr lang="ru-RU" dirty="0"/>
          </a:p>
          <a:p>
            <a:pPr lvl="1"/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MAC-адрес отправителя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.</a:t>
            </a:r>
            <a:endParaRPr lang="ru-RU" dirty="0"/>
          </a:p>
          <a:p>
            <a:pPr lvl="1"/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Тип данных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 (например, IPv4, IPv6).</a:t>
            </a:r>
            <a:endParaRPr lang="ru-RU" dirty="0"/>
          </a:p>
          <a:p>
            <a:pPr lvl="1"/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Полезная нагрузка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 (данные).</a:t>
            </a:r>
            <a:endParaRPr lang="ru-RU" dirty="0"/>
          </a:p>
          <a:p>
            <a:pPr lvl="1"/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Контрольная сумма (FCS)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: проверка ошибок.</a:t>
            </a:r>
            <a:endParaRPr lang="ru-RU" dirty="0"/>
          </a:p>
          <a:p>
            <a:endParaRPr lang="ru-RU" sz="1400" dirty="0">
              <a:solidFill>
                <a:srgbClr val="404040"/>
              </a:solidFill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7413370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BC4FB9-763F-4990-A281-15E9A2EA10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>
                <a:cs typeface="Calibri Light"/>
              </a:rPr>
              <a:t>SDN: Введение</a:t>
            </a:r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9F01F479-725E-4C0B-94B4-B01AF9C96380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75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1560">
                  <a:extLst>
                    <a:ext uri="{9D8B030D-6E8A-4147-A177-3AD203B41FA5}">
                      <a16:colId xmlns:a16="http://schemas.microsoft.com/office/drawing/2014/main" val="321202231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4020308478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2434363260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2732494089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1348664491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746278494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1674462497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2066708733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2523228174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316932313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af-ZA"/>
                        <a:t>Layer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af-ZA"/>
                        <a:t>Preamble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af-ZA"/>
                        <a:t>Start of frame delimiter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af-ZA"/>
                        <a:t>MAC destination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af-ZA"/>
                        <a:t>MAC source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af-ZA">
                          <a:hlinkClick r:id="rId2" tooltip="802.1Q"/>
                        </a:rPr>
                        <a:t>802.1Q</a:t>
                      </a:r>
                      <a:r>
                        <a:rPr lang="af-ZA"/>
                        <a:t> tag (optional)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af-ZA">
                          <a:hlinkClick r:id="rId3" tooltip="Ethertype"/>
                        </a:rPr>
                        <a:t>Ethertype</a:t>
                      </a:r>
                      <a:r>
                        <a:rPr lang="af-ZA"/>
                        <a:t> (</a:t>
                      </a:r>
                      <a:r>
                        <a:rPr lang="af-ZA">
                          <a:hlinkClick r:id="rId4" tooltip="Ethernet II"/>
                        </a:rPr>
                        <a:t>Ethernet II</a:t>
                      </a:r>
                      <a:r>
                        <a:rPr lang="af-ZA"/>
                        <a:t>) or length (</a:t>
                      </a:r>
                      <a:r>
                        <a:rPr lang="af-ZA">
                          <a:hlinkClick r:id="rId5" tooltip="IEEE 802.3"/>
                        </a:rPr>
                        <a:t>IEEE 802.3</a:t>
                      </a:r>
                      <a:r>
                        <a:rPr lang="af-ZA"/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af-ZA"/>
                        <a:t>Payload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af-ZA">
                          <a:hlinkClick r:id="rId6" tooltip="Frame check sequence"/>
                        </a:rPr>
                        <a:t>Frame check sequence</a:t>
                      </a:r>
                      <a:r>
                        <a:rPr lang="af-ZA"/>
                        <a:t> (32‑bit </a:t>
                      </a:r>
                      <a:r>
                        <a:rPr lang="af-ZA">
                          <a:hlinkClick r:id="rId7" tooltip="Cyclic redundancy check"/>
                        </a:rPr>
                        <a:t>CRC</a:t>
                      </a:r>
                      <a:r>
                        <a:rPr lang="af-ZA"/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af-ZA">
                          <a:hlinkClick r:id="rId8" tooltip="Interpacket gap"/>
                        </a:rPr>
                        <a:t>Interpacket gap</a:t>
                      </a:r>
                      <a:r>
                        <a:rPr lang="af-ZA"/>
                        <a:t>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77272851"/>
                  </a:ext>
                </a:extLst>
              </a:tr>
              <a:tr h="0">
                <a:tc>
                  <a:txBody>
                    <a:bodyPr/>
                    <a:lstStyle/>
                    <a:p>
                      <a:br>
                        <a:rPr lang="ru-RU"/>
                      </a:br>
                      <a:endParaRPr lang="ru-RU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af-ZA"/>
                        <a:t>7 </a:t>
                      </a:r>
                      <a:r>
                        <a:rPr lang="af-ZA">
                          <a:hlinkClick r:id="rId9" tooltip="Octet (computing)"/>
                        </a:rPr>
                        <a:t>octets</a:t>
                      </a:r>
                      <a:endParaRPr lang="af-ZA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af-ZA"/>
                        <a:t>1 octet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af-ZA"/>
                        <a:t>6 octets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af-ZA"/>
                        <a:t>6 octets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af-ZA"/>
                        <a:t>(4 octets)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af-ZA"/>
                        <a:t>2 octets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af-ZA"/>
                        <a:t>46‑1500 octets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af-ZA"/>
                        <a:t>4 octets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af-ZA"/>
                        <a:t>12 octets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3427726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af-ZA"/>
                        <a:t>Layer 2 Ethernet frame </a:t>
                      </a: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br>
                        <a:rPr lang="ru-RU"/>
                      </a:br>
                      <a:endParaRPr lang="ru-RU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r>
                        <a:rPr lang="af-ZA">
                          <a:effectLst/>
                        </a:rPr>
                        <a:t>← 64–1522 octets →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br>
                        <a:rPr lang="ru-RU"/>
                      </a:br>
                      <a:endParaRPr lang="ru-RU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8952495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af-ZA"/>
                        <a:t>Layer 1 Ethernet packet &amp; IPG </a:t>
                      </a:r>
                    </a:p>
                  </a:txBody>
                  <a:tcPr anchor="ctr"/>
                </a:tc>
                <a:tc gridSpan="8">
                  <a:txBody>
                    <a:bodyPr/>
                    <a:lstStyle/>
                    <a:p>
                      <a:r>
                        <a:rPr lang="af-ZA">
                          <a:effectLst/>
                        </a:rPr>
                        <a:t>← 72–1530 octets →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f-ZA">
                          <a:effectLst/>
                        </a:rPr>
                        <a:t>← 12 octets →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654162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186431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5E00DE-7530-36BC-69A1-6E4E1896D4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2C61905-33BB-3FE3-9EBE-7EC7EA965D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a typeface="Calibri Light"/>
                <a:cs typeface="Calibri Light"/>
              </a:rPr>
              <a:t>SDN: Введение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CFDC91C-B42F-6AC8-ECE4-9D1DF4E63F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Ethernet 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— это технология, которая лежит в основе большинства локальных сетей (LAN). Она была разработана в 1970-х годах и с тех пор стала стандартом для передачи данных в проводных сетях. Ethernet определяет способы подключения устройств, формат данных и правила передачи информации.</a:t>
            </a:r>
          </a:p>
          <a:p>
            <a:r>
              <a:rPr lang="ru-RU" sz="1400" b="1" dirty="0">
                <a:solidFill>
                  <a:srgbClr val="404040"/>
                </a:solidFill>
              </a:rPr>
              <a:t>Принцип работы Ethernet</a:t>
            </a:r>
            <a:endParaRPr lang="ru-RU" sz="1400" b="1" dirty="0">
              <a:solidFill>
                <a:srgbClr val="404040"/>
              </a:solidFill>
              <a:ea typeface="Calibri"/>
              <a:cs typeface="Calibri"/>
            </a:endParaRPr>
          </a:p>
          <a:p>
            <a:endParaRPr lang="ru-RU" sz="1400" b="1" dirty="0">
              <a:solidFill>
                <a:srgbClr val="404040"/>
              </a:solidFill>
              <a:ea typeface="Calibri"/>
              <a:cs typeface="Calibri"/>
            </a:endParaRPr>
          </a:p>
          <a:p>
            <a:endParaRPr lang="ru-RU" sz="1400" b="1" dirty="0">
              <a:solidFill>
                <a:srgbClr val="404040"/>
              </a:solidFill>
            </a:endParaRPr>
          </a:p>
          <a:p>
            <a:r>
              <a:rPr lang="ru-RU" sz="1400" dirty="0">
                <a:solidFill>
                  <a:srgbClr val="404040"/>
                </a:solidFill>
              </a:rPr>
              <a:t>3. </a:t>
            </a:r>
            <a:r>
              <a:rPr lang="ru-RU" sz="1400" b="1" dirty="0">
                <a:solidFill>
                  <a:srgbClr val="404040"/>
                </a:solidFill>
              </a:rPr>
              <a:t>CSMA/CD</a:t>
            </a:r>
            <a:endParaRPr lang="ru-RU" sz="1400" b="1" dirty="0">
              <a:solidFill>
                <a:srgbClr val="404040"/>
              </a:solidFill>
              <a:ea typeface="Calibri" panose="020F0502020204030204"/>
              <a:cs typeface="Calibri" panose="020F0502020204030204"/>
            </a:endParaRPr>
          </a:p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Carrier </a:t>
            </a:r>
            <a:r>
              <a:rPr lang="ru-RU" sz="1400" b="1" err="1">
                <a:solidFill>
                  <a:srgbClr val="404040"/>
                </a:solidFill>
                <a:ea typeface="+mn-lt"/>
                <a:cs typeface="+mn-lt"/>
              </a:rPr>
              <a:t>Sense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ru-RU" sz="1400" b="1" err="1">
                <a:solidFill>
                  <a:srgbClr val="404040"/>
                </a:solidFill>
                <a:ea typeface="+mn-lt"/>
                <a:cs typeface="+mn-lt"/>
              </a:rPr>
              <a:t>Multiple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 Access </a:t>
            </a:r>
            <a:r>
              <a:rPr lang="ru-RU" sz="1400" b="1" err="1">
                <a:solidFill>
                  <a:srgbClr val="404040"/>
                </a:solidFill>
                <a:ea typeface="+mn-lt"/>
                <a:cs typeface="+mn-lt"/>
              </a:rPr>
              <a:t>with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ru-RU" sz="1400" b="1" err="1">
                <a:solidFill>
                  <a:srgbClr val="404040"/>
                </a:solidFill>
                <a:ea typeface="+mn-lt"/>
                <a:cs typeface="+mn-lt"/>
              </a:rPr>
              <a:t>Collision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ru-RU" sz="1400" b="1" err="1">
                <a:solidFill>
                  <a:srgbClr val="404040"/>
                </a:solidFill>
                <a:ea typeface="+mn-lt"/>
                <a:cs typeface="+mn-lt"/>
              </a:rPr>
              <a:t>Detection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 (множественный доступ с контролем несущей и обнаружением коллизий).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Использовался в ранних версиях Ethernet для управления доступом к среде передачи.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Если два устройства начинали передачу одновременно, возникала коллизия, и передача повторялась через случайный интервал времени.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В современных сетях с коммутаторами (</a:t>
            </a: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Switch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) коллизии практически исключены.</a:t>
            </a:r>
            <a:endParaRPr lang="ru-RU" sz="1400" dirty="0">
              <a:ea typeface="Calibri"/>
              <a:cs typeface="Calibri"/>
            </a:endParaRPr>
          </a:p>
          <a:p>
            <a:br>
              <a:rPr lang="en-US" dirty="0"/>
            </a:br>
            <a:endParaRPr lang="en-US" sz="1400">
              <a:ea typeface="Calibri"/>
              <a:cs typeface="Calibri"/>
            </a:endParaRPr>
          </a:p>
          <a:p>
            <a:endParaRPr lang="ru-RU" dirty="0">
              <a:ea typeface="Calibri" panose="020F0502020204030204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38030447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CA6EEA-26D6-1F61-9D02-6DC8FC722A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15E62B6-1866-0449-0799-F819858FEB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a typeface="Calibri Light"/>
                <a:cs typeface="Calibri Light"/>
              </a:rPr>
              <a:t>SDN: Введение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D98BC3A-22D2-0C0F-7C47-5F87A6E80A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Ethernet 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— это технология, которая лежит в основе большинства локальных сетей (LAN). Она была разработана в 1970-х годах и с тех пор стала стандартом для передачи данных в проводных сетях. Ethernet определяет способы подключения устройств, формат данных и правила передачи информации.</a:t>
            </a:r>
          </a:p>
          <a:p>
            <a:r>
              <a:rPr lang="ru-RU" sz="1400" b="1" dirty="0">
                <a:solidFill>
                  <a:srgbClr val="404040"/>
                </a:solidFill>
              </a:rPr>
              <a:t>Стандарты Ethernet</a:t>
            </a:r>
            <a:endParaRPr lang="ru-RU" sz="1400" b="1" dirty="0">
              <a:solidFill>
                <a:srgbClr val="404040"/>
              </a:solidFill>
              <a:ea typeface="Calibri"/>
              <a:cs typeface="Calibri"/>
            </a:endParaRPr>
          </a:p>
          <a:p>
            <a:endParaRPr lang="ru-RU" sz="1400" b="1" dirty="0">
              <a:solidFill>
                <a:srgbClr val="404040"/>
              </a:solidFill>
            </a:endParaRPr>
          </a:p>
          <a:p>
            <a:r>
              <a:rPr lang="ru-RU" sz="1400" dirty="0">
                <a:solidFill>
                  <a:srgbClr val="404040"/>
                </a:solidFill>
              </a:rPr>
              <a:t>1. </a:t>
            </a:r>
            <a:r>
              <a:rPr lang="ru-RU" sz="1400" b="1" dirty="0">
                <a:solidFill>
                  <a:srgbClr val="404040"/>
                </a:solidFill>
              </a:rPr>
              <a:t>IEEE 802.3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Основной стандарт, определяющий работу Ethernet.</a:t>
            </a:r>
            <a:endParaRPr lang="ru-RU" dirty="0"/>
          </a:p>
          <a:p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Включает спецификации для различных скоростей и типов кабелей.</a:t>
            </a:r>
            <a:endParaRPr lang="ru-RU" dirty="0"/>
          </a:p>
          <a:p>
            <a:endParaRPr lang="ru-RU" sz="1200" dirty="0">
              <a:solidFill>
                <a:srgbClr val="404040"/>
              </a:solidFill>
            </a:endParaRPr>
          </a:p>
          <a:p>
            <a:r>
              <a:rPr lang="ru-RU" sz="1400" dirty="0">
                <a:solidFill>
                  <a:srgbClr val="404040"/>
                </a:solidFill>
              </a:rPr>
              <a:t>2. </a:t>
            </a:r>
            <a:r>
              <a:rPr lang="ru-RU" sz="1400" b="1" dirty="0">
                <a:solidFill>
                  <a:srgbClr val="404040"/>
                </a:solidFill>
              </a:rPr>
              <a:t>Популярные стандарты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10BASE-T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: Ethernet со скоростью 10 Мбит/с, витая пара.</a:t>
            </a:r>
            <a:endParaRPr lang="ru-RU" dirty="0"/>
          </a:p>
          <a:p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100BASE-TX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: Fast Ethernet со скоростью 100 Мбит/с, витая пара.</a:t>
            </a:r>
            <a:endParaRPr lang="ru-RU" dirty="0"/>
          </a:p>
          <a:p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1000BASE-T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: Gigabit Ethernet со скоростью 1 Гбит/с, витая пара.</a:t>
            </a:r>
            <a:endParaRPr lang="ru-RU" dirty="0"/>
          </a:p>
          <a:p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10GBASE-T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: 10 Gigabit Ethernet, витая пара или оптоволокно.</a:t>
            </a:r>
            <a:endParaRPr lang="ru-RU" dirty="0"/>
          </a:p>
          <a:p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40GBASE-T и 100GBASE-T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: современные стандарты для высокоскоростных сетей.</a:t>
            </a:r>
            <a:endParaRPr lang="ru-RU" dirty="0"/>
          </a:p>
          <a:p>
            <a:br>
              <a:rPr lang="en-US" dirty="0"/>
            </a:br>
            <a:endParaRPr lang="en-US" dirty="0"/>
          </a:p>
          <a:p>
            <a:endParaRPr lang="en-US" sz="140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792204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064EF86-E682-2D90-CEF0-FD3ECD8273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a typeface="Calibri Light"/>
                <a:cs typeface="Calibri Light"/>
              </a:rPr>
              <a:t>SDN: Введение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AF610DB-49D9-1F1C-B8B1-163FC1A054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ru-RU" sz="1800" dirty="0">
                <a:solidFill>
                  <a:srgbClr val="404040"/>
                </a:solidFill>
                <a:ea typeface="+mn-lt"/>
                <a:cs typeface="+mn-lt"/>
              </a:rPr>
              <a:t>Модель OSI (Open Systems </a:t>
            </a:r>
            <a:r>
              <a:rPr lang="ru-RU" sz="1800" err="1">
                <a:solidFill>
                  <a:srgbClr val="404040"/>
                </a:solidFill>
                <a:ea typeface="+mn-lt"/>
                <a:cs typeface="+mn-lt"/>
              </a:rPr>
              <a:t>Interconnection</a:t>
            </a:r>
            <a:r>
              <a:rPr lang="ru-RU" sz="1800" dirty="0">
                <a:solidFill>
                  <a:srgbClr val="404040"/>
                </a:solidFill>
                <a:ea typeface="+mn-lt"/>
                <a:cs typeface="+mn-lt"/>
              </a:rPr>
              <a:t>) — это концептуальная модель, разработанная Международной организацией по стандартизации (ISO) в 1984 году. Она предназначена для стандартизации взаимодействия различных сетевых устройств и программного обеспечения. Модель OSI разделяет процесс передачи данных на семь уровней, каждый из которых выполняет определённые функции.</a:t>
            </a:r>
            <a:endParaRPr lang="ru-RU" sz="1800" dirty="0">
              <a:ea typeface="Calibri" panose="020F0502020204030204"/>
              <a:cs typeface="Calibri" panose="020F0502020204030204"/>
            </a:endParaRPr>
          </a:p>
          <a:p>
            <a:br>
              <a:rPr lang="en-US" dirty="0"/>
            </a:br>
            <a:endParaRPr lang="en-US" sz="1800">
              <a:ea typeface="Calibri"/>
              <a:cs typeface="Calibri"/>
            </a:endParaRPr>
          </a:p>
          <a:p>
            <a:r>
              <a:rPr lang="ru-RU" sz="1800" dirty="0">
                <a:solidFill>
                  <a:srgbClr val="404040"/>
                </a:solidFill>
              </a:rPr>
              <a:t> Уровни модели OSI</a:t>
            </a:r>
            <a:endParaRPr lang="ru-RU" sz="1800" dirty="0">
              <a:ea typeface="Calibri"/>
              <a:cs typeface="Calibri"/>
            </a:endParaRPr>
          </a:p>
          <a:p>
            <a:r>
              <a:rPr lang="ru-RU" sz="1800" dirty="0">
                <a:solidFill>
                  <a:srgbClr val="404040"/>
                </a:solidFill>
                <a:ea typeface="+mn-lt"/>
                <a:cs typeface="+mn-lt"/>
              </a:rPr>
              <a:t>Модель OSI состоит из семи уровней, которые можно разделить на две группы:</a:t>
            </a:r>
            <a:endParaRPr lang="ru-RU" sz="1800" dirty="0">
              <a:ea typeface="Calibri"/>
              <a:cs typeface="Calibri"/>
            </a:endParaRPr>
          </a:p>
          <a:p>
            <a:r>
              <a:rPr lang="ru-RU" sz="1800" b="1" dirty="0">
                <a:solidFill>
                  <a:srgbClr val="404040"/>
                </a:solidFill>
                <a:ea typeface="+mn-lt"/>
                <a:cs typeface="+mn-lt"/>
              </a:rPr>
              <a:t>Прикладные уровни</a:t>
            </a:r>
            <a:r>
              <a:rPr lang="ru-RU" sz="1800" dirty="0">
                <a:solidFill>
                  <a:srgbClr val="404040"/>
                </a:solidFill>
                <a:ea typeface="+mn-lt"/>
                <a:cs typeface="+mn-lt"/>
              </a:rPr>
              <a:t> (уровни 5–7): отвечают за взаимодействие с пользователем и приложениями.</a:t>
            </a:r>
            <a:endParaRPr lang="ru-RU" sz="1800" dirty="0">
              <a:ea typeface="Calibri"/>
              <a:cs typeface="Calibri"/>
            </a:endParaRPr>
          </a:p>
          <a:p>
            <a:r>
              <a:rPr lang="ru-RU" sz="1800" b="1" dirty="0">
                <a:solidFill>
                  <a:srgbClr val="404040"/>
                </a:solidFill>
                <a:ea typeface="+mn-lt"/>
                <a:cs typeface="+mn-lt"/>
              </a:rPr>
              <a:t>Транспортные уровни</a:t>
            </a:r>
            <a:r>
              <a:rPr lang="ru-RU" sz="1800" dirty="0">
                <a:solidFill>
                  <a:srgbClr val="404040"/>
                </a:solidFill>
                <a:ea typeface="+mn-lt"/>
                <a:cs typeface="+mn-lt"/>
              </a:rPr>
              <a:t> (уровни 1–4): отвечают за передачу данных по сети.</a:t>
            </a:r>
            <a:endParaRPr lang="ru-RU" sz="1800" dirty="0">
              <a:ea typeface="Calibri"/>
              <a:cs typeface="Calibri"/>
            </a:endParaRPr>
          </a:p>
          <a:p>
            <a:br>
              <a:rPr lang="en-US" dirty="0"/>
            </a:br>
            <a:endParaRPr lang="en-US" sz="180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2654714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BC4FB9-763F-4990-A281-15E9A2EA10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9978" y="365125"/>
            <a:ext cx="10515600" cy="789341"/>
          </a:xfrm>
        </p:spPr>
        <p:txBody>
          <a:bodyPr/>
          <a:lstStyle/>
          <a:p>
            <a:r>
              <a:rPr lang="ru-RU">
                <a:cs typeface="Calibri Light"/>
              </a:rPr>
              <a:t>SDN: Введение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7E86687-642E-4FC0-968C-7C56E85651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986" y="960816"/>
            <a:ext cx="10515600" cy="5329707"/>
          </a:xfrm>
        </p:spPr>
        <p:txBody>
          <a:bodyPr vert="horz" lIns="91440" tIns="45720" rIns="91440" bIns="45720" rtlCol="0" anchor="t">
            <a:noAutofit/>
          </a:bodyPr>
          <a:lstStyle/>
          <a:p>
            <a:pPr indent="0">
              <a:buNone/>
            </a:pPr>
            <a:r>
              <a:rPr lang="ru-RU" sz="1100" b="1" dirty="0"/>
              <a:t>10 Мбит/с Ethernet</a:t>
            </a:r>
            <a:endParaRPr lang="ru-RU" sz="1100" b="1" dirty="0">
              <a:ea typeface="Calibri"/>
              <a:cs typeface="Calibri"/>
            </a:endParaRPr>
          </a:p>
          <a:p>
            <a:r>
              <a:rPr lang="ru-RU" sz="1100" b="1" dirty="0">
                <a:ea typeface="+mn-lt"/>
                <a:cs typeface="+mn-lt"/>
              </a:rPr>
              <a:t>10BASE5</a:t>
            </a:r>
            <a:r>
              <a:rPr lang="ru-RU" sz="1100" dirty="0">
                <a:ea typeface="+mn-lt"/>
                <a:cs typeface="+mn-lt"/>
              </a:rPr>
              <a:t>, </a:t>
            </a:r>
            <a:r>
              <a:rPr lang="ru-RU" sz="1100" b="1" dirty="0">
                <a:ea typeface="+mn-lt"/>
                <a:cs typeface="+mn-lt"/>
              </a:rPr>
              <a:t>IEEE 802.3</a:t>
            </a:r>
            <a:r>
              <a:rPr lang="ru-RU" sz="1100" dirty="0">
                <a:ea typeface="+mn-lt"/>
                <a:cs typeface="+mn-lt"/>
              </a:rPr>
              <a:t> (называемый также «Толстый Ethernet») — первоначальная разработка технологии со скоростью передачи данных 10 Мбит/с. Следуя раннему стандарту, </a:t>
            </a:r>
            <a:r>
              <a:rPr lang="ru-RU" sz="1100" b="1" dirty="0">
                <a:ea typeface="+mn-lt"/>
                <a:cs typeface="+mn-lt"/>
              </a:rPr>
              <a:t>IEEE</a:t>
            </a:r>
            <a:r>
              <a:rPr lang="ru-RU" sz="1100" dirty="0">
                <a:ea typeface="+mn-lt"/>
                <a:cs typeface="+mn-lt"/>
              </a:rPr>
              <a:t> использует коаксиальный кабель с волновым сопротивлением 50 Ом (RG-8), с максимальной длиной сегмента 500 метров.</a:t>
            </a:r>
          </a:p>
          <a:p>
            <a:r>
              <a:rPr lang="ru-RU" sz="1100" b="1" dirty="0">
                <a:ea typeface="+mn-lt"/>
                <a:cs typeface="+mn-lt"/>
              </a:rPr>
              <a:t>10BASE2</a:t>
            </a:r>
            <a:r>
              <a:rPr lang="ru-RU" sz="1100" dirty="0">
                <a:ea typeface="+mn-lt"/>
                <a:cs typeface="+mn-lt"/>
              </a:rPr>
              <a:t>, </a:t>
            </a:r>
            <a:r>
              <a:rPr lang="ru-RU" sz="1100" b="1" dirty="0">
                <a:ea typeface="+mn-lt"/>
                <a:cs typeface="+mn-lt"/>
              </a:rPr>
              <a:t>IEEE 802.3a</a:t>
            </a:r>
            <a:r>
              <a:rPr lang="ru-RU" sz="1100" dirty="0">
                <a:ea typeface="+mn-lt"/>
                <a:cs typeface="+mn-lt"/>
              </a:rPr>
              <a:t> (называемый «Тонкий Ethernet») — используется кабель RG-58, с максимальной длиной сегмента 185 метров, компьютеры присоединялись один к другому, для подключения кабеля к сетевой карте нужен T-коннектор, а на кабеле должен быть BNC-коннектор. Требуется наличие терминаторов на каждом конце. Многие годы этот стандарт был основным для технологии </a:t>
            </a:r>
            <a:r>
              <a:rPr lang="ru-RU" sz="1100" b="1" dirty="0">
                <a:ea typeface="+mn-lt"/>
                <a:cs typeface="+mn-lt"/>
              </a:rPr>
              <a:t>Ethernet</a:t>
            </a:r>
            <a:r>
              <a:rPr lang="ru-RU" sz="1100" dirty="0">
                <a:ea typeface="+mn-lt"/>
                <a:cs typeface="+mn-lt"/>
              </a:rPr>
              <a:t>.</a:t>
            </a:r>
          </a:p>
          <a:p>
            <a:r>
              <a:rPr lang="ru-RU" sz="1100" b="1" dirty="0">
                <a:ea typeface="+mn-lt"/>
                <a:cs typeface="+mn-lt"/>
              </a:rPr>
              <a:t>10BASE-T</a:t>
            </a:r>
            <a:r>
              <a:rPr lang="ru-RU" sz="1100" dirty="0">
                <a:ea typeface="+mn-lt"/>
                <a:cs typeface="+mn-lt"/>
              </a:rPr>
              <a:t>,</a:t>
            </a:r>
            <a:r>
              <a:rPr lang="ru-RU" sz="1100" b="1" dirty="0">
                <a:ea typeface="+mn-lt"/>
                <a:cs typeface="+mn-lt"/>
              </a:rPr>
              <a:t> IEEE 802.3</a:t>
            </a:r>
            <a:r>
              <a:rPr lang="ru-RU" sz="1100" dirty="0">
                <a:ea typeface="+mn-lt"/>
                <a:cs typeface="+mn-lt"/>
              </a:rPr>
              <a:t>i — для передачи данных используется 4 провода кабеля витой пары (две скрученные пары) категории 3 или категории-5. Максимальная длина сегмента — 100 метров.</a:t>
            </a:r>
          </a:p>
          <a:p>
            <a:r>
              <a:rPr lang="ru-RU" sz="1100" b="1" dirty="0">
                <a:ea typeface="+mn-lt"/>
                <a:cs typeface="+mn-lt"/>
              </a:rPr>
              <a:t>10BASE-F</a:t>
            </a:r>
            <a:r>
              <a:rPr lang="ru-RU" sz="1100" dirty="0">
                <a:ea typeface="+mn-lt"/>
                <a:cs typeface="+mn-lt"/>
              </a:rPr>
              <a:t>, </a:t>
            </a:r>
            <a:r>
              <a:rPr lang="ru-RU" sz="1100" b="1" dirty="0">
                <a:ea typeface="+mn-lt"/>
                <a:cs typeface="+mn-lt"/>
              </a:rPr>
              <a:t>IEEE 802.3j</a:t>
            </a:r>
            <a:r>
              <a:rPr lang="ru-RU" sz="1100" dirty="0">
                <a:ea typeface="+mn-lt"/>
                <a:cs typeface="+mn-lt"/>
              </a:rPr>
              <a:t> — Основной термин для обозначения семейства 10 Мбит/с </a:t>
            </a:r>
            <a:r>
              <a:rPr lang="ru-RU" sz="1100" err="1">
                <a:ea typeface="+mn-lt"/>
                <a:cs typeface="+mn-lt"/>
              </a:rPr>
              <a:t>ethernet</a:t>
            </a:r>
            <a:r>
              <a:rPr lang="ru-RU" sz="1100" dirty="0">
                <a:ea typeface="+mn-lt"/>
                <a:cs typeface="+mn-lt"/>
              </a:rPr>
              <a:t>-стандартов, использующих оптический кабель на расстоянии до 2 километров: 10BASE-FL, 10BASE-FB и 10BASE-FP. Из перечисленного только 10BASE-FL получил широкое распространение.</a:t>
            </a:r>
          </a:p>
          <a:p>
            <a:pPr indent="0">
              <a:buNone/>
            </a:pPr>
            <a:r>
              <a:rPr lang="ru-RU" sz="1100" b="1" dirty="0"/>
              <a:t>Быстрый Ethernet (Fast Ethernet, 100 Мбит/с)</a:t>
            </a:r>
            <a:endParaRPr lang="ru-RU" sz="1100" b="1" dirty="0">
              <a:ea typeface="Calibri"/>
              <a:cs typeface="Calibri"/>
            </a:endParaRPr>
          </a:p>
          <a:p>
            <a:r>
              <a:rPr lang="ru-RU" sz="1100" b="1" dirty="0">
                <a:ea typeface="+mn-lt"/>
                <a:cs typeface="+mn-lt"/>
              </a:rPr>
              <a:t>100BASE-T</a:t>
            </a:r>
            <a:r>
              <a:rPr lang="ru-RU" sz="1100" dirty="0">
                <a:ea typeface="+mn-lt"/>
                <a:cs typeface="+mn-lt"/>
              </a:rPr>
              <a:t> — общий термин для обозначения стандартов, использующих в качестве среды передачи данных витую пару. Длина сегмента — до 100 метров. Включает в себя стандарты 100BASE-TX, 100BASE-T4 и 100BASE-T2.</a:t>
            </a:r>
          </a:p>
          <a:p>
            <a:r>
              <a:rPr lang="ru-RU" sz="1100" b="1" dirty="0">
                <a:ea typeface="+mn-lt"/>
                <a:cs typeface="+mn-lt"/>
              </a:rPr>
              <a:t>100BASE-TX</a:t>
            </a:r>
            <a:r>
              <a:rPr lang="ru-RU" sz="1100" dirty="0">
                <a:ea typeface="+mn-lt"/>
                <a:cs typeface="+mn-lt"/>
              </a:rPr>
              <a:t>, </a:t>
            </a:r>
            <a:r>
              <a:rPr lang="ru-RU" sz="1100" b="1" dirty="0">
                <a:ea typeface="+mn-lt"/>
                <a:cs typeface="+mn-lt"/>
              </a:rPr>
              <a:t>IEEE 802.3u </a:t>
            </a:r>
            <a:r>
              <a:rPr lang="ru-RU" sz="1100" dirty="0">
                <a:ea typeface="+mn-lt"/>
                <a:cs typeface="+mn-lt"/>
              </a:rPr>
              <a:t>— развитие стандарта 10BASE-T для использования в сетях топологии «звезда». Задействована витая пара категории 5, фактически используются только две неэкранированные пары проводников, поддерживается дуплексная передача данных, расстояние до 100 м.</a:t>
            </a:r>
            <a:endParaRPr lang="ru-RU" sz="1100">
              <a:ea typeface="Calibri"/>
              <a:cs typeface="Calibri"/>
            </a:endParaRPr>
          </a:p>
          <a:p>
            <a:pPr marL="0" indent="0">
              <a:buNone/>
            </a:pPr>
            <a:r>
              <a:rPr lang="ru-RU" sz="1100" b="1" dirty="0"/>
              <a:t>Гигабитный Ethernet (Gigabit Ethernet, 1 Гбит/с)</a:t>
            </a:r>
            <a:endParaRPr lang="ru-RU" sz="1100" b="1" dirty="0">
              <a:ea typeface="Calibri"/>
              <a:cs typeface="Calibri"/>
            </a:endParaRPr>
          </a:p>
          <a:p>
            <a:r>
              <a:rPr lang="ru-RU" sz="1100" b="1" dirty="0">
                <a:ea typeface="+mn-lt"/>
                <a:cs typeface="+mn-lt"/>
              </a:rPr>
              <a:t>1000BASE-T</a:t>
            </a:r>
            <a:r>
              <a:rPr lang="ru-RU" sz="1100" dirty="0">
                <a:ea typeface="+mn-lt"/>
                <a:cs typeface="+mn-lt"/>
              </a:rPr>
              <a:t>,</a:t>
            </a:r>
            <a:r>
              <a:rPr lang="ru-RU" sz="1100" b="1" dirty="0">
                <a:ea typeface="+mn-lt"/>
                <a:cs typeface="+mn-lt"/>
              </a:rPr>
              <a:t> IEEE 802.3ab</a:t>
            </a:r>
            <a:r>
              <a:rPr lang="ru-RU" sz="1100" dirty="0">
                <a:ea typeface="+mn-lt"/>
                <a:cs typeface="+mn-lt"/>
              </a:rPr>
              <a:t> — основной гигабитный стандарт, опубликованный в 1999 году , использует витую пару категории 5e. В передаче данных участвуют 4 пары, каждая пара используется одновременно для передачи по обоим направлениям со скоростью — 250 Мбит/с. Используется метод кодирования PAM5 (</a:t>
            </a:r>
            <a:r>
              <a:rPr lang="en" sz="1100" i="1" dirty="0">
                <a:ea typeface="+mn-lt"/>
                <a:cs typeface="+mn-lt"/>
              </a:rPr>
              <a:t>5-level Phase Amplitude Modulation</a:t>
            </a:r>
            <a:r>
              <a:rPr lang="ru-RU" sz="1100" dirty="0">
                <a:ea typeface="+mn-lt"/>
                <a:cs typeface="+mn-lt"/>
              </a:rPr>
              <a:t>, пятиуровневая фазоамплитудная модуляция) с 4 линиями (4D-PAM5) и 4-мерной </a:t>
            </a:r>
            <a:r>
              <a:rPr lang="ru-RU" sz="1100" err="1">
                <a:ea typeface="+mn-lt"/>
                <a:cs typeface="+mn-lt"/>
              </a:rPr>
              <a:t>Треллис</a:t>
            </a:r>
            <a:r>
              <a:rPr lang="ru-RU" sz="1100" dirty="0">
                <a:ea typeface="+mn-lt"/>
                <a:cs typeface="+mn-lt"/>
              </a:rPr>
              <a:t>-модуляцией (TCM), частота основной гармоники — 62,5 МГц. Расстояние — до 100 метров.</a:t>
            </a:r>
          </a:p>
          <a:p>
            <a:pPr>
              <a:buNone/>
            </a:pPr>
            <a:r>
              <a:rPr lang="ru-RU" sz="1100" b="1" dirty="0"/>
              <a:t>10-гигабитный Ethernet (10G Ethernet, 10 Гбит/с)</a:t>
            </a:r>
            <a:endParaRPr lang="ru-RU" sz="1100" b="1" dirty="0">
              <a:ea typeface="Calibri"/>
              <a:cs typeface="Calibri"/>
            </a:endParaRPr>
          </a:p>
          <a:p>
            <a:r>
              <a:rPr lang="ru-RU" sz="1100" b="1" dirty="0">
                <a:ea typeface="+mn-lt"/>
                <a:cs typeface="+mn-lt"/>
              </a:rPr>
              <a:t>10GBASE-T</a:t>
            </a:r>
            <a:r>
              <a:rPr lang="ru-RU" sz="1100" dirty="0">
                <a:ea typeface="+mn-lt"/>
                <a:cs typeface="+mn-lt"/>
              </a:rPr>
              <a:t>, </a:t>
            </a:r>
            <a:r>
              <a:rPr lang="ru-RU" sz="1100" b="1" dirty="0">
                <a:ea typeface="+mn-lt"/>
                <a:cs typeface="+mn-lt"/>
              </a:rPr>
              <a:t>IEEE 802.3an-2006</a:t>
            </a:r>
            <a:r>
              <a:rPr lang="ru-RU" sz="1100" dirty="0">
                <a:ea typeface="+mn-lt"/>
                <a:cs typeface="+mn-lt"/>
              </a:rPr>
              <a:t> — принят в июне 2006 года после 4 лет разработки. Использует витую пару категории 6 (максимальное расстояние 55 метров) и 6а (максимальное расстояние 100 метров). </a:t>
            </a:r>
          </a:p>
          <a:p>
            <a:pPr indent="0">
              <a:buNone/>
            </a:pPr>
            <a:r>
              <a:rPr lang="ru-RU" sz="1100" b="1" dirty="0"/>
              <a:t>40-гигабитный и 100-гигабитный Ethernet</a:t>
            </a:r>
            <a:endParaRPr lang="ru-RU" sz="1100" b="1" dirty="0">
              <a:ea typeface="Calibri"/>
              <a:cs typeface="Calibri"/>
            </a:endParaRPr>
          </a:p>
          <a:p>
            <a:pPr>
              <a:buNone/>
            </a:pPr>
            <a:endParaRPr lang="ru-RU" sz="1100" b="1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7095426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5AFF8E-DDE6-1058-C394-0A5C4F2D7E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B7BE81-85CD-636B-BF82-32AA3171F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a typeface="Calibri Light"/>
                <a:cs typeface="Calibri Light"/>
              </a:rPr>
              <a:t>SDN: Введение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34D4500-7568-A7AE-A097-ED56845502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Ethernet 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— это технология, которая лежит в основе большинства локальных сетей (LAN). Она была разработана в 1970-х годах и с тех пор стала стандартом для передачи данных в проводных сетях. Ethernet определяет способы подключения устройств, формат данных и правила передачи информации.</a:t>
            </a:r>
          </a:p>
          <a:p>
            <a:r>
              <a:rPr lang="en-US" sz="1400" dirty="0" err="1">
                <a:solidFill>
                  <a:srgbClr val="404040"/>
                </a:solidFill>
              </a:rPr>
              <a:t>Области</a:t>
            </a:r>
            <a:r>
              <a:rPr lang="en-US" sz="1400" dirty="0">
                <a:solidFill>
                  <a:srgbClr val="404040"/>
                </a:solidFill>
              </a:rPr>
              <a:t> </a:t>
            </a:r>
            <a:r>
              <a:rPr lang="en-US" sz="1400" dirty="0" err="1">
                <a:solidFill>
                  <a:srgbClr val="404040"/>
                </a:solidFill>
              </a:rPr>
              <a:t>применения</a:t>
            </a:r>
            <a:r>
              <a:rPr lang="en-US" sz="1400" dirty="0">
                <a:solidFill>
                  <a:srgbClr val="404040"/>
                </a:solidFill>
              </a:rPr>
              <a:t> Ethernet</a:t>
            </a:r>
            <a:endParaRPr lang="en-US" sz="1400" dirty="0">
              <a:ea typeface="Calibri"/>
              <a:cs typeface="Calibri"/>
            </a:endParaRPr>
          </a:p>
          <a:p>
            <a:endParaRPr lang="en-US" sz="1400" dirty="0">
              <a:solidFill>
                <a:srgbClr val="404040"/>
              </a:solidFill>
              <a:ea typeface="+mn-lt"/>
              <a:cs typeface="+mn-lt"/>
            </a:endParaRPr>
          </a:p>
          <a:p>
            <a:endParaRPr lang="en-US" sz="1400" dirty="0">
              <a:solidFill>
                <a:srgbClr val="404040"/>
              </a:solidFill>
              <a:ea typeface="+mn-lt"/>
              <a:cs typeface="+mn-lt"/>
            </a:endParaRPr>
          </a:p>
          <a:p>
            <a:r>
              <a:rPr lang="en-US" sz="1400" b="1" dirty="0" err="1">
                <a:solidFill>
                  <a:srgbClr val="404040"/>
                </a:solidFill>
                <a:ea typeface="+mn-lt"/>
                <a:cs typeface="+mn-lt"/>
              </a:rPr>
              <a:t>Локальные</a:t>
            </a:r>
            <a:r>
              <a:rPr lang="en-US" sz="1400" b="1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US" sz="1400" b="1" dirty="0" err="1">
                <a:solidFill>
                  <a:srgbClr val="404040"/>
                </a:solidFill>
                <a:ea typeface="+mn-lt"/>
                <a:cs typeface="+mn-lt"/>
              </a:rPr>
              <a:t>сети</a:t>
            </a:r>
            <a:r>
              <a:rPr lang="en-US" sz="1400" b="1" dirty="0">
                <a:solidFill>
                  <a:srgbClr val="404040"/>
                </a:solidFill>
                <a:ea typeface="+mn-lt"/>
                <a:cs typeface="+mn-lt"/>
              </a:rPr>
              <a:t> (LAN)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: </a:t>
            </a:r>
            <a:r>
              <a:rPr lang="en-US" sz="1400" dirty="0" err="1">
                <a:solidFill>
                  <a:srgbClr val="404040"/>
                </a:solidFill>
                <a:ea typeface="+mn-lt"/>
                <a:cs typeface="+mn-lt"/>
              </a:rPr>
              <a:t>офисы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, </a:t>
            </a:r>
            <a:r>
              <a:rPr lang="en-US" sz="1400" dirty="0" err="1">
                <a:solidFill>
                  <a:srgbClr val="404040"/>
                </a:solidFill>
                <a:ea typeface="+mn-lt"/>
                <a:cs typeface="+mn-lt"/>
              </a:rPr>
              <a:t>дома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, </a:t>
            </a:r>
            <a:r>
              <a:rPr lang="en-US" sz="1400" dirty="0" err="1">
                <a:solidFill>
                  <a:srgbClr val="404040"/>
                </a:solidFill>
                <a:ea typeface="+mn-lt"/>
                <a:cs typeface="+mn-lt"/>
              </a:rPr>
              <a:t>учебные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US" sz="1400" dirty="0" err="1">
                <a:solidFill>
                  <a:srgbClr val="404040"/>
                </a:solidFill>
                <a:ea typeface="+mn-lt"/>
                <a:cs typeface="+mn-lt"/>
              </a:rPr>
              <a:t>заведения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.</a:t>
            </a:r>
            <a:endParaRPr lang="en-US" sz="1400" dirty="0">
              <a:ea typeface="Calibri"/>
              <a:cs typeface="Calibri"/>
            </a:endParaRPr>
          </a:p>
          <a:p>
            <a:r>
              <a:rPr lang="en-US" sz="1400" b="1" err="1">
                <a:solidFill>
                  <a:srgbClr val="404040"/>
                </a:solidFill>
                <a:ea typeface="+mn-lt"/>
                <a:cs typeface="+mn-lt"/>
              </a:rPr>
              <a:t>Центры</a:t>
            </a:r>
            <a:r>
              <a:rPr lang="en-US" sz="1400" b="1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US" sz="1400" b="1" err="1">
                <a:solidFill>
                  <a:srgbClr val="404040"/>
                </a:solidFill>
                <a:ea typeface="+mn-lt"/>
                <a:cs typeface="+mn-lt"/>
              </a:rPr>
              <a:t>обработки</a:t>
            </a:r>
            <a:r>
              <a:rPr lang="en-US" sz="1400" b="1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US" sz="1400" b="1" err="1">
                <a:solidFill>
                  <a:srgbClr val="404040"/>
                </a:solidFill>
                <a:ea typeface="+mn-lt"/>
                <a:cs typeface="+mn-lt"/>
              </a:rPr>
              <a:t>данных</a:t>
            </a:r>
            <a:r>
              <a:rPr lang="en-US" sz="1400" b="1" dirty="0">
                <a:solidFill>
                  <a:srgbClr val="404040"/>
                </a:solidFill>
                <a:ea typeface="+mn-lt"/>
                <a:cs typeface="+mn-lt"/>
              </a:rPr>
              <a:t> (Data Centers)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: </a:t>
            </a:r>
            <a:r>
              <a:rPr lang="en-US" sz="1400" err="1">
                <a:solidFill>
                  <a:srgbClr val="404040"/>
                </a:solidFill>
                <a:ea typeface="+mn-lt"/>
                <a:cs typeface="+mn-lt"/>
              </a:rPr>
              <a:t>высокоскоростные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US" sz="1400" err="1">
                <a:solidFill>
                  <a:srgbClr val="404040"/>
                </a:solidFill>
                <a:ea typeface="+mn-lt"/>
                <a:cs typeface="+mn-lt"/>
              </a:rPr>
              <a:t>соединения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US" sz="1400" err="1">
                <a:solidFill>
                  <a:srgbClr val="404040"/>
                </a:solidFill>
                <a:ea typeface="+mn-lt"/>
                <a:cs typeface="+mn-lt"/>
              </a:rPr>
              <a:t>между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US" sz="1400" err="1">
                <a:solidFill>
                  <a:srgbClr val="404040"/>
                </a:solidFill>
                <a:ea typeface="+mn-lt"/>
                <a:cs typeface="+mn-lt"/>
              </a:rPr>
              <a:t>серверами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.</a:t>
            </a:r>
            <a:endParaRPr lang="en-US" sz="1400" dirty="0">
              <a:ea typeface="Calibri"/>
              <a:cs typeface="Calibri"/>
            </a:endParaRPr>
          </a:p>
          <a:p>
            <a:r>
              <a:rPr lang="en-US" sz="1400" b="1" err="1">
                <a:solidFill>
                  <a:srgbClr val="404040"/>
                </a:solidFill>
                <a:ea typeface="+mn-lt"/>
                <a:cs typeface="+mn-lt"/>
              </a:rPr>
              <a:t>Промышленные</a:t>
            </a:r>
            <a:r>
              <a:rPr lang="en-US" sz="1400" b="1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US" sz="1400" b="1" err="1">
                <a:solidFill>
                  <a:srgbClr val="404040"/>
                </a:solidFill>
                <a:ea typeface="+mn-lt"/>
                <a:cs typeface="+mn-lt"/>
              </a:rPr>
              <a:t>сети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: </a:t>
            </a:r>
            <a:r>
              <a:rPr lang="en-US" sz="1400" err="1">
                <a:solidFill>
                  <a:srgbClr val="404040"/>
                </a:solidFill>
                <a:ea typeface="+mn-lt"/>
                <a:cs typeface="+mn-lt"/>
              </a:rPr>
              <a:t>управление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US" sz="1400" err="1">
                <a:solidFill>
                  <a:srgbClr val="404040"/>
                </a:solidFill>
                <a:ea typeface="+mn-lt"/>
                <a:cs typeface="+mn-lt"/>
              </a:rPr>
              <a:t>оборудованием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 и </a:t>
            </a:r>
            <a:r>
              <a:rPr lang="en-US" sz="1400" err="1">
                <a:solidFill>
                  <a:srgbClr val="404040"/>
                </a:solidFill>
                <a:ea typeface="+mn-lt"/>
                <a:cs typeface="+mn-lt"/>
              </a:rPr>
              <a:t>автоматизация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.</a:t>
            </a:r>
            <a:endParaRPr lang="en-US" sz="1400" dirty="0">
              <a:ea typeface="Calibri"/>
              <a:cs typeface="Calibri"/>
            </a:endParaRPr>
          </a:p>
          <a:p>
            <a:r>
              <a:rPr lang="en-US" sz="1400" b="1" err="1">
                <a:solidFill>
                  <a:srgbClr val="404040"/>
                </a:solidFill>
                <a:ea typeface="+mn-lt"/>
                <a:cs typeface="+mn-lt"/>
              </a:rPr>
              <a:t>Интернет</a:t>
            </a:r>
            <a:r>
              <a:rPr lang="en-US" sz="1400" b="1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US" sz="1400" b="1" err="1">
                <a:solidFill>
                  <a:srgbClr val="404040"/>
                </a:solidFill>
                <a:ea typeface="+mn-lt"/>
                <a:cs typeface="+mn-lt"/>
              </a:rPr>
              <a:t>вещей</a:t>
            </a:r>
            <a:r>
              <a:rPr lang="en-US" sz="1400" b="1" dirty="0">
                <a:solidFill>
                  <a:srgbClr val="404040"/>
                </a:solidFill>
                <a:ea typeface="+mn-lt"/>
                <a:cs typeface="+mn-lt"/>
              </a:rPr>
              <a:t> (IoT)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: </a:t>
            </a:r>
            <a:r>
              <a:rPr lang="en-US" sz="1400" err="1">
                <a:solidFill>
                  <a:srgbClr val="404040"/>
                </a:solidFill>
                <a:ea typeface="+mn-lt"/>
                <a:cs typeface="+mn-lt"/>
              </a:rPr>
              <a:t>подключение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US" sz="1400" err="1">
                <a:solidFill>
                  <a:srgbClr val="404040"/>
                </a:solidFill>
                <a:ea typeface="+mn-lt"/>
                <a:cs typeface="+mn-lt"/>
              </a:rPr>
              <a:t>умных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US" sz="1400" err="1">
                <a:solidFill>
                  <a:srgbClr val="404040"/>
                </a:solidFill>
                <a:ea typeface="+mn-lt"/>
                <a:cs typeface="+mn-lt"/>
              </a:rPr>
              <a:t>устройств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.</a:t>
            </a:r>
            <a:endParaRPr lang="en-US" sz="1400" dirty="0">
              <a:ea typeface="Calibri"/>
              <a:cs typeface="Calibri"/>
            </a:endParaRPr>
          </a:p>
          <a:p>
            <a:endParaRPr lang="en-US" sz="1400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7998664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02BCF3-87E5-FFEC-173F-4FA9C34E8A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6E05883-DCDC-BA5D-2D82-D6103ADC3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a typeface="Calibri Light"/>
                <a:cs typeface="Calibri Light"/>
              </a:rPr>
              <a:t>SDN: Введение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30F994E-20D8-2510-FE21-EBB924011B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Ethernet 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— это технология, которая лежит в основе большинства локальных сетей (LAN). Она была разработана в 1970-х годах и с тех пор стала стандартом для передачи данных в проводных сетях. Ethernet определяет способы подключения устройств, формат данных и правила передачи информации.</a:t>
            </a:r>
          </a:p>
          <a:p>
            <a:r>
              <a:rPr lang="en-US" sz="1400" dirty="0" err="1">
                <a:solidFill>
                  <a:srgbClr val="404040"/>
                </a:solidFill>
              </a:rPr>
              <a:t>Области</a:t>
            </a:r>
            <a:r>
              <a:rPr lang="en-US" sz="1400" dirty="0">
                <a:solidFill>
                  <a:srgbClr val="404040"/>
                </a:solidFill>
              </a:rPr>
              <a:t> </a:t>
            </a:r>
            <a:r>
              <a:rPr lang="en-US" sz="1400" dirty="0" err="1">
                <a:solidFill>
                  <a:srgbClr val="404040"/>
                </a:solidFill>
              </a:rPr>
              <a:t>применения</a:t>
            </a:r>
            <a:r>
              <a:rPr lang="en-US" sz="1400" dirty="0">
                <a:solidFill>
                  <a:srgbClr val="404040"/>
                </a:solidFill>
              </a:rPr>
              <a:t> Ethernet</a:t>
            </a:r>
            <a:endParaRPr lang="en-US" sz="1400" dirty="0">
              <a:ea typeface="Calibri"/>
              <a:cs typeface="Calibri"/>
            </a:endParaRPr>
          </a:p>
          <a:p>
            <a:endParaRPr lang="en-US" sz="1400" dirty="0">
              <a:solidFill>
                <a:srgbClr val="404040"/>
              </a:solidFill>
              <a:ea typeface="+mn-lt"/>
              <a:cs typeface="+mn-lt"/>
            </a:endParaRPr>
          </a:p>
          <a:p>
            <a:endParaRPr lang="en-US" sz="1400" dirty="0">
              <a:solidFill>
                <a:srgbClr val="404040"/>
              </a:solidFill>
              <a:ea typeface="+mn-lt"/>
              <a:cs typeface="+mn-lt"/>
            </a:endParaRPr>
          </a:p>
          <a:p>
            <a:r>
              <a:rPr lang="en-US" sz="1400" b="1" dirty="0" err="1">
                <a:solidFill>
                  <a:srgbClr val="404040"/>
                </a:solidFill>
                <a:ea typeface="+mn-lt"/>
                <a:cs typeface="+mn-lt"/>
              </a:rPr>
              <a:t>Локальные</a:t>
            </a:r>
            <a:r>
              <a:rPr lang="en-US" sz="1400" b="1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US" sz="1400" b="1" dirty="0" err="1">
                <a:solidFill>
                  <a:srgbClr val="404040"/>
                </a:solidFill>
                <a:ea typeface="+mn-lt"/>
                <a:cs typeface="+mn-lt"/>
              </a:rPr>
              <a:t>сети</a:t>
            </a:r>
            <a:r>
              <a:rPr lang="en-US" sz="1400" b="1" dirty="0">
                <a:solidFill>
                  <a:srgbClr val="404040"/>
                </a:solidFill>
                <a:ea typeface="+mn-lt"/>
                <a:cs typeface="+mn-lt"/>
              </a:rPr>
              <a:t> (LAN)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: </a:t>
            </a:r>
            <a:r>
              <a:rPr lang="en-US" sz="1400" dirty="0" err="1">
                <a:solidFill>
                  <a:srgbClr val="404040"/>
                </a:solidFill>
                <a:ea typeface="+mn-lt"/>
                <a:cs typeface="+mn-lt"/>
              </a:rPr>
              <a:t>офисы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, </a:t>
            </a:r>
            <a:r>
              <a:rPr lang="en-US" sz="1400" dirty="0" err="1">
                <a:solidFill>
                  <a:srgbClr val="404040"/>
                </a:solidFill>
                <a:ea typeface="+mn-lt"/>
                <a:cs typeface="+mn-lt"/>
              </a:rPr>
              <a:t>дома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, </a:t>
            </a:r>
            <a:r>
              <a:rPr lang="en-US" sz="1400" dirty="0" err="1">
                <a:solidFill>
                  <a:srgbClr val="404040"/>
                </a:solidFill>
                <a:ea typeface="+mn-lt"/>
                <a:cs typeface="+mn-lt"/>
              </a:rPr>
              <a:t>учебные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US" sz="1400" dirty="0" err="1">
                <a:solidFill>
                  <a:srgbClr val="404040"/>
                </a:solidFill>
                <a:ea typeface="+mn-lt"/>
                <a:cs typeface="+mn-lt"/>
              </a:rPr>
              <a:t>заведения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.</a:t>
            </a:r>
            <a:endParaRPr lang="en-US" sz="1400" dirty="0">
              <a:ea typeface="Calibri"/>
              <a:cs typeface="Calibri"/>
            </a:endParaRPr>
          </a:p>
          <a:p>
            <a:r>
              <a:rPr lang="en-US" sz="1400" b="1" err="1">
                <a:solidFill>
                  <a:srgbClr val="404040"/>
                </a:solidFill>
                <a:ea typeface="+mn-lt"/>
                <a:cs typeface="+mn-lt"/>
              </a:rPr>
              <a:t>Центры</a:t>
            </a:r>
            <a:r>
              <a:rPr lang="en-US" sz="1400" b="1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US" sz="1400" b="1" err="1">
                <a:solidFill>
                  <a:srgbClr val="404040"/>
                </a:solidFill>
                <a:ea typeface="+mn-lt"/>
                <a:cs typeface="+mn-lt"/>
              </a:rPr>
              <a:t>обработки</a:t>
            </a:r>
            <a:r>
              <a:rPr lang="en-US" sz="1400" b="1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US" sz="1400" b="1" err="1">
                <a:solidFill>
                  <a:srgbClr val="404040"/>
                </a:solidFill>
                <a:ea typeface="+mn-lt"/>
                <a:cs typeface="+mn-lt"/>
              </a:rPr>
              <a:t>данных</a:t>
            </a:r>
            <a:r>
              <a:rPr lang="en-US" sz="1400" b="1" dirty="0">
                <a:solidFill>
                  <a:srgbClr val="404040"/>
                </a:solidFill>
                <a:ea typeface="+mn-lt"/>
                <a:cs typeface="+mn-lt"/>
              </a:rPr>
              <a:t> (Data Centers)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: </a:t>
            </a:r>
            <a:r>
              <a:rPr lang="en-US" sz="1400" err="1">
                <a:solidFill>
                  <a:srgbClr val="404040"/>
                </a:solidFill>
                <a:ea typeface="+mn-lt"/>
                <a:cs typeface="+mn-lt"/>
              </a:rPr>
              <a:t>высокоскоростные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US" sz="1400" err="1">
                <a:solidFill>
                  <a:srgbClr val="404040"/>
                </a:solidFill>
                <a:ea typeface="+mn-lt"/>
                <a:cs typeface="+mn-lt"/>
              </a:rPr>
              <a:t>соединения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US" sz="1400" err="1">
                <a:solidFill>
                  <a:srgbClr val="404040"/>
                </a:solidFill>
                <a:ea typeface="+mn-lt"/>
                <a:cs typeface="+mn-lt"/>
              </a:rPr>
              <a:t>между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US" sz="1400" err="1">
                <a:solidFill>
                  <a:srgbClr val="404040"/>
                </a:solidFill>
                <a:ea typeface="+mn-lt"/>
                <a:cs typeface="+mn-lt"/>
              </a:rPr>
              <a:t>серверами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.</a:t>
            </a:r>
            <a:endParaRPr lang="en-US" sz="1400" dirty="0">
              <a:ea typeface="Calibri"/>
              <a:cs typeface="Calibri"/>
            </a:endParaRPr>
          </a:p>
          <a:p>
            <a:r>
              <a:rPr lang="en-US" sz="1400" b="1" err="1">
                <a:solidFill>
                  <a:srgbClr val="404040"/>
                </a:solidFill>
                <a:ea typeface="+mn-lt"/>
                <a:cs typeface="+mn-lt"/>
              </a:rPr>
              <a:t>Промышленные</a:t>
            </a:r>
            <a:r>
              <a:rPr lang="en-US" sz="1400" b="1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US" sz="1400" b="1" err="1">
                <a:solidFill>
                  <a:srgbClr val="404040"/>
                </a:solidFill>
                <a:ea typeface="+mn-lt"/>
                <a:cs typeface="+mn-lt"/>
              </a:rPr>
              <a:t>сети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: </a:t>
            </a:r>
            <a:r>
              <a:rPr lang="en-US" sz="1400" err="1">
                <a:solidFill>
                  <a:srgbClr val="404040"/>
                </a:solidFill>
                <a:ea typeface="+mn-lt"/>
                <a:cs typeface="+mn-lt"/>
              </a:rPr>
              <a:t>управление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US" sz="1400" err="1">
                <a:solidFill>
                  <a:srgbClr val="404040"/>
                </a:solidFill>
                <a:ea typeface="+mn-lt"/>
                <a:cs typeface="+mn-lt"/>
              </a:rPr>
              <a:t>оборудованием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 и </a:t>
            </a:r>
            <a:r>
              <a:rPr lang="en-US" sz="1400" err="1">
                <a:solidFill>
                  <a:srgbClr val="404040"/>
                </a:solidFill>
                <a:ea typeface="+mn-lt"/>
                <a:cs typeface="+mn-lt"/>
              </a:rPr>
              <a:t>автоматизация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.</a:t>
            </a:r>
            <a:endParaRPr lang="en-US" sz="1400" dirty="0">
              <a:ea typeface="Calibri"/>
              <a:cs typeface="Calibri"/>
            </a:endParaRPr>
          </a:p>
          <a:p>
            <a:r>
              <a:rPr lang="en-US" sz="1400" b="1" err="1">
                <a:solidFill>
                  <a:srgbClr val="404040"/>
                </a:solidFill>
                <a:ea typeface="+mn-lt"/>
                <a:cs typeface="+mn-lt"/>
              </a:rPr>
              <a:t>Интернет</a:t>
            </a:r>
            <a:r>
              <a:rPr lang="en-US" sz="1400" b="1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US" sz="1400" b="1" err="1">
                <a:solidFill>
                  <a:srgbClr val="404040"/>
                </a:solidFill>
                <a:ea typeface="+mn-lt"/>
                <a:cs typeface="+mn-lt"/>
              </a:rPr>
              <a:t>вещей</a:t>
            </a:r>
            <a:r>
              <a:rPr lang="en-US" sz="1400" b="1" dirty="0">
                <a:solidFill>
                  <a:srgbClr val="404040"/>
                </a:solidFill>
                <a:ea typeface="+mn-lt"/>
                <a:cs typeface="+mn-lt"/>
              </a:rPr>
              <a:t> (IoT)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: </a:t>
            </a:r>
            <a:r>
              <a:rPr lang="en-US" sz="1400" err="1">
                <a:solidFill>
                  <a:srgbClr val="404040"/>
                </a:solidFill>
                <a:ea typeface="+mn-lt"/>
                <a:cs typeface="+mn-lt"/>
              </a:rPr>
              <a:t>подключение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US" sz="1400" err="1">
                <a:solidFill>
                  <a:srgbClr val="404040"/>
                </a:solidFill>
                <a:ea typeface="+mn-lt"/>
                <a:cs typeface="+mn-lt"/>
              </a:rPr>
              <a:t>умных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US" sz="1400" err="1">
                <a:solidFill>
                  <a:srgbClr val="404040"/>
                </a:solidFill>
                <a:ea typeface="+mn-lt"/>
                <a:cs typeface="+mn-lt"/>
              </a:rPr>
              <a:t>устройств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.</a:t>
            </a:r>
            <a:endParaRPr lang="en-US" sz="1400" dirty="0">
              <a:ea typeface="Calibri"/>
              <a:cs typeface="Calibri"/>
            </a:endParaRPr>
          </a:p>
          <a:p>
            <a:endParaRPr lang="en-US" sz="1400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9705780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0A9598-AA55-AAE7-EB9C-00CF2AFB94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6254BA3-DA68-5EC2-F180-934B23CBD9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a typeface="Calibri Light"/>
                <a:cs typeface="Calibri Light"/>
              </a:rPr>
              <a:t>SDN: Введение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78A8ADD-5983-F0E4-E24B-8F97692217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TCP/IP 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— это набор протоколов, который лежит в основе современного интернета. IP-адресация и подсети (</a:t>
            </a: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subnetting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) являются ключевыми элементами TCP/IP, позволяющими устройствам идентифицировать друг друга и эффективно передавать данные в сетях. В этой презентации мы рассмотрим основы IP-адресации и принципы работы с подсетями.</a:t>
            </a:r>
          </a:p>
          <a:p>
            <a:r>
              <a:rPr lang="ru-RU" sz="1400" b="1" dirty="0">
                <a:solidFill>
                  <a:srgbClr val="404040"/>
                </a:solidFill>
              </a:rPr>
              <a:t>IP-адресация</a:t>
            </a:r>
            <a:endParaRPr lang="ru-RU" sz="1400" b="1" dirty="0">
              <a:solidFill>
                <a:srgbClr val="404040"/>
              </a:solidFill>
              <a:ea typeface="Calibri"/>
              <a:cs typeface="Calibri"/>
            </a:endParaRPr>
          </a:p>
          <a:p>
            <a:r>
              <a:rPr lang="ru-RU" sz="1400">
                <a:solidFill>
                  <a:srgbClr val="404040"/>
                </a:solidFill>
              </a:rPr>
              <a:t>1. </a:t>
            </a:r>
            <a:r>
              <a:rPr lang="ru-RU" sz="1400" b="1">
                <a:solidFill>
                  <a:srgbClr val="404040"/>
                </a:solidFill>
              </a:rPr>
              <a:t>Что такое IP-адрес?</a:t>
            </a:r>
            <a:endParaRPr lang="ru-RU" sz="1400">
              <a:ea typeface="Calibri"/>
              <a:cs typeface="Calibri"/>
            </a:endParaRPr>
          </a:p>
          <a:p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IP-адрес (Internet Protocol </a:t>
            </a:r>
            <a:r>
              <a:rPr lang="ru-RU" sz="1200" dirty="0" err="1">
                <a:solidFill>
                  <a:srgbClr val="404040"/>
                </a:solidFill>
                <a:ea typeface="+mn-lt"/>
                <a:cs typeface="+mn-lt"/>
              </a:rPr>
              <a:t>address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) — это уникальный числовой идентификатор, назначаемый каждому устройству в сети.</a:t>
            </a:r>
            <a:endParaRPr lang="ru-RU" dirty="0"/>
          </a:p>
          <a:p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Используется для идентификации устройств и маршрутизации данных.</a:t>
            </a:r>
            <a:endParaRPr lang="ru-RU" dirty="0"/>
          </a:p>
          <a:p>
            <a:r>
              <a:rPr lang="ru-RU" sz="1400" dirty="0">
                <a:solidFill>
                  <a:srgbClr val="404040"/>
                </a:solidFill>
              </a:rPr>
              <a:t>2. </a:t>
            </a:r>
            <a:r>
              <a:rPr lang="ru-RU" sz="1400" b="1" dirty="0">
                <a:solidFill>
                  <a:srgbClr val="404040"/>
                </a:solidFill>
              </a:rPr>
              <a:t>Версии IP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IPv4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:</a:t>
            </a:r>
            <a:endParaRPr lang="ru-RU" dirty="0"/>
          </a:p>
          <a:p>
            <a:pPr lvl="1"/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32-битный адрес (например, 192.168.1.1).</a:t>
            </a:r>
            <a:endParaRPr lang="ru-RU" dirty="0"/>
          </a:p>
          <a:p>
            <a:pPr lvl="1"/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Ограниченное количество адресов (4,3 миллиарда).</a:t>
            </a:r>
            <a:endParaRPr lang="ru-RU" dirty="0"/>
          </a:p>
          <a:p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IPv6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:</a:t>
            </a:r>
            <a:endParaRPr lang="ru-RU" dirty="0"/>
          </a:p>
          <a:p>
            <a:pPr lvl="1"/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128-битный адрес (например, 2001:0db8:85a3::8a2e:0370:7334).</a:t>
            </a:r>
            <a:endParaRPr lang="ru-RU" dirty="0"/>
          </a:p>
          <a:p>
            <a:pPr lvl="1"/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Огромное количество адресов (3.4 × 10^38).</a:t>
            </a:r>
            <a:endParaRPr lang="ru-RU" dirty="0"/>
          </a:p>
          <a:p>
            <a:pPr lvl="1"/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Решает проблему нехватки IPv4-адресов.</a:t>
            </a:r>
            <a:endParaRPr lang="ru-RU" dirty="0"/>
          </a:p>
          <a:p>
            <a:endParaRPr lang="ru-RU" sz="1400" dirty="0">
              <a:solidFill>
                <a:srgbClr val="404040"/>
              </a:solidFill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9961328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59FD56-172B-531F-06EE-CB81FA5809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91289E-BC2B-2520-94AF-EA670F35D4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a typeface="Calibri Light"/>
                <a:cs typeface="Calibri Light"/>
              </a:rPr>
              <a:t>SDN: Введение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BDFD800-3A73-4531-6D81-545EBCA035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TCP/IP 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— это набор протоколов, который лежит в основе современного интернета. IP-адресация и подсети (</a:t>
            </a: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subnetting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) являются ключевыми элементами TCP/IP, позволяющими устройствам идентифицировать друг друга и эффективно передавать данные в сетях. В этой презентации мы рассмотрим основы IP-адресации и принципы работы с подсетями.</a:t>
            </a:r>
          </a:p>
          <a:p>
            <a:r>
              <a:rPr lang="ru-RU" sz="1400" b="1" dirty="0">
                <a:solidFill>
                  <a:srgbClr val="404040"/>
                </a:solidFill>
              </a:rPr>
              <a:t>IP-адресация</a:t>
            </a:r>
            <a:endParaRPr lang="ru-RU" sz="1400" b="1" dirty="0">
              <a:solidFill>
                <a:srgbClr val="404040"/>
              </a:solidFill>
              <a:ea typeface="Calibri"/>
              <a:cs typeface="Calibri"/>
            </a:endParaRPr>
          </a:p>
          <a:p>
            <a:endParaRPr lang="ru-RU" sz="1400" dirty="0">
              <a:solidFill>
                <a:srgbClr val="404040"/>
              </a:solidFill>
            </a:endParaRPr>
          </a:p>
          <a:p>
            <a:endParaRPr lang="ru-RU" sz="1400" dirty="0">
              <a:solidFill>
                <a:srgbClr val="404040"/>
              </a:solidFill>
            </a:endParaRPr>
          </a:p>
          <a:p>
            <a:endParaRPr lang="ru-RU" sz="1400" dirty="0">
              <a:solidFill>
                <a:srgbClr val="404040"/>
              </a:solidFill>
            </a:endParaRPr>
          </a:p>
          <a:p>
            <a:r>
              <a:rPr lang="ru-RU" sz="1400" dirty="0">
                <a:solidFill>
                  <a:srgbClr val="404040"/>
                </a:solidFill>
              </a:rPr>
              <a:t>3. </a:t>
            </a:r>
            <a:r>
              <a:rPr lang="ru-RU" sz="1400" b="1" dirty="0">
                <a:solidFill>
                  <a:srgbClr val="404040"/>
                </a:solidFill>
              </a:rPr>
              <a:t>Формат IPv4-адреса</a:t>
            </a:r>
            <a:endParaRPr lang="ru-RU" sz="1400" b="1" dirty="0">
              <a:solidFill>
                <a:srgbClr val="404040"/>
              </a:solidFill>
              <a:ea typeface="Calibri"/>
              <a:cs typeface="Calibri"/>
            </a:endParaRPr>
          </a:p>
          <a:p>
            <a:r>
              <a:rPr lang="ru-RU" sz="1400">
                <a:solidFill>
                  <a:srgbClr val="404040"/>
                </a:solidFill>
                <a:ea typeface="+mn-lt"/>
                <a:cs typeface="+mn-lt"/>
              </a:rPr>
              <a:t>Состоит из 4 октетов (байтов), разделённых точками (например, 192.168.1.1).</a:t>
            </a:r>
            <a:endParaRPr lang="ru-RU" sz="1400">
              <a:ea typeface="Calibri"/>
              <a:cs typeface="Calibri"/>
            </a:endParaRPr>
          </a:p>
          <a:p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Каждый октет может принимать значения от 0 до 255.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Пример: 192.168.1.1.</a:t>
            </a:r>
            <a:endParaRPr lang="ru-RU" sz="1400" dirty="0">
              <a:ea typeface="Calibri"/>
              <a:cs typeface="Calibri"/>
            </a:endParaRPr>
          </a:p>
          <a:p>
            <a:endParaRPr lang="ru-RU" sz="1400" b="1" dirty="0">
              <a:solidFill>
                <a:srgbClr val="404040"/>
              </a:solidFill>
              <a:ea typeface="Calibri"/>
              <a:cs typeface="Calibri"/>
            </a:endParaRPr>
          </a:p>
          <a:p>
            <a:endParaRPr lang="ru-RU" sz="1400" dirty="0">
              <a:ea typeface="Calibri" panose="020F0502020204030204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83331922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6E5630-666F-4A2A-FBEB-0ADF9A6850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F9C8E0-010A-DE8A-5CE8-231681053F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a typeface="Calibri Light"/>
                <a:cs typeface="Calibri Light"/>
              </a:rPr>
              <a:t>SDN: Введение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953B985-0714-72BB-BF66-B0AB6FC7ED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TCP/IP 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— это набор протоколов, который лежит в основе современного интернета. IP-адресация и подсети (</a:t>
            </a: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subnetting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) являются ключевыми элементами TCP/IP, позволяющими устройствам идентифицировать друг друга и эффективно передавать данные в сетях. В этой презентации мы рассмотрим основы IP-адресации и принципы работы с подсетями.</a:t>
            </a:r>
          </a:p>
          <a:p>
            <a:r>
              <a:rPr lang="ru-RU" sz="1400" b="1" dirty="0">
                <a:solidFill>
                  <a:srgbClr val="404040"/>
                </a:solidFill>
              </a:rPr>
              <a:t>IP-адресация</a:t>
            </a:r>
            <a:endParaRPr lang="ru-RU" sz="1400" b="1" dirty="0">
              <a:solidFill>
                <a:srgbClr val="404040"/>
              </a:solidFill>
              <a:ea typeface="Calibri"/>
              <a:cs typeface="Calibri"/>
            </a:endParaRPr>
          </a:p>
          <a:p>
            <a:r>
              <a:rPr lang="ru-RU" sz="1400" dirty="0">
                <a:solidFill>
                  <a:srgbClr val="404040"/>
                </a:solidFill>
              </a:rPr>
              <a:t>4. </a:t>
            </a:r>
            <a:r>
              <a:rPr lang="ru-RU" sz="1400" b="1" dirty="0">
                <a:solidFill>
                  <a:srgbClr val="404040"/>
                </a:solidFill>
              </a:rPr>
              <a:t>Классы IP-адресов</a:t>
            </a:r>
            <a:endParaRPr lang="ru-RU" sz="1400" dirty="0">
              <a:solidFill>
                <a:srgbClr val="404040"/>
              </a:solidFill>
              <a:ea typeface="Calibri" panose="020F0502020204030204"/>
              <a:cs typeface="Calibri" panose="020F0502020204030204"/>
            </a:endParaRPr>
          </a:p>
          <a:p>
            <a:r>
              <a:rPr lang="ru-RU" sz="1200" b="1">
                <a:solidFill>
                  <a:srgbClr val="404040"/>
                </a:solidFill>
                <a:ea typeface="+mn-lt"/>
                <a:cs typeface="+mn-lt"/>
              </a:rPr>
              <a:t>Класс A</a:t>
            </a:r>
            <a:r>
              <a:rPr lang="ru-RU" sz="1200">
                <a:solidFill>
                  <a:srgbClr val="404040"/>
                </a:solidFill>
                <a:ea typeface="+mn-lt"/>
                <a:cs typeface="+mn-lt"/>
              </a:rPr>
              <a:t>:</a:t>
            </a:r>
            <a:endParaRPr lang="ru-RU"/>
          </a:p>
          <a:p>
            <a:pPr lvl="1"/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Диапазон: 1.0.0.0 — 126.0.0.0.</a:t>
            </a:r>
            <a:endParaRPr lang="ru-RU" dirty="0"/>
          </a:p>
          <a:p>
            <a:pPr lvl="1"/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Маска: 255.0.0.0 (/8).</a:t>
            </a:r>
            <a:endParaRPr lang="ru-RU" dirty="0"/>
          </a:p>
          <a:p>
            <a:pPr lvl="1"/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Подходит для крупных сетей.</a:t>
            </a:r>
            <a:endParaRPr lang="ru-RU" dirty="0"/>
          </a:p>
          <a:p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Класс B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:</a:t>
            </a:r>
            <a:endParaRPr lang="ru-RU" dirty="0"/>
          </a:p>
          <a:p>
            <a:pPr lvl="1"/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Диапазон: 128.0.0.0 — 191.255.0.0.</a:t>
            </a:r>
            <a:endParaRPr lang="ru-RU" dirty="0"/>
          </a:p>
          <a:p>
            <a:pPr lvl="1"/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Маска: 255.255.0.0 (/16).</a:t>
            </a:r>
            <a:endParaRPr lang="ru-RU" dirty="0"/>
          </a:p>
          <a:p>
            <a:pPr lvl="1"/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Подходит для средних сетей.</a:t>
            </a:r>
            <a:endParaRPr lang="ru-RU" dirty="0"/>
          </a:p>
          <a:p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Класс C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:</a:t>
            </a:r>
            <a:endParaRPr lang="ru-RU" dirty="0"/>
          </a:p>
          <a:p>
            <a:pPr lvl="1"/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Диапазон: 192.0.0.0 — 223.255.255.0.</a:t>
            </a:r>
            <a:endParaRPr lang="ru-RU" dirty="0"/>
          </a:p>
          <a:p>
            <a:pPr lvl="1"/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Маска: 255.255.255.0 (/24).</a:t>
            </a:r>
            <a:endParaRPr lang="ru-RU" dirty="0"/>
          </a:p>
          <a:p>
            <a:pPr lvl="1"/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Подходит для небольших сетей.</a:t>
            </a:r>
            <a:endParaRPr lang="ru-RU" dirty="0"/>
          </a:p>
          <a:p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Классы D и E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:</a:t>
            </a:r>
            <a:endParaRPr lang="ru-RU" dirty="0"/>
          </a:p>
          <a:p>
            <a:pPr lvl="1"/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Используются для </a:t>
            </a:r>
            <a:r>
              <a:rPr lang="ru-RU" sz="1200" dirty="0" err="1">
                <a:solidFill>
                  <a:srgbClr val="404040"/>
                </a:solidFill>
                <a:ea typeface="+mn-lt"/>
                <a:cs typeface="+mn-lt"/>
              </a:rPr>
              <a:t>multicast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 и экспериментальных целей.</a:t>
            </a:r>
            <a:endParaRPr lang="ru-RU" dirty="0"/>
          </a:p>
          <a:p>
            <a:endParaRPr lang="ru-RU" sz="1400" dirty="0">
              <a:solidFill>
                <a:srgbClr val="404040"/>
              </a:solidFill>
              <a:ea typeface="Calibri"/>
              <a:cs typeface="Calibri"/>
            </a:endParaRPr>
          </a:p>
          <a:p>
            <a:endParaRPr lang="ru-RU" sz="1400" dirty="0">
              <a:solidFill>
                <a:srgbClr val="404040"/>
              </a:solidFill>
            </a:endParaRPr>
          </a:p>
          <a:p>
            <a:endParaRPr lang="ru-RU" sz="1400" dirty="0">
              <a:solidFill>
                <a:srgbClr val="404040"/>
              </a:solidFill>
            </a:endParaRPr>
          </a:p>
          <a:p>
            <a:endParaRPr lang="ru-RU" sz="1400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4678844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B8EA14-D57A-E7FB-52D5-AEB1B56E5C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C203529-B07C-B3CD-096D-DE44E6630D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a typeface="Calibri Light"/>
                <a:cs typeface="Calibri Light"/>
              </a:rPr>
              <a:t>SDN: Введение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0EBD2BD-2BE9-9455-FC01-7358C56BB7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TCP/IP 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— это набор протоколов, который лежит в основе современного интернета. IP-адресация и подсети (</a:t>
            </a: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subnetting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) являются ключевыми элементами TCP/IP, позволяющими устройствам идентифицировать друг друга и эффективно передавать данные в сетях. В этой презентации мы рассмотрим основы IP-адресации и принципы работы с подсетями.</a:t>
            </a:r>
          </a:p>
          <a:p>
            <a:r>
              <a:rPr lang="ru-RU" sz="1400" b="1" dirty="0">
                <a:solidFill>
                  <a:srgbClr val="404040"/>
                </a:solidFill>
              </a:rPr>
              <a:t>Подсети (</a:t>
            </a:r>
            <a:r>
              <a:rPr lang="ru-RU" sz="1400" b="1" err="1">
                <a:solidFill>
                  <a:srgbClr val="404040"/>
                </a:solidFill>
              </a:rPr>
              <a:t>Subnetting</a:t>
            </a:r>
            <a:r>
              <a:rPr lang="ru-RU" sz="1400" b="1" dirty="0">
                <a:solidFill>
                  <a:srgbClr val="404040"/>
                </a:solidFill>
              </a:rPr>
              <a:t>)</a:t>
            </a:r>
            <a:endParaRPr lang="ru-RU" sz="1400" b="1">
              <a:ea typeface="Calibri" panose="020F0502020204030204"/>
              <a:cs typeface="Calibri" panose="020F0502020204030204"/>
            </a:endParaRPr>
          </a:p>
          <a:p>
            <a:endParaRPr lang="ru-RU" sz="1400" dirty="0">
              <a:solidFill>
                <a:srgbClr val="404040"/>
              </a:solidFill>
            </a:endParaRPr>
          </a:p>
          <a:p>
            <a:r>
              <a:rPr lang="ru-RU" sz="1400" dirty="0">
                <a:solidFill>
                  <a:srgbClr val="404040"/>
                </a:solidFill>
              </a:rPr>
              <a:t>1. </a:t>
            </a:r>
            <a:r>
              <a:rPr lang="ru-RU" sz="1400" b="1" dirty="0">
                <a:solidFill>
                  <a:srgbClr val="404040"/>
                </a:solidFill>
              </a:rPr>
              <a:t>Что такое подсеть?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200">
                <a:solidFill>
                  <a:srgbClr val="404040"/>
                </a:solidFill>
                <a:ea typeface="+mn-lt"/>
                <a:cs typeface="+mn-lt"/>
              </a:rPr>
              <a:t>Подсеть — это логическое разделение IP-сети на меньшие части.</a:t>
            </a:r>
            <a:endParaRPr lang="ru-RU"/>
          </a:p>
          <a:p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Позволяет эффективно использовать IP-адреса и управлять сетевым трафиком.</a:t>
            </a:r>
            <a:endParaRPr lang="ru-RU" dirty="0"/>
          </a:p>
          <a:p>
            <a:r>
              <a:rPr lang="ru-RU" sz="1400" dirty="0">
                <a:solidFill>
                  <a:srgbClr val="404040"/>
                </a:solidFill>
              </a:rPr>
              <a:t>2. </a:t>
            </a:r>
            <a:r>
              <a:rPr lang="ru-RU" sz="1400" b="1" dirty="0">
                <a:solidFill>
                  <a:srgbClr val="404040"/>
                </a:solidFill>
              </a:rPr>
              <a:t>Маска подсети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Определяет, какая часть IP-адреса относится к сети, а какая — к хосту.</a:t>
            </a:r>
            <a:endParaRPr lang="ru-RU" dirty="0"/>
          </a:p>
          <a:p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Пример:</a:t>
            </a:r>
            <a:endParaRPr lang="ru-RU" dirty="0"/>
          </a:p>
          <a:p>
            <a:pPr lvl="1"/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IP-адрес: 192.168.1.1.</a:t>
            </a:r>
            <a:endParaRPr lang="ru-RU" dirty="0"/>
          </a:p>
          <a:p>
            <a:pPr lvl="1"/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Маска: 255.255.255.0 (/24).</a:t>
            </a:r>
            <a:endParaRPr lang="ru-RU" dirty="0"/>
          </a:p>
          <a:p>
            <a:pPr lvl="1"/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Сеть: 192.168.1.0.</a:t>
            </a:r>
            <a:endParaRPr lang="ru-RU" dirty="0"/>
          </a:p>
          <a:p>
            <a:pPr lvl="1"/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Хост: 1.</a:t>
            </a:r>
            <a:endParaRPr lang="ru-RU" dirty="0"/>
          </a:p>
          <a:p>
            <a:endParaRPr lang="ru-RU" dirty="0">
              <a:ea typeface="Calibri" panose="020F0502020204030204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98649988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3A9A93-03A6-E370-1CD2-7373BF0075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6752013-502E-1F01-C288-7479EB692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a typeface="Calibri Light"/>
                <a:cs typeface="Calibri Light"/>
              </a:rPr>
              <a:t>SDN: Введение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23CD53A-5817-05D8-C38B-679DD40170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TCP/IP 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— это набор протоколов, который лежит в основе современного интернета. IP-адресация и подсети (</a:t>
            </a: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subnetting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) являются ключевыми элементами TCP/IP, позволяющими устройствам идентифицировать друг друга и эффективно передавать данные в сетях. В этой презентации мы рассмотрим основы IP-адресации и принципы работы с подсетями.</a:t>
            </a:r>
          </a:p>
          <a:p>
            <a:r>
              <a:rPr lang="ru-RU" sz="1400" b="1" dirty="0">
                <a:solidFill>
                  <a:srgbClr val="404040"/>
                </a:solidFill>
              </a:rPr>
              <a:t>Подсети (</a:t>
            </a:r>
            <a:r>
              <a:rPr lang="ru-RU" sz="1400" b="1" err="1">
                <a:solidFill>
                  <a:srgbClr val="404040"/>
                </a:solidFill>
              </a:rPr>
              <a:t>Subnetting</a:t>
            </a:r>
            <a:r>
              <a:rPr lang="ru-RU" sz="1400" b="1" dirty="0">
                <a:solidFill>
                  <a:srgbClr val="404040"/>
                </a:solidFill>
              </a:rPr>
              <a:t>)</a:t>
            </a:r>
            <a:endParaRPr lang="ru-RU" sz="1400" b="1">
              <a:ea typeface="Calibri" panose="020F0502020204030204"/>
              <a:cs typeface="Calibri" panose="020F0502020204030204"/>
            </a:endParaRPr>
          </a:p>
          <a:p>
            <a:r>
              <a:rPr lang="ru-RU" sz="1400" dirty="0">
                <a:solidFill>
                  <a:srgbClr val="404040"/>
                </a:solidFill>
              </a:rPr>
              <a:t>3. </a:t>
            </a:r>
            <a:r>
              <a:rPr lang="ru-RU" sz="1400" b="1" dirty="0">
                <a:solidFill>
                  <a:srgbClr val="404040"/>
                </a:solidFill>
              </a:rPr>
              <a:t>Префикс CIDR</a:t>
            </a:r>
            <a:endParaRPr lang="ru-RU" sz="1400" dirty="0">
              <a:solidFill>
                <a:srgbClr val="404040"/>
              </a:solidFill>
              <a:ea typeface="Calibri" panose="020F0502020204030204"/>
              <a:cs typeface="Calibri" panose="020F0502020204030204"/>
            </a:endParaRPr>
          </a:p>
          <a:p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Сокращённая запись маски подсети (например, /24).</a:t>
            </a:r>
            <a:endParaRPr lang="ru-RU" dirty="0"/>
          </a:p>
          <a:p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Указывает количество бит, отведённых для сети.</a:t>
            </a:r>
            <a:endParaRPr lang="ru-RU" dirty="0"/>
          </a:p>
          <a:p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Пример:</a:t>
            </a:r>
            <a:endParaRPr lang="ru-RU" sz="1400" dirty="0">
              <a:solidFill>
                <a:srgbClr val="000000"/>
              </a:solidFill>
              <a:ea typeface="+mn-lt"/>
              <a:cs typeface="+mn-lt"/>
            </a:endParaRPr>
          </a:p>
          <a:p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/24 = 255.255.255.0.</a:t>
            </a:r>
            <a:endParaRPr lang="ru-RU" sz="1400" dirty="0">
              <a:solidFill>
                <a:srgbClr val="000000"/>
              </a:solidFill>
              <a:ea typeface="+mn-lt"/>
              <a:cs typeface="+mn-lt"/>
            </a:endParaRPr>
          </a:p>
          <a:p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/16 = 255.255.0.0.</a:t>
            </a:r>
            <a:endParaRPr lang="ru-RU" sz="1400" dirty="0">
              <a:solidFill>
                <a:srgbClr val="000000"/>
              </a:solidFill>
              <a:ea typeface="+mn-lt"/>
              <a:cs typeface="+mn-lt"/>
            </a:endParaRPr>
          </a:p>
          <a:p>
            <a:endParaRPr lang="ru-RU" sz="1400" dirty="0">
              <a:solidFill>
                <a:srgbClr val="404040"/>
              </a:solidFill>
            </a:endParaRPr>
          </a:p>
          <a:p>
            <a:r>
              <a:rPr lang="ru-RU" sz="1400">
                <a:solidFill>
                  <a:srgbClr val="404040"/>
                </a:solidFill>
              </a:rPr>
              <a:t> 4. </a:t>
            </a:r>
            <a:r>
              <a:rPr lang="ru-RU" sz="1400" b="1" dirty="0">
                <a:solidFill>
                  <a:srgbClr val="404040"/>
                </a:solidFill>
              </a:rPr>
              <a:t>Пример подсети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IP-адрес: 192.168.1.1.</a:t>
            </a:r>
            <a:endParaRPr lang="ru-RU" dirty="0"/>
          </a:p>
          <a:p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Маска: 255.255.255.0 (/24).</a:t>
            </a:r>
            <a:endParaRPr lang="ru-RU" dirty="0"/>
          </a:p>
          <a:p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Сеть: 192.168.1.0.</a:t>
            </a:r>
            <a:endParaRPr lang="ru-RU" dirty="0"/>
          </a:p>
          <a:p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Диапазон хостов: 192.168.1.1 — 192.168.1.254.</a:t>
            </a:r>
            <a:endParaRPr lang="ru-RU" dirty="0"/>
          </a:p>
          <a:p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Широковещательный адрес: 192.168.1.255.</a:t>
            </a:r>
            <a:endParaRPr lang="ru-RU" dirty="0"/>
          </a:p>
          <a:p>
            <a:endParaRPr lang="ru-RU" sz="1400" dirty="0">
              <a:solidFill>
                <a:srgbClr val="404040"/>
              </a:solidFill>
              <a:ea typeface="Calibri"/>
              <a:cs typeface="Calibri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1124656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C2C3A1-4DF1-BE87-796F-9B2F877017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E0DEC17-A182-FA81-ACDA-D9B9BB90A9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a typeface="Calibri Light"/>
                <a:cs typeface="Calibri Light"/>
              </a:rPr>
              <a:t>SDN: Введение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E2E01C5-13A1-5890-BA05-33D08621EC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TCP/IP 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— это набор протоколов, который лежит в основе современного интернета. IP-адресация и подсети (</a:t>
            </a: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subnetting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) являются ключевыми элементами TCP/IP, позволяющими устройствам идентифицировать друг друга и эффективно передавать данные в сетях. В этой презентации мы рассмотрим основы IP-адресации и принципы работы с подсетями.</a:t>
            </a:r>
          </a:p>
          <a:p>
            <a:r>
              <a:rPr lang="ru-RU" sz="1400" b="1" dirty="0">
                <a:solidFill>
                  <a:srgbClr val="404040"/>
                </a:solidFill>
              </a:rPr>
              <a:t>Подсети (</a:t>
            </a:r>
            <a:r>
              <a:rPr lang="ru-RU" sz="1400" b="1" err="1">
                <a:solidFill>
                  <a:srgbClr val="404040"/>
                </a:solidFill>
              </a:rPr>
              <a:t>Subnetting</a:t>
            </a:r>
            <a:r>
              <a:rPr lang="ru-RU" sz="1400" b="1" dirty="0">
                <a:solidFill>
                  <a:srgbClr val="404040"/>
                </a:solidFill>
              </a:rPr>
              <a:t>)</a:t>
            </a:r>
            <a:endParaRPr lang="ru-RU" sz="1400" b="1">
              <a:ea typeface="Calibri" panose="020F0502020204030204"/>
              <a:cs typeface="Calibri" panose="020F0502020204030204"/>
            </a:endParaRPr>
          </a:p>
          <a:p>
            <a:r>
              <a:rPr lang="ru-RU" sz="1200" dirty="0">
                <a:solidFill>
                  <a:srgbClr val="404040"/>
                </a:solidFill>
              </a:rPr>
              <a:t>4. Практическое применение подсетей</a:t>
            </a:r>
            <a:endParaRPr lang="ru-RU" sz="1400" dirty="0">
              <a:solidFill>
                <a:srgbClr val="404040"/>
              </a:solidFill>
              <a:ea typeface="Calibri" panose="020F0502020204030204"/>
              <a:cs typeface="Calibri" panose="020F0502020204030204"/>
            </a:endParaRPr>
          </a:p>
          <a:p>
            <a:endParaRPr lang="ru-RU" sz="1400" dirty="0">
              <a:solidFill>
                <a:srgbClr val="404040"/>
              </a:solidFill>
            </a:endParaRPr>
          </a:p>
          <a:p>
            <a:r>
              <a:rPr lang="ru-RU" sz="1400" dirty="0">
                <a:solidFill>
                  <a:srgbClr val="404040"/>
                </a:solidFill>
              </a:rPr>
              <a:t>1. </a:t>
            </a:r>
            <a:r>
              <a:rPr lang="ru-RU" sz="1400" b="1" dirty="0">
                <a:solidFill>
                  <a:srgbClr val="404040"/>
                </a:solidFill>
              </a:rPr>
              <a:t>Разделение сети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Подсети позволяют разделить крупную сеть на меньшие части для улучшения производительности и безопасности.</a:t>
            </a:r>
            <a:endParaRPr lang="ru-RU" dirty="0"/>
          </a:p>
          <a:p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Пример:</a:t>
            </a:r>
            <a:endParaRPr lang="ru-RU" dirty="0"/>
          </a:p>
          <a:p>
            <a:pPr lvl="1"/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Сеть 192.168.1.0/24 можно разделить на 4 подсети:</a:t>
            </a:r>
            <a:endParaRPr lang="ru-RU" dirty="0"/>
          </a:p>
          <a:p>
            <a:pPr lvl="2"/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192.168.1.0/26.</a:t>
            </a:r>
            <a:endParaRPr lang="ru-RU" dirty="0"/>
          </a:p>
          <a:p>
            <a:pPr lvl="2"/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192.168.1.64/26.</a:t>
            </a:r>
            <a:endParaRPr lang="ru-RU" dirty="0"/>
          </a:p>
          <a:p>
            <a:pPr lvl="2"/>
            <a:r>
              <a:rPr lang="ru-RU" sz="1200">
                <a:solidFill>
                  <a:srgbClr val="404040"/>
                </a:solidFill>
                <a:ea typeface="+mn-lt"/>
                <a:cs typeface="+mn-lt"/>
              </a:rPr>
              <a:t>192.168.1.128/26.</a:t>
            </a:r>
            <a:endParaRPr lang="ru-RU">
              <a:solidFill>
                <a:srgbClr val="000000"/>
              </a:solidFill>
              <a:ea typeface="+mn-lt"/>
              <a:cs typeface="+mn-lt"/>
            </a:endParaRPr>
          </a:p>
          <a:p>
            <a:pPr lvl="2"/>
            <a:r>
              <a:rPr lang="ru-RU" sz="1200">
                <a:solidFill>
                  <a:srgbClr val="404040"/>
                </a:solidFill>
                <a:ea typeface="+mn-lt"/>
                <a:cs typeface="+mn-lt"/>
              </a:rPr>
              <a:t>192.168.1.192/26.</a:t>
            </a:r>
            <a:endParaRPr lang="ru-RU">
              <a:solidFill>
                <a:srgbClr val="000000"/>
              </a:solidFill>
              <a:ea typeface="+mn-lt"/>
              <a:cs typeface="+mn-lt"/>
            </a:endParaRPr>
          </a:p>
          <a:p>
            <a:pPr marL="914400" lvl="2" indent="0">
              <a:buNone/>
            </a:pPr>
            <a:endParaRPr lang="ru-RU" dirty="0">
              <a:ea typeface="Calibri" panose="020F0502020204030204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9527424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1DB38D-4040-68A0-1451-97BB732BF6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FA8204-106B-55F5-0B41-2AE62DD661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a typeface="Calibri Light"/>
                <a:cs typeface="Calibri Light"/>
              </a:rPr>
              <a:t>SDN: Введение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F536CA2-D782-E479-5A67-FAEC3AF133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TCP/IP 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— это набор протоколов, который лежит в основе современного интернета. IP-адресация и подсети (</a:t>
            </a: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subnetting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) являются ключевыми элементами TCP/IP, позволяющими устройствам идентифицировать друг друга и эффективно передавать данные в сетях. В этой презентации мы рассмотрим основы IP-адресации и принципы работы с подсетями.</a:t>
            </a:r>
          </a:p>
          <a:p>
            <a:r>
              <a:rPr lang="ru-RU" sz="1400" b="1" dirty="0">
                <a:solidFill>
                  <a:srgbClr val="404040"/>
                </a:solidFill>
              </a:rPr>
              <a:t>Подсети (</a:t>
            </a:r>
            <a:r>
              <a:rPr lang="ru-RU" sz="1400" b="1" err="1">
                <a:solidFill>
                  <a:srgbClr val="404040"/>
                </a:solidFill>
              </a:rPr>
              <a:t>Subnetting</a:t>
            </a:r>
            <a:r>
              <a:rPr lang="ru-RU" sz="1400" b="1" dirty="0">
                <a:solidFill>
                  <a:srgbClr val="404040"/>
                </a:solidFill>
              </a:rPr>
              <a:t>)</a:t>
            </a:r>
            <a:endParaRPr lang="ru-RU" sz="1400" b="1">
              <a:ea typeface="Calibri" panose="020F0502020204030204"/>
              <a:cs typeface="Calibri" panose="020F0502020204030204"/>
            </a:endParaRPr>
          </a:p>
          <a:p>
            <a:r>
              <a:rPr lang="ru-RU" sz="1400" b="1" dirty="0">
                <a:solidFill>
                  <a:srgbClr val="404040"/>
                </a:solidFill>
              </a:rPr>
              <a:t>4. Практическое применение подсетей</a:t>
            </a:r>
            <a:endParaRPr lang="ru-RU" sz="1400" b="1">
              <a:solidFill>
                <a:srgbClr val="404040"/>
              </a:solidFill>
              <a:ea typeface="Calibri" panose="020F0502020204030204"/>
              <a:cs typeface="Calibri" panose="020F0502020204030204"/>
            </a:endParaRPr>
          </a:p>
          <a:p>
            <a:endParaRPr lang="ru-RU" sz="1400" b="1" dirty="0">
              <a:solidFill>
                <a:srgbClr val="404040"/>
              </a:solidFill>
            </a:endParaRPr>
          </a:p>
          <a:p>
            <a:endParaRPr lang="ru-RU" sz="1400" b="1" dirty="0">
              <a:solidFill>
                <a:srgbClr val="404040"/>
              </a:solidFill>
            </a:endParaRPr>
          </a:p>
          <a:p>
            <a:r>
              <a:rPr lang="ru-RU" sz="1400" dirty="0">
                <a:solidFill>
                  <a:srgbClr val="404040"/>
                </a:solidFill>
              </a:rPr>
              <a:t>2. </a:t>
            </a:r>
            <a:r>
              <a:rPr lang="ru-RU" sz="1400" b="1" dirty="0">
                <a:solidFill>
                  <a:srgbClr val="404040"/>
                </a:solidFill>
              </a:rPr>
              <a:t>Экономия IP-адресов</a:t>
            </a:r>
            <a:endParaRPr lang="ru-RU" sz="1400" dirty="0">
              <a:solidFill>
                <a:srgbClr val="404040"/>
              </a:solidFill>
              <a:ea typeface="Calibri" panose="020F0502020204030204"/>
              <a:cs typeface="Calibri" panose="020F0502020204030204"/>
            </a:endParaRPr>
          </a:p>
          <a:p>
            <a:r>
              <a:rPr lang="ru-RU" sz="1200">
                <a:solidFill>
                  <a:srgbClr val="404040"/>
                </a:solidFill>
                <a:ea typeface="+mn-lt"/>
                <a:cs typeface="+mn-lt"/>
              </a:rPr>
              <a:t>Подсети помогают избежать потерь IP-адресов, выделяя только необходимое количество адресов для каждой подсети.</a:t>
            </a:r>
            <a:endParaRPr lang="ru-RU"/>
          </a:p>
          <a:p>
            <a:r>
              <a:rPr lang="ru-RU" sz="1400" dirty="0">
                <a:solidFill>
                  <a:srgbClr val="404040"/>
                </a:solidFill>
              </a:rPr>
              <a:t>3. </a:t>
            </a:r>
            <a:r>
              <a:rPr lang="ru-RU" sz="1400" b="1" dirty="0">
                <a:solidFill>
                  <a:srgbClr val="404040"/>
                </a:solidFill>
              </a:rPr>
              <a:t>Управление трафиком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Подсети позволяют изолировать трафик между отделами или устройствами, повышая безопасность и производительность сети.</a:t>
            </a:r>
            <a:endParaRPr lang="ru-RU" dirty="0"/>
          </a:p>
          <a:p>
            <a:endParaRPr lang="ru-RU" sz="1400" dirty="0">
              <a:solidFill>
                <a:srgbClr val="404040"/>
              </a:solidFill>
              <a:ea typeface="Calibri" panose="020F0502020204030204"/>
              <a:cs typeface="Calibri" panose="020F0502020204030204"/>
            </a:endParaRPr>
          </a:p>
          <a:p>
            <a:endParaRPr lang="ru-RU">
              <a:solidFill>
                <a:srgbClr val="000000"/>
              </a:solidFill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8187731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D3509B-7432-AC7F-3054-D26D9DF7BA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6EA49DB-6926-97DD-1475-0C67CA5D55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a typeface="Calibri Light"/>
                <a:cs typeface="Calibri Light"/>
              </a:rPr>
              <a:t>SDN: Введение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E5FC53D-307B-0D89-7185-8EDCA17011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ru-RU" dirty="0">
                <a:solidFill>
                  <a:srgbClr val="404040"/>
                </a:solidFill>
              </a:rPr>
              <a:t>Уровень 1: Физический (</a:t>
            </a:r>
            <a:r>
              <a:rPr lang="ru-RU" dirty="0" err="1">
                <a:solidFill>
                  <a:srgbClr val="404040"/>
                </a:solidFill>
              </a:rPr>
              <a:t>Physical</a:t>
            </a:r>
            <a:r>
              <a:rPr lang="ru-RU" dirty="0">
                <a:solidFill>
                  <a:srgbClr val="404040"/>
                </a:solidFill>
              </a:rPr>
              <a:t> Layer)</a:t>
            </a:r>
            <a:endParaRPr lang="ru-RU" dirty="0">
              <a:solidFill>
                <a:srgbClr val="404040"/>
              </a:solidFill>
              <a:ea typeface="Calibri"/>
              <a:cs typeface="Calibri"/>
            </a:endParaRPr>
          </a:p>
          <a:p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Функции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: передача битов (0 и 1) по физическим каналам связи (кабели, радиоволны и т.д.).</a:t>
            </a:r>
            <a:endParaRPr lang="ru-RU" dirty="0"/>
          </a:p>
          <a:p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Примеры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: Ethernet, </a:t>
            </a:r>
            <a:r>
              <a:rPr lang="ru-RU" sz="1200" dirty="0" err="1">
                <a:solidFill>
                  <a:srgbClr val="404040"/>
                </a:solidFill>
                <a:ea typeface="+mn-lt"/>
                <a:cs typeface="+mn-lt"/>
              </a:rPr>
              <a:t>Wi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-Fi, USB.</a:t>
            </a:r>
            <a:endParaRPr lang="ru-RU" dirty="0"/>
          </a:p>
          <a:p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Задачи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: кодирование, модуляция, синхронизация.</a:t>
            </a:r>
            <a:endParaRPr lang="ru-RU" dirty="0"/>
          </a:p>
          <a:p>
            <a:br>
              <a:rPr lang="en-US" dirty="0"/>
            </a:br>
            <a:endParaRPr lang="en-US" dirty="0"/>
          </a:p>
          <a:p>
            <a:r>
              <a:rPr lang="ru-RU" dirty="0">
                <a:solidFill>
                  <a:srgbClr val="404040"/>
                </a:solidFill>
              </a:rPr>
              <a:t>Уровень 2: Канальный (Data Link Layer)</a:t>
            </a:r>
            <a:endParaRPr lang="ru-RU" dirty="0"/>
          </a:p>
          <a:p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Функции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: обеспечение надежной передачи данных между устройствами в одной сети.</a:t>
            </a:r>
            <a:endParaRPr lang="ru-RU" dirty="0"/>
          </a:p>
          <a:p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Примеры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: Ethernet, MAC-адреса, PPP.</a:t>
            </a:r>
            <a:endParaRPr lang="ru-RU" dirty="0"/>
          </a:p>
          <a:p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Задачи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: обнаружение и исправление ошибок, управление доступом к среде (MAC).</a:t>
            </a:r>
            <a:endParaRPr lang="ru-RU" dirty="0"/>
          </a:p>
          <a:p>
            <a:endParaRPr lang="ru-RU" dirty="0">
              <a:solidFill>
                <a:srgbClr val="404040"/>
              </a:solidFill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4054305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1046BF-C530-6CBE-C107-E688EED033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C2BAD1C-4F78-73A2-2C66-22F79438C3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a typeface="Calibri Light"/>
                <a:cs typeface="Calibri Light"/>
              </a:rPr>
              <a:t>SDN: Введение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CE5AE48-C7EA-E46A-2404-9D59F1647D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TCP/IP 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— это набор протоколов, который лежит в основе современного интернета. IP-адресация и подсети (</a:t>
            </a: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subnetting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) являются ключевыми элементами TCP/IP, позволяющими устройствам идентифицировать друг друга и эффективно передавать данные в сетях. В этой презентации мы рассмотрим основы IP-адресации и принципы работы с подсетями.</a:t>
            </a:r>
          </a:p>
          <a:p>
            <a:r>
              <a:rPr lang="ru-RU" sz="1400" b="1" dirty="0">
                <a:solidFill>
                  <a:srgbClr val="404040"/>
                </a:solidFill>
              </a:rPr>
              <a:t>Подсети (</a:t>
            </a:r>
            <a:r>
              <a:rPr lang="ru-RU" sz="1400" b="1" err="1">
                <a:solidFill>
                  <a:srgbClr val="404040"/>
                </a:solidFill>
              </a:rPr>
              <a:t>Subnetting</a:t>
            </a:r>
            <a:r>
              <a:rPr lang="ru-RU" sz="1400" b="1" dirty="0">
                <a:solidFill>
                  <a:srgbClr val="404040"/>
                </a:solidFill>
              </a:rPr>
              <a:t>)</a:t>
            </a:r>
            <a:endParaRPr lang="ru-RU" sz="1400" b="1">
              <a:ea typeface="Calibri" panose="020F0502020204030204"/>
              <a:cs typeface="Calibri" panose="020F0502020204030204"/>
            </a:endParaRPr>
          </a:p>
          <a:p>
            <a:r>
              <a:rPr lang="ru-RU" sz="1400" b="1" dirty="0">
                <a:solidFill>
                  <a:srgbClr val="404040"/>
                </a:solidFill>
              </a:rPr>
              <a:t>5. Пример расчёта подсети</a:t>
            </a:r>
            <a:endParaRPr lang="ru-RU" sz="1400" b="1">
              <a:ea typeface="Calibri" panose="020F0502020204030204"/>
              <a:cs typeface="Calibri" panose="020F0502020204030204"/>
            </a:endParaRPr>
          </a:p>
          <a:p>
            <a:r>
              <a:rPr lang="ru-RU" sz="1400" dirty="0">
                <a:solidFill>
                  <a:srgbClr val="404040"/>
                </a:solidFill>
              </a:rPr>
              <a:t>Задача: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Дана сеть: 192.168.1.0/24.</a:t>
            </a:r>
            <a:endParaRPr lang="ru-RU" dirty="0"/>
          </a:p>
          <a:p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Необходимо разделить её на 4 подсети.</a:t>
            </a:r>
            <a:endParaRPr lang="ru-RU" dirty="0"/>
          </a:p>
          <a:p>
            <a:r>
              <a:rPr lang="ru-RU" sz="1400" dirty="0">
                <a:solidFill>
                  <a:srgbClr val="404040"/>
                </a:solidFill>
              </a:rPr>
              <a:t>Решение: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Определяем количество бит для подсетей:</a:t>
            </a:r>
            <a:endParaRPr lang="ru-RU" dirty="0"/>
          </a:p>
          <a:p>
            <a:pPr lvl="1"/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2^2 = 4 подсети.</a:t>
            </a:r>
            <a:endParaRPr lang="ru-RU" dirty="0"/>
          </a:p>
          <a:p>
            <a:pPr lvl="1"/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Новый префикс: /26 (24 + 2).</a:t>
            </a:r>
            <a:endParaRPr lang="ru-RU" dirty="0"/>
          </a:p>
          <a:p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Определяем диапазоны подсетей:</a:t>
            </a:r>
            <a:endParaRPr lang="ru-RU" dirty="0"/>
          </a:p>
          <a:p>
            <a:pPr lvl="1"/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Подсеть 1: 192.168.1.0/26 (хосты: 192.168.1.1 — 192.168.1.62).</a:t>
            </a:r>
            <a:endParaRPr lang="ru-RU" dirty="0"/>
          </a:p>
          <a:p>
            <a:pPr lvl="1"/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Подсеть 2: 192.168.1.64/26 (хосты: 192.168.1.65 — 192.168.1.126).</a:t>
            </a:r>
            <a:endParaRPr lang="ru-RU" dirty="0"/>
          </a:p>
          <a:p>
            <a:pPr lvl="1"/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Подсеть 3: 192.168.1.128/26 (хосты: 192.168.1.129 — 192.168.1.190).</a:t>
            </a:r>
            <a:endParaRPr lang="ru-RU" dirty="0"/>
          </a:p>
          <a:p>
            <a:pPr lvl="1"/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Подсеть 4: 192.168.1.192/26 (хосты: 192.168.1.193 — 192.168.1.254).</a:t>
            </a:r>
            <a:endParaRPr lang="ru-RU" dirty="0"/>
          </a:p>
          <a:p>
            <a:endParaRPr lang="ru-RU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2971697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BC4FB9-763F-4990-A281-15E9A2EA10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cs typeface="Calibri Light"/>
              </a:rPr>
              <a:t>SDN: Введение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7E86687-642E-4FC0-968C-7C56E85651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986" y="1807482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ru-RU" dirty="0">
              <a:cs typeface="Calibri"/>
            </a:endParaRPr>
          </a:p>
          <a:p>
            <a:pPr indent="0">
              <a:buNone/>
            </a:pPr>
            <a:endParaRPr lang="ru-RU" b="1">
              <a:cs typeface="Calibri"/>
            </a:endParaRPr>
          </a:p>
          <a:p>
            <a:pPr indent="0">
              <a:buNone/>
            </a:pPr>
            <a:endParaRPr lang="ru-RU" b="1">
              <a:cs typeface="Calibri"/>
            </a:endParaRP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77E18BFA-AFD6-4F7E-8062-9863D63C24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0343642"/>
              </p:ext>
            </p:extLst>
          </p:nvPr>
        </p:nvGraphicFramePr>
        <p:xfrm>
          <a:off x="551447" y="1995236"/>
          <a:ext cx="10907940" cy="3931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7060">
                  <a:extLst>
                    <a:ext uri="{9D8B030D-6E8A-4147-A177-3AD203B41FA5}">
                      <a16:colId xmlns:a16="http://schemas.microsoft.com/office/drawing/2014/main" val="2266408289"/>
                    </a:ext>
                  </a:extLst>
                </a:gridCol>
                <a:gridCol w="309090">
                  <a:extLst>
                    <a:ext uri="{9D8B030D-6E8A-4147-A177-3AD203B41FA5}">
                      <a16:colId xmlns:a16="http://schemas.microsoft.com/office/drawing/2014/main" val="2490689421"/>
                    </a:ext>
                  </a:extLst>
                </a:gridCol>
                <a:gridCol w="309090">
                  <a:extLst>
                    <a:ext uri="{9D8B030D-6E8A-4147-A177-3AD203B41FA5}">
                      <a16:colId xmlns:a16="http://schemas.microsoft.com/office/drawing/2014/main" val="1643226384"/>
                    </a:ext>
                  </a:extLst>
                </a:gridCol>
                <a:gridCol w="309090">
                  <a:extLst>
                    <a:ext uri="{9D8B030D-6E8A-4147-A177-3AD203B41FA5}">
                      <a16:colId xmlns:a16="http://schemas.microsoft.com/office/drawing/2014/main" val="126675888"/>
                    </a:ext>
                  </a:extLst>
                </a:gridCol>
                <a:gridCol w="309090">
                  <a:extLst>
                    <a:ext uri="{9D8B030D-6E8A-4147-A177-3AD203B41FA5}">
                      <a16:colId xmlns:a16="http://schemas.microsoft.com/office/drawing/2014/main" val="3628473463"/>
                    </a:ext>
                  </a:extLst>
                </a:gridCol>
                <a:gridCol w="309090">
                  <a:extLst>
                    <a:ext uri="{9D8B030D-6E8A-4147-A177-3AD203B41FA5}">
                      <a16:colId xmlns:a16="http://schemas.microsoft.com/office/drawing/2014/main" val="1333454538"/>
                    </a:ext>
                  </a:extLst>
                </a:gridCol>
                <a:gridCol w="309090">
                  <a:extLst>
                    <a:ext uri="{9D8B030D-6E8A-4147-A177-3AD203B41FA5}">
                      <a16:colId xmlns:a16="http://schemas.microsoft.com/office/drawing/2014/main" val="3986347261"/>
                    </a:ext>
                  </a:extLst>
                </a:gridCol>
                <a:gridCol w="309090">
                  <a:extLst>
                    <a:ext uri="{9D8B030D-6E8A-4147-A177-3AD203B41FA5}">
                      <a16:colId xmlns:a16="http://schemas.microsoft.com/office/drawing/2014/main" val="1111830617"/>
                    </a:ext>
                  </a:extLst>
                </a:gridCol>
                <a:gridCol w="309090">
                  <a:extLst>
                    <a:ext uri="{9D8B030D-6E8A-4147-A177-3AD203B41FA5}">
                      <a16:colId xmlns:a16="http://schemas.microsoft.com/office/drawing/2014/main" val="3878612974"/>
                    </a:ext>
                  </a:extLst>
                </a:gridCol>
                <a:gridCol w="309090">
                  <a:extLst>
                    <a:ext uri="{9D8B030D-6E8A-4147-A177-3AD203B41FA5}">
                      <a16:colId xmlns:a16="http://schemas.microsoft.com/office/drawing/2014/main" val="2240638671"/>
                    </a:ext>
                  </a:extLst>
                </a:gridCol>
                <a:gridCol w="309090">
                  <a:extLst>
                    <a:ext uri="{9D8B030D-6E8A-4147-A177-3AD203B41FA5}">
                      <a16:colId xmlns:a16="http://schemas.microsoft.com/office/drawing/2014/main" val="465880508"/>
                    </a:ext>
                  </a:extLst>
                </a:gridCol>
                <a:gridCol w="309090">
                  <a:extLst>
                    <a:ext uri="{9D8B030D-6E8A-4147-A177-3AD203B41FA5}">
                      <a16:colId xmlns:a16="http://schemas.microsoft.com/office/drawing/2014/main" val="1397992386"/>
                    </a:ext>
                  </a:extLst>
                </a:gridCol>
                <a:gridCol w="309090">
                  <a:extLst>
                    <a:ext uri="{9D8B030D-6E8A-4147-A177-3AD203B41FA5}">
                      <a16:colId xmlns:a16="http://schemas.microsoft.com/office/drawing/2014/main" val="894193948"/>
                    </a:ext>
                  </a:extLst>
                </a:gridCol>
                <a:gridCol w="309090">
                  <a:extLst>
                    <a:ext uri="{9D8B030D-6E8A-4147-A177-3AD203B41FA5}">
                      <a16:colId xmlns:a16="http://schemas.microsoft.com/office/drawing/2014/main" val="2865457281"/>
                    </a:ext>
                  </a:extLst>
                </a:gridCol>
                <a:gridCol w="309090">
                  <a:extLst>
                    <a:ext uri="{9D8B030D-6E8A-4147-A177-3AD203B41FA5}">
                      <a16:colId xmlns:a16="http://schemas.microsoft.com/office/drawing/2014/main" val="2610522221"/>
                    </a:ext>
                  </a:extLst>
                </a:gridCol>
                <a:gridCol w="309090">
                  <a:extLst>
                    <a:ext uri="{9D8B030D-6E8A-4147-A177-3AD203B41FA5}">
                      <a16:colId xmlns:a16="http://schemas.microsoft.com/office/drawing/2014/main" val="2045350724"/>
                    </a:ext>
                  </a:extLst>
                </a:gridCol>
                <a:gridCol w="309090">
                  <a:extLst>
                    <a:ext uri="{9D8B030D-6E8A-4147-A177-3AD203B41FA5}">
                      <a16:colId xmlns:a16="http://schemas.microsoft.com/office/drawing/2014/main" val="4094268071"/>
                    </a:ext>
                  </a:extLst>
                </a:gridCol>
                <a:gridCol w="309090">
                  <a:extLst>
                    <a:ext uri="{9D8B030D-6E8A-4147-A177-3AD203B41FA5}">
                      <a16:colId xmlns:a16="http://schemas.microsoft.com/office/drawing/2014/main" val="1773147664"/>
                    </a:ext>
                  </a:extLst>
                </a:gridCol>
                <a:gridCol w="309090">
                  <a:extLst>
                    <a:ext uri="{9D8B030D-6E8A-4147-A177-3AD203B41FA5}">
                      <a16:colId xmlns:a16="http://schemas.microsoft.com/office/drawing/2014/main" val="2332623123"/>
                    </a:ext>
                  </a:extLst>
                </a:gridCol>
                <a:gridCol w="309090">
                  <a:extLst>
                    <a:ext uri="{9D8B030D-6E8A-4147-A177-3AD203B41FA5}">
                      <a16:colId xmlns:a16="http://schemas.microsoft.com/office/drawing/2014/main" val="852554547"/>
                    </a:ext>
                  </a:extLst>
                </a:gridCol>
                <a:gridCol w="309090">
                  <a:extLst>
                    <a:ext uri="{9D8B030D-6E8A-4147-A177-3AD203B41FA5}">
                      <a16:colId xmlns:a16="http://schemas.microsoft.com/office/drawing/2014/main" val="5663385"/>
                    </a:ext>
                  </a:extLst>
                </a:gridCol>
                <a:gridCol w="309090">
                  <a:extLst>
                    <a:ext uri="{9D8B030D-6E8A-4147-A177-3AD203B41FA5}">
                      <a16:colId xmlns:a16="http://schemas.microsoft.com/office/drawing/2014/main" val="1597740205"/>
                    </a:ext>
                  </a:extLst>
                </a:gridCol>
                <a:gridCol w="309090">
                  <a:extLst>
                    <a:ext uri="{9D8B030D-6E8A-4147-A177-3AD203B41FA5}">
                      <a16:colId xmlns:a16="http://schemas.microsoft.com/office/drawing/2014/main" val="2911587878"/>
                    </a:ext>
                  </a:extLst>
                </a:gridCol>
                <a:gridCol w="309090">
                  <a:extLst>
                    <a:ext uri="{9D8B030D-6E8A-4147-A177-3AD203B41FA5}">
                      <a16:colId xmlns:a16="http://schemas.microsoft.com/office/drawing/2014/main" val="4000183298"/>
                    </a:ext>
                  </a:extLst>
                </a:gridCol>
                <a:gridCol w="309090">
                  <a:extLst>
                    <a:ext uri="{9D8B030D-6E8A-4147-A177-3AD203B41FA5}">
                      <a16:colId xmlns:a16="http://schemas.microsoft.com/office/drawing/2014/main" val="622015627"/>
                    </a:ext>
                  </a:extLst>
                </a:gridCol>
                <a:gridCol w="309090">
                  <a:extLst>
                    <a:ext uri="{9D8B030D-6E8A-4147-A177-3AD203B41FA5}">
                      <a16:colId xmlns:a16="http://schemas.microsoft.com/office/drawing/2014/main" val="4079102424"/>
                    </a:ext>
                  </a:extLst>
                </a:gridCol>
                <a:gridCol w="309090">
                  <a:extLst>
                    <a:ext uri="{9D8B030D-6E8A-4147-A177-3AD203B41FA5}">
                      <a16:colId xmlns:a16="http://schemas.microsoft.com/office/drawing/2014/main" val="517814107"/>
                    </a:ext>
                  </a:extLst>
                </a:gridCol>
                <a:gridCol w="309090">
                  <a:extLst>
                    <a:ext uri="{9D8B030D-6E8A-4147-A177-3AD203B41FA5}">
                      <a16:colId xmlns:a16="http://schemas.microsoft.com/office/drawing/2014/main" val="117590977"/>
                    </a:ext>
                  </a:extLst>
                </a:gridCol>
                <a:gridCol w="309090">
                  <a:extLst>
                    <a:ext uri="{9D8B030D-6E8A-4147-A177-3AD203B41FA5}">
                      <a16:colId xmlns:a16="http://schemas.microsoft.com/office/drawing/2014/main" val="2154877846"/>
                    </a:ext>
                  </a:extLst>
                </a:gridCol>
                <a:gridCol w="309090">
                  <a:extLst>
                    <a:ext uri="{9D8B030D-6E8A-4147-A177-3AD203B41FA5}">
                      <a16:colId xmlns:a16="http://schemas.microsoft.com/office/drawing/2014/main" val="600913815"/>
                    </a:ext>
                  </a:extLst>
                </a:gridCol>
                <a:gridCol w="309090">
                  <a:extLst>
                    <a:ext uri="{9D8B030D-6E8A-4147-A177-3AD203B41FA5}">
                      <a16:colId xmlns:a16="http://schemas.microsoft.com/office/drawing/2014/main" val="2342418831"/>
                    </a:ext>
                  </a:extLst>
                </a:gridCol>
                <a:gridCol w="309090">
                  <a:extLst>
                    <a:ext uri="{9D8B030D-6E8A-4147-A177-3AD203B41FA5}">
                      <a16:colId xmlns:a16="http://schemas.microsoft.com/office/drawing/2014/main" val="723069309"/>
                    </a:ext>
                  </a:extLst>
                </a:gridCol>
                <a:gridCol w="309090">
                  <a:extLst>
                    <a:ext uri="{9D8B030D-6E8A-4147-A177-3AD203B41FA5}">
                      <a16:colId xmlns:a16="http://schemas.microsoft.com/office/drawing/2014/main" val="1320982434"/>
                    </a:ext>
                  </a:extLst>
                </a:gridCol>
              </a:tblGrid>
              <a:tr h="618562">
                <a:tc>
                  <a:txBody>
                    <a:bodyPr/>
                    <a:lstStyle/>
                    <a:p>
                      <a:pPr algn="l"/>
                      <a:r>
                        <a:rPr lang="ru-RU" dirty="0"/>
                        <a:t>Октеты </a:t>
                      </a:r>
                      <a:r>
                        <a:rPr lang="af-ZA" dirty="0"/>
                        <a:t>IP-</a:t>
                      </a:r>
                      <a:r>
                        <a:rPr lang="ru-RU" dirty="0"/>
                        <a:t>адреса </a:t>
                      </a:r>
                      <a:endParaRPr lang="ru-RU"/>
                    </a:p>
                  </a:txBody>
                  <a:tcPr anchor="ctr"/>
                </a:tc>
                <a:tc gridSpan="8">
                  <a:txBody>
                    <a:bodyPr/>
                    <a:lstStyle/>
                    <a:p>
                      <a:pPr algn="ctr"/>
                      <a:r>
                        <a:rPr lang="ru-RU"/>
                        <a:t>192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/>
                      <a:r>
                        <a:rPr lang="ru-RU"/>
                        <a:t>0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/>
                      <a:r>
                        <a:rPr lang="ru-RU"/>
                        <a:t>2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/>
                      <a:r>
                        <a:rPr lang="ru-RU"/>
                        <a:t>32 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4128530"/>
                  </a:ext>
                </a:extLst>
              </a:tr>
              <a:tr h="618562">
                <a:tc>
                  <a:txBody>
                    <a:bodyPr/>
                    <a:lstStyle/>
                    <a:p>
                      <a:pPr algn="l"/>
                      <a:r>
                        <a:rPr lang="ru-RU" dirty="0"/>
                        <a:t>Биты </a:t>
                      </a:r>
                      <a:r>
                        <a:rPr lang="af-ZA" dirty="0"/>
                        <a:t>IP-</a:t>
                      </a:r>
                      <a:r>
                        <a:rPr lang="ru-RU" dirty="0"/>
                        <a:t>адреса </a:t>
                      </a:r>
                      <a:endParaRPr lang="ru-RU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0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26276418"/>
                  </a:ext>
                </a:extLst>
              </a:tr>
              <a:tr h="885392">
                <a:tc>
                  <a:txBody>
                    <a:bodyPr/>
                    <a:lstStyle/>
                    <a:p>
                      <a:pPr algn="l"/>
                      <a:r>
                        <a:rPr lang="ru-RU" dirty="0"/>
                        <a:t>Биты маски подсети </a:t>
                      </a:r>
                      <a:endParaRPr lang="ru-RU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0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21181614"/>
                  </a:ext>
                </a:extLst>
              </a:tr>
              <a:tr h="885392">
                <a:tc>
                  <a:txBody>
                    <a:bodyPr/>
                    <a:lstStyle/>
                    <a:p>
                      <a:pPr algn="l"/>
                      <a:r>
                        <a:rPr lang="ru-RU" dirty="0"/>
                        <a:t>Октеты маски подсети </a:t>
                      </a:r>
                      <a:endParaRPr lang="ru-RU"/>
                    </a:p>
                  </a:txBody>
                  <a:tcPr anchor="ctr"/>
                </a:tc>
                <a:tc gridSpan="8">
                  <a:txBody>
                    <a:bodyPr/>
                    <a:lstStyle/>
                    <a:p>
                      <a:pPr algn="ctr"/>
                      <a:r>
                        <a:rPr lang="ru-RU"/>
                        <a:t>255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/>
                      <a:r>
                        <a:rPr lang="ru-RU"/>
                        <a:t>255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/>
                      <a:r>
                        <a:rPr lang="ru-RU"/>
                        <a:t>255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/>
                      <a:r>
                        <a:rPr lang="ru-RU"/>
                        <a:t>224 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62217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425556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BC4FB9-763F-4990-A281-15E9A2EA10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>
                <a:cs typeface="Calibri Light"/>
              </a:rPr>
              <a:t>SDN: Введение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7E86687-642E-4FC0-968C-7C56E85651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986" y="1807482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indent="0">
              <a:buNone/>
            </a:pPr>
            <a:endParaRPr lang="ru-RU" b="1">
              <a:cs typeface="Calibri"/>
            </a:endParaRPr>
          </a:p>
          <a:p>
            <a:pPr indent="0">
              <a:buNone/>
            </a:pPr>
            <a:endParaRPr lang="ru-RU" b="1">
              <a:cs typeface="Calibri"/>
            </a:endParaRP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678F2EF5-15FF-4F42-A738-263BA8D0A9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2059000"/>
              </p:ext>
            </p:extLst>
          </p:nvPr>
        </p:nvGraphicFramePr>
        <p:xfrm>
          <a:off x="10026" y="2295224"/>
          <a:ext cx="12192000" cy="3931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22919897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411405815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716462958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98369683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60091835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80054205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af-ZA"/>
                        <a:t>IP/</a:t>
                      </a:r>
                      <a:r>
                        <a:rPr lang="ru-RU"/>
                        <a:t>маска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До последнего </a:t>
                      </a:r>
                      <a:r>
                        <a:rPr lang="af-ZA"/>
                        <a:t>IP </a:t>
                      </a:r>
                      <a:r>
                        <a:rPr lang="ru-RU"/>
                        <a:t>в подсети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Маска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Всего адресов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>
                          <a:hlinkClick r:id="rId2" tooltip="Узел сети"/>
                        </a:rPr>
                        <a:t>Узловых</a:t>
                      </a:r>
                      <a:r>
                        <a:rPr lang="ru-RU"/>
                        <a:t> адресов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Класс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6308172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af-ZA"/>
                        <a:t>a.b.c.d/32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+0.0.0.0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255.255.255.255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1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(нет)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af-ZA"/>
                        <a:t>1/256 C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3478190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af-ZA"/>
                        <a:t>a.b.c.d/31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+0.0.0.1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255.255.255.254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2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2</a:t>
                      </a:r>
                      <a:r>
                        <a:rPr lang="ru-RU" baseline="30000">
                          <a:hlinkClick r:id="rId3"/>
                        </a:rPr>
                        <a:t>[1]</a:t>
                      </a:r>
                      <a:r>
                        <a:rPr lang="ru-RU"/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af-ZA"/>
                        <a:t>1/128 C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6874411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af-ZA"/>
                        <a:t>a.b.c.d/30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+0.0.0.3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255.255.255.252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4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2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af-ZA"/>
                        <a:t>1/64 C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3393504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af-ZA"/>
                        <a:t>a.b.c.d/29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+0.0.0.7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255.255.255.248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8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6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af-ZA"/>
                        <a:t>1/32 C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6372937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af-ZA"/>
                        <a:t>a.b.c.d/28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+0.0.0.15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255.255.255.240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16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14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af-ZA"/>
                        <a:t>1/16 C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9748805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af-ZA"/>
                        <a:t>a.b.c.d/27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+0.0.0.31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255.255.255.224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32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30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af-ZA"/>
                        <a:t>1/8 C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023092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af-ZA"/>
                        <a:t>a.b.c.d/26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+0.0.0.63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255.255.255.192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64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62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af-ZA"/>
                        <a:t>1/4 C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4098289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af-ZA"/>
                        <a:t>a.b.c.d/25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+0.0.0.127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255.255.255.128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128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126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af-ZA"/>
                        <a:t>1/2 C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6455259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af-ZA"/>
                        <a:t>a.b.c.0/24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+0.0.0.255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255.255.255.000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256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254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af-ZA"/>
                        <a:t>1 C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464235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007123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BC4FB9-763F-4990-A281-15E9A2EA10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>
                <a:cs typeface="Calibri Light"/>
              </a:rPr>
              <a:t>SDN: Введение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7E86687-642E-4FC0-968C-7C56E85651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986" y="1807482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indent="0">
              <a:buNone/>
            </a:pPr>
            <a:endParaRPr lang="ru-RU" b="1">
              <a:cs typeface="Calibri"/>
            </a:endParaRPr>
          </a:p>
          <a:p>
            <a:pPr indent="0">
              <a:buNone/>
            </a:pPr>
            <a:endParaRPr lang="ru-RU" b="1">
              <a:cs typeface="Calibri"/>
            </a:endParaRPr>
          </a:p>
        </p:txBody>
      </p:sp>
      <p:graphicFrame>
        <p:nvGraphicFramePr>
          <p:cNvPr id="8" name="Таблица 7">
            <a:extLst>
              <a:ext uri="{FF2B5EF4-FFF2-40B4-BE49-F238E27FC236}">
                <a16:creationId xmlns:a16="http://schemas.microsoft.com/office/drawing/2014/main" id="{F37BAB02-B2C4-4529-A5D7-2F7C3A2E1311}"/>
              </a:ext>
            </a:extLst>
          </p:cNvPr>
          <p:cNvGraphicFramePr>
            <a:graphicFrameLocks noGrp="1"/>
          </p:cNvGraphicFramePr>
          <p:nvPr/>
        </p:nvGraphicFramePr>
        <p:xfrm>
          <a:off x="0" y="1965960"/>
          <a:ext cx="12192000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66844254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4166165627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10093207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668671607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34888501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86349525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af-ZA"/>
                        <a:t>a.b.c.0/23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+0.0.1.255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255.255.254.000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512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510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af-ZA"/>
                        <a:t>2 C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1161618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af-ZA"/>
                        <a:t>a.b.c.0/22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+0.0.3.255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255.255.252.000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1024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1022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af-ZA"/>
                        <a:t>4 C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9920574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af-ZA"/>
                        <a:t>a.b.c.0/21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+0.0.7.255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255.255.248.000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2048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2046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af-ZA"/>
                        <a:t>8 C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1227040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af-ZA"/>
                        <a:t>a.b.c.0/20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+0.0.15.255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255.255.240.000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4096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4094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af-ZA"/>
                        <a:t>16 C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0720910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af-ZA"/>
                        <a:t>a.b.c.0/19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+0.0.31.255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255.255.224.000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8192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8190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af-ZA"/>
                        <a:t>32 C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8639181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af-ZA"/>
                        <a:t>a.b.c.0/18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+0.0.63.255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255.255.192.000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16 384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16 382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af-ZA"/>
                        <a:t>64 C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237642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af-ZA"/>
                        <a:t>a.b.c.0/17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+0.0.127.255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255.255.128.000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32 768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32 766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af-ZA"/>
                        <a:t>128 C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6218053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af-ZA"/>
                        <a:t>a.b.0.0/16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+0.0.255.255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255.255.000.000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65 536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65 534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af-ZA"/>
                        <a:t>256 C = 1 B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80175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192333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BC4FB9-763F-4990-A281-15E9A2EA10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8148" y="-286585"/>
            <a:ext cx="10525626" cy="1987299"/>
          </a:xfrm>
        </p:spPr>
        <p:txBody>
          <a:bodyPr/>
          <a:lstStyle/>
          <a:p>
            <a:r>
              <a:rPr lang="ru-RU">
                <a:cs typeface="Calibri Light"/>
              </a:rPr>
              <a:t>SDN: Введение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7E86687-642E-4FC0-968C-7C56E85651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986" y="1807482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indent="0">
              <a:buNone/>
            </a:pPr>
            <a:endParaRPr lang="ru-RU" b="1">
              <a:cs typeface="Calibri"/>
            </a:endParaRPr>
          </a:p>
          <a:p>
            <a:pPr indent="0">
              <a:buNone/>
            </a:pPr>
            <a:endParaRPr lang="ru-RU" b="1">
              <a:cs typeface="Calibri"/>
            </a:endParaRP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4BDB3EEB-7500-48E7-98B5-0394950556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6604983"/>
              </p:ext>
            </p:extLst>
          </p:nvPr>
        </p:nvGraphicFramePr>
        <p:xfrm>
          <a:off x="40105" y="1082841"/>
          <a:ext cx="11615484" cy="5852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35914">
                  <a:extLst>
                    <a:ext uri="{9D8B030D-6E8A-4147-A177-3AD203B41FA5}">
                      <a16:colId xmlns:a16="http://schemas.microsoft.com/office/drawing/2014/main" val="342646221"/>
                    </a:ext>
                  </a:extLst>
                </a:gridCol>
                <a:gridCol w="1935914">
                  <a:extLst>
                    <a:ext uri="{9D8B030D-6E8A-4147-A177-3AD203B41FA5}">
                      <a16:colId xmlns:a16="http://schemas.microsoft.com/office/drawing/2014/main" val="1330590980"/>
                    </a:ext>
                  </a:extLst>
                </a:gridCol>
                <a:gridCol w="1935914">
                  <a:extLst>
                    <a:ext uri="{9D8B030D-6E8A-4147-A177-3AD203B41FA5}">
                      <a16:colId xmlns:a16="http://schemas.microsoft.com/office/drawing/2014/main" val="1910708580"/>
                    </a:ext>
                  </a:extLst>
                </a:gridCol>
                <a:gridCol w="1935914">
                  <a:extLst>
                    <a:ext uri="{9D8B030D-6E8A-4147-A177-3AD203B41FA5}">
                      <a16:colId xmlns:a16="http://schemas.microsoft.com/office/drawing/2014/main" val="1239390189"/>
                    </a:ext>
                  </a:extLst>
                </a:gridCol>
                <a:gridCol w="1935914">
                  <a:extLst>
                    <a:ext uri="{9D8B030D-6E8A-4147-A177-3AD203B41FA5}">
                      <a16:colId xmlns:a16="http://schemas.microsoft.com/office/drawing/2014/main" val="1339212812"/>
                    </a:ext>
                  </a:extLst>
                </a:gridCol>
                <a:gridCol w="1935914">
                  <a:extLst>
                    <a:ext uri="{9D8B030D-6E8A-4147-A177-3AD203B41FA5}">
                      <a16:colId xmlns:a16="http://schemas.microsoft.com/office/drawing/2014/main" val="4126877755"/>
                    </a:ext>
                  </a:extLst>
                </a:gridCol>
              </a:tblGrid>
              <a:tr h="363453">
                <a:tc>
                  <a:txBody>
                    <a:bodyPr/>
                    <a:lstStyle/>
                    <a:p>
                      <a:r>
                        <a:rPr lang="af-ZA"/>
                        <a:t>a.b.0.0/15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+0.1.255.255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255.254.000.000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131 072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131 070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af-ZA"/>
                        <a:t>2 B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03490591"/>
                  </a:ext>
                </a:extLst>
              </a:tr>
              <a:tr h="291063">
                <a:tc>
                  <a:txBody>
                    <a:bodyPr/>
                    <a:lstStyle/>
                    <a:p>
                      <a:r>
                        <a:rPr lang="af-ZA"/>
                        <a:t>a.b.0.0/14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+0.3.255.255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255.252.000.000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262 144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262 142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af-ZA"/>
                        <a:t>4 B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07682084"/>
                  </a:ext>
                </a:extLst>
              </a:tr>
              <a:tr h="291063">
                <a:tc>
                  <a:txBody>
                    <a:bodyPr/>
                    <a:lstStyle/>
                    <a:p>
                      <a:r>
                        <a:rPr lang="af-ZA"/>
                        <a:t>a.b.0.0/13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+0.7.255.255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255.248.000.000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524 288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524 286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af-ZA"/>
                        <a:t>8 B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13997626"/>
                  </a:ext>
                </a:extLst>
              </a:tr>
              <a:tr h="291063">
                <a:tc>
                  <a:txBody>
                    <a:bodyPr/>
                    <a:lstStyle/>
                    <a:p>
                      <a:r>
                        <a:rPr lang="af-ZA"/>
                        <a:t>a.b.0.0/12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+0.15.255.255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255.240.000.000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1 048 576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1 048 574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af-ZA"/>
                        <a:t>16 B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88482939"/>
                  </a:ext>
                </a:extLst>
              </a:tr>
              <a:tr h="291063">
                <a:tc>
                  <a:txBody>
                    <a:bodyPr/>
                    <a:lstStyle/>
                    <a:p>
                      <a:r>
                        <a:rPr lang="af-ZA"/>
                        <a:t>a.b.0.0/11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+0.31.255.255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255.224.000.000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2 097 152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2 097 150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af-ZA"/>
                        <a:t>32 B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19667124"/>
                  </a:ext>
                </a:extLst>
              </a:tr>
              <a:tr h="291063">
                <a:tc>
                  <a:txBody>
                    <a:bodyPr/>
                    <a:lstStyle/>
                    <a:p>
                      <a:r>
                        <a:rPr lang="af-ZA"/>
                        <a:t>a.b.0.0/10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+0.63.255.255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255.192.000.000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4 194 304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4 194 302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af-ZA"/>
                        <a:t>64 B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61649225"/>
                  </a:ext>
                </a:extLst>
              </a:tr>
              <a:tr h="291063">
                <a:tc>
                  <a:txBody>
                    <a:bodyPr/>
                    <a:lstStyle/>
                    <a:p>
                      <a:r>
                        <a:rPr lang="af-ZA"/>
                        <a:t>a.b.0.0/9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+0.127.255.255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255.128.000.000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8 388 608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8 388 606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af-ZA"/>
                        <a:t>128 B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92808614"/>
                  </a:ext>
                </a:extLst>
              </a:tr>
              <a:tr h="291063">
                <a:tc>
                  <a:txBody>
                    <a:bodyPr/>
                    <a:lstStyle/>
                    <a:p>
                      <a:r>
                        <a:rPr lang="af-ZA"/>
                        <a:t>a.0.0.0/8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+0.255.255.255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255.000.000.000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16 777 216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16 777 214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af-ZA"/>
                        <a:t>256 B = 1 A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83585668"/>
                  </a:ext>
                </a:extLst>
              </a:tr>
              <a:tr h="291063">
                <a:tc>
                  <a:txBody>
                    <a:bodyPr/>
                    <a:lstStyle/>
                    <a:p>
                      <a:r>
                        <a:rPr lang="af-ZA"/>
                        <a:t>a.0.0.0/7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+1.255.255.255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254.000.000.000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33 554 432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33 554 430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af-ZA"/>
                        <a:t>2 A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5945085"/>
                  </a:ext>
                </a:extLst>
              </a:tr>
              <a:tr h="291063">
                <a:tc>
                  <a:txBody>
                    <a:bodyPr/>
                    <a:lstStyle/>
                    <a:p>
                      <a:r>
                        <a:rPr lang="af-ZA"/>
                        <a:t>a.0.0.0/6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+3.255.255.255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252.000.000.000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67 108 864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67 108 862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af-ZA"/>
                        <a:t>4 A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99630540"/>
                  </a:ext>
                </a:extLst>
              </a:tr>
              <a:tr h="291063">
                <a:tc>
                  <a:txBody>
                    <a:bodyPr/>
                    <a:lstStyle/>
                    <a:p>
                      <a:r>
                        <a:rPr lang="af-ZA"/>
                        <a:t>a.0.0.0/5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+7.255.255.255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248.000.000.000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134 217 728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134 217 726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af-ZA"/>
                        <a:t>8 A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40149433"/>
                  </a:ext>
                </a:extLst>
              </a:tr>
              <a:tr h="291063">
                <a:tc>
                  <a:txBody>
                    <a:bodyPr/>
                    <a:lstStyle/>
                    <a:p>
                      <a:r>
                        <a:rPr lang="af-ZA"/>
                        <a:t>a.0.0.0/4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+15.255.255.255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240.000.000.000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268 435 456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268 435 454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af-ZA"/>
                        <a:t>16 A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37074593"/>
                  </a:ext>
                </a:extLst>
              </a:tr>
              <a:tr h="291063">
                <a:tc>
                  <a:txBody>
                    <a:bodyPr/>
                    <a:lstStyle/>
                    <a:p>
                      <a:r>
                        <a:rPr lang="af-ZA"/>
                        <a:t>a.0.0.0/3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+31.255.255.255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224.000.000.000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536 870 912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536 870 910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af-ZA"/>
                        <a:t>32 A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98680307"/>
                  </a:ext>
                </a:extLst>
              </a:tr>
              <a:tr h="291063">
                <a:tc>
                  <a:txBody>
                    <a:bodyPr/>
                    <a:lstStyle/>
                    <a:p>
                      <a:r>
                        <a:rPr lang="af-ZA"/>
                        <a:t>a.0.0.0/2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+63.255.255.255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192.000.000.000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1 073 741 824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1 073 741 822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af-ZA"/>
                        <a:t>64 A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71035132"/>
                  </a:ext>
                </a:extLst>
              </a:tr>
              <a:tr h="291063">
                <a:tc>
                  <a:txBody>
                    <a:bodyPr/>
                    <a:lstStyle/>
                    <a:p>
                      <a:r>
                        <a:rPr lang="af-ZA"/>
                        <a:t>a.0.0.0/1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+127.255.255.255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128.000.000.000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2 147 483 648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2 147 483 646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af-ZA"/>
                        <a:t>128 A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90764672"/>
                  </a:ext>
                </a:extLst>
              </a:tr>
              <a:tr h="291063">
                <a:tc>
                  <a:txBody>
                    <a:bodyPr/>
                    <a:lstStyle/>
                    <a:p>
                      <a:r>
                        <a:rPr lang="ru-RU"/>
                        <a:t>0.0.0.0/0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+255.255.255.255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000.000.000.000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4 294 967 296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4 294 967 294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af-ZA"/>
                        <a:t>256 A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952306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6318989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CA298A-65C3-FC42-70D3-B40380614C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D35573-944B-5B6E-3D2C-AD82F28AD3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a typeface="Calibri Light"/>
                <a:cs typeface="Calibri Light"/>
              </a:rPr>
              <a:t>SDN: Введение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DA64896-A032-2821-C4E7-361A80BB0F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TCP (</a:t>
            </a:r>
            <a:r>
              <a:rPr lang="ru-RU" sz="1400" b="1" err="1">
                <a:solidFill>
                  <a:srgbClr val="404040"/>
                </a:solidFill>
                <a:ea typeface="+mn-lt"/>
                <a:cs typeface="+mn-lt"/>
              </a:rPr>
              <a:t>Transmission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 Control Protocol) и UDP (User </a:t>
            </a:r>
            <a:r>
              <a:rPr lang="ru-RU" sz="1400" b="1" err="1">
                <a:solidFill>
                  <a:srgbClr val="404040"/>
                </a:solidFill>
                <a:ea typeface="+mn-lt"/>
                <a:cs typeface="+mn-lt"/>
              </a:rPr>
              <a:t>Datagram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 Protocol) 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— это два основных протокола транспортного уровня (уровень 4 модели OSI). Они используются для передачи данных между устройствами в сетях, но имеют разные характеристики и области применения. В этой презентации мы рассмотрим их особенности, преимущества и недостатки.</a:t>
            </a:r>
          </a:p>
          <a:p>
            <a:r>
              <a:rPr lang="ru-RU" sz="1400" b="1" dirty="0">
                <a:solidFill>
                  <a:srgbClr val="404040"/>
                </a:solidFill>
              </a:rPr>
              <a:t>TCP (</a:t>
            </a:r>
            <a:r>
              <a:rPr lang="ru-RU" sz="1400" b="1" err="1">
                <a:solidFill>
                  <a:srgbClr val="404040"/>
                </a:solidFill>
              </a:rPr>
              <a:t>Transmission</a:t>
            </a:r>
            <a:r>
              <a:rPr lang="ru-RU" sz="1400" b="1" dirty="0">
                <a:solidFill>
                  <a:srgbClr val="404040"/>
                </a:solidFill>
              </a:rPr>
              <a:t> Control Protocol)</a:t>
            </a:r>
            <a:endParaRPr lang="ru-RU" sz="1400" b="1" dirty="0">
              <a:solidFill>
                <a:srgbClr val="404040"/>
              </a:solidFill>
              <a:ea typeface="Calibri"/>
              <a:cs typeface="Calibri"/>
            </a:endParaRPr>
          </a:p>
          <a:p>
            <a:endParaRPr lang="ru-RU" sz="1400" b="1" dirty="0">
              <a:solidFill>
                <a:srgbClr val="404040"/>
              </a:solidFill>
            </a:endParaRPr>
          </a:p>
          <a:p>
            <a:endParaRPr lang="ru-RU" sz="1400" b="1" dirty="0">
              <a:solidFill>
                <a:srgbClr val="404040"/>
              </a:solidFill>
            </a:endParaRPr>
          </a:p>
          <a:p>
            <a:r>
              <a:rPr lang="ru-RU" sz="1400" dirty="0">
                <a:solidFill>
                  <a:srgbClr val="404040"/>
                </a:solidFill>
              </a:rPr>
              <a:t>1. </a:t>
            </a:r>
            <a:r>
              <a:rPr lang="ru-RU" sz="1400" b="1" dirty="0">
                <a:solidFill>
                  <a:srgbClr val="404040"/>
                </a:solidFill>
              </a:rPr>
              <a:t>Основные характеристики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Надёжность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: TCP гарантирует доставку данных без ошибок и в правильном порядке.</a:t>
            </a:r>
            <a:endParaRPr lang="ru-RU" dirty="0"/>
          </a:p>
          <a:p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Установление соединения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: перед передачей данных TCP устанавливает соединение (трёхэтапное рукопожатие).</a:t>
            </a:r>
            <a:endParaRPr lang="ru-RU" dirty="0"/>
          </a:p>
          <a:p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Подтверждение доставки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: получатель отправляет подтверждение (ACK) для каждого полученного пакета.</a:t>
            </a:r>
            <a:endParaRPr lang="ru-RU" dirty="0"/>
          </a:p>
          <a:p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Контроль потока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: TCP регулирует скорость передачи данных, чтобы избежать перегрузки сети.</a:t>
            </a:r>
            <a:endParaRPr lang="ru-RU" dirty="0"/>
          </a:p>
          <a:p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Повторная передача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: если данные не доставлены, TCP повторяет передачу.</a:t>
            </a:r>
            <a:endParaRPr lang="ru-RU" dirty="0"/>
          </a:p>
          <a:p>
            <a:endParaRPr lang="ru-RU" sz="1400" dirty="0">
              <a:solidFill>
                <a:srgbClr val="404040"/>
              </a:solidFill>
              <a:ea typeface="Calibri"/>
              <a:cs typeface="Calibri"/>
            </a:endParaRPr>
          </a:p>
          <a:p>
            <a:endParaRPr lang="ru-RU" sz="1400" dirty="0">
              <a:solidFill>
                <a:srgbClr val="404040"/>
              </a:solidFill>
              <a:ea typeface="Calibri"/>
              <a:cs typeface="Calibri"/>
            </a:endParaRPr>
          </a:p>
          <a:p>
            <a:endParaRPr lang="ru-RU" sz="1400" dirty="0">
              <a:solidFill>
                <a:srgbClr val="404040"/>
              </a:solidFill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0722604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DB42C5-D000-A208-618D-4CC168407A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007BA8C-FA07-994D-FA6D-ED08D69793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a typeface="Calibri Light"/>
                <a:cs typeface="Calibri Light"/>
              </a:rPr>
              <a:t>SDN: Введение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CD2ADBC-F675-792A-C597-F169B212B8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TCP (</a:t>
            </a:r>
            <a:r>
              <a:rPr lang="ru-RU" sz="1400" b="1" err="1">
                <a:solidFill>
                  <a:srgbClr val="404040"/>
                </a:solidFill>
                <a:ea typeface="+mn-lt"/>
                <a:cs typeface="+mn-lt"/>
              </a:rPr>
              <a:t>Transmission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 Control Protocol) и UDP (User </a:t>
            </a:r>
            <a:r>
              <a:rPr lang="ru-RU" sz="1400" b="1" err="1">
                <a:solidFill>
                  <a:srgbClr val="404040"/>
                </a:solidFill>
                <a:ea typeface="+mn-lt"/>
                <a:cs typeface="+mn-lt"/>
              </a:rPr>
              <a:t>Datagram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 Protocol) 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— это два основных протокола транспортного уровня (уровень 4 модели OSI). Они используются для передачи данных между устройствами в сетях, но имеют разные характеристики и области применения. В этой презентации мы рассмотрим их особенности, преимущества и недостатки.</a:t>
            </a:r>
          </a:p>
          <a:p>
            <a:r>
              <a:rPr lang="ru-RU" sz="1400" b="1" dirty="0">
                <a:solidFill>
                  <a:srgbClr val="404040"/>
                </a:solidFill>
              </a:rPr>
              <a:t>TCP (</a:t>
            </a:r>
            <a:r>
              <a:rPr lang="ru-RU" sz="1400" b="1" err="1">
                <a:solidFill>
                  <a:srgbClr val="404040"/>
                </a:solidFill>
              </a:rPr>
              <a:t>Transmission</a:t>
            </a:r>
            <a:r>
              <a:rPr lang="ru-RU" sz="1400" b="1" dirty="0">
                <a:solidFill>
                  <a:srgbClr val="404040"/>
                </a:solidFill>
              </a:rPr>
              <a:t> Control Protocol)</a:t>
            </a:r>
            <a:endParaRPr lang="ru-RU" sz="1400" b="1" dirty="0">
              <a:solidFill>
                <a:srgbClr val="404040"/>
              </a:solidFill>
              <a:ea typeface="Calibri"/>
              <a:cs typeface="Calibri"/>
            </a:endParaRPr>
          </a:p>
          <a:p>
            <a:endParaRPr lang="ru-RU" sz="1400" b="1" dirty="0">
              <a:solidFill>
                <a:srgbClr val="404040"/>
              </a:solidFill>
            </a:endParaRPr>
          </a:p>
          <a:p>
            <a:endParaRPr lang="ru-RU" sz="1400" b="1" dirty="0">
              <a:solidFill>
                <a:srgbClr val="404040"/>
              </a:solidFill>
            </a:endParaRPr>
          </a:p>
          <a:p>
            <a:r>
              <a:rPr lang="ru-RU" sz="1400" dirty="0">
                <a:solidFill>
                  <a:srgbClr val="404040"/>
                </a:solidFill>
              </a:rPr>
              <a:t>2. </a:t>
            </a:r>
            <a:r>
              <a:rPr lang="ru-RU" sz="1400" b="1" dirty="0">
                <a:solidFill>
                  <a:srgbClr val="404040"/>
                </a:solidFill>
              </a:rPr>
              <a:t>Заголовок TCP</a:t>
            </a:r>
            <a:endParaRPr lang="ru-RU" sz="1400" dirty="0">
              <a:solidFill>
                <a:srgbClr val="404040"/>
              </a:solidFill>
              <a:ea typeface="Calibri"/>
              <a:cs typeface="Calibri"/>
            </a:endParaRPr>
          </a:p>
          <a:p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Содержит информацию для управления передачей данных:</a:t>
            </a:r>
            <a:endParaRPr lang="ru-RU" dirty="0"/>
          </a:p>
          <a:p>
            <a:pPr lvl="1"/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Порты источника и назначения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.</a:t>
            </a:r>
            <a:endParaRPr lang="ru-RU" dirty="0"/>
          </a:p>
          <a:p>
            <a:pPr lvl="1"/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Номера последовательностей и подтверждений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.</a:t>
            </a:r>
            <a:endParaRPr lang="ru-RU" dirty="0"/>
          </a:p>
          <a:p>
            <a:pPr lvl="1"/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Флаги (SYN, ACK, FIN и др.)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.</a:t>
            </a:r>
            <a:endParaRPr lang="ru-RU" dirty="0"/>
          </a:p>
          <a:p>
            <a:pPr lvl="1"/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Контрольная сумма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.</a:t>
            </a:r>
            <a:endParaRPr lang="ru-RU" dirty="0"/>
          </a:p>
          <a:p>
            <a:endParaRPr lang="ru-RU" sz="1400" dirty="0">
              <a:solidFill>
                <a:srgbClr val="404040"/>
              </a:solidFill>
              <a:ea typeface="Calibri"/>
              <a:cs typeface="Calibri"/>
            </a:endParaRPr>
          </a:p>
          <a:p>
            <a:endParaRPr lang="ru-RU" sz="1400" dirty="0">
              <a:solidFill>
                <a:srgbClr val="404040"/>
              </a:solidFill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3058680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3F1B48-0408-5EFE-8EA9-0FCE6C9540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D1A7617-C04B-4BAA-50C9-3DF8D9C6C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a typeface="Calibri Light"/>
                <a:cs typeface="Calibri Light"/>
              </a:rPr>
              <a:t>SDN: Введение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2798EC7-CC9C-66CC-9534-1F5F46F305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TCP (</a:t>
            </a:r>
            <a:r>
              <a:rPr lang="ru-RU" sz="1400" b="1" err="1">
                <a:solidFill>
                  <a:srgbClr val="404040"/>
                </a:solidFill>
                <a:ea typeface="+mn-lt"/>
                <a:cs typeface="+mn-lt"/>
              </a:rPr>
              <a:t>Transmission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 Control Protocol) и UDP (User </a:t>
            </a:r>
            <a:r>
              <a:rPr lang="ru-RU" sz="1400" b="1" err="1">
                <a:solidFill>
                  <a:srgbClr val="404040"/>
                </a:solidFill>
                <a:ea typeface="+mn-lt"/>
                <a:cs typeface="+mn-lt"/>
              </a:rPr>
              <a:t>Datagram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 Protocol) 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— это два основных протокола транспортного уровня (уровень 4 модели OSI). Они используются для передачи данных между устройствами в сетях, но имеют разные характеристики и области применения. В этой презентации мы рассмотрим их особенности, преимущества и недостатки.</a:t>
            </a:r>
          </a:p>
          <a:p>
            <a:r>
              <a:rPr lang="ru-RU" sz="1400" b="1" dirty="0">
                <a:solidFill>
                  <a:srgbClr val="404040"/>
                </a:solidFill>
              </a:rPr>
              <a:t>TCP (</a:t>
            </a:r>
            <a:r>
              <a:rPr lang="ru-RU" sz="1400" b="1" err="1">
                <a:solidFill>
                  <a:srgbClr val="404040"/>
                </a:solidFill>
              </a:rPr>
              <a:t>Transmission</a:t>
            </a:r>
            <a:r>
              <a:rPr lang="ru-RU" sz="1400" b="1" dirty="0">
                <a:solidFill>
                  <a:srgbClr val="404040"/>
                </a:solidFill>
              </a:rPr>
              <a:t> Control Protocol)</a:t>
            </a:r>
            <a:endParaRPr lang="ru-RU" sz="1400" b="1" dirty="0">
              <a:solidFill>
                <a:srgbClr val="404040"/>
              </a:solidFill>
              <a:ea typeface="Calibri"/>
              <a:cs typeface="Calibri"/>
            </a:endParaRPr>
          </a:p>
          <a:p>
            <a:r>
              <a:rPr lang="ru-RU" sz="1400" dirty="0">
                <a:solidFill>
                  <a:srgbClr val="404040"/>
                </a:solidFill>
              </a:rPr>
              <a:t>3. </a:t>
            </a:r>
            <a:r>
              <a:rPr lang="ru-RU" sz="1400" b="1" dirty="0">
                <a:solidFill>
                  <a:srgbClr val="404040"/>
                </a:solidFill>
              </a:rPr>
              <a:t>Области применения</a:t>
            </a:r>
            <a:endParaRPr lang="ru-RU" sz="1400" b="1" dirty="0">
              <a:solidFill>
                <a:srgbClr val="404040"/>
              </a:solidFill>
              <a:ea typeface="Calibri"/>
              <a:cs typeface="Calibri"/>
            </a:endParaRPr>
          </a:p>
          <a:p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Веб-браузеры (HTTP/HTTPS).</a:t>
            </a:r>
            <a:endParaRPr lang="ru-RU" dirty="0"/>
          </a:p>
          <a:p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Электронная почта (SMTP, IMAP).</a:t>
            </a:r>
            <a:endParaRPr lang="ru-RU" dirty="0"/>
          </a:p>
          <a:p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Передача файлов (FTP).</a:t>
            </a:r>
            <a:endParaRPr lang="ru-RU" dirty="0"/>
          </a:p>
          <a:p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Удалённый доступ (SSH, </a:t>
            </a:r>
            <a:r>
              <a:rPr lang="ru-RU" sz="1200" dirty="0" err="1">
                <a:solidFill>
                  <a:srgbClr val="404040"/>
                </a:solidFill>
                <a:ea typeface="+mn-lt"/>
                <a:cs typeface="+mn-lt"/>
              </a:rPr>
              <a:t>Telnet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).</a:t>
            </a:r>
            <a:endParaRPr lang="ru-RU" dirty="0"/>
          </a:p>
          <a:p>
            <a:r>
              <a:rPr lang="ru-RU" sz="1400" dirty="0">
                <a:solidFill>
                  <a:srgbClr val="404040"/>
                </a:solidFill>
              </a:rPr>
              <a:t>4. </a:t>
            </a:r>
            <a:r>
              <a:rPr lang="ru-RU" sz="1400" b="1" dirty="0">
                <a:solidFill>
                  <a:srgbClr val="404040"/>
                </a:solidFill>
              </a:rPr>
              <a:t>Преимущества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Надёжность и гарантированная доставка данных.</a:t>
            </a:r>
            <a:endParaRPr lang="ru-RU" dirty="0"/>
          </a:p>
          <a:p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Поддержка контроля потока и перегрузки.</a:t>
            </a:r>
            <a:endParaRPr lang="ru-RU" dirty="0"/>
          </a:p>
          <a:p>
            <a:r>
              <a:rPr lang="ru-RU" sz="1400" dirty="0">
                <a:solidFill>
                  <a:srgbClr val="404040"/>
                </a:solidFill>
              </a:rPr>
              <a:t>5. </a:t>
            </a:r>
            <a:r>
              <a:rPr lang="ru-RU" sz="1400" b="1" dirty="0">
                <a:solidFill>
                  <a:srgbClr val="404040"/>
                </a:solidFill>
              </a:rPr>
              <a:t>Недостатки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Более высокая задержка из-за установления соединения и подтверждений.</a:t>
            </a:r>
            <a:endParaRPr lang="ru-RU" dirty="0"/>
          </a:p>
          <a:p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Большой объём служебных данных (заголовок TCP).</a:t>
            </a:r>
            <a:endParaRPr lang="ru-RU" dirty="0"/>
          </a:p>
          <a:p>
            <a:endParaRPr lang="ru-RU" sz="1400" b="1" dirty="0">
              <a:solidFill>
                <a:srgbClr val="404040"/>
              </a:solidFill>
              <a:ea typeface="Calibri"/>
              <a:cs typeface="Calibri"/>
            </a:endParaRPr>
          </a:p>
          <a:p>
            <a:endParaRPr lang="ru-RU" sz="1400" b="1" dirty="0">
              <a:solidFill>
                <a:srgbClr val="404040"/>
              </a:solidFill>
            </a:endParaRPr>
          </a:p>
          <a:p>
            <a:endParaRPr lang="ru-RU" sz="1400" b="1" dirty="0">
              <a:solidFill>
                <a:srgbClr val="404040"/>
              </a:solidFill>
              <a:ea typeface="Calibri" panose="020F0502020204030204"/>
              <a:cs typeface="Calibri" panose="020F0502020204030204"/>
            </a:endParaRPr>
          </a:p>
          <a:p>
            <a:endParaRPr lang="ru-RU" dirty="0">
              <a:ea typeface="Calibri" panose="020F0502020204030204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9528295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BC4FB9-763F-4990-A281-15E9A2EA10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>
                <a:cs typeface="Calibri Light"/>
              </a:rPr>
              <a:t>SDN: Введение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7E86687-642E-4FC0-968C-7C56E85651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986" y="1807482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buNone/>
            </a:pPr>
            <a:endParaRPr lang="ru-RU">
              <a:cs typeface="Calibri"/>
            </a:endParaRPr>
          </a:p>
          <a:p>
            <a:pPr>
              <a:buNone/>
            </a:pPr>
            <a:endParaRPr lang="ru-RU" dirty="0">
              <a:cs typeface="Calibri"/>
            </a:endParaRPr>
          </a:p>
          <a:p>
            <a:pPr marL="0" indent="0">
              <a:buNone/>
            </a:pPr>
            <a:endParaRPr lang="ru-RU" dirty="0">
              <a:cs typeface="Calibri"/>
            </a:endParaRPr>
          </a:p>
          <a:p>
            <a:pPr indent="0">
              <a:buNone/>
            </a:pPr>
            <a:endParaRPr lang="ru-RU" b="1">
              <a:cs typeface="Calibri"/>
            </a:endParaRPr>
          </a:p>
          <a:p>
            <a:pPr indent="0">
              <a:buNone/>
            </a:pPr>
            <a:endParaRPr lang="ru-RU" b="1" dirty="0">
              <a:cs typeface="Calibri"/>
            </a:endParaRP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BD96A25B-0B13-4536-86D0-6FAC215837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5509884"/>
              </p:ext>
            </p:extLst>
          </p:nvPr>
        </p:nvGraphicFramePr>
        <p:xfrm>
          <a:off x="-20053" y="2460458"/>
          <a:ext cx="12192008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8904">
                  <a:extLst>
                    <a:ext uri="{9D8B030D-6E8A-4147-A177-3AD203B41FA5}">
                      <a16:colId xmlns:a16="http://schemas.microsoft.com/office/drawing/2014/main" val="1543138100"/>
                    </a:ext>
                  </a:extLst>
                </a:gridCol>
                <a:gridCol w="1978992">
                  <a:extLst>
                    <a:ext uri="{9D8B030D-6E8A-4147-A177-3AD203B41FA5}">
                      <a16:colId xmlns:a16="http://schemas.microsoft.com/office/drawing/2014/main" val="879204252"/>
                    </a:ext>
                  </a:extLst>
                </a:gridCol>
                <a:gridCol w="2332384">
                  <a:extLst>
                    <a:ext uri="{9D8B030D-6E8A-4147-A177-3AD203B41FA5}">
                      <a16:colId xmlns:a16="http://schemas.microsoft.com/office/drawing/2014/main" val="297260133"/>
                    </a:ext>
                  </a:extLst>
                </a:gridCol>
                <a:gridCol w="2332384">
                  <a:extLst>
                    <a:ext uri="{9D8B030D-6E8A-4147-A177-3AD203B41FA5}">
                      <a16:colId xmlns:a16="http://schemas.microsoft.com/office/drawing/2014/main" val="3347307100"/>
                    </a:ext>
                  </a:extLst>
                </a:gridCol>
                <a:gridCol w="4099344">
                  <a:extLst>
                    <a:ext uri="{9D8B030D-6E8A-4147-A177-3AD203B41FA5}">
                      <a16:colId xmlns:a16="http://schemas.microsoft.com/office/drawing/2014/main" val="314390907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ru-RU">
                          <a:hlinkClick r:id="rId2" tooltip="Бит"/>
                        </a:rPr>
                        <a:t>Бит</a:t>
                      </a:r>
                      <a:r>
                        <a:rPr lang="ru-RU"/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0 — 3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4 — 9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10 — 15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16 — 31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9816666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/>
                        <a:t>0 </a:t>
                      </a:r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/>
                        <a:t>Порт источника, </a:t>
                      </a:r>
                      <a:r>
                        <a:rPr lang="af-ZA"/>
                        <a:t>Source Port  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/>
                        <a:t>Порт назначения, </a:t>
                      </a:r>
                      <a:r>
                        <a:rPr lang="af-ZA"/>
                        <a:t>Destination Port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355173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/>
                        <a:t>32 </a:t>
                      </a:r>
                    </a:p>
                  </a:txBody>
                  <a:tcPr anchor="ctr"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RU"/>
                        <a:t>Порядковый номер, </a:t>
                      </a:r>
                      <a:r>
                        <a:rPr lang="af-ZA"/>
                        <a:t>Sequence Number (SN) 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763561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/>
                        <a:t>64 </a:t>
                      </a:r>
                    </a:p>
                  </a:txBody>
                  <a:tcPr anchor="ctr"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RU"/>
                        <a:t>Номер подтверждения, </a:t>
                      </a:r>
                      <a:r>
                        <a:rPr lang="af-ZA"/>
                        <a:t>Acknowledgment Number (ACK SN) 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633048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/>
                        <a:t>96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/>
                        <a:t>Длина заголовка, (</a:t>
                      </a:r>
                      <a:r>
                        <a:rPr lang="af-ZA"/>
                        <a:t>Data offset)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/>
                        <a:t>Зарезервировано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/>
                        <a:t>Флаги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/>
                        <a:t>Размер Окна, </a:t>
                      </a:r>
                      <a:r>
                        <a:rPr lang="af-ZA"/>
                        <a:t>Window size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0184627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/>
                        <a:t>128 </a:t>
                      </a:r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/>
                        <a:t>Контрольная сумма, С</a:t>
                      </a:r>
                      <a:r>
                        <a:rPr lang="af-ZA"/>
                        <a:t>hecksum 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/>
                        <a:t>Указатель важности, </a:t>
                      </a:r>
                      <a:r>
                        <a:rPr lang="af-ZA"/>
                        <a:t>Urgent Point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39697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/>
                        <a:t>160 </a:t>
                      </a:r>
                    </a:p>
                  </a:txBody>
                  <a:tcPr anchor="ctr"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RU"/>
                        <a:t>Опции (необязательное, но используется практически всегда) 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140759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/>
                        <a:t>160/192+ </a:t>
                      </a:r>
                    </a:p>
                  </a:txBody>
                  <a:tcPr anchor="ctr"/>
                </a:tc>
                <a:tc gridSpan="4">
                  <a:txBody>
                    <a:bodyPr/>
                    <a:lstStyle/>
                    <a:p>
                      <a:r>
                        <a:rPr lang="ru-RU"/>
                        <a:t>Данные 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35396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44241460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BC4FB9-763F-4990-A281-15E9A2EA10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8147" y="54309"/>
            <a:ext cx="10515600" cy="1325563"/>
          </a:xfrm>
        </p:spPr>
        <p:txBody>
          <a:bodyPr/>
          <a:lstStyle/>
          <a:p>
            <a:r>
              <a:rPr lang="ru-RU">
                <a:cs typeface="Calibri Light"/>
              </a:rPr>
              <a:t>SDN: Введение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7E86687-642E-4FC0-968C-7C56E85651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986" y="1807482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buNone/>
            </a:pPr>
            <a:endParaRPr lang="ru-RU">
              <a:cs typeface="Calibri"/>
            </a:endParaRPr>
          </a:p>
          <a:p>
            <a:pPr>
              <a:buNone/>
            </a:pPr>
            <a:endParaRPr lang="ru-RU" dirty="0">
              <a:cs typeface="Calibri"/>
            </a:endParaRPr>
          </a:p>
          <a:p>
            <a:pPr marL="0" indent="0">
              <a:buNone/>
            </a:pPr>
            <a:endParaRPr lang="ru-RU" dirty="0">
              <a:cs typeface="Calibri"/>
            </a:endParaRPr>
          </a:p>
          <a:p>
            <a:pPr indent="0">
              <a:buNone/>
            </a:pPr>
            <a:endParaRPr lang="ru-RU" b="1">
              <a:cs typeface="Calibri"/>
            </a:endParaRPr>
          </a:p>
          <a:p>
            <a:pPr indent="0">
              <a:buNone/>
            </a:pPr>
            <a:endParaRPr lang="ru-RU" b="1" dirty="0">
              <a:cs typeface="Calibri"/>
            </a:endParaRPr>
          </a:p>
        </p:txBody>
      </p:sp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26577379-EC8A-423D-AE29-80AC2E9520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9442594"/>
              </p:ext>
            </p:extLst>
          </p:nvPr>
        </p:nvGraphicFramePr>
        <p:xfrm>
          <a:off x="120315" y="40105"/>
          <a:ext cx="12164656" cy="86504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19854">
                  <a:extLst>
                    <a:ext uri="{9D8B030D-6E8A-4147-A177-3AD203B41FA5}">
                      <a16:colId xmlns:a16="http://schemas.microsoft.com/office/drawing/2014/main" val="1495426381"/>
                    </a:ext>
                  </a:extLst>
                </a:gridCol>
                <a:gridCol w="7544802">
                  <a:extLst>
                    <a:ext uri="{9D8B030D-6E8A-4147-A177-3AD203B41FA5}">
                      <a16:colId xmlns:a16="http://schemas.microsoft.com/office/drawing/2014/main" val="691068782"/>
                    </a:ext>
                  </a:extLst>
                </a:gridCol>
              </a:tblGrid>
              <a:tr h="664243">
                <a:tc gridSpan="2">
                  <a:txBody>
                    <a:bodyPr/>
                    <a:lstStyle/>
                    <a:p>
                      <a:r>
                        <a:rPr lang="ru-RU" dirty="0"/>
                        <a:t>Состояния сеанса </a:t>
                      </a:r>
                      <a:r>
                        <a:rPr lang="af-ZA" dirty="0"/>
                        <a:t>TCP </a:t>
                      </a:r>
                      <a:endParaRPr lang="af-ZA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0436063"/>
                  </a:ext>
                </a:extLst>
              </a:tr>
              <a:tr h="939967">
                <a:tc>
                  <a:txBody>
                    <a:bodyPr/>
                    <a:lstStyle/>
                    <a:p>
                      <a:r>
                        <a:rPr lang="af-ZA" dirty="0"/>
                        <a:t>CLOSED </a:t>
                      </a:r>
                      <a:endParaRPr lang="af-ZA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Начальное состояние узла. Фактически фиктивное </a:t>
                      </a:r>
                      <a:endParaRPr lang="ru-RU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86868658"/>
                  </a:ext>
                </a:extLst>
              </a:tr>
              <a:tr h="726907">
                <a:tc>
                  <a:txBody>
                    <a:bodyPr/>
                    <a:lstStyle/>
                    <a:p>
                      <a:r>
                        <a:rPr lang="af-ZA" dirty="0"/>
                        <a:t>LISTEN </a:t>
                      </a:r>
                      <a:endParaRPr lang="af-ZA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Сервер ожидает запросов установления соединения от клиента </a:t>
                      </a:r>
                      <a:endParaRPr lang="ru-RU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195668"/>
                  </a:ext>
                </a:extLst>
              </a:tr>
              <a:tr h="814638">
                <a:tc>
                  <a:txBody>
                    <a:bodyPr/>
                    <a:lstStyle/>
                    <a:p>
                      <a:r>
                        <a:rPr lang="af-ZA" dirty="0"/>
                        <a:t>SYN-SENT </a:t>
                      </a:r>
                      <a:endParaRPr lang="af-ZA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Клиент отправил запрос серверу на установление соединения и ожидает ответа </a:t>
                      </a:r>
                      <a:endParaRPr lang="ru-RU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84708829"/>
                  </a:ext>
                </a:extLst>
              </a:tr>
              <a:tr h="664243">
                <a:tc>
                  <a:txBody>
                    <a:bodyPr/>
                    <a:lstStyle/>
                    <a:p>
                      <a:r>
                        <a:rPr lang="af-ZA" dirty="0"/>
                        <a:t>SYN-RECEIVED </a:t>
                      </a:r>
                      <a:endParaRPr lang="af-ZA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Сервер получил запрос на соединение, отправил ответный запрос и ожидает подтверждения </a:t>
                      </a:r>
                      <a:endParaRPr lang="ru-RU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42822335"/>
                  </a:ext>
                </a:extLst>
              </a:tr>
              <a:tr h="551447">
                <a:tc>
                  <a:txBody>
                    <a:bodyPr/>
                    <a:lstStyle/>
                    <a:p>
                      <a:r>
                        <a:rPr lang="af-ZA" dirty="0"/>
                        <a:t>ESTABLISHED </a:t>
                      </a:r>
                      <a:endParaRPr lang="af-ZA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Соединение установлено, идёт передача данных </a:t>
                      </a:r>
                      <a:endParaRPr lang="ru-RU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31203946"/>
                  </a:ext>
                </a:extLst>
              </a:tr>
              <a:tr h="639177">
                <a:tc>
                  <a:txBody>
                    <a:bodyPr/>
                    <a:lstStyle/>
                    <a:p>
                      <a:r>
                        <a:rPr lang="af-ZA" dirty="0"/>
                        <a:t>FIN-WAIT-1 </a:t>
                      </a:r>
                      <a:endParaRPr lang="af-ZA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Одна из сторон (назовём её узел-1) завершает соединение, отправив сегмент с флагом </a:t>
                      </a:r>
                      <a:r>
                        <a:rPr lang="af-ZA" dirty="0"/>
                        <a:t>FIN </a:t>
                      </a:r>
                      <a:endParaRPr lang="af-ZA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30982089"/>
                  </a:ext>
                </a:extLst>
              </a:tr>
              <a:tr h="764506">
                <a:tc>
                  <a:txBody>
                    <a:bodyPr/>
                    <a:lstStyle/>
                    <a:p>
                      <a:r>
                        <a:rPr lang="af-ZA" dirty="0"/>
                        <a:t>CLOSE-WAIT </a:t>
                      </a:r>
                      <a:endParaRPr lang="af-ZA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Другая сторона (узел-2) переходит в это состояние, отправив, в свою очередь сегмент </a:t>
                      </a:r>
                      <a:r>
                        <a:rPr lang="af-ZA" dirty="0"/>
                        <a:t>ACK </a:t>
                      </a:r>
                      <a:r>
                        <a:rPr lang="ru-RU" dirty="0"/>
                        <a:t>и продолжает одностороннюю передачу </a:t>
                      </a:r>
                      <a:endParaRPr lang="ru-RU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14382515"/>
                  </a:ext>
                </a:extLst>
              </a:tr>
              <a:tr h="639177">
                <a:tc>
                  <a:txBody>
                    <a:bodyPr/>
                    <a:lstStyle/>
                    <a:p>
                      <a:r>
                        <a:rPr lang="af-ZA" dirty="0"/>
                        <a:t>FIN-WAIT-2 </a:t>
                      </a:r>
                      <a:endParaRPr lang="af-ZA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Узел-1 получает </a:t>
                      </a:r>
                      <a:r>
                        <a:rPr lang="af-ZA" dirty="0"/>
                        <a:t>ACK, </a:t>
                      </a:r>
                      <a:r>
                        <a:rPr lang="ru-RU" dirty="0"/>
                        <a:t>продолжает чтение и ждёт получения сегмента с флагом </a:t>
                      </a:r>
                      <a:r>
                        <a:rPr lang="af-ZA" dirty="0"/>
                        <a:t>FIN </a:t>
                      </a:r>
                      <a:endParaRPr lang="af-ZA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41089552"/>
                  </a:ext>
                </a:extLst>
              </a:tr>
              <a:tr h="413585">
                <a:tc>
                  <a:txBody>
                    <a:bodyPr/>
                    <a:lstStyle/>
                    <a:p>
                      <a:r>
                        <a:rPr lang="af-ZA" dirty="0"/>
                        <a:t>LAST-ACK </a:t>
                      </a:r>
                      <a:endParaRPr lang="af-ZA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Узел-2 заканчивает передачу и отправляет сегмент с флагом </a:t>
                      </a:r>
                      <a:r>
                        <a:rPr lang="af-ZA" dirty="0"/>
                        <a:t>FIN </a:t>
                      </a:r>
                      <a:endParaRPr lang="af-ZA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52356460"/>
                  </a:ext>
                </a:extLst>
              </a:tr>
              <a:tr h="639177">
                <a:tc>
                  <a:txBody>
                    <a:bodyPr/>
                    <a:lstStyle/>
                    <a:p>
                      <a:r>
                        <a:rPr lang="af-ZA" dirty="0"/>
                        <a:t>TIME-WAIT </a:t>
                      </a:r>
                      <a:endParaRPr lang="af-ZA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Узел-1 получил сегмент с флагом </a:t>
                      </a:r>
                      <a:r>
                        <a:rPr lang="af-ZA" dirty="0"/>
                        <a:t>FIN, </a:t>
                      </a:r>
                      <a:r>
                        <a:rPr lang="ru-RU" dirty="0"/>
                        <a:t>отправил сегмент с флагом </a:t>
                      </a:r>
                      <a:r>
                        <a:rPr lang="af-ZA" dirty="0"/>
                        <a:t>ACK </a:t>
                      </a:r>
                      <a:r>
                        <a:rPr lang="ru-RU" dirty="0"/>
                        <a:t>и ждёт 2*</a:t>
                      </a:r>
                      <a:r>
                        <a:rPr lang="af-ZA" dirty="0"/>
                        <a:t>MSL </a:t>
                      </a:r>
                      <a:r>
                        <a:rPr lang="ru-RU" dirty="0"/>
                        <a:t>секунд, перед окончательным закрытием соединения </a:t>
                      </a:r>
                      <a:endParaRPr lang="ru-RU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76610699"/>
                  </a:ext>
                </a:extLst>
              </a:tr>
              <a:tr h="1190625">
                <a:tc>
                  <a:txBody>
                    <a:bodyPr/>
                    <a:lstStyle/>
                    <a:p>
                      <a:r>
                        <a:rPr lang="af-ZA" dirty="0"/>
                        <a:t>CLOSING </a:t>
                      </a:r>
                      <a:endParaRPr lang="af-ZA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Обе стороны инициировали закрытие соединения одновременно: после отправки сегмента с флагом </a:t>
                      </a:r>
                      <a:r>
                        <a:rPr lang="af-ZA" dirty="0"/>
                        <a:t>FIN </a:t>
                      </a:r>
                      <a:r>
                        <a:rPr lang="ru-RU" dirty="0"/>
                        <a:t>узел-1 также получает сегмент </a:t>
                      </a:r>
                      <a:r>
                        <a:rPr lang="af-ZA" dirty="0"/>
                        <a:t>FIN, </a:t>
                      </a:r>
                      <a:r>
                        <a:rPr lang="ru-RU" dirty="0"/>
                        <a:t>отправляет </a:t>
                      </a:r>
                      <a:r>
                        <a:rPr lang="af-ZA" dirty="0"/>
                        <a:t>ACK </a:t>
                      </a:r>
                      <a:r>
                        <a:rPr lang="ru-RU" dirty="0"/>
                        <a:t>и находится в ожидании сегмента </a:t>
                      </a:r>
                      <a:r>
                        <a:rPr lang="af-ZA" dirty="0"/>
                        <a:t>ACK (</a:t>
                      </a:r>
                      <a:r>
                        <a:rPr lang="ru-RU" dirty="0"/>
                        <a:t>подтверждения на свой запрос о разъединении) </a:t>
                      </a:r>
                      <a:endParaRPr lang="ru-RU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952987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586285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47DE27-0B7B-2105-3F13-39D325F742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9C4BAB3-2F69-122C-4016-C13D93FD23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a typeface="Calibri Light"/>
                <a:cs typeface="Calibri Light"/>
              </a:rPr>
              <a:t>SDN: Введение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8A31B76-5E58-4E0D-CDFE-131A688F91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ru-RU" dirty="0">
                <a:solidFill>
                  <a:srgbClr val="404040"/>
                </a:solidFill>
              </a:rPr>
              <a:t>Уровень 3: Сетевой (Network Layer)</a:t>
            </a:r>
            <a:endParaRPr lang="ru-RU" dirty="0">
              <a:solidFill>
                <a:srgbClr val="404040"/>
              </a:solidFill>
              <a:ea typeface="Calibri"/>
              <a:cs typeface="Calibri"/>
            </a:endParaRPr>
          </a:p>
          <a:p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Функции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: маршрутизация данных между сетями.</a:t>
            </a:r>
            <a:endParaRPr lang="ru-RU" dirty="0"/>
          </a:p>
          <a:p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Примеры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: IP-адреса, протоколы IPv4, IPv6, маршрутизаторы.</a:t>
            </a:r>
            <a:endParaRPr lang="ru-RU" dirty="0"/>
          </a:p>
          <a:p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Задачи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: определение оптимального пути передачи данных.</a:t>
            </a:r>
            <a:endParaRPr lang="ru-RU" dirty="0"/>
          </a:p>
          <a:p>
            <a:br>
              <a:rPr lang="en-US" dirty="0"/>
            </a:br>
            <a:endParaRPr lang="en-US" dirty="0"/>
          </a:p>
          <a:p>
            <a:r>
              <a:rPr lang="ru-RU" dirty="0">
                <a:solidFill>
                  <a:srgbClr val="404040"/>
                </a:solidFill>
              </a:rPr>
              <a:t>Уровень 4: Транспортный (Transport Layer)</a:t>
            </a:r>
            <a:endParaRPr lang="ru-RU" dirty="0"/>
          </a:p>
          <a:p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Функции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: обеспечение надежной передачи данных между приложениями.</a:t>
            </a:r>
            <a:endParaRPr lang="ru-RU" dirty="0"/>
          </a:p>
          <a:p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Примеры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: TCP (гарантированная доставка), UDP (быстрая доставка).</a:t>
            </a:r>
            <a:endParaRPr lang="ru-RU" dirty="0"/>
          </a:p>
          <a:p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Задачи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: управление потоком данных, контроль ошибок.</a:t>
            </a:r>
            <a:endParaRPr lang="ru-RU" dirty="0"/>
          </a:p>
          <a:p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3532055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61C054-1653-2060-9CBF-34BCD4129B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E6A5C3C-133D-ABA4-3205-3E6C6C0DF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a typeface="Calibri Light"/>
                <a:cs typeface="Calibri Light"/>
              </a:rPr>
              <a:t>SDN: Введение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BD25C4F-481E-B877-687C-FBD038FB86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TCP (</a:t>
            </a:r>
            <a:r>
              <a:rPr lang="ru-RU" sz="1400" b="1" err="1">
                <a:solidFill>
                  <a:srgbClr val="404040"/>
                </a:solidFill>
                <a:ea typeface="+mn-lt"/>
                <a:cs typeface="+mn-lt"/>
              </a:rPr>
              <a:t>Transmission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 Control Protocol) и UDP (User </a:t>
            </a:r>
            <a:r>
              <a:rPr lang="ru-RU" sz="1400" b="1" err="1">
                <a:solidFill>
                  <a:srgbClr val="404040"/>
                </a:solidFill>
                <a:ea typeface="+mn-lt"/>
                <a:cs typeface="+mn-lt"/>
              </a:rPr>
              <a:t>Datagram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 Protocol) 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— это два основных протокола транспортного уровня (уровень 4 модели OSI). Они используются для передачи данных между устройствами в сетях, но имеют разные характеристики и области применения. В этой презентации мы рассмотрим их особенности, преимущества и недостатки.</a:t>
            </a:r>
          </a:p>
          <a:p>
            <a:r>
              <a:rPr lang="ru-RU" sz="1400" b="1" dirty="0">
                <a:solidFill>
                  <a:srgbClr val="404040"/>
                </a:solidFill>
              </a:rPr>
              <a:t>UDP (User </a:t>
            </a:r>
            <a:r>
              <a:rPr lang="ru-RU" sz="1400" b="1" dirty="0" err="1">
                <a:solidFill>
                  <a:srgbClr val="404040"/>
                </a:solidFill>
              </a:rPr>
              <a:t>Datagram</a:t>
            </a:r>
            <a:r>
              <a:rPr lang="ru-RU" sz="1400" b="1" dirty="0">
                <a:solidFill>
                  <a:srgbClr val="404040"/>
                </a:solidFill>
              </a:rPr>
              <a:t> Protocol)</a:t>
            </a:r>
            <a:endParaRPr lang="ru-RU" sz="1400" b="1" dirty="0">
              <a:solidFill>
                <a:srgbClr val="404040"/>
              </a:solidFill>
              <a:ea typeface="Calibri" panose="020F0502020204030204"/>
              <a:cs typeface="Calibri" panose="020F0502020204030204"/>
            </a:endParaRPr>
          </a:p>
          <a:p>
            <a:endParaRPr lang="ru-RU" sz="1400" b="1" dirty="0">
              <a:solidFill>
                <a:srgbClr val="404040"/>
              </a:solidFill>
            </a:endParaRPr>
          </a:p>
          <a:p>
            <a:r>
              <a:rPr lang="ru-RU" sz="1400" dirty="0">
                <a:solidFill>
                  <a:srgbClr val="404040"/>
                </a:solidFill>
              </a:rPr>
              <a:t>1. </a:t>
            </a:r>
            <a:r>
              <a:rPr lang="ru-RU" sz="1400" b="1" dirty="0">
                <a:solidFill>
                  <a:srgbClr val="404040"/>
                </a:solidFill>
              </a:rPr>
              <a:t>Основные характеристики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Без установления соединения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: UDP передаёт данные без предварительного соединения.</a:t>
            </a:r>
            <a:endParaRPr lang="ru-RU" dirty="0"/>
          </a:p>
          <a:p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Ненадёжность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: UDP не гарантирует доставку данных и их порядок.</a:t>
            </a:r>
            <a:endParaRPr lang="ru-RU" dirty="0"/>
          </a:p>
          <a:p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Минимальные накладные расходы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: заголовок UDP меньше, чем у TCP.</a:t>
            </a:r>
            <a:endParaRPr lang="ru-RU" dirty="0"/>
          </a:p>
          <a:p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Высокая скорость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: UDP быстрее, так как не требует подтверждений и контроля потока.</a:t>
            </a:r>
            <a:endParaRPr lang="ru-RU" dirty="0"/>
          </a:p>
          <a:p>
            <a:endParaRPr lang="ru-RU" sz="1400" dirty="0">
              <a:solidFill>
                <a:srgbClr val="404040"/>
              </a:solidFill>
            </a:endParaRPr>
          </a:p>
          <a:p>
            <a:r>
              <a:rPr lang="ru-RU" sz="1400" dirty="0">
                <a:solidFill>
                  <a:srgbClr val="404040"/>
                </a:solidFill>
              </a:rPr>
              <a:t>2. </a:t>
            </a:r>
            <a:r>
              <a:rPr lang="ru-RU" sz="1400" b="1" dirty="0">
                <a:solidFill>
                  <a:srgbClr val="404040"/>
                </a:solidFill>
              </a:rPr>
              <a:t>Заголовок UDP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Содержит минимальную информацию:</a:t>
            </a:r>
            <a:endParaRPr lang="ru-RU" dirty="0"/>
          </a:p>
          <a:p>
            <a:pPr lvl="1"/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Порты источника и назначения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.</a:t>
            </a:r>
            <a:endParaRPr lang="ru-RU" dirty="0"/>
          </a:p>
          <a:p>
            <a:pPr lvl="1"/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Длину данных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.</a:t>
            </a:r>
            <a:endParaRPr lang="ru-RU" dirty="0"/>
          </a:p>
          <a:p>
            <a:pPr lvl="1"/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Контрольную сумму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.</a:t>
            </a:r>
            <a:endParaRPr lang="ru-RU" dirty="0"/>
          </a:p>
          <a:p>
            <a:endParaRPr lang="ru-RU" sz="1400" b="1" dirty="0">
              <a:solidFill>
                <a:srgbClr val="404040"/>
              </a:solidFill>
              <a:ea typeface="Calibri" panose="020F0502020204030204"/>
              <a:cs typeface="Calibri" panose="020F0502020204030204"/>
            </a:endParaRPr>
          </a:p>
          <a:p>
            <a:endParaRPr lang="ru-RU" sz="1400" b="1" dirty="0">
              <a:solidFill>
                <a:srgbClr val="404040"/>
              </a:solidFill>
              <a:ea typeface="Calibri" panose="020F0502020204030204"/>
              <a:cs typeface="Calibri" panose="020F0502020204030204"/>
            </a:endParaRPr>
          </a:p>
          <a:p>
            <a:endParaRPr lang="ru-RU" dirty="0">
              <a:ea typeface="Calibri" panose="020F0502020204030204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811354460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4E4A50-8141-9C56-A129-EF98977BD7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D11D3C7-2E68-AB74-E31E-359E1C8D47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a typeface="Calibri Light"/>
                <a:cs typeface="Calibri Light"/>
              </a:rPr>
              <a:t>SDN: Введение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462BA25-21ED-E3AF-6033-161BEB22B4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TCP (</a:t>
            </a:r>
            <a:r>
              <a:rPr lang="ru-RU" sz="1400" b="1" err="1">
                <a:solidFill>
                  <a:srgbClr val="404040"/>
                </a:solidFill>
                <a:ea typeface="+mn-lt"/>
                <a:cs typeface="+mn-lt"/>
              </a:rPr>
              <a:t>Transmission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 Control Protocol) и UDP (User </a:t>
            </a:r>
            <a:r>
              <a:rPr lang="ru-RU" sz="1400" b="1" err="1">
                <a:solidFill>
                  <a:srgbClr val="404040"/>
                </a:solidFill>
                <a:ea typeface="+mn-lt"/>
                <a:cs typeface="+mn-lt"/>
              </a:rPr>
              <a:t>Datagram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 Protocol) 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— это два основных протокола транспортного уровня (уровень 4 модели OSI). Они используются для передачи данных между устройствами в сетях, но имеют разные характеристики и области применения. В этой презентации мы рассмотрим их особенности, преимущества и недостатки.</a:t>
            </a:r>
          </a:p>
          <a:p>
            <a:r>
              <a:rPr lang="ru-RU" sz="1400" b="1" dirty="0">
                <a:solidFill>
                  <a:srgbClr val="404040"/>
                </a:solidFill>
              </a:rPr>
              <a:t>UDP (User </a:t>
            </a:r>
            <a:r>
              <a:rPr lang="ru-RU" sz="1400" b="1" dirty="0" err="1">
                <a:solidFill>
                  <a:srgbClr val="404040"/>
                </a:solidFill>
              </a:rPr>
              <a:t>Datagram</a:t>
            </a:r>
            <a:r>
              <a:rPr lang="ru-RU" sz="1400" b="1" dirty="0">
                <a:solidFill>
                  <a:srgbClr val="404040"/>
                </a:solidFill>
              </a:rPr>
              <a:t> Protocol)</a:t>
            </a:r>
            <a:endParaRPr lang="ru-RU" sz="1400" b="1" dirty="0">
              <a:solidFill>
                <a:srgbClr val="404040"/>
              </a:solidFill>
              <a:ea typeface="Calibri" panose="020F0502020204030204"/>
              <a:cs typeface="Calibri" panose="020F0502020204030204"/>
            </a:endParaRPr>
          </a:p>
          <a:p>
            <a:endParaRPr lang="ru-RU" sz="1400" b="1" dirty="0">
              <a:solidFill>
                <a:srgbClr val="404040"/>
              </a:solidFill>
            </a:endParaRPr>
          </a:p>
          <a:p>
            <a:r>
              <a:rPr lang="ru-RU" sz="1400" dirty="0">
                <a:solidFill>
                  <a:srgbClr val="404040"/>
                </a:solidFill>
              </a:rPr>
              <a:t>3. </a:t>
            </a:r>
            <a:r>
              <a:rPr lang="ru-RU" sz="1400" b="1" dirty="0">
                <a:solidFill>
                  <a:srgbClr val="404040"/>
                </a:solidFill>
              </a:rPr>
              <a:t>Области применения</a:t>
            </a:r>
            <a:endParaRPr lang="ru-RU" sz="1400" b="1" dirty="0">
              <a:solidFill>
                <a:srgbClr val="404040"/>
              </a:solidFill>
              <a:ea typeface="Calibri" panose="020F0502020204030204"/>
              <a:cs typeface="Calibri" panose="020F0502020204030204"/>
            </a:endParaRPr>
          </a:p>
          <a:p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Видео- и </a:t>
            </a:r>
            <a:r>
              <a:rPr lang="ru-RU" sz="1200" dirty="0" err="1">
                <a:solidFill>
                  <a:srgbClr val="404040"/>
                </a:solidFill>
                <a:ea typeface="+mn-lt"/>
                <a:cs typeface="+mn-lt"/>
              </a:rPr>
              <a:t>аудиостриминг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 (VoIP, YouTube, </a:t>
            </a:r>
            <a:r>
              <a:rPr lang="ru-RU" sz="1200" dirty="0" err="1">
                <a:solidFill>
                  <a:srgbClr val="404040"/>
                </a:solidFill>
                <a:ea typeface="+mn-lt"/>
                <a:cs typeface="+mn-lt"/>
              </a:rPr>
              <a:t>Netflix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).</a:t>
            </a:r>
            <a:endParaRPr lang="ru-RU" dirty="0"/>
          </a:p>
          <a:p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Онлайн-игры.</a:t>
            </a:r>
            <a:endParaRPr lang="ru-RU" dirty="0"/>
          </a:p>
          <a:p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DNS-запросы.</a:t>
            </a:r>
            <a:endParaRPr lang="ru-RU" dirty="0"/>
          </a:p>
          <a:p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Трансляция данных (</a:t>
            </a:r>
            <a:r>
              <a:rPr lang="ru-RU" sz="1200" dirty="0" err="1">
                <a:solidFill>
                  <a:srgbClr val="404040"/>
                </a:solidFill>
                <a:ea typeface="+mn-lt"/>
                <a:cs typeface="+mn-lt"/>
              </a:rPr>
              <a:t>Broadcast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 и </a:t>
            </a:r>
            <a:r>
              <a:rPr lang="ru-RU" sz="1200" dirty="0" err="1">
                <a:solidFill>
                  <a:srgbClr val="404040"/>
                </a:solidFill>
                <a:ea typeface="+mn-lt"/>
                <a:cs typeface="+mn-lt"/>
              </a:rPr>
              <a:t>Multicast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).</a:t>
            </a:r>
            <a:endParaRPr lang="ru-RU" dirty="0"/>
          </a:p>
          <a:p>
            <a:r>
              <a:rPr lang="ru-RU" sz="1400" dirty="0">
                <a:solidFill>
                  <a:srgbClr val="404040"/>
                </a:solidFill>
              </a:rPr>
              <a:t>4. </a:t>
            </a:r>
            <a:r>
              <a:rPr lang="ru-RU" sz="1400" b="1" dirty="0">
                <a:solidFill>
                  <a:srgbClr val="404040"/>
                </a:solidFill>
              </a:rPr>
              <a:t>Преимущества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Низкая задержка и высокая скорость передачи.</a:t>
            </a:r>
            <a:endParaRPr lang="ru-RU" dirty="0"/>
          </a:p>
          <a:p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Подходит для приложений, где важна скорость, а не надёжность.</a:t>
            </a:r>
            <a:endParaRPr lang="ru-RU" dirty="0"/>
          </a:p>
          <a:p>
            <a:r>
              <a:rPr lang="ru-RU" sz="1400" dirty="0">
                <a:solidFill>
                  <a:srgbClr val="404040"/>
                </a:solidFill>
              </a:rPr>
              <a:t>5. </a:t>
            </a:r>
            <a:r>
              <a:rPr lang="ru-RU" sz="1400" b="1" dirty="0">
                <a:solidFill>
                  <a:srgbClr val="404040"/>
                </a:solidFill>
              </a:rPr>
              <a:t>Недостатки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Нет гарантии доставки данных.</a:t>
            </a:r>
            <a:endParaRPr lang="ru-RU" dirty="0"/>
          </a:p>
          <a:p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Нет контроля потока и перегрузки.</a:t>
            </a:r>
            <a:endParaRPr lang="ru-RU" dirty="0"/>
          </a:p>
          <a:p>
            <a:endParaRPr lang="ru-RU" sz="1400" b="1" dirty="0">
              <a:solidFill>
                <a:srgbClr val="404040"/>
              </a:solidFill>
              <a:ea typeface="Calibri" panose="020F0502020204030204"/>
              <a:cs typeface="Calibri" panose="020F0502020204030204"/>
            </a:endParaRPr>
          </a:p>
          <a:p>
            <a:endParaRPr lang="ru-RU" dirty="0">
              <a:ea typeface="Calibri" panose="020F0502020204030204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155814792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BC4FB9-763F-4990-A281-15E9A2EA10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>
                <a:cs typeface="Calibri Light"/>
              </a:rPr>
              <a:t>SDN: Введение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7E86687-642E-4FC0-968C-7C56E85651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986" y="1807482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buNone/>
            </a:pPr>
            <a:endParaRPr lang="ru-RU" dirty="0">
              <a:cs typeface="Calibri"/>
            </a:endParaRPr>
          </a:p>
          <a:p>
            <a:pPr marL="0" indent="0">
              <a:buNone/>
            </a:pPr>
            <a:endParaRPr lang="ru-RU" dirty="0">
              <a:cs typeface="Calibri"/>
            </a:endParaRPr>
          </a:p>
          <a:p>
            <a:pPr indent="0">
              <a:buNone/>
            </a:pPr>
            <a:endParaRPr lang="ru-RU" b="1">
              <a:cs typeface="Calibri"/>
            </a:endParaRPr>
          </a:p>
          <a:p>
            <a:pPr indent="0">
              <a:buNone/>
            </a:pPr>
            <a:endParaRPr lang="ru-RU" b="1" dirty="0">
              <a:cs typeface="Calibri"/>
            </a:endParaRP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1825078B-F04E-45E1-8A1A-F26DF4A36BA6}"/>
              </a:ext>
            </a:extLst>
          </p:cNvPr>
          <p:cNvGraphicFramePr>
            <a:graphicFrameLocks noGrp="1"/>
          </p:cNvGraphicFramePr>
          <p:nvPr/>
        </p:nvGraphicFramePr>
        <p:xfrm>
          <a:off x="0" y="2552700"/>
          <a:ext cx="12192009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31033">
                  <a:extLst>
                    <a:ext uri="{9D8B030D-6E8A-4147-A177-3AD203B41FA5}">
                      <a16:colId xmlns:a16="http://schemas.microsoft.com/office/drawing/2014/main" val="3497287111"/>
                    </a:ext>
                  </a:extLst>
                </a:gridCol>
                <a:gridCol w="5180488">
                  <a:extLst>
                    <a:ext uri="{9D8B030D-6E8A-4147-A177-3AD203B41FA5}">
                      <a16:colId xmlns:a16="http://schemas.microsoft.com/office/drawing/2014/main" val="1663953881"/>
                    </a:ext>
                  </a:extLst>
                </a:gridCol>
                <a:gridCol w="5180488">
                  <a:extLst>
                    <a:ext uri="{9D8B030D-6E8A-4147-A177-3AD203B41FA5}">
                      <a16:colId xmlns:a16="http://schemas.microsoft.com/office/drawing/2014/main" val="34938658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ru-RU"/>
                        <a:t>Биты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/>
                        <a:t>0 - 15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/>
                        <a:t>16 - 31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894297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/>
                        <a:t>0-31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>
                          <a:effectLst/>
                        </a:rPr>
                        <a:t>Порт отправителя (</a:t>
                      </a:r>
                      <a:r>
                        <a:rPr lang="af-ZA">
                          <a:effectLst/>
                        </a:rPr>
                        <a:t>Source port)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/>
                        <a:t>Порт получателя (</a:t>
                      </a:r>
                      <a:r>
                        <a:rPr lang="af-ZA"/>
                        <a:t>Destination port)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6913696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/>
                        <a:t>32-63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/>
                        <a:t>Длина датаграммы (</a:t>
                      </a:r>
                      <a:r>
                        <a:rPr lang="af-ZA"/>
                        <a:t>Length)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>
                          <a:effectLst/>
                        </a:rPr>
                        <a:t>Контрольная сумма (</a:t>
                      </a:r>
                      <a:r>
                        <a:rPr lang="af-ZA">
                          <a:effectLst/>
                        </a:rPr>
                        <a:t>Checksum)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709448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/>
                        <a:t>64-... </a:t>
                      </a: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Данные (</a:t>
                      </a:r>
                      <a:r>
                        <a:rPr lang="af-ZA">
                          <a:effectLst/>
                        </a:rPr>
                        <a:t>Data) </a:t>
                      </a:r>
                    </a:p>
                  </a:txBody>
                  <a:tcPr marT="190500" marB="19050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01976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4133232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BC655A-527C-20C4-305F-5542AEAB69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A01C53E-E704-253F-630C-5142CDC201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a typeface="Calibri Light"/>
                <a:cs typeface="Calibri Light"/>
              </a:rPr>
              <a:t>SDN: Введение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3F2FAFE-AB83-7B46-34E2-B9D4202C39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TCP (</a:t>
            </a:r>
            <a:r>
              <a:rPr lang="ru-RU" sz="1400" b="1" err="1">
                <a:solidFill>
                  <a:srgbClr val="404040"/>
                </a:solidFill>
                <a:ea typeface="+mn-lt"/>
                <a:cs typeface="+mn-lt"/>
              </a:rPr>
              <a:t>Transmission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 Control Protocol) и UDP (User </a:t>
            </a:r>
            <a:r>
              <a:rPr lang="ru-RU" sz="1400" b="1" err="1">
                <a:solidFill>
                  <a:srgbClr val="404040"/>
                </a:solidFill>
                <a:ea typeface="+mn-lt"/>
                <a:cs typeface="+mn-lt"/>
              </a:rPr>
              <a:t>Datagram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 Protocol) 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— это два основных протокола транспортного уровня (уровень 4 модели OSI). Они используются для передачи данных между устройствами в сетях, но имеют разные характеристики и области применения. В этой презентации мы рассмотрим их особенности, преимущества и недостатки.</a:t>
            </a:r>
          </a:p>
          <a:p>
            <a:endParaRPr lang="ru-RU" sz="1400" dirty="0">
              <a:solidFill>
                <a:srgbClr val="404040"/>
              </a:solidFill>
              <a:ea typeface="Calibri" panose="020F0502020204030204"/>
              <a:cs typeface="Calibri" panose="020F0502020204030204"/>
            </a:endParaRPr>
          </a:p>
          <a:p>
            <a:endParaRPr lang="ru-RU" sz="1400" b="1" dirty="0">
              <a:solidFill>
                <a:srgbClr val="404040"/>
              </a:solidFill>
              <a:ea typeface="Calibri" panose="020F0502020204030204"/>
              <a:cs typeface="Calibri" panose="020F0502020204030204"/>
            </a:endParaRP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4902C19A-CB3F-3FB6-2493-47005A5A77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9493358"/>
              </p:ext>
            </p:extLst>
          </p:nvPr>
        </p:nvGraphicFramePr>
        <p:xfrm>
          <a:off x="1044222" y="2718740"/>
          <a:ext cx="10109175" cy="3078474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369725">
                  <a:extLst>
                    <a:ext uri="{9D8B030D-6E8A-4147-A177-3AD203B41FA5}">
                      <a16:colId xmlns:a16="http://schemas.microsoft.com/office/drawing/2014/main" val="2349811756"/>
                    </a:ext>
                  </a:extLst>
                </a:gridCol>
                <a:gridCol w="3369725">
                  <a:extLst>
                    <a:ext uri="{9D8B030D-6E8A-4147-A177-3AD203B41FA5}">
                      <a16:colId xmlns:a16="http://schemas.microsoft.com/office/drawing/2014/main" val="2318430202"/>
                    </a:ext>
                  </a:extLst>
                </a:gridCol>
                <a:gridCol w="3369725">
                  <a:extLst>
                    <a:ext uri="{9D8B030D-6E8A-4147-A177-3AD203B41FA5}">
                      <a16:colId xmlns:a16="http://schemas.microsoft.com/office/drawing/2014/main" val="3270067716"/>
                    </a:ext>
                  </a:extLst>
                </a:gridCol>
              </a:tblGrid>
              <a:tr h="439782">
                <a:tc>
                  <a:txBody>
                    <a:bodyPr/>
                    <a:lstStyle/>
                    <a:p>
                      <a:pPr algn="l"/>
                      <a:r>
                        <a:rPr lang="ru-RU" b="1">
                          <a:effectLst/>
                        </a:rPr>
                        <a:t>Характеристика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af-ZA" b="1">
                          <a:effectLst/>
                        </a:rPr>
                        <a:t>TCP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af-ZA" b="1">
                          <a:effectLst/>
                        </a:rPr>
                        <a:t>UDP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4008033"/>
                  </a:ext>
                </a:extLst>
              </a:tr>
              <a:tr h="439782">
                <a:tc>
                  <a:txBody>
                    <a:bodyPr/>
                    <a:lstStyle/>
                    <a:p>
                      <a:r>
                        <a:rPr lang="ru-RU" b="1">
                          <a:effectLst/>
                        </a:rPr>
                        <a:t>Надёжность</a:t>
                      </a:r>
                      <a:endParaRPr lang="ru-RU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Гарантированная доставка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Нет гарантии доставки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82874032"/>
                  </a:ext>
                </a:extLst>
              </a:tr>
              <a:tr h="439782">
                <a:tc>
                  <a:txBody>
                    <a:bodyPr/>
                    <a:lstStyle/>
                    <a:p>
                      <a:r>
                        <a:rPr lang="ru-RU" b="1">
                          <a:effectLst/>
                        </a:rPr>
                        <a:t>Соединение</a:t>
                      </a:r>
                      <a:endParaRPr lang="ru-RU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Устанавливает соединение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Без соединения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82136164"/>
                  </a:ext>
                </a:extLst>
              </a:tr>
              <a:tr h="439782">
                <a:tc>
                  <a:txBody>
                    <a:bodyPr/>
                    <a:lstStyle/>
                    <a:p>
                      <a:r>
                        <a:rPr lang="ru-RU" b="1">
                          <a:effectLst/>
                        </a:rPr>
                        <a:t>Скорость</a:t>
                      </a:r>
                      <a:endParaRPr lang="ru-RU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Медленнее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Быстрее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5398432"/>
                  </a:ext>
                </a:extLst>
              </a:tr>
              <a:tr h="439782">
                <a:tc>
                  <a:txBody>
                    <a:bodyPr/>
                    <a:lstStyle/>
                    <a:p>
                      <a:r>
                        <a:rPr lang="ru-RU" b="1">
                          <a:effectLst/>
                        </a:rPr>
                        <a:t>Контроль потока</a:t>
                      </a:r>
                      <a:endParaRPr lang="ru-RU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Есть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Нет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07891542"/>
                  </a:ext>
                </a:extLst>
              </a:tr>
              <a:tr h="439782">
                <a:tc>
                  <a:txBody>
                    <a:bodyPr/>
                    <a:lstStyle/>
                    <a:p>
                      <a:r>
                        <a:rPr lang="ru-RU" b="1">
                          <a:effectLst/>
                        </a:rPr>
                        <a:t>Заголовок</a:t>
                      </a:r>
                      <a:endParaRPr lang="ru-RU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Большой (20 байт и более)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Малый (8 байт)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60573785"/>
                  </a:ext>
                </a:extLst>
              </a:tr>
              <a:tr h="439782">
                <a:tc>
                  <a:txBody>
                    <a:bodyPr/>
                    <a:lstStyle/>
                    <a:p>
                      <a:r>
                        <a:rPr lang="ru-RU" b="1">
                          <a:effectLst/>
                        </a:rPr>
                        <a:t>Использование</a:t>
                      </a:r>
                      <a:endParaRPr lang="ru-RU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af-ZA">
                          <a:effectLst/>
                        </a:rPr>
                        <a:t>HTTP, FTP, SSH, Email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af-ZA">
                          <a:effectLst/>
                        </a:rPr>
                        <a:t>VoIP, </a:t>
                      </a:r>
                      <a:r>
                        <a:rPr lang="ru-RU">
                          <a:effectLst/>
                        </a:rPr>
                        <a:t>игры, стриминг, </a:t>
                      </a:r>
                      <a:r>
                        <a:rPr lang="af-ZA">
                          <a:effectLst/>
                        </a:rPr>
                        <a:t>DNS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126035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0944979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934AF8-1BF9-D8FC-BF1E-3D170672BC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23FB06E-A047-3A53-C13D-D941238AD9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a typeface="Calibri Light"/>
                <a:cs typeface="Calibri Light"/>
              </a:rPr>
              <a:t>SDN: Введение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2980397-718D-D093-15AE-4B5052832C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TCP (</a:t>
            </a:r>
            <a:r>
              <a:rPr lang="ru-RU" sz="1400" b="1" err="1">
                <a:solidFill>
                  <a:srgbClr val="404040"/>
                </a:solidFill>
                <a:ea typeface="+mn-lt"/>
                <a:cs typeface="+mn-lt"/>
              </a:rPr>
              <a:t>Transmission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 Control Protocol) и UDP (User </a:t>
            </a:r>
            <a:r>
              <a:rPr lang="ru-RU" sz="1400" b="1" err="1">
                <a:solidFill>
                  <a:srgbClr val="404040"/>
                </a:solidFill>
                <a:ea typeface="+mn-lt"/>
                <a:cs typeface="+mn-lt"/>
              </a:rPr>
              <a:t>Datagram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 Protocol) 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— это два основных протокола транспортного уровня (уровень 4 модели OSI). Они используются для передачи данных между устройствами в сетях, но имеют разные характеристики и области применения. В этой презентации мы рассмотрим их особенности, преимущества и недостатки.</a:t>
            </a:r>
          </a:p>
          <a:p>
            <a:r>
              <a:rPr lang="ru-RU" sz="1400" b="1" dirty="0">
                <a:solidFill>
                  <a:srgbClr val="404040"/>
                </a:solidFill>
              </a:rPr>
              <a:t>Примеры использования</a:t>
            </a:r>
            <a:endParaRPr lang="ru-RU" sz="1400" b="1">
              <a:solidFill>
                <a:srgbClr val="404040"/>
              </a:solidFill>
              <a:ea typeface="Calibri" panose="020F0502020204030204"/>
              <a:cs typeface="Calibri" panose="020F0502020204030204"/>
            </a:endParaRPr>
          </a:p>
          <a:p>
            <a:endParaRPr lang="ru-RU" sz="1400" dirty="0">
              <a:solidFill>
                <a:srgbClr val="404040"/>
              </a:solidFill>
            </a:endParaRPr>
          </a:p>
          <a:p>
            <a:r>
              <a:rPr lang="ru-RU" sz="1400" dirty="0">
                <a:solidFill>
                  <a:srgbClr val="404040"/>
                </a:solidFill>
              </a:rPr>
              <a:t>1. </a:t>
            </a:r>
            <a:r>
              <a:rPr lang="ru-RU" sz="1400" b="1" dirty="0">
                <a:solidFill>
                  <a:srgbClr val="404040"/>
                </a:solidFill>
              </a:rPr>
              <a:t>TCP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Веб-сайты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: HTTP/HTTPS использует TCP для надёжной передачи веб-страниц.</a:t>
            </a:r>
            <a:endParaRPr lang="ru-RU" dirty="0"/>
          </a:p>
          <a:p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Электронная почта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: SMTP и IMAP используют TCP для доставки писем.</a:t>
            </a:r>
            <a:endParaRPr lang="ru-RU" dirty="0"/>
          </a:p>
          <a:p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Передача файлов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: FTP использует TCP для надёжной передачи файлов.</a:t>
            </a:r>
            <a:endParaRPr lang="ru-RU" dirty="0"/>
          </a:p>
          <a:p>
            <a:endParaRPr lang="ru-RU" sz="1400" dirty="0">
              <a:solidFill>
                <a:srgbClr val="404040"/>
              </a:solidFill>
            </a:endParaRPr>
          </a:p>
          <a:p>
            <a:r>
              <a:rPr lang="ru-RU" sz="1400" dirty="0">
                <a:solidFill>
                  <a:srgbClr val="404040"/>
                </a:solidFill>
              </a:rPr>
              <a:t>2. </a:t>
            </a:r>
            <a:r>
              <a:rPr lang="ru-RU" sz="1400" b="1" dirty="0">
                <a:solidFill>
                  <a:srgbClr val="404040"/>
                </a:solidFill>
              </a:rPr>
              <a:t>UDP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200" b="1" dirty="0" err="1">
                <a:solidFill>
                  <a:srgbClr val="404040"/>
                </a:solidFill>
                <a:ea typeface="+mn-lt"/>
                <a:cs typeface="+mn-lt"/>
              </a:rPr>
              <a:t>Видеостриминг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: YouTube и </a:t>
            </a:r>
            <a:r>
              <a:rPr lang="ru-RU" sz="1200" dirty="0" err="1">
                <a:solidFill>
                  <a:srgbClr val="404040"/>
                </a:solidFill>
                <a:ea typeface="+mn-lt"/>
                <a:cs typeface="+mn-lt"/>
              </a:rPr>
              <a:t>Netflix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 используют UDP для минимизации задержек.</a:t>
            </a:r>
            <a:endParaRPr lang="ru-RU" dirty="0"/>
          </a:p>
          <a:p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Онлайн-игры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: UDP используется для быстрой передачи данных в реальном времени.</a:t>
            </a:r>
            <a:endParaRPr lang="ru-RU" dirty="0"/>
          </a:p>
          <a:p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DNS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: UDP используется для быстрого разрешения доменных имён.</a:t>
            </a:r>
            <a:endParaRPr lang="ru-RU" dirty="0"/>
          </a:p>
          <a:p>
            <a:br>
              <a:rPr lang="en-US" dirty="0"/>
            </a:br>
            <a:endParaRPr lang="en-US" dirty="0"/>
          </a:p>
          <a:p>
            <a:endParaRPr lang="ru-RU" sz="1400" b="1" dirty="0">
              <a:solidFill>
                <a:srgbClr val="404040"/>
              </a:solidFill>
              <a:ea typeface="Calibri" panose="020F0502020204030204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04896462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0B9FF7-9FBC-0920-D32B-0AD1164F4E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95A34C-1548-599D-722C-2101C690B6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a typeface="Calibri Light"/>
                <a:cs typeface="Calibri Light"/>
              </a:rPr>
              <a:t>SDN: Введение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D4DEBDD-436B-B151-A99F-FE209647DE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ICMP (Internet Control Message Protocol) 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— это протокол сетевого уровня (уровень 3 модели OSI), используемый для обмена сообщениями об ошибках и служебной информацией между сетевыми устройствами. ICMP играет важную роль в диагностике и устранении неполадок в сетях.</a:t>
            </a:r>
          </a:p>
          <a:p>
            <a:r>
              <a:rPr lang="ru-RU" sz="1400" b="1" dirty="0">
                <a:solidFill>
                  <a:srgbClr val="404040"/>
                </a:solidFill>
              </a:rPr>
              <a:t>Основные функции ICMP</a:t>
            </a:r>
            <a:endParaRPr lang="ru-RU" sz="1400" b="1" dirty="0">
              <a:solidFill>
                <a:srgbClr val="404040"/>
              </a:solidFill>
              <a:ea typeface="Calibri" panose="020F0502020204030204"/>
              <a:cs typeface="Calibri" panose="020F0502020204030204"/>
            </a:endParaRPr>
          </a:p>
          <a:p>
            <a:endParaRPr lang="ru-RU" sz="1400" b="1" dirty="0">
              <a:solidFill>
                <a:srgbClr val="404040"/>
              </a:solidFill>
            </a:endParaRPr>
          </a:p>
          <a:p>
            <a:endParaRPr lang="ru-RU" sz="1400" b="1" dirty="0">
              <a:solidFill>
                <a:srgbClr val="404040"/>
              </a:solidFill>
            </a:endParaRPr>
          </a:p>
          <a:p>
            <a:r>
              <a:rPr lang="ru-RU" sz="1400" dirty="0">
                <a:solidFill>
                  <a:srgbClr val="404040"/>
                </a:solidFill>
              </a:rPr>
              <a:t>1. </a:t>
            </a:r>
            <a:r>
              <a:rPr lang="ru-RU" sz="1400" b="1" dirty="0">
                <a:solidFill>
                  <a:srgbClr val="404040"/>
                </a:solidFill>
              </a:rPr>
              <a:t>Отправка сообщений об ошибках</a:t>
            </a:r>
            <a:endParaRPr lang="ru-RU" sz="1400" dirty="0"/>
          </a:p>
          <a:p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ICMP сообщает об ошибках, возникающих при передаче данных.</a:t>
            </a:r>
            <a:endParaRPr lang="ru-RU" dirty="0"/>
          </a:p>
          <a:p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Примеры ошибок:</a:t>
            </a:r>
            <a:endParaRPr lang="ru-RU" dirty="0"/>
          </a:p>
          <a:p>
            <a:pPr lvl="1"/>
            <a:r>
              <a:rPr lang="ru-RU" sz="1200" b="1" dirty="0" err="1">
                <a:solidFill>
                  <a:srgbClr val="404040"/>
                </a:solidFill>
                <a:ea typeface="+mn-lt"/>
                <a:cs typeface="+mn-lt"/>
              </a:rPr>
              <a:t>Destination</a:t>
            </a:r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ru-RU" sz="1200" b="1" dirty="0" err="1">
                <a:solidFill>
                  <a:srgbClr val="404040"/>
                </a:solidFill>
                <a:ea typeface="+mn-lt"/>
                <a:cs typeface="+mn-lt"/>
              </a:rPr>
              <a:t>Unreachable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 (адрес недоступен).</a:t>
            </a:r>
            <a:endParaRPr lang="ru-RU" dirty="0"/>
          </a:p>
          <a:p>
            <a:pPr lvl="1"/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Time </a:t>
            </a:r>
            <a:r>
              <a:rPr lang="ru-RU" sz="1200" b="1" dirty="0" err="1">
                <a:solidFill>
                  <a:srgbClr val="404040"/>
                </a:solidFill>
                <a:ea typeface="+mn-lt"/>
                <a:cs typeface="+mn-lt"/>
              </a:rPr>
              <a:t>Exceeded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 (превышено время жизни пакета, TTL).</a:t>
            </a:r>
            <a:endParaRPr lang="ru-RU" dirty="0"/>
          </a:p>
          <a:p>
            <a:pPr lvl="1"/>
            <a:r>
              <a:rPr lang="ru-RU" sz="1200" b="1" dirty="0" err="1">
                <a:solidFill>
                  <a:srgbClr val="404040"/>
                </a:solidFill>
                <a:ea typeface="+mn-lt"/>
                <a:cs typeface="+mn-lt"/>
              </a:rPr>
              <a:t>Parameter</a:t>
            </a:r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ru-RU" sz="1200" b="1" dirty="0" err="1">
                <a:solidFill>
                  <a:srgbClr val="404040"/>
                </a:solidFill>
                <a:ea typeface="+mn-lt"/>
                <a:cs typeface="+mn-lt"/>
              </a:rPr>
              <a:t>Problem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 (проблема с параметрами пакета).</a:t>
            </a:r>
            <a:endParaRPr lang="ru-RU" dirty="0"/>
          </a:p>
          <a:p>
            <a:pPr lvl="1"/>
            <a:endParaRPr lang="ru-RU" sz="1200" dirty="0">
              <a:solidFill>
                <a:srgbClr val="404040"/>
              </a:solidFill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15327011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9E1741-95DE-4BD2-5945-9DA38F6D1A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97773B8-D984-3894-AB70-285DC58028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a typeface="Calibri Light"/>
                <a:cs typeface="Calibri Light"/>
              </a:rPr>
              <a:t>SDN: Введение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27BDBAF-6380-E430-0D5E-1E6ACDEABB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ICMP (Internet Control Message Protocol) 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— это протокол сетевого уровня (уровень 3 модели OSI), используемый для обмена сообщениями об ошибках и служебной информацией между сетевыми устройствами. ICMP играет важную роль в диагностике и устранении неполадок в сетях.</a:t>
            </a:r>
          </a:p>
          <a:p>
            <a:r>
              <a:rPr lang="ru-RU" sz="1400" b="1" dirty="0">
                <a:solidFill>
                  <a:srgbClr val="404040"/>
                </a:solidFill>
              </a:rPr>
              <a:t>Основные функции ICMP</a:t>
            </a:r>
            <a:endParaRPr lang="ru-RU" sz="1400" b="1" dirty="0">
              <a:solidFill>
                <a:srgbClr val="404040"/>
              </a:solidFill>
              <a:ea typeface="Calibri" panose="020F0502020204030204"/>
              <a:cs typeface="Calibri" panose="020F0502020204030204"/>
            </a:endParaRPr>
          </a:p>
          <a:p>
            <a:endParaRPr lang="ru-RU" sz="1400" b="1" dirty="0">
              <a:solidFill>
                <a:srgbClr val="404040"/>
              </a:solidFill>
            </a:endParaRPr>
          </a:p>
          <a:p>
            <a:r>
              <a:rPr lang="ru-RU" sz="1400" dirty="0">
                <a:solidFill>
                  <a:srgbClr val="404040"/>
                </a:solidFill>
              </a:rPr>
              <a:t>2. </a:t>
            </a:r>
            <a:r>
              <a:rPr lang="ru-RU" sz="1400" b="1" dirty="0">
                <a:solidFill>
                  <a:srgbClr val="404040"/>
                </a:solidFill>
              </a:rPr>
              <a:t>Управление трафиком</a:t>
            </a:r>
            <a:endParaRPr lang="ru-RU" sz="1400" b="1" dirty="0">
              <a:solidFill>
                <a:srgbClr val="404040"/>
              </a:solidFill>
              <a:ea typeface="Calibri" panose="020F0502020204030204"/>
              <a:cs typeface="Calibri" panose="020F0502020204030204"/>
            </a:endParaRPr>
          </a:p>
          <a:p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ICMP может использоваться для управления потоком данных.</a:t>
            </a:r>
            <a:endParaRPr lang="ru-RU" dirty="0"/>
          </a:p>
          <a:p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Пример: </a:t>
            </a:r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Source </a:t>
            </a:r>
            <a:r>
              <a:rPr lang="ru-RU" sz="1200" b="1" dirty="0" err="1">
                <a:solidFill>
                  <a:srgbClr val="404040"/>
                </a:solidFill>
                <a:ea typeface="+mn-lt"/>
                <a:cs typeface="+mn-lt"/>
              </a:rPr>
              <a:t>Quench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 (запрос на снижение скорости передачи).</a:t>
            </a:r>
            <a:endParaRPr lang="ru-RU" dirty="0"/>
          </a:p>
          <a:p>
            <a:endParaRPr lang="ru-RU" sz="1400" b="1" dirty="0">
              <a:solidFill>
                <a:srgbClr val="404040"/>
              </a:solidFill>
              <a:ea typeface="Calibri" panose="020F0502020204030204"/>
              <a:cs typeface="Calibri" panose="020F0502020204030204"/>
            </a:endParaRPr>
          </a:p>
          <a:p>
            <a:r>
              <a:rPr lang="ru-RU" sz="1400" dirty="0">
                <a:solidFill>
                  <a:srgbClr val="404040"/>
                </a:solidFill>
              </a:rPr>
              <a:t>3. </a:t>
            </a:r>
            <a:r>
              <a:rPr lang="ru-RU" sz="1400" b="1" dirty="0">
                <a:solidFill>
                  <a:srgbClr val="404040"/>
                </a:solidFill>
              </a:rPr>
              <a:t>Диагностика сети</a:t>
            </a:r>
            <a:endParaRPr lang="ru-RU" sz="1400" b="1" dirty="0">
              <a:solidFill>
                <a:srgbClr val="404040"/>
              </a:solidFill>
              <a:ea typeface="Calibri" panose="020F0502020204030204"/>
              <a:cs typeface="Calibri" panose="020F0502020204030204"/>
            </a:endParaRPr>
          </a:p>
          <a:p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ICMP используется для проверки доступности устройств и измерения времени передачи данных.</a:t>
            </a:r>
            <a:endParaRPr lang="ru-RU" dirty="0"/>
          </a:p>
          <a:p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Примеры инструментов:</a:t>
            </a:r>
            <a:endParaRPr lang="ru-RU" dirty="0"/>
          </a:p>
          <a:p>
            <a:pPr lvl="1"/>
            <a:r>
              <a:rPr lang="ru-RU" sz="1200" b="1" dirty="0" err="1">
                <a:solidFill>
                  <a:srgbClr val="404040"/>
                </a:solidFill>
                <a:ea typeface="+mn-lt"/>
                <a:cs typeface="+mn-lt"/>
              </a:rPr>
              <a:t>Ping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: проверка доступности устройства.</a:t>
            </a:r>
            <a:endParaRPr lang="ru-RU" dirty="0"/>
          </a:p>
          <a:p>
            <a:pPr lvl="1"/>
            <a:r>
              <a:rPr lang="ru-RU" sz="1200" b="1" dirty="0" err="1">
                <a:solidFill>
                  <a:srgbClr val="404040"/>
                </a:solidFill>
                <a:ea typeface="+mn-lt"/>
                <a:cs typeface="+mn-lt"/>
              </a:rPr>
              <a:t>Traceroute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: определение маршрута передачи данных.</a:t>
            </a:r>
            <a:endParaRPr lang="ru-RU" dirty="0"/>
          </a:p>
          <a:p>
            <a:pPr marL="457200" lvl="1" indent="0">
              <a:buNone/>
            </a:pPr>
            <a:endParaRPr lang="ru-RU" sz="1200" dirty="0">
              <a:solidFill>
                <a:srgbClr val="404040"/>
              </a:solidFill>
              <a:ea typeface="Calibri" panose="020F0502020204030204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475631702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BCC1ED-D0BF-DD77-9E44-163C2613B5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60344D0-A5F0-E558-0A69-E487439BD9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a typeface="Calibri Light"/>
                <a:cs typeface="Calibri Light"/>
              </a:rPr>
              <a:t>SDN: Введение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9D68748-5024-86E5-2D6C-AD6FAE5F6E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85000" lnSpcReduction="20000"/>
          </a:bodyPr>
          <a:lstStyle/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ICMP (Internet Control Message Protocol) 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— это протокол сетевого уровня (уровень 3 модели OSI), используемый для обмена сообщениями об ошибках и служебной информацией между сетевыми устройствами. ICMP играет важную роль в диагностике и устранении неполадок в сетях.</a:t>
            </a:r>
          </a:p>
          <a:p>
            <a:r>
              <a:rPr lang="ru-RU" sz="1400" b="1" dirty="0">
                <a:solidFill>
                  <a:srgbClr val="404040"/>
                </a:solidFill>
              </a:rPr>
              <a:t>Структура ICMP-сообщения</a:t>
            </a:r>
            <a:endParaRPr lang="ru-RU" sz="1400" b="1">
              <a:solidFill>
                <a:srgbClr val="404040"/>
              </a:solidFill>
              <a:ea typeface="Calibri" panose="020F0502020204030204"/>
              <a:cs typeface="Calibri" panose="020F0502020204030204"/>
            </a:endParaRPr>
          </a:p>
          <a:p>
            <a:endParaRPr lang="ru-RU" sz="1400" b="1" dirty="0">
              <a:solidFill>
                <a:srgbClr val="404040"/>
              </a:solidFill>
            </a:endParaRPr>
          </a:p>
          <a:p>
            <a:r>
              <a:rPr lang="ru-RU" sz="1400" dirty="0">
                <a:solidFill>
                  <a:srgbClr val="404040"/>
                </a:solidFill>
              </a:rPr>
              <a:t>1. </a:t>
            </a:r>
            <a:r>
              <a:rPr lang="ru-RU" sz="1400" b="1" dirty="0">
                <a:solidFill>
                  <a:srgbClr val="404040"/>
                </a:solidFill>
              </a:rPr>
              <a:t>Заголовок ICMP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Состоит из 8 байт и содержит следующие поля:</a:t>
            </a:r>
            <a:endParaRPr lang="ru-RU" sz="1400" dirty="0">
              <a:ea typeface="Calibri"/>
              <a:cs typeface="Calibri"/>
            </a:endParaRPr>
          </a:p>
          <a:p>
            <a:pPr lvl="1"/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Тип (Type)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 определяет тип сообщения (например, 0 — </a:t>
            </a: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Echo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Reply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, 8 — </a:t>
            </a: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Echo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Request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).</a:t>
            </a:r>
            <a:endParaRPr lang="ru-RU" sz="1400" dirty="0">
              <a:ea typeface="Calibri"/>
              <a:cs typeface="Calibri"/>
            </a:endParaRPr>
          </a:p>
          <a:p>
            <a:pPr lvl="1"/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Код (Code)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 уточняет тип сообщения.</a:t>
            </a:r>
            <a:endParaRPr lang="ru-RU" sz="1400" dirty="0">
              <a:ea typeface="Calibri"/>
              <a:cs typeface="Calibri"/>
            </a:endParaRPr>
          </a:p>
          <a:p>
            <a:pPr lvl="1"/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Контрольная сумма (</a:t>
            </a:r>
            <a:r>
              <a:rPr lang="ru-RU" sz="1400" b="1" err="1">
                <a:solidFill>
                  <a:srgbClr val="404040"/>
                </a:solidFill>
                <a:ea typeface="+mn-lt"/>
                <a:cs typeface="+mn-lt"/>
              </a:rPr>
              <a:t>Checksum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)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 проверка целостности сообщения.</a:t>
            </a:r>
            <a:endParaRPr lang="ru-RU" sz="1400" dirty="0">
              <a:ea typeface="Calibri"/>
              <a:cs typeface="Calibri"/>
            </a:endParaRPr>
          </a:p>
          <a:p>
            <a:pPr lvl="1"/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Данные (Data)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 дополнительная информация (например, IP-заголовок и часть данных пакета).</a:t>
            </a:r>
            <a:endParaRPr lang="ru-RU" sz="1400" dirty="0">
              <a:ea typeface="Calibri"/>
              <a:cs typeface="Calibri"/>
            </a:endParaRPr>
          </a:p>
          <a:p>
            <a:endParaRPr lang="ru-RU" sz="1400" dirty="0">
              <a:solidFill>
                <a:srgbClr val="404040"/>
              </a:solidFill>
              <a:ea typeface="Calibri" panose="020F0502020204030204"/>
              <a:cs typeface="Calibri" panose="020F0502020204030204"/>
            </a:endParaRPr>
          </a:p>
          <a:p>
            <a:r>
              <a:rPr lang="ru-RU" sz="1400" dirty="0">
                <a:solidFill>
                  <a:srgbClr val="404040"/>
                </a:solidFill>
              </a:rPr>
              <a:t>2. </a:t>
            </a:r>
            <a:r>
              <a:rPr lang="ru-RU" sz="1400" b="1" dirty="0">
                <a:solidFill>
                  <a:srgbClr val="404040"/>
                </a:solidFill>
              </a:rPr>
              <a:t>Примеры типов сообщений</a:t>
            </a:r>
            <a:endParaRPr lang="ru-RU" sz="1400" dirty="0">
              <a:ea typeface="Calibri" panose="020F0502020204030204"/>
              <a:cs typeface="Calibri" panose="020F0502020204030204"/>
            </a:endParaRPr>
          </a:p>
          <a:p>
            <a:r>
              <a:rPr lang="ru-RU" sz="1400" b="1" err="1">
                <a:solidFill>
                  <a:srgbClr val="404040"/>
                </a:solidFill>
                <a:ea typeface="+mn-lt"/>
                <a:cs typeface="+mn-lt"/>
              </a:rPr>
              <a:t>Echo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ru-RU" sz="1400" b="1" err="1">
                <a:solidFill>
                  <a:srgbClr val="404040"/>
                </a:solidFill>
                <a:ea typeface="+mn-lt"/>
                <a:cs typeface="+mn-lt"/>
              </a:rPr>
              <a:t>Request</a:t>
            </a:r>
            <a:r>
              <a:rPr lang="ru-RU" sz="1400" b="1">
                <a:solidFill>
                  <a:srgbClr val="404040"/>
                </a:solidFill>
                <a:ea typeface="+mn-lt"/>
                <a:cs typeface="+mn-lt"/>
              </a:rPr>
              <a:t> (8)</a:t>
            </a:r>
            <a:r>
              <a:rPr lang="ru-RU" sz="1400">
                <a:solidFill>
                  <a:srgbClr val="404040"/>
                </a:solidFill>
                <a:ea typeface="+mn-lt"/>
                <a:cs typeface="+mn-lt"/>
              </a:rPr>
              <a:t> и </a:t>
            </a:r>
            <a:r>
              <a:rPr lang="ru-RU" sz="1400" b="1" err="1">
                <a:solidFill>
                  <a:srgbClr val="404040"/>
                </a:solidFill>
                <a:ea typeface="+mn-lt"/>
                <a:cs typeface="+mn-lt"/>
              </a:rPr>
              <a:t>Echo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ru-RU" sz="1400" b="1" err="1">
                <a:solidFill>
                  <a:srgbClr val="404040"/>
                </a:solidFill>
                <a:ea typeface="+mn-lt"/>
                <a:cs typeface="+mn-lt"/>
              </a:rPr>
              <a:t>Reply</a:t>
            </a:r>
            <a:r>
              <a:rPr lang="ru-RU" sz="1400" b="1">
                <a:solidFill>
                  <a:srgbClr val="404040"/>
                </a:solidFill>
                <a:ea typeface="+mn-lt"/>
                <a:cs typeface="+mn-lt"/>
              </a:rPr>
              <a:t> (0)</a:t>
            </a:r>
            <a:r>
              <a:rPr lang="ru-RU" sz="1400">
                <a:solidFill>
                  <a:srgbClr val="404040"/>
                </a:solidFill>
                <a:ea typeface="+mn-lt"/>
                <a:cs typeface="+mn-lt"/>
              </a:rPr>
              <a:t>: используются в команде </a:t>
            </a: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Ping</a:t>
            </a:r>
            <a:r>
              <a:rPr lang="ru-RU" sz="1400">
                <a:solidFill>
                  <a:srgbClr val="404040"/>
                </a:solidFill>
                <a:ea typeface="+mn-lt"/>
                <a:cs typeface="+mn-lt"/>
              </a:rPr>
              <a:t>.</a:t>
            </a:r>
            <a:endParaRPr lang="ru-RU" sz="1400">
              <a:ea typeface="Calibri"/>
              <a:cs typeface="Calibri"/>
            </a:endParaRPr>
          </a:p>
          <a:p>
            <a:r>
              <a:rPr lang="ru-RU" sz="1400" b="1" err="1">
                <a:solidFill>
                  <a:srgbClr val="404040"/>
                </a:solidFill>
                <a:ea typeface="+mn-lt"/>
                <a:cs typeface="+mn-lt"/>
              </a:rPr>
              <a:t>Destination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ru-RU" sz="1400" b="1" err="1">
                <a:solidFill>
                  <a:srgbClr val="404040"/>
                </a:solidFill>
                <a:ea typeface="+mn-lt"/>
                <a:cs typeface="+mn-lt"/>
              </a:rPr>
              <a:t>Unreachable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 (3)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 адрес недоступен.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Time </a:t>
            </a:r>
            <a:r>
              <a:rPr lang="ru-RU" sz="1400" b="1" err="1">
                <a:solidFill>
                  <a:srgbClr val="404040"/>
                </a:solidFill>
                <a:ea typeface="+mn-lt"/>
                <a:cs typeface="+mn-lt"/>
              </a:rPr>
              <a:t>Exceeded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 (11)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 превышено время жизни пакета (TTL).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400" b="1" err="1">
                <a:solidFill>
                  <a:srgbClr val="404040"/>
                </a:solidFill>
                <a:ea typeface="+mn-lt"/>
                <a:cs typeface="+mn-lt"/>
              </a:rPr>
              <a:t>Redirect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 (5)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 перенаправление трафика на другой маршрутизатор.</a:t>
            </a:r>
            <a:endParaRPr lang="ru-RU" sz="1400" dirty="0">
              <a:ea typeface="Calibri"/>
              <a:cs typeface="Calibri"/>
            </a:endParaRPr>
          </a:p>
          <a:p>
            <a:br>
              <a:rPr lang="en-US" dirty="0"/>
            </a:br>
            <a:endParaRPr lang="en-US" sz="140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77001317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8C4AE4-9CD1-6494-3781-D235F4CAB8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F44CBEB-F25D-9726-1506-A7A1E4238B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a typeface="Calibri Light"/>
                <a:cs typeface="Calibri Light"/>
              </a:rPr>
              <a:t>SDN: Введение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063184D-1594-8C54-57D2-3744B811B5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ICMP (Internet Control Message Protocol) 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— это протокол сетевого уровня (уровень 3 модели OSI), используемый для обмена сообщениями об ошибках и служебной информацией между сетевыми устройствами. ICMP играет важную роль в диагностике и устранении неполадок в сетях.</a:t>
            </a:r>
            <a:endParaRPr lang="ru-RU" sz="1400">
              <a:solidFill>
                <a:srgbClr val="404040"/>
              </a:solidFill>
              <a:ea typeface="+mn-lt"/>
              <a:cs typeface="+mn-lt"/>
            </a:endParaRPr>
          </a:p>
          <a:p>
            <a:pPr marL="0" indent="0">
              <a:buNone/>
            </a:pPr>
            <a:r>
              <a:rPr lang="ru-RU" sz="1400" b="1" dirty="0">
                <a:solidFill>
                  <a:srgbClr val="404040"/>
                </a:solidFill>
              </a:rPr>
              <a:t>Примеры использования ICMP</a:t>
            </a:r>
            <a:endParaRPr lang="ru-RU" sz="1400" b="1" dirty="0">
              <a:solidFill>
                <a:srgbClr val="404040"/>
              </a:solidFill>
              <a:ea typeface="Calibri"/>
              <a:cs typeface="Calibri"/>
            </a:endParaRPr>
          </a:p>
          <a:p>
            <a:r>
              <a:rPr lang="ru-RU" sz="1400" dirty="0">
                <a:solidFill>
                  <a:srgbClr val="404040"/>
                </a:solidFill>
              </a:rPr>
              <a:t>1. </a:t>
            </a:r>
            <a:r>
              <a:rPr lang="ru-RU" sz="1400" b="1" dirty="0" err="1">
                <a:solidFill>
                  <a:srgbClr val="404040"/>
                </a:solidFill>
              </a:rPr>
              <a:t>Ping</a:t>
            </a:r>
            <a:endParaRPr lang="ru-RU" sz="1400" dirty="0" err="1">
              <a:ea typeface="Calibri"/>
              <a:cs typeface="Calibri"/>
            </a:endParaRPr>
          </a:p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Цель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 проверка доступности устройства и измерение задержки (RTT, </a:t>
            </a: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Round-Trip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 Time).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Как работает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</a:t>
            </a:r>
            <a:endParaRPr lang="ru-RU" sz="1400" dirty="0">
              <a:ea typeface="Calibri"/>
              <a:cs typeface="Calibri"/>
            </a:endParaRPr>
          </a:p>
          <a:p>
            <a:pPr lvl="1"/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Отправляется ICMP-сообщение типа </a:t>
            </a:r>
            <a:r>
              <a:rPr lang="ru-RU" sz="1400" b="1" err="1">
                <a:solidFill>
                  <a:srgbClr val="404040"/>
                </a:solidFill>
                <a:ea typeface="+mn-lt"/>
                <a:cs typeface="+mn-lt"/>
              </a:rPr>
              <a:t>Echo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ru-RU" sz="1400" b="1" err="1">
                <a:solidFill>
                  <a:srgbClr val="404040"/>
                </a:solidFill>
                <a:ea typeface="+mn-lt"/>
                <a:cs typeface="+mn-lt"/>
              </a:rPr>
              <a:t>Request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.</a:t>
            </a:r>
            <a:endParaRPr lang="ru-RU" sz="1400" dirty="0">
              <a:ea typeface="Calibri"/>
              <a:cs typeface="Calibri"/>
            </a:endParaRPr>
          </a:p>
          <a:p>
            <a:pPr lvl="1"/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Устройство-получатель отвечает сообщением типа </a:t>
            </a:r>
            <a:r>
              <a:rPr lang="ru-RU" sz="1400" b="1" err="1">
                <a:solidFill>
                  <a:srgbClr val="404040"/>
                </a:solidFill>
                <a:ea typeface="+mn-lt"/>
                <a:cs typeface="+mn-lt"/>
              </a:rPr>
              <a:t>Echo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ru-RU" sz="1400" b="1" err="1">
                <a:solidFill>
                  <a:srgbClr val="404040"/>
                </a:solidFill>
                <a:ea typeface="+mn-lt"/>
                <a:cs typeface="+mn-lt"/>
              </a:rPr>
              <a:t>Reply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.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400" dirty="0">
                <a:solidFill>
                  <a:srgbClr val="FFFFFF"/>
                </a:solidFill>
                <a:latin typeface="Consolas"/>
                <a:ea typeface="+mn-lt"/>
                <a:cs typeface="+mn-lt"/>
              </a:rPr>
              <a:t>m</a:t>
            </a:r>
            <a:r>
              <a:rPr lang="ru-RU" sz="1400" dirty="0">
                <a:solidFill>
                  <a:srgbClr val="404040"/>
                </a:solidFill>
                <a:latin typeface="Calibri"/>
                <a:ea typeface="+mn-lt"/>
                <a:cs typeface="+mn-lt"/>
              </a:rPr>
              <a:t>2</a:t>
            </a:r>
            <a:r>
              <a:rPr lang="ru-RU" sz="1400" dirty="0">
                <a:solidFill>
                  <a:srgbClr val="404040"/>
                </a:solidFill>
              </a:rPr>
              <a:t>. </a:t>
            </a:r>
            <a:r>
              <a:rPr lang="ru-RU" sz="1400" b="1" dirty="0" err="1">
                <a:solidFill>
                  <a:srgbClr val="404040"/>
                </a:solidFill>
              </a:rPr>
              <a:t>Traceroute</a:t>
            </a:r>
            <a:endParaRPr lang="ru-RU" sz="1400" dirty="0" err="1">
              <a:ea typeface="Calibri"/>
              <a:cs typeface="Calibri"/>
            </a:endParaRPr>
          </a:p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Цель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 определение маршрута передачи данных от источника до назначения.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Как работает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</a:t>
            </a:r>
            <a:endParaRPr lang="ru-RU" sz="1400" dirty="0">
              <a:ea typeface="Calibri"/>
              <a:cs typeface="Calibri"/>
            </a:endParaRPr>
          </a:p>
          <a:p>
            <a:pPr lvl="1"/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Отправляются пакеты с постепенно увеличивающимся TTL.</a:t>
            </a:r>
            <a:endParaRPr lang="ru-RU" sz="1400" dirty="0">
              <a:ea typeface="Calibri"/>
              <a:cs typeface="Calibri"/>
            </a:endParaRPr>
          </a:p>
          <a:p>
            <a:pPr lvl="1"/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Каждый маршрутизатор на пути возвращает ICMP-сообщение 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Time </a:t>
            </a:r>
            <a:r>
              <a:rPr lang="ru-RU" sz="1400" b="1" err="1">
                <a:solidFill>
                  <a:srgbClr val="404040"/>
                </a:solidFill>
                <a:ea typeface="+mn-lt"/>
                <a:cs typeface="+mn-lt"/>
              </a:rPr>
              <a:t>Exceeded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.</a:t>
            </a:r>
            <a:endParaRPr lang="ru-RU" sz="1400" dirty="0">
              <a:ea typeface="Calibri"/>
              <a:cs typeface="Calibri"/>
            </a:endParaRPr>
          </a:p>
          <a:p>
            <a:pPr marL="0" indent="0">
              <a:buNone/>
            </a:pP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Если маршрутизатор не может доставить пакет, он отправляет ICMP-сообщение </a:t>
            </a:r>
            <a:r>
              <a:rPr lang="ru-RU" sz="1400" b="1" dirty="0" err="1">
                <a:solidFill>
                  <a:srgbClr val="404040"/>
                </a:solidFill>
                <a:ea typeface="+mn-lt"/>
                <a:cs typeface="+mn-lt"/>
              </a:rPr>
              <a:t>Destination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ru-RU" sz="1400" b="1" dirty="0" err="1">
                <a:solidFill>
                  <a:srgbClr val="404040"/>
                </a:solidFill>
                <a:ea typeface="+mn-lt"/>
                <a:cs typeface="+mn-lt"/>
              </a:rPr>
              <a:t>Unreachable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.</a:t>
            </a:r>
            <a:endParaRPr lang="ru-RU" sz="1400" dirty="0">
              <a:ea typeface="Calibri"/>
              <a:cs typeface="Calibri"/>
            </a:endParaRPr>
          </a:p>
          <a:p>
            <a:endParaRPr lang="ru-RU" sz="1400" dirty="0">
              <a:solidFill>
                <a:srgbClr val="404040"/>
              </a:solidFill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15994532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FF8ED0-6F4B-F6C3-36C8-05B65CB7B0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B601A0E-5C41-68D6-CB6B-A9C35C248F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a typeface="Calibri Light"/>
                <a:cs typeface="Calibri Light"/>
              </a:rPr>
              <a:t>SDN: Введение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3F9268A-E510-4829-51A4-4235A997B1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ICMP (Internet Control Message Protocol) 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— это протокол сетевого уровня (уровень 3 модели OSI), используемый для обмена сообщениями об ошибках и служебной информацией между сетевыми устройствами. ICMP играет важную роль в диагностике и устранении неполадок в сетях.</a:t>
            </a:r>
            <a:endParaRPr lang="ru-RU" sz="1400">
              <a:solidFill>
                <a:srgbClr val="404040"/>
              </a:solidFill>
              <a:ea typeface="+mn-lt"/>
              <a:cs typeface="+mn-lt"/>
            </a:endParaRPr>
          </a:p>
          <a:p>
            <a:pPr>
              <a:buNone/>
            </a:pPr>
            <a:r>
              <a:rPr lang="ru-RU" sz="1400" b="1" dirty="0">
                <a:solidFill>
                  <a:srgbClr val="404040"/>
                </a:solidFill>
              </a:rPr>
              <a:t>Преимущества и недостатки ICMP</a:t>
            </a:r>
            <a:endParaRPr lang="ru-RU" sz="1400" dirty="0">
              <a:solidFill>
                <a:srgbClr val="000000"/>
              </a:solidFill>
            </a:endParaRPr>
          </a:p>
          <a:p>
            <a:pPr>
              <a:buNone/>
            </a:pPr>
            <a:endParaRPr lang="ru-RU" sz="1400" dirty="0">
              <a:solidFill>
                <a:srgbClr val="404040"/>
              </a:solidFill>
            </a:endParaRPr>
          </a:p>
          <a:p>
            <a:pPr>
              <a:buNone/>
            </a:pPr>
            <a:r>
              <a:rPr lang="ru-RU" sz="1400" dirty="0">
                <a:solidFill>
                  <a:srgbClr val="404040"/>
                </a:solidFill>
              </a:rPr>
              <a:t>1. </a:t>
            </a:r>
            <a:r>
              <a:rPr lang="ru-RU" sz="1400" b="1" dirty="0">
                <a:solidFill>
                  <a:srgbClr val="404040"/>
                </a:solidFill>
              </a:rPr>
              <a:t>Преимущества</a:t>
            </a:r>
            <a:endParaRPr lang="ru-RU" sz="1400" dirty="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Простота и эффективность.</a:t>
            </a:r>
            <a:endParaRPr lang="ru-RU" dirty="0"/>
          </a:p>
          <a:p>
            <a:pPr>
              <a:buFont typeface="Arial"/>
              <a:buChar char="•"/>
            </a:pP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Широкое использование для диагностики сетей.</a:t>
            </a:r>
            <a:endParaRPr lang="ru-RU" dirty="0"/>
          </a:p>
          <a:p>
            <a:pPr>
              <a:buFont typeface="Arial"/>
              <a:buChar char="•"/>
            </a:pP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Поддержка большинством сетевых устройств.</a:t>
            </a:r>
            <a:endParaRPr lang="ru-RU" sz="1400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ru-RU" sz="1400" dirty="0">
              <a:solidFill>
                <a:srgbClr val="404040"/>
              </a:solidFill>
            </a:endParaRPr>
          </a:p>
          <a:p>
            <a:pPr marL="0" indent="0">
              <a:buNone/>
            </a:pPr>
            <a:r>
              <a:rPr lang="ru-RU" sz="1400" dirty="0">
                <a:solidFill>
                  <a:srgbClr val="404040"/>
                </a:solidFill>
              </a:rPr>
              <a:t>2. </a:t>
            </a:r>
            <a:r>
              <a:rPr lang="ru-RU" sz="1400" b="1" dirty="0">
                <a:solidFill>
                  <a:srgbClr val="404040"/>
                </a:solidFill>
              </a:rPr>
              <a:t>Недостатки</a:t>
            </a:r>
            <a:endParaRPr lang="ru-RU" sz="1400" dirty="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ICMP-сообщения могут быть использованы для атак (например, </a:t>
            </a:r>
            <a:r>
              <a:rPr lang="ru-RU" sz="1200" dirty="0" err="1">
                <a:solidFill>
                  <a:srgbClr val="404040"/>
                </a:solidFill>
                <a:ea typeface="+mn-lt"/>
                <a:cs typeface="+mn-lt"/>
              </a:rPr>
              <a:t>Ping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ru-RU" sz="1200" dirty="0" err="1">
                <a:solidFill>
                  <a:srgbClr val="404040"/>
                </a:solidFill>
                <a:ea typeface="+mn-lt"/>
                <a:cs typeface="+mn-lt"/>
              </a:rPr>
              <a:t>of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ru-RU" sz="1200" dirty="0" err="1">
                <a:solidFill>
                  <a:srgbClr val="404040"/>
                </a:solidFill>
                <a:ea typeface="+mn-lt"/>
                <a:cs typeface="+mn-lt"/>
              </a:rPr>
              <a:t>Death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, ICMP </a:t>
            </a:r>
            <a:r>
              <a:rPr lang="ru-RU" sz="1200" dirty="0" err="1">
                <a:solidFill>
                  <a:srgbClr val="404040"/>
                </a:solidFill>
                <a:ea typeface="+mn-lt"/>
                <a:cs typeface="+mn-lt"/>
              </a:rPr>
              <a:t>Flood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).</a:t>
            </a:r>
            <a:endParaRPr lang="ru-RU" dirty="0"/>
          </a:p>
          <a:p>
            <a:pPr>
              <a:buFont typeface="Arial"/>
              <a:buChar char="•"/>
            </a:pP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Некоторые сети блокируют ICMP-трафик для повышения безопасности.</a:t>
            </a:r>
            <a:endParaRPr lang="ru-RU" dirty="0"/>
          </a:p>
          <a:p>
            <a:pPr marL="0" indent="0">
              <a:buNone/>
            </a:pP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63427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99F260-CEB4-E97E-E4C7-934EB9A60C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058AC2A-604F-92B8-2629-1CE4028CD6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a typeface="Calibri Light"/>
                <a:cs typeface="Calibri Light"/>
              </a:rPr>
              <a:t>SDN: Введение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119271C-CBAA-FDFB-E8D7-194B3B1173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ru-RU" dirty="0">
                <a:solidFill>
                  <a:srgbClr val="404040"/>
                </a:solidFill>
              </a:rPr>
              <a:t>Уровень 5: Сеансовый (</a:t>
            </a:r>
            <a:r>
              <a:rPr lang="ru-RU" dirty="0" err="1">
                <a:solidFill>
                  <a:srgbClr val="404040"/>
                </a:solidFill>
              </a:rPr>
              <a:t>Session</a:t>
            </a:r>
            <a:r>
              <a:rPr lang="ru-RU" dirty="0">
                <a:solidFill>
                  <a:srgbClr val="404040"/>
                </a:solidFill>
              </a:rPr>
              <a:t> Layer)</a:t>
            </a:r>
            <a:endParaRPr lang="ru-RU" dirty="0">
              <a:solidFill>
                <a:srgbClr val="404040"/>
              </a:solidFill>
              <a:ea typeface="Calibri"/>
              <a:cs typeface="Calibri"/>
            </a:endParaRPr>
          </a:p>
          <a:p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Функции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: управление сеансами связи между устройствами.</a:t>
            </a:r>
            <a:endParaRPr lang="ru-RU" dirty="0"/>
          </a:p>
          <a:p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Примеры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: RPC, SIP.</a:t>
            </a:r>
            <a:endParaRPr lang="ru-RU" dirty="0"/>
          </a:p>
          <a:p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Задачи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: установление, поддержание и завершение сеансов.</a:t>
            </a:r>
            <a:endParaRPr lang="ru-RU" dirty="0"/>
          </a:p>
          <a:p>
            <a:br>
              <a:rPr lang="en-US" dirty="0"/>
            </a:br>
            <a:endParaRPr lang="en-US" dirty="0"/>
          </a:p>
          <a:p>
            <a:r>
              <a:rPr lang="ru-RU" dirty="0">
                <a:solidFill>
                  <a:srgbClr val="404040"/>
                </a:solidFill>
              </a:rPr>
              <a:t>Уровень 6: Представления (</a:t>
            </a:r>
            <a:r>
              <a:rPr lang="ru-RU" dirty="0" err="1">
                <a:solidFill>
                  <a:srgbClr val="404040"/>
                </a:solidFill>
              </a:rPr>
              <a:t>Presentation</a:t>
            </a:r>
            <a:r>
              <a:rPr lang="ru-RU" dirty="0">
                <a:solidFill>
                  <a:srgbClr val="404040"/>
                </a:solidFill>
              </a:rPr>
              <a:t> Layer)</a:t>
            </a:r>
            <a:endParaRPr lang="ru-RU" dirty="0"/>
          </a:p>
          <a:p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Функции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: преобразование данных в формат, понятный приложениям.</a:t>
            </a:r>
            <a:endParaRPr lang="ru-RU" dirty="0"/>
          </a:p>
          <a:p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Примеры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: шифрование, сжатие, кодирование (JSON, XML).</a:t>
            </a:r>
            <a:endParaRPr lang="ru-RU" dirty="0"/>
          </a:p>
          <a:p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Задачи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: обеспечение совместимости форматов данных.</a:t>
            </a:r>
            <a:endParaRPr lang="ru-RU" dirty="0"/>
          </a:p>
          <a:p>
            <a:endParaRPr lang="ru-RU" dirty="0">
              <a:solidFill>
                <a:srgbClr val="404040"/>
              </a:solidFill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07657865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D2E472-2FB2-C543-4861-A06FEA484F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486364E-29BD-6A08-9574-3CBBB24A3E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a typeface="Calibri Light"/>
                <a:cs typeface="Calibri Light"/>
              </a:rPr>
              <a:t>SDN: Введение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8BDDAEA-A37B-0773-9A61-06B152C596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ICMP (Internet Control Message Protocol) 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— это протокол сетевого уровня (уровень 3 модели OSI), используемый для обмена сообщениями об ошибках и служебной информацией между сетевыми устройствами. ICMP играет важную роль в диагностике и устранении неполадок в сетях.</a:t>
            </a:r>
            <a:endParaRPr lang="ru-RU" sz="1400">
              <a:solidFill>
                <a:srgbClr val="404040"/>
              </a:solidFill>
              <a:ea typeface="+mn-lt"/>
              <a:cs typeface="+mn-lt"/>
            </a:endParaRPr>
          </a:p>
          <a:p>
            <a:r>
              <a:rPr lang="ru-RU" sz="1400" b="1" dirty="0">
                <a:solidFill>
                  <a:srgbClr val="404040"/>
                </a:solidFill>
              </a:rPr>
              <a:t>Примеры ICMP-сообщений</a:t>
            </a:r>
            <a:endParaRPr lang="ru-RU" sz="1400" b="1">
              <a:solidFill>
                <a:srgbClr val="404040"/>
              </a:solidFill>
              <a:ea typeface="Calibri"/>
              <a:cs typeface="Calibri"/>
            </a:endParaRPr>
          </a:p>
          <a:p>
            <a:endParaRPr lang="ru-RU" sz="1400" b="1" dirty="0">
              <a:solidFill>
                <a:srgbClr val="404040"/>
              </a:solidFill>
            </a:endParaRPr>
          </a:p>
          <a:p>
            <a:r>
              <a:rPr lang="ru-RU" sz="1400" dirty="0">
                <a:solidFill>
                  <a:srgbClr val="404040"/>
                </a:solidFill>
              </a:rPr>
              <a:t>1. </a:t>
            </a:r>
            <a:r>
              <a:rPr lang="ru-RU" sz="1400" b="1" dirty="0" err="1">
                <a:solidFill>
                  <a:srgbClr val="404040"/>
                </a:solidFill>
              </a:rPr>
              <a:t>Echo</a:t>
            </a:r>
            <a:r>
              <a:rPr lang="ru-RU" sz="1400" b="1" dirty="0">
                <a:solidFill>
                  <a:srgbClr val="404040"/>
                </a:solidFill>
              </a:rPr>
              <a:t> </a:t>
            </a:r>
            <a:r>
              <a:rPr lang="ru-RU" sz="1400" b="1" dirty="0" err="1">
                <a:solidFill>
                  <a:srgbClr val="404040"/>
                </a:solidFill>
              </a:rPr>
              <a:t>Request</a:t>
            </a:r>
            <a:r>
              <a:rPr lang="ru-RU" sz="1400" b="1" dirty="0">
                <a:solidFill>
                  <a:srgbClr val="404040"/>
                </a:solidFill>
              </a:rPr>
              <a:t> / </a:t>
            </a:r>
            <a:r>
              <a:rPr lang="ru-RU" sz="1400" b="1" dirty="0" err="1">
                <a:solidFill>
                  <a:srgbClr val="404040"/>
                </a:solidFill>
              </a:rPr>
              <a:t>Echo</a:t>
            </a:r>
            <a:r>
              <a:rPr lang="ru-RU" sz="1400" b="1" dirty="0">
                <a:solidFill>
                  <a:srgbClr val="404040"/>
                </a:solidFill>
              </a:rPr>
              <a:t> </a:t>
            </a:r>
            <a:r>
              <a:rPr lang="ru-RU" sz="1400" b="1" dirty="0" err="1">
                <a:solidFill>
                  <a:srgbClr val="404040"/>
                </a:solidFill>
              </a:rPr>
              <a:t>Reply</a:t>
            </a:r>
            <a:endParaRPr lang="ru-RU" sz="1400" dirty="0" err="1">
              <a:ea typeface="Calibri"/>
              <a:cs typeface="Calibri"/>
            </a:endParaRPr>
          </a:p>
          <a:p>
            <a:r>
              <a:rPr lang="ru-RU" sz="1200" b="1" dirty="0" err="1">
                <a:solidFill>
                  <a:srgbClr val="404040"/>
                </a:solidFill>
                <a:ea typeface="+mn-lt"/>
                <a:cs typeface="+mn-lt"/>
              </a:rPr>
              <a:t>Echo</a:t>
            </a:r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ru-RU" sz="1200" b="1" dirty="0" err="1">
                <a:solidFill>
                  <a:srgbClr val="404040"/>
                </a:solidFill>
                <a:ea typeface="+mn-lt"/>
                <a:cs typeface="+mn-lt"/>
              </a:rPr>
              <a:t>Request</a:t>
            </a:r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 (тип 8)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: запрос на проверку доступности.</a:t>
            </a:r>
            <a:endParaRPr lang="ru-RU" dirty="0"/>
          </a:p>
          <a:p>
            <a:r>
              <a:rPr lang="ru-RU" sz="1200" b="1" dirty="0" err="1">
                <a:solidFill>
                  <a:srgbClr val="404040"/>
                </a:solidFill>
                <a:ea typeface="+mn-lt"/>
                <a:cs typeface="+mn-lt"/>
              </a:rPr>
              <a:t>Echo</a:t>
            </a:r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ru-RU" sz="1200" b="1" dirty="0" err="1">
                <a:solidFill>
                  <a:srgbClr val="404040"/>
                </a:solidFill>
                <a:ea typeface="+mn-lt"/>
                <a:cs typeface="+mn-lt"/>
              </a:rPr>
              <a:t>Reply</a:t>
            </a:r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 (тип 0)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: ответ на запрос.</a:t>
            </a:r>
            <a:endParaRPr lang="ru-RU" dirty="0"/>
          </a:p>
          <a:p>
            <a:endParaRPr lang="ru-RU" sz="1400" dirty="0">
              <a:solidFill>
                <a:srgbClr val="404040"/>
              </a:solidFill>
            </a:endParaRPr>
          </a:p>
          <a:p>
            <a:r>
              <a:rPr lang="ru-RU" sz="1400" dirty="0">
                <a:solidFill>
                  <a:srgbClr val="404040"/>
                </a:solidFill>
              </a:rPr>
              <a:t>2. </a:t>
            </a:r>
            <a:r>
              <a:rPr lang="ru-RU" sz="1400" b="1" dirty="0" err="1">
                <a:solidFill>
                  <a:srgbClr val="404040"/>
                </a:solidFill>
              </a:rPr>
              <a:t>Destination</a:t>
            </a:r>
            <a:r>
              <a:rPr lang="ru-RU" sz="1400" b="1" dirty="0">
                <a:solidFill>
                  <a:srgbClr val="404040"/>
                </a:solidFill>
              </a:rPr>
              <a:t> </a:t>
            </a:r>
            <a:r>
              <a:rPr lang="ru-RU" sz="1400" b="1" dirty="0" err="1">
                <a:solidFill>
                  <a:srgbClr val="404040"/>
                </a:solidFill>
              </a:rPr>
              <a:t>Unreachable</a:t>
            </a:r>
            <a:r>
              <a:rPr lang="ru-RU" sz="1400" b="1" dirty="0">
                <a:solidFill>
                  <a:srgbClr val="404040"/>
                </a:solidFill>
              </a:rPr>
              <a:t> (тип 3)</a:t>
            </a:r>
            <a:endParaRPr lang="ru-RU" sz="1400">
              <a:ea typeface="Calibri"/>
              <a:cs typeface="Calibri"/>
            </a:endParaRPr>
          </a:p>
          <a:p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Код 0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: сеть недоступна.</a:t>
            </a:r>
            <a:endParaRPr lang="ru-RU" dirty="0"/>
          </a:p>
          <a:p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Код 1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: хост недоступен.</a:t>
            </a:r>
            <a:endParaRPr lang="ru-RU" dirty="0"/>
          </a:p>
          <a:p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Код 3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: порт недоступен.</a:t>
            </a:r>
            <a:endParaRPr lang="ru-RU" dirty="0"/>
          </a:p>
          <a:p>
            <a:endParaRPr lang="ru-RU" sz="1400" dirty="0">
              <a:solidFill>
                <a:srgbClr val="404040"/>
              </a:solidFill>
            </a:endParaRPr>
          </a:p>
          <a:p>
            <a:r>
              <a:rPr lang="ru-RU" sz="1400" dirty="0">
                <a:solidFill>
                  <a:srgbClr val="404040"/>
                </a:solidFill>
              </a:rPr>
              <a:t>3. </a:t>
            </a:r>
            <a:r>
              <a:rPr lang="ru-RU" sz="1400" b="1" dirty="0">
                <a:solidFill>
                  <a:srgbClr val="404040"/>
                </a:solidFill>
              </a:rPr>
              <a:t>Time </a:t>
            </a:r>
            <a:r>
              <a:rPr lang="ru-RU" sz="1400" b="1" dirty="0" err="1">
                <a:solidFill>
                  <a:srgbClr val="404040"/>
                </a:solidFill>
              </a:rPr>
              <a:t>Exceeded</a:t>
            </a:r>
            <a:r>
              <a:rPr lang="ru-RU" sz="1400" b="1" dirty="0">
                <a:solidFill>
                  <a:srgbClr val="404040"/>
                </a:solidFill>
              </a:rPr>
              <a:t> (тип 11)</a:t>
            </a:r>
            <a:endParaRPr lang="ru-RU" sz="1400">
              <a:ea typeface="Calibri"/>
              <a:cs typeface="Calibri"/>
            </a:endParaRPr>
          </a:p>
          <a:p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Код 0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: превышено время жизни пакета (TTL).</a:t>
            </a:r>
            <a:endParaRPr lang="ru-RU" dirty="0"/>
          </a:p>
          <a:p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Код 1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: превышено время сборки фрагментированного пакета.</a:t>
            </a:r>
            <a:endParaRPr lang="ru-RU" dirty="0"/>
          </a:p>
          <a:p>
            <a:pPr marL="0" indent="0">
              <a:buNone/>
            </a:pPr>
            <a:endParaRPr lang="en-US" dirty="0">
              <a:ea typeface="Calibri" panose="020F0502020204030204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4200990792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F83F6E-5DCD-979E-B278-17F6A6279C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A131FC-EA4E-BF87-DC48-D7908C9113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a typeface="Calibri Light"/>
                <a:cs typeface="Calibri Light"/>
              </a:rPr>
              <a:t>SDN: Введение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00191C1-6361-1971-89BF-7D507FCA2D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MAC-адреса и ARP — ключевые элементы работы локальных сетей (LAN).</a:t>
            </a:r>
            <a:endParaRPr lang="ru-RU" sz="1400" dirty="0">
              <a:solidFill>
                <a:srgbClr val="404040"/>
              </a:solidFill>
              <a:ea typeface="Calibri" panose="020F0502020204030204"/>
              <a:cs typeface="Calibri" panose="020F0502020204030204"/>
            </a:endParaRPr>
          </a:p>
          <a:p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MAC-адрес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 — уникальный идентификатор сетевого интерфейса на канальном уровне (уровень 2 OSI).</a:t>
            </a:r>
            <a:endParaRPr lang="ru-RU" dirty="0"/>
          </a:p>
          <a:p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ARP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 — протокол для сопоставления IP-адресов с MAC-адресами.</a:t>
            </a:r>
            <a:endParaRPr lang="ru-RU" dirty="0"/>
          </a:p>
          <a:p>
            <a:endParaRPr lang="ru-RU" sz="1200" dirty="0">
              <a:solidFill>
                <a:srgbClr val="404040"/>
              </a:solidFill>
            </a:endParaRPr>
          </a:p>
          <a:p>
            <a:r>
              <a:rPr lang="ru-RU" sz="1400" b="1" dirty="0">
                <a:solidFill>
                  <a:srgbClr val="404040"/>
                </a:solidFill>
              </a:rPr>
              <a:t>MAC-адреса</a:t>
            </a:r>
            <a:endParaRPr lang="ru-RU" sz="1400" b="1">
              <a:solidFill>
                <a:srgbClr val="404040"/>
              </a:solidFill>
              <a:ea typeface="Calibri"/>
              <a:cs typeface="Calibri"/>
            </a:endParaRPr>
          </a:p>
          <a:p>
            <a:r>
              <a:rPr lang="ru-RU" sz="1400" dirty="0">
                <a:solidFill>
                  <a:srgbClr val="404040"/>
                </a:solidFill>
              </a:rPr>
              <a:t>1. </a:t>
            </a:r>
            <a:r>
              <a:rPr lang="ru-RU" sz="1400" b="1" dirty="0">
                <a:solidFill>
                  <a:srgbClr val="404040"/>
                </a:solidFill>
              </a:rPr>
              <a:t>Что такое MAC-адрес?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Физический адрес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 сетевого устройства (например, сетевой карты, </a:t>
            </a:r>
            <a:r>
              <a:rPr lang="ru-RU" sz="1200" dirty="0" err="1">
                <a:solidFill>
                  <a:srgbClr val="404040"/>
                </a:solidFill>
                <a:ea typeface="+mn-lt"/>
                <a:cs typeface="+mn-lt"/>
              </a:rPr>
              <a:t>Wi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-Fi адаптера).</a:t>
            </a:r>
            <a:endParaRPr lang="ru-RU" dirty="0"/>
          </a:p>
          <a:p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Назначается производителем и "прошивается" в оборудование (но может быть изменён </a:t>
            </a:r>
            <a:r>
              <a:rPr lang="ru-RU" sz="1200" dirty="0" err="1">
                <a:solidFill>
                  <a:srgbClr val="404040"/>
                </a:solidFill>
                <a:ea typeface="+mn-lt"/>
                <a:cs typeface="+mn-lt"/>
              </a:rPr>
              <a:t>программно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).</a:t>
            </a:r>
            <a:endParaRPr lang="ru-RU" dirty="0"/>
          </a:p>
          <a:p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Формат: </a:t>
            </a:r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48 бит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 (6 байт), записывается в шестнадцатеричной системе (например, </a:t>
            </a:r>
            <a:r>
              <a:rPr lang="ru-RU" sz="1200" dirty="0">
                <a:solidFill>
                  <a:srgbClr val="404040"/>
                </a:solidFill>
                <a:latin typeface="Consolas"/>
                <a:ea typeface="Calibri"/>
                <a:cs typeface="Calibri"/>
              </a:rPr>
              <a:t>00:1A:2B:3C:4D:5E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).</a:t>
            </a:r>
            <a:endParaRPr lang="ru-RU" dirty="0"/>
          </a:p>
          <a:p>
            <a:endParaRPr lang="ru-RU" sz="1400" dirty="0">
              <a:solidFill>
                <a:srgbClr val="404040"/>
              </a:solidFill>
            </a:endParaRPr>
          </a:p>
          <a:p>
            <a:r>
              <a:rPr lang="ru-RU" sz="1400" dirty="0">
                <a:solidFill>
                  <a:srgbClr val="404040"/>
                </a:solidFill>
              </a:rPr>
              <a:t>2. </a:t>
            </a:r>
            <a:r>
              <a:rPr lang="ru-RU" sz="1400" b="1" dirty="0">
                <a:solidFill>
                  <a:srgbClr val="404040"/>
                </a:solidFill>
              </a:rPr>
              <a:t>Структура MAC-адреса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Первые 3 байта: </a:t>
            </a:r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OUI (</a:t>
            </a:r>
            <a:r>
              <a:rPr lang="ru-RU" sz="1200" b="1" dirty="0" err="1">
                <a:solidFill>
                  <a:srgbClr val="404040"/>
                </a:solidFill>
                <a:ea typeface="+mn-lt"/>
                <a:cs typeface="+mn-lt"/>
              </a:rPr>
              <a:t>Organizationally</a:t>
            </a:r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ru-RU" sz="1200" b="1" dirty="0" err="1">
                <a:solidFill>
                  <a:srgbClr val="404040"/>
                </a:solidFill>
                <a:ea typeface="+mn-lt"/>
                <a:cs typeface="+mn-lt"/>
              </a:rPr>
              <a:t>Unique</a:t>
            </a:r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ru-RU" sz="1200" b="1" dirty="0" err="1">
                <a:solidFill>
                  <a:srgbClr val="404040"/>
                </a:solidFill>
                <a:ea typeface="+mn-lt"/>
                <a:cs typeface="+mn-lt"/>
              </a:rPr>
              <a:t>Identifier</a:t>
            </a:r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)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 — идентификатор производителя.</a:t>
            </a:r>
            <a:endParaRPr lang="ru-RU" dirty="0"/>
          </a:p>
          <a:p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Последние 3 байта: уникальный номер устройства (назначается производителем).</a:t>
            </a:r>
            <a:endParaRPr lang="ru-RU" dirty="0"/>
          </a:p>
          <a:p>
            <a:endParaRPr lang="ru-RU" sz="1200" dirty="0">
              <a:solidFill>
                <a:srgbClr val="404040"/>
              </a:solidFill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02322167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00D47B-D6E5-07B1-E6FF-7C56F950A3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67A046-49B3-3543-81EA-86802DF906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a typeface="Calibri Light"/>
                <a:cs typeface="Calibri Light"/>
              </a:rPr>
              <a:t>SDN: Введение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D9658A8-F87F-B5EE-0E66-6300051E7C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MAC-адреса и ARP — ключевые элементы работы локальных сетей (LAN).</a:t>
            </a:r>
            <a:endParaRPr lang="ru-RU" sz="1400" dirty="0">
              <a:solidFill>
                <a:srgbClr val="404040"/>
              </a:solidFill>
              <a:ea typeface="Calibri" panose="020F0502020204030204"/>
              <a:cs typeface="Calibri" panose="020F0502020204030204"/>
            </a:endParaRPr>
          </a:p>
          <a:p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MAC-адрес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 — уникальный идентификатор сетевого интерфейса на канальном уровне (уровень 2 OSI).</a:t>
            </a:r>
            <a:endParaRPr lang="ru-RU" dirty="0"/>
          </a:p>
          <a:p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ARP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 — протокол для сопоставления IP-адресов с MAC-адресами.</a:t>
            </a:r>
            <a:endParaRPr lang="ru-RU" dirty="0"/>
          </a:p>
          <a:p>
            <a:endParaRPr lang="ru-RU" sz="1400" dirty="0">
              <a:solidFill>
                <a:srgbClr val="404040"/>
              </a:solidFill>
            </a:endParaRPr>
          </a:p>
          <a:p>
            <a:endParaRPr lang="ru-RU" sz="1400" dirty="0">
              <a:solidFill>
                <a:srgbClr val="404040"/>
              </a:solidFill>
            </a:endParaRPr>
          </a:p>
          <a:p>
            <a:r>
              <a:rPr lang="ru-RU" sz="1400" dirty="0">
                <a:solidFill>
                  <a:srgbClr val="404040"/>
                </a:solidFill>
              </a:rPr>
              <a:t>3. </a:t>
            </a:r>
            <a:r>
              <a:rPr lang="ru-RU" sz="1400" b="1" dirty="0">
                <a:solidFill>
                  <a:srgbClr val="404040"/>
                </a:solidFill>
              </a:rPr>
              <a:t>Уровень OSI</a:t>
            </a:r>
            <a:endParaRPr lang="ru-RU" sz="1400" dirty="0">
              <a:solidFill>
                <a:srgbClr val="404040"/>
              </a:solidFill>
              <a:ea typeface="Calibri" panose="020F0502020204030204"/>
              <a:cs typeface="Calibri" panose="020F0502020204030204"/>
            </a:endParaRPr>
          </a:p>
          <a:p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Работает на </a:t>
            </a:r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канальном уровне (уровень 2)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.</a:t>
            </a:r>
            <a:endParaRPr lang="ru-RU" dirty="0"/>
          </a:p>
          <a:p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Используется для доставки кадров (</a:t>
            </a:r>
            <a:r>
              <a:rPr lang="ru-RU" sz="1200" dirty="0" err="1">
                <a:solidFill>
                  <a:srgbClr val="404040"/>
                </a:solidFill>
                <a:ea typeface="+mn-lt"/>
                <a:cs typeface="+mn-lt"/>
              </a:rPr>
              <a:t>frames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) между устройствами в одной сети.</a:t>
            </a:r>
            <a:endParaRPr lang="ru-RU" dirty="0"/>
          </a:p>
          <a:p>
            <a:endParaRPr lang="ru-RU" sz="1400" dirty="0">
              <a:solidFill>
                <a:srgbClr val="404040"/>
              </a:solidFill>
            </a:endParaRPr>
          </a:p>
          <a:p>
            <a:endParaRPr lang="ru-RU" sz="1400" dirty="0">
              <a:solidFill>
                <a:srgbClr val="404040"/>
              </a:solidFill>
            </a:endParaRPr>
          </a:p>
          <a:p>
            <a:r>
              <a:rPr lang="ru-RU" sz="1400" dirty="0">
                <a:solidFill>
                  <a:srgbClr val="404040"/>
                </a:solidFill>
              </a:rPr>
              <a:t>4. </a:t>
            </a:r>
            <a:r>
              <a:rPr lang="ru-RU" sz="1400" b="1" dirty="0">
                <a:solidFill>
                  <a:srgbClr val="404040"/>
                </a:solidFill>
              </a:rPr>
              <a:t>Примеры использования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Коммутаторы (</a:t>
            </a:r>
            <a:r>
              <a:rPr lang="ru-RU" sz="1200" dirty="0" err="1">
                <a:solidFill>
                  <a:srgbClr val="404040"/>
                </a:solidFill>
                <a:ea typeface="+mn-lt"/>
                <a:cs typeface="+mn-lt"/>
              </a:rPr>
              <a:t>Switch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) используют MAC-адреса для передачи данных между портами.</a:t>
            </a:r>
            <a:endParaRPr lang="ru-RU" dirty="0"/>
          </a:p>
          <a:p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Фильтрация устройств по MAC-адресам в настройках сети.</a:t>
            </a:r>
            <a:endParaRPr lang="ru-RU" dirty="0"/>
          </a:p>
          <a:p>
            <a:endParaRPr lang="ru-RU" sz="1200" dirty="0">
              <a:solidFill>
                <a:srgbClr val="404040"/>
              </a:solidFill>
              <a:ea typeface="Calibri"/>
              <a:cs typeface="Calibri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3369667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77321A-6796-79E1-CFE7-BBBF55451E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85C0AC9-811E-DB3C-A05E-3879944AFB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a typeface="Calibri Light"/>
                <a:cs typeface="Calibri Light"/>
              </a:rPr>
              <a:t>SDN: Введение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0E378B0-AD3A-6315-F43E-6531EB3AB0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MAC-адреса и ARP — ключевые элементы работы локальных сетей (LAN).</a:t>
            </a:r>
            <a:endParaRPr lang="ru-RU" sz="1400" dirty="0">
              <a:solidFill>
                <a:srgbClr val="404040"/>
              </a:solidFill>
              <a:ea typeface="Calibri" panose="020F0502020204030204"/>
              <a:cs typeface="Calibri" panose="020F0502020204030204"/>
            </a:endParaRPr>
          </a:p>
          <a:p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MAC-адрес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 — уникальный идентификатор сетевого интерфейса на канальном уровне (уровень 2 OSI).</a:t>
            </a:r>
            <a:endParaRPr lang="ru-RU" dirty="0"/>
          </a:p>
          <a:p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ARP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 — протокол для сопоставления IP-адресов с MAC-адресами.</a:t>
            </a:r>
            <a:endParaRPr lang="ru-RU" dirty="0"/>
          </a:p>
          <a:p>
            <a:r>
              <a:rPr lang="ru-RU" sz="1400" b="1" dirty="0">
                <a:solidFill>
                  <a:srgbClr val="404040"/>
                </a:solidFill>
              </a:rPr>
              <a:t>ARP (Address </a:t>
            </a:r>
            <a:r>
              <a:rPr lang="ru-RU" sz="1400" b="1" err="1">
                <a:solidFill>
                  <a:srgbClr val="404040"/>
                </a:solidFill>
              </a:rPr>
              <a:t>Resolution</a:t>
            </a:r>
            <a:r>
              <a:rPr lang="ru-RU" sz="1400" b="1" dirty="0">
                <a:solidFill>
                  <a:srgbClr val="404040"/>
                </a:solidFill>
              </a:rPr>
              <a:t> Protocol)</a:t>
            </a:r>
            <a:endParaRPr lang="ru-RU" sz="1400" b="1">
              <a:solidFill>
                <a:srgbClr val="000000"/>
              </a:solidFill>
              <a:ea typeface="Calibri" panose="020F0502020204030204"/>
              <a:cs typeface="Calibri" panose="020F0502020204030204"/>
            </a:endParaRPr>
          </a:p>
          <a:p>
            <a:endParaRPr lang="ru-RU" sz="1400" b="1" dirty="0">
              <a:solidFill>
                <a:srgbClr val="404040"/>
              </a:solidFill>
            </a:endParaRPr>
          </a:p>
          <a:p>
            <a:r>
              <a:rPr lang="ru-RU" sz="1400" dirty="0">
                <a:solidFill>
                  <a:srgbClr val="404040"/>
                </a:solidFill>
              </a:rPr>
              <a:t>1. </a:t>
            </a:r>
            <a:r>
              <a:rPr lang="ru-RU" sz="1400" b="1" dirty="0">
                <a:solidFill>
                  <a:srgbClr val="404040"/>
                </a:solidFill>
              </a:rPr>
              <a:t>Что такое ARP?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Протокол для определения MAC-адреса по известному IP-адресу в локальной сети.</a:t>
            </a:r>
            <a:endParaRPr lang="ru-RU" dirty="0"/>
          </a:p>
          <a:p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Работает на </a:t>
            </a:r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сетевом уровне (уровень 3 OSI)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, но ближе к канальному.</a:t>
            </a:r>
            <a:endParaRPr lang="ru-RU" dirty="0"/>
          </a:p>
          <a:p>
            <a:endParaRPr lang="ru-RU" sz="1400" dirty="0">
              <a:solidFill>
                <a:srgbClr val="404040"/>
              </a:solidFill>
            </a:endParaRPr>
          </a:p>
          <a:p>
            <a:r>
              <a:rPr lang="ru-RU" sz="1400" dirty="0">
                <a:solidFill>
                  <a:srgbClr val="404040"/>
                </a:solidFill>
              </a:rPr>
              <a:t>2. </a:t>
            </a:r>
            <a:r>
              <a:rPr lang="ru-RU" sz="1400" b="1" dirty="0">
                <a:solidFill>
                  <a:srgbClr val="404040"/>
                </a:solidFill>
              </a:rPr>
              <a:t>Как работает ARP?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Устройство отправляет </a:t>
            </a:r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ARP-запрос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 (</a:t>
            </a:r>
            <a:r>
              <a:rPr lang="ru-RU" sz="1200" dirty="0" err="1">
                <a:solidFill>
                  <a:srgbClr val="404040"/>
                </a:solidFill>
                <a:ea typeface="+mn-lt"/>
                <a:cs typeface="+mn-lt"/>
              </a:rPr>
              <a:t>broadcast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): </a:t>
            </a:r>
            <a:r>
              <a:rPr lang="ru-RU" sz="1200" i="1" dirty="0">
                <a:solidFill>
                  <a:srgbClr val="404040"/>
                </a:solidFill>
                <a:ea typeface="+mn-lt"/>
                <a:cs typeface="+mn-lt"/>
              </a:rPr>
              <a:t>«У кого IP 192.168.1.5? Сообщите ваш MAC»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.</a:t>
            </a:r>
            <a:endParaRPr lang="ru-RU" dirty="0"/>
          </a:p>
          <a:p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Устройство с этим IP отвечает </a:t>
            </a:r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ARP-ответом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 (</a:t>
            </a:r>
            <a:r>
              <a:rPr lang="ru-RU" sz="1200" dirty="0" err="1">
                <a:solidFill>
                  <a:srgbClr val="404040"/>
                </a:solidFill>
                <a:ea typeface="+mn-lt"/>
                <a:cs typeface="+mn-lt"/>
              </a:rPr>
              <a:t>unicast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): </a:t>
            </a:r>
            <a:r>
              <a:rPr lang="ru-RU" sz="1200" i="1" dirty="0">
                <a:solidFill>
                  <a:srgbClr val="404040"/>
                </a:solidFill>
                <a:ea typeface="+mn-lt"/>
                <a:cs typeface="+mn-lt"/>
              </a:rPr>
              <a:t>«IP 192.168.1.5 — MAC 00:1A:2B:3C:4D:5E»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.</a:t>
            </a:r>
            <a:endParaRPr lang="ru-RU" dirty="0"/>
          </a:p>
          <a:p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Отправитель сохраняет связь IP-MAC в </a:t>
            </a:r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ARP-таблице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 (кэше).</a:t>
            </a:r>
            <a:endParaRPr lang="ru-RU" dirty="0"/>
          </a:p>
          <a:p>
            <a:endParaRPr lang="ru-RU" dirty="0">
              <a:solidFill>
                <a:srgbClr val="000000"/>
              </a:solidFill>
              <a:ea typeface="Calibri" panose="020F0502020204030204"/>
              <a:cs typeface="Calibri" panose="020F0502020204030204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82863774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8737BC-B614-7D9E-69DA-99FF2F39A3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F4F9166-6BF5-432D-546F-D9DC292E23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a typeface="Calibri Light"/>
                <a:cs typeface="Calibri Light"/>
              </a:rPr>
              <a:t>SDN: Введение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97953B9-86FC-8617-79EA-720FE1A04F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MAC-адреса и ARP — ключевые элементы работы локальных сетей (LAN).</a:t>
            </a:r>
            <a:endParaRPr lang="ru-RU" sz="1400" dirty="0">
              <a:solidFill>
                <a:srgbClr val="404040"/>
              </a:solidFill>
              <a:ea typeface="Calibri" panose="020F0502020204030204"/>
              <a:cs typeface="Calibri" panose="020F0502020204030204"/>
            </a:endParaRPr>
          </a:p>
          <a:p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MAC-адрес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 — уникальный идентификатор сетевого интерфейса на канальном уровне (уровень 2 OSI).</a:t>
            </a:r>
            <a:endParaRPr lang="ru-RU" dirty="0"/>
          </a:p>
          <a:p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ARP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 — протокол для сопоставления IP-адресов с MAC-адресами.</a:t>
            </a:r>
            <a:endParaRPr lang="ru-RU" dirty="0"/>
          </a:p>
          <a:p>
            <a:r>
              <a:rPr lang="ru-RU" sz="1400" b="1" dirty="0">
                <a:solidFill>
                  <a:srgbClr val="404040"/>
                </a:solidFill>
              </a:rPr>
              <a:t>ARP (Address </a:t>
            </a:r>
            <a:r>
              <a:rPr lang="ru-RU" sz="1400" b="1" err="1">
                <a:solidFill>
                  <a:srgbClr val="404040"/>
                </a:solidFill>
              </a:rPr>
              <a:t>Resolution</a:t>
            </a:r>
            <a:r>
              <a:rPr lang="ru-RU" sz="1400" b="1" dirty="0">
                <a:solidFill>
                  <a:srgbClr val="404040"/>
                </a:solidFill>
              </a:rPr>
              <a:t> Protocol)</a:t>
            </a:r>
            <a:endParaRPr lang="ru-RU" sz="1400" b="1">
              <a:solidFill>
                <a:srgbClr val="000000"/>
              </a:solidFill>
              <a:ea typeface="Calibri" panose="020F0502020204030204"/>
              <a:cs typeface="Calibri" panose="020F0502020204030204"/>
            </a:endParaRPr>
          </a:p>
          <a:p>
            <a:endParaRPr lang="ru-RU" sz="1400" dirty="0">
              <a:solidFill>
                <a:srgbClr val="404040"/>
              </a:solidFill>
            </a:endParaRPr>
          </a:p>
          <a:p>
            <a:r>
              <a:rPr lang="ru-RU" sz="1400" b="1" dirty="0">
                <a:solidFill>
                  <a:srgbClr val="404040"/>
                </a:solidFill>
              </a:rPr>
              <a:t>3</a:t>
            </a:r>
            <a:r>
              <a:rPr lang="ru-RU" sz="1400" dirty="0">
                <a:solidFill>
                  <a:srgbClr val="404040"/>
                </a:solidFill>
              </a:rPr>
              <a:t>. </a:t>
            </a:r>
            <a:r>
              <a:rPr lang="ru-RU" sz="1400" b="1" dirty="0">
                <a:solidFill>
                  <a:srgbClr val="404040"/>
                </a:solidFill>
              </a:rPr>
              <a:t>ARP-таблица</a:t>
            </a:r>
            <a:endParaRPr lang="ru-RU" sz="1400" dirty="0">
              <a:ea typeface="Calibri" panose="020F0502020204030204"/>
              <a:cs typeface="Calibri" panose="020F0502020204030204"/>
            </a:endParaRPr>
          </a:p>
          <a:p>
            <a:r>
              <a:rPr lang="ru-RU" sz="1200">
                <a:solidFill>
                  <a:srgbClr val="404040"/>
                </a:solidFill>
                <a:ea typeface="+mn-lt"/>
                <a:cs typeface="+mn-lt"/>
              </a:rPr>
              <a:t>Таблица сопоставлений IP и MAC-адресов на устройстве.</a:t>
            </a:r>
            <a:endParaRPr lang="ru-RU"/>
          </a:p>
          <a:p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Просмотр:    </a:t>
            </a:r>
            <a:r>
              <a:rPr lang="ru-RU" sz="1200" dirty="0" err="1">
                <a:solidFill>
                  <a:srgbClr val="404040"/>
                </a:solidFill>
                <a:ea typeface="+mn-lt"/>
                <a:cs typeface="+mn-lt"/>
              </a:rPr>
              <a:t>arp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 –a</a:t>
            </a:r>
            <a:endParaRPr lang="ru-RU">
              <a:solidFill>
                <a:srgbClr val="000000"/>
              </a:solidFill>
              <a:ea typeface="+mn-lt"/>
              <a:cs typeface="+mn-lt"/>
            </a:endParaRPr>
          </a:p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4. Пример записи</a:t>
            </a:r>
            <a:endParaRPr lang="ru-RU" sz="1200" b="1" dirty="0">
              <a:solidFill>
                <a:srgbClr val="404040"/>
              </a:solidFill>
              <a:ea typeface="Calibri"/>
              <a:cs typeface="Calibri"/>
            </a:endParaRPr>
          </a:p>
          <a:p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(192.168.1.190) </a:t>
            </a:r>
            <a:r>
              <a:rPr lang="ru-RU" sz="1400" dirty="0" err="1">
                <a:solidFill>
                  <a:srgbClr val="404040"/>
                </a:solidFill>
                <a:ea typeface="+mn-lt"/>
                <a:cs typeface="+mn-lt"/>
              </a:rPr>
              <a:t>at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 b4:b0:24:98:01:29 [</a:t>
            </a:r>
            <a:r>
              <a:rPr lang="ru-RU" sz="1400" dirty="0" err="1">
                <a:solidFill>
                  <a:srgbClr val="404040"/>
                </a:solidFill>
                <a:ea typeface="+mn-lt"/>
                <a:cs typeface="+mn-lt"/>
              </a:rPr>
              <a:t>ether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] </a:t>
            </a:r>
            <a:r>
              <a:rPr lang="ru-RU" sz="1400" dirty="0" err="1">
                <a:solidFill>
                  <a:srgbClr val="404040"/>
                </a:solidFill>
                <a:ea typeface="+mn-lt"/>
                <a:cs typeface="+mn-lt"/>
              </a:rPr>
              <a:t>on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 ens1f1</a:t>
            </a:r>
            <a:endParaRPr lang="ru-RU" sz="1400" b="1" dirty="0">
              <a:solidFill>
                <a:srgbClr val="404040"/>
              </a:solidFill>
              <a:latin typeface="Calibri"/>
              <a:ea typeface="Calibri"/>
              <a:cs typeface="Calibri"/>
            </a:endParaRPr>
          </a:p>
          <a:p>
            <a:endParaRPr lang="ru-RU" sz="1400" dirty="0">
              <a:solidFill>
                <a:srgbClr val="404040"/>
              </a:solidFill>
              <a:ea typeface="Calibri"/>
              <a:cs typeface="Calibri"/>
            </a:endParaRPr>
          </a:p>
          <a:p>
            <a:pPr>
              <a:buNone/>
            </a:pPr>
            <a:r>
              <a:rPr lang="ru-RU" sz="1400" b="1" dirty="0">
                <a:solidFill>
                  <a:srgbClr val="404040"/>
                </a:solidFill>
              </a:rPr>
              <a:t>Области применения</a:t>
            </a:r>
            <a:endParaRPr lang="ru-RU" sz="1400" dirty="0"/>
          </a:p>
          <a:p>
            <a:pPr>
              <a:buFont typeface="Arial"/>
              <a:buChar char="•"/>
            </a:pP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Передача данных между устройствами в локальной сети.</a:t>
            </a:r>
            <a:endParaRPr lang="ru-RU" dirty="0"/>
          </a:p>
          <a:p>
            <a:pPr>
              <a:buFont typeface="Arial"/>
              <a:buChar char="•"/>
            </a:pP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Разрешение IP-адресов шлюза по умолчанию.</a:t>
            </a:r>
            <a:endParaRPr lang="ru-RU" dirty="0"/>
          </a:p>
          <a:p>
            <a:pPr marL="0" indent="0">
              <a:buNone/>
            </a:pPr>
            <a:endParaRPr lang="ru-RU" sz="1400" dirty="0">
              <a:solidFill>
                <a:srgbClr val="404040"/>
              </a:solidFill>
              <a:ea typeface="Calibri"/>
              <a:cs typeface="Calibri"/>
            </a:endParaRPr>
          </a:p>
          <a:p>
            <a:pPr marL="0" indent="0">
              <a:buNone/>
            </a:pPr>
            <a:endParaRPr lang="ru-RU" dirty="0">
              <a:solidFill>
                <a:srgbClr val="000000"/>
              </a:solidFill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endParaRPr lang="en-US" sz="1400">
              <a:solidFill>
                <a:srgbClr val="FFFFFF"/>
              </a:solidFill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46151936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C0FAF3-129F-76F1-E7F4-46C1F2064C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1E04877-20DB-BBED-74CA-84CA94B29C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a typeface="Calibri Light"/>
                <a:cs typeface="Calibri Light"/>
              </a:rPr>
              <a:t>SDN: Введение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AC72D18-252D-A4C8-F702-22BC9E820D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MAC-адреса и ARP — ключевые элементы работы локальных сетей (LAN).</a:t>
            </a:r>
            <a:endParaRPr lang="ru-RU" sz="1400" dirty="0">
              <a:solidFill>
                <a:srgbClr val="404040"/>
              </a:solidFill>
              <a:ea typeface="Calibri" panose="020F0502020204030204"/>
              <a:cs typeface="Calibri" panose="020F0502020204030204"/>
            </a:endParaRPr>
          </a:p>
          <a:p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MAC-адрес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 — уникальный идентификатор сетевого интерфейса на канальном уровне (уровень 2 OSI).</a:t>
            </a:r>
            <a:endParaRPr lang="ru-RU" dirty="0"/>
          </a:p>
          <a:p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ARP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 — протокол для сопоставления IP-адресов с MAC-адресами.</a:t>
            </a:r>
            <a:endParaRPr lang="en-US" sz="1400" dirty="0">
              <a:solidFill>
                <a:srgbClr val="FFFFFF"/>
              </a:solidFill>
              <a:ea typeface="+mn-lt"/>
              <a:cs typeface="+mn-lt"/>
            </a:endParaRPr>
          </a:p>
          <a:p>
            <a:endParaRPr lang="ru-RU" sz="1200" dirty="0">
              <a:solidFill>
                <a:srgbClr val="404040"/>
              </a:solidFill>
              <a:ea typeface="+mn-lt"/>
              <a:cs typeface="+mn-lt"/>
            </a:endParaRPr>
          </a:p>
          <a:p>
            <a:endParaRPr lang="ru-RU" sz="1200" dirty="0">
              <a:solidFill>
                <a:srgbClr val="404040"/>
              </a:solidFill>
              <a:ea typeface="+mn-lt"/>
              <a:cs typeface="+mn-lt"/>
            </a:endParaRPr>
          </a:p>
          <a:p>
            <a:endParaRPr lang="ru-RU" sz="1200" dirty="0">
              <a:solidFill>
                <a:srgbClr val="404040"/>
              </a:solidFill>
              <a:ea typeface="+mn-lt"/>
              <a:cs typeface="+mn-lt"/>
            </a:endParaRPr>
          </a:p>
          <a:p>
            <a:endParaRPr lang="ru-RU" sz="1200" dirty="0">
              <a:solidFill>
                <a:srgbClr val="404040"/>
              </a:solidFill>
              <a:ea typeface="+mn-lt"/>
              <a:cs typeface="+mn-lt"/>
            </a:endParaRPr>
          </a:p>
        </p:txBody>
      </p:sp>
      <p:graphicFrame>
        <p:nvGraphicFramePr>
          <p:cNvPr id="8" name="Таблица 7">
            <a:extLst>
              <a:ext uri="{FF2B5EF4-FFF2-40B4-BE49-F238E27FC236}">
                <a16:creationId xmlns:a16="http://schemas.microsoft.com/office/drawing/2014/main" id="{7EF56605-6775-154E-1283-778BB9400D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3903791"/>
              </p:ext>
            </p:extLst>
          </p:nvPr>
        </p:nvGraphicFramePr>
        <p:xfrm>
          <a:off x="263407" y="3737563"/>
          <a:ext cx="11501118" cy="18288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833706">
                  <a:extLst>
                    <a:ext uri="{9D8B030D-6E8A-4147-A177-3AD203B41FA5}">
                      <a16:colId xmlns:a16="http://schemas.microsoft.com/office/drawing/2014/main" val="1549607743"/>
                    </a:ext>
                  </a:extLst>
                </a:gridCol>
                <a:gridCol w="3833706">
                  <a:extLst>
                    <a:ext uri="{9D8B030D-6E8A-4147-A177-3AD203B41FA5}">
                      <a16:colId xmlns:a16="http://schemas.microsoft.com/office/drawing/2014/main" val="160797531"/>
                    </a:ext>
                  </a:extLst>
                </a:gridCol>
                <a:gridCol w="3833706">
                  <a:extLst>
                    <a:ext uri="{9D8B030D-6E8A-4147-A177-3AD203B41FA5}">
                      <a16:colId xmlns:a16="http://schemas.microsoft.com/office/drawing/2014/main" val="63797518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lang="ru-RU" b="1">
                          <a:effectLst/>
                        </a:rPr>
                        <a:t>Параметр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af-ZA" b="1">
                          <a:effectLst/>
                        </a:rPr>
                        <a:t>MAC-</a:t>
                      </a:r>
                      <a:r>
                        <a:rPr lang="ru-RU" b="1">
                          <a:effectLst/>
                        </a:rPr>
                        <a:t>адрес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af-ZA" b="1">
                          <a:effectLst/>
                        </a:rPr>
                        <a:t>ARP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235389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b="1">
                          <a:effectLst/>
                        </a:rPr>
                        <a:t>Уровень </a:t>
                      </a:r>
                      <a:r>
                        <a:rPr lang="af-ZA" b="1">
                          <a:effectLst/>
                        </a:rPr>
                        <a:t>OSI</a:t>
                      </a:r>
                      <a:endParaRPr lang="af-ZA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Канальный (уровень 2)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Сетевой/канальный (уровень 3/2)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35371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b="1">
                          <a:effectLst/>
                        </a:rPr>
                        <a:t>Функция</a:t>
                      </a:r>
                      <a:endParaRPr lang="ru-RU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Идентификация устройства в </a:t>
                      </a:r>
                      <a:r>
                        <a:rPr lang="af-ZA">
                          <a:effectLst/>
                        </a:rPr>
                        <a:t>LAN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Сопоставление </a:t>
                      </a:r>
                      <a:r>
                        <a:rPr lang="af-ZA">
                          <a:effectLst/>
                        </a:rPr>
                        <a:t>IP </a:t>
                      </a:r>
                      <a:r>
                        <a:rPr lang="ru-RU">
                          <a:effectLst/>
                        </a:rPr>
                        <a:t>и </a:t>
                      </a:r>
                      <a:r>
                        <a:rPr lang="af-ZA">
                          <a:effectLst/>
                        </a:rPr>
                        <a:t>MAC-</a:t>
                      </a:r>
                      <a:r>
                        <a:rPr lang="ru-RU">
                          <a:effectLst/>
                        </a:rPr>
                        <a:t>адресов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5541164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b="1">
                          <a:effectLst/>
                        </a:rPr>
                        <a:t>Формат данных</a:t>
                      </a:r>
                      <a:endParaRPr lang="ru-RU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48 бит (00:1</a:t>
                      </a:r>
                      <a:r>
                        <a:rPr lang="af-ZA">
                          <a:effectLst/>
                        </a:rPr>
                        <a:t>A:2B:3C:4D:5E)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Запросы и ответы в сети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649009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b="1">
                          <a:effectLst/>
                        </a:rPr>
                        <a:t>Пример данных</a:t>
                      </a:r>
                      <a:endParaRPr lang="ru-RU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Физический адрес сетевой карты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af-ZA">
                          <a:effectLst/>
                        </a:rPr>
                        <a:t>ARP-</a:t>
                      </a:r>
                      <a:r>
                        <a:rPr lang="ru-RU">
                          <a:effectLst/>
                        </a:rPr>
                        <a:t>таблица (</a:t>
                      </a:r>
                      <a:r>
                        <a:rPr lang="af-ZA">
                          <a:effectLst/>
                        </a:rPr>
                        <a:t>IP → MAC)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82367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74165428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0FE08E-4AB4-2C87-A8C1-B3093B6BFB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B39E43-3E6E-44AE-7C14-4F0AAE7038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a typeface="Calibri Light"/>
                <a:cs typeface="Calibri Light"/>
              </a:rPr>
              <a:t>SDN: Введение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1FA3525-F680-EBDA-2C0D-28A440ED37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MAC-адреса и ARP — ключевые элементы работы локальных сетей (LAN).</a:t>
            </a:r>
            <a:endParaRPr lang="ru-RU" sz="1400" dirty="0">
              <a:solidFill>
                <a:srgbClr val="404040"/>
              </a:solidFill>
              <a:ea typeface="Calibri" panose="020F0502020204030204"/>
              <a:cs typeface="Calibri" panose="020F0502020204030204"/>
            </a:endParaRPr>
          </a:p>
          <a:p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MAC-адрес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 — уникальный идентификатор сетевого интерфейса на канальном уровне (уровень 2 OSI).</a:t>
            </a:r>
            <a:endParaRPr lang="ru-RU" dirty="0"/>
          </a:p>
          <a:p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ARP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 — протокол для сопоставления IP-адресов с MAC-адресами.</a:t>
            </a:r>
            <a:endParaRPr lang="en-US" sz="1400" dirty="0">
              <a:solidFill>
                <a:srgbClr val="FFFFFF"/>
              </a:solidFill>
              <a:ea typeface="+mn-lt"/>
              <a:cs typeface="+mn-lt"/>
            </a:endParaRPr>
          </a:p>
          <a:p>
            <a:endParaRPr lang="ru-RU" sz="1200" dirty="0">
              <a:solidFill>
                <a:srgbClr val="404040"/>
              </a:solidFill>
              <a:ea typeface="+mn-lt"/>
              <a:cs typeface="+mn-lt"/>
            </a:endParaRPr>
          </a:p>
          <a:p>
            <a:r>
              <a:rPr lang="ru-RU" sz="1200" dirty="0">
                <a:solidFill>
                  <a:srgbClr val="404040"/>
                </a:solidFill>
              </a:rPr>
              <a:t>Проблемы и решения</a:t>
            </a:r>
            <a:endParaRPr lang="ru-RU" sz="1200" dirty="0">
              <a:solidFill>
                <a:srgbClr val="404040"/>
              </a:solidFill>
              <a:ea typeface="+mn-lt"/>
              <a:cs typeface="+mn-lt"/>
            </a:endParaRPr>
          </a:p>
          <a:p>
            <a:r>
              <a:rPr lang="ru-RU" sz="1400">
                <a:solidFill>
                  <a:srgbClr val="404040"/>
                </a:solidFill>
              </a:rPr>
              <a:t>1. </a:t>
            </a:r>
            <a:r>
              <a:rPr lang="ru-RU" sz="1400" b="1">
                <a:solidFill>
                  <a:srgbClr val="404040"/>
                </a:solidFill>
              </a:rPr>
              <a:t>ARP-спуфинг</a:t>
            </a:r>
            <a:endParaRPr lang="ru-RU" sz="1400">
              <a:ea typeface="Calibri"/>
              <a:cs typeface="Calibri"/>
            </a:endParaRPr>
          </a:p>
          <a:p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Атака, при которой злоумышленник подменяет MAC-адрес в ARP-таблицах.</a:t>
            </a:r>
            <a:endParaRPr lang="ru-RU" dirty="0"/>
          </a:p>
          <a:p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Защита: использование </a:t>
            </a:r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статических ARP-записей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 или протокола </a:t>
            </a:r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ARP </a:t>
            </a:r>
            <a:r>
              <a:rPr lang="ru-RU" sz="1200" b="1" dirty="0" err="1">
                <a:solidFill>
                  <a:srgbClr val="404040"/>
                </a:solidFill>
                <a:ea typeface="+mn-lt"/>
                <a:cs typeface="+mn-lt"/>
              </a:rPr>
              <a:t>Inspection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.</a:t>
            </a:r>
            <a:endParaRPr lang="ru-RU" dirty="0"/>
          </a:p>
          <a:p>
            <a:r>
              <a:rPr lang="ru-RU" sz="1400" dirty="0">
                <a:solidFill>
                  <a:srgbClr val="404040"/>
                </a:solidFill>
              </a:rPr>
              <a:t>2. </a:t>
            </a:r>
            <a:r>
              <a:rPr lang="ru-RU" sz="1400" b="1" dirty="0">
                <a:solidFill>
                  <a:srgbClr val="404040"/>
                </a:solidFill>
              </a:rPr>
              <a:t>Дублирование MAC-адресов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Если два устройства имеют одинаковый MAC, возникают конфликты.</a:t>
            </a:r>
            <a:endParaRPr lang="ru-RU" dirty="0"/>
          </a:p>
          <a:p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Решение: проверка оборудования и настройка уникальных MAC.</a:t>
            </a:r>
            <a:endParaRPr lang="ru-RU" dirty="0"/>
          </a:p>
          <a:p>
            <a:endParaRPr lang="ru-RU" sz="1200" dirty="0">
              <a:solidFill>
                <a:srgbClr val="404040"/>
              </a:solidFill>
              <a:ea typeface="+mn-lt"/>
              <a:cs typeface="+mn-lt"/>
            </a:endParaRPr>
          </a:p>
          <a:p>
            <a:endParaRPr lang="ru-RU" sz="1200" dirty="0">
              <a:solidFill>
                <a:srgbClr val="404040"/>
              </a:solidFill>
              <a:ea typeface="+mn-lt"/>
              <a:cs typeface="+mn-lt"/>
            </a:endParaRPr>
          </a:p>
          <a:p>
            <a:endParaRPr lang="ru-RU" sz="1200" dirty="0">
              <a:solidFill>
                <a:srgbClr val="404040"/>
              </a:solidFill>
              <a:ea typeface="+mn-lt"/>
              <a:cs typeface="+mn-lt"/>
            </a:endParaRPr>
          </a:p>
          <a:p>
            <a:endParaRPr lang="ru-RU" sz="1200" dirty="0">
              <a:solidFill>
                <a:srgbClr val="404040"/>
              </a:solidFill>
              <a:ea typeface="+mn-lt"/>
              <a:cs typeface="+mn-lt"/>
            </a:endParaRPr>
          </a:p>
          <a:p>
            <a:endParaRPr lang="ru-RU" sz="1200" dirty="0">
              <a:solidFill>
                <a:srgbClr val="404040"/>
              </a:solidFill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25108500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23CAF0-A1E0-19A9-9B23-486A6686A7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225250B-BCB1-6882-E9E8-679EC3A414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a typeface="Calibri Light"/>
                <a:cs typeface="Calibri Light"/>
              </a:rPr>
              <a:t>SDN: Введение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0640F02-1046-10B8-5C00-F59EEEEFB6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Data Center (ЦОД)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 — это специализированная инфраструктура, предназначенная для размещения, обработки и хранения критически важных данных. Современные ЦОДы обеспечивают работу интернет-сервисов, облачных платформ, корпоративных систем и </a:t>
            </a:r>
            <a:r>
              <a:rPr lang="ru-RU" sz="1400" dirty="0" err="1">
                <a:solidFill>
                  <a:srgbClr val="404040"/>
                </a:solidFill>
                <a:ea typeface="+mn-lt"/>
                <a:cs typeface="+mn-lt"/>
              </a:rPr>
              <a:t>IoT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-устройств.</a:t>
            </a:r>
          </a:p>
          <a:p>
            <a:r>
              <a:rPr lang="ru-RU" sz="1200" dirty="0">
                <a:solidFill>
                  <a:srgbClr val="404040"/>
                </a:solidFill>
              </a:rPr>
              <a:t>Основные компоненты Data Center</a:t>
            </a:r>
            <a:endParaRPr lang="ru-RU" sz="1400" dirty="0">
              <a:solidFill>
                <a:srgbClr val="404040"/>
              </a:solidFill>
              <a:ea typeface="+mn-lt"/>
              <a:cs typeface="+mn-lt"/>
            </a:endParaRPr>
          </a:p>
          <a:p>
            <a:endParaRPr lang="ru-RU" sz="1400" dirty="0">
              <a:solidFill>
                <a:srgbClr val="404040"/>
              </a:solidFill>
            </a:endParaRPr>
          </a:p>
          <a:p>
            <a:r>
              <a:rPr lang="ru-RU" sz="1400" dirty="0">
                <a:solidFill>
                  <a:srgbClr val="404040"/>
                </a:solidFill>
              </a:rPr>
              <a:t>1. </a:t>
            </a:r>
            <a:r>
              <a:rPr lang="ru-RU" sz="1400" b="1" dirty="0">
                <a:solidFill>
                  <a:srgbClr val="404040"/>
                </a:solidFill>
              </a:rPr>
              <a:t>Серверное оборудование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Серверы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:</a:t>
            </a:r>
            <a:endParaRPr lang="ru-RU" dirty="0"/>
          </a:p>
          <a:p>
            <a:pPr lvl="1"/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Физические серверы (</a:t>
            </a:r>
            <a:r>
              <a:rPr lang="ru-RU" sz="1200" dirty="0" err="1">
                <a:solidFill>
                  <a:srgbClr val="404040"/>
                </a:solidFill>
                <a:ea typeface="+mn-lt"/>
                <a:cs typeface="+mn-lt"/>
              </a:rPr>
              <a:t>rack-mounted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, </a:t>
            </a:r>
            <a:r>
              <a:rPr lang="ru-RU" sz="1200" dirty="0" err="1">
                <a:solidFill>
                  <a:srgbClr val="404040"/>
                </a:solidFill>
                <a:ea typeface="+mn-lt"/>
                <a:cs typeface="+mn-lt"/>
              </a:rPr>
              <a:t>blade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).</a:t>
            </a:r>
            <a:endParaRPr lang="ru-RU" dirty="0"/>
          </a:p>
          <a:p>
            <a:pPr lvl="1"/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Виртуализация: гипервизоры (VMware, Hyper-V).</a:t>
            </a:r>
            <a:endParaRPr lang="ru-RU" dirty="0"/>
          </a:p>
          <a:p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Системы хранения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:</a:t>
            </a:r>
            <a:endParaRPr lang="ru-RU" dirty="0"/>
          </a:p>
          <a:p>
            <a:pPr lvl="1"/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SAN (Storage Area Network)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: высокоскоростные сети для доступа к блочным хранилищам.</a:t>
            </a:r>
            <a:endParaRPr lang="ru-RU" dirty="0"/>
          </a:p>
          <a:p>
            <a:pPr lvl="1"/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NAS (Network </a:t>
            </a:r>
            <a:r>
              <a:rPr lang="ru-RU" sz="1200" b="1" dirty="0" err="1">
                <a:solidFill>
                  <a:srgbClr val="404040"/>
                </a:solidFill>
                <a:ea typeface="+mn-lt"/>
                <a:cs typeface="+mn-lt"/>
              </a:rPr>
              <a:t>Attached</a:t>
            </a:r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 Storage)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: файловые хранилища, доступные по сети.</a:t>
            </a:r>
            <a:endParaRPr lang="ru-RU" dirty="0"/>
          </a:p>
          <a:p>
            <a:pPr marL="457200" lvl="1" indent="0">
              <a:buNone/>
            </a:pPr>
            <a:endParaRPr lang="ru-RU" sz="1200" dirty="0">
              <a:solidFill>
                <a:srgbClr val="404040"/>
              </a:solidFill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5934288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491735-E6FD-B27A-5371-CD902009B3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6A8E197-869F-A77D-1506-C2ED0AE5FF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a typeface="Calibri Light"/>
                <a:cs typeface="Calibri Light"/>
              </a:rPr>
              <a:t>SDN: Введение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F2DF264-A4CE-E0B1-2F18-212D22A9E5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Data Center (ЦОД)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 — это специализированная инфраструктура, предназначенная для размещения, обработки и хранения критически важных данных. Современные ЦОДы обеспечивают работу интернет-сервисов, облачных платформ, корпоративных систем и </a:t>
            </a: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IoT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-устройств.</a:t>
            </a:r>
          </a:p>
          <a:p>
            <a:r>
              <a:rPr lang="ru-RU" sz="1400" b="1" dirty="0">
                <a:solidFill>
                  <a:srgbClr val="404040"/>
                </a:solidFill>
              </a:rPr>
              <a:t>Основные компоненты Data Center</a:t>
            </a:r>
            <a:endParaRPr lang="ru-RU" sz="1400" b="1">
              <a:solidFill>
                <a:srgbClr val="404040"/>
              </a:solidFill>
              <a:ea typeface="+mn-lt"/>
              <a:cs typeface="+mn-lt"/>
            </a:endParaRPr>
          </a:p>
          <a:p>
            <a:endParaRPr lang="ru-RU" sz="1400" b="1" dirty="0">
              <a:solidFill>
                <a:srgbClr val="404040"/>
              </a:solidFill>
              <a:ea typeface="Calibri"/>
              <a:cs typeface="Calibri"/>
            </a:endParaRPr>
          </a:p>
          <a:p>
            <a:r>
              <a:rPr lang="ru-RU" sz="1400" dirty="0">
                <a:solidFill>
                  <a:srgbClr val="404040"/>
                </a:solidFill>
              </a:rPr>
              <a:t>2. </a:t>
            </a:r>
            <a:r>
              <a:rPr lang="ru-RU" sz="1400" b="1" dirty="0">
                <a:solidFill>
                  <a:srgbClr val="404040"/>
                </a:solidFill>
              </a:rPr>
              <a:t>Сетевая инфраструктура</a:t>
            </a:r>
            <a:endParaRPr lang="ru-RU" sz="1400" dirty="0">
              <a:solidFill>
                <a:srgbClr val="404040"/>
              </a:solidFill>
              <a:ea typeface="Calibri"/>
              <a:cs typeface="Calibri"/>
            </a:endParaRPr>
          </a:p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Коммутаторы и маршрутизаторы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</a:t>
            </a:r>
            <a:endParaRPr lang="ru-RU" sz="1400" dirty="0">
              <a:ea typeface="Calibri"/>
              <a:cs typeface="Calibri"/>
            </a:endParaRPr>
          </a:p>
          <a:p>
            <a:pPr lvl="1"/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Высокопроизводительные устройства (Cisco </a:t>
            </a: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Nexus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, </a:t>
            </a: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Juniper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).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Балансировщики нагрузки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 распределение трафика между серверами (F5, NGINX).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SDN (Software-</a:t>
            </a:r>
            <a:r>
              <a:rPr lang="ru-RU" sz="1400" b="1" err="1">
                <a:solidFill>
                  <a:srgbClr val="404040"/>
                </a:solidFill>
                <a:ea typeface="+mn-lt"/>
                <a:cs typeface="+mn-lt"/>
              </a:rPr>
              <a:t>Defined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ru-RU" sz="1400" b="1" err="1">
                <a:solidFill>
                  <a:srgbClr val="404040"/>
                </a:solidFill>
                <a:ea typeface="+mn-lt"/>
                <a:cs typeface="+mn-lt"/>
              </a:rPr>
              <a:t>Networking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)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 программное управление сетью.</a:t>
            </a:r>
            <a:endParaRPr lang="ru-RU" sz="1400" dirty="0">
              <a:solidFill>
                <a:srgbClr val="404040"/>
              </a:solidFill>
              <a:ea typeface="Calibri"/>
              <a:cs typeface="Calibri"/>
            </a:endParaRPr>
          </a:p>
          <a:p>
            <a:endParaRPr lang="ru-RU" sz="1400" dirty="0">
              <a:solidFill>
                <a:srgbClr val="404040"/>
              </a:solidFill>
              <a:ea typeface="Calibri"/>
              <a:cs typeface="Calibri"/>
            </a:endParaRPr>
          </a:p>
          <a:p>
            <a:r>
              <a:rPr lang="ru-RU" sz="1400" dirty="0">
                <a:solidFill>
                  <a:srgbClr val="404040"/>
                </a:solidFill>
              </a:rPr>
              <a:t>3. </a:t>
            </a:r>
            <a:r>
              <a:rPr lang="ru-RU" sz="1400" b="1" dirty="0">
                <a:solidFill>
                  <a:srgbClr val="404040"/>
                </a:solidFill>
              </a:rPr>
              <a:t>Системы охлаждения</a:t>
            </a:r>
            <a:endParaRPr lang="ru-RU" sz="1400" dirty="0">
              <a:solidFill>
                <a:srgbClr val="404040"/>
              </a:solidFill>
              <a:ea typeface="Calibri" panose="020F0502020204030204"/>
              <a:cs typeface="Calibri" panose="020F0502020204030204"/>
            </a:endParaRPr>
          </a:p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Прецизионные кондиционеры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 точный контроль температуры и влажности.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400" b="1" err="1">
                <a:solidFill>
                  <a:srgbClr val="404040"/>
                </a:solidFill>
                <a:ea typeface="+mn-lt"/>
                <a:cs typeface="+mn-lt"/>
              </a:rPr>
              <a:t>Фрикулинг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 (Free </a:t>
            </a:r>
            <a:r>
              <a:rPr lang="ru-RU" sz="1400" b="1" err="1">
                <a:solidFill>
                  <a:srgbClr val="404040"/>
                </a:solidFill>
                <a:ea typeface="+mn-lt"/>
                <a:cs typeface="+mn-lt"/>
              </a:rPr>
              <a:t>Cooling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)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 использование наружного воздуха для охлаждения.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Жидкостное охлаждение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 для высоконагруженных систем (например, AI-кластеры).</a:t>
            </a:r>
            <a:endParaRPr lang="ru-RU" sz="1400" dirty="0">
              <a:ea typeface="Calibri"/>
              <a:cs typeface="Calibri"/>
            </a:endParaRPr>
          </a:p>
          <a:p>
            <a:br>
              <a:rPr lang="en-US" dirty="0"/>
            </a:br>
            <a:endParaRPr lang="en-US" sz="1400">
              <a:ea typeface="Calibri"/>
              <a:cs typeface="Calibri"/>
            </a:endParaRPr>
          </a:p>
          <a:p>
            <a:endParaRPr lang="ru-RU" sz="1200" dirty="0">
              <a:solidFill>
                <a:srgbClr val="404040"/>
              </a:solidFill>
              <a:ea typeface="Calibri" panose="020F0502020204030204"/>
              <a:cs typeface="Calibri" panose="020F0502020204030204"/>
            </a:endParaRPr>
          </a:p>
          <a:p>
            <a:endParaRPr lang="ru-RU" sz="1400" dirty="0">
              <a:solidFill>
                <a:srgbClr val="404040"/>
              </a:solidFill>
              <a:ea typeface="Calibri" panose="020F0502020204030204"/>
              <a:cs typeface="Calibri" panose="020F0502020204030204"/>
            </a:endParaRPr>
          </a:p>
          <a:p>
            <a:endParaRPr lang="ru-RU" dirty="0">
              <a:ea typeface="Calibri" panose="020F0502020204030204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099894086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741135-7051-DC95-3EF5-3334762927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86F268-FD4F-B98A-2CF0-9820210724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a typeface="Calibri Light"/>
                <a:cs typeface="Calibri Light"/>
              </a:rPr>
              <a:t>SDN: Введение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0A92BB5-60B5-9E33-46B2-10DAC3B283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Data Center (ЦОД)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 — это специализированная инфраструктура, предназначенная для размещения, обработки и хранения критически важных данных. Современные ЦОДы обеспечивают работу интернет-сервисов, облачных платформ, корпоративных систем и </a:t>
            </a:r>
            <a:r>
              <a:rPr lang="ru-RU" sz="1400" dirty="0" err="1">
                <a:solidFill>
                  <a:srgbClr val="404040"/>
                </a:solidFill>
                <a:ea typeface="+mn-lt"/>
                <a:cs typeface="+mn-lt"/>
              </a:rPr>
              <a:t>IoT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-устройств.</a:t>
            </a:r>
          </a:p>
          <a:p>
            <a:r>
              <a:rPr lang="ru-RU" sz="1400" b="1" dirty="0">
                <a:solidFill>
                  <a:srgbClr val="404040"/>
                </a:solidFill>
              </a:rPr>
              <a:t>Основные компоненты Data Center</a:t>
            </a:r>
            <a:endParaRPr lang="ru-RU" sz="1400" b="1">
              <a:solidFill>
                <a:srgbClr val="404040"/>
              </a:solidFill>
              <a:ea typeface="+mn-lt"/>
              <a:cs typeface="+mn-lt"/>
            </a:endParaRPr>
          </a:p>
          <a:p>
            <a:endParaRPr lang="ru-RU" sz="1400" b="1" dirty="0">
              <a:solidFill>
                <a:srgbClr val="404040"/>
              </a:solidFill>
              <a:ea typeface="Calibri"/>
              <a:cs typeface="Calibri"/>
            </a:endParaRPr>
          </a:p>
          <a:p>
            <a:r>
              <a:rPr lang="en-US" sz="1400" dirty="0">
                <a:solidFill>
                  <a:srgbClr val="404040"/>
                </a:solidFill>
              </a:rPr>
              <a:t>4. </a:t>
            </a:r>
            <a:r>
              <a:rPr lang="en-US" sz="1400" b="1" dirty="0" err="1">
                <a:solidFill>
                  <a:srgbClr val="404040"/>
                </a:solidFill>
              </a:rPr>
              <a:t>Электроснабжение</a:t>
            </a:r>
            <a:endParaRPr lang="en-US" sz="1400" dirty="0" err="1">
              <a:ea typeface="Calibri"/>
              <a:cs typeface="Calibri"/>
            </a:endParaRPr>
          </a:p>
          <a:p>
            <a:r>
              <a:rPr lang="en-US" sz="1400" b="1" dirty="0">
                <a:solidFill>
                  <a:srgbClr val="404040"/>
                </a:solidFill>
                <a:ea typeface="+mn-lt"/>
                <a:cs typeface="+mn-lt"/>
              </a:rPr>
              <a:t>ИБП (UPS)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: </a:t>
            </a:r>
            <a:r>
              <a:rPr lang="en-US" sz="1400" err="1">
                <a:solidFill>
                  <a:srgbClr val="404040"/>
                </a:solidFill>
                <a:ea typeface="+mn-lt"/>
                <a:cs typeface="+mn-lt"/>
              </a:rPr>
              <a:t>бесперебойное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US" sz="1400" err="1">
                <a:solidFill>
                  <a:srgbClr val="404040"/>
                </a:solidFill>
                <a:ea typeface="+mn-lt"/>
                <a:cs typeface="+mn-lt"/>
              </a:rPr>
              <a:t>питание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US" sz="1400" err="1">
                <a:solidFill>
                  <a:srgbClr val="404040"/>
                </a:solidFill>
                <a:ea typeface="+mn-lt"/>
                <a:cs typeface="+mn-lt"/>
              </a:rPr>
              <a:t>при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US" sz="1400" err="1">
                <a:solidFill>
                  <a:srgbClr val="404040"/>
                </a:solidFill>
                <a:ea typeface="+mn-lt"/>
                <a:cs typeface="+mn-lt"/>
              </a:rPr>
              <a:t>сбоях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.</a:t>
            </a:r>
            <a:endParaRPr lang="en-US" sz="1400" dirty="0">
              <a:ea typeface="Calibri"/>
              <a:cs typeface="Calibri"/>
            </a:endParaRPr>
          </a:p>
          <a:p>
            <a:r>
              <a:rPr lang="en-US" sz="1400" b="1" err="1">
                <a:solidFill>
                  <a:srgbClr val="404040"/>
                </a:solidFill>
                <a:ea typeface="+mn-lt"/>
                <a:cs typeface="+mn-lt"/>
              </a:rPr>
              <a:t>Дизель-генераторы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: </a:t>
            </a:r>
            <a:r>
              <a:rPr lang="en-US" sz="1400" err="1">
                <a:solidFill>
                  <a:srgbClr val="404040"/>
                </a:solidFill>
                <a:ea typeface="+mn-lt"/>
                <a:cs typeface="+mn-lt"/>
              </a:rPr>
              <a:t>резервное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US" sz="1400" err="1">
                <a:solidFill>
                  <a:srgbClr val="404040"/>
                </a:solidFill>
                <a:ea typeface="+mn-lt"/>
                <a:cs typeface="+mn-lt"/>
              </a:rPr>
              <a:t>питание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US" sz="1400" err="1">
                <a:solidFill>
                  <a:srgbClr val="404040"/>
                </a:solidFill>
                <a:ea typeface="+mn-lt"/>
                <a:cs typeface="+mn-lt"/>
              </a:rPr>
              <a:t>на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US" sz="1400" err="1">
                <a:solidFill>
                  <a:srgbClr val="404040"/>
                </a:solidFill>
                <a:ea typeface="+mn-lt"/>
                <a:cs typeface="+mn-lt"/>
              </a:rPr>
              <a:t>длительный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US" sz="1400" err="1">
                <a:solidFill>
                  <a:srgbClr val="404040"/>
                </a:solidFill>
                <a:ea typeface="+mn-lt"/>
                <a:cs typeface="+mn-lt"/>
              </a:rPr>
              <a:t>срок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.</a:t>
            </a:r>
            <a:endParaRPr lang="en-US" sz="1400" dirty="0">
              <a:ea typeface="Calibri"/>
              <a:cs typeface="Calibri"/>
            </a:endParaRPr>
          </a:p>
          <a:p>
            <a:r>
              <a:rPr lang="en-US" sz="1400" b="1" err="1">
                <a:solidFill>
                  <a:srgbClr val="404040"/>
                </a:solidFill>
                <a:ea typeface="+mn-lt"/>
                <a:cs typeface="+mn-lt"/>
              </a:rPr>
              <a:t>Распределение</a:t>
            </a:r>
            <a:r>
              <a:rPr lang="en-US" sz="1400" b="1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US" sz="1400" b="1" err="1">
                <a:solidFill>
                  <a:srgbClr val="404040"/>
                </a:solidFill>
                <a:ea typeface="+mn-lt"/>
                <a:cs typeface="+mn-lt"/>
              </a:rPr>
              <a:t>энергии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: PDU (Power Distribution Units).</a:t>
            </a:r>
            <a:endParaRPr lang="en-US" sz="1400" dirty="0">
              <a:ea typeface="Calibri"/>
              <a:cs typeface="Calibri"/>
            </a:endParaRPr>
          </a:p>
          <a:p>
            <a:endParaRPr lang="en-US" sz="1400" dirty="0">
              <a:ea typeface="Calibri"/>
              <a:cs typeface="Calibri"/>
            </a:endParaRPr>
          </a:p>
          <a:p>
            <a:r>
              <a:rPr lang="en-US" sz="1400" dirty="0">
                <a:solidFill>
                  <a:srgbClr val="404040"/>
                </a:solidFill>
              </a:rPr>
              <a:t>5. </a:t>
            </a:r>
            <a:r>
              <a:rPr lang="en-US" sz="1400" b="1" dirty="0" err="1">
                <a:solidFill>
                  <a:srgbClr val="404040"/>
                </a:solidFill>
              </a:rPr>
              <a:t>Безопасность</a:t>
            </a:r>
            <a:endParaRPr lang="en-US" sz="1400" dirty="0" err="1">
              <a:ea typeface="Calibri"/>
              <a:cs typeface="Calibri"/>
            </a:endParaRPr>
          </a:p>
          <a:p>
            <a:r>
              <a:rPr lang="en-US" sz="1400" b="1" err="1">
                <a:solidFill>
                  <a:srgbClr val="404040"/>
                </a:solidFill>
                <a:ea typeface="+mn-lt"/>
                <a:cs typeface="+mn-lt"/>
              </a:rPr>
              <a:t>Физическая</a:t>
            </a:r>
            <a:r>
              <a:rPr lang="en-US" sz="1400" b="1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US" sz="1400" b="1" err="1">
                <a:solidFill>
                  <a:srgbClr val="404040"/>
                </a:solidFill>
                <a:ea typeface="+mn-lt"/>
                <a:cs typeface="+mn-lt"/>
              </a:rPr>
              <a:t>защита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: </a:t>
            </a:r>
            <a:r>
              <a:rPr lang="en-US" sz="1400" err="1">
                <a:solidFill>
                  <a:srgbClr val="404040"/>
                </a:solidFill>
                <a:ea typeface="+mn-lt"/>
                <a:cs typeface="+mn-lt"/>
              </a:rPr>
              <a:t>биометрические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US" sz="1400" err="1">
                <a:solidFill>
                  <a:srgbClr val="404040"/>
                </a:solidFill>
                <a:ea typeface="+mn-lt"/>
                <a:cs typeface="+mn-lt"/>
              </a:rPr>
              <a:t>сканеры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, </a:t>
            </a:r>
            <a:r>
              <a:rPr lang="en-US" sz="1400" err="1">
                <a:solidFill>
                  <a:srgbClr val="404040"/>
                </a:solidFill>
                <a:ea typeface="+mn-lt"/>
                <a:cs typeface="+mn-lt"/>
              </a:rPr>
              <a:t>камеры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, </a:t>
            </a:r>
            <a:r>
              <a:rPr lang="en-US" sz="1400" err="1">
                <a:solidFill>
                  <a:srgbClr val="404040"/>
                </a:solidFill>
                <a:ea typeface="+mn-lt"/>
                <a:cs typeface="+mn-lt"/>
              </a:rPr>
              <a:t>охрана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.</a:t>
            </a:r>
            <a:endParaRPr lang="en-US" sz="1400" dirty="0">
              <a:ea typeface="Calibri"/>
              <a:cs typeface="Calibri"/>
            </a:endParaRPr>
          </a:p>
          <a:p>
            <a:r>
              <a:rPr lang="en-US" sz="1400" b="1" err="1">
                <a:solidFill>
                  <a:srgbClr val="404040"/>
                </a:solidFill>
                <a:ea typeface="+mn-lt"/>
                <a:cs typeface="+mn-lt"/>
              </a:rPr>
              <a:t>Кибербезопасность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: </a:t>
            </a:r>
            <a:r>
              <a:rPr lang="en-US" sz="1400" err="1">
                <a:solidFill>
                  <a:srgbClr val="404040"/>
                </a:solidFill>
                <a:ea typeface="+mn-lt"/>
                <a:cs typeface="+mn-lt"/>
              </a:rPr>
              <a:t>межсетевые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US" sz="1400" err="1">
                <a:solidFill>
                  <a:srgbClr val="404040"/>
                </a:solidFill>
                <a:ea typeface="+mn-lt"/>
                <a:cs typeface="+mn-lt"/>
              </a:rPr>
              <a:t>экраны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 (Firewall), DDoS-</a:t>
            </a:r>
            <a:r>
              <a:rPr lang="en-US" sz="1400" err="1">
                <a:solidFill>
                  <a:srgbClr val="404040"/>
                </a:solidFill>
                <a:ea typeface="+mn-lt"/>
                <a:cs typeface="+mn-lt"/>
              </a:rPr>
              <a:t>защита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.</a:t>
            </a:r>
            <a:endParaRPr lang="en-US" sz="1400" dirty="0">
              <a:ea typeface="Calibri"/>
              <a:cs typeface="Calibri"/>
            </a:endParaRPr>
          </a:p>
          <a:p>
            <a:pPr marL="0" indent="0">
              <a:buNone/>
            </a:pPr>
            <a:br>
              <a:rPr lang="en-US" dirty="0"/>
            </a:br>
            <a:endParaRPr lang="en-US" sz="1400">
              <a:ea typeface="Calibri"/>
              <a:cs typeface="Calibri"/>
            </a:endParaRPr>
          </a:p>
          <a:p>
            <a:endParaRPr lang="ru-RU" sz="1200" dirty="0">
              <a:solidFill>
                <a:srgbClr val="404040"/>
              </a:solidFill>
              <a:ea typeface="Calibri" panose="020F0502020204030204"/>
              <a:cs typeface="Calibri" panose="020F0502020204030204"/>
            </a:endParaRPr>
          </a:p>
          <a:p>
            <a:endParaRPr lang="ru-RU" sz="1400" dirty="0">
              <a:solidFill>
                <a:srgbClr val="404040"/>
              </a:solidFill>
              <a:ea typeface="Calibri" panose="020F0502020204030204"/>
              <a:cs typeface="Calibri" panose="020F0502020204030204"/>
            </a:endParaRPr>
          </a:p>
          <a:p>
            <a:endParaRPr lang="ru-RU" dirty="0">
              <a:ea typeface="Calibri" panose="020F0502020204030204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8402449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4AFE47-ED59-044C-0D43-D3D2F66222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94FB9D-16D8-9BD5-307F-875EF6B603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a typeface="Calibri Light"/>
                <a:cs typeface="Calibri Light"/>
              </a:rPr>
              <a:t>SDN: Введение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3CCCFEC-A8E7-6F2A-01EF-2A66046E5E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ru-RU" dirty="0">
                <a:solidFill>
                  <a:srgbClr val="404040"/>
                </a:solidFill>
              </a:rPr>
              <a:t>Уровень 5: Сеансовый (</a:t>
            </a:r>
            <a:r>
              <a:rPr lang="ru-RU" dirty="0" err="1">
                <a:solidFill>
                  <a:srgbClr val="404040"/>
                </a:solidFill>
              </a:rPr>
              <a:t>Session</a:t>
            </a:r>
            <a:r>
              <a:rPr lang="ru-RU" dirty="0">
                <a:solidFill>
                  <a:srgbClr val="404040"/>
                </a:solidFill>
              </a:rPr>
              <a:t> Layer)</a:t>
            </a:r>
            <a:endParaRPr lang="ru-RU" dirty="0">
              <a:solidFill>
                <a:srgbClr val="404040"/>
              </a:solidFill>
              <a:ea typeface="Calibri"/>
              <a:cs typeface="Calibri"/>
            </a:endParaRPr>
          </a:p>
          <a:p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Функции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: управление сеансами связи между устройствами.</a:t>
            </a:r>
            <a:endParaRPr lang="ru-RU" dirty="0"/>
          </a:p>
          <a:p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Примеры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: RPC, SIP.</a:t>
            </a:r>
            <a:endParaRPr lang="ru-RU" dirty="0"/>
          </a:p>
          <a:p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Задачи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: установление, поддержание и завершение сеансов.</a:t>
            </a:r>
            <a:endParaRPr lang="ru-RU" dirty="0"/>
          </a:p>
          <a:p>
            <a:br>
              <a:rPr lang="en-US" dirty="0"/>
            </a:br>
            <a:endParaRPr lang="en-US" dirty="0"/>
          </a:p>
          <a:p>
            <a:r>
              <a:rPr lang="ru-RU" dirty="0">
                <a:solidFill>
                  <a:srgbClr val="404040"/>
                </a:solidFill>
              </a:rPr>
              <a:t>Уровень 6: Представления (</a:t>
            </a:r>
            <a:r>
              <a:rPr lang="ru-RU" dirty="0" err="1">
                <a:solidFill>
                  <a:srgbClr val="404040"/>
                </a:solidFill>
              </a:rPr>
              <a:t>Presentation</a:t>
            </a:r>
            <a:r>
              <a:rPr lang="ru-RU" dirty="0">
                <a:solidFill>
                  <a:srgbClr val="404040"/>
                </a:solidFill>
              </a:rPr>
              <a:t> Layer)</a:t>
            </a:r>
            <a:endParaRPr lang="ru-RU" dirty="0"/>
          </a:p>
          <a:p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Функции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: преобразование данных в формат, понятный приложениям.</a:t>
            </a:r>
            <a:endParaRPr lang="ru-RU" dirty="0"/>
          </a:p>
          <a:p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Примеры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: шифрование, сжатие, кодирование (JSON, XML).</a:t>
            </a:r>
            <a:endParaRPr lang="ru-RU" dirty="0"/>
          </a:p>
          <a:p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Задачи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: обеспечение совместимости форматов данных.</a:t>
            </a:r>
            <a:endParaRPr lang="ru-RU" dirty="0"/>
          </a:p>
          <a:p>
            <a:endParaRPr lang="ru-RU" dirty="0">
              <a:solidFill>
                <a:srgbClr val="404040"/>
              </a:solidFill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15475203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5B0687-4422-76D1-B2ED-A18061715B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F0F2E0-C486-0BBE-4521-FCEE49E1E1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a typeface="Calibri Light"/>
                <a:cs typeface="Calibri Light"/>
              </a:rPr>
              <a:t>SDN: Введение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15AFF6B-BAB4-1DC9-29EE-8B773DB391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Data Center (ЦОД)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 — это специализированная инфраструктура, предназначенная для размещения, обработки и хранения критически важных данных. Современные ЦОДы обеспечивают работу интернет-сервисов, облачных платформ, корпоративных систем и </a:t>
            </a: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IoT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-устройств.</a:t>
            </a:r>
          </a:p>
          <a:p>
            <a:endParaRPr lang="ru-RU" sz="1400" dirty="0">
              <a:solidFill>
                <a:srgbClr val="404040"/>
              </a:solidFill>
              <a:ea typeface="Calibri" panose="020F0502020204030204"/>
              <a:cs typeface="Calibri" panose="020F0502020204030204"/>
            </a:endParaRPr>
          </a:p>
          <a:p>
            <a:endParaRPr lang="ru-RU" dirty="0">
              <a:ea typeface="Calibri" panose="020F0502020204030204"/>
              <a:cs typeface="Calibri" panose="020F0502020204030204"/>
            </a:endParaRPr>
          </a:p>
        </p:txBody>
      </p:sp>
      <p:graphicFrame>
        <p:nvGraphicFramePr>
          <p:cNvPr id="8" name="Таблица 7">
            <a:extLst>
              <a:ext uri="{FF2B5EF4-FFF2-40B4-BE49-F238E27FC236}">
                <a16:creationId xmlns:a16="http://schemas.microsoft.com/office/drawing/2014/main" id="{01BC47E0-EBED-22FC-34BE-E8746849F9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3958323"/>
              </p:ext>
            </p:extLst>
          </p:nvPr>
        </p:nvGraphicFramePr>
        <p:xfrm>
          <a:off x="598714" y="2866571"/>
          <a:ext cx="10875774" cy="37490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625258">
                  <a:extLst>
                    <a:ext uri="{9D8B030D-6E8A-4147-A177-3AD203B41FA5}">
                      <a16:colId xmlns:a16="http://schemas.microsoft.com/office/drawing/2014/main" val="2339724800"/>
                    </a:ext>
                  </a:extLst>
                </a:gridCol>
                <a:gridCol w="3625258">
                  <a:extLst>
                    <a:ext uri="{9D8B030D-6E8A-4147-A177-3AD203B41FA5}">
                      <a16:colId xmlns:a16="http://schemas.microsoft.com/office/drawing/2014/main" val="3982618400"/>
                    </a:ext>
                  </a:extLst>
                </a:gridCol>
                <a:gridCol w="3625258">
                  <a:extLst>
                    <a:ext uri="{9D8B030D-6E8A-4147-A177-3AD203B41FA5}">
                      <a16:colId xmlns:a16="http://schemas.microsoft.com/office/drawing/2014/main" val="1222566070"/>
                    </a:ext>
                  </a:extLst>
                </a:gridCol>
              </a:tblGrid>
              <a:tr h="353697">
                <a:tc>
                  <a:txBody>
                    <a:bodyPr/>
                    <a:lstStyle/>
                    <a:p>
                      <a:pPr algn="l"/>
                      <a:r>
                        <a:rPr lang="ru-RU" b="1" dirty="0">
                          <a:effectLst/>
                        </a:rPr>
                        <a:t>Тип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b="1" dirty="0">
                          <a:effectLst/>
                        </a:rPr>
                        <a:t>Описание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b="1" dirty="0">
                          <a:effectLst/>
                        </a:rPr>
                        <a:t>Примеры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9752662"/>
                  </a:ext>
                </a:extLst>
              </a:tr>
              <a:tr h="889025">
                <a:tc>
                  <a:txBody>
                    <a:bodyPr/>
                    <a:lstStyle/>
                    <a:p>
                      <a:r>
                        <a:rPr lang="ru-RU" b="1" dirty="0">
                          <a:effectLst/>
                        </a:rPr>
                        <a:t>Корпоративный</a:t>
                      </a:r>
                      <a:endParaRPr lang="ru-RU" dirty="0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effectLst/>
                        </a:rPr>
                        <a:t>Принадлежит компании для внутренних нужд (например, банки, ритейл).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effectLst/>
                        </a:rPr>
                        <a:t>ЦОД Сбербанка, </a:t>
                      </a:r>
                      <a:r>
                        <a:rPr lang="af-ZA" dirty="0" err="1">
                          <a:effectLst/>
                        </a:rPr>
                        <a:t>Amazon</a:t>
                      </a:r>
                      <a:r>
                        <a:rPr lang="af-ZA" dirty="0">
                          <a:effectLst/>
                        </a:rPr>
                        <a:t> </a:t>
                      </a:r>
                      <a:r>
                        <a:rPr lang="af-ZA" dirty="0" err="1">
                          <a:effectLst/>
                        </a:rPr>
                        <a:t>Internal</a:t>
                      </a:r>
                      <a:r>
                        <a:rPr lang="af-ZA" dirty="0">
                          <a:effectLst/>
                        </a:rPr>
                        <a:t>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35861954"/>
                  </a:ext>
                </a:extLst>
              </a:tr>
              <a:tr h="889025">
                <a:tc>
                  <a:txBody>
                    <a:bodyPr/>
                    <a:lstStyle/>
                    <a:p>
                      <a:r>
                        <a:rPr lang="ru-RU" b="1" dirty="0" err="1">
                          <a:effectLst/>
                        </a:rPr>
                        <a:t>Колокейшн</a:t>
                      </a:r>
                      <a:endParaRPr lang="ru-RU" dirty="0" err="1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effectLst/>
                        </a:rPr>
                        <a:t>Аренда площадей под оборудование клиентов (</a:t>
                      </a:r>
                      <a:r>
                        <a:rPr lang="af-ZA" dirty="0" err="1">
                          <a:effectLst/>
                        </a:rPr>
                        <a:t>Equinix</a:t>
                      </a:r>
                      <a:r>
                        <a:rPr lang="af-ZA" dirty="0">
                          <a:effectLst/>
                        </a:rPr>
                        <a:t>, </a:t>
                      </a:r>
                      <a:r>
                        <a:rPr lang="af-ZA" dirty="0" err="1">
                          <a:effectLst/>
                        </a:rPr>
                        <a:t>Digital</a:t>
                      </a:r>
                      <a:r>
                        <a:rPr lang="af-ZA" dirty="0">
                          <a:effectLst/>
                        </a:rPr>
                        <a:t> </a:t>
                      </a:r>
                      <a:r>
                        <a:rPr lang="af-ZA" dirty="0" err="1">
                          <a:effectLst/>
                        </a:rPr>
                        <a:t>Realty</a:t>
                      </a:r>
                      <a:r>
                        <a:rPr lang="af-ZA" dirty="0">
                          <a:effectLst/>
                        </a:rPr>
                        <a:t>).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af-ZA" dirty="0" err="1">
                          <a:effectLst/>
                        </a:rPr>
                        <a:t>Equinix</a:t>
                      </a:r>
                      <a:r>
                        <a:rPr lang="af-ZA" dirty="0">
                          <a:effectLst/>
                        </a:rPr>
                        <a:t> LD4 (</a:t>
                      </a:r>
                      <a:r>
                        <a:rPr lang="ru-RU" dirty="0">
                          <a:effectLst/>
                        </a:rPr>
                        <a:t>Лондон).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5109571"/>
                  </a:ext>
                </a:extLst>
              </a:tr>
              <a:tr h="621361">
                <a:tc>
                  <a:txBody>
                    <a:bodyPr/>
                    <a:lstStyle/>
                    <a:p>
                      <a:r>
                        <a:rPr lang="ru-RU" b="1" dirty="0">
                          <a:effectLst/>
                        </a:rPr>
                        <a:t>Облачный</a:t>
                      </a:r>
                      <a:endParaRPr lang="ru-RU" dirty="0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effectLst/>
                        </a:rPr>
                        <a:t>Предоставляет ресурсы как услугу (</a:t>
                      </a:r>
                      <a:r>
                        <a:rPr lang="af-ZA" dirty="0" err="1">
                          <a:effectLst/>
                        </a:rPr>
                        <a:t>IaaS</a:t>
                      </a:r>
                      <a:r>
                        <a:rPr lang="af-ZA" dirty="0">
                          <a:effectLst/>
                        </a:rPr>
                        <a:t>, </a:t>
                      </a:r>
                      <a:r>
                        <a:rPr lang="af-ZA" dirty="0" err="1">
                          <a:effectLst/>
                        </a:rPr>
                        <a:t>PaaS</a:t>
                      </a:r>
                      <a:r>
                        <a:rPr lang="af-ZA" dirty="0">
                          <a:effectLst/>
                        </a:rPr>
                        <a:t>).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af-ZA" dirty="0">
                          <a:effectLst/>
                        </a:rPr>
                        <a:t>AWS, Google </a:t>
                      </a:r>
                      <a:r>
                        <a:rPr lang="af-ZA" dirty="0" err="1">
                          <a:effectLst/>
                        </a:rPr>
                        <a:t>Cloud</a:t>
                      </a:r>
                      <a:r>
                        <a:rPr lang="af-ZA" dirty="0">
                          <a:effectLst/>
                        </a:rPr>
                        <a:t>, Microsoft </a:t>
                      </a:r>
                      <a:r>
                        <a:rPr lang="af-ZA" dirty="0" err="1">
                          <a:effectLst/>
                        </a:rPr>
                        <a:t>Azure</a:t>
                      </a:r>
                      <a:r>
                        <a:rPr lang="af-ZA" dirty="0">
                          <a:effectLst/>
                        </a:rPr>
                        <a:t>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00965806"/>
                  </a:ext>
                </a:extLst>
              </a:tr>
              <a:tr h="889025">
                <a:tc>
                  <a:txBody>
                    <a:bodyPr/>
                    <a:lstStyle/>
                    <a:p>
                      <a:r>
                        <a:rPr lang="ru-RU" b="1" dirty="0">
                          <a:effectLst/>
                        </a:rPr>
                        <a:t>Модульный</a:t>
                      </a:r>
                      <a:endParaRPr lang="ru-RU" dirty="0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err="1">
                          <a:effectLst/>
                        </a:rPr>
                        <a:t>Быстроразвертываемые</a:t>
                      </a:r>
                      <a:r>
                        <a:rPr lang="ru-RU" dirty="0">
                          <a:effectLst/>
                        </a:rPr>
                        <a:t> контейнерные решения (например, </a:t>
                      </a:r>
                      <a:r>
                        <a:rPr lang="af-ZA" dirty="0" err="1">
                          <a:effectLst/>
                        </a:rPr>
                        <a:t>Huawei</a:t>
                      </a:r>
                      <a:r>
                        <a:rPr lang="af-ZA" dirty="0">
                          <a:effectLst/>
                        </a:rPr>
                        <a:t>, Dell).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af-ZA" dirty="0">
                          <a:effectLst/>
                        </a:rPr>
                        <a:t>Microsoft </a:t>
                      </a:r>
                      <a:r>
                        <a:rPr lang="af-ZA" dirty="0" err="1">
                          <a:effectLst/>
                        </a:rPr>
                        <a:t>Azure</a:t>
                      </a:r>
                      <a:r>
                        <a:rPr lang="af-ZA" dirty="0">
                          <a:effectLst/>
                        </a:rPr>
                        <a:t> </a:t>
                      </a:r>
                      <a:r>
                        <a:rPr lang="af-ZA" dirty="0" err="1">
                          <a:effectLst/>
                        </a:rPr>
                        <a:t>Modular</a:t>
                      </a:r>
                      <a:r>
                        <a:rPr lang="af-ZA" dirty="0">
                          <a:effectLst/>
                        </a:rPr>
                        <a:t> DC.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829177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338819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B16131-152E-8008-4A5F-AE2239CFC3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2DAA7C1-4118-D7E8-535E-C12F24614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a typeface="Calibri Light"/>
                <a:cs typeface="Calibri Light"/>
              </a:rPr>
              <a:t>SDN: Введение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1D35C7B-9B01-E19A-9EC5-1D4FB0C045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Data Center (ЦОД)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 — это специализированная инфраструктура, предназначенная для размещения, обработки и хранения критически важных данных. Современные ЦОДы обеспечивают работу интернет-сервисов, облачных платформ, корпоративных систем и </a:t>
            </a: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IoT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-устройств.</a:t>
            </a:r>
          </a:p>
          <a:p>
            <a:endParaRPr lang="ru-RU" sz="1200" b="1" dirty="0">
              <a:solidFill>
                <a:srgbClr val="404040"/>
              </a:solidFill>
            </a:endParaRPr>
          </a:p>
          <a:p>
            <a:endParaRPr lang="ru-RU" sz="1200" b="1" dirty="0">
              <a:solidFill>
                <a:srgbClr val="404040"/>
              </a:solidFill>
            </a:endParaRPr>
          </a:p>
          <a:p>
            <a:r>
              <a:rPr lang="ru-RU" sz="1400" b="1" dirty="0">
                <a:solidFill>
                  <a:srgbClr val="404040"/>
                </a:solidFill>
              </a:rPr>
              <a:t>Уровни надежности (</a:t>
            </a:r>
            <a:r>
              <a:rPr lang="ru-RU" sz="1400" b="1" err="1">
                <a:solidFill>
                  <a:srgbClr val="404040"/>
                </a:solidFill>
              </a:rPr>
              <a:t>Tier</a:t>
            </a:r>
            <a:r>
              <a:rPr lang="ru-RU" sz="1400" b="1" dirty="0">
                <a:solidFill>
                  <a:srgbClr val="404040"/>
                </a:solidFill>
              </a:rPr>
              <a:t> </a:t>
            </a:r>
            <a:r>
              <a:rPr lang="ru-RU" sz="1400" b="1" err="1">
                <a:solidFill>
                  <a:srgbClr val="404040"/>
                </a:solidFill>
              </a:rPr>
              <a:t>Classification</a:t>
            </a:r>
            <a:r>
              <a:rPr lang="ru-RU" sz="1400" b="1">
                <a:solidFill>
                  <a:srgbClr val="404040"/>
                </a:solidFill>
              </a:rPr>
              <a:t>)</a:t>
            </a:r>
            <a:endParaRPr lang="ru-RU" sz="1400" b="1">
              <a:solidFill>
                <a:srgbClr val="404040"/>
              </a:solidFill>
              <a:ea typeface="Calibri" panose="020F0502020204030204"/>
              <a:cs typeface="Calibri" panose="020F0502020204030204"/>
            </a:endParaRPr>
          </a:p>
          <a:p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Классификация </a:t>
            </a:r>
            <a:r>
              <a:rPr lang="ru-RU" sz="1400" b="1" err="1">
                <a:solidFill>
                  <a:srgbClr val="404040"/>
                </a:solidFill>
                <a:ea typeface="+mn-lt"/>
                <a:cs typeface="+mn-lt"/>
              </a:rPr>
              <a:t>Uptime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 Institute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400" b="1" err="1">
                <a:solidFill>
                  <a:srgbClr val="404040"/>
                </a:solidFill>
                <a:ea typeface="+mn-lt"/>
                <a:cs typeface="+mn-lt"/>
              </a:rPr>
              <a:t>Tier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 I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 Базовый уровень (99.67% </a:t>
            </a: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uptime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). Нет резервирования.</a:t>
            </a:r>
            <a:endParaRPr lang="ru-RU" sz="1400">
              <a:ea typeface="Calibri"/>
              <a:cs typeface="Calibri"/>
            </a:endParaRPr>
          </a:p>
          <a:p>
            <a:r>
              <a:rPr lang="ru-RU" sz="1400" b="1" err="1">
                <a:solidFill>
                  <a:srgbClr val="404040"/>
                </a:solidFill>
                <a:ea typeface="+mn-lt"/>
                <a:cs typeface="+mn-lt"/>
              </a:rPr>
              <a:t>Tier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 II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 Частичное резервирование (99.75% </a:t>
            </a: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uptime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).</a:t>
            </a:r>
            <a:endParaRPr lang="ru-RU" sz="1400">
              <a:ea typeface="Calibri"/>
              <a:cs typeface="Calibri"/>
            </a:endParaRPr>
          </a:p>
          <a:p>
            <a:r>
              <a:rPr lang="ru-RU" sz="1400" b="1" err="1">
                <a:solidFill>
                  <a:srgbClr val="404040"/>
                </a:solidFill>
                <a:ea typeface="+mn-lt"/>
                <a:cs typeface="+mn-lt"/>
              </a:rPr>
              <a:t>Tier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 III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 N+1 резервирование, возможность обслуживания без остановки (99.98% </a:t>
            </a: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uptime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).</a:t>
            </a:r>
            <a:endParaRPr lang="ru-RU" sz="1400">
              <a:ea typeface="Calibri"/>
              <a:cs typeface="Calibri"/>
            </a:endParaRPr>
          </a:p>
          <a:p>
            <a:r>
              <a:rPr lang="ru-RU" sz="1400" b="1" err="1">
                <a:solidFill>
                  <a:srgbClr val="404040"/>
                </a:solidFill>
                <a:ea typeface="+mn-lt"/>
                <a:cs typeface="+mn-lt"/>
              </a:rPr>
              <a:t>Tier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 IV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 Полное резервирование (99.995% </a:t>
            </a: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uptime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), отказоустойчивость.</a:t>
            </a:r>
            <a:endParaRPr lang="ru-RU" sz="1400">
              <a:ea typeface="Calibri"/>
              <a:cs typeface="Calibri"/>
            </a:endParaRPr>
          </a:p>
          <a:p>
            <a:endParaRPr lang="ru-RU" sz="1400" dirty="0">
              <a:solidFill>
                <a:srgbClr val="404040"/>
              </a:solidFill>
              <a:ea typeface="Calibri" panose="020F0502020204030204"/>
              <a:cs typeface="Calibri" panose="020F0502020204030204"/>
            </a:endParaRPr>
          </a:p>
          <a:p>
            <a:endParaRPr lang="ru-RU" sz="1400" dirty="0">
              <a:ea typeface="Calibri" panose="020F0502020204030204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712949934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F292F8-A832-E71C-7417-E669651F96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1453CCA-AD66-FEA2-1A04-0E7E1CC7A6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a typeface="Calibri Light"/>
                <a:cs typeface="Calibri Light"/>
              </a:rPr>
              <a:t>SDN: Введение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DF7DA66-CF4B-D38A-0422-031BEFAB9A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85000" lnSpcReduction="20000"/>
          </a:bodyPr>
          <a:lstStyle/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Data Center (ЦОД)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 — это специализированная инфраструктура, предназначенная для размещения, обработки и хранения критически важных данных. Современные ЦОДы обеспечивают работу интернет-сервисов, облачных платформ, корпоративных систем и </a:t>
            </a: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IoT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-устройств.</a:t>
            </a:r>
          </a:p>
          <a:p>
            <a:r>
              <a:rPr lang="ru-RU" sz="1400" b="1" dirty="0">
                <a:solidFill>
                  <a:srgbClr val="404040"/>
                </a:solidFill>
              </a:rPr>
              <a:t>Принципы работы Data Center</a:t>
            </a:r>
            <a:endParaRPr lang="ru-RU" sz="1400" b="1" dirty="0">
              <a:solidFill>
                <a:srgbClr val="404040"/>
              </a:solidFill>
              <a:ea typeface="Calibri" panose="020F0502020204030204"/>
              <a:cs typeface="Calibri" panose="020F0502020204030204"/>
            </a:endParaRPr>
          </a:p>
          <a:p>
            <a:endParaRPr lang="ru-RU" sz="1400" dirty="0">
              <a:solidFill>
                <a:srgbClr val="404040"/>
              </a:solidFill>
            </a:endParaRPr>
          </a:p>
          <a:p>
            <a:endParaRPr lang="ru-RU" sz="1400" dirty="0">
              <a:solidFill>
                <a:srgbClr val="404040"/>
              </a:solidFill>
            </a:endParaRPr>
          </a:p>
          <a:p>
            <a:r>
              <a:rPr lang="ru-RU" sz="1400" dirty="0">
                <a:solidFill>
                  <a:srgbClr val="404040"/>
                </a:solidFill>
              </a:rPr>
              <a:t>1. </a:t>
            </a:r>
            <a:r>
              <a:rPr lang="ru-RU" sz="1400" b="1" dirty="0">
                <a:solidFill>
                  <a:srgbClr val="404040"/>
                </a:solidFill>
              </a:rPr>
              <a:t>Отказоустойчивость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Резервирование компонентов (N+1, 2N).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Географическая </a:t>
            </a: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распределённость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 (DR-центры).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400" dirty="0">
                <a:solidFill>
                  <a:srgbClr val="404040"/>
                </a:solidFill>
              </a:rPr>
              <a:t>2. </a:t>
            </a:r>
            <a:r>
              <a:rPr lang="ru-RU" sz="1400" b="1" dirty="0">
                <a:solidFill>
                  <a:srgbClr val="404040"/>
                </a:solidFill>
              </a:rPr>
              <a:t>Энергоэффективность</a:t>
            </a:r>
            <a:endParaRPr lang="ru-RU" sz="1400" dirty="0">
              <a:solidFill>
                <a:srgbClr val="404040"/>
              </a:solidFill>
              <a:ea typeface="Calibri"/>
              <a:cs typeface="Calibri"/>
            </a:endParaRPr>
          </a:p>
          <a:p>
            <a:r>
              <a:rPr lang="ru-RU" sz="1400" b="1">
                <a:solidFill>
                  <a:srgbClr val="404040"/>
                </a:solidFill>
                <a:ea typeface="+mn-lt"/>
                <a:cs typeface="+mn-lt"/>
              </a:rPr>
              <a:t>PUE (Power </a:t>
            </a:r>
            <a:r>
              <a:rPr lang="ru-RU" sz="1400" b="1" err="1">
                <a:solidFill>
                  <a:srgbClr val="404040"/>
                </a:solidFill>
                <a:ea typeface="+mn-lt"/>
                <a:cs typeface="+mn-lt"/>
              </a:rPr>
              <a:t>Usage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ru-RU" sz="1400" b="1" err="1">
                <a:solidFill>
                  <a:srgbClr val="404040"/>
                </a:solidFill>
                <a:ea typeface="+mn-lt"/>
                <a:cs typeface="+mn-lt"/>
              </a:rPr>
              <a:t>Effectiveness</a:t>
            </a:r>
            <a:r>
              <a:rPr lang="ru-RU" sz="1400" b="1">
                <a:solidFill>
                  <a:srgbClr val="404040"/>
                </a:solidFill>
                <a:ea typeface="+mn-lt"/>
                <a:cs typeface="+mn-lt"/>
              </a:rPr>
              <a:t>)</a:t>
            </a:r>
            <a:r>
              <a:rPr lang="ru-RU" sz="1400">
                <a:solidFill>
                  <a:srgbClr val="404040"/>
                </a:solidFill>
                <a:ea typeface="+mn-lt"/>
                <a:cs typeface="+mn-lt"/>
              </a:rPr>
              <a:t>:</a:t>
            </a:r>
            <a:endParaRPr lang="ru-RU" sz="1400">
              <a:ea typeface="Calibri"/>
              <a:cs typeface="Calibri"/>
            </a:endParaRPr>
          </a:p>
          <a:p>
            <a:pPr lvl="1"/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Оптимальное значение: 1.0 (вся энергия идёт на IT).</a:t>
            </a:r>
            <a:endParaRPr lang="ru-RU" sz="1400" dirty="0">
              <a:ea typeface="Calibri"/>
              <a:cs typeface="Calibri"/>
            </a:endParaRPr>
          </a:p>
          <a:p>
            <a:pPr lvl="1"/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Средний PUE современных ЦОД: 1.2–1.5.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Использование ВИЭ (солнечные панели, ветрогенерация).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400" dirty="0">
                <a:solidFill>
                  <a:srgbClr val="404040"/>
                </a:solidFill>
              </a:rPr>
              <a:t>3. </a:t>
            </a:r>
            <a:r>
              <a:rPr lang="ru-RU" sz="1400" b="1" dirty="0">
                <a:solidFill>
                  <a:srgbClr val="404040"/>
                </a:solidFill>
              </a:rPr>
              <a:t>Масштабируемость</a:t>
            </a:r>
            <a:endParaRPr lang="ru-RU" sz="1400" dirty="0">
              <a:solidFill>
                <a:srgbClr val="404040"/>
              </a:solidFill>
              <a:ea typeface="Calibri"/>
              <a:cs typeface="Calibri"/>
            </a:endParaRPr>
          </a:p>
          <a:p>
            <a:r>
              <a:rPr lang="ru-RU" sz="1400">
                <a:solidFill>
                  <a:srgbClr val="404040"/>
                </a:solidFill>
                <a:ea typeface="+mn-lt"/>
                <a:cs typeface="+mn-lt"/>
              </a:rPr>
              <a:t>Горизонтальное масштабирование (добавление серверов).</a:t>
            </a:r>
            <a:endParaRPr lang="ru-RU" sz="1400">
              <a:ea typeface="Calibri"/>
              <a:cs typeface="Calibri"/>
            </a:endParaRPr>
          </a:p>
          <a:p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Гиперконвергентные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 системы (HCI): объединение вычислений, хранения и сети в единый блок.</a:t>
            </a:r>
            <a:endParaRPr lang="ru-RU" sz="1400" dirty="0">
              <a:ea typeface="Calibri"/>
              <a:cs typeface="Calibri"/>
            </a:endParaRPr>
          </a:p>
          <a:p>
            <a:pPr marL="0" indent="0">
              <a:buNone/>
            </a:pPr>
            <a:br>
              <a:rPr lang="en-US" dirty="0"/>
            </a:br>
            <a:endParaRPr lang="en-US" sz="1400">
              <a:ea typeface="Calibri"/>
              <a:cs typeface="Calibri"/>
            </a:endParaRPr>
          </a:p>
          <a:p>
            <a:endParaRPr lang="ru-RU" sz="1400" b="1" dirty="0">
              <a:solidFill>
                <a:srgbClr val="404040"/>
              </a:solidFill>
              <a:ea typeface="Calibri"/>
              <a:cs typeface="Calibri"/>
            </a:endParaRPr>
          </a:p>
          <a:p>
            <a:endParaRPr lang="ru-RU" sz="1200" b="1" dirty="0">
              <a:solidFill>
                <a:srgbClr val="404040"/>
              </a:solidFill>
              <a:ea typeface="Calibri"/>
              <a:cs typeface="Calibri"/>
            </a:endParaRPr>
          </a:p>
          <a:p>
            <a:endParaRPr lang="ru-RU" sz="140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06732720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D87CE7-814E-26AF-4F7F-E043571CE9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A1CFAD6-5983-5DCD-B2CD-464518DA7E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a typeface="Calibri Light"/>
                <a:cs typeface="Calibri Light"/>
              </a:rPr>
              <a:t>SDN: Введение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3B9909C-36A7-130E-CA65-4166BD3FCE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/>
          </a:bodyPr>
          <a:lstStyle/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Data Center (ЦОД)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 — это специализированная инфраструктура, предназначенная для размещения, обработки и хранения критически важных данных. Современные ЦОДы обеспечивают работу интернет-сервисов, облачных платформ, корпоративных систем и </a:t>
            </a: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IoT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-устройств.</a:t>
            </a:r>
          </a:p>
          <a:p>
            <a:r>
              <a:rPr lang="ru-RU" sz="1400" b="1" dirty="0">
                <a:solidFill>
                  <a:srgbClr val="404040"/>
                </a:solidFill>
              </a:rPr>
              <a:t>Современные тренды</a:t>
            </a:r>
            <a:endParaRPr lang="ru-RU" sz="1400" b="1">
              <a:solidFill>
                <a:srgbClr val="404040"/>
              </a:solidFill>
              <a:ea typeface="Calibri" panose="020F0502020204030204"/>
              <a:cs typeface="Calibri" panose="020F0502020204030204"/>
            </a:endParaRPr>
          </a:p>
          <a:p>
            <a:endParaRPr lang="ru-RU" sz="1400" dirty="0">
              <a:solidFill>
                <a:srgbClr val="404040"/>
              </a:solidFill>
            </a:endParaRPr>
          </a:p>
          <a:p>
            <a:r>
              <a:rPr lang="ru-RU" sz="1400" dirty="0">
                <a:solidFill>
                  <a:srgbClr val="404040"/>
                </a:solidFill>
              </a:rPr>
              <a:t>1. </a:t>
            </a:r>
            <a:r>
              <a:rPr lang="ru-RU" sz="1400" b="1" dirty="0">
                <a:solidFill>
                  <a:srgbClr val="404040"/>
                </a:solidFill>
              </a:rPr>
              <a:t>Edge Computing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Мини-ЦОДы ближе к пользователям для снижения задержек (5G, </a:t>
            </a: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IoT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).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400" dirty="0">
                <a:solidFill>
                  <a:srgbClr val="404040"/>
                </a:solidFill>
              </a:rPr>
              <a:t>2. </a:t>
            </a:r>
            <a:r>
              <a:rPr lang="ru-RU" sz="1400" b="1" dirty="0">
                <a:solidFill>
                  <a:srgbClr val="404040"/>
                </a:solidFill>
              </a:rPr>
              <a:t>Зелёные технологии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Снижение углеродного следа (Google </a:t>
            </a: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Carbon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Neutral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).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400" dirty="0">
                <a:solidFill>
                  <a:srgbClr val="404040"/>
                </a:solidFill>
              </a:rPr>
              <a:t>3. </a:t>
            </a:r>
            <a:r>
              <a:rPr lang="ru-RU" sz="1400" b="1" dirty="0">
                <a:solidFill>
                  <a:srgbClr val="404040"/>
                </a:solidFill>
              </a:rPr>
              <a:t>Искусственный интеллект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AI для оптимизации охлаждения и нагрузки (Google </a:t>
            </a: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DeepMind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).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400" dirty="0">
                <a:solidFill>
                  <a:srgbClr val="404040"/>
                </a:solidFill>
              </a:rPr>
              <a:t>4. </a:t>
            </a:r>
            <a:r>
              <a:rPr lang="ru-RU" sz="1400" b="1" dirty="0">
                <a:solidFill>
                  <a:srgbClr val="404040"/>
                </a:solidFill>
              </a:rPr>
              <a:t>Квантовые вычисления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Экспериментальные ЦОДы для квантовых компьютеров (IBM Q, D-Wave).</a:t>
            </a:r>
            <a:endParaRPr lang="ru-RU" sz="1400" dirty="0">
              <a:ea typeface="Calibri"/>
              <a:cs typeface="Calibri"/>
            </a:endParaRPr>
          </a:p>
          <a:p>
            <a:pPr marL="0" indent="0">
              <a:buNone/>
            </a:pPr>
            <a:br>
              <a:rPr lang="en-US" dirty="0"/>
            </a:br>
            <a:endParaRPr lang="en-US" dirty="0">
              <a:ea typeface="Calibri" panose="020F0502020204030204"/>
              <a:cs typeface="Calibri" panose="020F0502020204030204"/>
            </a:endParaRPr>
          </a:p>
          <a:p>
            <a:endParaRPr lang="ru-RU" sz="1400" dirty="0">
              <a:solidFill>
                <a:srgbClr val="404040"/>
              </a:solidFill>
            </a:endParaRPr>
          </a:p>
          <a:p>
            <a:endParaRPr lang="ru-RU" sz="1400" b="1" dirty="0">
              <a:solidFill>
                <a:srgbClr val="404040"/>
              </a:solidFill>
              <a:ea typeface="Calibri"/>
              <a:cs typeface="Calibri"/>
            </a:endParaRPr>
          </a:p>
          <a:p>
            <a:endParaRPr lang="ru-RU" sz="1400" b="1" dirty="0">
              <a:solidFill>
                <a:srgbClr val="404040"/>
              </a:solidFill>
              <a:ea typeface="Calibri"/>
              <a:cs typeface="Calibri"/>
            </a:endParaRPr>
          </a:p>
          <a:p>
            <a:endParaRPr lang="ru-RU" sz="1200" b="1" dirty="0">
              <a:solidFill>
                <a:srgbClr val="404040"/>
              </a:solidFill>
              <a:ea typeface="Calibri"/>
              <a:cs typeface="Calibri"/>
            </a:endParaRPr>
          </a:p>
          <a:p>
            <a:endParaRPr lang="ru-RU" sz="140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23310057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BC4FB9-763F-4990-A281-15E9A2EA10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>
                <a:cs typeface="Calibri Light"/>
              </a:rPr>
              <a:t>SDN: Введение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7E86687-642E-4FC0-968C-7C56E85651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986" y="1807482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buNone/>
            </a:pPr>
            <a:endParaRPr lang="ru-RU" sz="1400" b="1" dirty="0"/>
          </a:p>
          <a:p>
            <a:pPr>
              <a:buNone/>
            </a:pPr>
            <a:r>
              <a:rPr lang="ru-RU" sz="1400" b="1" dirty="0"/>
              <a:t>Data</a:t>
            </a:r>
            <a:r>
              <a:rPr lang="ru-RU" sz="1400" b="1" dirty="0">
                <a:ea typeface="+mn-lt"/>
                <a:cs typeface="+mn-lt"/>
              </a:rPr>
              <a:t> </a:t>
            </a:r>
            <a:r>
              <a:rPr lang="ru-RU" sz="1400" b="1" dirty="0" err="1">
                <a:ea typeface="+mn-lt"/>
                <a:cs typeface="+mn-lt"/>
              </a:rPr>
              <a:t>center</a:t>
            </a:r>
            <a:r>
              <a:rPr lang="ru-RU" sz="1400" b="1" dirty="0">
                <a:ea typeface="+mn-lt"/>
                <a:cs typeface="+mn-lt"/>
              </a:rPr>
              <a:t> - Центр Обработки Данных, ЦОД</a:t>
            </a:r>
            <a:endParaRPr lang="ru-RU"/>
          </a:p>
          <a:p>
            <a:pPr>
              <a:buNone/>
            </a:pPr>
            <a:endParaRPr lang="ru-RU" sz="1400" b="1" dirty="0">
              <a:ea typeface="+mn-lt"/>
              <a:cs typeface="+mn-lt"/>
            </a:endParaRPr>
          </a:p>
        </p:txBody>
      </p:sp>
      <p:pic>
        <p:nvPicPr>
          <p:cNvPr id="4" name="Рисунок 4" descr="Изображение выглядит как снимок экрана&#10;&#10;Описание создано с очень высокой степенью достоверности">
            <a:extLst>
              <a:ext uri="{FF2B5EF4-FFF2-40B4-BE49-F238E27FC236}">
                <a16:creationId xmlns:a16="http://schemas.microsoft.com/office/drawing/2014/main" id="{3EF26826-72F9-4739-ADF6-115539F275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07734" y="2770689"/>
            <a:ext cx="5800607" cy="3489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2456297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BC4FB9-763F-4990-A281-15E9A2EA10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>
                <a:cs typeface="Calibri Light"/>
              </a:rPr>
              <a:t>SDN: Введение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7E86687-642E-4FC0-968C-7C56E85651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986" y="1807482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buNone/>
            </a:pPr>
            <a:r>
              <a:rPr lang="ru-RU" b="1" err="1"/>
              <a:t>Data</a:t>
            </a:r>
            <a:r>
              <a:rPr lang="ru-RU" b="1" dirty="0">
                <a:ea typeface="+mn-lt"/>
                <a:cs typeface="+mn-lt"/>
              </a:rPr>
              <a:t> </a:t>
            </a:r>
            <a:r>
              <a:rPr lang="ru-RU" b="1" err="1">
                <a:ea typeface="+mn-lt"/>
                <a:cs typeface="+mn-lt"/>
              </a:rPr>
              <a:t>center</a:t>
            </a:r>
            <a:r>
              <a:rPr lang="ru-RU" b="1" dirty="0">
                <a:ea typeface="+mn-lt"/>
                <a:cs typeface="+mn-lt"/>
              </a:rPr>
              <a:t> - Центр Обработки Данных, ЦОД</a:t>
            </a:r>
            <a:endParaRPr lang="ru-RU" dirty="0">
              <a:ea typeface="+mn-lt"/>
              <a:cs typeface="+mn-lt"/>
            </a:endParaRPr>
          </a:p>
          <a:p>
            <a:pPr>
              <a:buNone/>
            </a:pPr>
            <a:endParaRPr lang="ru-RU" dirty="0">
              <a:ea typeface="+mn-lt"/>
              <a:cs typeface="+mn-lt"/>
            </a:endParaRPr>
          </a:p>
        </p:txBody>
      </p:sp>
      <p:pic>
        <p:nvPicPr>
          <p:cNvPr id="4" name="Рисунок 4" descr="Изображение выглядит как текст, карта&#10;&#10;Описание создано с очень высокой степенью достоверности">
            <a:extLst>
              <a:ext uri="{FF2B5EF4-FFF2-40B4-BE49-F238E27FC236}">
                <a16:creationId xmlns:a16="http://schemas.microsoft.com/office/drawing/2014/main" id="{44C3FB3F-A391-4E20-9529-8375A75FE4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512" y="1415698"/>
            <a:ext cx="11802532" cy="53060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1235271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019215-358E-C92B-16CA-652F4D2BC1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138434C-2DA4-7CFD-A19C-2E6678D3AE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a typeface="Calibri Light"/>
                <a:cs typeface="Calibri Light"/>
              </a:rPr>
              <a:t>SDN: Введение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0939FFF-A460-E8AD-FF28-FBDD300E44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MPLS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 — это технология высокоскоростной передачи данных в сетях, которая использует метки для маршрутизации пакетов вместо традиционной IP-адресации.</a:t>
            </a:r>
            <a:endParaRPr lang="ru-RU" sz="1400" dirty="0">
              <a:solidFill>
                <a:srgbClr val="404040"/>
              </a:solidFill>
              <a:ea typeface="Calibri"/>
              <a:cs typeface="Calibri"/>
            </a:endParaRPr>
          </a:p>
          <a:p>
            <a:endParaRPr lang="ru-RU" sz="1400" dirty="0">
              <a:solidFill>
                <a:srgbClr val="404040"/>
              </a:solidFill>
              <a:ea typeface="+mn-lt"/>
              <a:cs typeface="+mn-lt"/>
            </a:endParaRPr>
          </a:p>
          <a:p>
            <a:r>
              <a:rPr lang="ru-RU" sz="1400" b="1">
                <a:solidFill>
                  <a:srgbClr val="404040"/>
                </a:solidFill>
                <a:ea typeface="+mn-lt"/>
                <a:cs typeface="+mn-lt"/>
              </a:rPr>
              <a:t>Цель</a:t>
            </a:r>
            <a:r>
              <a:rPr lang="ru-RU" sz="1400">
                <a:solidFill>
                  <a:srgbClr val="404040"/>
                </a:solidFill>
                <a:ea typeface="+mn-lt"/>
                <a:cs typeface="+mn-lt"/>
              </a:rPr>
              <a:t>: Ускорение передачи данных, улучшение управления трафиком и поддержка сложных сетевых сервисов.</a:t>
            </a:r>
            <a:endParaRPr lang="ru-RU" sz="1400">
              <a:ea typeface="Calibri"/>
              <a:cs typeface="Calibri"/>
            </a:endParaRPr>
          </a:p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Уровень OSI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 Работает между канальным (L2) и сетевым (L3) уровнями, часто называется 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«уровень 2.5»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.</a:t>
            </a:r>
            <a:endParaRPr lang="ru-RU" sz="1400" dirty="0">
              <a:ea typeface="Calibri"/>
              <a:cs typeface="Calibri"/>
            </a:endParaRPr>
          </a:p>
          <a:p>
            <a:endParaRPr lang="ru-RU" sz="1400" dirty="0">
              <a:solidFill>
                <a:srgbClr val="404040"/>
              </a:solidFill>
              <a:ea typeface="Calibri"/>
              <a:cs typeface="Calibri"/>
            </a:endParaRPr>
          </a:p>
          <a:p>
            <a:r>
              <a:rPr lang="ru-RU" sz="1400" b="1" dirty="0">
                <a:solidFill>
                  <a:srgbClr val="404040"/>
                </a:solidFill>
              </a:rPr>
              <a:t>Основные компоненты MPLS</a:t>
            </a:r>
            <a:endParaRPr lang="ru-RU" sz="1400" b="1">
              <a:solidFill>
                <a:srgbClr val="404040"/>
              </a:solidFill>
              <a:ea typeface="Calibri"/>
              <a:cs typeface="Calibri"/>
            </a:endParaRPr>
          </a:p>
          <a:p>
            <a:r>
              <a:rPr lang="ru-RU" sz="1400">
                <a:solidFill>
                  <a:srgbClr val="404040"/>
                </a:solidFill>
              </a:rPr>
              <a:t>1. </a:t>
            </a:r>
            <a:r>
              <a:rPr lang="ru-RU" sz="1400" b="1">
                <a:solidFill>
                  <a:srgbClr val="404040"/>
                </a:solidFill>
              </a:rPr>
              <a:t>Метки (</a:t>
            </a:r>
            <a:r>
              <a:rPr lang="ru-RU" sz="1400" b="1" err="1">
                <a:solidFill>
                  <a:srgbClr val="404040"/>
                </a:solidFill>
              </a:rPr>
              <a:t>Labels</a:t>
            </a:r>
            <a:r>
              <a:rPr lang="ru-RU" sz="1400" b="1">
                <a:solidFill>
                  <a:srgbClr val="404040"/>
                </a:solidFill>
              </a:rPr>
              <a:t>)</a:t>
            </a:r>
            <a:endParaRPr lang="ru-RU" sz="1400">
              <a:ea typeface="Calibri"/>
              <a:cs typeface="Calibri"/>
            </a:endParaRPr>
          </a:p>
          <a:p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Уникальные идентификаторы (4 байта), присваиваемые пакетам.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Состав метки:</a:t>
            </a:r>
            <a:endParaRPr lang="ru-RU" sz="1400" dirty="0">
              <a:ea typeface="Calibri"/>
              <a:cs typeface="Calibri"/>
            </a:endParaRPr>
          </a:p>
          <a:p>
            <a:pPr lvl="1"/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Label Value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 (20 бит) — значение метки.</a:t>
            </a:r>
            <a:endParaRPr lang="ru-RU" sz="1400" dirty="0">
              <a:ea typeface="Calibri"/>
              <a:cs typeface="Calibri"/>
            </a:endParaRPr>
          </a:p>
          <a:p>
            <a:pPr lvl="1"/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TC (</a:t>
            </a:r>
            <a:r>
              <a:rPr lang="ru-RU" sz="1400" b="1" err="1">
                <a:solidFill>
                  <a:srgbClr val="404040"/>
                </a:solidFill>
                <a:ea typeface="+mn-lt"/>
                <a:cs typeface="+mn-lt"/>
              </a:rPr>
              <a:t>Traffic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 Class)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 (3 бит) — приоритет трафика (</a:t>
            </a: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QoS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).</a:t>
            </a:r>
            <a:endParaRPr lang="ru-RU" sz="1400" dirty="0">
              <a:ea typeface="Calibri"/>
              <a:cs typeface="Calibri"/>
            </a:endParaRPr>
          </a:p>
          <a:p>
            <a:pPr lvl="1"/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TTL (Time To Live)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 (8 бит) — время жизни пакета.</a:t>
            </a:r>
            <a:endParaRPr lang="ru-RU" sz="1400" dirty="0">
              <a:ea typeface="Calibri"/>
              <a:cs typeface="Calibri"/>
            </a:endParaRPr>
          </a:p>
          <a:p>
            <a:pPr lvl="1"/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S (</a:t>
            </a:r>
            <a:r>
              <a:rPr lang="ru-RU" sz="1400" b="1" err="1">
                <a:solidFill>
                  <a:srgbClr val="404040"/>
                </a:solidFill>
                <a:ea typeface="+mn-lt"/>
                <a:cs typeface="+mn-lt"/>
              </a:rPr>
              <a:t>Bottom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ru-RU" sz="1400" b="1" err="1">
                <a:solidFill>
                  <a:srgbClr val="404040"/>
                </a:solidFill>
                <a:ea typeface="+mn-lt"/>
                <a:cs typeface="+mn-lt"/>
              </a:rPr>
              <a:t>of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ru-RU" sz="1400" b="1" err="1">
                <a:solidFill>
                  <a:srgbClr val="404040"/>
                </a:solidFill>
                <a:ea typeface="+mn-lt"/>
                <a:cs typeface="+mn-lt"/>
              </a:rPr>
              <a:t>Stack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)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 (1 бит) — флаг конца стека меток.</a:t>
            </a:r>
            <a:endParaRPr lang="ru-RU" sz="1400" dirty="0">
              <a:ea typeface="Calibri"/>
              <a:cs typeface="Calibri"/>
            </a:endParaRPr>
          </a:p>
          <a:p>
            <a:endParaRPr lang="ru-RU" sz="1400" dirty="0">
              <a:solidFill>
                <a:srgbClr val="404040"/>
              </a:solidFill>
              <a:ea typeface="Calibri"/>
              <a:cs typeface="Calibri"/>
            </a:endParaRPr>
          </a:p>
          <a:p>
            <a:endParaRPr lang="ru-RU" sz="1400" dirty="0">
              <a:solidFill>
                <a:srgbClr val="404040"/>
              </a:solidFill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84929377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1FDF36-CF11-2098-35F5-94F236D229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D86C183-BF44-865B-163F-DE0BC01542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a typeface="Calibri Light"/>
                <a:cs typeface="Calibri Light"/>
              </a:rPr>
              <a:t>SDN: Введение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6D09D08-BA54-D907-E599-5C7D857EFF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MPLS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 — это технология высокоскоростной передачи данных в сетях, которая использует метки для маршрутизации пакетов вместо традиционной IP-адресации.</a:t>
            </a:r>
            <a:endParaRPr lang="ru-RU" sz="1400" dirty="0">
              <a:solidFill>
                <a:srgbClr val="404040"/>
              </a:solidFill>
              <a:ea typeface="Calibri"/>
              <a:cs typeface="Calibri"/>
            </a:endParaRPr>
          </a:p>
          <a:p>
            <a:r>
              <a:rPr lang="ru-RU" sz="1400" b="1" dirty="0">
                <a:solidFill>
                  <a:srgbClr val="404040"/>
                </a:solidFill>
              </a:rPr>
              <a:t>Основные компоненты MPLS</a:t>
            </a:r>
            <a:endParaRPr lang="ru-RU" sz="1400" b="1" dirty="0">
              <a:solidFill>
                <a:srgbClr val="404040"/>
              </a:solidFill>
              <a:ea typeface="Calibri"/>
              <a:cs typeface="Calibri"/>
            </a:endParaRPr>
          </a:p>
          <a:p>
            <a:endParaRPr lang="ru-RU" sz="1400" dirty="0">
              <a:solidFill>
                <a:srgbClr val="404040"/>
              </a:solidFill>
              <a:ea typeface="Calibri" panose="020F0502020204030204"/>
              <a:cs typeface="Calibri" panose="020F0502020204030204"/>
            </a:endParaRPr>
          </a:p>
          <a:p>
            <a:r>
              <a:rPr lang="ru-RU" sz="1400" dirty="0">
                <a:solidFill>
                  <a:srgbClr val="404040"/>
                </a:solidFill>
              </a:rPr>
              <a:t>2. </a:t>
            </a:r>
            <a:r>
              <a:rPr lang="ru-RU" sz="1400" b="1" dirty="0">
                <a:solidFill>
                  <a:srgbClr val="404040"/>
                </a:solidFill>
              </a:rPr>
              <a:t>Устройства MPLS</a:t>
            </a:r>
            <a:endParaRPr lang="ru-RU" sz="1400" b="1" dirty="0">
              <a:solidFill>
                <a:srgbClr val="404040"/>
              </a:solidFill>
              <a:ea typeface="Calibri"/>
              <a:cs typeface="Calibri"/>
            </a:endParaRPr>
          </a:p>
          <a:p>
            <a:endParaRPr lang="ru-RU" sz="1400" b="1" dirty="0">
              <a:solidFill>
                <a:srgbClr val="404040"/>
              </a:solidFill>
              <a:ea typeface="+mn-lt"/>
              <a:cs typeface="+mn-lt"/>
            </a:endParaRPr>
          </a:p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LER (Label Edge </a:t>
            </a:r>
            <a:r>
              <a:rPr lang="ru-RU" sz="1400" b="1" dirty="0" err="1">
                <a:solidFill>
                  <a:srgbClr val="404040"/>
                </a:solidFill>
                <a:ea typeface="+mn-lt"/>
                <a:cs typeface="+mn-lt"/>
              </a:rPr>
              <a:t>Router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)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</a:t>
            </a:r>
            <a:endParaRPr lang="ru-RU" sz="1400" dirty="0">
              <a:ea typeface="Calibri"/>
              <a:cs typeface="Calibri"/>
            </a:endParaRPr>
          </a:p>
          <a:p>
            <a:pPr lvl="1"/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Граничные маршрутизаторы, добавляют/удаляют метки.</a:t>
            </a:r>
            <a:endParaRPr lang="ru-RU" sz="1400" dirty="0">
              <a:ea typeface="Calibri"/>
              <a:cs typeface="Calibri"/>
            </a:endParaRPr>
          </a:p>
          <a:p>
            <a:pPr lvl="1"/>
            <a:r>
              <a:rPr lang="ru-RU" sz="1400" b="1" err="1">
                <a:solidFill>
                  <a:srgbClr val="404040"/>
                </a:solidFill>
                <a:ea typeface="+mn-lt"/>
                <a:cs typeface="+mn-lt"/>
              </a:rPr>
              <a:t>Ingress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 LER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 присваивает метки входящим пакетам.</a:t>
            </a:r>
            <a:endParaRPr lang="ru-RU" sz="1400" dirty="0">
              <a:ea typeface="Calibri"/>
              <a:cs typeface="Calibri"/>
            </a:endParaRPr>
          </a:p>
          <a:p>
            <a:pPr lvl="1"/>
            <a:r>
              <a:rPr lang="ru-RU" sz="1400" b="1" err="1">
                <a:solidFill>
                  <a:srgbClr val="404040"/>
                </a:solidFill>
                <a:ea typeface="+mn-lt"/>
                <a:cs typeface="+mn-lt"/>
              </a:rPr>
              <a:t>Egress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 LER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 удаляет метки перед отправкой в обычную сеть.</a:t>
            </a:r>
            <a:endParaRPr lang="ru-RU" sz="1400" dirty="0">
              <a:ea typeface="Calibri"/>
              <a:cs typeface="Calibri"/>
            </a:endParaRPr>
          </a:p>
          <a:p>
            <a:pPr lvl="1"/>
            <a:endParaRPr lang="ru-RU" sz="1400" dirty="0">
              <a:solidFill>
                <a:srgbClr val="404040"/>
              </a:solidFill>
              <a:ea typeface="+mn-lt"/>
              <a:cs typeface="+mn-lt"/>
            </a:endParaRPr>
          </a:p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LSR (Label </a:t>
            </a:r>
            <a:r>
              <a:rPr lang="ru-RU" sz="1400" b="1" err="1">
                <a:solidFill>
                  <a:srgbClr val="404040"/>
                </a:solidFill>
                <a:ea typeface="+mn-lt"/>
                <a:cs typeface="+mn-lt"/>
              </a:rPr>
              <a:t>Switch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ru-RU" sz="1400" b="1" err="1">
                <a:solidFill>
                  <a:srgbClr val="404040"/>
                </a:solidFill>
                <a:ea typeface="+mn-lt"/>
                <a:cs typeface="+mn-lt"/>
              </a:rPr>
              <a:t>Router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)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</a:t>
            </a:r>
            <a:endParaRPr lang="ru-RU" sz="1400" dirty="0">
              <a:ea typeface="Calibri"/>
              <a:cs typeface="Calibri"/>
            </a:endParaRPr>
          </a:p>
          <a:p>
            <a:pPr lvl="1"/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Промежуточные маршрутизаторы, пересылают пакеты по меткам.</a:t>
            </a:r>
            <a:endParaRPr lang="ru-RU" sz="1400" dirty="0">
              <a:ea typeface="Calibri"/>
              <a:cs typeface="Calibri"/>
            </a:endParaRPr>
          </a:p>
          <a:p>
            <a:pPr lvl="1"/>
            <a:endParaRPr lang="ru-RU" sz="1400" dirty="0">
              <a:solidFill>
                <a:srgbClr val="404040"/>
              </a:solidFill>
            </a:endParaRPr>
          </a:p>
          <a:p>
            <a:pPr marL="457200" lvl="1" indent="0">
              <a:buNone/>
            </a:pPr>
            <a:endParaRPr lang="ru-RU" sz="1400" dirty="0">
              <a:solidFill>
                <a:srgbClr val="404040"/>
              </a:solidFill>
              <a:ea typeface="Calibri" panose="020F0502020204030204"/>
              <a:cs typeface="Calibri" panose="020F0502020204030204"/>
            </a:endParaRPr>
          </a:p>
          <a:p>
            <a:r>
              <a:rPr lang="ru-RU" sz="1400" dirty="0">
                <a:solidFill>
                  <a:srgbClr val="404040"/>
                </a:solidFill>
              </a:rPr>
              <a:t>3</a:t>
            </a:r>
            <a:r>
              <a:rPr lang="ru-RU" sz="1800" dirty="0">
                <a:solidFill>
                  <a:srgbClr val="404040"/>
                </a:solidFill>
              </a:rPr>
              <a:t>. </a:t>
            </a:r>
            <a:r>
              <a:rPr lang="ru-RU" sz="1400" b="1" dirty="0">
                <a:solidFill>
                  <a:srgbClr val="404040"/>
                </a:solidFill>
              </a:rPr>
              <a:t>FEC (</a:t>
            </a:r>
            <a:r>
              <a:rPr lang="ru-RU" sz="1400" b="1" err="1">
                <a:solidFill>
                  <a:srgbClr val="404040"/>
                </a:solidFill>
              </a:rPr>
              <a:t>Forwarding</a:t>
            </a:r>
            <a:r>
              <a:rPr lang="ru-RU" sz="1400" b="1" dirty="0">
                <a:solidFill>
                  <a:srgbClr val="404040"/>
                </a:solidFill>
              </a:rPr>
              <a:t> </a:t>
            </a:r>
            <a:r>
              <a:rPr lang="ru-RU" sz="1400" b="1" err="1">
                <a:solidFill>
                  <a:srgbClr val="404040"/>
                </a:solidFill>
              </a:rPr>
              <a:t>Equivalence</a:t>
            </a:r>
            <a:r>
              <a:rPr lang="ru-RU" sz="1400" b="1" dirty="0">
                <a:solidFill>
                  <a:srgbClr val="404040"/>
                </a:solidFill>
              </a:rPr>
              <a:t> Class)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Группа пакетов, обрабатываемых одинаково (например, с одним адресом назначения или </a:t>
            </a: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QoS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).</a:t>
            </a:r>
            <a:endParaRPr lang="ru-RU" sz="1400">
              <a:ea typeface="Calibri"/>
              <a:cs typeface="Calibri"/>
            </a:endParaRPr>
          </a:p>
          <a:p>
            <a:pPr marL="0" indent="0">
              <a:buNone/>
            </a:pPr>
            <a:br>
              <a:rPr lang="en-US" dirty="0"/>
            </a:br>
            <a:endParaRPr lang="en-US" sz="1400">
              <a:ea typeface="Calibri"/>
              <a:cs typeface="Calibri"/>
            </a:endParaRPr>
          </a:p>
          <a:p>
            <a:endParaRPr lang="ru-RU" sz="1400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0315087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D2EF3E-93B3-209D-2365-872296BE8E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278ADAC-C65F-D069-EC62-D625FC721A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a typeface="Calibri Light"/>
                <a:cs typeface="Calibri Light"/>
              </a:rPr>
              <a:t>SDN: Введение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3B4D20B-BE56-F6D6-DD51-B9CED84AE7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MPLS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 — это технология высокоскоростной передачи данных в сетях, которая использует метки для маршрутизации пакетов вместо традиционной IP-адресации.</a:t>
            </a:r>
            <a:endParaRPr lang="ru-RU" sz="1400" dirty="0">
              <a:solidFill>
                <a:srgbClr val="404040"/>
              </a:solidFill>
              <a:ea typeface="Calibri"/>
              <a:cs typeface="Calibri"/>
            </a:endParaRPr>
          </a:p>
          <a:p>
            <a:r>
              <a:rPr lang="ru-RU" sz="1400" b="1" dirty="0">
                <a:solidFill>
                  <a:srgbClr val="404040"/>
                </a:solidFill>
              </a:rPr>
              <a:t>Принцип работы MPLS</a:t>
            </a:r>
            <a:endParaRPr lang="ru-RU" sz="1400" b="1">
              <a:solidFill>
                <a:srgbClr val="404040"/>
              </a:solidFill>
              <a:ea typeface="Calibri"/>
              <a:cs typeface="Calibri"/>
            </a:endParaRPr>
          </a:p>
          <a:p>
            <a:endParaRPr lang="ru-RU" sz="1400" b="1" dirty="0">
              <a:solidFill>
                <a:srgbClr val="404040"/>
              </a:solidFill>
              <a:ea typeface="+mn-lt"/>
              <a:cs typeface="+mn-lt"/>
            </a:endParaRPr>
          </a:p>
          <a:p>
            <a:endParaRPr lang="ru-RU" sz="1400" b="1" dirty="0">
              <a:solidFill>
                <a:srgbClr val="404040"/>
              </a:solidFill>
              <a:ea typeface="+mn-lt"/>
              <a:cs typeface="+mn-lt"/>
            </a:endParaRPr>
          </a:p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Присвоение метки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 (</a:t>
            </a:r>
            <a:r>
              <a:rPr lang="ru-RU" sz="1400" dirty="0" err="1">
                <a:solidFill>
                  <a:srgbClr val="404040"/>
                </a:solidFill>
                <a:ea typeface="+mn-lt"/>
                <a:cs typeface="+mn-lt"/>
              </a:rPr>
              <a:t>Ingress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 LER):</a:t>
            </a:r>
            <a:endParaRPr lang="ru-RU" sz="1400" dirty="0">
              <a:ea typeface="Calibri"/>
              <a:cs typeface="Calibri"/>
            </a:endParaRPr>
          </a:p>
          <a:p>
            <a:pPr lvl="1"/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Пакету присваивается метка на основе FEC.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Передача по сети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 (LSR):</a:t>
            </a:r>
            <a:endParaRPr lang="ru-RU" sz="1400" dirty="0">
              <a:ea typeface="Calibri"/>
              <a:cs typeface="Calibri"/>
            </a:endParaRPr>
          </a:p>
          <a:p>
            <a:pPr lvl="1"/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Устройства LSR используют таблицы коммутации меток (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Label </a:t>
            </a:r>
            <a:r>
              <a:rPr lang="ru-RU" sz="1400" b="1" err="1">
                <a:solidFill>
                  <a:srgbClr val="404040"/>
                </a:solidFill>
                <a:ea typeface="+mn-lt"/>
                <a:cs typeface="+mn-lt"/>
              </a:rPr>
              <a:t>Forwarding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 Information Base, LFIB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) для пересылки пакета.</a:t>
            </a:r>
            <a:endParaRPr lang="ru-RU" sz="1400" dirty="0">
              <a:ea typeface="Calibri"/>
              <a:cs typeface="Calibri"/>
            </a:endParaRPr>
          </a:p>
          <a:p>
            <a:pPr lvl="1"/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Метка на входном интерфейсе заменяется на новую метку для выходного интерфейса (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Label </a:t>
            </a:r>
            <a:r>
              <a:rPr lang="ru-RU" sz="1400" b="1" err="1">
                <a:solidFill>
                  <a:srgbClr val="404040"/>
                </a:solidFill>
                <a:ea typeface="+mn-lt"/>
                <a:cs typeface="+mn-lt"/>
              </a:rPr>
              <a:t>Swapping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).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Удаление метки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 (</a:t>
            </a: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Egress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 LER):</a:t>
            </a:r>
            <a:endParaRPr lang="ru-RU" sz="1400" dirty="0">
              <a:ea typeface="Calibri"/>
              <a:cs typeface="Calibri"/>
            </a:endParaRPr>
          </a:p>
          <a:p>
            <a:pPr lvl="1"/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Метка удаляется, и пакет передаётся в обычную IP-сеть.</a:t>
            </a:r>
            <a:endParaRPr lang="ru-RU" sz="1400" dirty="0">
              <a:ea typeface="Calibri"/>
              <a:cs typeface="Calibri"/>
            </a:endParaRPr>
          </a:p>
          <a:p>
            <a:endParaRPr lang="ru-RU" sz="1400" dirty="0">
              <a:solidFill>
                <a:srgbClr val="404040"/>
              </a:solidFill>
              <a:ea typeface="Calibri"/>
              <a:cs typeface="Calibri"/>
            </a:endParaRPr>
          </a:p>
          <a:p>
            <a:endParaRPr lang="en-US" sz="140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68601285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82A607-5C23-D057-91BA-5F081368DF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0529C16-F2A6-2615-0144-FE7A7329D7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a typeface="Calibri Light"/>
                <a:cs typeface="Calibri Light"/>
              </a:rPr>
              <a:t>SDN: Введение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23524A6-4E37-2327-E18C-0772CB71DE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32148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MPLS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 — это технология высокоскоростной передачи данных в сетях, которая использует метки для маршрутизации пакетов вместо традиционной IP-адресации.</a:t>
            </a:r>
            <a:endParaRPr lang="ru-RU" sz="1400" dirty="0">
              <a:solidFill>
                <a:srgbClr val="404040"/>
              </a:solidFill>
              <a:ea typeface="Calibri"/>
              <a:cs typeface="Calibri"/>
            </a:endParaRPr>
          </a:p>
          <a:p>
            <a:endParaRPr lang="ru-RU" sz="1400" dirty="0">
              <a:solidFill>
                <a:srgbClr val="404040"/>
              </a:solidFill>
              <a:ea typeface="Calibri"/>
              <a:cs typeface="Calibri"/>
            </a:endParaRPr>
          </a:p>
          <a:p>
            <a:endParaRPr lang="ru-RU" sz="1400" dirty="0">
              <a:ea typeface="Calibri"/>
              <a:cs typeface="Calibri"/>
            </a:endParaRP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BE624CEE-A66A-3F56-2502-D232903B9B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1324132"/>
              </p:ext>
            </p:extLst>
          </p:nvPr>
        </p:nvGraphicFramePr>
        <p:xfrm>
          <a:off x="517071" y="2990669"/>
          <a:ext cx="11014363" cy="3291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551714">
                  <a:extLst>
                    <a:ext uri="{9D8B030D-6E8A-4147-A177-3AD203B41FA5}">
                      <a16:colId xmlns:a16="http://schemas.microsoft.com/office/drawing/2014/main" val="2967671284"/>
                    </a:ext>
                  </a:extLst>
                </a:gridCol>
                <a:gridCol w="5462649">
                  <a:extLst>
                    <a:ext uri="{9D8B030D-6E8A-4147-A177-3AD203B41FA5}">
                      <a16:colId xmlns:a16="http://schemas.microsoft.com/office/drawing/2014/main" val="1413745760"/>
                    </a:ext>
                  </a:extLst>
                </a:gridCol>
              </a:tblGrid>
              <a:tr h="317016">
                <a:tc>
                  <a:txBody>
                    <a:bodyPr/>
                    <a:lstStyle/>
                    <a:p>
                      <a:pPr algn="l"/>
                      <a:r>
                        <a:rPr lang="ru-RU" b="1">
                          <a:effectLst/>
                        </a:rPr>
                        <a:t>Преимущество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b="1">
                          <a:effectLst/>
                        </a:rPr>
                        <a:t>Описание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3511184"/>
                  </a:ext>
                </a:extLst>
              </a:tr>
              <a:tr h="556921">
                <a:tc>
                  <a:txBody>
                    <a:bodyPr/>
                    <a:lstStyle/>
                    <a:p>
                      <a:r>
                        <a:rPr lang="ru-RU" b="1">
                          <a:effectLst/>
                        </a:rPr>
                        <a:t>Скорость</a:t>
                      </a:r>
                      <a:endParaRPr lang="ru-RU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Ускорение маршрутизации за счёт замены сложных </a:t>
                      </a:r>
                      <a:r>
                        <a:rPr lang="af-ZA">
                          <a:effectLst/>
                        </a:rPr>
                        <a:t>IP-</a:t>
                      </a:r>
                      <a:r>
                        <a:rPr lang="ru-RU">
                          <a:effectLst/>
                        </a:rPr>
                        <a:t>таблиц на метки.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53508389"/>
                  </a:ext>
                </a:extLst>
              </a:tr>
              <a:tr h="317016">
                <a:tc>
                  <a:txBody>
                    <a:bodyPr/>
                    <a:lstStyle/>
                    <a:p>
                      <a:r>
                        <a:rPr lang="ru-RU" b="1">
                          <a:effectLst/>
                        </a:rPr>
                        <a:t>Гибкость</a:t>
                      </a:r>
                      <a:endParaRPr lang="ru-RU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Поддержка разных типов трафика (</a:t>
                      </a:r>
                      <a:r>
                        <a:rPr lang="af-ZA">
                          <a:effectLst/>
                        </a:rPr>
                        <a:t>IP, Ethernet, ATM).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41328753"/>
                  </a:ext>
                </a:extLst>
              </a:tr>
              <a:tr h="556921">
                <a:tc>
                  <a:txBody>
                    <a:bodyPr/>
                    <a:lstStyle/>
                    <a:p>
                      <a:r>
                        <a:rPr lang="af-ZA" b="1">
                          <a:effectLst/>
                        </a:rPr>
                        <a:t>Traffic Engineering</a:t>
                      </a:r>
                      <a:endParaRPr lang="af-ZA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Оптимизация путей передачи данных для избежания перегрузок.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6404653"/>
                  </a:ext>
                </a:extLst>
              </a:tr>
              <a:tr h="556921">
                <a:tc>
                  <a:txBody>
                    <a:bodyPr/>
                    <a:lstStyle/>
                    <a:p>
                      <a:r>
                        <a:rPr lang="af-ZA" b="1">
                          <a:effectLst/>
                        </a:rPr>
                        <a:t>QoS (Quality of Service)</a:t>
                      </a:r>
                      <a:endParaRPr lang="af-ZA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Приоритизация критического трафика (например, </a:t>
                      </a:r>
                      <a:r>
                        <a:rPr lang="af-ZA">
                          <a:effectLst/>
                        </a:rPr>
                        <a:t>VoIP).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2362051"/>
                  </a:ext>
                </a:extLst>
              </a:tr>
              <a:tr h="556921">
                <a:tc>
                  <a:txBody>
                    <a:bodyPr/>
                    <a:lstStyle/>
                    <a:p>
                      <a:r>
                        <a:rPr lang="af-ZA" b="1">
                          <a:effectLst/>
                        </a:rPr>
                        <a:t>MPLS VPN</a:t>
                      </a:r>
                      <a:endParaRPr lang="af-ZA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Создание изолированных виртуальных частных сетей для клиентов.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48621959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6E501B49-3FCB-A496-3581-3F66CD97A337}"/>
              </a:ext>
            </a:extLst>
          </p:cNvPr>
          <p:cNvSpPr txBox="1"/>
          <p:nvPr/>
        </p:nvSpPr>
        <p:spPr>
          <a:xfrm>
            <a:off x="515257" y="2483758"/>
            <a:ext cx="6779984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400" b="1" err="1">
                <a:solidFill>
                  <a:srgbClr val="404040"/>
                </a:solidFill>
                <a:latin typeface="Inter"/>
              </a:rPr>
              <a:t>Преимущества</a:t>
            </a:r>
            <a:r>
              <a:rPr lang="en-US" sz="1400" b="1" dirty="0">
                <a:solidFill>
                  <a:srgbClr val="404040"/>
                </a:solidFill>
                <a:latin typeface="Inter"/>
              </a:rPr>
              <a:t> MPLS</a:t>
            </a:r>
          </a:p>
          <a:p>
            <a:endParaRPr lang="en-US" sz="1400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691053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4589DC-0696-02A1-F9DF-385F27ED77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0CECC4F-5794-991F-DDC9-7310E88DB1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a typeface="Calibri Light"/>
                <a:cs typeface="Calibri Light"/>
              </a:rPr>
              <a:t>SDN: Введение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3100664-26A9-9667-62FF-F80609004A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ru-RU" dirty="0">
              <a:solidFill>
                <a:srgbClr val="404040"/>
              </a:solidFill>
            </a:endParaRPr>
          </a:p>
          <a:p>
            <a:endParaRPr lang="ru-RU" dirty="0">
              <a:solidFill>
                <a:srgbClr val="404040"/>
              </a:solidFill>
            </a:endParaRPr>
          </a:p>
          <a:p>
            <a:endParaRPr lang="ru-RU" dirty="0">
              <a:solidFill>
                <a:srgbClr val="404040"/>
              </a:solidFill>
              <a:ea typeface="Calibri" panose="020F0502020204030204"/>
              <a:cs typeface="Calibri" panose="020F0502020204030204"/>
            </a:endParaRPr>
          </a:p>
          <a:p>
            <a:r>
              <a:rPr lang="ru-RU" dirty="0">
                <a:solidFill>
                  <a:srgbClr val="404040"/>
                </a:solidFill>
              </a:rPr>
              <a:t>Уровень 7: Прикладной (Application Layer)</a:t>
            </a:r>
            <a:endParaRPr lang="ru-RU" dirty="0">
              <a:solidFill>
                <a:srgbClr val="404040"/>
              </a:solidFill>
              <a:ea typeface="Calibri"/>
              <a:cs typeface="Calibri"/>
            </a:endParaRPr>
          </a:p>
          <a:p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Функции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: взаимодействие с пользователем и приложениями.</a:t>
            </a:r>
            <a:endParaRPr lang="ru-RU" dirty="0"/>
          </a:p>
          <a:p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Примеры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: HTTP, FTP, SMTP, DNS.</a:t>
            </a:r>
            <a:endParaRPr lang="ru-RU" dirty="0"/>
          </a:p>
          <a:p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Задачи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: предоставление сетевых услуг (например, доступ к веб-сайтам).</a:t>
            </a:r>
            <a:endParaRPr lang="ru-RU" dirty="0"/>
          </a:p>
          <a:p>
            <a:endParaRPr lang="ru-RU" dirty="0">
              <a:solidFill>
                <a:srgbClr val="404040"/>
              </a:solidFill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54857315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F4189B-B052-293F-840F-50243C0C94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30855B8-5BD1-9F4A-0682-FAD39A722C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a typeface="Calibri Light"/>
                <a:cs typeface="Calibri Light"/>
              </a:rPr>
              <a:t>SDN: Введение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DA33CDB-5CF7-08DF-4CEE-48E668DEE4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4140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MPLS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 — это технология высокоскоростной передачи данных в сетях, которая использует метки для маршрутизации пакетов вместо традиционной IP-адресации.</a:t>
            </a:r>
            <a:endParaRPr lang="ru-RU" sz="1400" dirty="0">
              <a:solidFill>
                <a:srgbClr val="404040"/>
              </a:solidFill>
              <a:ea typeface="Calibri"/>
              <a:cs typeface="Calibri"/>
            </a:endParaRPr>
          </a:p>
          <a:p>
            <a:r>
              <a:rPr lang="ru-RU" sz="1400" b="1" dirty="0">
                <a:solidFill>
                  <a:srgbClr val="404040"/>
                </a:solidFill>
              </a:rPr>
              <a:t>Применение MPLS</a:t>
            </a:r>
            <a:endParaRPr lang="ru-RU" sz="1400" b="1">
              <a:solidFill>
                <a:srgbClr val="404040"/>
              </a:solidFill>
              <a:ea typeface="Calibri"/>
              <a:cs typeface="Calibri"/>
            </a:endParaRPr>
          </a:p>
          <a:p>
            <a:endParaRPr lang="ru-RU" sz="1400" dirty="0">
              <a:solidFill>
                <a:srgbClr val="404040"/>
              </a:solidFill>
            </a:endParaRPr>
          </a:p>
          <a:p>
            <a:r>
              <a:rPr lang="ru-RU" sz="1400" dirty="0">
                <a:solidFill>
                  <a:srgbClr val="404040"/>
                </a:solidFill>
              </a:rPr>
              <a:t>1. </a:t>
            </a:r>
            <a:r>
              <a:rPr lang="ru-RU" sz="1400" b="1" dirty="0">
                <a:solidFill>
                  <a:srgbClr val="404040"/>
                </a:solidFill>
              </a:rPr>
              <a:t>MPLS VPN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Layer 3 VPN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 Виртуальные частные сети на уровне IP.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Layer 2 VPN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 Эмуляция Ethernet/ATM-соединений (VPLS, EVPN).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400" dirty="0">
                <a:solidFill>
                  <a:srgbClr val="404040"/>
                </a:solidFill>
              </a:rPr>
              <a:t>2. </a:t>
            </a:r>
            <a:r>
              <a:rPr lang="ru-RU" sz="1400" b="1" dirty="0" err="1">
                <a:solidFill>
                  <a:srgbClr val="404040"/>
                </a:solidFill>
              </a:rPr>
              <a:t>Traffic</a:t>
            </a:r>
            <a:r>
              <a:rPr lang="ru-RU" sz="1400" b="1" dirty="0">
                <a:solidFill>
                  <a:srgbClr val="404040"/>
                </a:solidFill>
              </a:rPr>
              <a:t> Engineering (TE)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Динамическое управление путями для балансировки нагрузки (например, обход перегруженных участков).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400" dirty="0">
                <a:solidFill>
                  <a:srgbClr val="404040"/>
                </a:solidFill>
              </a:rPr>
              <a:t>3. </a:t>
            </a:r>
            <a:r>
              <a:rPr lang="ru-RU" sz="1400" b="1" dirty="0">
                <a:solidFill>
                  <a:srgbClr val="404040"/>
                </a:solidFill>
              </a:rPr>
              <a:t>Сети операторов связи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Построение масштабируемых </a:t>
            </a:r>
            <a:r>
              <a:rPr lang="ru-RU" sz="1400" dirty="0" err="1">
                <a:solidFill>
                  <a:srgbClr val="404040"/>
                </a:solidFill>
                <a:ea typeface="+mn-lt"/>
                <a:cs typeface="+mn-lt"/>
              </a:rPr>
              <a:t>backbone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-сетей с поддержкой </a:t>
            </a:r>
            <a:r>
              <a:rPr lang="ru-RU" sz="1400" dirty="0" err="1">
                <a:solidFill>
                  <a:srgbClr val="404040"/>
                </a:solidFill>
                <a:ea typeface="+mn-lt"/>
                <a:cs typeface="+mn-lt"/>
              </a:rPr>
              <a:t>QoS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.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400" dirty="0">
                <a:solidFill>
                  <a:srgbClr val="404040"/>
                </a:solidFill>
              </a:rPr>
              <a:t>4. </a:t>
            </a:r>
            <a:r>
              <a:rPr lang="ru-RU" sz="1400" b="1" dirty="0">
                <a:solidFill>
                  <a:srgbClr val="404040"/>
                </a:solidFill>
              </a:rPr>
              <a:t>Конвергентные сети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Объединение голоса, видео и данных в одной инфраструктуре.</a:t>
            </a:r>
            <a:endParaRPr lang="ru-RU" sz="1400" dirty="0">
              <a:ea typeface="Calibri"/>
              <a:cs typeface="Calibri"/>
            </a:endParaRPr>
          </a:p>
          <a:p>
            <a:endParaRPr lang="ru-RU" sz="1400" dirty="0">
              <a:solidFill>
                <a:srgbClr val="404040"/>
              </a:solidFill>
              <a:ea typeface="Calibri"/>
              <a:cs typeface="Calibri"/>
            </a:endParaRPr>
          </a:p>
          <a:p>
            <a:endParaRPr lang="ru-RU" sz="1400" dirty="0">
              <a:solidFill>
                <a:srgbClr val="404040"/>
              </a:solidFill>
              <a:ea typeface="Calibri"/>
              <a:cs typeface="Calibri"/>
            </a:endParaRPr>
          </a:p>
          <a:p>
            <a:endParaRPr lang="ru-RU" sz="1400" dirty="0">
              <a:solidFill>
                <a:srgbClr val="404040"/>
              </a:solidFill>
              <a:ea typeface="Calibri"/>
              <a:cs typeface="Calibri"/>
            </a:endParaRPr>
          </a:p>
          <a:p>
            <a:endParaRPr lang="ru-RU" sz="1400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73798439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852253-6A43-527C-F235-913E8E352C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075BE39-4CCB-C268-0339-112A535381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a typeface="Calibri Light"/>
                <a:cs typeface="Calibri Light"/>
              </a:rPr>
              <a:t>SDN: Введение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3CDC385-DDC8-7DA1-9032-4309B48649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4140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MPLS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 — это технология высокоскоростной передачи данных в сетях, которая использует метки для маршрутизации пакетов вместо традиционной IP-адресации.</a:t>
            </a:r>
            <a:endParaRPr lang="ru-RU" sz="1400" dirty="0">
              <a:solidFill>
                <a:srgbClr val="404040"/>
              </a:solidFill>
              <a:ea typeface="Calibri"/>
              <a:cs typeface="Calibri"/>
            </a:endParaRPr>
          </a:p>
          <a:p>
            <a:r>
              <a:rPr lang="ru-RU" sz="1400" b="1" dirty="0">
                <a:solidFill>
                  <a:srgbClr val="404040"/>
                </a:solidFill>
              </a:rPr>
              <a:t>Протоколы MPLS</a:t>
            </a:r>
            <a:endParaRPr lang="ru-RU" sz="1400" b="1">
              <a:ea typeface="Calibri"/>
              <a:cs typeface="Calibri"/>
            </a:endParaRPr>
          </a:p>
          <a:p>
            <a:endParaRPr lang="ru-RU" sz="1400" b="1" dirty="0">
              <a:solidFill>
                <a:srgbClr val="404040"/>
              </a:solidFill>
              <a:ea typeface="+mn-lt"/>
              <a:cs typeface="+mn-lt"/>
            </a:endParaRPr>
          </a:p>
          <a:p>
            <a:endParaRPr lang="ru-RU" sz="1400" b="1" dirty="0">
              <a:solidFill>
                <a:srgbClr val="404040"/>
              </a:solidFill>
              <a:ea typeface="+mn-lt"/>
              <a:cs typeface="+mn-lt"/>
            </a:endParaRPr>
          </a:p>
          <a:p>
            <a:endParaRPr lang="ru-RU" sz="1400" b="1" dirty="0">
              <a:solidFill>
                <a:srgbClr val="404040"/>
              </a:solidFill>
              <a:ea typeface="+mn-lt"/>
              <a:cs typeface="+mn-lt"/>
            </a:endParaRPr>
          </a:p>
          <a:p>
            <a:r>
              <a:rPr lang="ru-RU" sz="1400" b="1">
                <a:solidFill>
                  <a:srgbClr val="404040"/>
                </a:solidFill>
                <a:ea typeface="+mn-lt"/>
                <a:cs typeface="+mn-lt"/>
              </a:rPr>
              <a:t>LDP (Label Distribution Protocol)</a:t>
            </a:r>
            <a:r>
              <a:rPr lang="ru-RU" sz="1400">
                <a:solidFill>
                  <a:srgbClr val="404040"/>
                </a:solidFill>
                <a:ea typeface="+mn-lt"/>
                <a:cs typeface="+mn-lt"/>
              </a:rPr>
              <a:t>: Распределение меток между LSR.</a:t>
            </a:r>
            <a:endParaRPr lang="ru-RU" sz="1400">
              <a:ea typeface="Calibri"/>
              <a:cs typeface="Calibri"/>
            </a:endParaRPr>
          </a:p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RSVP-TE (Resource </a:t>
            </a:r>
            <a:r>
              <a:rPr lang="ru-RU" sz="1400" b="1" dirty="0" err="1">
                <a:solidFill>
                  <a:srgbClr val="404040"/>
                </a:solidFill>
                <a:ea typeface="+mn-lt"/>
                <a:cs typeface="+mn-lt"/>
              </a:rPr>
              <a:t>Reservation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 Protocol — </a:t>
            </a:r>
            <a:r>
              <a:rPr lang="ru-RU" sz="1400" b="1" dirty="0" err="1">
                <a:solidFill>
                  <a:srgbClr val="404040"/>
                </a:solidFill>
                <a:ea typeface="+mn-lt"/>
                <a:cs typeface="+mn-lt"/>
              </a:rPr>
              <a:t>Traffic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 Engineering)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 Резервирование ресурсов и создание явных путей (LSP).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BGP (</a:t>
            </a:r>
            <a:r>
              <a:rPr lang="ru-RU" sz="1400" b="1" dirty="0" err="1">
                <a:solidFill>
                  <a:srgbClr val="404040"/>
                </a:solidFill>
                <a:ea typeface="+mn-lt"/>
                <a:cs typeface="+mn-lt"/>
              </a:rPr>
              <a:t>Border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 Gateway Protocol)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 Используется для обмена маршрутами в MPLS VPN.</a:t>
            </a:r>
            <a:endParaRPr lang="ru-RU" sz="1400" dirty="0">
              <a:ea typeface="Calibri"/>
              <a:cs typeface="Calibri"/>
            </a:endParaRPr>
          </a:p>
          <a:p>
            <a:endParaRPr lang="ru-RU" sz="1400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1415335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579EE9-07B4-9554-9432-1633D74658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72655B-ED7E-A69E-AC36-E35CCAE41E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a typeface="Calibri Light"/>
                <a:cs typeface="Calibri Light"/>
              </a:rPr>
              <a:t>SDN: Введение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66A0204-FEBC-4AFD-2AB6-6771617058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4140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MPLS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 — это технология высокоскоростной передачи данных в сетях, которая использует метки для маршрутизации пакетов вместо традиционной IP-адресации.</a:t>
            </a:r>
            <a:endParaRPr lang="ru-RU" sz="1400" dirty="0">
              <a:solidFill>
                <a:srgbClr val="404040"/>
              </a:solidFill>
              <a:ea typeface="Calibri"/>
              <a:cs typeface="Calibri"/>
            </a:endParaRPr>
          </a:p>
          <a:p>
            <a:endParaRPr lang="ru-RU" sz="1400" b="1" dirty="0">
              <a:solidFill>
                <a:srgbClr val="404040"/>
              </a:solidFill>
            </a:endParaRPr>
          </a:p>
          <a:p>
            <a:r>
              <a:rPr lang="ru-RU" sz="1400" b="1" dirty="0">
                <a:solidFill>
                  <a:srgbClr val="404040"/>
                </a:solidFill>
              </a:rPr>
              <a:t>Недостатки MPLS</a:t>
            </a:r>
            <a:endParaRPr lang="ru-RU" sz="1400" b="1" dirty="0">
              <a:ea typeface="Calibri"/>
              <a:cs typeface="Calibri"/>
            </a:endParaRPr>
          </a:p>
          <a:p>
            <a:endParaRPr lang="ru-RU" sz="1400" b="1" dirty="0">
              <a:solidFill>
                <a:srgbClr val="404040"/>
              </a:solidFill>
              <a:ea typeface="+mn-lt"/>
              <a:cs typeface="+mn-lt"/>
            </a:endParaRPr>
          </a:p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Сложность настройки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 Требует глубоких знаний и планирования.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Зависимость от оператора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 Часто используется провайдерами, что ограничивает контроль клиентов.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Стоимость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 Высокие затраты на оборудование и обслуживание.</a:t>
            </a:r>
            <a:endParaRPr lang="ru-RU" sz="1400" dirty="0">
              <a:ea typeface="Calibri"/>
              <a:cs typeface="Calibri"/>
            </a:endParaRPr>
          </a:p>
          <a:p>
            <a:endParaRPr lang="ru-RU" sz="1400" dirty="0">
              <a:solidFill>
                <a:srgbClr val="404040"/>
              </a:solidFill>
              <a:ea typeface="Calibri"/>
              <a:cs typeface="Calibri"/>
            </a:endParaRPr>
          </a:p>
          <a:p>
            <a:r>
              <a:rPr lang="ru-RU" sz="1400" b="1" dirty="0">
                <a:solidFill>
                  <a:srgbClr val="404040"/>
                </a:solidFill>
              </a:rPr>
              <a:t>Пример: Построение MPLS LSP</a:t>
            </a:r>
            <a:endParaRPr lang="ru-RU" sz="1400" b="1">
              <a:solidFill>
                <a:srgbClr val="404040"/>
              </a:solidFill>
              <a:ea typeface="Calibri"/>
              <a:cs typeface="Calibri"/>
            </a:endParaRPr>
          </a:p>
          <a:p>
            <a:endParaRPr lang="ru-RU" sz="1400" b="1" dirty="0">
              <a:solidFill>
                <a:srgbClr val="404040"/>
              </a:solidFill>
              <a:ea typeface="+mn-lt"/>
              <a:cs typeface="+mn-lt"/>
            </a:endParaRPr>
          </a:p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Шаг 1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 </a:t>
            </a:r>
            <a:r>
              <a:rPr lang="ru-RU" sz="1400" dirty="0" err="1">
                <a:solidFill>
                  <a:srgbClr val="404040"/>
                </a:solidFill>
                <a:ea typeface="+mn-lt"/>
                <a:cs typeface="+mn-lt"/>
              </a:rPr>
              <a:t>Ingress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 LER получает IP-пакет и назначает метку (например, 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Label 100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).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Шаг 2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 LSR меняет метку 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100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 → 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200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 и пересылает пакет.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Шаг 3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 </a:t>
            </a: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Egress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 LER удаляет метку и передаёт пакет в IP-сеть.</a:t>
            </a:r>
            <a:endParaRPr lang="ru-RU" sz="1400" dirty="0">
              <a:ea typeface="Calibri"/>
              <a:cs typeface="Calibri"/>
            </a:endParaRPr>
          </a:p>
          <a:p>
            <a:endParaRPr lang="ru-RU" sz="1400" dirty="0">
              <a:solidFill>
                <a:srgbClr val="404040"/>
              </a:solidFill>
              <a:ea typeface="Calibri"/>
              <a:cs typeface="Calibri"/>
            </a:endParaRPr>
          </a:p>
          <a:p>
            <a:endParaRPr lang="ru-RU" sz="1400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05908585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20E3B6-E576-85EA-0DDD-6F6788A501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78306CD-7E3E-5962-BF3E-97A248EE2B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a typeface="Calibri Light"/>
                <a:cs typeface="Calibri Light"/>
              </a:rPr>
              <a:t>SDN: Введение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8C62745-BBB8-8B44-D061-44BD263B3A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4140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NBI (</a:t>
            </a:r>
            <a:r>
              <a:rPr lang="ru-RU" sz="1400" b="1" err="1">
                <a:solidFill>
                  <a:srgbClr val="404040"/>
                </a:solidFill>
                <a:ea typeface="+mn-lt"/>
                <a:cs typeface="+mn-lt"/>
              </a:rPr>
              <a:t>Northbound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 Interface)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 и 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SBI (</a:t>
            </a:r>
            <a:r>
              <a:rPr lang="ru-RU" sz="1400" b="1" err="1">
                <a:solidFill>
                  <a:srgbClr val="404040"/>
                </a:solidFill>
                <a:ea typeface="+mn-lt"/>
                <a:cs typeface="+mn-lt"/>
              </a:rPr>
              <a:t>Southbound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 Interface)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 — это ключевые интерфейсы в архитектуре SDN (Software-</a:t>
            </a: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Defined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Networking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) и других сетевых систем. Они обеспечивают взаимодействие между различными уровнями сетевой инфраструктуры.</a:t>
            </a:r>
          </a:p>
          <a:p>
            <a:r>
              <a:rPr lang="ru-RU" sz="1400" b="1" dirty="0">
                <a:solidFill>
                  <a:srgbClr val="404040"/>
                </a:solidFill>
              </a:rPr>
              <a:t>Основные понятия</a:t>
            </a:r>
            <a:endParaRPr lang="ru-RU" sz="1400" b="1" dirty="0">
              <a:solidFill>
                <a:srgbClr val="404040"/>
              </a:solidFill>
              <a:ea typeface="Calibri"/>
              <a:cs typeface="Calibri"/>
            </a:endParaRPr>
          </a:p>
          <a:p>
            <a:endParaRPr lang="ru-RU" sz="1400" b="1" dirty="0">
              <a:solidFill>
                <a:srgbClr val="404040"/>
              </a:solidFill>
            </a:endParaRPr>
          </a:p>
          <a:p>
            <a:r>
              <a:rPr lang="ru-RU" sz="1400" dirty="0">
                <a:solidFill>
                  <a:srgbClr val="404040"/>
                </a:solidFill>
              </a:rPr>
              <a:t>1. </a:t>
            </a:r>
            <a:r>
              <a:rPr lang="ru-RU" sz="1400" b="1" dirty="0">
                <a:solidFill>
                  <a:srgbClr val="404040"/>
                </a:solidFill>
              </a:rPr>
              <a:t>NBI (</a:t>
            </a:r>
            <a:r>
              <a:rPr lang="ru-RU" sz="1400" b="1" dirty="0" err="1">
                <a:solidFill>
                  <a:srgbClr val="404040"/>
                </a:solidFill>
              </a:rPr>
              <a:t>Northbound</a:t>
            </a:r>
            <a:r>
              <a:rPr lang="ru-RU" sz="1400" b="1" dirty="0">
                <a:solidFill>
                  <a:srgbClr val="404040"/>
                </a:solidFill>
              </a:rPr>
              <a:t> Interface)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Определение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 Интерфейс, направленный "на север" — от контроллера SDN к приложениям и системам управления.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Функция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 Предоставление API для взаимодействия с контроллером SDN.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Примеры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 REST API, </a:t>
            </a: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gRPC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, </a:t>
            </a: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OpenFlow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 NBI.</a:t>
            </a:r>
            <a:endParaRPr lang="ru-RU" sz="1400" dirty="0">
              <a:ea typeface="Calibri"/>
              <a:cs typeface="Calibri"/>
            </a:endParaRPr>
          </a:p>
          <a:p>
            <a:endParaRPr lang="ru-RU" sz="1400" dirty="0">
              <a:solidFill>
                <a:srgbClr val="404040"/>
              </a:solidFill>
            </a:endParaRPr>
          </a:p>
          <a:p>
            <a:r>
              <a:rPr lang="ru-RU" sz="1400" dirty="0">
                <a:solidFill>
                  <a:srgbClr val="404040"/>
                </a:solidFill>
              </a:rPr>
              <a:t>2. </a:t>
            </a:r>
            <a:r>
              <a:rPr lang="ru-RU" sz="1400" b="1" dirty="0">
                <a:solidFill>
                  <a:srgbClr val="404040"/>
                </a:solidFill>
              </a:rPr>
              <a:t>SBI (</a:t>
            </a:r>
            <a:r>
              <a:rPr lang="ru-RU" sz="1400" b="1" dirty="0" err="1">
                <a:solidFill>
                  <a:srgbClr val="404040"/>
                </a:solidFill>
              </a:rPr>
              <a:t>Southbound</a:t>
            </a:r>
            <a:r>
              <a:rPr lang="ru-RU" sz="1400" b="1" dirty="0">
                <a:solidFill>
                  <a:srgbClr val="404040"/>
                </a:solidFill>
              </a:rPr>
              <a:t> Interface)</a:t>
            </a:r>
            <a:endParaRPr lang="ru-RU" sz="1400">
              <a:ea typeface="Calibri"/>
              <a:cs typeface="Calibri"/>
            </a:endParaRPr>
          </a:p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Определение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 Интерфейс, направленный "на юг" — от контроллера SDN к сетевым устройствам (коммутаторы, маршрутизаторы).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Функция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 Управление сетевыми устройствами и сбор информации о состоянии сети.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Примеры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 </a:t>
            </a: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OpenFlow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, NETCONF, SNMP.</a:t>
            </a:r>
            <a:endParaRPr lang="ru-RU" sz="1400" dirty="0">
              <a:ea typeface="Calibri"/>
              <a:cs typeface="Calibri"/>
            </a:endParaRPr>
          </a:p>
          <a:p>
            <a:br>
              <a:rPr lang="en-US" dirty="0"/>
            </a:br>
            <a:endParaRPr lang="en-US" sz="140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988525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0C3BF1-9E55-8BF6-9834-F2FECC0EA1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8CBA9F-A4C0-F53D-5E1D-8FBFDB4FF0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a typeface="Calibri Light"/>
                <a:cs typeface="Calibri Light"/>
              </a:rPr>
              <a:t>SDN: Введение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AF7EBB6-28CE-B605-71EE-5926506B02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4140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NBI (</a:t>
            </a:r>
            <a:r>
              <a:rPr lang="ru-RU" sz="1400" b="1" err="1">
                <a:solidFill>
                  <a:srgbClr val="404040"/>
                </a:solidFill>
                <a:ea typeface="+mn-lt"/>
                <a:cs typeface="+mn-lt"/>
              </a:rPr>
              <a:t>Northbound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 Interface)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 и 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SBI (</a:t>
            </a:r>
            <a:r>
              <a:rPr lang="ru-RU" sz="1400" b="1" err="1">
                <a:solidFill>
                  <a:srgbClr val="404040"/>
                </a:solidFill>
                <a:ea typeface="+mn-lt"/>
                <a:cs typeface="+mn-lt"/>
              </a:rPr>
              <a:t>Southbound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 Interface)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 — это ключевые интерфейсы в архитектуре SDN (Software-</a:t>
            </a: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Defined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Networking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) и других сетевых систем. Они обеспечивают взаимодействие между различными уровнями сетевой инфраструктуры.</a:t>
            </a:r>
          </a:p>
          <a:p>
            <a:r>
              <a:rPr lang="ru-RU" sz="1400" b="1" dirty="0">
                <a:solidFill>
                  <a:srgbClr val="404040"/>
                </a:solidFill>
              </a:rPr>
              <a:t>Примеры протоколов и технологий</a:t>
            </a:r>
            <a:endParaRPr lang="ru-RU" sz="1400" b="1">
              <a:solidFill>
                <a:srgbClr val="404040"/>
              </a:solidFill>
              <a:ea typeface="Calibri"/>
              <a:cs typeface="Calibri"/>
            </a:endParaRPr>
          </a:p>
          <a:p>
            <a:endParaRPr lang="ru-RU" sz="1400" b="1" dirty="0">
              <a:solidFill>
                <a:srgbClr val="404040"/>
              </a:solidFill>
            </a:endParaRPr>
          </a:p>
          <a:p>
            <a:r>
              <a:rPr lang="ru-RU" sz="1400" dirty="0">
                <a:solidFill>
                  <a:srgbClr val="404040"/>
                </a:solidFill>
              </a:rPr>
              <a:t>1. </a:t>
            </a:r>
            <a:r>
              <a:rPr lang="ru-RU" sz="1400" b="1" dirty="0">
                <a:solidFill>
                  <a:srgbClr val="404040"/>
                </a:solidFill>
              </a:rPr>
              <a:t>NBI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REST API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 Используется для взаимодействия с контроллером SDN (например, </a:t>
            </a:r>
            <a:r>
              <a:rPr lang="ru-RU" sz="1400" dirty="0" err="1">
                <a:solidFill>
                  <a:srgbClr val="404040"/>
                </a:solidFill>
                <a:ea typeface="+mn-lt"/>
                <a:cs typeface="+mn-lt"/>
              </a:rPr>
              <a:t>OpenDaylight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, ONOS).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400" b="1" err="1">
                <a:solidFill>
                  <a:srgbClr val="404040"/>
                </a:solidFill>
                <a:ea typeface="+mn-lt"/>
                <a:cs typeface="+mn-lt"/>
              </a:rPr>
              <a:t>gRPC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 Высокопроизводительный протокол для обмена данными.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400" b="1" err="1">
                <a:solidFill>
                  <a:srgbClr val="404040"/>
                </a:solidFill>
                <a:ea typeface="+mn-lt"/>
                <a:cs typeface="+mn-lt"/>
              </a:rPr>
              <a:t>OpenFlow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 NBI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 API для управления потоками данных.</a:t>
            </a:r>
            <a:endParaRPr lang="ru-RU" sz="1400" dirty="0">
              <a:ea typeface="Calibri"/>
              <a:cs typeface="Calibri"/>
            </a:endParaRPr>
          </a:p>
          <a:p>
            <a:endParaRPr lang="ru-RU" sz="1400" dirty="0">
              <a:solidFill>
                <a:srgbClr val="404040"/>
              </a:solidFill>
            </a:endParaRPr>
          </a:p>
          <a:p>
            <a:r>
              <a:rPr lang="ru-RU" sz="1400" dirty="0">
                <a:solidFill>
                  <a:srgbClr val="404040"/>
                </a:solidFill>
              </a:rPr>
              <a:t>2. </a:t>
            </a:r>
            <a:r>
              <a:rPr lang="ru-RU" sz="1400" b="1" dirty="0">
                <a:solidFill>
                  <a:srgbClr val="404040"/>
                </a:solidFill>
              </a:rPr>
              <a:t>SBI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400" b="1" err="1">
                <a:solidFill>
                  <a:srgbClr val="404040"/>
                </a:solidFill>
                <a:ea typeface="+mn-lt"/>
                <a:cs typeface="+mn-lt"/>
              </a:rPr>
              <a:t>OpenFlow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 Стандартный протокол для управления сетевыми устройствами.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NETCONF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 Протокол для конфигурации сетевых устройств.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SNMP (Simple Network Management Protocol)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 Сбор информации о состоянии сети.</a:t>
            </a:r>
            <a:endParaRPr lang="ru-RU" sz="1400" dirty="0">
              <a:ea typeface="Calibri"/>
              <a:cs typeface="Calibri"/>
            </a:endParaRPr>
          </a:p>
          <a:p>
            <a:br>
              <a:rPr lang="en-US" dirty="0"/>
            </a:br>
            <a:endParaRPr lang="en-US" sz="1400">
              <a:ea typeface="Calibri"/>
              <a:cs typeface="Calibri"/>
            </a:endParaRPr>
          </a:p>
          <a:p>
            <a:endParaRPr lang="ru-RU" sz="1400" dirty="0">
              <a:solidFill>
                <a:srgbClr val="404040"/>
              </a:solidFill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58286921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6669E7-3DF7-FD3B-AAD8-9CD8D00E11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5BF34B-8454-66F4-4476-12DACA3044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a typeface="Calibri Light"/>
                <a:cs typeface="Calibri Light"/>
              </a:rPr>
              <a:t>SDN: Введение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AC3F80F-1388-F344-F4BE-F249EB3D99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4140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NBI (</a:t>
            </a:r>
            <a:r>
              <a:rPr lang="ru-RU" sz="1400" b="1" err="1">
                <a:solidFill>
                  <a:srgbClr val="404040"/>
                </a:solidFill>
                <a:ea typeface="+mn-lt"/>
                <a:cs typeface="+mn-lt"/>
              </a:rPr>
              <a:t>Northbound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 Interface)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 и 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SBI (</a:t>
            </a:r>
            <a:r>
              <a:rPr lang="ru-RU" sz="1400" b="1" err="1">
                <a:solidFill>
                  <a:srgbClr val="404040"/>
                </a:solidFill>
                <a:ea typeface="+mn-lt"/>
                <a:cs typeface="+mn-lt"/>
              </a:rPr>
              <a:t>Southbound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 Interface)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 — это ключевые интерфейсы в архитектуре SDN (Software-</a:t>
            </a: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Defined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Networking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) и других сетевых систем. Они обеспечивают взаимодействие между различными уровнями сетевой инфраструктуры.</a:t>
            </a:r>
          </a:p>
          <a:p>
            <a:endParaRPr lang="ru-RU" sz="1400" dirty="0">
              <a:solidFill>
                <a:srgbClr val="404040"/>
              </a:solidFill>
              <a:ea typeface="Calibri"/>
              <a:cs typeface="Calibri"/>
            </a:endParaRP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EFDD6768-0459-F7E0-AE30-220D241805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245621"/>
              </p:ext>
            </p:extLst>
          </p:nvPr>
        </p:nvGraphicFramePr>
        <p:xfrm>
          <a:off x="943428" y="3193143"/>
          <a:ext cx="10047805" cy="25603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766101">
                  <a:extLst>
                    <a:ext uri="{9D8B030D-6E8A-4147-A177-3AD203B41FA5}">
                      <a16:colId xmlns:a16="http://schemas.microsoft.com/office/drawing/2014/main" val="3046017598"/>
                    </a:ext>
                  </a:extLst>
                </a:gridCol>
                <a:gridCol w="3640852">
                  <a:extLst>
                    <a:ext uri="{9D8B030D-6E8A-4147-A177-3AD203B41FA5}">
                      <a16:colId xmlns:a16="http://schemas.microsoft.com/office/drawing/2014/main" val="2823286009"/>
                    </a:ext>
                  </a:extLst>
                </a:gridCol>
                <a:gridCol w="3640852">
                  <a:extLst>
                    <a:ext uri="{9D8B030D-6E8A-4147-A177-3AD203B41FA5}">
                      <a16:colId xmlns:a16="http://schemas.microsoft.com/office/drawing/2014/main" val="36954973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lang="ru-RU" b="1">
                          <a:effectLst/>
                        </a:rPr>
                        <a:t>Преимущество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af-ZA" b="1">
                          <a:effectLst/>
                        </a:rPr>
                        <a:t>NBI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af-ZA" b="1">
                          <a:effectLst/>
                        </a:rPr>
                        <a:t>SBI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4835436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b="1">
                          <a:effectLst/>
                        </a:rPr>
                        <a:t>Гибкость</a:t>
                      </a:r>
                      <a:endParaRPr lang="ru-RU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Позволяет создавать новые приложения для управления сетью.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Обеспечивает централизованное управление устройствами.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105236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b="1">
                          <a:effectLst/>
                        </a:rPr>
                        <a:t>Автоматизация</a:t>
                      </a:r>
                      <a:endParaRPr lang="ru-RU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Упрощает интеграцию с системами управления.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Позволяет автоматизировать настройку устройств.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651649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b="1">
                          <a:effectLst/>
                        </a:rPr>
                        <a:t>Масштабируемость</a:t>
                      </a:r>
                      <a:endParaRPr lang="ru-RU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Поддерживает множество приложений.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Поддерживает множество устройств.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4913255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B04F7DC6-4D54-27AA-A9DA-9D0DB1DACE92}"/>
              </a:ext>
            </a:extLst>
          </p:cNvPr>
          <p:cNvSpPr txBox="1"/>
          <p:nvPr/>
        </p:nvSpPr>
        <p:spPr>
          <a:xfrm>
            <a:off x="941615" y="2402114"/>
            <a:ext cx="8258628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400" b="1" err="1">
                <a:solidFill>
                  <a:srgbClr val="404040"/>
                </a:solidFill>
                <a:latin typeface="Inter"/>
              </a:rPr>
              <a:t>Преимущества</a:t>
            </a:r>
            <a:r>
              <a:rPr lang="en-US" sz="1400" b="1" dirty="0">
                <a:solidFill>
                  <a:srgbClr val="404040"/>
                </a:solidFill>
                <a:latin typeface="Inter"/>
              </a:rPr>
              <a:t> NBI и SBI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388918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9B3F95-9428-1521-400B-F27E7671EA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D4AD674-14C4-CF94-0AA2-6CB0B3A66F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a typeface="Calibri Light"/>
                <a:cs typeface="Calibri Light"/>
              </a:rPr>
              <a:t>SDN: Введение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8B75932-575A-D048-E780-118E8540D2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4140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NBI (</a:t>
            </a:r>
            <a:r>
              <a:rPr lang="ru-RU" sz="1400" b="1" err="1">
                <a:solidFill>
                  <a:srgbClr val="404040"/>
                </a:solidFill>
                <a:ea typeface="+mn-lt"/>
                <a:cs typeface="+mn-lt"/>
              </a:rPr>
              <a:t>Northbound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 Interface)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 и 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SBI (</a:t>
            </a:r>
            <a:r>
              <a:rPr lang="ru-RU" sz="1400" b="1" err="1">
                <a:solidFill>
                  <a:srgbClr val="404040"/>
                </a:solidFill>
                <a:ea typeface="+mn-lt"/>
                <a:cs typeface="+mn-lt"/>
              </a:rPr>
              <a:t>Southbound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 Interface)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 — это ключевые интерфейсы в архитектуре SDN (Software-</a:t>
            </a: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Defined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Networking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) и других сетевых систем. Они обеспечивают взаимодействие между различными уровнями сетевой инфраструктуры.</a:t>
            </a:r>
          </a:p>
          <a:p>
            <a:r>
              <a:rPr lang="ru-RU" sz="1400" b="1" dirty="0">
                <a:solidFill>
                  <a:srgbClr val="404040"/>
                </a:solidFill>
              </a:rPr>
              <a:t>Недостатки и ограничения</a:t>
            </a:r>
            <a:endParaRPr lang="ru-RU" sz="1400" b="1" dirty="0">
              <a:solidFill>
                <a:srgbClr val="404040"/>
              </a:solidFill>
              <a:ea typeface="Calibri"/>
              <a:cs typeface="Calibri"/>
            </a:endParaRPr>
          </a:p>
          <a:p>
            <a:endParaRPr lang="ru-RU" sz="1400" dirty="0">
              <a:solidFill>
                <a:srgbClr val="404040"/>
              </a:solidFill>
            </a:endParaRPr>
          </a:p>
          <a:p>
            <a:r>
              <a:rPr lang="ru-RU" sz="1400" dirty="0">
                <a:solidFill>
                  <a:srgbClr val="404040"/>
                </a:solidFill>
              </a:rPr>
              <a:t>1. </a:t>
            </a:r>
            <a:r>
              <a:rPr lang="ru-RU" sz="1400" b="1" dirty="0">
                <a:solidFill>
                  <a:srgbClr val="404040"/>
                </a:solidFill>
              </a:rPr>
              <a:t>NBI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Сложность интеграции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 Требуется поддержка API на стороне приложений.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Безопасность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 Необходимо защищать API от несанкционированного доступа.</a:t>
            </a:r>
            <a:endParaRPr lang="ru-RU" sz="1400" dirty="0">
              <a:ea typeface="Calibri"/>
              <a:cs typeface="Calibri"/>
            </a:endParaRPr>
          </a:p>
          <a:p>
            <a:endParaRPr lang="ru-RU" sz="1400" dirty="0">
              <a:solidFill>
                <a:srgbClr val="404040"/>
              </a:solidFill>
            </a:endParaRPr>
          </a:p>
          <a:p>
            <a:r>
              <a:rPr lang="ru-RU" sz="1400" dirty="0">
                <a:solidFill>
                  <a:srgbClr val="404040"/>
                </a:solidFill>
              </a:rPr>
              <a:t>2. </a:t>
            </a:r>
            <a:r>
              <a:rPr lang="ru-RU" sz="1400" b="1" dirty="0">
                <a:solidFill>
                  <a:srgbClr val="404040"/>
                </a:solidFill>
              </a:rPr>
              <a:t>SBI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Ограниченная поддержка устройств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 Не все устройства поддерживают современные протоколы (например, </a:t>
            </a:r>
            <a:r>
              <a:rPr lang="ru-RU" sz="1400" dirty="0" err="1">
                <a:solidFill>
                  <a:srgbClr val="404040"/>
                </a:solidFill>
                <a:ea typeface="+mn-lt"/>
                <a:cs typeface="+mn-lt"/>
              </a:rPr>
              <a:t>OpenFlow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).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Производительность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 Большое количество устройств может замедлить работу контроллера.</a:t>
            </a:r>
            <a:endParaRPr lang="ru-RU" sz="1400" dirty="0">
              <a:ea typeface="Calibri"/>
              <a:cs typeface="Calibri"/>
            </a:endParaRPr>
          </a:p>
          <a:p>
            <a:endParaRPr lang="ru-RU" sz="1400" dirty="0">
              <a:solidFill>
                <a:srgbClr val="404040"/>
              </a:solidFill>
              <a:ea typeface="Calibri"/>
              <a:cs typeface="Calibri"/>
            </a:endParaRPr>
          </a:p>
          <a:p>
            <a:endParaRPr lang="ru-RU" sz="1400" dirty="0">
              <a:solidFill>
                <a:srgbClr val="404040"/>
              </a:solidFill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01786125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BEAE9D-6496-1A32-5839-5F41E536EF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79937CE-3166-A8F8-1BC3-CADFEFB56F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a typeface="Calibri Light"/>
                <a:cs typeface="Calibri Light"/>
              </a:rPr>
              <a:t>SDN: Введение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990F3CF-48B6-A386-1C3C-E205C9CBF7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4140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Сетевая топология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 — это способ организации и соединения устройств в сети. Она определяет, как данные передаются между устройствами и как сеть реагирует на сбои. Выбор топологии влияет на производительность, надежность и масштабируемость сети.</a:t>
            </a:r>
          </a:p>
          <a:p>
            <a:r>
              <a:rPr lang="ru-RU" sz="1400" b="1" dirty="0">
                <a:solidFill>
                  <a:srgbClr val="404040"/>
                </a:solidFill>
              </a:rPr>
              <a:t>Основные типы сетевых топологий</a:t>
            </a:r>
            <a:endParaRPr lang="ru-RU" sz="1400" b="1">
              <a:solidFill>
                <a:srgbClr val="404040"/>
              </a:solidFill>
              <a:ea typeface="Calibri"/>
              <a:cs typeface="Calibri"/>
            </a:endParaRPr>
          </a:p>
          <a:p>
            <a:endParaRPr lang="ru-RU" sz="1400" b="1" dirty="0">
              <a:solidFill>
                <a:srgbClr val="404040"/>
              </a:solidFill>
            </a:endParaRPr>
          </a:p>
          <a:p>
            <a:r>
              <a:rPr lang="ru-RU" sz="1400" dirty="0">
                <a:solidFill>
                  <a:srgbClr val="404040"/>
                </a:solidFill>
              </a:rPr>
              <a:t>1. </a:t>
            </a:r>
            <a:r>
              <a:rPr lang="ru-RU" sz="1400" b="1" dirty="0">
                <a:solidFill>
                  <a:srgbClr val="404040"/>
                </a:solidFill>
              </a:rPr>
              <a:t>Шина (</a:t>
            </a:r>
            <a:r>
              <a:rPr lang="ru-RU" sz="1400" b="1" dirty="0" err="1">
                <a:solidFill>
                  <a:srgbClr val="404040"/>
                </a:solidFill>
              </a:rPr>
              <a:t>Bus</a:t>
            </a:r>
            <a:r>
              <a:rPr lang="ru-RU" sz="1400" b="1" dirty="0">
                <a:solidFill>
                  <a:srgbClr val="404040"/>
                </a:solidFill>
              </a:rPr>
              <a:t>)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Описание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 Все устройства подключены к одному общему кабелю (шине).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Преимущества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</a:t>
            </a:r>
            <a:endParaRPr lang="ru-RU" sz="1400" dirty="0">
              <a:ea typeface="Calibri"/>
              <a:cs typeface="Calibri"/>
            </a:endParaRPr>
          </a:p>
          <a:p>
            <a:pPr lvl="1"/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Простота установки и настройки.</a:t>
            </a:r>
            <a:endParaRPr lang="ru-RU" sz="1400" dirty="0">
              <a:ea typeface="Calibri"/>
              <a:cs typeface="Calibri"/>
            </a:endParaRPr>
          </a:p>
          <a:p>
            <a:pPr lvl="1"/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Низкая стоимость.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Недостатки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</a:t>
            </a:r>
            <a:endParaRPr lang="ru-RU" sz="1400" dirty="0">
              <a:ea typeface="Calibri"/>
              <a:cs typeface="Calibri"/>
            </a:endParaRPr>
          </a:p>
          <a:p>
            <a:pPr lvl="1"/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Низкая надежность: обрыв кабеля нарушает работу всей сети.</a:t>
            </a:r>
            <a:endParaRPr lang="ru-RU" sz="1400" dirty="0">
              <a:ea typeface="Calibri"/>
              <a:cs typeface="Calibri"/>
            </a:endParaRPr>
          </a:p>
          <a:p>
            <a:pPr lvl="1"/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Ограниченная производительность: все устройства делят одну полосу пропускания.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Пример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 Ранние Ethernet-сети (10Base2, 10Base5).</a:t>
            </a:r>
            <a:endParaRPr lang="ru-RU" sz="1400" dirty="0">
              <a:ea typeface="Calibri"/>
              <a:cs typeface="Calibri"/>
            </a:endParaRPr>
          </a:p>
          <a:p>
            <a:br>
              <a:rPr lang="en-US" dirty="0"/>
            </a:br>
            <a:endParaRPr lang="en-US" sz="1400">
              <a:ea typeface="Calibri"/>
              <a:cs typeface="Calibri"/>
            </a:endParaRPr>
          </a:p>
          <a:p>
            <a:endParaRPr lang="ru-RU" sz="1400" dirty="0">
              <a:solidFill>
                <a:srgbClr val="404040"/>
              </a:solidFill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26359179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92A50E-39AF-2AA0-0028-F271EB59A1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3689D6E-9E60-0BA6-B9BF-756F7CC5D9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a typeface="Calibri Light"/>
                <a:cs typeface="Calibri Light"/>
              </a:rPr>
              <a:t>SDN: Введение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0338890-C73D-82D0-B8E4-F1AF755C85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4140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Сетевая топология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 — это способ организации и соединения устройств в сети. Она определяет, как данные передаются между устройствами и как сеть реагирует на сбои. Выбор топологии влияет на производительность, надежность и масштабируемость сети.</a:t>
            </a:r>
          </a:p>
          <a:p>
            <a:r>
              <a:rPr lang="ru-RU" sz="1400" b="1" dirty="0">
                <a:solidFill>
                  <a:srgbClr val="404040"/>
                </a:solidFill>
              </a:rPr>
              <a:t>Основные типы сетевых топологий</a:t>
            </a:r>
            <a:endParaRPr lang="ru-RU" sz="1400" b="1">
              <a:solidFill>
                <a:srgbClr val="404040"/>
              </a:solidFill>
              <a:ea typeface="Calibri"/>
              <a:cs typeface="Calibri"/>
            </a:endParaRPr>
          </a:p>
          <a:p>
            <a:endParaRPr lang="ru-RU" sz="1400" b="1" dirty="0">
              <a:solidFill>
                <a:srgbClr val="404040"/>
              </a:solidFill>
            </a:endParaRPr>
          </a:p>
          <a:p>
            <a:r>
              <a:rPr lang="ru-RU" sz="1400" dirty="0">
                <a:solidFill>
                  <a:srgbClr val="404040"/>
                </a:solidFill>
              </a:rPr>
              <a:t>2. </a:t>
            </a:r>
            <a:r>
              <a:rPr lang="ru-RU" sz="1400" b="1" dirty="0">
                <a:solidFill>
                  <a:srgbClr val="404040"/>
                </a:solidFill>
              </a:rPr>
              <a:t>Звезда (Star)</a:t>
            </a:r>
            <a:endParaRPr lang="ru-RU" sz="1400" b="1" dirty="0">
              <a:solidFill>
                <a:srgbClr val="404040"/>
              </a:solidFill>
              <a:ea typeface="Calibri"/>
              <a:cs typeface="Calibri"/>
            </a:endParaRPr>
          </a:p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Описание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 Все устройства подключены к центральному узлу (коммутатору или концентратору).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Преимущества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</a:t>
            </a:r>
            <a:endParaRPr lang="ru-RU" sz="1400" dirty="0">
              <a:ea typeface="Calibri"/>
              <a:cs typeface="Calibri"/>
            </a:endParaRPr>
          </a:p>
          <a:p>
            <a:pPr lvl="1"/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Высокая надежность: выход из строя одного устройства не влияет на остальные.</a:t>
            </a:r>
            <a:endParaRPr lang="ru-RU" sz="1400" dirty="0">
              <a:ea typeface="Calibri"/>
              <a:cs typeface="Calibri"/>
            </a:endParaRPr>
          </a:p>
          <a:p>
            <a:pPr lvl="1"/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Легкость добавления новых устройств.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Недостатки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</a:t>
            </a:r>
            <a:endParaRPr lang="ru-RU" sz="1400" dirty="0">
              <a:ea typeface="Calibri"/>
              <a:cs typeface="Calibri"/>
            </a:endParaRPr>
          </a:p>
          <a:p>
            <a:pPr lvl="1"/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Зависимость от центрального узла: его отказ выводит из строя всю сеть.</a:t>
            </a:r>
            <a:endParaRPr lang="ru-RU" sz="1400" dirty="0">
              <a:ea typeface="Calibri"/>
              <a:cs typeface="Calibri"/>
            </a:endParaRPr>
          </a:p>
          <a:p>
            <a:pPr lvl="1"/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Высокая стоимость кабелей.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Пример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 Современные локальные сети (LAN).</a:t>
            </a:r>
            <a:endParaRPr lang="ru-RU" sz="1400" dirty="0">
              <a:ea typeface="Calibri"/>
              <a:cs typeface="Calibri"/>
            </a:endParaRPr>
          </a:p>
          <a:p>
            <a:br>
              <a:rPr lang="en-US" dirty="0"/>
            </a:br>
            <a:endParaRPr lang="en-US" sz="1400">
              <a:ea typeface="Calibri"/>
              <a:cs typeface="Calibri"/>
            </a:endParaRPr>
          </a:p>
          <a:p>
            <a:endParaRPr lang="en-US" sz="140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0286123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BEB5B1-3691-AB94-1AF2-782E6ACF7D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08B4AE-B070-A7BE-1A36-4039045493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a typeface="Calibri Light"/>
                <a:cs typeface="Calibri Light"/>
              </a:rPr>
              <a:t>SDN: Введение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9C3258B-04CE-AB64-7979-ACAF55C62A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4140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Сетевая топология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 — это способ организации и соединения устройств в сети. Она определяет, как данные передаются между устройствами и как сеть реагирует на сбои. Выбор топологии влияет на производительность, надежность и масштабируемость сети.</a:t>
            </a:r>
          </a:p>
          <a:p>
            <a:r>
              <a:rPr lang="ru-RU" sz="1400" b="1" dirty="0">
                <a:solidFill>
                  <a:srgbClr val="404040"/>
                </a:solidFill>
              </a:rPr>
              <a:t>Основные типы сетевых топологий</a:t>
            </a:r>
            <a:endParaRPr lang="ru-RU" sz="1400" b="1">
              <a:solidFill>
                <a:srgbClr val="404040"/>
              </a:solidFill>
              <a:ea typeface="Calibri"/>
              <a:cs typeface="Calibri"/>
            </a:endParaRPr>
          </a:p>
          <a:p>
            <a:endParaRPr lang="ru-RU" sz="1400" dirty="0">
              <a:solidFill>
                <a:srgbClr val="404040"/>
              </a:solidFill>
            </a:endParaRPr>
          </a:p>
          <a:p>
            <a:r>
              <a:rPr lang="ru-RU" sz="1400" dirty="0">
                <a:solidFill>
                  <a:srgbClr val="404040"/>
                </a:solidFill>
              </a:rPr>
              <a:t>3. </a:t>
            </a:r>
            <a:r>
              <a:rPr lang="ru-RU" sz="1400" b="1" dirty="0">
                <a:solidFill>
                  <a:srgbClr val="404040"/>
                </a:solidFill>
              </a:rPr>
              <a:t>Кольцо (Ring)</a:t>
            </a:r>
            <a:endParaRPr lang="ru-RU" sz="1400" b="1" dirty="0">
              <a:solidFill>
                <a:srgbClr val="404040"/>
              </a:solidFill>
              <a:ea typeface="Calibri" panose="020F0502020204030204"/>
              <a:cs typeface="Calibri" panose="020F0502020204030204"/>
            </a:endParaRPr>
          </a:p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Описание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 Устройства соединены в замкнутое кольцо, данные передаются по кругу.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Преимущества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</a:t>
            </a:r>
            <a:endParaRPr lang="ru-RU" sz="1400" dirty="0">
              <a:ea typeface="Calibri"/>
              <a:cs typeface="Calibri"/>
            </a:endParaRPr>
          </a:p>
          <a:p>
            <a:pPr lvl="1"/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Равномерное распределение нагрузки.</a:t>
            </a:r>
            <a:endParaRPr lang="ru-RU" sz="1400" dirty="0">
              <a:ea typeface="Calibri"/>
              <a:cs typeface="Calibri"/>
            </a:endParaRPr>
          </a:p>
          <a:p>
            <a:pPr lvl="1"/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Легкость диагностики неисправностей.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Недостатки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</a:t>
            </a:r>
            <a:endParaRPr lang="ru-RU" sz="1400" dirty="0">
              <a:ea typeface="Calibri"/>
              <a:cs typeface="Calibri"/>
            </a:endParaRPr>
          </a:p>
          <a:p>
            <a:pPr lvl="1"/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Выход из строя одного устройства нарушает работу всей сети.</a:t>
            </a:r>
            <a:endParaRPr lang="ru-RU" sz="1400" dirty="0">
              <a:ea typeface="Calibri"/>
              <a:cs typeface="Calibri"/>
            </a:endParaRPr>
          </a:p>
          <a:p>
            <a:pPr lvl="1"/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Сложность добавления новых устройств.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Пример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 </a:t>
            </a: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Token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 Ring сети.</a:t>
            </a:r>
            <a:endParaRPr lang="ru-RU" sz="1400" dirty="0">
              <a:ea typeface="Calibri"/>
              <a:cs typeface="Calibri"/>
            </a:endParaRPr>
          </a:p>
          <a:p>
            <a:br>
              <a:rPr lang="en-US" dirty="0"/>
            </a:br>
            <a:endParaRPr lang="en-US" sz="1400">
              <a:ea typeface="Calibri"/>
              <a:cs typeface="Calibri"/>
            </a:endParaRPr>
          </a:p>
          <a:p>
            <a:endParaRPr lang="en-US" sz="140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632642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D7BA1C-22E7-9802-33D1-19BEB51B02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69A576D-EB80-7875-A16B-8A8ECDBB07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a typeface="Calibri Light"/>
                <a:cs typeface="Calibri Light"/>
              </a:rPr>
              <a:t>SDN: Введение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D384243-8202-39BF-51C9-DD4EA05F8C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ru-RU" sz="1600" dirty="0">
                <a:solidFill>
                  <a:srgbClr val="404040"/>
                </a:solidFill>
              </a:rPr>
              <a:t>Преимущества модели OSI</a:t>
            </a:r>
            <a:endParaRPr lang="ru-RU" sz="1600" dirty="0">
              <a:solidFill>
                <a:srgbClr val="404040"/>
              </a:solidFill>
              <a:ea typeface="Calibri" panose="020F0502020204030204"/>
              <a:cs typeface="Calibri" panose="020F0502020204030204"/>
            </a:endParaRPr>
          </a:p>
          <a:p>
            <a:endParaRPr lang="ru-RU" sz="1200" dirty="0">
              <a:solidFill>
                <a:srgbClr val="404040"/>
              </a:solidFill>
              <a:ea typeface="+mn-lt"/>
              <a:cs typeface="+mn-lt"/>
            </a:endParaRPr>
          </a:p>
          <a:p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Стандартизация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: обеспечивает совместимость устройств и программ от разных производителей.</a:t>
            </a:r>
            <a:endParaRPr lang="ru-RU" dirty="0"/>
          </a:p>
          <a:p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Модульность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: каждый уровень выполняет свои задачи независимо от других.</a:t>
            </a:r>
            <a:endParaRPr lang="ru-RU" dirty="0"/>
          </a:p>
          <a:p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Упрощение разработки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: разработчики могут сосредоточиться на одном уровне, не затрагивая другие.</a:t>
            </a:r>
            <a:endParaRPr lang="ru-RU" dirty="0"/>
          </a:p>
          <a:p>
            <a:br>
              <a:rPr lang="en-US" dirty="0"/>
            </a:br>
            <a:endParaRPr lang="en-US" dirty="0"/>
          </a:p>
          <a:p>
            <a:r>
              <a:rPr lang="ru-RU" sz="1600" dirty="0">
                <a:solidFill>
                  <a:srgbClr val="404040"/>
                </a:solidFill>
              </a:rPr>
              <a:t>Недостатки модели OSI</a:t>
            </a:r>
            <a:endParaRPr lang="ru-RU" sz="1600" dirty="0">
              <a:solidFill>
                <a:srgbClr val="404040"/>
              </a:solidFill>
              <a:ea typeface="Calibri"/>
              <a:cs typeface="Calibri"/>
            </a:endParaRPr>
          </a:p>
          <a:p>
            <a:endParaRPr lang="ru-RU" sz="1200" dirty="0">
              <a:solidFill>
                <a:srgbClr val="404040"/>
              </a:solidFill>
              <a:ea typeface="+mn-lt"/>
              <a:cs typeface="+mn-lt"/>
            </a:endParaRPr>
          </a:p>
          <a:p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Сложность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: из-за большого количества уровней модель может быть избыточной для простых задач.</a:t>
            </a:r>
            <a:endParaRPr lang="ru-RU" dirty="0"/>
          </a:p>
          <a:p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Реализация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: модель OSI является теоретической, и её полная реализация встречается редко.</a:t>
            </a:r>
            <a:endParaRPr lang="ru-RU" dirty="0"/>
          </a:p>
          <a:p>
            <a:r>
              <a:rPr lang="ru-RU" sz="1200" b="1" dirty="0">
                <a:solidFill>
                  <a:srgbClr val="404040"/>
                </a:solidFill>
                <a:ea typeface="+mn-lt"/>
                <a:cs typeface="+mn-lt"/>
              </a:rPr>
              <a:t>Конкуренция</a:t>
            </a:r>
            <a:r>
              <a:rPr lang="ru-RU" sz="1200" dirty="0">
                <a:solidFill>
                  <a:srgbClr val="404040"/>
                </a:solidFill>
                <a:ea typeface="+mn-lt"/>
                <a:cs typeface="+mn-lt"/>
              </a:rPr>
              <a:t>: модель TCP/IP, которая проще и практичнее, стала более популярной.</a:t>
            </a:r>
            <a:endParaRPr lang="ru-RU" dirty="0"/>
          </a:p>
          <a:p>
            <a:br>
              <a:rPr lang="en-US" dirty="0"/>
            </a:br>
            <a:endParaRPr lang="en-US" dirty="0"/>
          </a:p>
          <a:p>
            <a:endParaRPr lang="ru-RU" dirty="0">
              <a:solidFill>
                <a:srgbClr val="404040"/>
              </a:solidFill>
            </a:endParaRPr>
          </a:p>
          <a:p>
            <a:pPr marL="0" indent="0">
              <a:buNone/>
            </a:pPr>
            <a:endParaRPr lang="ru-RU" dirty="0">
              <a:solidFill>
                <a:srgbClr val="404040"/>
              </a:solidFill>
              <a:ea typeface="Calibri" panose="020F0502020204030204"/>
              <a:cs typeface="Calibri" panose="020F0502020204030204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55578645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533E80-A6FD-9206-90CE-3A1E53692E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98D7B6-0535-88BC-FB22-589FBA72C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a typeface="Calibri Light"/>
                <a:cs typeface="Calibri Light"/>
              </a:rPr>
              <a:t>SDN: Введение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00F7CF0-FD2B-BBAB-3E6D-0F5080830C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4140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Сетевая топология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 — это способ организации и соединения устройств в сети. Она определяет, как данные передаются между устройствами и как сеть реагирует на сбои. Выбор топологии влияет на производительность, надежность и масштабируемость сети.</a:t>
            </a:r>
          </a:p>
          <a:p>
            <a:r>
              <a:rPr lang="ru-RU" sz="1400" b="1" dirty="0">
                <a:solidFill>
                  <a:srgbClr val="404040"/>
                </a:solidFill>
              </a:rPr>
              <a:t>Основные типы сетевых топологий</a:t>
            </a:r>
            <a:endParaRPr lang="ru-RU" sz="1400" b="1" dirty="0">
              <a:solidFill>
                <a:srgbClr val="404040"/>
              </a:solidFill>
              <a:ea typeface="Calibri"/>
              <a:cs typeface="Calibri"/>
            </a:endParaRPr>
          </a:p>
          <a:p>
            <a:endParaRPr lang="ru-RU" sz="1400" dirty="0">
              <a:solidFill>
                <a:srgbClr val="404040"/>
              </a:solidFill>
            </a:endParaRPr>
          </a:p>
          <a:p>
            <a:r>
              <a:rPr lang="ru-RU" sz="1400" dirty="0">
                <a:solidFill>
                  <a:srgbClr val="404040"/>
                </a:solidFill>
              </a:rPr>
              <a:t>4. </a:t>
            </a:r>
            <a:r>
              <a:rPr lang="ru-RU" sz="1400" b="1" dirty="0">
                <a:solidFill>
                  <a:srgbClr val="404040"/>
                </a:solidFill>
              </a:rPr>
              <a:t>Сетка (</a:t>
            </a:r>
            <a:r>
              <a:rPr lang="ru-RU" sz="1400" b="1" dirty="0" err="1">
                <a:solidFill>
                  <a:srgbClr val="404040"/>
                </a:solidFill>
              </a:rPr>
              <a:t>Mesh</a:t>
            </a:r>
            <a:r>
              <a:rPr lang="ru-RU" sz="1400" b="1" dirty="0">
                <a:solidFill>
                  <a:srgbClr val="404040"/>
                </a:solidFill>
              </a:rPr>
              <a:t>)</a:t>
            </a:r>
            <a:endParaRPr lang="ru-RU" sz="1400" b="1" dirty="0">
              <a:solidFill>
                <a:srgbClr val="404040"/>
              </a:solidFill>
              <a:ea typeface="Calibri" panose="020F0502020204030204"/>
              <a:cs typeface="Calibri" panose="020F0502020204030204"/>
            </a:endParaRPr>
          </a:p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Описание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 Каждое устройство соединено с несколькими другими, создавая множество путей для передачи данных.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Преимущества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</a:t>
            </a:r>
            <a:endParaRPr lang="ru-RU" sz="1400" dirty="0">
              <a:ea typeface="Calibri"/>
              <a:cs typeface="Calibri"/>
            </a:endParaRPr>
          </a:p>
          <a:p>
            <a:pPr lvl="1"/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Высокая надежность: данные могут передаваться по альтернативным путям.</a:t>
            </a:r>
            <a:endParaRPr lang="ru-RU" sz="1400" dirty="0">
              <a:ea typeface="Calibri"/>
              <a:cs typeface="Calibri"/>
            </a:endParaRPr>
          </a:p>
          <a:p>
            <a:pPr lvl="1"/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Высокая производительность.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Недостатки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</a:t>
            </a:r>
            <a:endParaRPr lang="ru-RU" sz="1400" dirty="0">
              <a:ea typeface="Calibri"/>
              <a:cs typeface="Calibri"/>
            </a:endParaRPr>
          </a:p>
          <a:p>
            <a:pPr lvl="1"/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Высокая стоимость и сложность настройки.</a:t>
            </a:r>
            <a:endParaRPr lang="ru-RU" sz="1400" dirty="0">
              <a:ea typeface="Calibri"/>
              <a:cs typeface="Calibri"/>
            </a:endParaRPr>
          </a:p>
          <a:p>
            <a:pPr lvl="1"/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Большое количество кабелей.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Пример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 Сети операторов связи, военные сети.</a:t>
            </a:r>
            <a:endParaRPr lang="ru-RU" sz="1400" dirty="0">
              <a:ea typeface="Calibri"/>
              <a:cs typeface="Calibri"/>
            </a:endParaRPr>
          </a:p>
          <a:p>
            <a:endParaRPr lang="ru-RU" sz="1400" b="1" dirty="0">
              <a:solidFill>
                <a:srgbClr val="404040"/>
              </a:solidFill>
              <a:ea typeface="Calibri" panose="020F0502020204030204"/>
              <a:cs typeface="Calibri" panose="020F0502020204030204"/>
            </a:endParaRPr>
          </a:p>
          <a:p>
            <a:endParaRPr lang="en-US" sz="1400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5500057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513605-316B-4146-6BF7-CA0B1BA3B3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36042CE-4F01-1FCD-3466-19AA89B4C6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a typeface="Calibri Light"/>
                <a:cs typeface="Calibri Light"/>
              </a:rPr>
              <a:t>SDN: Введение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45A5315-BECD-2B7D-62E9-038FC2CE73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4140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Сетевая топология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 — это способ организации и соединения устройств в сети. Она определяет, как данные передаются между устройствами и как сеть реагирует на сбои. Выбор топологии влияет на производительность, надежность и масштабируемость сети.</a:t>
            </a:r>
          </a:p>
          <a:p>
            <a:r>
              <a:rPr lang="ru-RU" sz="1400" b="1" dirty="0">
                <a:solidFill>
                  <a:srgbClr val="404040"/>
                </a:solidFill>
              </a:rPr>
              <a:t>Основные типы сетевых топологий</a:t>
            </a:r>
            <a:endParaRPr lang="ru-RU" sz="1400" b="1">
              <a:solidFill>
                <a:srgbClr val="404040"/>
              </a:solidFill>
              <a:ea typeface="Calibri"/>
              <a:cs typeface="Calibri"/>
            </a:endParaRPr>
          </a:p>
          <a:p>
            <a:endParaRPr lang="ru-RU" sz="1400" dirty="0">
              <a:solidFill>
                <a:srgbClr val="404040"/>
              </a:solidFill>
            </a:endParaRPr>
          </a:p>
          <a:p>
            <a:r>
              <a:rPr lang="en-US" sz="1400" dirty="0">
                <a:solidFill>
                  <a:srgbClr val="404040"/>
                </a:solidFill>
              </a:rPr>
              <a:t>5. </a:t>
            </a:r>
            <a:r>
              <a:rPr lang="en-US" sz="1400" b="1" dirty="0" err="1">
                <a:solidFill>
                  <a:srgbClr val="404040"/>
                </a:solidFill>
              </a:rPr>
              <a:t>Дерево</a:t>
            </a:r>
            <a:r>
              <a:rPr lang="en-US" sz="1400" b="1" dirty="0">
                <a:solidFill>
                  <a:srgbClr val="404040"/>
                </a:solidFill>
              </a:rPr>
              <a:t> (Tree)</a:t>
            </a:r>
            <a:endParaRPr lang="en-US" sz="1400" dirty="0">
              <a:ea typeface="Calibri"/>
              <a:cs typeface="Calibri"/>
            </a:endParaRPr>
          </a:p>
          <a:p>
            <a:r>
              <a:rPr lang="en-US" sz="1400" b="1" err="1">
                <a:solidFill>
                  <a:srgbClr val="404040"/>
                </a:solidFill>
                <a:ea typeface="+mn-lt"/>
                <a:cs typeface="+mn-lt"/>
              </a:rPr>
              <a:t>Описание</a:t>
            </a:r>
            <a:r>
              <a:rPr lang="en-US" sz="1400">
                <a:solidFill>
                  <a:srgbClr val="404040"/>
                </a:solidFill>
                <a:ea typeface="+mn-lt"/>
                <a:cs typeface="+mn-lt"/>
              </a:rPr>
              <a:t>: </a:t>
            </a:r>
            <a:r>
              <a:rPr lang="en-US" sz="1400" err="1">
                <a:solidFill>
                  <a:srgbClr val="404040"/>
                </a:solidFill>
                <a:ea typeface="+mn-lt"/>
                <a:cs typeface="+mn-lt"/>
              </a:rPr>
              <a:t>Иерархическая</a:t>
            </a:r>
            <a:r>
              <a:rPr lang="en-US" sz="140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US" sz="1400" err="1">
                <a:solidFill>
                  <a:srgbClr val="404040"/>
                </a:solidFill>
                <a:ea typeface="+mn-lt"/>
                <a:cs typeface="+mn-lt"/>
              </a:rPr>
              <a:t>структура</a:t>
            </a:r>
            <a:r>
              <a:rPr lang="en-US" sz="1400">
                <a:solidFill>
                  <a:srgbClr val="404040"/>
                </a:solidFill>
                <a:ea typeface="+mn-lt"/>
                <a:cs typeface="+mn-lt"/>
              </a:rPr>
              <a:t>, </a:t>
            </a:r>
            <a:r>
              <a:rPr lang="en-US" sz="1400" err="1">
                <a:solidFill>
                  <a:srgbClr val="404040"/>
                </a:solidFill>
                <a:ea typeface="+mn-lt"/>
                <a:cs typeface="+mn-lt"/>
              </a:rPr>
              <a:t>объединяющая</a:t>
            </a:r>
            <a:r>
              <a:rPr lang="en-US" sz="140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US" sz="1400" err="1">
                <a:solidFill>
                  <a:srgbClr val="404040"/>
                </a:solidFill>
                <a:ea typeface="+mn-lt"/>
                <a:cs typeface="+mn-lt"/>
              </a:rPr>
              <a:t>несколько</a:t>
            </a:r>
            <a:r>
              <a:rPr lang="en-US" sz="140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US" sz="1400" err="1">
                <a:solidFill>
                  <a:srgbClr val="404040"/>
                </a:solidFill>
                <a:ea typeface="+mn-lt"/>
                <a:cs typeface="+mn-lt"/>
              </a:rPr>
              <a:t>звездообразных</a:t>
            </a:r>
            <a:r>
              <a:rPr lang="en-US" sz="140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US" sz="1400" err="1">
                <a:solidFill>
                  <a:srgbClr val="404040"/>
                </a:solidFill>
                <a:ea typeface="+mn-lt"/>
                <a:cs typeface="+mn-lt"/>
              </a:rPr>
              <a:t>сетей</a:t>
            </a:r>
            <a:r>
              <a:rPr lang="en-US" sz="1400">
                <a:solidFill>
                  <a:srgbClr val="404040"/>
                </a:solidFill>
                <a:ea typeface="+mn-lt"/>
                <a:cs typeface="+mn-lt"/>
              </a:rPr>
              <a:t>.</a:t>
            </a:r>
            <a:endParaRPr lang="en-US" sz="1400">
              <a:ea typeface="Calibri"/>
              <a:cs typeface="Calibri"/>
            </a:endParaRPr>
          </a:p>
          <a:p>
            <a:r>
              <a:rPr lang="en-US" sz="1400" b="1" err="1">
                <a:solidFill>
                  <a:srgbClr val="404040"/>
                </a:solidFill>
                <a:ea typeface="+mn-lt"/>
                <a:cs typeface="+mn-lt"/>
              </a:rPr>
              <a:t>Преимущества</a:t>
            </a:r>
            <a:r>
              <a:rPr lang="en-US" sz="1400">
                <a:solidFill>
                  <a:srgbClr val="404040"/>
                </a:solidFill>
                <a:ea typeface="+mn-lt"/>
                <a:cs typeface="+mn-lt"/>
              </a:rPr>
              <a:t>:</a:t>
            </a:r>
            <a:endParaRPr lang="en-US" sz="1400">
              <a:ea typeface="Calibri"/>
              <a:cs typeface="Calibri"/>
            </a:endParaRPr>
          </a:p>
          <a:p>
            <a:pPr lvl="1"/>
            <a:r>
              <a:rPr lang="en-US" sz="1400" err="1">
                <a:solidFill>
                  <a:srgbClr val="404040"/>
                </a:solidFill>
                <a:ea typeface="+mn-lt"/>
                <a:cs typeface="+mn-lt"/>
              </a:rPr>
              <a:t>Масштабируемость</a:t>
            </a:r>
            <a:r>
              <a:rPr lang="en-US" sz="1400">
                <a:solidFill>
                  <a:srgbClr val="404040"/>
                </a:solidFill>
                <a:ea typeface="+mn-lt"/>
                <a:cs typeface="+mn-lt"/>
              </a:rPr>
              <a:t>: </a:t>
            </a:r>
            <a:r>
              <a:rPr lang="en-US" sz="1400" err="1">
                <a:solidFill>
                  <a:srgbClr val="404040"/>
                </a:solidFill>
                <a:ea typeface="+mn-lt"/>
                <a:cs typeface="+mn-lt"/>
              </a:rPr>
              <a:t>легко</a:t>
            </a:r>
            <a:r>
              <a:rPr lang="en-US" sz="140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US" sz="1400" err="1">
                <a:solidFill>
                  <a:srgbClr val="404040"/>
                </a:solidFill>
                <a:ea typeface="+mn-lt"/>
                <a:cs typeface="+mn-lt"/>
              </a:rPr>
              <a:t>добавлять</a:t>
            </a:r>
            <a:r>
              <a:rPr lang="en-US" sz="1400">
                <a:solidFill>
                  <a:srgbClr val="404040"/>
                </a:solidFill>
                <a:ea typeface="+mn-lt"/>
                <a:cs typeface="+mn-lt"/>
              </a:rPr>
              <a:t> новые уровни и устройства.</a:t>
            </a:r>
            <a:endParaRPr lang="en-US" sz="1400">
              <a:ea typeface="Calibri"/>
              <a:cs typeface="Calibri"/>
            </a:endParaRPr>
          </a:p>
          <a:p>
            <a:pPr lvl="1"/>
            <a:r>
              <a:rPr lang="en-US" sz="1400" err="1">
                <a:solidFill>
                  <a:srgbClr val="404040"/>
                </a:solidFill>
                <a:ea typeface="+mn-lt"/>
                <a:cs typeface="+mn-lt"/>
              </a:rPr>
              <a:t>Удобство</a:t>
            </a:r>
            <a:r>
              <a:rPr lang="en-US" sz="140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US" sz="1400" err="1">
                <a:solidFill>
                  <a:srgbClr val="404040"/>
                </a:solidFill>
                <a:ea typeface="+mn-lt"/>
                <a:cs typeface="+mn-lt"/>
              </a:rPr>
              <a:t>управления</a:t>
            </a:r>
            <a:r>
              <a:rPr lang="en-US" sz="1400">
                <a:solidFill>
                  <a:srgbClr val="404040"/>
                </a:solidFill>
                <a:ea typeface="+mn-lt"/>
                <a:cs typeface="+mn-lt"/>
              </a:rPr>
              <a:t>.</a:t>
            </a:r>
            <a:endParaRPr lang="en-US" sz="1400">
              <a:ea typeface="Calibri"/>
              <a:cs typeface="Calibri"/>
            </a:endParaRPr>
          </a:p>
          <a:p>
            <a:r>
              <a:rPr lang="en-US" sz="1400" b="1" err="1">
                <a:solidFill>
                  <a:srgbClr val="404040"/>
                </a:solidFill>
                <a:ea typeface="+mn-lt"/>
                <a:cs typeface="+mn-lt"/>
              </a:rPr>
              <a:t>Недостатки</a:t>
            </a:r>
            <a:r>
              <a:rPr lang="en-US" sz="1400">
                <a:solidFill>
                  <a:srgbClr val="404040"/>
                </a:solidFill>
                <a:ea typeface="+mn-lt"/>
                <a:cs typeface="+mn-lt"/>
              </a:rPr>
              <a:t>:</a:t>
            </a:r>
            <a:endParaRPr lang="en-US" sz="1400">
              <a:ea typeface="Calibri"/>
              <a:cs typeface="Calibri"/>
            </a:endParaRPr>
          </a:p>
          <a:p>
            <a:pPr lvl="1"/>
            <a:r>
              <a:rPr lang="en-US" sz="1400" err="1">
                <a:solidFill>
                  <a:srgbClr val="404040"/>
                </a:solidFill>
                <a:ea typeface="+mn-lt"/>
                <a:cs typeface="+mn-lt"/>
              </a:rPr>
              <a:t>Зависимость</a:t>
            </a:r>
            <a:r>
              <a:rPr lang="en-US" sz="140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US" sz="1400" err="1">
                <a:solidFill>
                  <a:srgbClr val="404040"/>
                </a:solidFill>
                <a:ea typeface="+mn-lt"/>
                <a:cs typeface="+mn-lt"/>
              </a:rPr>
              <a:t>от</a:t>
            </a:r>
            <a:r>
              <a:rPr lang="en-US" sz="140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US" sz="1400" err="1">
                <a:solidFill>
                  <a:srgbClr val="404040"/>
                </a:solidFill>
                <a:ea typeface="+mn-lt"/>
                <a:cs typeface="+mn-lt"/>
              </a:rPr>
              <a:t>корневого</a:t>
            </a:r>
            <a:r>
              <a:rPr lang="en-US" sz="1400">
                <a:solidFill>
                  <a:srgbClr val="404040"/>
                </a:solidFill>
                <a:ea typeface="+mn-lt"/>
                <a:cs typeface="+mn-lt"/>
              </a:rPr>
              <a:t> узла: его отказ нарушает работу всей сети.</a:t>
            </a:r>
            <a:endParaRPr lang="en-US" sz="1400">
              <a:ea typeface="Calibri"/>
              <a:cs typeface="Calibri"/>
            </a:endParaRPr>
          </a:p>
          <a:p>
            <a:pPr lvl="1"/>
            <a:r>
              <a:rPr lang="en-US" sz="1400" dirty="0" err="1">
                <a:solidFill>
                  <a:srgbClr val="404040"/>
                </a:solidFill>
                <a:ea typeface="+mn-lt"/>
                <a:cs typeface="+mn-lt"/>
              </a:rPr>
              <a:t>Сложность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US" sz="1400" dirty="0" err="1">
                <a:solidFill>
                  <a:srgbClr val="404040"/>
                </a:solidFill>
                <a:ea typeface="+mn-lt"/>
                <a:cs typeface="+mn-lt"/>
              </a:rPr>
              <a:t>настройки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.</a:t>
            </a:r>
            <a:endParaRPr lang="en-US" sz="1400" dirty="0">
              <a:ea typeface="Calibri"/>
              <a:cs typeface="Calibri"/>
            </a:endParaRPr>
          </a:p>
          <a:p>
            <a:r>
              <a:rPr lang="en-US" sz="1400" b="1" dirty="0" err="1">
                <a:solidFill>
                  <a:srgbClr val="404040"/>
                </a:solidFill>
                <a:ea typeface="+mn-lt"/>
                <a:cs typeface="+mn-lt"/>
              </a:rPr>
              <a:t>Пример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: </a:t>
            </a:r>
            <a:r>
              <a:rPr lang="en-US" sz="1400" dirty="0" err="1">
                <a:solidFill>
                  <a:srgbClr val="404040"/>
                </a:solidFill>
                <a:ea typeface="+mn-lt"/>
                <a:cs typeface="+mn-lt"/>
              </a:rPr>
              <a:t>Корпоративные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US" sz="1400" dirty="0" err="1">
                <a:solidFill>
                  <a:srgbClr val="404040"/>
                </a:solidFill>
                <a:ea typeface="+mn-lt"/>
                <a:cs typeface="+mn-lt"/>
              </a:rPr>
              <a:t>сети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, </a:t>
            </a:r>
            <a:r>
              <a:rPr lang="en-US" sz="1400" dirty="0" err="1">
                <a:solidFill>
                  <a:srgbClr val="404040"/>
                </a:solidFill>
                <a:ea typeface="+mn-lt"/>
                <a:cs typeface="+mn-lt"/>
              </a:rPr>
              <a:t>сети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US" sz="1400" dirty="0" err="1">
                <a:solidFill>
                  <a:srgbClr val="404040"/>
                </a:solidFill>
                <a:ea typeface="+mn-lt"/>
                <a:cs typeface="+mn-lt"/>
              </a:rPr>
              <a:t>провайдеров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.</a:t>
            </a:r>
            <a:endParaRPr lang="en-US" sz="1400" dirty="0">
              <a:ea typeface="Calibri"/>
              <a:cs typeface="Calibri"/>
            </a:endParaRPr>
          </a:p>
          <a:p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852756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84AA61-E9C5-7D41-6197-E68B5ACFBC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A814552-038D-E0DF-A9B4-04DADAA6B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a typeface="Calibri Light"/>
                <a:cs typeface="Calibri Light"/>
              </a:rPr>
              <a:t>SDN: Введение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7A44A52-1ADF-D805-631E-B54EEB599D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4140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Сетевая топология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 — это способ организации и соединения устройств в сети. Она определяет, как данные передаются между устройствами и как сеть реагирует на сбои. Выбор топологии влияет на производительность, надежность и масштабируемость сети.</a:t>
            </a:r>
          </a:p>
          <a:p>
            <a:r>
              <a:rPr lang="ru-RU" sz="1400" b="1" dirty="0">
                <a:solidFill>
                  <a:srgbClr val="404040"/>
                </a:solidFill>
              </a:rPr>
              <a:t>Основные типы сетевых топологий</a:t>
            </a:r>
            <a:endParaRPr lang="ru-RU" sz="1400" b="1">
              <a:solidFill>
                <a:srgbClr val="404040"/>
              </a:solidFill>
              <a:ea typeface="Calibri"/>
              <a:cs typeface="Calibri"/>
            </a:endParaRPr>
          </a:p>
          <a:p>
            <a:endParaRPr lang="en-US" sz="1400" dirty="0">
              <a:solidFill>
                <a:srgbClr val="404040"/>
              </a:solidFill>
            </a:endParaRPr>
          </a:p>
          <a:p>
            <a:r>
              <a:rPr lang="en-US" sz="1400" dirty="0">
                <a:solidFill>
                  <a:srgbClr val="404040"/>
                </a:solidFill>
              </a:rPr>
              <a:t>6. </a:t>
            </a:r>
            <a:r>
              <a:rPr lang="en-US" sz="1400" b="1" dirty="0" err="1">
                <a:solidFill>
                  <a:srgbClr val="404040"/>
                </a:solidFill>
              </a:rPr>
              <a:t>Гибридная</a:t>
            </a:r>
            <a:r>
              <a:rPr lang="en-US" sz="1400" b="1" dirty="0">
                <a:solidFill>
                  <a:srgbClr val="404040"/>
                </a:solidFill>
              </a:rPr>
              <a:t> (Hybrid)</a:t>
            </a:r>
            <a:endParaRPr lang="en-US" sz="1400">
              <a:ea typeface="Calibri" panose="020F0502020204030204"/>
              <a:cs typeface="Calibri" panose="020F0502020204030204"/>
            </a:endParaRPr>
          </a:p>
          <a:p>
            <a:r>
              <a:rPr lang="en-US" sz="1400" b="1" dirty="0" err="1">
                <a:solidFill>
                  <a:srgbClr val="404040"/>
                </a:solidFill>
                <a:ea typeface="+mn-lt"/>
                <a:cs typeface="+mn-lt"/>
              </a:rPr>
              <a:t>Описание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: </a:t>
            </a:r>
            <a:r>
              <a:rPr lang="en-US" sz="1400" dirty="0" err="1">
                <a:solidFill>
                  <a:srgbClr val="404040"/>
                </a:solidFill>
                <a:ea typeface="+mn-lt"/>
                <a:cs typeface="+mn-lt"/>
              </a:rPr>
              <a:t>Комбинация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US" sz="1400" dirty="0" err="1">
                <a:solidFill>
                  <a:srgbClr val="404040"/>
                </a:solidFill>
                <a:ea typeface="+mn-lt"/>
                <a:cs typeface="+mn-lt"/>
              </a:rPr>
              <a:t>нескольких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US" sz="1400" dirty="0" err="1">
                <a:solidFill>
                  <a:srgbClr val="404040"/>
                </a:solidFill>
                <a:ea typeface="+mn-lt"/>
                <a:cs typeface="+mn-lt"/>
              </a:rPr>
              <a:t>топологий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 (</a:t>
            </a:r>
            <a:r>
              <a:rPr lang="en-US" sz="1400" dirty="0" err="1">
                <a:solidFill>
                  <a:srgbClr val="404040"/>
                </a:solidFill>
                <a:ea typeface="+mn-lt"/>
                <a:cs typeface="+mn-lt"/>
              </a:rPr>
              <a:t>например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, </a:t>
            </a:r>
            <a:r>
              <a:rPr lang="en-US" sz="1400" dirty="0" err="1">
                <a:solidFill>
                  <a:srgbClr val="404040"/>
                </a:solidFill>
                <a:ea typeface="+mn-lt"/>
                <a:cs typeface="+mn-lt"/>
              </a:rPr>
              <a:t>звезда-шина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, </a:t>
            </a:r>
            <a:r>
              <a:rPr lang="en-US" sz="1400" dirty="0" err="1">
                <a:solidFill>
                  <a:srgbClr val="404040"/>
                </a:solidFill>
                <a:ea typeface="+mn-lt"/>
                <a:cs typeface="+mn-lt"/>
              </a:rPr>
              <a:t>звезда-кольцо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).</a:t>
            </a:r>
            <a:endParaRPr lang="en-US" sz="1400" dirty="0">
              <a:ea typeface="Calibri"/>
              <a:cs typeface="Calibri"/>
            </a:endParaRPr>
          </a:p>
          <a:p>
            <a:r>
              <a:rPr lang="en-US" sz="1400" b="1" err="1">
                <a:solidFill>
                  <a:srgbClr val="404040"/>
                </a:solidFill>
                <a:ea typeface="+mn-lt"/>
                <a:cs typeface="+mn-lt"/>
              </a:rPr>
              <a:t>Преимущества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:</a:t>
            </a:r>
            <a:endParaRPr lang="en-US" sz="1400" dirty="0">
              <a:ea typeface="Calibri"/>
              <a:cs typeface="Calibri"/>
            </a:endParaRPr>
          </a:p>
          <a:p>
            <a:pPr lvl="1"/>
            <a:r>
              <a:rPr lang="en-US" sz="1400" err="1">
                <a:solidFill>
                  <a:srgbClr val="404040"/>
                </a:solidFill>
                <a:ea typeface="+mn-lt"/>
                <a:cs typeface="+mn-lt"/>
              </a:rPr>
              <a:t>Гибкость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: </a:t>
            </a:r>
            <a:r>
              <a:rPr lang="en-US" sz="1400" err="1">
                <a:solidFill>
                  <a:srgbClr val="404040"/>
                </a:solidFill>
                <a:ea typeface="+mn-lt"/>
                <a:cs typeface="+mn-lt"/>
              </a:rPr>
              <a:t>можно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US" sz="1400" err="1">
                <a:solidFill>
                  <a:srgbClr val="404040"/>
                </a:solidFill>
                <a:ea typeface="+mn-lt"/>
                <a:cs typeface="+mn-lt"/>
              </a:rPr>
              <a:t>адаптировать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US" sz="1400" err="1">
                <a:solidFill>
                  <a:srgbClr val="404040"/>
                </a:solidFill>
                <a:ea typeface="+mn-lt"/>
                <a:cs typeface="+mn-lt"/>
              </a:rPr>
              <a:t>под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US" sz="1400" err="1">
                <a:solidFill>
                  <a:srgbClr val="404040"/>
                </a:solidFill>
                <a:ea typeface="+mn-lt"/>
                <a:cs typeface="+mn-lt"/>
              </a:rPr>
              <a:t>конкретные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US" sz="1400" err="1">
                <a:solidFill>
                  <a:srgbClr val="404040"/>
                </a:solidFill>
                <a:ea typeface="+mn-lt"/>
                <a:cs typeface="+mn-lt"/>
              </a:rPr>
              <a:t>задачи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.</a:t>
            </a:r>
            <a:endParaRPr lang="en-US" sz="1400" dirty="0">
              <a:ea typeface="Calibri"/>
              <a:cs typeface="Calibri"/>
            </a:endParaRPr>
          </a:p>
          <a:p>
            <a:pPr lvl="1"/>
            <a:r>
              <a:rPr lang="en-US" sz="1400" err="1">
                <a:solidFill>
                  <a:srgbClr val="404040"/>
                </a:solidFill>
                <a:ea typeface="+mn-lt"/>
                <a:cs typeface="+mn-lt"/>
              </a:rPr>
              <a:t>Высокая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US" sz="1400" err="1">
                <a:solidFill>
                  <a:srgbClr val="404040"/>
                </a:solidFill>
                <a:ea typeface="+mn-lt"/>
                <a:cs typeface="+mn-lt"/>
              </a:rPr>
              <a:t>надежность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 и </a:t>
            </a:r>
            <a:r>
              <a:rPr lang="en-US" sz="1400" err="1">
                <a:solidFill>
                  <a:srgbClr val="404040"/>
                </a:solidFill>
                <a:ea typeface="+mn-lt"/>
                <a:cs typeface="+mn-lt"/>
              </a:rPr>
              <a:t>производительность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.</a:t>
            </a:r>
            <a:endParaRPr lang="en-US" sz="1400" dirty="0">
              <a:ea typeface="Calibri"/>
              <a:cs typeface="Calibri"/>
            </a:endParaRPr>
          </a:p>
          <a:p>
            <a:r>
              <a:rPr lang="en-US" sz="1400" b="1" err="1">
                <a:solidFill>
                  <a:srgbClr val="404040"/>
                </a:solidFill>
                <a:ea typeface="+mn-lt"/>
                <a:cs typeface="+mn-lt"/>
              </a:rPr>
              <a:t>Недостатки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:</a:t>
            </a:r>
            <a:endParaRPr lang="en-US" sz="1400" dirty="0">
              <a:ea typeface="Calibri"/>
              <a:cs typeface="Calibri"/>
            </a:endParaRPr>
          </a:p>
          <a:p>
            <a:pPr lvl="1"/>
            <a:r>
              <a:rPr lang="en-US" sz="1400" err="1">
                <a:solidFill>
                  <a:srgbClr val="404040"/>
                </a:solidFill>
                <a:ea typeface="+mn-lt"/>
                <a:cs typeface="+mn-lt"/>
              </a:rPr>
              <a:t>Сложность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US" sz="1400" err="1">
                <a:solidFill>
                  <a:srgbClr val="404040"/>
                </a:solidFill>
                <a:ea typeface="+mn-lt"/>
                <a:cs typeface="+mn-lt"/>
              </a:rPr>
              <a:t>проектирования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 и </a:t>
            </a:r>
            <a:r>
              <a:rPr lang="en-US" sz="1400" err="1">
                <a:solidFill>
                  <a:srgbClr val="404040"/>
                </a:solidFill>
                <a:ea typeface="+mn-lt"/>
                <a:cs typeface="+mn-lt"/>
              </a:rPr>
              <a:t>настройки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.</a:t>
            </a:r>
            <a:endParaRPr lang="en-US" sz="1400" dirty="0">
              <a:ea typeface="Calibri"/>
              <a:cs typeface="Calibri"/>
            </a:endParaRPr>
          </a:p>
          <a:p>
            <a:pPr lvl="1"/>
            <a:r>
              <a:rPr lang="en-US" sz="1400" err="1">
                <a:solidFill>
                  <a:srgbClr val="404040"/>
                </a:solidFill>
                <a:ea typeface="+mn-lt"/>
                <a:cs typeface="+mn-lt"/>
              </a:rPr>
              <a:t>Высокая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US" sz="1400" err="1">
                <a:solidFill>
                  <a:srgbClr val="404040"/>
                </a:solidFill>
                <a:ea typeface="+mn-lt"/>
                <a:cs typeface="+mn-lt"/>
              </a:rPr>
              <a:t>стоимость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.</a:t>
            </a:r>
            <a:endParaRPr lang="en-US" sz="1400" dirty="0">
              <a:ea typeface="Calibri"/>
              <a:cs typeface="Calibri"/>
            </a:endParaRPr>
          </a:p>
          <a:p>
            <a:r>
              <a:rPr lang="en-US" sz="1400" b="1" err="1">
                <a:solidFill>
                  <a:srgbClr val="404040"/>
                </a:solidFill>
                <a:ea typeface="+mn-lt"/>
                <a:cs typeface="+mn-lt"/>
              </a:rPr>
              <a:t>Пример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: </a:t>
            </a:r>
            <a:r>
              <a:rPr lang="en-US" sz="1400" err="1">
                <a:solidFill>
                  <a:srgbClr val="404040"/>
                </a:solidFill>
                <a:ea typeface="+mn-lt"/>
                <a:cs typeface="+mn-lt"/>
              </a:rPr>
              <a:t>Крупные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US" sz="1400" err="1">
                <a:solidFill>
                  <a:srgbClr val="404040"/>
                </a:solidFill>
                <a:ea typeface="+mn-lt"/>
                <a:cs typeface="+mn-lt"/>
              </a:rPr>
              <a:t>корпоративные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US" sz="1400" err="1">
                <a:solidFill>
                  <a:srgbClr val="404040"/>
                </a:solidFill>
                <a:ea typeface="+mn-lt"/>
                <a:cs typeface="+mn-lt"/>
              </a:rPr>
              <a:t>сети</a:t>
            </a:r>
            <a:r>
              <a:rPr lang="en-US" sz="1400" dirty="0">
                <a:solidFill>
                  <a:srgbClr val="404040"/>
                </a:solidFill>
                <a:ea typeface="+mn-lt"/>
                <a:cs typeface="+mn-lt"/>
              </a:rPr>
              <a:t>.</a:t>
            </a:r>
            <a:endParaRPr lang="en-US" sz="1400" dirty="0">
              <a:ea typeface="Calibri"/>
              <a:cs typeface="Calibri"/>
            </a:endParaRPr>
          </a:p>
          <a:p>
            <a:endParaRPr lang="en-US" sz="1400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42367382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3AD67D-B57E-3F5F-6CBD-4632379745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A3B5A83-760C-C798-1A0A-ACCACDAAF6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a typeface="Calibri Light"/>
                <a:cs typeface="Calibri Light"/>
              </a:rPr>
              <a:t>SDN: Введение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40935A2-140B-126F-72BC-F7EF2922D0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1239969" cy="474140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Сетевая топология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 — это способ организации и соединения устройств в сети. Она определяет, как данные передаются между устройствами и как сеть реагирует на сбои. Выбор топологии влияет на производительность, надежность и масштабируемость сети.</a:t>
            </a:r>
          </a:p>
          <a:p>
            <a:r>
              <a:rPr lang="ru-RU" sz="1400" b="1" dirty="0">
                <a:solidFill>
                  <a:srgbClr val="404040"/>
                </a:solidFill>
              </a:rPr>
              <a:t>Сравнение  сетевых топологий</a:t>
            </a:r>
            <a:endParaRPr lang="ru-RU" sz="1400" b="1" dirty="0">
              <a:solidFill>
                <a:srgbClr val="404040"/>
              </a:solidFill>
              <a:ea typeface="Calibri"/>
              <a:cs typeface="Calibri"/>
            </a:endParaRPr>
          </a:p>
          <a:p>
            <a:endParaRPr lang="ru-RU" sz="1400" b="1" dirty="0">
              <a:solidFill>
                <a:srgbClr val="404040"/>
              </a:solidFill>
              <a:ea typeface="Calibri"/>
              <a:cs typeface="Calibri"/>
            </a:endParaRPr>
          </a:p>
          <a:p>
            <a:endParaRPr lang="ru-RU" sz="1400" b="1" dirty="0">
              <a:solidFill>
                <a:srgbClr val="404040"/>
              </a:solidFill>
              <a:ea typeface="Calibri"/>
              <a:cs typeface="Calibri"/>
            </a:endParaRPr>
          </a:p>
          <a:p>
            <a:endParaRPr lang="en-US" sz="1400" dirty="0">
              <a:solidFill>
                <a:srgbClr val="404040"/>
              </a:solidFill>
              <a:ea typeface="Calibri"/>
              <a:cs typeface="Calibri"/>
            </a:endParaRPr>
          </a:p>
          <a:p>
            <a:endParaRPr lang="en-US" sz="1400" dirty="0">
              <a:ea typeface="Calibri"/>
              <a:cs typeface="Calibri"/>
            </a:endParaRP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85AB1C7A-A9C8-C1A0-D575-AD7EE04446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2860765"/>
              </p:ext>
            </p:extLst>
          </p:nvPr>
        </p:nvGraphicFramePr>
        <p:xfrm>
          <a:off x="395111" y="3433704"/>
          <a:ext cx="11409665" cy="25603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281933">
                  <a:extLst>
                    <a:ext uri="{9D8B030D-6E8A-4147-A177-3AD203B41FA5}">
                      <a16:colId xmlns:a16="http://schemas.microsoft.com/office/drawing/2014/main" val="2886698055"/>
                    </a:ext>
                  </a:extLst>
                </a:gridCol>
                <a:gridCol w="2281933">
                  <a:extLst>
                    <a:ext uri="{9D8B030D-6E8A-4147-A177-3AD203B41FA5}">
                      <a16:colId xmlns:a16="http://schemas.microsoft.com/office/drawing/2014/main" val="4019746515"/>
                    </a:ext>
                  </a:extLst>
                </a:gridCol>
                <a:gridCol w="2281933">
                  <a:extLst>
                    <a:ext uri="{9D8B030D-6E8A-4147-A177-3AD203B41FA5}">
                      <a16:colId xmlns:a16="http://schemas.microsoft.com/office/drawing/2014/main" val="3377942147"/>
                    </a:ext>
                  </a:extLst>
                </a:gridCol>
                <a:gridCol w="2281933">
                  <a:extLst>
                    <a:ext uri="{9D8B030D-6E8A-4147-A177-3AD203B41FA5}">
                      <a16:colId xmlns:a16="http://schemas.microsoft.com/office/drawing/2014/main" val="619030933"/>
                    </a:ext>
                  </a:extLst>
                </a:gridCol>
                <a:gridCol w="2281933">
                  <a:extLst>
                    <a:ext uri="{9D8B030D-6E8A-4147-A177-3AD203B41FA5}">
                      <a16:colId xmlns:a16="http://schemas.microsoft.com/office/drawing/2014/main" val="210220958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lang="ru-RU" b="1" dirty="0">
                          <a:effectLst/>
                        </a:rPr>
                        <a:t>Топология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b="1" dirty="0">
                          <a:effectLst/>
                        </a:rPr>
                        <a:t>Надежность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b="1" dirty="0">
                          <a:effectLst/>
                        </a:rPr>
                        <a:t>Простота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b="1" dirty="0">
                          <a:effectLst/>
                        </a:rPr>
                        <a:t>Стоимость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b="1" dirty="0">
                          <a:effectLst/>
                        </a:rPr>
                        <a:t>Производительность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9167291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dirty="0">
                          <a:effectLst/>
                        </a:rPr>
                        <a:t>Шина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effectLst/>
                        </a:rPr>
                        <a:t>Низкая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effectLst/>
                        </a:rPr>
                        <a:t>Высокая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effectLst/>
                        </a:rPr>
                        <a:t>Низкая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effectLst/>
                        </a:rPr>
                        <a:t>Низкая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155930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dirty="0">
                          <a:effectLst/>
                        </a:rPr>
                        <a:t>Звезда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effectLst/>
                        </a:rPr>
                        <a:t>Высокая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effectLst/>
                        </a:rPr>
                        <a:t>Средняя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effectLst/>
                        </a:rPr>
                        <a:t>Средняя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effectLst/>
                        </a:rPr>
                        <a:t>Высокая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372319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dirty="0">
                          <a:effectLst/>
                        </a:rPr>
                        <a:t>Кольцо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effectLst/>
                        </a:rPr>
                        <a:t>Средняя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effectLst/>
                        </a:rPr>
                        <a:t>Средняя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effectLst/>
                        </a:rPr>
                        <a:t>Средняя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effectLst/>
                        </a:rPr>
                        <a:t>Средняя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4729553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dirty="0">
                          <a:effectLst/>
                        </a:rPr>
                        <a:t>Сетка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effectLst/>
                        </a:rPr>
                        <a:t>Очень высокая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effectLst/>
                        </a:rPr>
                        <a:t>Низкая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effectLst/>
                        </a:rPr>
                        <a:t>Высокая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effectLst/>
                        </a:rPr>
                        <a:t>Очень высокая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7041531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dirty="0">
                          <a:effectLst/>
                        </a:rPr>
                        <a:t>Дерево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effectLst/>
                        </a:rPr>
                        <a:t>Высокая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effectLst/>
                        </a:rPr>
                        <a:t>Низкая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effectLst/>
                        </a:rPr>
                        <a:t>Высокая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effectLst/>
                        </a:rPr>
                        <a:t>Высокая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278293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dirty="0">
                          <a:effectLst/>
                        </a:rPr>
                        <a:t>Гибридная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effectLst/>
                        </a:rPr>
                        <a:t>Высокая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effectLst/>
                        </a:rPr>
                        <a:t>Низкая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effectLst/>
                        </a:rPr>
                        <a:t>Высокая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effectLst/>
                        </a:rPr>
                        <a:t>Высокая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08038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4706197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25AF90-9078-4409-330A-4F62E98F17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D3F5D9D-1B0D-5F63-69C3-1787B5E78B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a typeface="Calibri Light"/>
                <a:cs typeface="Calibri Light"/>
              </a:rPr>
              <a:t>SDN: Введение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C946438-2C13-C10F-0772-4AFC4CF808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1239969" cy="474140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Сетевая топология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 — это способ организации и соединения устройств в сети. Она определяет, как данные передаются между устройствами и как сеть реагирует на сбои. Выбор топологии влияет на производительность, надежность и масштабируемость сети.</a:t>
            </a:r>
          </a:p>
          <a:p>
            <a:r>
              <a:rPr lang="ru-RU" sz="1400" b="1" dirty="0">
                <a:solidFill>
                  <a:srgbClr val="404040"/>
                </a:solidFill>
                <a:ea typeface="Calibri"/>
                <a:cs typeface="Calibri"/>
              </a:rPr>
              <a:t>Выбор сетевой топологии</a:t>
            </a:r>
          </a:p>
          <a:p>
            <a:endParaRPr lang="ru-RU" sz="1400" b="1" dirty="0">
              <a:solidFill>
                <a:srgbClr val="404040"/>
              </a:solidFill>
              <a:ea typeface="Calibri"/>
              <a:cs typeface="Calibri"/>
            </a:endParaRPr>
          </a:p>
          <a:p>
            <a:endParaRPr lang="ru-RU" sz="1400" b="1" dirty="0">
              <a:solidFill>
                <a:srgbClr val="404040"/>
              </a:solidFill>
              <a:ea typeface="+mn-lt"/>
              <a:cs typeface="+mn-lt"/>
            </a:endParaRPr>
          </a:p>
          <a:p>
            <a:endParaRPr lang="ru-RU" sz="1400" b="1" dirty="0">
              <a:solidFill>
                <a:srgbClr val="404040"/>
              </a:solidFill>
              <a:ea typeface="+mn-lt"/>
              <a:cs typeface="+mn-lt"/>
            </a:endParaRPr>
          </a:p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Для небольших сетей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 Звезда или шина.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Для крупных сетей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 Дерево или гибридная топология.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Для критически важных сетей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 Сетка.</a:t>
            </a:r>
            <a:endParaRPr lang="ru-RU" sz="1400" dirty="0">
              <a:ea typeface="Calibri"/>
              <a:cs typeface="Calibri"/>
            </a:endParaRPr>
          </a:p>
          <a:p>
            <a:br>
              <a:rPr lang="en-US" dirty="0"/>
            </a:b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1218377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3051BD-49D4-1D7E-F3F9-30A4330C59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9122C60-68D9-D5A6-2904-43CDA9182A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a typeface="Calibri Light"/>
                <a:cs typeface="Calibri Light"/>
              </a:rPr>
              <a:t>SDN: Введение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63C49E1-7F71-BEAA-26DD-7A14393BD8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1239969" cy="474140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API (Application </a:t>
            </a:r>
            <a:r>
              <a:rPr lang="ru-RU" sz="1400" b="1" dirty="0" err="1">
                <a:solidFill>
                  <a:srgbClr val="404040"/>
                </a:solidFill>
                <a:ea typeface="+mn-lt"/>
                <a:cs typeface="+mn-lt"/>
              </a:rPr>
              <a:t>Programming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 Interface)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 — это набор правил, протоколов и инструментов, которые позволяют различным программным приложениям взаимодействовать друг с другом. API определяет, как одна программа может запрашивать данные или услуги у другой программы.</a:t>
            </a:r>
          </a:p>
          <a:p>
            <a:r>
              <a:rPr lang="ru-RU" sz="1400" b="1" dirty="0">
                <a:solidFill>
                  <a:srgbClr val="404040"/>
                </a:solidFill>
              </a:rPr>
              <a:t>Основные понятия</a:t>
            </a:r>
            <a:endParaRPr lang="ru-RU" sz="1400" b="1">
              <a:solidFill>
                <a:srgbClr val="404040"/>
              </a:solidFill>
              <a:ea typeface="Calibri"/>
              <a:cs typeface="Calibri"/>
            </a:endParaRPr>
          </a:p>
          <a:p>
            <a:endParaRPr lang="ru-RU" sz="1400" dirty="0">
              <a:solidFill>
                <a:srgbClr val="404040"/>
              </a:solidFill>
            </a:endParaRPr>
          </a:p>
          <a:p>
            <a:r>
              <a:rPr lang="ru-RU" sz="1400" dirty="0">
                <a:solidFill>
                  <a:srgbClr val="404040"/>
                </a:solidFill>
              </a:rPr>
              <a:t>1. </a:t>
            </a:r>
            <a:r>
              <a:rPr lang="ru-RU" sz="1400" b="1" dirty="0">
                <a:solidFill>
                  <a:srgbClr val="404040"/>
                </a:solidFill>
              </a:rPr>
              <a:t>Что такое API?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Определение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 Интерфейс, который позволяет приложениям обмениваться данными и функциональностью.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Пример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 Когда вы используете приложение для погоды, оно запрашивает данные у сервера через API.</a:t>
            </a:r>
            <a:endParaRPr lang="ru-RU" sz="1400" dirty="0">
              <a:ea typeface="Calibri"/>
              <a:cs typeface="Calibri"/>
            </a:endParaRPr>
          </a:p>
          <a:p>
            <a:endParaRPr lang="ru-RU" sz="1400" dirty="0">
              <a:solidFill>
                <a:srgbClr val="404040"/>
              </a:solidFill>
            </a:endParaRPr>
          </a:p>
          <a:p>
            <a:r>
              <a:rPr lang="ru-RU" sz="1400" dirty="0">
                <a:solidFill>
                  <a:srgbClr val="404040"/>
                </a:solidFill>
              </a:rPr>
              <a:t>2. </a:t>
            </a:r>
            <a:r>
              <a:rPr lang="ru-RU" sz="1400" b="1" dirty="0">
                <a:solidFill>
                  <a:srgbClr val="404040"/>
                </a:solidFill>
              </a:rPr>
              <a:t>Типы API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Веб-API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 Используются для взаимодействия через интернет (например, REST, SOAP).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Локальные API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 Используются для взаимодействия внутри одной системы (например, Windows API).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Библиотеки и фреймворки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 Наборы функций, которые можно использовать в своих программах (например, </a:t>
            </a:r>
            <a:r>
              <a:rPr lang="ru-RU" sz="1400" dirty="0" err="1">
                <a:solidFill>
                  <a:srgbClr val="404040"/>
                </a:solidFill>
                <a:ea typeface="+mn-lt"/>
                <a:cs typeface="+mn-lt"/>
              </a:rPr>
              <a:t>TensorFlow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 API).</a:t>
            </a:r>
            <a:endParaRPr lang="ru-RU" sz="1400" dirty="0">
              <a:ea typeface="Calibri"/>
              <a:cs typeface="Calibri"/>
            </a:endParaRPr>
          </a:p>
          <a:p>
            <a:endParaRPr lang="ru-RU" sz="1400" dirty="0">
              <a:solidFill>
                <a:srgbClr val="404040"/>
              </a:solidFill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33157017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FA8285-70A0-9DEA-4148-433FC36EB4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5479DF-043C-C010-5992-B39121FC67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a typeface="Calibri Light"/>
                <a:cs typeface="Calibri Light"/>
              </a:rPr>
              <a:t>SDN: Введение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B86F15C-BE42-1720-3CF5-B2DC77FF44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1239969" cy="474140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API (Application </a:t>
            </a:r>
            <a:r>
              <a:rPr lang="ru-RU" sz="1400" b="1" dirty="0" err="1">
                <a:solidFill>
                  <a:srgbClr val="404040"/>
                </a:solidFill>
                <a:ea typeface="+mn-lt"/>
                <a:cs typeface="+mn-lt"/>
              </a:rPr>
              <a:t>Programming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 Interface)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 — это набор правил, протоколов и инструментов, которые позволяют различным программным приложениям взаимодействовать друг с другом. API определяет, как одна программа может запрашивать данные или услуги у другой программы.</a:t>
            </a:r>
          </a:p>
          <a:p>
            <a:r>
              <a:rPr lang="ru-RU" sz="1400" b="1" dirty="0">
                <a:solidFill>
                  <a:srgbClr val="404040"/>
                </a:solidFill>
              </a:rPr>
              <a:t>Основные понятия</a:t>
            </a:r>
            <a:endParaRPr lang="ru-RU" sz="1400" b="1">
              <a:solidFill>
                <a:srgbClr val="404040"/>
              </a:solidFill>
              <a:ea typeface="Calibri"/>
              <a:cs typeface="Calibri"/>
            </a:endParaRPr>
          </a:p>
          <a:p>
            <a:endParaRPr lang="ru-RU" sz="1400" dirty="0">
              <a:solidFill>
                <a:srgbClr val="404040"/>
              </a:solidFill>
            </a:endParaRPr>
          </a:p>
          <a:p>
            <a:endParaRPr lang="ru-RU" sz="1400" dirty="0">
              <a:solidFill>
                <a:srgbClr val="404040"/>
              </a:solidFill>
              <a:ea typeface="Calibri"/>
              <a:cs typeface="Calibri"/>
            </a:endParaRPr>
          </a:p>
          <a:p>
            <a:r>
              <a:rPr lang="ru-RU" sz="1400" dirty="0">
                <a:solidFill>
                  <a:srgbClr val="404040"/>
                </a:solidFill>
              </a:rPr>
              <a:t>3. </a:t>
            </a:r>
            <a:r>
              <a:rPr lang="ru-RU" sz="1400" b="1" dirty="0">
                <a:solidFill>
                  <a:srgbClr val="404040"/>
                </a:solidFill>
              </a:rPr>
              <a:t>Протоколы API</a:t>
            </a:r>
            <a:endParaRPr lang="ru-RU" sz="1400" dirty="0">
              <a:solidFill>
                <a:srgbClr val="404040"/>
              </a:solidFill>
              <a:ea typeface="Calibri"/>
              <a:cs typeface="Calibri"/>
            </a:endParaRPr>
          </a:p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REST (</a:t>
            </a:r>
            <a:r>
              <a:rPr lang="ru-RU" sz="1400" b="1" dirty="0" err="1">
                <a:solidFill>
                  <a:srgbClr val="404040"/>
                </a:solidFill>
                <a:ea typeface="+mn-lt"/>
                <a:cs typeface="+mn-lt"/>
              </a:rPr>
              <a:t>Representational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 State Transfer)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 Использует HTTP-запросы (GET, POST, PUT, DELETE).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SOAP (Simple Object Access Protocol)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 Использует XML для обмена данными.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400" b="1" err="1">
                <a:solidFill>
                  <a:srgbClr val="404040"/>
                </a:solidFill>
                <a:ea typeface="+mn-lt"/>
                <a:cs typeface="+mn-lt"/>
              </a:rPr>
              <a:t>GraphQL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 Позволяет клиентам запрашивать только нужные данные.</a:t>
            </a:r>
            <a:endParaRPr lang="ru-RU" sz="1400" dirty="0">
              <a:ea typeface="Calibri"/>
              <a:cs typeface="Calibri"/>
            </a:endParaRPr>
          </a:p>
          <a:p>
            <a:br>
              <a:rPr lang="en-US" dirty="0"/>
            </a:br>
            <a:endParaRPr lang="en-US" sz="1400">
              <a:ea typeface="Calibri"/>
              <a:cs typeface="Calibri"/>
            </a:endParaRPr>
          </a:p>
          <a:p>
            <a:endParaRPr lang="ru-RU" sz="1400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47988112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AD6E5D-4826-7A92-8D85-9D23AE1C87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1F115D6-D34C-D6D8-0D01-461C4E8C24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a typeface="Calibri Light"/>
                <a:cs typeface="Calibri Light"/>
              </a:rPr>
              <a:t>SDN: Введение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D849800-3AAA-61A6-B9A3-DDB1C03175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1239969" cy="474140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API (Application </a:t>
            </a:r>
            <a:r>
              <a:rPr lang="ru-RU" sz="1400" b="1" dirty="0" err="1">
                <a:solidFill>
                  <a:srgbClr val="404040"/>
                </a:solidFill>
                <a:ea typeface="+mn-lt"/>
                <a:cs typeface="+mn-lt"/>
              </a:rPr>
              <a:t>Programming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 Interface)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 — это набор правил, протоколов и инструментов, которые позволяют различным программным приложениям взаимодействовать друг с другом. API определяет, как одна программа может запрашивать данные или услуги у другой программы.</a:t>
            </a:r>
          </a:p>
          <a:p>
            <a:r>
              <a:rPr lang="ru-RU" sz="1400" b="1" dirty="0">
                <a:solidFill>
                  <a:srgbClr val="404040"/>
                </a:solidFill>
              </a:rPr>
              <a:t>Как работает API</a:t>
            </a:r>
            <a:endParaRPr lang="ru-RU" sz="1400" b="1" dirty="0">
              <a:solidFill>
                <a:srgbClr val="404040"/>
              </a:solidFill>
              <a:ea typeface="Calibri"/>
              <a:cs typeface="Calibri"/>
            </a:endParaRPr>
          </a:p>
          <a:p>
            <a:endParaRPr lang="ru-RU" sz="1400" b="1" dirty="0">
              <a:solidFill>
                <a:srgbClr val="404040"/>
              </a:solidFill>
            </a:endParaRPr>
          </a:p>
          <a:p>
            <a:r>
              <a:rPr lang="ru-RU" sz="1400" dirty="0">
                <a:solidFill>
                  <a:srgbClr val="404040"/>
                </a:solidFill>
              </a:rPr>
              <a:t>1. </a:t>
            </a:r>
            <a:r>
              <a:rPr lang="ru-RU" sz="1400" b="1" dirty="0">
                <a:solidFill>
                  <a:srgbClr val="404040"/>
                </a:solidFill>
              </a:rPr>
              <a:t>Основные компоненты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Клиент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 Приложение, которое запрашивает данные или услуги.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Сервер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 Приложение, которое предоставляет данные или услуги.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400" b="1" err="1">
                <a:solidFill>
                  <a:srgbClr val="404040"/>
                </a:solidFill>
                <a:ea typeface="+mn-lt"/>
                <a:cs typeface="+mn-lt"/>
              </a:rPr>
              <a:t>Эндпоинт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 (</a:t>
            </a:r>
            <a:r>
              <a:rPr lang="ru-RU" sz="1400" b="1" err="1">
                <a:solidFill>
                  <a:srgbClr val="404040"/>
                </a:solidFill>
                <a:ea typeface="+mn-lt"/>
                <a:cs typeface="+mn-lt"/>
              </a:rPr>
              <a:t>Endpoint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)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 URL, по которому можно получить доступ к API.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Запрос (</a:t>
            </a:r>
            <a:r>
              <a:rPr lang="ru-RU" sz="1400" b="1" err="1">
                <a:solidFill>
                  <a:srgbClr val="404040"/>
                </a:solidFill>
                <a:ea typeface="+mn-lt"/>
                <a:cs typeface="+mn-lt"/>
              </a:rPr>
              <a:t>Request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)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 Сообщение от клиента к серверу.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Ответ (Response)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: Сообщение от сервера к клиенту.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400" dirty="0">
                <a:solidFill>
                  <a:srgbClr val="404040"/>
                </a:solidFill>
              </a:rPr>
              <a:t>2. </a:t>
            </a:r>
            <a:r>
              <a:rPr lang="ru-RU" sz="1400" b="1" dirty="0">
                <a:solidFill>
                  <a:srgbClr val="404040"/>
                </a:solidFill>
              </a:rPr>
              <a:t>Пример работы REST API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Клиент отправляет HTTP-запрос (например, GET /</a:t>
            </a:r>
            <a:r>
              <a:rPr lang="ru-RU" sz="1400" err="1">
                <a:solidFill>
                  <a:srgbClr val="404040"/>
                </a:solidFill>
                <a:ea typeface="+mn-lt"/>
                <a:cs typeface="+mn-lt"/>
              </a:rPr>
              <a:t>weather?city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=London).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Сервер обрабатывает запрос и возвращает данные в формате JSON.</a:t>
            </a:r>
            <a:endParaRPr lang="ru-RU" sz="1400" dirty="0">
              <a:ea typeface="Calibri"/>
              <a:cs typeface="Calibri"/>
            </a:endParaRPr>
          </a:p>
          <a:p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Клиент использует данные для отображения информации (например, текущая погода в Лондоне).</a:t>
            </a:r>
            <a:endParaRPr lang="ru-RU" sz="1400" dirty="0">
              <a:ea typeface="Calibri"/>
              <a:cs typeface="Calibri"/>
            </a:endParaRPr>
          </a:p>
          <a:p>
            <a:endParaRPr lang="ru-RU" sz="1400" b="1" dirty="0">
              <a:solidFill>
                <a:srgbClr val="404040"/>
              </a:solidFill>
              <a:ea typeface="Calibri"/>
              <a:cs typeface="Calibri"/>
            </a:endParaRPr>
          </a:p>
          <a:p>
            <a:endParaRPr lang="ru-RU" sz="1400" dirty="0">
              <a:solidFill>
                <a:srgbClr val="404040"/>
              </a:solidFill>
            </a:endParaRPr>
          </a:p>
          <a:p>
            <a:endParaRPr lang="ru-RU" sz="1400" dirty="0">
              <a:solidFill>
                <a:srgbClr val="404040"/>
              </a:solidFill>
              <a:ea typeface="Calibri"/>
              <a:cs typeface="Calibri"/>
            </a:endParaRPr>
          </a:p>
          <a:p>
            <a:endParaRPr lang="ru-RU" sz="1400" b="1" dirty="0">
              <a:solidFill>
                <a:srgbClr val="404040"/>
              </a:solidFill>
              <a:ea typeface="Calibri"/>
              <a:cs typeface="Calibri"/>
            </a:endParaRPr>
          </a:p>
          <a:p>
            <a:endParaRPr lang="ru-RU" sz="1400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59922778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27FC38-F203-73D9-F4D7-DFCC59B8AE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50A72AE-D292-9976-F3DA-9586BEF33B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a typeface="Calibri Light"/>
                <a:cs typeface="Calibri Light"/>
              </a:rPr>
              <a:t>SDN: Введение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AA24F74-83F2-1874-0886-750F58D3E0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1239969" cy="474140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API (Application </a:t>
            </a:r>
            <a:r>
              <a:rPr lang="ru-RU" sz="1400" b="1" dirty="0" err="1">
                <a:solidFill>
                  <a:srgbClr val="404040"/>
                </a:solidFill>
                <a:ea typeface="+mn-lt"/>
                <a:cs typeface="+mn-lt"/>
              </a:rPr>
              <a:t>Programming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 Interface)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 — это набор правил, протоколов и инструментов, которые позволяют различным программным приложениям взаимодействовать друг с другом. API определяет, как одна программа может запрашивать данные или услуги у другой программы.</a:t>
            </a:r>
          </a:p>
          <a:p>
            <a:r>
              <a:rPr lang="ru-RU" sz="1400" b="1" dirty="0">
                <a:solidFill>
                  <a:srgbClr val="404040"/>
                </a:solidFill>
                <a:ea typeface="Calibri"/>
                <a:cs typeface="Calibri"/>
              </a:rPr>
              <a:t>Преимущества API</a:t>
            </a:r>
          </a:p>
          <a:p>
            <a:endParaRPr lang="ru-RU" sz="1400" b="1" dirty="0">
              <a:solidFill>
                <a:srgbClr val="404040"/>
              </a:solidFill>
              <a:ea typeface="Calibri"/>
              <a:cs typeface="Calibri"/>
            </a:endParaRPr>
          </a:p>
          <a:p>
            <a:endParaRPr lang="ru-RU" sz="1400" b="1" dirty="0">
              <a:solidFill>
                <a:srgbClr val="404040"/>
              </a:solidFill>
              <a:ea typeface="Calibri"/>
              <a:cs typeface="Calibri"/>
            </a:endParaRPr>
          </a:p>
          <a:p>
            <a:endParaRPr lang="ru-RU" sz="1400" b="1" dirty="0">
              <a:solidFill>
                <a:srgbClr val="404040"/>
              </a:solidFill>
              <a:ea typeface="Calibri"/>
              <a:cs typeface="Calibri"/>
            </a:endParaRPr>
          </a:p>
          <a:p>
            <a:endParaRPr lang="ru-RU" sz="1400" dirty="0">
              <a:ea typeface="Calibri"/>
              <a:cs typeface="Calibri"/>
            </a:endParaRPr>
          </a:p>
        </p:txBody>
      </p:sp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id="{DF81D644-589F-6047-8DC7-08D54114F7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3692612"/>
              </p:ext>
            </p:extLst>
          </p:nvPr>
        </p:nvGraphicFramePr>
        <p:xfrm>
          <a:off x="921926" y="3848947"/>
          <a:ext cx="10728919" cy="18288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798459">
                  <a:extLst>
                    <a:ext uri="{9D8B030D-6E8A-4147-A177-3AD203B41FA5}">
                      <a16:colId xmlns:a16="http://schemas.microsoft.com/office/drawing/2014/main" val="3908739664"/>
                    </a:ext>
                  </a:extLst>
                </a:gridCol>
                <a:gridCol w="7930460">
                  <a:extLst>
                    <a:ext uri="{9D8B030D-6E8A-4147-A177-3AD203B41FA5}">
                      <a16:colId xmlns:a16="http://schemas.microsoft.com/office/drawing/2014/main" val="213322892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lang="ru-RU" b="1">
                          <a:effectLst/>
                        </a:rPr>
                        <a:t>Преимущество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b="1">
                          <a:effectLst/>
                        </a:rPr>
                        <a:t>Описание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59867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b="1">
                          <a:effectLst/>
                        </a:rPr>
                        <a:t>Упрощение разработки</a:t>
                      </a:r>
                      <a:endParaRPr lang="ru-RU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Позволяет использовать готовые решения вместо написания кода с нуля.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088630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b="1">
                          <a:effectLst/>
                        </a:rPr>
                        <a:t>Интеграция систем</a:t>
                      </a:r>
                      <a:endParaRPr lang="ru-RU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Облегчает взаимодействие между различными приложениями и сервисами.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214268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b="1">
                          <a:effectLst/>
                        </a:rPr>
                        <a:t>Масштабируемость</a:t>
                      </a:r>
                      <a:endParaRPr lang="ru-RU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Позволяет легко добавлять новые функции и сервисы.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210030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b="1">
                          <a:effectLst/>
                        </a:rPr>
                        <a:t>Безопасность</a:t>
                      </a:r>
                      <a:endParaRPr lang="ru-RU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Обеспечивает контроль доступа и защиту данных.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165741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55217977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82E3B8-8648-C1FF-769A-398F614665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9BD6DDC-A7B2-A22D-341B-7307F85C87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a typeface="Calibri Light"/>
                <a:cs typeface="Calibri Light"/>
              </a:rPr>
              <a:t>SDN: Введение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ED5D366-E0C2-FD4F-5A49-DB387866CE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1239969" cy="474140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API (Application </a:t>
            </a:r>
            <a:r>
              <a:rPr lang="ru-RU" sz="1400" b="1" dirty="0" err="1">
                <a:solidFill>
                  <a:srgbClr val="404040"/>
                </a:solidFill>
                <a:ea typeface="+mn-lt"/>
                <a:cs typeface="+mn-lt"/>
              </a:rPr>
              <a:t>Programming</a:t>
            </a:r>
            <a:r>
              <a:rPr lang="ru-RU" sz="1400" b="1" dirty="0">
                <a:solidFill>
                  <a:srgbClr val="404040"/>
                </a:solidFill>
                <a:ea typeface="+mn-lt"/>
                <a:cs typeface="+mn-lt"/>
              </a:rPr>
              <a:t> Interface)</a:t>
            </a:r>
            <a:r>
              <a:rPr lang="ru-RU" sz="1400" dirty="0">
                <a:solidFill>
                  <a:srgbClr val="404040"/>
                </a:solidFill>
                <a:ea typeface="+mn-lt"/>
                <a:cs typeface="+mn-lt"/>
              </a:rPr>
              <a:t> — это набор правил, протоколов и инструментов, которые позволяют различным программным приложениям взаимодействовать друг с другом. API определяет, как одна программа может запрашивать данные или услуги у другой программы.</a:t>
            </a:r>
          </a:p>
          <a:p>
            <a:r>
              <a:rPr lang="ru-RU" sz="1400" b="1" dirty="0">
                <a:solidFill>
                  <a:srgbClr val="404040"/>
                </a:solidFill>
                <a:ea typeface="Calibri"/>
                <a:cs typeface="Calibri"/>
              </a:rPr>
              <a:t>Преимущества API</a:t>
            </a:r>
          </a:p>
          <a:p>
            <a:endParaRPr lang="ru-RU" sz="1400" b="1" dirty="0">
              <a:solidFill>
                <a:srgbClr val="404040"/>
              </a:solidFill>
              <a:ea typeface="Calibri"/>
              <a:cs typeface="Calibri"/>
            </a:endParaRPr>
          </a:p>
          <a:p>
            <a:endParaRPr lang="ru-RU" sz="1400" b="1" dirty="0">
              <a:solidFill>
                <a:srgbClr val="404040"/>
              </a:solidFill>
              <a:ea typeface="Calibri"/>
              <a:cs typeface="Calibri"/>
            </a:endParaRPr>
          </a:p>
          <a:p>
            <a:endParaRPr lang="ru-RU" sz="1400" b="1" dirty="0">
              <a:solidFill>
                <a:srgbClr val="404040"/>
              </a:solidFill>
              <a:ea typeface="Calibri"/>
              <a:cs typeface="Calibri"/>
            </a:endParaRPr>
          </a:p>
          <a:p>
            <a:endParaRPr lang="ru-RU" sz="1400" dirty="0">
              <a:ea typeface="Calibri"/>
              <a:cs typeface="Calibri"/>
            </a:endParaRPr>
          </a:p>
        </p:txBody>
      </p:sp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id="{5BDBD964-98F9-AEA9-2502-94676B289936}"/>
              </a:ext>
            </a:extLst>
          </p:cNvPr>
          <p:cNvGraphicFramePr>
            <a:graphicFrameLocks noGrp="1"/>
          </p:cNvGraphicFramePr>
          <p:nvPr/>
        </p:nvGraphicFramePr>
        <p:xfrm>
          <a:off x="921926" y="3848947"/>
          <a:ext cx="10728919" cy="18288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798459">
                  <a:extLst>
                    <a:ext uri="{9D8B030D-6E8A-4147-A177-3AD203B41FA5}">
                      <a16:colId xmlns:a16="http://schemas.microsoft.com/office/drawing/2014/main" val="3908739664"/>
                    </a:ext>
                  </a:extLst>
                </a:gridCol>
                <a:gridCol w="7930460">
                  <a:extLst>
                    <a:ext uri="{9D8B030D-6E8A-4147-A177-3AD203B41FA5}">
                      <a16:colId xmlns:a16="http://schemas.microsoft.com/office/drawing/2014/main" val="213322892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lang="ru-RU" b="1">
                          <a:effectLst/>
                        </a:rPr>
                        <a:t>Преимущество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b="1">
                          <a:effectLst/>
                        </a:rPr>
                        <a:t>Описание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59867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b="1">
                          <a:effectLst/>
                        </a:rPr>
                        <a:t>Упрощение разработки</a:t>
                      </a:r>
                      <a:endParaRPr lang="ru-RU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Позволяет использовать готовые решения вместо написания кода с нуля.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088630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b="1">
                          <a:effectLst/>
                        </a:rPr>
                        <a:t>Интеграция систем</a:t>
                      </a:r>
                      <a:endParaRPr lang="ru-RU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Облегчает взаимодействие между различными приложениями и сервисами.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214268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b="1">
                          <a:effectLst/>
                        </a:rPr>
                        <a:t>Масштабируемость</a:t>
                      </a:r>
                      <a:endParaRPr lang="ru-RU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Позволяет легко добавлять новые функции и сервисы.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210030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b="1">
                          <a:effectLst/>
                        </a:rPr>
                        <a:t>Безопасность</a:t>
                      </a:r>
                      <a:endParaRPr lang="ru-RU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Обеспечивает контроль доступа и защиту данных.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165741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194149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Широкоэкранный</PresentationFormat>
  <Slides>102</Slides>
  <Notes>0</Notes>
  <HiddenSlides>0</HiddenSlide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102</vt:i4>
      </vt:variant>
    </vt:vector>
  </HeadingPairs>
  <TitlesOfParts>
    <vt:vector size="103" baseType="lpstr">
      <vt:lpstr>Тема Office</vt:lpstr>
      <vt:lpstr>SDN</vt:lpstr>
      <vt:lpstr>SDN: Введение</vt:lpstr>
      <vt:lpstr>SDN: Введение</vt:lpstr>
      <vt:lpstr>SDN: Введение</vt:lpstr>
      <vt:lpstr>SDN: Введение</vt:lpstr>
      <vt:lpstr>SDN: Введение</vt:lpstr>
      <vt:lpstr>SDN: Введение</vt:lpstr>
      <vt:lpstr>SDN: Введение</vt:lpstr>
      <vt:lpstr>SDN: Введение</vt:lpstr>
      <vt:lpstr>SDN: Введение</vt:lpstr>
      <vt:lpstr>SDN: Введение</vt:lpstr>
      <vt:lpstr>SDN: Введение</vt:lpstr>
      <vt:lpstr>SDN: Введение</vt:lpstr>
      <vt:lpstr>SDN: Введение</vt:lpstr>
      <vt:lpstr>SDN: Введение</vt:lpstr>
      <vt:lpstr>SDN: Введение</vt:lpstr>
      <vt:lpstr>SDN: Введение</vt:lpstr>
      <vt:lpstr>SDN: Введение</vt:lpstr>
      <vt:lpstr>SDN: Введение</vt:lpstr>
      <vt:lpstr>SDN: Введение</vt:lpstr>
      <vt:lpstr>SDN: Введение</vt:lpstr>
      <vt:lpstr>SDN: Введение</vt:lpstr>
      <vt:lpstr>SDN: Введение</vt:lpstr>
      <vt:lpstr>SDN: Введение</vt:lpstr>
      <vt:lpstr>SDN: Введение</vt:lpstr>
      <vt:lpstr>SDN: Введение</vt:lpstr>
      <vt:lpstr>SDN: Введение</vt:lpstr>
      <vt:lpstr>SDN: Введение</vt:lpstr>
      <vt:lpstr>SDN: Введение</vt:lpstr>
      <vt:lpstr>SDN: Введение</vt:lpstr>
      <vt:lpstr>SDN: Введение</vt:lpstr>
      <vt:lpstr>SDN: Введение</vt:lpstr>
      <vt:lpstr>SDN: Введение</vt:lpstr>
      <vt:lpstr>SDN: Введение</vt:lpstr>
      <vt:lpstr>SDN: Введение</vt:lpstr>
      <vt:lpstr>SDN: Введение</vt:lpstr>
      <vt:lpstr>SDN: Введение</vt:lpstr>
      <vt:lpstr>SDN: Введение</vt:lpstr>
      <vt:lpstr>SDN: Введение</vt:lpstr>
      <vt:lpstr>SDN: Введение</vt:lpstr>
      <vt:lpstr>SDN: Введение</vt:lpstr>
      <vt:lpstr>SDN: Введение</vt:lpstr>
      <vt:lpstr>SDN: Введение</vt:lpstr>
      <vt:lpstr>SDN: Введение</vt:lpstr>
      <vt:lpstr>SDN: Введение</vt:lpstr>
      <vt:lpstr>SDN: Введение</vt:lpstr>
      <vt:lpstr>SDN: Введение</vt:lpstr>
      <vt:lpstr>SDN: Введение</vt:lpstr>
      <vt:lpstr>SDN: Введение</vt:lpstr>
      <vt:lpstr>SDN: Введение</vt:lpstr>
      <vt:lpstr>SDN: Введение</vt:lpstr>
      <vt:lpstr>SDN: Введение</vt:lpstr>
      <vt:lpstr>SDN: Введение</vt:lpstr>
      <vt:lpstr>SDN: Введение</vt:lpstr>
      <vt:lpstr>SDN: Введение</vt:lpstr>
      <vt:lpstr>SDN: Введение</vt:lpstr>
      <vt:lpstr>SDN: Введение</vt:lpstr>
      <vt:lpstr>SDN: Введение</vt:lpstr>
      <vt:lpstr>SDN: Введение</vt:lpstr>
      <vt:lpstr>SDN: Введение</vt:lpstr>
      <vt:lpstr>SDN: Введение</vt:lpstr>
      <vt:lpstr>SDN: Введение</vt:lpstr>
      <vt:lpstr>SDN: Введение</vt:lpstr>
      <vt:lpstr>SDN: Введение</vt:lpstr>
      <vt:lpstr>SDN: Введение</vt:lpstr>
      <vt:lpstr>SDN: Введение</vt:lpstr>
      <vt:lpstr>SDN: Введение</vt:lpstr>
      <vt:lpstr>SDN: Введение</vt:lpstr>
      <vt:lpstr>SDN: Введение</vt:lpstr>
      <vt:lpstr>SDN: Введение</vt:lpstr>
      <vt:lpstr>SDN: Введение</vt:lpstr>
      <vt:lpstr>SDN: Введение</vt:lpstr>
      <vt:lpstr>SDN: Введение</vt:lpstr>
      <vt:lpstr>SDN: Введение</vt:lpstr>
      <vt:lpstr>SDN: Введение</vt:lpstr>
      <vt:lpstr>SDN: Введение</vt:lpstr>
      <vt:lpstr>SDN: Введение</vt:lpstr>
      <vt:lpstr>SDN: Введение</vt:lpstr>
      <vt:lpstr>SDN: Введение</vt:lpstr>
      <vt:lpstr>SDN: Введение</vt:lpstr>
      <vt:lpstr>SDN: Введение</vt:lpstr>
      <vt:lpstr>SDN: Введение</vt:lpstr>
      <vt:lpstr>SDN: Введение</vt:lpstr>
      <vt:lpstr>SDN: Введение</vt:lpstr>
      <vt:lpstr>SDN: Введение</vt:lpstr>
      <vt:lpstr>SDN: Введение</vt:lpstr>
      <vt:lpstr>SDN: Введение</vt:lpstr>
      <vt:lpstr>SDN: Введение</vt:lpstr>
      <vt:lpstr>SDN: Введение</vt:lpstr>
      <vt:lpstr>SDN: Введение</vt:lpstr>
      <vt:lpstr>SDN: Введение</vt:lpstr>
      <vt:lpstr>SDN: Введение</vt:lpstr>
      <vt:lpstr>SDN: Введение</vt:lpstr>
      <vt:lpstr>SDN: Введение</vt:lpstr>
      <vt:lpstr>SDN: Введение</vt:lpstr>
      <vt:lpstr>SDN: Введение</vt:lpstr>
      <vt:lpstr>SDN: Введение</vt:lpstr>
      <vt:lpstr>SDN: Введение</vt:lpstr>
      <vt:lpstr>SDN: Введение</vt:lpstr>
      <vt:lpstr>SDN: Введение</vt:lpstr>
      <vt:lpstr>SDN: Введение</vt:lpstr>
      <vt:lpstr>SDN: Введение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/>
  <cp:revision>2698</cp:revision>
  <dcterms:created xsi:type="dcterms:W3CDTF">2012-07-30T23:42:41Z</dcterms:created>
  <dcterms:modified xsi:type="dcterms:W3CDTF">2025-02-10T12:07:39Z</dcterms:modified>
</cp:coreProperties>
</file>